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9" r:id="rId2"/>
    <p:sldId id="256" r:id="rId3"/>
    <p:sldId id="257" r:id="rId4"/>
    <p:sldId id="258" r:id="rId5"/>
    <p:sldId id="259" r:id="rId6"/>
    <p:sldId id="260" r:id="rId7"/>
    <p:sldId id="261" r:id="rId8"/>
    <p:sldId id="29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60"/>
  </p:normalViewPr>
  <p:slideViewPr>
    <p:cSldViewPr>
      <p:cViewPr varScale="1">
        <p:scale>
          <a:sx n="89" d="100"/>
          <a:sy n="89" d="100"/>
        </p:scale>
        <p:origin x="78" y="8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AE681C-59A5-4877-B8A2-73005BFAE711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65A60E-F6C5-4BE1-8F41-75CA09A97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11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09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9977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235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158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290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84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069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093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733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427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153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812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945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085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293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913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839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0570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044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672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679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6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266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920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116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1156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6684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4192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7820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338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6433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4671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39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4465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5216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6881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498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73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69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884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177" tIns="46589" rIns="93177" bIns="4658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8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549111" y="1007389"/>
            <a:ext cx="4370522" cy="2789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29180" y="4277531"/>
            <a:ext cx="2464230" cy="1627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276813" y="4293030"/>
            <a:ext cx="2107769" cy="1596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981627" y="1948911"/>
            <a:ext cx="976630" cy="0"/>
          </a:xfrm>
          <a:custGeom>
            <a:avLst/>
            <a:gdLst/>
            <a:ahLst/>
            <a:cxnLst/>
            <a:rect l="l" t="t" r="r" b="b"/>
            <a:pathLst>
              <a:path w="976629">
                <a:moveTo>
                  <a:pt x="0" y="0"/>
                </a:moveTo>
                <a:lnTo>
                  <a:pt x="976392" y="0"/>
                </a:lnTo>
              </a:path>
            </a:pathLst>
          </a:custGeom>
          <a:ln w="7749">
            <a:solidFill>
              <a:srgbClr val="03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85502" y="1945036"/>
            <a:ext cx="0" cy="736600"/>
          </a:xfrm>
          <a:custGeom>
            <a:avLst/>
            <a:gdLst/>
            <a:ahLst/>
            <a:cxnLst/>
            <a:rect l="l" t="t" r="r" b="b"/>
            <a:pathLst>
              <a:path h="736600">
                <a:moveTo>
                  <a:pt x="0" y="736169"/>
                </a:moveTo>
                <a:lnTo>
                  <a:pt x="0" y="0"/>
                </a:lnTo>
              </a:path>
            </a:pathLst>
          </a:custGeom>
          <a:ln w="7749">
            <a:solidFill>
              <a:srgbClr val="77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954144" y="1945036"/>
            <a:ext cx="0" cy="736600"/>
          </a:xfrm>
          <a:custGeom>
            <a:avLst/>
            <a:gdLst/>
            <a:ahLst/>
            <a:cxnLst/>
            <a:rect l="l" t="t" r="r" b="b"/>
            <a:pathLst>
              <a:path h="736600">
                <a:moveTo>
                  <a:pt x="0" y="736169"/>
                </a:moveTo>
                <a:lnTo>
                  <a:pt x="0" y="0"/>
                </a:lnTo>
              </a:path>
            </a:pathLst>
          </a:custGeom>
          <a:ln w="7749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981627" y="2677332"/>
            <a:ext cx="976630" cy="0"/>
          </a:xfrm>
          <a:custGeom>
            <a:avLst/>
            <a:gdLst/>
            <a:ahLst/>
            <a:cxnLst/>
            <a:rect l="l" t="t" r="r" b="b"/>
            <a:pathLst>
              <a:path w="976629">
                <a:moveTo>
                  <a:pt x="0" y="0"/>
                </a:moveTo>
                <a:lnTo>
                  <a:pt x="976392" y="0"/>
                </a:lnTo>
              </a:path>
            </a:pathLst>
          </a:custGeom>
          <a:ln w="7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47972" y="6090833"/>
            <a:ext cx="8509000" cy="0"/>
          </a:xfrm>
          <a:custGeom>
            <a:avLst/>
            <a:gdLst/>
            <a:ahLst/>
            <a:cxnLst/>
            <a:rect l="l" t="t" r="r" b="b"/>
            <a:pathLst>
              <a:path w="8509000">
                <a:moveTo>
                  <a:pt x="0" y="0"/>
                </a:moveTo>
                <a:lnTo>
                  <a:pt x="8508569" y="0"/>
                </a:lnTo>
              </a:path>
            </a:pathLst>
          </a:custGeom>
          <a:ln w="61993">
            <a:solidFill>
              <a:srgbClr val="9070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76" y="111632"/>
            <a:ext cx="8943847" cy="782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rgbClr val="00009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6839" y="2834021"/>
            <a:ext cx="8670321" cy="1632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Environmental Impacts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inceton.edu/cbe/people/faculty/koel/group/research/solid-surface-structur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hyperlink" Target="http://WWW.CEN-ONLIN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m.fraunhofer.de/en/press-media/latest-news/PM_Carbon_Black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nano.gov/nanotech-101/special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emagazine.com/magazine/eating-nano" TargetMode="External"/><Relationship Id="rId4" Type="http://schemas.openxmlformats.org/officeDocument/2006/relationships/hyperlink" Target="http://www.emagazine.com/magazine/eating-nano#sthash.W9agPXVz.dpu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magazine.com/magazine/eating-nano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emagazine.com/magazine/eating-nano#sthash.W9agPXVz.dpu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c.org/chemistryworld/2013/05/solar-panel-photovoltaic-slims-down-atom-thick-graphe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hyperlink" Target="http://dx.doi.org/10.1126/science.12355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213" y="41148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Environmental Impacts</a:t>
            </a:r>
            <a:endParaRPr lang="en-US" alt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8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0" y="244602"/>
            <a:ext cx="4286250" cy="390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715" y="748283"/>
            <a:ext cx="4338955" cy="3597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Thi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 n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w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orm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soli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, </a:t>
            </a:r>
            <a:r>
              <a:rPr sz="2400" b="1" spc="-35" dirty="0">
                <a:latin typeface="Calibri"/>
                <a:cs typeface="Calibri"/>
              </a:rPr>
              <a:t>s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able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lig</a:t>
            </a:r>
            <a:r>
              <a:rPr sz="2400" b="1" spc="-35" dirty="0">
                <a:solidFill>
                  <a:srgbClr val="0000CC"/>
                </a:solidFill>
                <a:latin typeface="Calibri"/>
                <a:cs typeface="Calibri"/>
              </a:rPr>
              <a:t>h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t-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sensi</a:t>
            </a:r>
            <a:r>
              <a:rPr sz="2400" b="1" spc="-10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i</a:t>
            </a:r>
            <a:r>
              <a:rPr sz="2400" b="1" spc="-25" dirty="0">
                <a:solidFill>
                  <a:srgbClr val="0000CC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na</a:t>
            </a:r>
            <a:r>
              <a:rPr sz="2400" b="1" spc="-15" dirty="0">
                <a:solidFill>
                  <a:srgbClr val="0000CC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opar</a:t>
            </a:r>
            <a:r>
              <a:rPr sz="2400" b="1" spc="-10" dirty="0">
                <a:solidFill>
                  <a:srgbClr val="0000CC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icles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10" dirty="0">
                <a:latin typeface="Calibri"/>
                <a:cs typeface="Calibri"/>
              </a:rPr>
              <a:t>called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colloidal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q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4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dots, c</a:t>
            </a:r>
            <a:r>
              <a:rPr sz="2400" b="1" spc="-15" dirty="0">
                <a:latin typeface="Calibri"/>
                <a:cs typeface="Calibri"/>
              </a:rPr>
              <a:t>ould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lead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che</a:t>
            </a:r>
            <a:r>
              <a:rPr sz="2400" b="1" spc="5" dirty="0">
                <a:solidFill>
                  <a:srgbClr val="0000CC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per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00CC"/>
                </a:solidFill>
                <a:latin typeface="Calibri"/>
                <a:cs typeface="Calibri"/>
              </a:rPr>
              <a:t>and</a:t>
            </a:r>
            <a:r>
              <a:rPr sz="24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mo</a:t>
            </a:r>
            <a:r>
              <a:rPr sz="2400" b="1" spc="-20" dirty="0">
                <a:solidFill>
                  <a:srgbClr val="0000CC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fl</a:t>
            </a:r>
            <a:r>
              <a:rPr sz="2400" b="1" spc="-3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000CC"/>
                </a:solidFill>
                <a:latin typeface="Calibri"/>
                <a:cs typeface="Calibri"/>
              </a:rPr>
              <a:t>xibl</a:t>
            </a:r>
            <a:r>
              <a:rPr sz="2400" b="1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CC"/>
                </a:solidFill>
                <a:latin typeface="Calibri"/>
                <a:cs typeface="Calibri"/>
              </a:rPr>
              <a:t>solar</a:t>
            </a:r>
            <a:r>
              <a:rPr sz="24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00CC"/>
                </a:solidFill>
                <a:latin typeface="Calibri"/>
                <a:cs typeface="Calibri"/>
              </a:rPr>
              <a:t>c</a:t>
            </a:r>
            <a:r>
              <a:rPr sz="2400" b="1" spc="5" dirty="0">
                <a:solidFill>
                  <a:srgbClr val="0000CC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0000CC"/>
                </a:solidFill>
                <a:latin typeface="Calibri"/>
                <a:cs typeface="Calibri"/>
              </a:rPr>
              <a:t>lls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w</a:t>
            </a:r>
            <a:r>
              <a:rPr sz="2400" b="1" spc="-15" dirty="0">
                <a:latin typeface="Calibri"/>
                <a:cs typeface="Calibri"/>
              </a:rPr>
              <a:t>el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</a:t>
            </a:r>
            <a:r>
              <a:rPr sz="2400" b="1" spc="-20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tt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 </a:t>
            </a:r>
            <a:r>
              <a:rPr sz="2400" b="1" spc="-4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senso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2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ase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s, 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spc="-35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5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spc="-20" dirty="0">
                <a:latin typeface="Calibri"/>
                <a:cs typeface="Calibri"/>
              </a:rPr>
              <a:t>ig</a:t>
            </a:r>
            <a:r>
              <a:rPr sz="2400" b="1" spc="-45" dirty="0">
                <a:latin typeface="Calibri"/>
                <a:cs typeface="Calibri"/>
              </a:rPr>
              <a:t>h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mi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ti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odes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Th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30" dirty="0">
                <a:latin typeface="Calibri"/>
                <a:cs typeface="Calibri"/>
              </a:rPr>
              <a:t>w</a:t>
            </a:r>
            <a:r>
              <a:rPr sz="2400" b="1" spc="-10" dirty="0">
                <a:latin typeface="Calibri"/>
                <a:cs typeface="Calibri"/>
              </a:rPr>
              <a:t>ork,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led </a:t>
            </a:r>
            <a:r>
              <a:rPr sz="2400" b="1" spc="-35" dirty="0">
                <a:latin typeface="Calibri"/>
                <a:cs typeface="Calibri"/>
              </a:rPr>
              <a:t>b</a:t>
            </a:r>
            <a:r>
              <a:rPr sz="2400" b="1" spc="-15" dirty="0">
                <a:latin typeface="Calibri"/>
                <a:cs typeface="Calibri"/>
              </a:rPr>
              <a:t>y po</a:t>
            </a:r>
            <a:r>
              <a:rPr sz="2400" b="1" spc="-35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15" dirty="0">
                <a:latin typeface="Calibri"/>
                <a:cs typeface="Calibri"/>
              </a:rPr>
              <a:t>doc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4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al</a:t>
            </a:r>
            <a:r>
              <a:rPr sz="2400" b="1" spc="-30" dirty="0">
                <a:latin typeface="Calibri"/>
                <a:cs typeface="Calibri"/>
              </a:rPr>
              <a:t> r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s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che</a:t>
            </a:r>
            <a:r>
              <a:rPr sz="2400" b="1" dirty="0">
                <a:latin typeface="Calibri"/>
                <a:cs typeface="Calibri"/>
              </a:rPr>
              <a:t>r </a:t>
            </a:r>
            <a:r>
              <a:rPr sz="2400" b="1" spc="-10" dirty="0">
                <a:latin typeface="Calibri"/>
                <a:cs typeface="Calibri"/>
              </a:rPr>
              <a:t>Zhij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Ning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P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spc="-5" dirty="0">
                <a:latin typeface="Calibri"/>
                <a:cs typeface="Calibri"/>
              </a:rPr>
              <a:t>ess</a:t>
            </a:r>
            <a:r>
              <a:rPr sz="2400" b="1" spc="10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04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</a:t>
            </a:r>
            <a:r>
              <a:rPr sz="2400" b="1" spc="-25" dirty="0">
                <a:latin typeface="Calibri"/>
                <a:cs typeface="Calibri"/>
              </a:rPr>
              <a:t>rg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t, </a:t>
            </a:r>
            <a:r>
              <a:rPr sz="2400" b="1" spc="-35" dirty="0">
                <a:latin typeface="Calibri"/>
                <a:cs typeface="Calibri"/>
              </a:rPr>
              <a:t>w</a:t>
            </a:r>
            <a:r>
              <a:rPr sz="2400" b="1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715" y="4394072"/>
            <a:ext cx="3348354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p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bl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spc="-15" dirty="0">
                <a:latin typeface="Calibri"/>
                <a:cs typeface="Calibri"/>
              </a:rPr>
              <a:t>shed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this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w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k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 t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20" dirty="0">
                <a:latin typeface="Calibri"/>
                <a:cs typeface="Calibri"/>
              </a:rPr>
              <a:t>journa</a:t>
            </a:r>
            <a:r>
              <a:rPr sz="2400" b="1" spc="-10" dirty="0">
                <a:latin typeface="Calibri"/>
                <a:cs typeface="Calibri"/>
              </a:rPr>
              <a:t>l </a:t>
            </a:r>
            <a:r>
              <a:rPr sz="2400" b="1" i="1" spc="-5" dirty="0">
                <a:latin typeface="Calibri"/>
                <a:cs typeface="Calibri"/>
              </a:rPr>
              <a:t>Nat</a:t>
            </a:r>
            <a:r>
              <a:rPr sz="2400" b="1" i="1" spc="-10" dirty="0">
                <a:latin typeface="Calibri"/>
                <a:cs typeface="Calibri"/>
              </a:rPr>
              <a:t>u</a:t>
            </a:r>
            <a:r>
              <a:rPr sz="2400" b="1" i="1" spc="-5" dirty="0">
                <a:latin typeface="Calibri"/>
                <a:cs typeface="Calibri"/>
              </a:rPr>
              <a:t>r</a:t>
            </a:r>
            <a:r>
              <a:rPr sz="2400" b="1" i="1" dirty="0">
                <a:latin typeface="Calibri"/>
                <a:cs typeface="Calibri"/>
              </a:rPr>
              <a:t>e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M</a:t>
            </a:r>
            <a:r>
              <a:rPr sz="2400" b="1" i="1" spc="-10" dirty="0">
                <a:latin typeface="Calibri"/>
                <a:cs typeface="Calibri"/>
              </a:rPr>
              <a:t>a</a:t>
            </a:r>
            <a:r>
              <a:rPr sz="2400" b="1" i="1" spc="-40" dirty="0">
                <a:latin typeface="Calibri"/>
                <a:cs typeface="Calibri"/>
              </a:rPr>
              <a:t>t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spc="-10" dirty="0">
                <a:latin typeface="Calibri"/>
                <a:cs typeface="Calibri"/>
              </a:rPr>
              <a:t>rial</a:t>
            </a:r>
            <a:r>
              <a:rPr sz="2400" b="1" i="1" spc="-5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2594" y="6415303"/>
            <a:ext cx="46799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.c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om/n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ew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s.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?i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em.9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8152" y="4433696"/>
            <a:ext cx="4476115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ima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sho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s c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pl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tic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colloidal lead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fi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sel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ni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na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oparticle also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known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qua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dot.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r>
              <a:rPr sz="2800" u="heavy" spc="-20" dirty="0">
                <a:solidFill>
                  <a:srgbClr val="001F5F"/>
                </a:solidFill>
              </a:rPr>
              <a:t>Na</a:t>
            </a:r>
            <a:r>
              <a:rPr sz="2800" u="heavy" spc="-25" dirty="0">
                <a:solidFill>
                  <a:srgbClr val="001F5F"/>
                </a:solidFill>
              </a:rPr>
              <a:t>n</a:t>
            </a:r>
            <a:r>
              <a:rPr sz="2800" u="heavy" spc="-15" dirty="0">
                <a:solidFill>
                  <a:srgbClr val="001F5F"/>
                </a:solidFill>
              </a:rPr>
              <a:t>oparticles</a:t>
            </a:r>
            <a:r>
              <a:rPr sz="2800" u="heavy" spc="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in so</a:t>
            </a:r>
            <a:r>
              <a:rPr sz="2800" u="heavy" spc="-20" dirty="0">
                <a:solidFill>
                  <a:srgbClr val="001F5F"/>
                </a:solidFill>
              </a:rPr>
              <a:t>l</a:t>
            </a:r>
            <a:r>
              <a:rPr sz="2800" u="heavy" spc="-15" dirty="0">
                <a:solidFill>
                  <a:srgbClr val="001F5F"/>
                </a:solidFill>
              </a:rPr>
              <a:t>ar</a:t>
            </a:r>
            <a:r>
              <a:rPr sz="2800" u="heavy" spc="5" dirty="0">
                <a:solidFill>
                  <a:srgbClr val="001F5F"/>
                </a:solidFill>
              </a:rPr>
              <a:t> </a:t>
            </a:r>
            <a:r>
              <a:rPr sz="2800" u="heavy" spc="-20" dirty="0">
                <a:solidFill>
                  <a:srgbClr val="001F5F"/>
                </a:solidFill>
              </a:rPr>
              <a:t>ene</a:t>
            </a:r>
            <a:r>
              <a:rPr sz="2800" u="heavy" spc="-50" dirty="0">
                <a:solidFill>
                  <a:srgbClr val="001F5F"/>
                </a:solidFill>
              </a:rPr>
              <a:t>r</a:t>
            </a:r>
            <a:r>
              <a:rPr sz="2800" u="heavy" spc="-20" dirty="0">
                <a:solidFill>
                  <a:srgbClr val="001F5F"/>
                </a:solidFill>
              </a:rPr>
              <a:t>gy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200" y="0"/>
            <a:ext cx="4572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7024" y="1623037"/>
            <a:ext cx="2444115" cy="140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Ext</a:t>
            </a:r>
            <a:r>
              <a:rPr sz="3200" b="1" spc="-50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eme ar</a:t>
            </a:r>
            <a:r>
              <a:rPr sz="3200" b="1" spc="5" dirty="0">
                <a:latin typeface="Times New Roman"/>
                <a:cs typeface="Times New Roman"/>
              </a:rPr>
              <a:t>s</a:t>
            </a:r>
            <a:r>
              <a:rPr sz="3200" b="1" dirty="0">
                <a:latin typeface="Times New Roman"/>
                <a:cs typeface="Times New Roman"/>
              </a:rPr>
              <a:t>enic lesions on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fe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5486400"/>
            <a:ext cx="4660900" cy="1187450"/>
          </a:xfrm>
          <a:custGeom>
            <a:avLst/>
            <a:gdLst/>
            <a:ahLst/>
            <a:cxnLst/>
            <a:rect l="l" t="t" r="r" b="b"/>
            <a:pathLst>
              <a:path w="4660900" h="1187450">
                <a:moveTo>
                  <a:pt x="0" y="1187450"/>
                </a:moveTo>
                <a:lnTo>
                  <a:pt x="4660900" y="1187450"/>
                </a:lnTo>
                <a:lnTo>
                  <a:pt x="4660900" y="0"/>
                </a:lnTo>
                <a:lnTo>
                  <a:pt x="0" y="0"/>
                </a:lnTo>
                <a:lnTo>
                  <a:pt x="0" y="11874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5569506"/>
            <a:ext cx="449516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http:/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/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phys4.harvard.edu/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%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7E</a:t>
            </a:r>
            <a:r>
              <a:rPr sz="24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son/ar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enic/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arsenic_p</a:t>
            </a:r>
            <a:r>
              <a:rPr sz="24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ojec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_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nt</a:t>
            </a:r>
            <a:r>
              <a:rPr sz="24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od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ct</a:t>
            </a:r>
            <a:r>
              <a:rPr sz="2400" b="1" spc="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on.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tml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242" y="110236"/>
            <a:ext cx="296799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Na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oparticles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used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6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800" b="1" u="heavy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45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2800" b="1" u="heavy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b="1" u="heavy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2800" b="1" u="heavy" spc="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u="heavy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b="1" u="heavy" spc="-4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tme</a:t>
            </a:r>
            <a:r>
              <a:rPr sz="2800" b="1" u="heavy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b="1" u="heavy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736434"/>
            <a:ext cx="7800975" cy="5547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79194" y="6487159"/>
            <a:ext cx="61493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Ne</a:t>
            </a:r>
            <a:r>
              <a:rPr sz="2400" b="1" spc="-10" dirty="0">
                <a:latin typeface="Calibri"/>
                <a:cs typeface="Calibri"/>
              </a:rPr>
              <a:t>il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et al.,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J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vi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on.</a:t>
            </a:r>
            <a:r>
              <a:rPr sz="2400" b="1" spc="-25" dirty="0">
                <a:latin typeface="Calibri"/>
                <a:cs typeface="Calibri"/>
              </a:rPr>
              <a:t> M</a:t>
            </a:r>
            <a:r>
              <a:rPr sz="2400" b="1" spc="-10" dirty="0">
                <a:latin typeface="Calibri"/>
                <a:cs typeface="Calibri"/>
              </a:rPr>
              <a:t>oni</a:t>
            </a:r>
            <a:r>
              <a:rPr sz="2400" b="1" spc="-50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orin</a:t>
            </a:r>
            <a:r>
              <a:rPr sz="2400" b="1" spc="15" dirty="0">
                <a:latin typeface="Calibri"/>
                <a:cs typeface="Calibri"/>
              </a:rPr>
              <a:t>g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25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2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4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7</a:t>
            </a:r>
            <a:r>
              <a:rPr sz="2400" b="1" spc="-15" dirty="0">
                <a:latin typeface="Calibri"/>
                <a:cs typeface="Calibri"/>
              </a:rPr>
              <a:t>72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r>
              <a:rPr sz="2800" u="heavy" spc="-20" dirty="0">
                <a:solidFill>
                  <a:srgbClr val="001F5F"/>
                </a:solidFill>
              </a:rPr>
              <a:t>Na</a:t>
            </a:r>
            <a:r>
              <a:rPr sz="2800" u="heavy" spc="-25" dirty="0">
                <a:solidFill>
                  <a:srgbClr val="001F5F"/>
                </a:solidFill>
              </a:rPr>
              <a:t>n</a:t>
            </a:r>
            <a:r>
              <a:rPr sz="2800" u="heavy" spc="-15" dirty="0">
                <a:solidFill>
                  <a:srgbClr val="001F5F"/>
                </a:solidFill>
              </a:rPr>
              <a:t>oparticles</a:t>
            </a:r>
            <a:r>
              <a:rPr sz="2800" u="heavy" spc="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of </a:t>
            </a:r>
            <a:r>
              <a:rPr sz="2800" u="heavy" spc="-10" dirty="0">
                <a:solidFill>
                  <a:srgbClr val="001F5F"/>
                </a:solidFill>
              </a:rPr>
              <a:t>i</a:t>
            </a:r>
            <a:r>
              <a:rPr sz="2800" u="heavy" spc="-45" dirty="0">
                <a:solidFill>
                  <a:srgbClr val="001F5F"/>
                </a:solidFill>
              </a:rPr>
              <a:t>r</a:t>
            </a:r>
            <a:r>
              <a:rPr sz="2800" u="heavy" spc="-15" dirty="0">
                <a:solidFill>
                  <a:srgbClr val="001F5F"/>
                </a:solidFill>
              </a:rPr>
              <a:t>on</a:t>
            </a:r>
            <a:r>
              <a:rPr sz="2800" u="heavy" spc="-5" dirty="0">
                <a:solidFill>
                  <a:srgbClr val="001F5F"/>
                </a:solidFill>
              </a:rPr>
              <a:t> </a:t>
            </a:r>
            <a:r>
              <a:rPr sz="2800" u="heavy" spc="-80" dirty="0">
                <a:solidFill>
                  <a:srgbClr val="001F5F"/>
                </a:solidFill>
              </a:rPr>
              <a:t>o</a:t>
            </a:r>
            <a:r>
              <a:rPr sz="2800" u="heavy" spc="-20" dirty="0">
                <a:solidFill>
                  <a:srgbClr val="001F5F"/>
                </a:solidFill>
              </a:rPr>
              <a:t>xides</a:t>
            </a:r>
            <a:r>
              <a:rPr sz="2800" u="heavy" spc="20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adsorb</a:t>
            </a:r>
            <a:r>
              <a:rPr sz="2800" u="heavy" spc="-20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a</a:t>
            </a:r>
            <a:r>
              <a:rPr sz="2800" u="heavy" spc="-45" dirty="0">
                <a:solidFill>
                  <a:srgbClr val="001F5F"/>
                </a:solidFill>
              </a:rPr>
              <a:t>r</a:t>
            </a:r>
            <a:r>
              <a:rPr sz="2800" u="heavy" spc="-15" dirty="0">
                <a:solidFill>
                  <a:srgbClr val="001F5F"/>
                </a:solidFill>
              </a:rPr>
              <a:t>senic</a:t>
            </a:r>
            <a:endParaRPr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042" y="997978"/>
            <a:ext cx="5411343" cy="4794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9369" y="1100327"/>
            <a:ext cx="8761730" cy="518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10530" marR="18097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on </a:t>
            </a:r>
            <a:r>
              <a:rPr sz="2400" b="1" spc="-60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xid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na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oparticles c</a:t>
            </a:r>
            <a:r>
              <a:rPr sz="2400" b="1" spc="-15" dirty="0">
                <a:latin typeface="Calibri"/>
                <a:cs typeface="Calibri"/>
              </a:rPr>
              <a:t>an</a:t>
            </a:r>
            <a:r>
              <a:rPr sz="2400" b="1" spc="-20" dirty="0">
                <a:latin typeface="Calibri"/>
                <a:cs typeface="Calibri"/>
              </a:rPr>
              <a:t> enhanc</a:t>
            </a:r>
            <a:r>
              <a:rPr sz="2400" b="1" spc="-15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on</a:t>
            </a:r>
            <a:r>
              <a:rPr sz="2400" b="1" dirty="0">
                <a:latin typeface="Calibri"/>
                <a:cs typeface="Calibri"/>
              </a:rPr>
              <a:t>- 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ed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cin</a:t>
            </a:r>
            <a:r>
              <a:rPr sz="2400" b="1" dirty="0">
                <a:latin typeface="Calibri"/>
                <a:cs typeface="Calibri"/>
              </a:rPr>
              <a:t>g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bac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eri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h</a:t>
            </a:r>
            <a:r>
              <a:rPr sz="2400" b="1" spc="-3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 </a:t>
            </a:r>
            <a:r>
              <a:rPr sz="2400" b="1" spc="-10" dirty="0">
                <a:latin typeface="Calibri"/>
                <a:cs typeface="Calibri"/>
              </a:rPr>
              <a:t>also 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educ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imm</a:t>
            </a:r>
            <a:r>
              <a:rPr sz="2400" b="1" u="heavy" spc="5" dirty="0">
                <a:latin typeface="Calibri"/>
                <a:cs typeface="Calibri"/>
              </a:rPr>
              <a:t>o</a:t>
            </a:r>
            <a:r>
              <a:rPr sz="2400" b="1" u="heavy" spc="-10" dirty="0">
                <a:latin typeface="Calibri"/>
                <a:cs typeface="Calibri"/>
              </a:rPr>
              <a:t>bi</a:t>
            </a:r>
            <a:r>
              <a:rPr sz="2400" b="1" u="heavy" spc="-20" dirty="0">
                <a:latin typeface="Calibri"/>
                <a:cs typeface="Calibri"/>
              </a:rPr>
              <a:t>l</a:t>
            </a:r>
            <a:r>
              <a:rPr sz="2400" b="1" u="heavy" dirty="0">
                <a:latin typeface="Calibri"/>
                <a:cs typeface="Calibri"/>
              </a:rPr>
              <a:t>i</a:t>
            </a:r>
            <a:r>
              <a:rPr sz="2400" b="1" u="heavy" spc="-45" dirty="0">
                <a:latin typeface="Calibri"/>
                <a:cs typeface="Calibri"/>
              </a:rPr>
              <a:t>z</a:t>
            </a:r>
            <a:r>
              <a:rPr sz="2400" b="1" u="heavy" dirty="0">
                <a:latin typeface="Calibri"/>
                <a:cs typeface="Calibri"/>
              </a:rPr>
              <a:t>e</a:t>
            </a:r>
            <a:r>
              <a:rPr sz="2400" b="1" u="heavy" spc="-25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u</a:t>
            </a:r>
            <a:r>
              <a:rPr sz="2400" b="1" u="heavy" spc="-55" dirty="0">
                <a:latin typeface="Calibri"/>
                <a:cs typeface="Calibri"/>
              </a:rPr>
              <a:t>r</a:t>
            </a:r>
            <a:r>
              <a:rPr sz="2400" b="1" u="heavy" spc="-15" dirty="0">
                <a:latin typeface="Calibri"/>
                <a:cs typeface="Calibri"/>
              </a:rPr>
              <a:t>ani</a:t>
            </a:r>
            <a:r>
              <a:rPr sz="2400" b="1" u="heavy" spc="-25" dirty="0">
                <a:latin typeface="Calibri"/>
                <a:cs typeface="Calibri"/>
              </a:rPr>
              <a:t>u</a:t>
            </a:r>
            <a:r>
              <a:rPr sz="2400" b="1" u="heavy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510530" marR="5080">
              <a:lnSpc>
                <a:spcPct val="100000"/>
              </a:lnSpc>
            </a:pPr>
            <a:r>
              <a:rPr sz="2400" b="1" spc="-5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 me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al</a:t>
            </a:r>
            <a:r>
              <a:rPr sz="2400" b="1" spc="-15" dirty="0">
                <a:latin typeface="Calibri"/>
                <a:cs typeface="Calibri"/>
              </a:rPr>
              <a:t> na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oparticles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f</a:t>
            </a:r>
            <a:r>
              <a:rPr sz="2400" b="1" spc="-45" dirty="0">
                <a:latin typeface="Calibri"/>
                <a:cs typeface="Calibri"/>
              </a:rPr>
              <a:t>f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iv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ed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ts 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dehalo</a:t>
            </a:r>
            <a:r>
              <a:rPr sz="2400" b="1" u="heavy" spc="-40" dirty="0">
                <a:latin typeface="Calibri"/>
                <a:cs typeface="Calibri"/>
              </a:rPr>
              <a:t>g</a:t>
            </a:r>
            <a:r>
              <a:rPr sz="2400" b="1" u="heavy" spc="-20" dirty="0">
                <a:latin typeface="Calibri"/>
                <a:cs typeface="Calibri"/>
              </a:rPr>
              <a:t>en</a:t>
            </a:r>
            <a:r>
              <a:rPr sz="2400" b="1" u="heavy" spc="-35" dirty="0">
                <a:latin typeface="Calibri"/>
                <a:cs typeface="Calibri"/>
              </a:rPr>
              <a:t>a</a:t>
            </a:r>
            <a:r>
              <a:rPr sz="2400" b="1" u="heavy" spc="-10" dirty="0">
                <a:latin typeface="Calibri"/>
                <a:cs typeface="Calibri"/>
              </a:rPr>
              <a:t>tion </a:t>
            </a:r>
            <a:r>
              <a:rPr sz="2400" b="1" u="heavy" dirty="0">
                <a:latin typeface="Calibri"/>
                <a:cs typeface="Calibri"/>
              </a:rPr>
              <a:t>of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chlorin</a:t>
            </a:r>
            <a:r>
              <a:rPr sz="2400" b="1" u="heavy" spc="-35" dirty="0">
                <a:latin typeface="Calibri"/>
                <a:cs typeface="Calibri"/>
              </a:rPr>
              <a:t>a</a:t>
            </a:r>
            <a:r>
              <a:rPr sz="2400" b="1" u="heavy" spc="-40" dirty="0">
                <a:latin typeface="Calibri"/>
                <a:cs typeface="Calibri"/>
              </a:rPr>
              <a:t>t</a:t>
            </a:r>
            <a:r>
              <a:rPr sz="2400" b="1" u="heavy" spc="-5" dirty="0">
                <a:latin typeface="Calibri"/>
                <a:cs typeface="Calibri"/>
              </a:rPr>
              <a:t>ed</a:t>
            </a:r>
            <a:r>
              <a:rPr sz="2400" b="1" u="heavy" spc="-15" dirty="0">
                <a:latin typeface="Calibri"/>
                <a:cs typeface="Calibri"/>
              </a:rPr>
              <a:t> </a:t>
            </a:r>
            <a:r>
              <a:rPr sz="2400" b="1" u="heavy" spc="-10" dirty="0">
                <a:latin typeface="Calibri"/>
                <a:cs typeface="Calibri"/>
              </a:rPr>
              <a:t>sol</a:t>
            </a:r>
            <a:r>
              <a:rPr sz="2400" b="1" u="heavy" spc="-40" dirty="0">
                <a:latin typeface="Calibri"/>
                <a:cs typeface="Calibri"/>
              </a:rPr>
              <a:t>v</a:t>
            </a:r>
            <a:r>
              <a:rPr sz="2400" b="1" u="heavy" spc="-5" dirty="0">
                <a:latin typeface="Calibri"/>
                <a:cs typeface="Calibri"/>
              </a:rPr>
              <a:t>e</a:t>
            </a:r>
            <a:r>
              <a:rPr sz="2400" b="1" u="heavy" spc="-25" dirty="0">
                <a:latin typeface="Calibri"/>
                <a:cs typeface="Calibri"/>
              </a:rPr>
              <a:t>n</a:t>
            </a:r>
            <a:r>
              <a:rPr sz="2400" b="1" u="heavy" spc="-10" dirty="0">
                <a:latin typeface="Calibri"/>
                <a:cs typeface="Calibri"/>
              </a:rPr>
              <a:t>ts</a:t>
            </a:r>
            <a:r>
              <a:rPr sz="2400" b="1" u="heavy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u="heavy" spc="-30" dirty="0">
                <a:latin typeface="Calibri"/>
                <a:cs typeface="Calibri"/>
              </a:rPr>
              <a:t>r</a:t>
            </a:r>
            <a:r>
              <a:rPr sz="2400" b="1" u="heavy" spc="-20" dirty="0">
                <a:latin typeface="Calibri"/>
                <a:cs typeface="Calibri"/>
              </a:rPr>
              <a:t>educti</a:t>
            </a:r>
            <a:r>
              <a:rPr sz="2400" b="1" u="heavy" spc="-15" dirty="0">
                <a:latin typeface="Calibri"/>
                <a:cs typeface="Calibri"/>
              </a:rPr>
              <a:t>on</a:t>
            </a:r>
            <a:r>
              <a:rPr sz="2400" b="1" u="heavy" spc="-5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of</a:t>
            </a:r>
            <a:r>
              <a:rPr sz="2400" b="1" u="heavy" spc="-20" dirty="0">
                <a:latin typeface="Calibri"/>
                <a:cs typeface="Calibri"/>
              </a:rPr>
              <a:t> </a:t>
            </a:r>
            <a:r>
              <a:rPr sz="2400" b="1" u="heavy" spc="-5" dirty="0">
                <a:latin typeface="Calibri"/>
                <a:cs typeface="Calibri"/>
              </a:rPr>
              <a:t>Cr(V</a:t>
            </a:r>
            <a:r>
              <a:rPr sz="2400" b="1" u="heavy" spc="-10" dirty="0">
                <a:latin typeface="Calibri"/>
                <a:cs typeface="Calibri"/>
              </a:rPr>
              <a:t>I),</a:t>
            </a:r>
            <a:r>
              <a:rPr sz="2400" b="1" u="heavy" spc="15" dirty="0">
                <a:latin typeface="Calibri"/>
                <a:cs typeface="Calibri"/>
              </a:rPr>
              <a:t> </a:t>
            </a:r>
            <a:r>
              <a:rPr sz="2400" b="1" u="heavy" spc="-15" dirty="0">
                <a:latin typeface="Calibri"/>
                <a:cs typeface="Calibri"/>
              </a:rPr>
              <a:t>and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also</a:t>
            </a:r>
            <a:r>
              <a:rPr sz="2400" b="1" u="heavy" spc="-2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U(V</a:t>
            </a:r>
            <a:r>
              <a:rPr sz="2400" b="1" u="heavy" spc="-15" dirty="0">
                <a:latin typeface="Calibri"/>
                <a:cs typeface="Calibri"/>
              </a:rPr>
              <a:t>I</a:t>
            </a:r>
            <a:r>
              <a:rPr sz="2400" b="1" u="heavy" spc="-10" dirty="0">
                <a:latin typeface="Calibri"/>
                <a:cs typeface="Calibri"/>
              </a:rPr>
              <a:t>)</a:t>
            </a:r>
            <a:r>
              <a:rPr sz="2400" b="1" u="heavy" dirty="0">
                <a:latin typeface="Calibri"/>
                <a:cs typeface="Calibri"/>
              </a:rPr>
              <a:t> u</a:t>
            </a:r>
            <a:r>
              <a:rPr sz="2400" b="1" u="heavy" spc="-10" dirty="0">
                <a:latin typeface="Calibri"/>
                <a:cs typeface="Calibri"/>
              </a:rPr>
              <a:t>n</a:t>
            </a:r>
            <a:r>
              <a:rPr sz="2400" b="1" u="heavy" dirty="0">
                <a:latin typeface="Calibri"/>
                <a:cs typeface="Calibri"/>
              </a:rPr>
              <a:t>der</a:t>
            </a:r>
            <a:r>
              <a:rPr sz="2400" b="1" u="heavy" spc="-1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an</a:t>
            </a:r>
            <a:r>
              <a:rPr sz="2400" b="1" u="heavy" spc="-45" dirty="0">
                <a:latin typeface="Calibri"/>
                <a:cs typeface="Calibri"/>
              </a:rPr>
              <a:t>o</a:t>
            </a:r>
            <a:r>
              <a:rPr sz="2400" b="1" u="heavy" spc="-5" dirty="0">
                <a:latin typeface="Calibri"/>
                <a:cs typeface="Calibri"/>
              </a:rPr>
              <a:t>xic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u="heavy" spc="-10" dirty="0">
                <a:latin typeface="Calibri"/>
                <a:cs typeface="Calibri"/>
              </a:rPr>
              <a:t>c</a:t>
            </a:r>
            <a:r>
              <a:rPr sz="2400" b="1" u="heavy" spc="-15" dirty="0">
                <a:latin typeface="Calibri"/>
                <a:cs typeface="Calibri"/>
              </a:rPr>
              <a:t>ond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spc="-10" dirty="0">
                <a:latin typeface="Calibri"/>
                <a:cs typeface="Calibri"/>
              </a:rPr>
              <a:t>tio</a:t>
            </a:r>
            <a:r>
              <a:rPr sz="2400" b="1" u="heavy" spc="-25" dirty="0">
                <a:latin typeface="Calibri"/>
                <a:cs typeface="Calibri"/>
              </a:rPr>
              <a:t>n</a:t>
            </a:r>
            <a:r>
              <a:rPr sz="2400" b="1" u="heavy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.pri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nc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on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ed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cb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pe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e/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f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acu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ty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k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oe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up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se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a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ch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i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-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ur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f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ac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-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tru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 marR="5080">
              <a:lnSpc>
                <a:spcPct val="100000"/>
              </a:lnSpc>
            </a:pPr>
            <a:r>
              <a:rPr sz="2800" u="none" spc="-20" dirty="0">
                <a:solidFill>
                  <a:srgbClr val="001F5F"/>
                </a:solidFill>
              </a:rPr>
              <a:t>Na</a:t>
            </a:r>
            <a:r>
              <a:rPr sz="2800" u="none" spc="-25" dirty="0">
                <a:solidFill>
                  <a:srgbClr val="001F5F"/>
                </a:solidFill>
              </a:rPr>
              <a:t>n</a:t>
            </a:r>
            <a:r>
              <a:rPr sz="2800" u="none" spc="-15" dirty="0">
                <a:solidFill>
                  <a:srgbClr val="001F5F"/>
                </a:solidFill>
              </a:rPr>
              <a:t>oparticles</a:t>
            </a:r>
            <a:r>
              <a:rPr sz="2800" u="none" spc="25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of</a:t>
            </a:r>
            <a:r>
              <a:rPr sz="2800" u="none" spc="-5" dirty="0">
                <a:solidFill>
                  <a:srgbClr val="001F5F"/>
                </a:solidFill>
              </a:rPr>
              <a:t> </a:t>
            </a:r>
            <a:r>
              <a:rPr sz="2800" u="none" spc="-10" dirty="0">
                <a:solidFill>
                  <a:srgbClr val="001F5F"/>
                </a:solidFill>
              </a:rPr>
              <a:t>i</a:t>
            </a:r>
            <a:r>
              <a:rPr sz="2800" u="none" spc="-45" dirty="0">
                <a:solidFill>
                  <a:srgbClr val="001F5F"/>
                </a:solidFill>
              </a:rPr>
              <a:t>r</a:t>
            </a:r>
            <a:r>
              <a:rPr sz="2800" u="none" spc="-15" dirty="0">
                <a:solidFill>
                  <a:srgbClr val="001F5F"/>
                </a:solidFill>
              </a:rPr>
              <a:t>on</a:t>
            </a:r>
            <a:r>
              <a:rPr sz="2800" u="none" spc="5" dirty="0">
                <a:solidFill>
                  <a:srgbClr val="001F5F"/>
                </a:solidFill>
              </a:rPr>
              <a:t> </a:t>
            </a:r>
            <a:r>
              <a:rPr sz="2800" u="none" spc="-80" dirty="0">
                <a:solidFill>
                  <a:srgbClr val="001F5F"/>
                </a:solidFill>
              </a:rPr>
              <a:t>o</a:t>
            </a:r>
            <a:r>
              <a:rPr sz="2800" u="none" spc="-20" dirty="0">
                <a:solidFill>
                  <a:srgbClr val="001F5F"/>
                </a:solidFill>
              </a:rPr>
              <a:t>xide</a:t>
            </a:r>
            <a:r>
              <a:rPr sz="2800" u="none" spc="-15" dirty="0">
                <a:solidFill>
                  <a:srgbClr val="001F5F"/>
                </a:solidFill>
              </a:rPr>
              <a:t>s</a:t>
            </a:r>
            <a:r>
              <a:rPr sz="2800" u="none" spc="25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and</a:t>
            </a:r>
            <a:r>
              <a:rPr sz="2800" u="none" spc="-5" dirty="0">
                <a:solidFill>
                  <a:srgbClr val="001F5F"/>
                </a:solidFill>
              </a:rPr>
              <a:t> </a:t>
            </a:r>
            <a:r>
              <a:rPr sz="2800" u="none" spc="-30" dirty="0">
                <a:solidFill>
                  <a:srgbClr val="001F5F"/>
                </a:solidFill>
              </a:rPr>
              <a:t>m</a:t>
            </a:r>
            <a:r>
              <a:rPr sz="2800" u="none" spc="-40" dirty="0">
                <a:solidFill>
                  <a:srgbClr val="001F5F"/>
                </a:solidFill>
              </a:rPr>
              <a:t>et</a:t>
            </a:r>
            <a:r>
              <a:rPr sz="2800" u="none" spc="-15" dirty="0">
                <a:solidFill>
                  <a:srgbClr val="001F5F"/>
                </a:solidFill>
              </a:rPr>
              <a:t>al</a:t>
            </a:r>
            <a:r>
              <a:rPr sz="2800" u="none" spc="15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b</a:t>
            </a:r>
            <a:r>
              <a:rPr sz="2800" u="none" spc="-45" dirty="0">
                <a:solidFill>
                  <a:srgbClr val="001F5F"/>
                </a:solidFill>
              </a:rPr>
              <a:t>r</a:t>
            </a:r>
            <a:r>
              <a:rPr sz="2800" u="none" spc="-20" dirty="0">
                <a:solidFill>
                  <a:srgbClr val="001F5F"/>
                </a:solidFill>
              </a:rPr>
              <a:t>ea</a:t>
            </a:r>
            <a:r>
              <a:rPr sz="2800" u="none" spc="-15" dirty="0">
                <a:solidFill>
                  <a:srgbClr val="001F5F"/>
                </a:solidFill>
              </a:rPr>
              <a:t>k</a:t>
            </a:r>
            <a:r>
              <a:rPr sz="2800" u="none" spc="40" dirty="0">
                <a:solidFill>
                  <a:srgbClr val="001F5F"/>
                </a:solidFill>
              </a:rPr>
              <a:t> </a:t>
            </a:r>
            <a:r>
              <a:rPr sz="2800" u="none" spc="-20" dirty="0">
                <a:solidFill>
                  <a:srgbClr val="001F5F"/>
                </a:solidFill>
              </a:rPr>
              <a:t>down</a:t>
            </a:r>
            <a:r>
              <a:rPr sz="2800" u="none" spc="-10" dirty="0">
                <a:solidFill>
                  <a:srgbClr val="001F5F"/>
                </a:solidFill>
              </a:rPr>
              <a:t> </a:t>
            </a:r>
            <a:r>
              <a:rPr sz="2800" u="heavy" spc="-20" dirty="0">
                <a:solidFill>
                  <a:srgbClr val="001F5F"/>
                </a:solidFill>
              </a:rPr>
              <a:t>c</a:t>
            </a:r>
            <a:r>
              <a:rPr sz="2800" u="heavy" spc="-25" dirty="0">
                <a:solidFill>
                  <a:srgbClr val="001F5F"/>
                </a:solidFill>
              </a:rPr>
              <a:t>o</a:t>
            </a:r>
            <a:r>
              <a:rPr sz="2800" u="heavy" spc="-40" dirty="0">
                <a:solidFill>
                  <a:srgbClr val="001F5F"/>
                </a:solidFill>
              </a:rPr>
              <a:t>nt</a:t>
            </a:r>
            <a:r>
              <a:rPr sz="2800" u="heavy" spc="-15" dirty="0">
                <a:solidFill>
                  <a:srgbClr val="001F5F"/>
                </a:solidFill>
              </a:rPr>
              <a:t>amina</a:t>
            </a:r>
            <a:r>
              <a:rPr sz="2800" u="heavy" spc="-45" dirty="0">
                <a:solidFill>
                  <a:srgbClr val="001F5F"/>
                </a:solidFill>
              </a:rPr>
              <a:t>n</a:t>
            </a:r>
            <a:r>
              <a:rPr sz="2800" u="heavy" spc="-15" dirty="0">
                <a:solidFill>
                  <a:srgbClr val="001F5F"/>
                </a:solidFill>
              </a:rPr>
              <a:t>ts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759" y="1160773"/>
            <a:ext cx="7619619" cy="5626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759" y="10540"/>
            <a:ext cx="8935085" cy="1569720"/>
          </a:xfrm>
          <a:custGeom>
            <a:avLst/>
            <a:gdLst/>
            <a:ahLst/>
            <a:cxnLst/>
            <a:rect l="l" t="t" r="r" b="b"/>
            <a:pathLst>
              <a:path w="8935085" h="1569720">
                <a:moveTo>
                  <a:pt x="0" y="1569719"/>
                </a:moveTo>
                <a:lnTo>
                  <a:pt x="8934577" y="1569719"/>
                </a:lnTo>
                <a:lnTo>
                  <a:pt x="8934577" y="0"/>
                </a:lnTo>
                <a:lnTo>
                  <a:pt x="0" y="0"/>
                </a:lnTo>
                <a:lnTo>
                  <a:pt x="0" y="1569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9486" y="100076"/>
            <a:ext cx="8616315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i="1" spc="-1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b="1" i="1" spc="-15" dirty="0">
                <a:solidFill>
                  <a:srgbClr val="001F5F"/>
                </a:solidFill>
                <a:latin typeface="Calibri"/>
                <a:cs typeface="Calibri"/>
              </a:rPr>
              <a:t> si</a:t>
            </a:r>
            <a:r>
              <a:rPr sz="2400" b="1" i="1" spc="-2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i="1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olo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gie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used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t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pollu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oun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dw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soils: injection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nZVI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orm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a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cti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barrie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injection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bi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nZVI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orm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nZVI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ume;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nc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orpo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NP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 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soil 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 adsorb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or deg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ade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poll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80428" y="3814571"/>
            <a:ext cx="2548255" cy="149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nZV</a:t>
            </a:r>
            <a:r>
              <a:rPr sz="2000" b="1" i="1" dirty="0">
                <a:latin typeface="Calibri"/>
                <a:cs typeface="Calibri"/>
              </a:rPr>
              <a:t>I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– </a:t>
            </a:r>
            <a:r>
              <a:rPr sz="2000" b="1" i="1" spc="-5" dirty="0">
                <a:latin typeface="Calibri"/>
                <a:cs typeface="Calibri"/>
              </a:rPr>
              <a:t>Nan</a:t>
            </a:r>
            <a:r>
              <a:rPr sz="2000" b="1" i="1" dirty="0">
                <a:latin typeface="Calibri"/>
                <a:cs typeface="Calibri"/>
              </a:rPr>
              <a:t>o</a:t>
            </a:r>
            <a:r>
              <a:rPr sz="2000" b="1" i="1" spc="-30" dirty="0">
                <a:latin typeface="Calibri"/>
                <a:cs typeface="Calibri"/>
              </a:rPr>
              <a:t> z</a:t>
            </a:r>
            <a:r>
              <a:rPr sz="2000" b="1" i="1" spc="-5" dirty="0">
                <a:latin typeface="Calibri"/>
                <a:cs typeface="Calibri"/>
              </a:rPr>
              <a:t>er</a:t>
            </a:r>
            <a:r>
              <a:rPr sz="2000" b="1" i="1" dirty="0">
                <a:latin typeface="Calibri"/>
                <a:cs typeface="Calibri"/>
              </a:rPr>
              <a:t>o</a:t>
            </a:r>
            <a:r>
              <a:rPr sz="2000" b="1" i="1" spc="-5" dirty="0">
                <a:latin typeface="Calibri"/>
                <a:cs typeface="Calibri"/>
              </a:rPr>
              <a:t>-vale</a:t>
            </a:r>
            <a:r>
              <a:rPr sz="2000" b="1" i="1" spc="-25" dirty="0">
                <a:latin typeface="Calibri"/>
                <a:cs typeface="Calibri"/>
              </a:rPr>
              <a:t>n</a:t>
            </a:r>
            <a:r>
              <a:rPr sz="2000" b="1" i="1" dirty="0">
                <a:latin typeface="Calibri"/>
                <a:cs typeface="Calibri"/>
              </a:rPr>
              <a:t>t iron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(iron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m</a:t>
            </a:r>
            <a:r>
              <a:rPr sz="2000" b="1" i="1" spc="-20" dirty="0">
                <a:latin typeface="Calibri"/>
                <a:cs typeface="Calibri"/>
              </a:rPr>
              <a:t>e</a:t>
            </a:r>
            <a:r>
              <a:rPr sz="2000" b="1" i="1" spc="-25" dirty="0">
                <a:latin typeface="Calibri"/>
                <a:cs typeface="Calibri"/>
              </a:rPr>
              <a:t>t</a:t>
            </a:r>
            <a:r>
              <a:rPr sz="2000" b="1" i="1" dirty="0">
                <a:latin typeface="Calibri"/>
                <a:cs typeface="Calibri"/>
              </a:rPr>
              <a:t>al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N</a:t>
            </a:r>
            <a:r>
              <a:rPr sz="2000" b="1" i="1" spc="5" dirty="0">
                <a:latin typeface="Calibri"/>
                <a:cs typeface="Calibri"/>
              </a:rPr>
              <a:t>P</a:t>
            </a:r>
            <a:r>
              <a:rPr sz="2000" b="1" i="1" dirty="0">
                <a:latin typeface="Calibri"/>
                <a:cs typeface="Calibri"/>
              </a:rPr>
              <a:t>s) Mueller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&amp; </a:t>
            </a:r>
            <a:r>
              <a:rPr sz="2000" b="1" i="1" spc="-5" dirty="0">
                <a:latin typeface="Calibri"/>
                <a:cs typeface="Calibri"/>
              </a:rPr>
              <a:t>N</a:t>
            </a:r>
            <a:r>
              <a:rPr sz="2000" b="1" i="1" spc="-15" dirty="0">
                <a:latin typeface="Calibri"/>
                <a:cs typeface="Calibri"/>
              </a:rPr>
              <a:t>o</a:t>
            </a:r>
            <a:r>
              <a:rPr sz="2000" b="1" i="1" spc="-5" dirty="0">
                <a:latin typeface="Calibri"/>
                <a:cs typeface="Calibri"/>
              </a:rPr>
              <a:t>w</a:t>
            </a:r>
            <a:r>
              <a:rPr sz="2000" b="1" i="1" spc="-10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ck, 2</a:t>
            </a:r>
            <a:r>
              <a:rPr sz="2000" b="1" i="1" spc="5" dirty="0">
                <a:latin typeface="Calibri"/>
                <a:cs typeface="Calibri"/>
              </a:rPr>
              <a:t>0</a:t>
            </a:r>
            <a:r>
              <a:rPr sz="2000" b="1" i="1" dirty="0">
                <a:latin typeface="Calibri"/>
                <a:cs typeface="Calibri"/>
              </a:rPr>
              <a:t>1</a:t>
            </a:r>
            <a:r>
              <a:rPr sz="2000" b="1" i="1" spc="5" dirty="0">
                <a:latin typeface="Calibri"/>
                <a:cs typeface="Calibri"/>
              </a:rPr>
              <a:t>0</a:t>
            </a:r>
            <a:r>
              <a:rPr sz="2000" b="1" i="1" dirty="0">
                <a:latin typeface="Calibri"/>
                <a:cs typeface="Calibri"/>
              </a:rPr>
              <a:t>,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EL</a:t>
            </a:r>
            <a:r>
              <a:rPr sz="2000" b="1" i="1" spc="-10" dirty="0">
                <a:latin typeface="Calibri"/>
                <a:cs typeface="Calibri"/>
              </a:rPr>
              <a:t>E</a:t>
            </a:r>
            <a:r>
              <a:rPr sz="2000" b="1" i="1" dirty="0">
                <a:latin typeface="Calibri"/>
                <a:cs typeface="Calibri"/>
              </a:rPr>
              <a:t>MENT</a:t>
            </a:r>
            <a:r>
              <a:rPr sz="2000" b="1" i="1" spc="1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6,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39</a:t>
            </a:r>
            <a:r>
              <a:rPr sz="2000" b="1" spc="5" dirty="0">
                <a:latin typeface="Calibri"/>
                <a:cs typeface="Calibri"/>
              </a:rPr>
              <a:t>5</a:t>
            </a:r>
            <a:r>
              <a:rPr sz="2000" b="1" spc="-5" dirty="0">
                <a:latin typeface="Calibri"/>
                <a:cs typeface="Calibri"/>
              </a:rPr>
              <a:t>–</a:t>
            </a:r>
            <a:r>
              <a:rPr sz="2000" b="1" dirty="0">
                <a:latin typeface="Calibri"/>
                <a:cs typeface="Calibri"/>
              </a:rPr>
              <a:t>400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63" y="0"/>
            <a:ext cx="7785861" cy="6818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38976" y="100076"/>
            <a:ext cx="250253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.</a:t>
            </a:r>
            <a:r>
              <a:rPr sz="2400" b="1" spc="-45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.</a:t>
            </a:r>
            <a:r>
              <a:rPr sz="2400" b="1" spc="-5" dirty="0">
                <a:latin typeface="Calibri"/>
                <a:cs typeface="Calibri"/>
              </a:rPr>
              <a:t>O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60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VEMB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3,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2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25" dirty="0">
                <a:latin typeface="Calibri"/>
                <a:cs typeface="Calibri"/>
              </a:rPr>
              <a:t>1</a:t>
            </a:r>
            <a:r>
              <a:rPr sz="2400" b="1" spc="-15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6444"/>
            <a:ext cx="5458714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46752" y="1204975"/>
            <a:ext cx="4314190" cy="441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3910" indent="-791845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Sil</a:t>
            </a:r>
            <a:r>
              <a:rPr sz="2400" b="1" spc="-35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 kil</a:t>
            </a:r>
            <a:r>
              <a:rPr sz="2400" b="1" spc="-15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-5" dirty="0">
                <a:latin typeface="Calibri"/>
                <a:cs typeface="Calibri"/>
              </a:rPr>
              <a:t>er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b</a:t>
            </a:r>
            <a:r>
              <a:rPr sz="2400" b="1" spc="-15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ion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0" dirty="0">
                <a:latin typeface="Calibri"/>
                <a:cs typeface="Calibri"/>
              </a:rPr>
              <a:t>ission</a:t>
            </a:r>
            <a:endParaRPr sz="2400">
              <a:latin typeface="Calibri"/>
              <a:cs typeface="Calibri"/>
            </a:endParaRPr>
          </a:p>
          <a:p>
            <a:pPr marL="803910" marR="54610" indent="55880">
              <a:lnSpc>
                <a:spcPct val="100000"/>
              </a:lnSpc>
              <a:spcBef>
                <a:spcPts val="1000"/>
              </a:spcBef>
            </a:pP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ork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5" dirty="0">
                <a:latin typeface="Calibri"/>
                <a:cs typeface="Calibri"/>
              </a:rPr>
              <a:t>ug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ts th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 AgNP </a:t>
            </a:r>
            <a:r>
              <a:rPr sz="2000" b="1" spc="-5" dirty="0">
                <a:latin typeface="Calibri"/>
                <a:cs typeface="Calibri"/>
              </a:rPr>
              <a:t>morp</a:t>
            </a:r>
            <a:r>
              <a:rPr sz="2000" b="1" spc="10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ologi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al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operties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known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f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ec</a:t>
            </a:r>
            <a:r>
              <a:rPr sz="2000" b="1" dirty="0">
                <a:latin typeface="Calibri"/>
                <a:cs typeface="Calibri"/>
              </a:rPr>
              <a:t>t 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timic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obial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activity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indi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ec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f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ec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s </a:t>
            </a:r>
            <a:r>
              <a:rPr sz="2000" b="1" spc="-1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 prima</a:t>
            </a:r>
            <a:r>
              <a:rPr sz="2000" b="1" spc="-1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ily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flue</a:t>
            </a:r>
            <a:r>
              <a:rPr sz="2000" b="1" spc="1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1950" b="1" spc="15" baseline="25641" dirty="0">
                <a:latin typeface="Calibri"/>
                <a:cs typeface="Calibri"/>
              </a:rPr>
              <a:t>+</a:t>
            </a:r>
            <a:r>
              <a:rPr sz="1950" b="1" baseline="25641" dirty="0">
                <a:latin typeface="Calibri"/>
                <a:cs typeface="Calibri"/>
              </a:rPr>
              <a:t> </a:t>
            </a:r>
            <a:r>
              <a:rPr sz="1950" b="1" spc="-202" baseline="25641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elea</a:t>
            </a:r>
            <a:r>
              <a:rPr sz="2000" b="1" dirty="0">
                <a:latin typeface="Calibri"/>
                <a:cs typeface="Calibri"/>
              </a:rPr>
              <a:t>se.</a:t>
            </a:r>
            <a:endParaRPr sz="2000">
              <a:latin typeface="Calibri"/>
              <a:cs typeface="Calibri"/>
            </a:endParaRPr>
          </a:p>
          <a:p>
            <a:pPr marL="80391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Ac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din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125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3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tibac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eri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activity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ould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olled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nd 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vi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on</a:t>
            </a:r>
            <a:r>
              <a:rPr sz="2000" b="1" spc="5" dirty="0">
                <a:latin typeface="Calibri"/>
                <a:cs typeface="Calibri"/>
              </a:rPr>
              <a:t>m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impacts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ould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 </a:t>
            </a:r>
            <a:r>
              <a:rPr sz="2000" b="1" spc="-5" dirty="0">
                <a:latin typeface="Calibri"/>
                <a:cs typeface="Calibri"/>
              </a:rPr>
              <a:t>miti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dirty="0">
                <a:latin typeface="Calibri"/>
                <a:cs typeface="Calibri"/>
              </a:rPr>
              <a:t>)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mod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3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ting</a:t>
            </a:r>
            <a:endParaRPr sz="2000">
              <a:latin typeface="Calibri"/>
              <a:cs typeface="Calibri"/>
            </a:endParaRPr>
          </a:p>
          <a:p>
            <a:pPr marL="803910" marR="18923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Ag</a:t>
            </a:r>
            <a:r>
              <a:rPr sz="1950" b="1" spc="15" baseline="25641" dirty="0">
                <a:latin typeface="Calibri"/>
                <a:cs typeface="Calibri"/>
              </a:rPr>
              <a:t>+</a:t>
            </a:r>
            <a:r>
              <a:rPr sz="1950" b="1" baseline="25641" dirty="0">
                <a:latin typeface="Calibri"/>
                <a:cs typeface="Calibri"/>
              </a:rPr>
              <a:t> </a:t>
            </a:r>
            <a:r>
              <a:rPr sz="1950" b="1" spc="-202" baseline="25641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elea</a:t>
            </a:r>
            <a:r>
              <a:rPr sz="2000" b="1" dirty="0">
                <a:latin typeface="Calibri"/>
                <a:cs typeface="Calibri"/>
              </a:rPr>
              <a:t>se, po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5" dirty="0">
                <a:latin typeface="Calibri"/>
                <a:cs typeface="Calibri"/>
              </a:rPr>
              <a:t>b</a:t>
            </a:r>
            <a:r>
              <a:rPr sz="2000" b="1" dirty="0">
                <a:latin typeface="Calibri"/>
                <a:cs typeface="Calibri"/>
              </a:rPr>
              <a:t>ly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ough </a:t>
            </a:r>
            <a:r>
              <a:rPr sz="2000" b="1" spc="-5" dirty="0">
                <a:latin typeface="Calibri"/>
                <a:cs typeface="Calibri"/>
              </a:rPr>
              <a:t>manip</a:t>
            </a:r>
            <a:r>
              <a:rPr sz="2000" b="1" spc="10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tion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x</a:t>
            </a:r>
            <a:r>
              <a:rPr sz="2000" b="1" spc="-25" dirty="0">
                <a:latin typeface="Calibri"/>
                <a:cs typeface="Calibri"/>
              </a:rPr>
              <a:t>y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spc="-5" dirty="0">
                <a:latin typeface="Calibri"/>
                <a:cs typeface="Calibri"/>
              </a:rPr>
              <a:t>en 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bilit</a:t>
            </a:r>
            <a:r>
              <a:rPr sz="2000" b="1" spc="-125" dirty="0">
                <a:latin typeface="Calibri"/>
                <a:cs typeface="Calibri"/>
              </a:rPr>
              <a:t>y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particle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40" dirty="0">
                <a:latin typeface="Calibri"/>
                <a:cs typeface="Calibri"/>
              </a:rPr>
              <a:t>z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ape, and</a:t>
            </a:r>
            <a:r>
              <a:rPr sz="2000" b="1" spc="-45" dirty="0">
                <a:latin typeface="Calibri"/>
                <a:cs typeface="Calibri"/>
              </a:rPr>
              <a:t>/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type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194" y="6339103"/>
            <a:ext cx="30194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nanopart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cl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blog.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463" y="4957698"/>
            <a:ext cx="3898265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i="1" spc="-15" dirty="0">
                <a:latin typeface="Calibri"/>
                <a:cs typeface="Calibri"/>
              </a:rPr>
              <a:t>Xiu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e</a:t>
            </a:r>
            <a:r>
              <a:rPr sz="2400" b="1" i="1" spc="-10" dirty="0">
                <a:latin typeface="Calibri"/>
                <a:cs typeface="Calibri"/>
              </a:rPr>
              <a:t>t al.,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2</a:t>
            </a:r>
            <a:r>
              <a:rPr sz="2400" b="1" i="1" spc="-25" dirty="0">
                <a:latin typeface="Calibri"/>
                <a:cs typeface="Calibri"/>
              </a:rPr>
              <a:t>0</a:t>
            </a:r>
            <a:r>
              <a:rPr sz="2400" b="1" i="1" spc="-15" dirty="0">
                <a:latin typeface="Calibri"/>
                <a:cs typeface="Calibri"/>
              </a:rPr>
              <a:t>1</a:t>
            </a:r>
            <a:r>
              <a:rPr sz="2400" b="1" i="1" spc="-25" dirty="0">
                <a:latin typeface="Calibri"/>
                <a:cs typeface="Calibri"/>
              </a:rPr>
              <a:t>2</a:t>
            </a:r>
            <a:r>
              <a:rPr sz="2400" b="1" i="1" spc="-10" dirty="0">
                <a:latin typeface="Calibri"/>
                <a:cs typeface="Calibri"/>
              </a:rPr>
              <a:t>,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Nan</a:t>
            </a:r>
            <a:r>
              <a:rPr sz="2400" b="1" i="1" dirty="0">
                <a:latin typeface="Calibri"/>
                <a:cs typeface="Calibri"/>
              </a:rPr>
              <a:t>o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L</a:t>
            </a:r>
            <a:r>
              <a:rPr sz="2400" b="1" i="1" spc="-15" dirty="0">
                <a:latin typeface="Calibri"/>
                <a:cs typeface="Calibri"/>
              </a:rPr>
              <a:t>e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spc="-15" dirty="0">
                <a:latin typeface="Calibri"/>
                <a:cs typeface="Calibri"/>
              </a:rPr>
              <a:t>t</a:t>
            </a:r>
            <a:r>
              <a:rPr sz="2400" b="1" i="1" spc="-5" dirty="0">
                <a:latin typeface="Calibri"/>
                <a:cs typeface="Calibri"/>
              </a:rPr>
              <a:t>.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12</a:t>
            </a:r>
            <a:r>
              <a:rPr sz="2400" b="1" spc="-10" dirty="0">
                <a:latin typeface="Calibri"/>
                <a:cs typeface="Calibri"/>
              </a:rPr>
              <a:t>, </a:t>
            </a:r>
            <a:r>
              <a:rPr sz="2400" b="1" spc="-20" dirty="0">
                <a:latin typeface="Calibri"/>
                <a:cs typeface="Calibri"/>
              </a:rPr>
              <a:t>4271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20" dirty="0">
                <a:latin typeface="Calibri"/>
                <a:cs typeface="Calibri"/>
              </a:rPr>
              <a:t>4275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DOI</a:t>
            </a:r>
            <a:r>
              <a:rPr sz="2400" b="1" dirty="0">
                <a:latin typeface="Calibri"/>
                <a:cs typeface="Calibri"/>
              </a:rPr>
              <a:t>: </a:t>
            </a:r>
            <a:r>
              <a:rPr sz="2400" b="1" spc="-20" dirty="0">
                <a:latin typeface="Calibri"/>
                <a:cs typeface="Calibri"/>
              </a:rPr>
              <a:t>10.1021/nl301934w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r>
              <a:rPr sz="2800" u="heavy" spc="-20" dirty="0">
                <a:solidFill>
                  <a:srgbClr val="001F5F"/>
                </a:solidFill>
              </a:rPr>
              <a:t>Na</a:t>
            </a:r>
            <a:r>
              <a:rPr sz="2800" u="heavy" spc="-25" dirty="0">
                <a:solidFill>
                  <a:srgbClr val="001F5F"/>
                </a:solidFill>
              </a:rPr>
              <a:t>n</a:t>
            </a:r>
            <a:r>
              <a:rPr sz="2800" u="heavy" spc="-15" dirty="0">
                <a:solidFill>
                  <a:srgbClr val="001F5F"/>
                </a:solidFill>
              </a:rPr>
              <a:t>oparticles</a:t>
            </a:r>
            <a:r>
              <a:rPr sz="2800" u="heavy" spc="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of </a:t>
            </a:r>
            <a:r>
              <a:rPr sz="2800" u="heavy" spc="-10" dirty="0">
                <a:solidFill>
                  <a:srgbClr val="001F5F"/>
                </a:solidFill>
              </a:rPr>
              <a:t>sil</a:t>
            </a:r>
            <a:r>
              <a:rPr sz="2800" u="heavy" spc="-45" dirty="0">
                <a:solidFill>
                  <a:srgbClr val="001F5F"/>
                </a:solidFill>
              </a:rPr>
              <a:t>v</a:t>
            </a:r>
            <a:r>
              <a:rPr sz="2800" u="heavy" spc="-20" dirty="0">
                <a:solidFill>
                  <a:srgbClr val="001F5F"/>
                </a:solidFill>
              </a:rPr>
              <a:t>er</a:t>
            </a:r>
            <a:r>
              <a:rPr sz="2800" u="heavy" spc="1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a</a:t>
            </a:r>
            <a:r>
              <a:rPr sz="2800" u="heavy" spc="-45" dirty="0">
                <a:solidFill>
                  <a:srgbClr val="001F5F"/>
                </a:solidFill>
              </a:rPr>
              <a:t>r</a:t>
            </a:r>
            <a:r>
              <a:rPr sz="2800" u="heavy" spc="-15" dirty="0">
                <a:solidFill>
                  <a:srgbClr val="001F5F"/>
                </a:solidFill>
              </a:rPr>
              <a:t>e</a:t>
            </a:r>
            <a:r>
              <a:rPr sz="2800" u="heavy" spc="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a</a:t>
            </a:r>
            <a:r>
              <a:rPr sz="2800" u="heavy" spc="-45" dirty="0">
                <a:solidFill>
                  <a:srgbClr val="001F5F"/>
                </a:solidFill>
              </a:rPr>
              <a:t>n</a:t>
            </a:r>
            <a:r>
              <a:rPr sz="2800" u="heavy" spc="-10" dirty="0">
                <a:solidFill>
                  <a:srgbClr val="001F5F"/>
                </a:solidFill>
              </a:rPr>
              <a:t>t</a:t>
            </a:r>
            <a:r>
              <a:rPr sz="2800" u="heavy" spc="0" dirty="0">
                <a:solidFill>
                  <a:srgbClr val="001F5F"/>
                </a:solidFill>
              </a:rPr>
              <a:t>i</a:t>
            </a:r>
            <a:r>
              <a:rPr sz="2800" u="heavy" spc="-15" dirty="0">
                <a:solidFill>
                  <a:srgbClr val="001F5F"/>
                </a:solidFill>
              </a:rPr>
              <a:t>-bac</a:t>
            </a:r>
            <a:r>
              <a:rPr sz="2800" u="heavy" spc="-45" dirty="0">
                <a:solidFill>
                  <a:srgbClr val="001F5F"/>
                </a:solidFill>
              </a:rPr>
              <a:t>t</a:t>
            </a:r>
            <a:r>
              <a:rPr sz="2800" u="heavy" spc="-20" dirty="0">
                <a:solidFill>
                  <a:srgbClr val="001F5F"/>
                </a:solidFill>
              </a:rPr>
              <a:t>erial</a:t>
            </a:r>
            <a:r>
              <a:rPr sz="2800" u="heavy" spc="50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a</a:t>
            </a:r>
            <a:r>
              <a:rPr sz="2800" u="heavy" spc="-50" dirty="0">
                <a:solidFill>
                  <a:srgbClr val="001F5F"/>
                </a:solidFill>
              </a:rPr>
              <a:t>g</a:t>
            </a:r>
            <a:r>
              <a:rPr sz="2800" u="heavy" spc="-20" dirty="0">
                <a:solidFill>
                  <a:srgbClr val="001F5F"/>
                </a:solidFill>
              </a:rPr>
              <a:t>e</a:t>
            </a:r>
            <a:r>
              <a:rPr sz="2800" u="heavy" spc="-45" dirty="0">
                <a:solidFill>
                  <a:srgbClr val="001F5F"/>
                </a:solidFill>
              </a:rPr>
              <a:t>n</a:t>
            </a:r>
            <a:r>
              <a:rPr sz="2800" u="heavy" spc="-15" dirty="0">
                <a:solidFill>
                  <a:srgbClr val="001F5F"/>
                </a:solidFill>
              </a:rPr>
              <a:t>ts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0694" y="764771"/>
            <a:ext cx="1832956" cy="4734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8422" y="0"/>
            <a:ext cx="4634345" cy="5964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754" y="16575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401949"/>
                </a:moveTo>
                <a:lnTo>
                  <a:pt x="0" y="0"/>
                </a:lnTo>
              </a:path>
            </a:pathLst>
          </a:custGeom>
          <a:ln w="49808">
            <a:solidFill>
              <a:srgbClr val="3B38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699" y="24862"/>
            <a:ext cx="3715385" cy="0"/>
          </a:xfrm>
          <a:custGeom>
            <a:avLst/>
            <a:gdLst/>
            <a:ahLst/>
            <a:cxnLst/>
            <a:rect l="l" t="t" r="r" b="b"/>
            <a:pathLst>
              <a:path w="3715385">
                <a:moveTo>
                  <a:pt x="0" y="0"/>
                </a:moveTo>
                <a:lnTo>
                  <a:pt x="3714879" y="0"/>
                </a:lnTo>
              </a:path>
            </a:pathLst>
          </a:custGeom>
          <a:ln w="24904">
            <a:solidFill>
              <a:srgbClr val="342F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0258" y="62157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5">
                <a:moveTo>
                  <a:pt x="0" y="0"/>
                </a:moveTo>
                <a:lnTo>
                  <a:pt x="531289" y="0"/>
                </a:lnTo>
              </a:path>
            </a:pathLst>
          </a:custGeom>
          <a:ln w="58109">
            <a:solidFill>
              <a:srgbClr val="383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53" y="447531"/>
            <a:ext cx="0" cy="5424805"/>
          </a:xfrm>
          <a:custGeom>
            <a:avLst/>
            <a:gdLst/>
            <a:ahLst/>
            <a:cxnLst/>
            <a:rect l="l" t="t" r="r" b="b"/>
            <a:pathLst>
              <a:path h="5424805">
                <a:moveTo>
                  <a:pt x="0" y="5424242"/>
                </a:moveTo>
                <a:lnTo>
                  <a:pt x="0" y="0"/>
                </a:lnTo>
              </a:path>
            </a:pathLst>
          </a:custGeom>
          <a:ln w="33205">
            <a:solidFill>
              <a:srgbClr val="3B3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450332"/>
            <a:ext cx="1398905" cy="0"/>
          </a:xfrm>
          <a:custGeom>
            <a:avLst/>
            <a:gdLst/>
            <a:ahLst/>
            <a:cxnLst/>
            <a:rect l="l" t="t" r="r" b="b"/>
            <a:pathLst>
              <a:path w="1398905">
                <a:moveTo>
                  <a:pt x="0" y="0"/>
                </a:moveTo>
                <a:lnTo>
                  <a:pt x="1398786" y="0"/>
                </a:lnTo>
              </a:path>
            </a:pathLst>
          </a:custGeom>
          <a:ln w="24904">
            <a:solidFill>
              <a:srgbClr val="837C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7867" y="3982198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0" y="0"/>
                </a:moveTo>
                <a:lnTo>
                  <a:pt x="410919" y="0"/>
                </a:lnTo>
              </a:path>
            </a:pathLst>
          </a:custGeom>
          <a:ln w="29054">
            <a:solidFill>
              <a:srgbClr val="8790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01" y="5857270"/>
            <a:ext cx="3565525" cy="0"/>
          </a:xfrm>
          <a:custGeom>
            <a:avLst/>
            <a:gdLst/>
            <a:ahLst/>
            <a:cxnLst/>
            <a:rect l="l" t="t" r="r" b="b"/>
            <a:pathLst>
              <a:path w="3565525">
                <a:moveTo>
                  <a:pt x="0" y="0"/>
                </a:moveTo>
                <a:lnTo>
                  <a:pt x="3565454" y="0"/>
                </a:lnTo>
              </a:path>
            </a:pathLst>
          </a:custGeom>
          <a:ln w="20753">
            <a:solidFill>
              <a:srgbClr val="3F4B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8851" y="82876"/>
            <a:ext cx="0" cy="829310"/>
          </a:xfrm>
          <a:custGeom>
            <a:avLst/>
            <a:gdLst/>
            <a:ahLst/>
            <a:cxnLst/>
            <a:rect l="l" t="t" r="r" b="b"/>
            <a:pathLst>
              <a:path h="829310">
                <a:moveTo>
                  <a:pt x="0" y="828761"/>
                </a:moveTo>
                <a:lnTo>
                  <a:pt x="0" y="0"/>
                </a:lnTo>
              </a:path>
            </a:pathLst>
          </a:custGeom>
          <a:ln w="24904">
            <a:solidFill>
              <a:srgbClr val="A3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19095" y="33150"/>
            <a:ext cx="0" cy="5897245"/>
          </a:xfrm>
          <a:custGeom>
            <a:avLst/>
            <a:gdLst/>
            <a:ahLst/>
            <a:cxnLst/>
            <a:rect l="l" t="t" r="r" b="b"/>
            <a:pathLst>
              <a:path h="5897245">
                <a:moveTo>
                  <a:pt x="0" y="5896637"/>
                </a:moveTo>
                <a:lnTo>
                  <a:pt x="0" y="0"/>
                </a:lnTo>
              </a:path>
            </a:pathLst>
          </a:custGeom>
          <a:ln w="24904">
            <a:solidFill>
              <a:srgbClr val="3B3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0926" y="1011088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1574646"/>
                </a:moveTo>
                <a:lnTo>
                  <a:pt x="0" y="0"/>
                </a:lnTo>
              </a:path>
            </a:pathLst>
          </a:custGeom>
          <a:ln w="29054">
            <a:solidFill>
              <a:srgbClr val="A8B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50926" y="2734911"/>
            <a:ext cx="0" cy="1541780"/>
          </a:xfrm>
          <a:custGeom>
            <a:avLst/>
            <a:gdLst/>
            <a:ahLst/>
            <a:cxnLst/>
            <a:rect l="l" t="t" r="r" b="b"/>
            <a:pathLst>
              <a:path h="1541779">
                <a:moveTo>
                  <a:pt x="0" y="1541496"/>
                </a:moveTo>
                <a:lnTo>
                  <a:pt x="0" y="0"/>
                </a:lnTo>
              </a:path>
            </a:pathLst>
          </a:custGeom>
          <a:ln w="29054">
            <a:solidFill>
              <a:srgbClr val="ACBC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1303" y="4346853"/>
            <a:ext cx="0" cy="1517015"/>
          </a:xfrm>
          <a:custGeom>
            <a:avLst/>
            <a:gdLst/>
            <a:ahLst/>
            <a:cxnLst/>
            <a:rect l="l" t="t" r="r" b="b"/>
            <a:pathLst>
              <a:path h="1517014">
                <a:moveTo>
                  <a:pt x="0" y="1516632"/>
                </a:moveTo>
                <a:lnTo>
                  <a:pt x="0" y="0"/>
                </a:lnTo>
              </a:path>
            </a:pathLst>
          </a:custGeom>
          <a:ln w="16602">
            <a:solidFill>
              <a:srgbClr val="ACBC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-12700" y="0"/>
            <a:ext cx="187071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85"/>
              </a:lnSpc>
              <a:tabLst>
                <a:tab pos="477520" algn="l"/>
              </a:tabLst>
            </a:pPr>
            <a:r>
              <a:rPr sz="2800" spc="-495" dirty="0">
                <a:solidFill>
                  <a:srgbClr val="727483"/>
                </a:solidFill>
                <a:latin typeface="Arial"/>
                <a:cs typeface="Arial"/>
              </a:rPr>
              <a:t>::J	</a:t>
            </a:r>
            <a:r>
              <a:rPr sz="800" b="1" spc="-75" dirty="0">
                <a:solidFill>
                  <a:srgbClr val="3B4964"/>
                </a:solidFill>
                <a:latin typeface="Arial"/>
                <a:cs typeface="Arial"/>
              </a:rPr>
              <a:t>BY</a:t>
            </a:r>
            <a:r>
              <a:rPr sz="800" b="1" spc="105" dirty="0">
                <a:solidFill>
                  <a:srgbClr val="3B4964"/>
                </a:solidFill>
                <a:latin typeface="Arial"/>
                <a:cs typeface="Arial"/>
              </a:rPr>
              <a:t> </a:t>
            </a:r>
            <a:r>
              <a:rPr sz="800" b="1" spc="-60" dirty="0">
                <a:solidFill>
                  <a:srgbClr val="3B4964"/>
                </a:solidFill>
                <a:latin typeface="Arial"/>
                <a:cs typeface="Arial"/>
              </a:rPr>
              <a:t>RO</a:t>
            </a:r>
            <a:r>
              <a:rPr sz="800" b="1" spc="20" dirty="0">
                <a:solidFill>
                  <a:srgbClr val="3B4964"/>
                </a:solidFill>
                <a:latin typeface="Arial"/>
                <a:cs typeface="Arial"/>
              </a:rPr>
              <a:t>B</a:t>
            </a:r>
            <a:r>
              <a:rPr sz="800" b="1" spc="65" dirty="0">
                <a:solidFill>
                  <a:srgbClr val="333642"/>
                </a:solidFill>
                <a:latin typeface="Arial"/>
                <a:cs typeface="Arial"/>
              </a:rPr>
              <a:t>I</a:t>
            </a:r>
            <a:r>
              <a:rPr sz="800" b="1" spc="30" dirty="0">
                <a:solidFill>
                  <a:srgbClr val="3B4964"/>
                </a:solidFill>
                <a:latin typeface="Arial"/>
                <a:cs typeface="Arial"/>
              </a:rPr>
              <a:t>N</a:t>
            </a:r>
            <a:r>
              <a:rPr sz="800" b="1" spc="15" dirty="0">
                <a:solidFill>
                  <a:srgbClr val="3B4964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3B4964"/>
                </a:solidFill>
                <a:latin typeface="Arial"/>
                <a:cs typeface="Arial"/>
              </a:rPr>
              <a:t>MARANTZ</a:t>
            </a:r>
            <a:r>
              <a:rPr sz="800" b="1" dirty="0">
                <a:solidFill>
                  <a:srgbClr val="3B4964"/>
                </a:solidFill>
                <a:latin typeface="Arial"/>
                <a:cs typeface="Arial"/>
              </a:rPr>
              <a:t> </a:t>
            </a:r>
            <a:r>
              <a:rPr sz="800" b="1" spc="-100" dirty="0">
                <a:solidFill>
                  <a:srgbClr val="3B4964"/>
                </a:solidFill>
                <a:latin typeface="Arial"/>
                <a:cs typeface="Arial"/>
              </a:rPr>
              <a:t> </a:t>
            </a:r>
            <a:r>
              <a:rPr sz="800" b="1" spc="-5" dirty="0">
                <a:solidFill>
                  <a:srgbClr val="3B4964"/>
                </a:solidFill>
                <a:latin typeface="Arial"/>
                <a:cs typeface="Arial"/>
              </a:rPr>
              <a:t>HENIG</a:t>
            </a:r>
            <a:endParaRPr sz="800">
              <a:latin typeface="Arial"/>
              <a:cs typeface="Arial"/>
            </a:endParaRPr>
          </a:p>
          <a:p>
            <a:pPr marL="477520">
              <a:lnSpc>
                <a:spcPts val="525"/>
              </a:lnSpc>
            </a:pPr>
            <a:r>
              <a:rPr sz="500" spc="50" dirty="0">
                <a:solidFill>
                  <a:srgbClr val="727483"/>
                </a:solidFill>
                <a:latin typeface="Arial"/>
                <a:cs typeface="Arial"/>
              </a:rPr>
              <a:t>PHO</a:t>
            </a:r>
            <a:r>
              <a:rPr sz="500" spc="-55" dirty="0">
                <a:solidFill>
                  <a:srgbClr val="727483"/>
                </a:solidFill>
                <a:latin typeface="Arial"/>
                <a:cs typeface="Arial"/>
              </a:rPr>
              <a:t> </a:t>
            </a:r>
            <a:r>
              <a:rPr sz="500" spc="70" dirty="0">
                <a:solidFill>
                  <a:srgbClr val="56698A"/>
                </a:solidFill>
                <a:latin typeface="Arial"/>
                <a:cs typeface="Arial"/>
              </a:rPr>
              <a:t>TOGRAPHS</a:t>
            </a:r>
            <a:r>
              <a:rPr sz="500" dirty="0">
                <a:solidFill>
                  <a:srgbClr val="56698A"/>
                </a:solidFill>
                <a:latin typeface="Arial"/>
                <a:cs typeface="Arial"/>
              </a:rPr>
              <a:t>  </a:t>
            </a:r>
            <a:r>
              <a:rPr sz="500" spc="-50" dirty="0">
                <a:solidFill>
                  <a:srgbClr val="56698A"/>
                </a:solidFill>
                <a:latin typeface="Arial"/>
                <a:cs typeface="Arial"/>
              </a:rPr>
              <a:t> </a:t>
            </a:r>
            <a:r>
              <a:rPr sz="500" spc="55" dirty="0">
                <a:solidFill>
                  <a:srgbClr val="56698A"/>
                </a:solidFill>
                <a:latin typeface="Arial"/>
                <a:cs typeface="Arial"/>
              </a:rPr>
              <a:t>BY</a:t>
            </a:r>
            <a:r>
              <a:rPr sz="500" dirty="0">
                <a:solidFill>
                  <a:srgbClr val="56698A"/>
                </a:solidFill>
                <a:latin typeface="Arial"/>
                <a:cs typeface="Arial"/>
              </a:rPr>
              <a:t> </a:t>
            </a:r>
            <a:r>
              <a:rPr sz="500" spc="10" dirty="0">
                <a:solidFill>
                  <a:srgbClr val="56698A"/>
                </a:solidFill>
                <a:latin typeface="Arial"/>
                <a:cs typeface="Arial"/>
              </a:rPr>
              <a:t> </a:t>
            </a:r>
            <a:r>
              <a:rPr sz="500" spc="75" dirty="0">
                <a:solidFill>
                  <a:srgbClr val="56698A"/>
                </a:solidFill>
                <a:latin typeface="Arial"/>
                <a:cs typeface="Arial"/>
              </a:rPr>
              <a:t>EVA</a:t>
            </a:r>
            <a:r>
              <a:rPr sz="500" dirty="0">
                <a:solidFill>
                  <a:srgbClr val="56698A"/>
                </a:solidFill>
                <a:latin typeface="Arial"/>
                <a:cs typeface="Arial"/>
              </a:rPr>
              <a:t> </a:t>
            </a:r>
            <a:r>
              <a:rPr sz="500" spc="15" dirty="0">
                <a:solidFill>
                  <a:srgbClr val="56698A"/>
                </a:solidFill>
                <a:latin typeface="Arial"/>
                <a:cs typeface="Arial"/>
              </a:rPr>
              <a:t> </a:t>
            </a:r>
            <a:r>
              <a:rPr sz="500" spc="-15" dirty="0">
                <a:solidFill>
                  <a:srgbClr val="56698A"/>
                </a:solidFill>
                <a:latin typeface="Arial"/>
                <a:cs typeface="Arial"/>
              </a:rPr>
              <a:t>K</a:t>
            </a:r>
            <a:r>
              <a:rPr sz="500" spc="-5" dirty="0">
                <a:solidFill>
                  <a:srgbClr val="56698A"/>
                </a:solidFill>
                <a:latin typeface="Arial"/>
                <a:cs typeface="Arial"/>
              </a:rPr>
              <a:t> </a:t>
            </a:r>
            <a:r>
              <a:rPr sz="500" spc="80" dirty="0">
                <a:solidFill>
                  <a:srgbClr val="56698A"/>
                </a:solidFill>
                <a:latin typeface="Arial"/>
                <a:cs typeface="Arial"/>
              </a:rPr>
              <a:t>OLENKO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94" y="46494"/>
            <a:ext cx="8942522" cy="6602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56324" y="145690"/>
            <a:ext cx="5391150" cy="58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9930" marR="5080" indent="-697865">
              <a:lnSpc>
                <a:spcPct val="101699"/>
              </a:lnSpc>
            </a:pPr>
            <a:r>
              <a:rPr sz="2000" spc="25" dirty="0">
                <a:solidFill>
                  <a:srgbClr val="FF3301"/>
                </a:solidFill>
                <a:latin typeface="Arial"/>
                <a:cs typeface="Arial"/>
              </a:rPr>
              <a:t>Fate,</a:t>
            </a:r>
            <a:r>
              <a:rPr sz="2000" spc="-165" dirty="0">
                <a:solidFill>
                  <a:srgbClr val="FF3301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FF3301"/>
                </a:solidFill>
                <a:latin typeface="Arial"/>
                <a:cs typeface="Arial"/>
              </a:rPr>
              <a:t>tra</a:t>
            </a:r>
            <a:r>
              <a:rPr sz="2000" spc="90" dirty="0">
                <a:solidFill>
                  <a:srgbClr val="FF3301"/>
                </a:solidFill>
                <a:latin typeface="Arial"/>
                <a:cs typeface="Arial"/>
              </a:rPr>
              <a:t>nsport,</a:t>
            </a:r>
            <a:r>
              <a:rPr sz="2000" spc="5" dirty="0">
                <a:solidFill>
                  <a:srgbClr val="FF3301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FF3301"/>
                </a:solidFill>
                <a:latin typeface="Arial"/>
                <a:cs typeface="Arial"/>
              </a:rPr>
              <a:t>and,</a:t>
            </a:r>
            <a:r>
              <a:rPr sz="2000" spc="-5" dirty="0">
                <a:solidFill>
                  <a:srgbClr val="FF3301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FF3301"/>
                </a:solidFill>
                <a:latin typeface="Arial"/>
                <a:cs typeface="Arial"/>
              </a:rPr>
              <a:t>effects</a:t>
            </a:r>
            <a:r>
              <a:rPr sz="2000" spc="100" dirty="0">
                <a:solidFill>
                  <a:srgbClr val="FF3301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FF3301"/>
                </a:solidFill>
                <a:latin typeface="Arial"/>
                <a:cs typeface="Arial"/>
              </a:rPr>
              <a:t>of</a:t>
            </a:r>
            <a:r>
              <a:rPr sz="2000" spc="35" dirty="0">
                <a:solidFill>
                  <a:srgbClr val="FF3301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3301"/>
                </a:solidFill>
                <a:latin typeface="Arial"/>
                <a:cs typeface="Arial"/>
              </a:rPr>
              <a:t>manufactured</a:t>
            </a:r>
            <a:r>
              <a:rPr sz="2000" spc="30" dirty="0">
                <a:solidFill>
                  <a:srgbClr val="FF3301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FF3301"/>
                </a:solidFill>
                <a:latin typeface="Arial"/>
                <a:cs typeface="Arial"/>
              </a:rPr>
              <a:t>nanopart</a:t>
            </a:r>
            <a:r>
              <a:rPr sz="2000" spc="114" dirty="0">
                <a:solidFill>
                  <a:srgbClr val="FF3301"/>
                </a:solidFill>
                <a:latin typeface="Arial"/>
                <a:cs typeface="Arial"/>
              </a:rPr>
              <a:t>i</a:t>
            </a:r>
            <a:r>
              <a:rPr sz="2000" spc="180" dirty="0">
                <a:solidFill>
                  <a:srgbClr val="FF3301"/>
                </a:solidFill>
                <a:latin typeface="Arial"/>
                <a:cs typeface="Arial"/>
              </a:rPr>
              <a:t>c</a:t>
            </a:r>
            <a:r>
              <a:rPr sz="2000" spc="20" dirty="0">
                <a:solidFill>
                  <a:srgbClr val="FF3301"/>
                </a:solidFill>
                <a:latin typeface="Arial"/>
                <a:cs typeface="Arial"/>
              </a:rPr>
              <a:t>l</a:t>
            </a:r>
            <a:r>
              <a:rPr sz="2000" spc="10" dirty="0">
                <a:solidFill>
                  <a:srgbClr val="FF3301"/>
                </a:solidFill>
                <a:latin typeface="Arial"/>
                <a:cs typeface="Arial"/>
              </a:rPr>
              <a:t>es</a:t>
            </a:r>
            <a:r>
              <a:rPr sz="2000" spc="114" dirty="0">
                <a:solidFill>
                  <a:srgbClr val="FF3301"/>
                </a:solidFill>
                <a:latin typeface="Arial"/>
                <a:cs typeface="Arial"/>
              </a:rPr>
              <a:t> </a:t>
            </a:r>
            <a:r>
              <a:rPr sz="2000" spc="165" dirty="0">
                <a:solidFill>
                  <a:srgbClr val="FF3301"/>
                </a:solidFill>
                <a:latin typeface="Arial"/>
                <a:cs typeface="Arial"/>
              </a:rPr>
              <a:t>i</a:t>
            </a:r>
            <a:r>
              <a:rPr sz="2000" spc="155" dirty="0">
                <a:solidFill>
                  <a:srgbClr val="FF3301"/>
                </a:solidFill>
                <a:latin typeface="Arial"/>
                <a:cs typeface="Arial"/>
              </a:rPr>
              <a:t>n</a:t>
            </a:r>
            <a:r>
              <a:rPr sz="2000" spc="-180" dirty="0">
                <a:solidFill>
                  <a:srgbClr val="FF3301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FF3301"/>
                </a:solidFill>
                <a:latin typeface="Arial"/>
                <a:cs typeface="Arial"/>
              </a:rPr>
              <a:t>the</a:t>
            </a:r>
            <a:r>
              <a:rPr sz="2000" spc="40" dirty="0">
                <a:solidFill>
                  <a:srgbClr val="FF3301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FF3301"/>
                </a:solidFill>
                <a:latin typeface="Arial"/>
                <a:cs typeface="Arial"/>
              </a:rPr>
              <a:t>env</a:t>
            </a:r>
            <a:r>
              <a:rPr sz="2000" spc="130" dirty="0">
                <a:solidFill>
                  <a:srgbClr val="FF3301"/>
                </a:solidFill>
                <a:latin typeface="Arial"/>
                <a:cs typeface="Arial"/>
              </a:rPr>
              <a:t>i</a:t>
            </a:r>
            <a:r>
              <a:rPr sz="2000" spc="105" dirty="0">
                <a:solidFill>
                  <a:srgbClr val="FF3301"/>
                </a:solidFill>
                <a:latin typeface="Arial"/>
                <a:cs typeface="Arial"/>
              </a:rPr>
              <a:t>ro</a:t>
            </a:r>
            <a:r>
              <a:rPr sz="2000" spc="65" dirty="0">
                <a:solidFill>
                  <a:srgbClr val="FF3301"/>
                </a:solidFill>
                <a:latin typeface="Arial"/>
                <a:cs typeface="Arial"/>
              </a:rPr>
              <a:t>n</a:t>
            </a:r>
            <a:r>
              <a:rPr sz="2000" spc="55" dirty="0">
                <a:solidFill>
                  <a:srgbClr val="FF3301"/>
                </a:solidFill>
                <a:latin typeface="Arial"/>
                <a:cs typeface="Arial"/>
              </a:rPr>
              <a:t>ment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934150" cy="5273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0739" y="6034227"/>
            <a:ext cx="5305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2400" b="1" spc="-204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-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ON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IN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MARC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14,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200" y="0"/>
            <a:ext cx="2172461" cy="3448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51293" y="3536696"/>
            <a:ext cx="16643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A </a:t>
            </a:r>
            <a:r>
              <a:rPr sz="1800" b="1" i="1" spc="-15" dirty="0">
                <a:latin typeface="Calibri"/>
                <a:cs typeface="Calibri"/>
              </a:rPr>
              <a:t>Man</a:t>
            </a:r>
            <a:r>
              <a:rPr sz="1800" b="1" i="1" spc="-10" dirty="0">
                <a:latin typeface="Calibri"/>
                <a:cs typeface="Calibri"/>
              </a:rPr>
              <a:t>d</a:t>
            </a:r>
            <a:r>
              <a:rPr sz="1800" b="1" i="1" spc="-15" dirty="0">
                <a:latin typeface="Calibri"/>
                <a:cs typeface="Calibri"/>
              </a:rPr>
              <a:t>u</a:t>
            </a:r>
            <a:r>
              <a:rPr sz="1800" b="1" i="1" spc="-25" dirty="0">
                <a:latin typeface="Calibri"/>
                <a:cs typeface="Calibri"/>
              </a:rPr>
              <a:t>c</a:t>
            </a:r>
            <a:r>
              <a:rPr sz="1800" b="1" i="1" spc="-10" dirty="0">
                <a:latin typeface="Calibri"/>
                <a:cs typeface="Calibri"/>
              </a:rPr>
              <a:t>a</a:t>
            </a:r>
            <a:r>
              <a:rPr sz="1800" b="1" i="1" spc="1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s</a:t>
            </a:r>
            <a:r>
              <a:rPr sz="1800" b="1" i="1" spc="-35" dirty="0">
                <a:latin typeface="Calibri"/>
                <a:cs typeface="Calibri"/>
              </a:rPr>
              <a:t>e</a:t>
            </a:r>
            <a:r>
              <a:rPr sz="1800" b="1" i="1" spc="-5" dirty="0">
                <a:latin typeface="Calibri"/>
                <a:cs typeface="Calibri"/>
              </a:rPr>
              <a:t>x</a:t>
            </a:r>
            <a:r>
              <a:rPr sz="1800" b="1" i="1" spc="-25" dirty="0">
                <a:latin typeface="Calibri"/>
                <a:cs typeface="Calibri"/>
              </a:rPr>
              <a:t>t</a:t>
            </a:r>
            <a:r>
              <a:rPr sz="1800" b="1" i="1" spc="-1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1293" y="3811015"/>
            <a:ext cx="1859914" cy="269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ci</a:t>
            </a:r>
            <a:r>
              <a:rPr sz="1800" b="1" spc="-10" dirty="0">
                <a:latin typeface="Calibri"/>
                <a:cs typeface="Calibri"/>
              </a:rPr>
              <a:t>men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ee</a:t>
            </a:r>
            <a:r>
              <a:rPr sz="1800" b="1" spc="-10" dirty="0">
                <a:latin typeface="Calibri"/>
                <a:cs typeface="Calibri"/>
              </a:rPr>
              <a:t>ds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 its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lab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cl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-20" dirty="0">
                <a:latin typeface="Calibri"/>
                <a:cs typeface="Calibri"/>
              </a:rPr>
              <a:t>u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 the</a:t>
            </a:r>
            <a:r>
              <a:rPr sz="1800" b="1" spc="-5" dirty="0">
                <a:latin typeface="Calibri"/>
                <a:cs typeface="Calibri"/>
              </a:rPr>
              <a:t> in</a:t>
            </a:r>
            <a:r>
              <a:rPr sz="1800" b="1" spc="-10" dirty="0">
                <a:latin typeface="Calibri"/>
                <a:cs typeface="Calibri"/>
              </a:rPr>
              <a:t>set,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X-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5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flu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esce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map</a:t>
            </a:r>
            <a:r>
              <a:rPr sz="1800" b="1" spc="-10" dirty="0">
                <a:latin typeface="Calibri"/>
                <a:cs typeface="Calibri"/>
              </a:rPr>
              <a:t> s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w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rpil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ar 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oss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cti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with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old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nan</a:t>
            </a: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p</a:t>
            </a:r>
            <a:r>
              <a:rPr sz="1800" b="1" spc="-10" dirty="0">
                <a:latin typeface="Calibri"/>
                <a:cs typeface="Calibri"/>
              </a:rPr>
              <a:t>artic</a:t>
            </a:r>
            <a:r>
              <a:rPr sz="1800" b="1" spc="-20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es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coll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 tiss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ou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in</a:t>
            </a:r>
            <a:r>
              <a:rPr sz="1800" b="1" dirty="0">
                <a:latin typeface="Calibri"/>
                <a:cs typeface="Calibri"/>
              </a:rPr>
              <a:t>g </a:t>
            </a:r>
            <a:r>
              <a:rPr sz="1800" b="1" spc="-10" dirty="0">
                <a:latin typeface="Calibri"/>
                <a:cs typeface="Calibri"/>
              </a:rPr>
              <a:t>its</a:t>
            </a:r>
            <a:r>
              <a:rPr sz="1800" b="1" spc="-15" dirty="0">
                <a:latin typeface="Calibri"/>
                <a:cs typeface="Calibri"/>
              </a:rPr>
              <a:t> gut.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3773" y="297925"/>
            <a:ext cx="5612130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9330" marR="5080" indent="-977265">
              <a:lnSpc>
                <a:spcPct val="100000"/>
              </a:lnSpc>
              <a:tabLst>
                <a:tab pos="3314065" algn="l"/>
              </a:tabLst>
            </a:pP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Enviro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mental	Impacts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of Nanoparticles: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606" y="1395339"/>
            <a:ext cx="7926070" cy="3885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The G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od, the Bad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and the</a:t>
            </a:r>
            <a:r>
              <a:rPr sz="3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001F5F"/>
                </a:solidFill>
                <a:latin typeface="Arial"/>
                <a:cs typeface="Arial"/>
              </a:rPr>
              <a:t>Beautiful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3300">
              <a:latin typeface="Times New Roman"/>
              <a:cs typeface="Times New Roman"/>
            </a:endParaRPr>
          </a:p>
          <a:p>
            <a:pPr marL="1457325" marR="1450340" indent="-1270" algn="ctr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3200" b="1" spc="-18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. 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J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Kubic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i Profe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sor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Geos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ie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285115" marR="281305" algn="ctr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Coll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ge</a:t>
            </a:r>
            <a:r>
              <a:rPr sz="3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Earth 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nd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Min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ral</a:t>
            </a:r>
            <a:r>
              <a:rPr sz="32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Sci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nc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s and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32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Earth</a:t>
            </a:r>
            <a:r>
              <a:rPr sz="3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&amp; Env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ronm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ntal</a:t>
            </a:r>
            <a:r>
              <a:rPr sz="3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Sy</a:t>
            </a:r>
            <a:r>
              <a:rPr sz="3200" b="1" spc="-1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tems</a:t>
            </a:r>
            <a:endParaRPr sz="3200">
              <a:latin typeface="Arial"/>
              <a:cs typeface="Arial"/>
            </a:endParaRPr>
          </a:p>
          <a:p>
            <a:pPr marR="449580" algn="ctr">
              <a:lnSpc>
                <a:spcPct val="100000"/>
              </a:lnSpc>
            </a:pP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3200" b="1" spc="-1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01F5F"/>
                </a:solidFill>
                <a:latin typeface="Arial"/>
                <a:cs typeface="Arial"/>
              </a:rPr>
              <a:t>titute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21432" y="5506211"/>
            <a:ext cx="3604768" cy="1351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029198"/>
            <a:ext cx="1905000" cy="1741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0781" y="5029225"/>
            <a:ext cx="1687068" cy="16776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5225"/>
            <a:ext cx="9144000" cy="6192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502" y="11214"/>
            <a:ext cx="9010650" cy="954405"/>
          </a:xfrm>
          <a:custGeom>
            <a:avLst/>
            <a:gdLst/>
            <a:ahLst/>
            <a:cxnLst/>
            <a:rect l="l" t="t" r="r" b="b"/>
            <a:pathLst>
              <a:path w="9010650" h="954405">
                <a:moveTo>
                  <a:pt x="0" y="954112"/>
                </a:moveTo>
                <a:lnTo>
                  <a:pt x="9010497" y="954112"/>
                </a:lnTo>
                <a:lnTo>
                  <a:pt x="9010497" y="0"/>
                </a:lnTo>
                <a:lnTo>
                  <a:pt x="0" y="0"/>
                </a:lnTo>
                <a:lnTo>
                  <a:pt x="0" y="954112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2242" y="110236"/>
            <a:ext cx="822579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Airb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rn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nano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articles</a:t>
            </a:r>
            <a:r>
              <a:rPr sz="2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ine</a:t>
            </a:r>
            <a:r>
              <a:rPr sz="2800" b="1" spc="-8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2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tribu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air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po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800" b="1" u="heavy" spc="-10" dirty="0">
                <a:solidFill>
                  <a:srgbClr val="001F5F"/>
                </a:solidFill>
                <a:latin typeface="Calibri"/>
                <a:cs typeface="Calibri"/>
              </a:rPr>
              <a:t>luti</a:t>
            </a:r>
            <a:r>
              <a:rPr sz="2800" b="1" u="heavy" spc="-3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b="1" u="heavy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800" b="1" u="heavy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b="1" u="heavy" spc="-5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ect</a:t>
            </a:r>
            <a:r>
              <a:rPr sz="2800" b="1" u="heavy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clim</a:t>
            </a:r>
            <a:r>
              <a:rPr sz="2800" b="1" u="heavy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b="1" u="heavy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53582"/>
            <a:ext cx="3033395" cy="5462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35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conclude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that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late 20</a:t>
            </a:r>
            <a:r>
              <a:rPr sz="1950" b="1" spc="15" baseline="25641" dirty="0">
                <a:latin typeface="Arial"/>
                <a:cs typeface="Arial"/>
              </a:rPr>
              <a:t>th</a:t>
            </a:r>
            <a:r>
              <a:rPr sz="1950" b="1" baseline="25641" dirty="0">
                <a:latin typeface="Arial"/>
                <a:cs typeface="Arial"/>
              </a:rPr>
              <a:t> </a:t>
            </a:r>
            <a:r>
              <a:rPr sz="1950" b="1" spc="-277" baseline="2564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cen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ury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Sahel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cl</a:t>
            </a:r>
            <a:r>
              <a:rPr sz="2000" b="1" u="heavy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mate</a:t>
            </a:r>
            <a:r>
              <a:rPr sz="2000" b="1" u="heavy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spc="20" dirty="0">
                <a:solidFill>
                  <a:srgbClr val="CC0000"/>
                </a:solidFill>
                <a:latin typeface="Arial"/>
                <a:cs typeface="Arial"/>
              </a:rPr>
              <a:t>w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as</a:t>
            </a:r>
            <a:r>
              <a:rPr sz="2000" b="1" u="heavy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sign</a:t>
            </a:r>
            <a:r>
              <a:rPr sz="2000" b="1" u="heavy" spc="-10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fican</a:t>
            </a:r>
            <a:r>
              <a:rPr sz="2000" b="1" u="heavy" spc="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ly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dr</a:t>
            </a:r>
            <a:r>
              <a:rPr sz="2000" b="1" u="heavy" spc="-40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er</a:t>
            </a:r>
            <a:r>
              <a:rPr sz="2000" b="1" u="heavy" spc="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than</a:t>
            </a:r>
            <a:r>
              <a:rPr sz="2000" b="1" u="heavy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pre-i</a:t>
            </a:r>
            <a:r>
              <a:rPr sz="2000" b="1" u="heavy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dustria</a:t>
            </a:r>
            <a:r>
              <a:rPr sz="2000" b="1" u="heavy" spc="-15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,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and at</a:t>
            </a:r>
            <a:r>
              <a:rPr sz="2000" b="1" u="heavy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least</a:t>
            </a:r>
            <a:r>
              <a:rPr sz="2000" b="1" u="heavy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30%</a:t>
            </a:r>
            <a:r>
              <a:rPr sz="2000" b="1" u="heavy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of</a:t>
            </a:r>
            <a:r>
              <a:rPr sz="2000" b="1" u="heavy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the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dr</a:t>
            </a:r>
            <a:r>
              <a:rPr sz="2000" b="1" u="heavy" spc="-35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ing</a:t>
            </a:r>
            <a:r>
              <a:rPr sz="2000" b="1" u="heavy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spc="45" dirty="0">
                <a:solidFill>
                  <a:srgbClr val="CC0000"/>
                </a:solidFill>
                <a:latin typeface="Arial"/>
                <a:cs typeface="Arial"/>
              </a:rPr>
              <a:t>w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as</a:t>
            </a:r>
            <a:r>
              <a:rPr sz="2000" b="1" u="heavy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ex</a:t>
            </a:r>
            <a:r>
              <a:rPr sz="2000" b="1" u="heavy" spc="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ernal</a:t>
            </a:r>
            <a:r>
              <a:rPr sz="2000" b="1" u="heavy" spc="-10" dirty="0">
                <a:solidFill>
                  <a:srgbClr val="CC0000"/>
                </a:solidFill>
                <a:latin typeface="Arial"/>
                <a:cs typeface="Arial"/>
              </a:rPr>
              <a:t>l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CC0000"/>
                </a:solidFill>
                <a:latin typeface="Arial"/>
                <a:cs typeface="Arial"/>
              </a:rPr>
              <a:t>forced</a:t>
            </a:r>
            <a:r>
              <a:rPr sz="2000" b="1" dirty="0">
                <a:latin typeface="Arial"/>
                <a:cs typeface="Arial"/>
              </a:rPr>
              <a:t>.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Comparison be</a:t>
            </a:r>
            <a:r>
              <a:rPr sz="2000" b="1" spc="-20" dirty="0">
                <a:latin typeface="Arial"/>
                <a:cs typeface="Arial"/>
              </a:rPr>
              <a:t>t</a:t>
            </a:r>
            <a:r>
              <a:rPr sz="2000" b="1" spc="30" dirty="0">
                <a:latin typeface="Arial"/>
                <a:cs typeface="Arial"/>
              </a:rPr>
              <a:t>w</a:t>
            </a:r>
            <a:r>
              <a:rPr sz="2000" b="1" dirty="0">
                <a:latin typeface="Arial"/>
                <a:cs typeface="Arial"/>
              </a:rPr>
              <a:t>een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2000" b="1" spc="5" dirty="0">
                <a:latin typeface="Arial"/>
                <a:cs typeface="Arial"/>
              </a:rPr>
              <a:t>0</a:t>
            </a:r>
            <a:r>
              <a:rPr sz="1950" b="1" spc="15" baseline="25641" dirty="0">
                <a:latin typeface="Arial"/>
                <a:cs typeface="Arial"/>
              </a:rPr>
              <a:t>th</a:t>
            </a:r>
            <a:r>
              <a:rPr sz="1950" b="1" baseline="25641" dirty="0">
                <a:latin typeface="Arial"/>
                <a:cs typeface="Arial"/>
              </a:rPr>
              <a:t> </a:t>
            </a:r>
            <a:r>
              <a:rPr sz="1950" b="1" spc="-254" baseline="25641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cen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ury runs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 runs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forced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by GHG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alone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u="heavy" dirty="0">
                <a:latin typeface="Arial"/>
                <a:cs typeface="Arial"/>
              </a:rPr>
              <a:t>re</a:t>
            </a:r>
            <a:r>
              <a:rPr sz="2000" b="1" u="heavy" spc="-20" dirty="0">
                <a:latin typeface="Arial"/>
                <a:cs typeface="Arial"/>
              </a:rPr>
              <a:t>v</a:t>
            </a:r>
            <a:r>
              <a:rPr sz="2000" b="1" u="heavy" dirty="0">
                <a:latin typeface="Arial"/>
                <a:cs typeface="Arial"/>
              </a:rPr>
              <a:t>eals the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u="heavy" dirty="0">
                <a:latin typeface="Arial"/>
                <a:cs typeface="Arial"/>
              </a:rPr>
              <a:t>key</a:t>
            </a:r>
            <a:r>
              <a:rPr sz="2000" b="1" u="heavy" spc="-15" dirty="0">
                <a:latin typeface="Arial"/>
                <a:cs typeface="Arial"/>
              </a:rPr>
              <a:t> </a:t>
            </a:r>
            <a:r>
              <a:rPr sz="2000" b="1" u="heavy" dirty="0">
                <a:latin typeface="Arial"/>
                <a:cs typeface="Arial"/>
              </a:rPr>
              <a:t>role</a:t>
            </a:r>
            <a:r>
              <a:rPr sz="2000" b="1" u="heavy" spc="-20" dirty="0">
                <a:latin typeface="Arial"/>
                <a:cs typeface="Arial"/>
              </a:rPr>
              <a:t> </a:t>
            </a:r>
            <a:r>
              <a:rPr sz="2000" b="1" u="heavy" dirty="0">
                <a:latin typeface="Arial"/>
                <a:cs typeface="Arial"/>
              </a:rPr>
              <a:t>of</a:t>
            </a:r>
            <a:r>
              <a:rPr sz="2000" b="1" u="heavy" spc="-10" dirty="0">
                <a:latin typeface="Arial"/>
                <a:cs typeface="Arial"/>
              </a:rPr>
              <a:t> </a:t>
            </a:r>
            <a:r>
              <a:rPr sz="2000" b="1" u="heavy" dirty="0">
                <a:latin typeface="Arial"/>
                <a:cs typeface="Arial"/>
              </a:rPr>
              <a:t>reflecti</a:t>
            </a:r>
            <a:r>
              <a:rPr sz="2000" b="1" u="heavy" spc="-25" dirty="0">
                <a:latin typeface="Arial"/>
                <a:cs typeface="Arial"/>
              </a:rPr>
              <a:t>v</a:t>
            </a:r>
            <a:r>
              <a:rPr sz="2000" b="1" u="heavy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u="heavy" dirty="0">
                <a:latin typeface="Arial"/>
                <a:cs typeface="Arial"/>
              </a:rPr>
              <a:t>aerosols</a:t>
            </a:r>
            <a:r>
              <a:rPr sz="2000" b="1" dirty="0">
                <a:latin typeface="Arial"/>
                <a:cs typeface="Arial"/>
              </a:rPr>
              <a:t>: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they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force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 grad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ent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S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 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hat excites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robust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dr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ing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 the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northern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edge 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 A</a:t>
            </a:r>
            <a:r>
              <a:rPr sz="2000" b="1" spc="5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lantic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Inte</a:t>
            </a:r>
            <a:r>
              <a:rPr sz="2000" b="1" spc="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ropical Con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ergence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Zo</a:t>
            </a:r>
            <a:r>
              <a:rPr sz="2000" b="1" spc="-10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e (ITCZ)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ahe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794960" cy="857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4400"/>
            <a:ext cx="9144000" cy="428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1371578"/>
            <a:ext cx="5914035" cy="4349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5774"/>
            <a:ext cx="9144000" cy="5657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907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r>
              <a:rPr sz="2800" u="heavy" spc="-15" dirty="0">
                <a:solidFill>
                  <a:srgbClr val="001F5F"/>
                </a:solidFill>
              </a:rPr>
              <a:t>So</a:t>
            </a:r>
            <a:r>
              <a:rPr sz="2800" u="heavy" spc="-25" dirty="0">
                <a:solidFill>
                  <a:srgbClr val="001F5F"/>
                </a:solidFill>
              </a:rPr>
              <a:t>o</a:t>
            </a:r>
            <a:r>
              <a:rPr sz="2800" u="heavy" spc="-10" dirty="0">
                <a:solidFill>
                  <a:srgbClr val="001F5F"/>
                </a:solidFill>
              </a:rPr>
              <a:t>t</a:t>
            </a:r>
            <a:r>
              <a:rPr sz="2800" u="heavy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or black</a:t>
            </a:r>
            <a:r>
              <a:rPr sz="2800" u="heavy" spc="5" dirty="0">
                <a:solidFill>
                  <a:srgbClr val="001F5F"/>
                </a:solidFill>
              </a:rPr>
              <a:t> </a:t>
            </a:r>
            <a:r>
              <a:rPr sz="2800" u="heavy" spc="-20" dirty="0">
                <a:solidFill>
                  <a:srgbClr val="001F5F"/>
                </a:solidFill>
              </a:rPr>
              <a:t>carbon</a:t>
            </a:r>
            <a:r>
              <a:rPr sz="2800" u="heavy" spc="-15" dirty="0">
                <a:solidFill>
                  <a:srgbClr val="001F5F"/>
                </a:solidFill>
              </a:rPr>
              <a:t> p</a:t>
            </a:r>
            <a:r>
              <a:rPr sz="2800" u="heavy" spc="-45" dirty="0">
                <a:solidFill>
                  <a:srgbClr val="001F5F"/>
                </a:solidFill>
              </a:rPr>
              <a:t>r</a:t>
            </a:r>
            <a:r>
              <a:rPr sz="2800" u="heavy" spc="-15" dirty="0">
                <a:solidFill>
                  <a:srgbClr val="001F5F"/>
                </a:solidFill>
              </a:rPr>
              <a:t>oduced</a:t>
            </a:r>
            <a:r>
              <a:rPr sz="2800" u="heavy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in fi</a:t>
            </a:r>
            <a:r>
              <a:rPr sz="2800" u="heavy" spc="-45" dirty="0">
                <a:solidFill>
                  <a:srgbClr val="001F5F"/>
                </a:solidFill>
              </a:rPr>
              <a:t>r</a:t>
            </a:r>
            <a:r>
              <a:rPr sz="2800" u="heavy" spc="-20" dirty="0">
                <a:solidFill>
                  <a:srgbClr val="001F5F"/>
                </a:solidFill>
              </a:rPr>
              <a:t>es</a:t>
            </a:r>
            <a:endParaRPr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4437" y="609662"/>
            <a:ext cx="7624699" cy="6230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0" y="1664842"/>
            <a:ext cx="691515" cy="320675"/>
          </a:xfrm>
          <a:custGeom>
            <a:avLst/>
            <a:gdLst/>
            <a:ahLst/>
            <a:cxnLst/>
            <a:rect l="l" t="t" r="r" b="b"/>
            <a:pathLst>
              <a:path w="691515" h="320675">
                <a:moveTo>
                  <a:pt x="54101" y="250571"/>
                </a:moveTo>
                <a:lnTo>
                  <a:pt x="0" y="316357"/>
                </a:lnTo>
                <a:lnTo>
                  <a:pt x="85090" y="320167"/>
                </a:lnTo>
                <a:lnTo>
                  <a:pt x="77060" y="302133"/>
                </a:lnTo>
                <a:lnTo>
                  <a:pt x="63246" y="302133"/>
                </a:lnTo>
                <a:lnTo>
                  <a:pt x="52831" y="279019"/>
                </a:lnTo>
                <a:lnTo>
                  <a:pt x="64466" y="273847"/>
                </a:lnTo>
                <a:lnTo>
                  <a:pt x="54101" y="250571"/>
                </a:lnTo>
                <a:close/>
              </a:path>
              <a:path w="691515" h="320675">
                <a:moveTo>
                  <a:pt x="64466" y="273847"/>
                </a:moveTo>
                <a:lnTo>
                  <a:pt x="52831" y="279019"/>
                </a:lnTo>
                <a:lnTo>
                  <a:pt x="63246" y="302133"/>
                </a:lnTo>
                <a:lnTo>
                  <a:pt x="74778" y="297007"/>
                </a:lnTo>
                <a:lnTo>
                  <a:pt x="64466" y="273847"/>
                </a:lnTo>
                <a:close/>
              </a:path>
              <a:path w="691515" h="320675">
                <a:moveTo>
                  <a:pt x="74778" y="297007"/>
                </a:moveTo>
                <a:lnTo>
                  <a:pt x="63246" y="302133"/>
                </a:lnTo>
                <a:lnTo>
                  <a:pt x="77060" y="302133"/>
                </a:lnTo>
                <a:lnTo>
                  <a:pt x="74778" y="297007"/>
                </a:lnTo>
                <a:close/>
              </a:path>
              <a:path w="691515" h="320675">
                <a:moveTo>
                  <a:pt x="680593" y="0"/>
                </a:moveTo>
                <a:lnTo>
                  <a:pt x="64466" y="273847"/>
                </a:lnTo>
                <a:lnTo>
                  <a:pt x="74778" y="297007"/>
                </a:lnTo>
                <a:lnTo>
                  <a:pt x="691006" y="23114"/>
                </a:lnTo>
                <a:lnTo>
                  <a:pt x="6805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0" y="1668652"/>
            <a:ext cx="543560" cy="694055"/>
          </a:xfrm>
          <a:custGeom>
            <a:avLst/>
            <a:gdLst/>
            <a:ahLst/>
            <a:cxnLst/>
            <a:rect l="l" t="t" r="r" b="b"/>
            <a:pathLst>
              <a:path w="543559" h="694055">
                <a:moveTo>
                  <a:pt x="16764" y="609981"/>
                </a:moveTo>
                <a:lnTo>
                  <a:pt x="0" y="693547"/>
                </a:lnTo>
                <a:lnTo>
                  <a:pt x="76834" y="656844"/>
                </a:lnTo>
                <a:lnTo>
                  <a:pt x="69672" y="651256"/>
                </a:lnTo>
                <a:lnTo>
                  <a:pt x="49022" y="651256"/>
                </a:lnTo>
                <a:lnTo>
                  <a:pt x="28955" y="635635"/>
                </a:lnTo>
                <a:lnTo>
                  <a:pt x="36770" y="625588"/>
                </a:lnTo>
                <a:lnTo>
                  <a:pt x="16764" y="609981"/>
                </a:lnTo>
                <a:close/>
              </a:path>
              <a:path w="543559" h="694055">
                <a:moveTo>
                  <a:pt x="36770" y="625588"/>
                </a:moveTo>
                <a:lnTo>
                  <a:pt x="28955" y="635635"/>
                </a:lnTo>
                <a:lnTo>
                  <a:pt x="49022" y="651256"/>
                </a:lnTo>
                <a:lnTo>
                  <a:pt x="56819" y="641229"/>
                </a:lnTo>
                <a:lnTo>
                  <a:pt x="36770" y="625588"/>
                </a:lnTo>
                <a:close/>
              </a:path>
              <a:path w="543559" h="694055">
                <a:moveTo>
                  <a:pt x="56819" y="641229"/>
                </a:moveTo>
                <a:lnTo>
                  <a:pt x="49022" y="651256"/>
                </a:lnTo>
                <a:lnTo>
                  <a:pt x="69672" y="651256"/>
                </a:lnTo>
                <a:lnTo>
                  <a:pt x="56819" y="641229"/>
                </a:lnTo>
                <a:close/>
              </a:path>
              <a:path w="543559" h="694055">
                <a:moveTo>
                  <a:pt x="523367" y="0"/>
                </a:moveTo>
                <a:lnTo>
                  <a:pt x="36770" y="625588"/>
                </a:lnTo>
                <a:lnTo>
                  <a:pt x="56819" y="641229"/>
                </a:lnTo>
                <a:lnTo>
                  <a:pt x="543432" y="15494"/>
                </a:lnTo>
                <a:lnTo>
                  <a:pt x="5233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50734" y="1672335"/>
            <a:ext cx="405130" cy="1147445"/>
          </a:xfrm>
          <a:custGeom>
            <a:avLst/>
            <a:gdLst/>
            <a:ahLst/>
            <a:cxnLst/>
            <a:rect l="l" t="t" r="r" b="b"/>
            <a:pathLst>
              <a:path w="405129" h="1147445">
                <a:moveTo>
                  <a:pt x="0" y="1062736"/>
                </a:moveTo>
                <a:lnTo>
                  <a:pt x="12065" y="1147064"/>
                </a:lnTo>
                <a:lnTo>
                  <a:pt x="68326" y="1090802"/>
                </a:lnTo>
                <a:lnTo>
                  <a:pt x="44196" y="1090802"/>
                </a:lnTo>
                <a:lnTo>
                  <a:pt x="20066" y="1082802"/>
                </a:lnTo>
                <a:lnTo>
                  <a:pt x="24074" y="1070775"/>
                </a:lnTo>
                <a:lnTo>
                  <a:pt x="0" y="1062736"/>
                </a:lnTo>
                <a:close/>
              </a:path>
              <a:path w="405129" h="1147445">
                <a:moveTo>
                  <a:pt x="24074" y="1070775"/>
                </a:moveTo>
                <a:lnTo>
                  <a:pt x="20066" y="1082802"/>
                </a:lnTo>
                <a:lnTo>
                  <a:pt x="44196" y="1090802"/>
                </a:lnTo>
                <a:lnTo>
                  <a:pt x="48188" y="1078827"/>
                </a:lnTo>
                <a:lnTo>
                  <a:pt x="24074" y="1070775"/>
                </a:lnTo>
                <a:close/>
              </a:path>
              <a:path w="405129" h="1147445">
                <a:moveTo>
                  <a:pt x="48188" y="1078827"/>
                </a:moveTo>
                <a:lnTo>
                  <a:pt x="44196" y="1090802"/>
                </a:lnTo>
                <a:lnTo>
                  <a:pt x="68326" y="1090802"/>
                </a:lnTo>
                <a:lnTo>
                  <a:pt x="72263" y="1086865"/>
                </a:lnTo>
                <a:lnTo>
                  <a:pt x="48188" y="1078827"/>
                </a:lnTo>
                <a:close/>
              </a:path>
              <a:path w="405129" h="1147445">
                <a:moveTo>
                  <a:pt x="381000" y="0"/>
                </a:moveTo>
                <a:lnTo>
                  <a:pt x="24074" y="1070775"/>
                </a:lnTo>
                <a:lnTo>
                  <a:pt x="48188" y="1078827"/>
                </a:lnTo>
                <a:lnTo>
                  <a:pt x="405130" y="8127"/>
                </a:lnTo>
                <a:lnTo>
                  <a:pt x="381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38973" y="5608935"/>
            <a:ext cx="110998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Curv</a:t>
            </a:r>
            <a:r>
              <a:rPr sz="2400" b="1" spc="-10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d surface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38800" y="6210300"/>
            <a:ext cx="1905000" cy="76200"/>
          </a:xfrm>
          <a:custGeom>
            <a:avLst/>
            <a:gdLst/>
            <a:ahLst/>
            <a:cxnLst/>
            <a:rect l="l" t="t" r="r" b="b"/>
            <a:pathLst>
              <a:path w="19050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1905000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1905000" h="76200">
                <a:moveTo>
                  <a:pt x="1905000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1905000" y="50800"/>
                </a:lnTo>
                <a:lnTo>
                  <a:pt x="190500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2510" y="5075585"/>
            <a:ext cx="201422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48 x 40 Å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= </a:t>
            </a:r>
            <a:r>
              <a:rPr sz="2400" b="1" spc="-10" dirty="0">
                <a:latin typeface="Arial"/>
                <a:cs typeface="Arial"/>
              </a:rPr>
              <a:t>4</a:t>
            </a:r>
            <a:r>
              <a:rPr sz="2400" b="1" dirty="0">
                <a:latin typeface="Arial"/>
                <a:cs typeface="Arial"/>
              </a:rPr>
              <a:t>.8 x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4.0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nm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" y="685800"/>
            <a:ext cx="2989580" cy="1031875"/>
          </a:xfrm>
          <a:custGeom>
            <a:avLst/>
            <a:gdLst/>
            <a:ahLst/>
            <a:cxnLst/>
            <a:rect l="l" t="t" r="r" b="b"/>
            <a:pathLst>
              <a:path w="2989579" h="1031875">
                <a:moveTo>
                  <a:pt x="0" y="1031875"/>
                </a:moveTo>
                <a:lnTo>
                  <a:pt x="2989326" y="1031875"/>
                </a:lnTo>
                <a:lnTo>
                  <a:pt x="2989326" y="0"/>
                </a:lnTo>
                <a:lnTo>
                  <a:pt x="0" y="0"/>
                </a:lnTo>
                <a:lnTo>
                  <a:pt x="0" y="1031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685800"/>
            <a:ext cx="2989580" cy="1031875"/>
          </a:xfrm>
          <a:custGeom>
            <a:avLst/>
            <a:gdLst/>
            <a:ahLst/>
            <a:cxnLst/>
            <a:rect l="l" t="t" r="r" b="b"/>
            <a:pathLst>
              <a:path w="2989579" h="1031875">
                <a:moveTo>
                  <a:pt x="0" y="1031875"/>
                </a:moveTo>
                <a:lnTo>
                  <a:pt x="2989326" y="1031875"/>
                </a:lnTo>
                <a:lnTo>
                  <a:pt x="2989326" y="0"/>
                </a:lnTo>
                <a:lnTo>
                  <a:pt x="0" y="0"/>
                </a:lnTo>
                <a:lnTo>
                  <a:pt x="0" y="103187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03" y="0"/>
            <a:ext cx="8311896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3463" y="399288"/>
            <a:ext cx="7885176" cy="74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37428" y="654864"/>
            <a:ext cx="2921000" cy="903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u="heavy" spc="-2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2800" b="1" u="heavy" spc="-60" dirty="0">
                <a:solidFill>
                  <a:srgbClr val="CC0000"/>
                </a:solidFill>
                <a:latin typeface="Arial"/>
                <a:cs typeface="Arial"/>
              </a:rPr>
              <a:t>y</a:t>
            </a:r>
            <a:r>
              <a:rPr sz="2800" b="1" u="heavy" spc="-15" dirty="0">
                <a:solidFill>
                  <a:srgbClr val="CC0000"/>
                </a:solidFill>
                <a:latin typeface="Arial"/>
                <a:cs typeface="Arial"/>
              </a:rPr>
              <a:t>rene</a:t>
            </a:r>
            <a:endParaRPr sz="2800">
              <a:latin typeface="Arial"/>
              <a:cs typeface="Arial"/>
            </a:endParaRPr>
          </a:p>
          <a:p>
            <a:pPr marL="1742439">
              <a:lnSpc>
                <a:spcPct val="100000"/>
              </a:lnSpc>
              <a:spcBef>
                <a:spcPts val="1230"/>
              </a:spcBef>
            </a:pPr>
            <a:r>
              <a:rPr sz="2400" b="1" dirty="0">
                <a:latin typeface="Arial"/>
                <a:cs typeface="Arial"/>
              </a:rPr>
              <a:t>La</a:t>
            </a:r>
            <a:r>
              <a:rPr sz="2400" b="1" spc="-3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ered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759730"/>
            <a:ext cx="280860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Compact</a:t>
            </a:r>
            <a:r>
              <a:rPr sz="2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structure and strong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association of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b="1" spc="-35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rene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135">
              <a:lnSpc>
                <a:spcPct val="100000"/>
              </a:lnSpc>
            </a:pPr>
            <a:r>
              <a:rPr sz="2800" u="heavy" spc="-15" dirty="0">
                <a:solidFill>
                  <a:srgbClr val="0000CC"/>
                </a:solidFill>
              </a:rPr>
              <a:t>So</a:t>
            </a:r>
            <a:r>
              <a:rPr sz="2800" u="heavy" spc="-25" dirty="0">
                <a:solidFill>
                  <a:srgbClr val="0000CC"/>
                </a:solidFill>
              </a:rPr>
              <a:t>o</a:t>
            </a:r>
            <a:r>
              <a:rPr sz="2800" u="heavy" spc="-10" dirty="0">
                <a:solidFill>
                  <a:srgbClr val="0000CC"/>
                </a:solidFill>
              </a:rPr>
              <a:t>t</a:t>
            </a:r>
            <a:r>
              <a:rPr sz="2800" u="heavy" dirty="0">
                <a:solidFill>
                  <a:srgbClr val="0000CC"/>
                </a:solidFill>
              </a:rPr>
              <a:t> </a:t>
            </a:r>
            <a:r>
              <a:rPr sz="2800" u="heavy" spc="-15" dirty="0">
                <a:solidFill>
                  <a:srgbClr val="0000CC"/>
                </a:solidFill>
              </a:rPr>
              <a:t>se</a:t>
            </a:r>
            <a:r>
              <a:rPr sz="2800" u="heavy" spc="0" dirty="0">
                <a:solidFill>
                  <a:srgbClr val="0000CC"/>
                </a:solidFill>
              </a:rPr>
              <a:t>r</a:t>
            </a:r>
            <a:r>
              <a:rPr sz="2800" u="heavy" spc="-45" dirty="0">
                <a:solidFill>
                  <a:srgbClr val="0000CC"/>
                </a:solidFill>
              </a:rPr>
              <a:t>v</a:t>
            </a:r>
            <a:r>
              <a:rPr sz="2800" u="heavy" spc="-20" dirty="0">
                <a:solidFill>
                  <a:srgbClr val="0000CC"/>
                </a:solidFill>
              </a:rPr>
              <a:t>es</a:t>
            </a:r>
            <a:r>
              <a:rPr sz="2800" u="heavy" dirty="0">
                <a:solidFill>
                  <a:srgbClr val="0000CC"/>
                </a:solidFill>
              </a:rPr>
              <a:t> </a:t>
            </a:r>
            <a:r>
              <a:rPr sz="2800" u="heavy" spc="-15" dirty="0">
                <a:solidFill>
                  <a:srgbClr val="0000CC"/>
                </a:solidFill>
              </a:rPr>
              <a:t>as</a:t>
            </a:r>
            <a:r>
              <a:rPr sz="2800" u="heavy" spc="-5" dirty="0">
                <a:solidFill>
                  <a:srgbClr val="0000CC"/>
                </a:solidFill>
              </a:rPr>
              <a:t> </a:t>
            </a:r>
            <a:r>
              <a:rPr sz="2800" u="heavy" spc="-15" dirty="0">
                <a:solidFill>
                  <a:srgbClr val="0000CC"/>
                </a:solidFill>
              </a:rPr>
              <a:t>del</a:t>
            </a:r>
            <a:r>
              <a:rPr sz="2800" u="heavy" spc="-25" dirty="0">
                <a:solidFill>
                  <a:srgbClr val="0000CC"/>
                </a:solidFill>
              </a:rPr>
              <a:t>i</a:t>
            </a:r>
            <a:r>
              <a:rPr sz="2800" u="heavy" spc="-45" dirty="0">
                <a:solidFill>
                  <a:srgbClr val="0000CC"/>
                </a:solidFill>
              </a:rPr>
              <a:t>v</a:t>
            </a:r>
            <a:r>
              <a:rPr sz="2800" u="heavy" spc="-20" dirty="0">
                <a:solidFill>
                  <a:srgbClr val="0000CC"/>
                </a:solidFill>
              </a:rPr>
              <a:t>e</a:t>
            </a:r>
            <a:r>
              <a:rPr sz="2800" u="heavy" spc="-5" dirty="0">
                <a:solidFill>
                  <a:srgbClr val="0000CC"/>
                </a:solidFill>
              </a:rPr>
              <a:t>r</a:t>
            </a:r>
            <a:r>
              <a:rPr sz="2800" u="heavy" spc="-15" dirty="0">
                <a:solidFill>
                  <a:srgbClr val="0000CC"/>
                </a:solidFill>
              </a:rPr>
              <a:t>y</a:t>
            </a:r>
            <a:r>
              <a:rPr sz="2800" u="heavy" spc="20" dirty="0">
                <a:solidFill>
                  <a:srgbClr val="0000CC"/>
                </a:solidFill>
              </a:rPr>
              <a:t> </a:t>
            </a:r>
            <a:r>
              <a:rPr sz="2800" u="heavy" spc="-15" dirty="0">
                <a:solidFill>
                  <a:srgbClr val="0000CC"/>
                </a:solidFill>
              </a:rPr>
              <a:t>a</a:t>
            </a:r>
            <a:r>
              <a:rPr sz="2800" u="heavy" spc="-50" dirty="0">
                <a:solidFill>
                  <a:srgbClr val="0000CC"/>
                </a:solidFill>
              </a:rPr>
              <a:t>g</a:t>
            </a:r>
            <a:r>
              <a:rPr sz="2800" u="heavy" spc="-20" dirty="0">
                <a:solidFill>
                  <a:srgbClr val="0000CC"/>
                </a:solidFill>
              </a:rPr>
              <a:t>e</a:t>
            </a:r>
            <a:r>
              <a:rPr sz="2800" u="heavy" spc="-45" dirty="0">
                <a:solidFill>
                  <a:srgbClr val="0000CC"/>
                </a:solidFill>
              </a:rPr>
              <a:t>n</a:t>
            </a:r>
            <a:r>
              <a:rPr sz="2800" u="heavy" spc="-10" dirty="0">
                <a:solidFill>
                  <a:srgbClr val="0000CC"/>
                </a:solidFill>
              </a:rPr>
              <a:t>t</a:t>
            </a:r>
            <a:r>
              <a:rPr sz="2800" u="heavy" dirty="0">
                <a:solidFill>
                  <a:srgbClr val="0000CC"/>
                </a:solidFill>
              </a:rPr>
              <a:t> </a:t>
            </a:r>
            <a:r>
              <a:rPr sz="2800" u="heavy" spc="-60" dirty="0">
                <a:solidFill>
                  <a:srgbClr val="0000CC"/>
                </a:solidFill>
              </a:rPr>
              <a:t>f</a:t>
            </a:r>
            <a:r>
              <a:rPr sz="2800" u="heavy" spc="-15" dirty="0">
                <a:solidFill>
                  <a:srgbClr val="0000CC"/>
                </a:solidFill>
              </a:rPr>
              <a:t>or</a:t>
            </a:r>
            <a:r>
              <a:rPr sz="2800" u="heavy" spc="-5" dirty="0">
                <a:solidFill>
                  <a:srgbClr val="0000CC"/>
                </a:solidFill>
              </a:rPr>
              <a:t> </a:t>
            </a:r>
            <a:r>
              <a:rPr sz="2800" u="heavy" spc="-20" dirty="0">
                <a:solidFill>
                  <a:srgbClr val="0000CC"/>
                </a:solidFill>
              </a:rPr>
              <a:t>ca</a:t>
            </a:r>
            <a:r>
              <a:rPr sz="2800" u="heavy" spc="-50" dirty="0">
                <a:solidFill>
                  <a:srgbClr val="0000CC"/>
                </a:solidFill>
              </a:rPr>
              <a:t>r</a:t>
            </a:r>
            <a:r>
              <a:rPr sz="2800" u="heavy" spc="-20" dirty="0">
                <a:solidFill>
                  <a:srgbClr val="0000CC"/>
                </a:solidFill>
              </a:rPr>
              <a:t>cino</a:t>
            </a:r>
            <a:r>
              <a:rPr sz="2800" u="heavy" spc="-40" dirty="0">
                <a:solidFill>
                  <a:srgbClr val="0000CC"/>
                </a:solidFill>
              </a:rPr>
              <a:t>g</a:t>
            </a:r>
            <a:r>
              <a:rPr sz="2800" u="heavy" spc="-20" dirty="0">
                <a:solidFill>
                  <a:srgbClr val="0000CC"/>
                </a:solidFill>
              </a:rPr>
              <a:t>ens</a:t>
            </a:r>
            <a:r>
              <a:rPr sz="2800" u="heavy" spc="0" dirty="0">
                <a:solidFill>
                  <a:srgbClr val="0000CC"/>
                </a:solidFill>
              </a:rPr>
              <a:t> </a:t>
            </a:r>
            <a:r>
              <a:rPr sz="2800" u="heavy" spc="-35" dirty="0">
                <a:solidFill>
                  <a:srgbClr val="0000CC"/>
                </a:solidFill>
              </a:rPr>
              <a:t>t</a:t>
            </a:r>
            <a:r>
              <a:rPr sz="2800" u="heavy" spc="-15" dirty="0">
                <a:solidFill>
                  <a:srgbClr val="0000CC"/>
                </a:solidFill>
              </a:rPr>
              <a:t>o lun</a:t>
            </a:r>
            <a:r>
              <a:rPr sz="2800" u="heavy" spc="-30" dirty="0">
                <a:solidFill>
                  <a:srgbClr val="0000CC"/>
                </a:solidFill>
              </a:rPr>
              <a:t>g</a:t>
            </a:r>
            <a:r>
              <a:rPr sz="2800" u="heavy" spc="-15" dirty="0">
                <a:solidFill>
                  <a:srgbClr val="0000CC"/>
                </a:solidFill>
              </a:rPr>
              <a:t>s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5948502"/>
            <a:ext cx="8335009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2000" b="1" spc="-12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.i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em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aunh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000" b="1" spc="-18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000" b="1" spc="-5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en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es</a:t>
            </a:r>
            <a:r>
              <a:rPr sz="2000" b="1" spc="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-me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di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/l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s/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_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bo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_Black.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592" y="0"/>
            <a:ext cx="8343646" cy="579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64" y="0"/>
            <a:ext cx="4572000" cy="1384935"/>
          </a:xfrm>
          <a:custGeom>
            <a:avLst/>
            <a:gdLst/>
            <a:ahLst/>
            <a:cxnLst/>
            <a:rect l="l" t="t" r="r" b="b"/>
            <a:pathLst>
              <a:path w="4572000" h="1384935">
                <a:moveTo>
                  <a:pt x="0" y="1384935"/>
                </a:moveTo>
                <a:lnTo>
                  <a:pt x="4572000" y="1384935"/>
                </a:lnTo>
                <a:lnTo>
                  <a:pt x="4572000" y="0"/>
                </a:lnTo>
                <a:lnTo>
                  <a:pt x="0" y="0"/>
                </a:lnTo>
                <a:lnTo>
                  <a:pt x="0" y="1384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none" spc="-25" dirty="0">
                <a:solidFill>
                  <a:srgbClr val="001F5F"/>
                </a:solidFill>
              </a:rPr>
              <a:t>Mous</a:t>
            </a:r>
            <a:r>
              <a:rPr sz="2800" u="none" spc="-15" dirty="0">
                <a:solidFill>
                  <a:srgbClr val="001F5F"/>
                </a:solidFill>
              </a:rPr>
              <a:t>e</a:t>
            </a:r>
            <a:r>
              <a:rPr sz="2800" u="none" spc="10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lung</a:t>
            </a:r>
            <a:r>
              <a:rPr sz="2800" u="none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tissue</a:t>
            </a:r>
            <a:r>
              <a:rPr sz="2800" u="none" spc="-10" dirty="0">
                <a:solidFill>
                  <a:srgbClr val="001F5F"/>
                </a:solidFill>
              </a:rPr>
              <a:t> </a:t>
            </a:r>
            <a:r>
              <a:rPr sz="2800" u="none" spc="-20" dirty="0">
                <a:solidFill>
                  <a:srgbClr val="001F5F"/>
                </a:solidFill>
              </a:rPr>
              <a:t>with</a:t>
            </a:r>
            <a:endParaRPr sz="2800"/>
          </a:p>
          <a:p>
            <a:pPr marL="12700">
              <a:lnSpc>
                <a:spcPct val="100000"/>
              </a:lnSpc>
            </a:pPr>
            <a:r>
              <a:rPr sz="2800" u="none" spc="-20" dirty="0">
                <a:solidFill>
                  <a:srgbClr val="001F5F"/>
                </a:solidFill>
              </a:rPr>
              <a:t>carb</a:t>
            </a:r>
            <a:r>
              <a:rPr sz="2800" u="none" spc="-25" dirty="0">
                <a:solidFill>
                  <a:srgbClr val="001F5F"/>
                </a:solidFill>
              </a:rPr>
              <a:t>o</a:t>
            </a:r>
            <a:r>
              <a:rPr sz="2800" u="none" spc="-15" dirty="0">
                <a:solidFill>
                  <a:srgbClr val="001F5F"/>
                </a:solidFill>
              </a:rPr>
              <a:t>n</a:t>
            </a:r>
            <a:r>
              <a:rPr sz="2800" u="none" spc="10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bl</a:t>
            </a:r>
            <a:r>
              <a:rPr sz="2800" u="none" spc="-25" dirty="0">
                <a:solidFill>
                  <a:srgbClr val="001F5F"/>
                </a:solidFill>
              </a:rPr>
              <a:t>a</a:t>
            </a:r>
            <a:r>
              <a:rPr sz="2800" u="none" spc="-20" dirty="0">
                <a:solidFill>
                  <a:srgbClr val="001F5F"/>
                </a:solidFill>
              </a:rPr>
              <a:t>c</a:t>
            </a:r>
            <a:r>
              <a:rPr sz="2800" u="none" spc="-15" dirty="0">
                <a:solidFill>
                  <a:srgbClr val="001F5F"/>
                </a:solidFill>
              </a:rPr>
              <a:t>k</a:t>
            </a:r>
            <a:r>
              <a:rPr sz="2800" u="none" spc="20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particles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00076" y="965327"/>
            <a:ext cx="398081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(in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ma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opha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es)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9229" y="6356096"/>
            <a:ext cx="39096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wiki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edia.o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7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/wiki/Sil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7740" y="0"/>
            <a:ext cx="7769098" cy="5826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34591" y="5411342"/>
            <a:ext cx="6535420" cy="523240"/>
          </a:xfrm>
          <a:custGeom>
            <a:avLst/>
            <a:gdLst/>
            <a:ahLst/>
            <a:cxnLst/>
            <a:rect l="l" t="t" r="r" b="b"/>
            <a:pathLst>
              <a:path w="6535420" h="523239">
                <a:moveTo>
                  <a:pt x="0" y="523214"/>
                </a:moveTo>
                <a:lnTo>
                  <a:pt x="6535420" y="523214"/>
                </a:lnTo>
                <a:lnTo>
                  <a:pt x="6535420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13713" y="5511571"/>
            <a:ext cx="631253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Miner's</a:t>
            </a:r>
            <a:r>
              <a:rPr sz="2800" b="1" u="heavy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lung 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2800" b="1" u="heavy" spc="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001F5F"/>
                </a:solidFill>
                <a:latin typeface="Calibri"/>
                <a:cs typeface="Calibri"/>
              </a:rPr>
              <a:t>sil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ic</a:t>
            </a:r>
            <a:r>
              <a:rPr sz="2800" b="1" u="heavy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b="1" u="heavy" spc="-10" dirty="0">
                <a:solidFill>
                  <a:srgbClr val="001F5F"/>
                </a:solidFill>
                <a:latin typeface="Calibri"/>
                <a:cs typeface="Calibri"/>
              </a:rPr>
              <a:t>sis</a:t>
            </a:r>
            <a:r>
              <a:rPr sz="2800" b="1" u="heavy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800" b="1" u="heavy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tube</a:t>
            </a:r>
            <a:r>
              <a:rPr sz="2800" b="1" u="heavy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culosis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463169"/>
            <a:ext cx="7811389" cy="5937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z="2800" u="heavy" spc="-15" dirty="0">
                <a:solidFill>
                  <a:srgbClr val="001F5F"/>
                </a:solidFill>
              </a:rPr>
              <a:t>St</a:t>
            </a:r>
            <a:r>
              <a:rPr sz="2800" u="heavy" spc="-70" dirty="0">
                <a:solidFill>
                  <a:srgbClr val="001F5F"/>
                </a:solidFill>
              </a:rPr>
              <a:t>r</a:t>
            </a:r>
            <a:r>
              <a:rPr sz="2800" u="heavy" spc="-40" dirty="0">
                <a:solidFill>
                  <a:srgbClr val="001F5F"/>
                </a:solidFill>
              </a:rPr>
              <a:t>a</a:t>
            </a:r>
            <a:r>
              <a:rPr sz="2800" u="heavy" spc="-45" dirty="0">
                <a:solidFill>
                  <a:srgbClr val="001F5F"/>
                </a:solidFill>
              </a:rPr>
              <a:t>t</a:t>
            </a:r>
            <a:r>
              <a:rPr sz="2800" u="heavy" spc="-20" dirty="0">
                <a:solidFill>
                  <a:srgbClr val="001F5F"/>
                </a:solidFill>
              </a:rPr>
              <a:t>egy</a:t>
            </a:r>
            <a:r>
              <a:rPr sz="2800" u="heavy" spc="15" dirty="0">
                <a:solidFill>
                  <a:srgbClr val="001F5F"/>
                </a:solidFill>
              </a:rPr>
              <a:t> </a:t>
            </a:r>
            <a:r>
              <a:rPr sz="2800" u="heavy" spc="-60" dirty="0">
                <a:solidFill>
                  <a:srgbClr val="001F5F"/>
                </a:solidFill>
              </a:rPr>
              <a:t>f</a:t>
            </a:r>
            <a:r>
              <a:rPr sz="2800" u="heavy" spc="-15" dirty="0">
                <a:solidFill>
                  <a:srgbClr val="001F5F"/>
                </a:solidFill>
              </a:rPr>
              <a:t>or</a:t>
            </a:r>
            <a:r>
              <a:rPr sz="2800" u="heavy" spc="-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d</a:t>
            </a:r>
            <a:r>
              <a:rPr sz="2800" u="heavy" spc="-45" dirty="0">
                <a:solidFill>
                  <a:srgbClr val="001F5F"/>
                </a:solidFill>
              </a:rPr>
              <a:t>et</a:t>
            </a:r>
            <a:r>
              <a:rPr sz="2800" u="heavy" spc="-20" dirty="0">
                <a:solidFill>
                  <a:srgbClr val="001F5F"/>
                </a:solidFill>
              </a:rPr>
              <a:t>ermining</a:t>
            </a:r>
            <a:r>
              <a:rPr sz="2800" u="heavy" spc="50" dirty="0">
                <a:solidFill>
                  <a:srgbClr val="001F5F"/>
                </a:solidFill>
              </a:rPr>
              <a:t> </a:t>
            </a:r>
            <a:r>
              <a:rPr sz="2800" u="heavy" spc="-35" dirty="0">
                <a:solidFill>
                  <a:srgbClr val="001F5F"/>
                </a:solidFill>
              </a:rPr>
              <a:t>t</a:t>
            </a:r>
            <a:r>
              <a:rPr sz="2800" u="heavy" spc="-80" dirty="0">
                <a:solidFill>
                  <a:srgbClr val="001F5F"/>
                </a:solidFill>
              </a:rPr>
              <a:t>o</a:t>
            </a:r>
            <a:r>
              <a:rPr sz="2800" u="heavy" spc="-20" dirty="0">
                <a:solidFill>
                  <a:srgbClr val="001F5F"/>
                </a:solidFill>
              </a:rPr>
              <a:t>xicity</a:t>
            </a:r>
            <a:r>
              <a:rPr sz="2800" u="heavy" spc="1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of</a:t>
            </a:r>
            <a:r>
              <a:rPr sz="2800" u="heavy" spc="-5" dirty="0">
                <a:solidFill>
                  <a:srgbClr val="001F5F"/>
                </a:solidFill>
              </a:rPr>
              <a:t> </a:t>
            </a:r>
            <a:r>
              <a:rPr sz="2800" u="heavy" spc="-20" dirty="0">
                <a:solidFill>
                  <a:srgbClr val="001F5F"/>
                </a:solidFill>
              </a:rPr>
              <a:t>nanom</a:t>
            </a:r>
            <a:r>
              <a:rPr sz="2800" u="heavy" spc="-45" dirty="0">
                <a:solidFill>
                  <a:srgbClr val="001F5F"/>
                </a:solidFill>
              </a:rPr>
              <a:t>at</a:t>
            </a:r>
            <a:r>
              <a:rPr sz="2800" u="heavy" spc="-20" dirty="0">
                <a:solidFill>
                  <a:srgbClr val="001F5F"/>
                </a:solidFill>
              </a:rPr>
              <a:t>erials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14096" y="6467652"/>
            <a:ext cx="50831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Thom</a:t>
            </a:r>
            <a:r>
              <a:rPr sz="2400" b="1" spc="-10" dirty="0">
                <a:latin typeface="Calibri"/>
                <a:cs typeface="Calibri"/>
              </a:rPr>
              <a:t>as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et al.,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30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1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Nan</a:t>
            </a:r>
            <a:r>
              <a:rPr sz="2400" b="1" spc="-45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5,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1</a:t>
            </a:r>
            <a:r>
              <a:rPr sz="2400" b="1" spc="-20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20" dirty="0">
                <a:latin typeface="Calibri"/>
                <a:cs typeface="Calibri"/>
              </a:rPr>
              <a:t>20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70" y="457149"/>
            <a:ext cx="9110329" cy="5779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ct val="100000"/>
              </a:lnSpc>
            </a:pPr>
            <a:r>
              <a:rPr sz="2800" u="heavy" spc="-15" dirty="0">
                <a:solidFill>
                  <a:srgbClr val="001F5F"/>
                </a:solidFill>
              </a:rPr>
              <a:t>S</a:t>
            </a:r>
            <a:r>
              <a:rPr sz="2800" u="heavy" spc="-35" dirty="0">
                <a:solidFill>
                  <a:srgbClr val="001F5F"/>
                </a:solidFill>
              </a:rPr>
              <a:t>a</a:t>
            </a:r>
            <a:r>
              <a:rPr sz="2800" u="heavy" spc="-60" dirty="0">
                <a:solidFill>
                  <a:srgbClr val="001F5F"/>
                </a:solidFill>
              </a:rPr>
              <a:t>f</a:t>
            </a:r>
            <a:r>
              <a:rPr sz="2800" u="heavy" spc="-20" dirty="0">
                <a:solidFill>
                  <a:srgbClr val="001F5F"/>
                </a:solidFill>
              </a:rPr>
              <a:t>er</a:t>
            </a:r>
            <a:r>
              <a:rPr sz="2800" u="heavy" spc="1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desi</a:t>
            </a:r>
            <a:r>
              <a:rPr sz="2800" u="heavy" spc="-30" dirty="0">
                <a:solidFill>
                  <a:srgbClr val="001F5F"/>
                </a:solidFill>
              </a:rPr>
              <a:t>g</a:t>
            </a:r>
            <a:r>
              <a:rPr sz="2800" u="heavy" spc="-15" dirty="0">
                <a:solidFill>
                  <a:srgbClr val="001F5F"/>
                </a:solidFill>
              </a:rPr>
              <a:t>n</a:t>
            </a:r>
            <a:r>
              <a:rPr sz="2800" u="heavy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of</a:t>
            </a:r>
            <a:r>
              <a:rPr sz="2800" u="heavy" spc="-20" dirty="0">
                <a:solidFill>
                  <a:srgbClr val="001F5F"/>
                </a:solidFill>
              </a:rPr>
              <a:t> e</a:t>
            </a:r>
            <a:r>
              <a:rPr sz="2800" u="heavy" spc="-55" dirty="0">
                <a:solidFill>
                  <a:srgbClr val="001F5F"/>
                </a:solidFill>
              </a:rPr>
              <a:t>n</a:t>
            </a:r>
            <a:r>
              <a:rPr sz="2800" u="heavy" spc="-15" dirty="0">
                <a:solidFill>
                  <a:srgbClr val="001F5F"/>
                </a:solidFill>
              </a:rPr>
              <a:t>vi</a:t>
            </a:r>
            <a:r>
              <a:rPr sz="2800" u="heavy" spc="-50" dirty="0">
                <a:solidFill>
                  <a:srgbClr val="001F5F"/>
                </a:solidFill>
              </a:rPr>
              <a:t>r</a:t>
            </a:r>
            <a:r>
              <a:rPr sz="2800" u="heavy" spc="-20" dirty="0">
                <a:solidFill>
                  <a:srgbClr val="001F5F"/>
                </a:solidFill>
              </a:rPr>
              <a:t>onme</a:t>
            </a:r>
            <a:r>
              <a:rPr sz="2800" u="heavy" spc="-50" dirty="0">
                <a:solidFill>
                  <a:srgbClr val="001F5F"/>
                </a:solidFill>
              </a:rPr>
              <a:t>n</a:t>
            </a:r>
            <a:r>
              <a:rPr sz="2800" u="heavy" spc="-35" dirty="0">
                <a:solidFill>
                  <a:srgbClr val="001F5F"/>
                </a:solidFill>
              </a:rPr>
              <a:t>t</a:t>
            </a:r>
            <a:r>
              <a:rPr sz="2800" u="heavy" spc="-15" dirty="0">
                <a:solidFill>
                  <a:srgbClr val="001F5F"/>
                </a:solidFill>
              </a:rPr>
              <a:t>al</a:t>
            </a:r>
            <a:r>
              <a:rPr sz="2800" u="heavy" spc="30" dirty="0">
                <a:solidFill>
                  <a:srgbClr val="001F5F"/>
                </a:solidFill>
              </a:rPr>
              <a:t> </a:t>
            </a:r>
            <a:r>
              <a:rPr sz="2800" u="heavy" spc="-20" dirty="0">
                <a:solidFill>
                  <a:srgbClr val="001F5F"/>
                </a:solidFill>
              </a:rPr>
              <a:t>nano-m</a:t>
            </a:r>
            <a:r>
              <a:rPr sz="2800" u="heavy" spc="-35" dirty="0">
                <a:solidFill>
                  <a:srgbClr val="001F5F"/>
                </a:solidFill>
              </a:rPr>
              <a:t>a</a:t>
            </a:r>
            <a:r>
              <a:rPr sz="2800" u="heavy" spc="-45" dirty="0">
                <a:solidFill>
                  <a:srgbClr val="001F5F"/>
                </a:solidFill>
              </a:rPr>
              <a:t>t</a:t>
            </a:r>
            <a:r>
              <a:rPr sz="2800" u="heavy" spc="-20" dirty="0">
                <a:solidFill>
                  <a:srgbClr val="001F5F"/>
                </a:solidFill>
              </a:rPr>
              <a:t>erials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114096" y="6467652"/>
            <a:ext cx="508317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Thom</a:t>
            </a:r>
            <a:r>
              <a:rPr sz="2400" b="1" spc="-10" dirty="0">
                <a:latin typeface="Calibri"/>
                <a:cs typeface="Calibri"/>
              </a:rPr>
              <a:t>as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et al.,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30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1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Nan</a:t>
            </a:r>
            <a:r>
              <a:rPr sz="2400" b="1" spc="-45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5,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1</a:t>
            </a:r>
            <a:r>
              <a:rPr sz="2400" b="1" spc="-20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20" dirty="0">
                <a:latin typeface="Calibri"/>
                <a:cs typeface="Calibri"/>
              </a:rPr>
              <a:t>20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28" rIns="0" bIns="0" rtlCol="0">
            <a:spAutoFit/>
          </a:bodyPr>
          <a:lstStyle/>
          <a:p>
            <a:pPr marL="1457325">
              <a:lnSpc>
                <a:spcPct val="100000"/>
              </a:lnSpc>
            </a:pPr>
            <a:r>
              <a:rPr sz="3550" u="none" spc="-185" dirty="0">
                <a:solidFill>
                  <a:srgbClr val="6D8321"/>
                </a:solidFill>
                <a:latin typeface="Arial"/>
                <a:cs typeface="Arial"/>
              </a:rPr>
              <a:t>Toxicity</a:t>
            </a:r>
            <a:r>
              <a:rPr sz="3550" u="none" spc="130" dirty="0">
                <a:solidFill>
                  <a:srgbClr val="6D8321"/>
                </a:solidFill>
                <a:latin typeface="Arial"/>
                <a:cs typeface="Arial"/>
              </a:rPr>
              <a:t> </a:t>
            </a:r>
            <a:r>
              <a:rPr sz="3550" u="none" spc="-155" dirty="0">
                <a:solidFill>
                  <a:srgbClr val="6D8321"/>
                </a:solidFill>
                <a:latin typeface="Arial"/>
                <a:cs typeface="Arial"/>
              </a:rPr>
              <a:t>of</a:t>
            </a:r>
            <a:r>
              <a:rPr sz="3550" u="none" spc="-105" dirty="0">
                <a:solidFill>
                  <a:srgbClr val="6D8321"/>
                </a:solidFill>
                <a:latin typeface="Arial"/>
                <a:cs typeface="Arial"/>
              </a:rPr>
              <a:t> </a:t>
            </a:r>
            <a:r>
              <a:rPr sz="3450" b="0" u="none" spc="80" dirty="0">
                <a:solidFill>
                  <a:srgbClr val="6D8321"/>
                </a:solidFill>
                <a:latin typeface="Arial"/>
                <a:cs typeface="Arial"/>
              </a:rPr>
              <a:t>Ag</a:t>
            </a:r>
            <a:r>
              <a:rPr sz="3450" b="0" u="none" spc="345" dirty="0">
                <a:solidFill>
                  <a:srgbClr val="6D8321"/>
                </a:solidFill>
                <a:latin typeface="Arial"/>
                <a:cs typeface="Arial"/>
              </a:rPr>
              <a:t> </a:t>
            </a:r>
            <a:r>
              <a:rPr sz="3450" b="0" u="none" spc="40" dirty="0">
                <a:solidFill>
                  <a:srgbClr val="6D8321"/>
                </a:solidFill>
                <a:latin typeface="Arial"/>
                <a:cs typeface="Arial"/>
              </a:rPr>
              <a:t>NPs</a:t>
            </a:r>
            <a:r>
              <a:rPr sz="3450" b="0" u="none" spc="80" dirty="0">
                <a:solidFill>
                  <a:srgbClr val="6D8321"/>
                </a:solidFill>
                <a:latin typeface="Arial"/>
                <a:cs typeface="Arial"/>
              </a:rPr>
              <a:t> </a:t>
            </a:r>
            <a:r>
              <a:rPr sz="3550" u="none" spc="-175" dirty="0">
                <a:solidFill>
                  <a:srgbClr val="6D8321"/>
                </a:solidFill>
                <a:latin typeface="Arial"/>
                <a:cs typeface="Arial"/>
              </a:rPr>
              <a:t>in</a:t>
            </a:r>
            <a:r>
              <a:rPr sz="3550" u="none" spc="20" dirty="0">
                <a:solidFill>
                  <a:srgbClr val="6D8321"/>
                </a:solidFill>
                <a:latin typeface="Arial"/>
                <a:cs typeface="Arial"/>
              </a:rPr>
              <a:t> </a:t>
            </a:r>
            <a:r>
              <a:rPr sz="3550" u="none" spc="-135" dirty="0">
                <a:solidFill>
                  <a:srgbClr val="6D8321"/>
                </a:solidFill>
                <a:latin typeface="Arial"/>
                <a:cs typeface="Arial"/>
              </a:rPr>
              <a:t>medaka</a:t>
            </a:r>
            <a:endParaRPr sz="3550">
              <a:latin typeface="Arial"/>
              <a:cs typeface="Arial"/>
            </a:endParaRPr>
          </a:p>
          <a:p>
            <a:pPr marL="4975225">
              <a:lnSpc>
                <a:spcPct val="100000"/>
              </a:lnSpc>
              <a:spcBef>
                <a:spcPts val="994"/>
              </a:spcBef>
            </a:pPr>
            <a:r>
              <a:rPr sz="1100" b="0" u="none" spc="-5" dirty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r>
              <a:rPr sz="1100" b="0" u="none" spc="-195" dirty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1100" b="0" u="none" spc="55" dirty="0">
                <a:solidFill>
                  <a:srgbClr val="070707"/>
                </a:solidFill>
                <a:latin typeface="Arial"/>
                <a:cs typeface="Arial"/>
              </a:rPr>
              <a:t>n</a:t>
            </a:r>
            <a:r>
              <a:rPr sz="1100" b="0" u="none" spc="145" dirty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1100" b="0" u="none" spc="-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b="0" u="none" spc="45" dirty="0">
                <a:solidFill>
                  <a:srgbClr val="070707"/>
                </a:solidFill>
                <a:latin typeface="Arial"/>
                <a:cs typeface="Arial"/>
              </a:rPr>
              <a:t>P</a:t>
            </a:r>
            <a:r>
              <a:rPr sz="1100" b="0" u="none" spc="50" dirty="0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sz="1100" b="0" u="none" spc="210" dirty="0">
                <a:solidFill>
                  <a:srgbClr val="070707"/>
                </a:solidFill>
                <a:latin typeface="Arial"/>
                <a:cs typeface="Arial"/>
              </a:rPr>
              <a:t>P</a:t>
            </a:r>
            <a:r>
              <a:rPr sz="1100" b="0" u="none" spc="-16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1100" b="0" u="none" spc="55" dirty="0">
                <a:solidFill>
                  <a:srgbClr val="212121"/>
                </a:solidFill>
                <a:latin typeface="Arial"/>
                <a:cs typeface="Arial"/>
              </a:rPr>
              <a:t>coa</a:t>
            </a:r>
            <a:r>
              <a:rPr sz="1100" b="0" u="none" spc="-5" dirty="0">
                <a:solidFill>
                  <a:srgbClr val="070707"/>
                </a:solidFill>
                <a:latin typeface="Arial"/>
                <a:cs typeface="Arial"/>
              </a:rPr>
              <a:t>t</a:t>
            </a:r>
            <a:r>
              <a:rPr sz="1100" b="0" u="none" spc="55" dirty="0">
                <a:solidFill>
                  <a:srgbClr val="212121"/>
                </a:solidFill>
                <a:latin typeface="Arial"/>
                <a:cs typeface="Arial"/>
              </a:rPr>
              <a:t>ed</a:t>
            </a:r>
            <a:r>
              <a:rPr sz="1100" b="0" u="none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b="0" u="none" spc="45" dirty="0">
                <a:solidFill>
                  <a:srgbClr val="212121"/>
                </a:solidFill>
                <a:latin typeface="Arial"/>
                <a:cs typeface="Arial"/>
              </a:rPr>
              <a:t>Ag</a:t>
            </a:r>
            <a:r>
              <a:rPr sz="1100" b="0" u="none" spc="7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b="0" u="none" spc="55" dirty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1100" b="0" u="none" spc="-10" dirty="0">
                <a:solidFill>
                  <a:srgbClr val="070707"/>
                </a:solidFill>
                <a:latin typeface="Arial"/>
                <a:cs typeface="Arial"/>
              </a:rPr>
              <a:t>P</a:t>
            </a:r>
            <a:r>
              <a:rPr sz="1100" b="0" u="none" spc="14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89" y="1403780"/>
            <a:ext cx="12192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-70" dirty="0">
                <a:solidFill>
                  <a:srgbClr val="C46B18"/>
                </a:solidFill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40" y="1401176"/>
            <a:ext cx="3865245" cy="267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4840" marR="5080">
              <a:lnSpc>
                <a:spcPct val="114999"/>
              </a:lnSpc>
              <a:tabLst>
                <a:tab pos="3491865" algn="l"/>
              </a:tabLst>
            </a:pPr>
            <a:r>
              <a:rPr sz="2300" spc="15" dirty="0">
                <a:solidFill>
                  <a:srgbClr val="C46B18"/>
                </a:solidFill>
                <a:latin typeface="Arial"/>
                <a:cs typeface="Arial"/>
              </a:rPr>
              <a:t>Silver</a:t>
            </a:r>
            <a:r>
              <a:rPr sz="2300" spc="210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C46B18"/>
                </a:solidFill>
                <a:latin typeface="Arial"/>
                <a:cs typeface="Arial"/>
              </a:rPr>
              <a:t>NP</a:t>
            </a:r>
            <a:r>
              <a:rPr sz="2300" spc="-90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15" dirty="0">
                <a:solidFill>
                  <a:srgbClr val="C46B18"/>
                </a:solidFill>
                <a:latin typeface="Arial"/>
                <a:cs typeface="Arial"/>
              </a:rPr>
              <a:t>toxic</a:t>
            </a:r>
            <a:r>
              <a:rPr sz="2300" spc="45" dirty="0">
                <a:solidFill>
                  <a:srgbClr val="C46B18"/>
                </a:solidFill>
                <a:latin typeface="Arial"/>
                <a:cs typeface="Arial"/>
              </a:rPr>
              <a:t>i</a:t>
            </a:r>
            <a:r>
              <a:rPr sz="2300" spc="25" dirty="0">
                <a:solidFill>
                  <a:srgbClr val="C46B18"/>
                </a:solidFill>
                <a:latin typeface="Arial"/>
                <a:cs typeface="Arial"/>
              </a:rPr>
              <a:t>ty</a:t>
            </a:r>
            <a:r>
              <a:rPr sz="2300" spc="185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C46B18"/>
                </a:solidFill>
                <a:latin typeface="Arial"/>
                <a:cs typeface="Arial"/>
              </a:rPr>
              <a:t>is</a:t>
            </a:r>
            <a:r>
              <a:rPr sz="2300" spc="30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20" dirty="0">
                <a:solidFill>
                  <a:srgbClr val="C46B18"/>
                </a:solidFill>
                <a:latin typeface="Arial"/>
                <a:cs typeface="Arial"/>
              </a:rPr>
              <a:t>coating-dependant</a:t>
            </a:r>
            <a:r>
              <a:rPr sz="2300" dirty="0">
                <a:solidFill>
                  <a:srgbClr val="C46B18"/>
                </a:solidFill>
                <a:latin typeface="Arial"/>
                <a:cs typeface="Arial"/>
              </a:rPr>
              <a:t>	</a:t>
            </a:r>
            <a:r>
              <a:rPr sz="2300" spc="2190" dirty="0">
                <a:solidFill>
                  <a:srgbClr val="363636"/>
                </a:solidFill>
                <a:latin typeface="Arial"/>
                <a:cs typeface="Arial"/>
              </a:rPr>
              <a:t>I </a:t>
            </a:r>
            <a:r>
              <a:rPr sz="2300" spc="50" dirty="0">
                <a:solidFill>
                  <a:srgbClr val="C46B18"/>
                </a:solidFill>
                <a:latin typeface="Arial"/>
                <a:cs typeface="Arial"/>
              </a:rPr>
              <a:t>Causes</a:t>
            </a:r>
            <a:r>
              <a:rPr sz="2300" spc="160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20" dirty="0">
                <a:solidFill>
                  <a:srgbClr val="C46B18"/>
                </a:solidFill>
                <a:latin typeface="Arial"/>
                <a:cs typeface="Arial"/>
              </a:rPr>
              <a:t>morta</a:t>
            </a:r>
            <a:r>
              <a:rPr sz="2300" spc="75" dirty="0">
                <a:solidFill>
                  <a:srgbClr val="C46B18"/>
                </a:solidFill>
                <a:latin typeface="Arial"/>
                <a:cs typeface="Arial"/>
              </a:rPr>
              <a:t>l</a:t>
            </a:r>
            <a:r>
              <a:rPr sz="2300" spc="20" dirty="0">
                <a:solidFill>
                  <a:srgbClr val="C46B18"/>
                </a:solidFill>
                <a:latin typeface="Arial"/>
                <a:cs typeface="Arial"/>
              </a:rPr>
              <a:t>ity</a:t>
            </a:r>
            <a:endParaRPr sz="2300">
              <a:latin typeface="Arial"/>
              <a:cs typeface="Arial"/>
            </a:endParaRPr>
          </a:p>
          <a:p>
            <a:pPr marL="624840" marR="894080" indent="-8255">
              <a:lnSpc>
                <a:spcPts val="2810"/>
              </a:lnSpc>
              <a:spcBef>
                <a:spcPts val="220"/>
              </a:spcBef>
            </a:pPr>
            <a:r>
              <a:rPr sz="2300" spc="15" dirty="0">
                <a:solidFill>
                  <a:srgbClr val="C46B18"/>
                </a:solidFill>
                <a:latin typeface="Arial"/>
                <a:cs typeface="Arial"/>
              </a:rPr>
              <a:t>to</a:t>
            </a:r>
            <a:r>
              <a:rPr sz="2300" spc="190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40" dirty="0">
                <a:solidFill>
                  <a:srgbClr val="C46B18"/>
                </a:solidFill>
                <a:latin typeface="Arial"/>
                <a:cs typeface="Arial"/>
              </a:rPr>
              <a:t>medaka</a:t>
            </a:r>
            <a:r>
              <a:rPr sz="2300" spc="145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30" dirty="0">
                <a:solidFill>
                  <a:srgbClr val="C46B18"/>
                </a:solidFill>
                <a:latin typeface="Arial"/>
                <a:cs typeface="Arial"/>
              </a:rPr>
              <a:t>larvae</a:t>
            </a:r>
            <a:r>
              <a:rPr sz="2300" spc="15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5" dirty="0">
                <a:solidFill>
                  <a:srgbClr val="C46B18"/>
                </a:solidFill>
                <a:latin typeface="Arial"/>
                <a:cs typeface="Arial"/>
              </a:rPr>
              <a:t>at</a:t>
            </a:r>
            <a:r>
              <a:rPr sz="2300" spc="150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60" dirty="0">
                <a:solidFill>
                  <a:srgbClr val="C46B18"/>
                </a:solidFill>
                <a:latin typeface="Arial"/>
                <a:cs typeface="Arial"/>
              </a:rPr>
              <a:t>mg</a:t>
            </a:r>
            <a:r>
              <a:rPr sz="2300" spc="65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450" spc="-800" dirty="0">
                <a:solidFill>
                  <a:srgbClr val="C36634"/>
                </a:solidFill>
                <a:latin typeface="Times New Roman"/>
                <a:cs typeface="Times New Roman"/>
              </a:rPr>
              <a:t>1</a:t>
            </a:r>
            <a:r>
              <a:rPr sz="2450" spc="-150" dirty="0">
                <a:solidFill>
                  <a:srgbClr val="C46B18"/>
                </a:solidFill>
                <a:latin typeface="Times New Roman"/>
                <a:cs typeface="Times New Roman"/>
              </a:rPr>
              <a:t>-</a:t>
            </a:r>
            <a:r>
              <a:rPr sz="2550" spc="-82" baseline="19607" dirty="0">
                <a:solidFill>
                  <a:srgbClr val="C46B18"/>
                </a:solidFill>
                <a:latin typeface="Times New Roman"/>
                <a:cs typeface="Times New Roman"/>
              </a:rPr>
              <a:t>1</a:t>
            </a:r>
            <a:r>
              <a:rPr sz="2550" spc="172" baseline="19607" dirty="0">
                <a:solidFill>
                  <a:srgbClr val="C46B18"/>
                </a:solidFill>
                <a:latin typeface="Times New Roman"/>
                <a:cs typeface="Times New Roman"/>
              </a:rPr>
              <a:t> </a:t>
            </a:r>
            <a:r>
              <a:rPr sz="2300" spc="-90" dirty="0">
                <a:solidFill>
                  <a:srgbClr val="C36634"/>
                </a:solidFill>
                <a:latin typeface="Arial"/>
                <a:cs typeface="Arial"/>
              </a:rPr>
              <a:t>l</a:t>
            </a:r>
            <a:r>
              <a:rPr sz="2300" spc="45" dirty="0">
                <a:solidFill>
                  <a:srgbClr val="C46B18"/>
                </a:solidFill>
                <a:latin typeface="Arial"/>
                <a:cs typeface="Arial"/>
              </a:rPr>
              <a:t>eve</a:t>
            </a:r>
            <a:r>
              <a:rPr sz="2300" spc="25" dirty="0">
                <a:solidFill>
                  <a:srgbClr val="C46B18"/>
                </a:solidFill>
                <a:latin typeface="Arial"/>
                <a:cs typeface="Arial"/>
              </a:rPr>
              <a:t>l</a:t>
            </a:r>
            <a:r>
              <a:rPr sz="2300" spc="30" dirty="0">
                <a:solidFill>
                  <a:srgbClr val="C46B18"/>
                </a:solidFill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  <a:p>
            <a:pPr marL="632460" marR="1308100" indent="-619760">
              <a:lnSpc>
                <a:spcPct val="106100"/>
              </a:lnSpc>
              <a:spcBef>
                <a:spcPts val="505"/>
              </a:spcBef>
              <a:buClr>
                <a:srgbClr val="C46B18"/>
              </a:buClr>
              <a:buFont typeface="Arial"/>
              <a:buChar char="•"/>
              <a:tabLst>
                <a:tab pos="625475" algn="l"/>
              </a:tabLst>
            </a:pPr>
            <a:r>
              <a:rPr sz="2300" spc="50" dirty="0">
                <a:solidFill>
                  <a:srgbClr val="C46B18"/>
                </a:solidFill>
                <a:latin typeface="Arial"/>
                <a:cs typeface="Arial"/>
              </a:rPr>
              <a:t>Causes</a:t>
            </a:r>
            <a:r>
              <a:rPr sz="2300" spc="95" dirty="0">
                <a:solidFill>
                  <a:srgbClr val="C46B18"/>
                </a:solidFill>
                <a:latin typeface="Arial"/>
                <a:cs typeface="Arial"/>
              </a:rPr>
              <a:t> </a:t>
            </a:r>
            <a:r>
              <a:rPr sz="2300" spc="45" dirty="0">
                <a:solidFill>
                  <a:srgbClr val="C46B18"/>
                </a:solidFill>
                <a:latin typeface="Arial"/>
                <a:cs typeface="Arial"/>
              </a:rPr>
              <a:t>sp</a:t>
            </a:r>
            <a:r>
              <a:rPr sz="2300" spc="70" dirty="0">
                <a:solidFill>
                  <a:srgbClr val="C46B18"/>
                </a:solidFill>
                <a:latin typeface="Arial"/>
                <a:cs typeface="Arial"/>
              </a:rPr>
              <a:t>i</a:t>
            </a:r>
            <a:r>
              <a:rPr sz="2300" spc="40" dirty="0">
                <a:solidFill>
                  <a:srgbClr val="C46B18"/>
                </a:solidFill>
                <a:latin typeface="Arial"/>
                <a:cs typeface="Arial"/>
              </a:rPr>
              <a:t>nal</a:t>
            </a:r>
            <a:r>
              <a:rPr sz="2300" spc="50" dirty="0">
                <a:solidFill>
                  <a:srgbClr val="C46B18"/>
                </a:solidFill>
                <a:latin typeface="Arial"/>
                <a:cs typeface="Arial"/>
              </a:rPr>
              <a:t> ma</a:t>
            </a:r>
            <a:r>
              <a:rPr sz="2300" spc="-55" dirty="0">
                <a:solidFill>
                  <a:srgbClr val="C46B18"/>
                </a:solidFill>
                <a:latin typeface="Arial"/>
                <a:cs typeface="Arial"/>
              </a:rPr>
              <a:t>l</a:t>
            </a:r>
            <a:r>
              <a:rPr sz="2300" spc="20" dirty="0">
                <a:solidFill>
                  <a:srgbClr val="C46B18"/>
                </a:solidFill>
                <a:latin typeface="Arial"/>
                <a:cs typeface="Arial"/>
              </a:rPr>
              <a:t>format</a:t>
            </a:r>
            <a:r>
              <a:rPr sz="2300" spc="150" dirty="0">
                <a:solidFill>
                  <a:srgbClr val="C46B18"/>
                </a:solidFill>
                <a:latin typeface="Arial"/>
                <a:cs typeface="Arial"/>
              </a:rPr>
              <a:t>i</a:t>
            </a:r>
            <a:r>
              <a:rPr sz="2300" spc="35" dirty="0">
                <a:solidFill>
                  <a:srgbClr val="C46B18"/>
                </a:solidFill>
                <a:latin typeface="Arial"/>
                <a:cs typeface="Arial"/>
              </a:rPr>
              <a:t>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8886" y="1693128"/>
            <a:ext cx="1911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363636"/>
                </a:solidFill>
                <a:latin typeface="Times New Roman"/>
                <a:cs typeface="Times New Roman"/>
              </a:rPr>
              <a:t>0</a:t>
            </a:r>
            <a:r>
              <a:rPr sz="900" spc="-50" dirty="0">
                <a:solidFill>
                  <a:srgbClr val="525252"/>
                </a:solidFill>
                <a:latin typeface="Times New Roman"/>
                <a:cs typeface="Times New Roman"/>
              </a:rPr>
              <a:t>.</a:t>
            </a:r>
            <a:r>
              <a:rPr sz="900" spc="180" dirty="0">
                <a:solidFill>
                  <a:srgbClr val="363636"/>
                </a:solidFill>
                <a:latin typeface="Times New Roman"/>
                <a:cs typeface="Times New Roman"/>
              </a:rPr>
              <a:t>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1910" y="1992283"/>
            <a:ext cx="14287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90" dirty="0">
                <a:solidFill>
                  <a:srgbClr val="363636"/>
                </a:solidFill>
                <a:latin typeface="Arial"/>
                <a:cs typeface="Arial"/>
              </a:rPr>
              <a:t>:e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6367" y="2094122"/>
            <a:ext cx="45656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650"/>
              </a:lnSpc>
            </a:pPr>
            <a:r>
              <a:rPr sz="1450" spc="-335" dirty="0">
                <a:solidFill>
                  <a:srgbClr val="212121"/>
                </a:solidFill>
                <a:latin typeface="Times New Roman"/>
                <a:cs typeface="Times New Roman"/>
              </a:rPr>
              <a:t>g_ </a:t>
            </a:r>
            <a:r>
              <a:rPr sz="1450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900" spc="35" dirty="0">
                <a:solidFill>
                  <a:srgbClr val="363636"/>
                </a:solidFill>
                <a:latin typeface="Times New Roman"/>
                <a:cs typeface="Times New Roman"/>
              </a:rPr>
              <a:t>0</a:t>
            </a:r>
            <a:r>
              <a:rPr sz="900" spc="-50" dirty="0">
                <a:solidFill>
                  <a:srgbClr val="525252"/>
                </a:solidFill>
                <a:latin typeface="Times New Roman"/>
                <a:cs typeface="Times New Roman"/>
              </a:rPr>
              <a:t>.</a:t>
            </a:r>
            <a:r>
              <a:rPr sz="900" spc="125" dirty="0">
                <a:solidFill>
                  <a:srgbClr val="363636"/>
                </a:solidFill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830"/>
              </a:lnSpc>
            </a:pPr>
            <a:r>
              <a:rPr sz="1125" spc="-1500" baseline="62962" dirty="0">
                <a:solidFill>
                  <a:srgbClr val="363636"/>
                </a:solidFill>
                <a:latin typeface="Times New Roman"/>
                <a:cs typeface="Times New Roman"/>
              </a:rPr>
              <a:t>0</a:t>
            </a:r>
            <a:r>
              <a:rPr sz="1600" spc="-110" dirty="0">
                <a:solidFill>
                  <a:srgbClr val="212121"/>
                </a:solidFill>
                <a:latin typeface="Times New Roman"/>
                <a:cs typeface="Times New Roman"/>
              </a:rPr>
              <a:t>a.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89" y="2209692"/>
            <a:ext cx="12192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-70" dirty="0">
                <a:solidFill>
                  <a:srgbClr val="C46B18"/>
                </a:solidFill>
                <a:latin typeface="Arial"/>
                <a:cs typeface="Arial"/>
              </a:rPr>
              <a:t>•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5502" y="1948911"/>
            <a:ext cx="969010" cy="728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ct val="100000"/>
              </a:lnSpc>
            </a:pPr>
            <a:r>
              <a:rPr sz="1200" spc="170" dirty="0">
                <a:solidFill>
                  <a:srgbClr val="212121"/>
                </a:solidFill>
                <a:latin typeface="Arial"/>
                <a:cs typeface="Arial"/>
              </a:rPr>
              <a:t>-+-</a:t>
            </a:r>
            <a:r>
              <a:rPr sz="1200" spc="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50" spc="-110" dirty="0">
                <a:solidFill>
                  <a:srgbClr val="363636"/>
                </a:solidFill>
                <a:latin typeface="Arial"/>
                <a:cs typeface="Arial"/>
              </a:rPr>
              <a:t>1</a:t>
            </a:r>
            <a:r>
              <a:rPr sz="850" spc="85" dirty="0">
                <a:solidFill>
                  <a:srgbClr val="363636"/>
                </a:solidFill>
                <a:latin typeface="Arial"/>
                <a:cs typeface="Arial"/>
              </a:rPr>
              <a:t>5</a:t>
            </a:r>
            <a:r>
              <a:rPr sz="850" spc="-7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363636"/>
                </a:solidFill>
                <a:latin typeface="Arial"/>
                <a:cs typeface="Arial"/>
              </a:rPr>
              <a:t>mg</a:t>
            </a:r>
            <a:r>
              <a:rPr sz="850" spc="-10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7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850" spc="295" dirty="0">
                <a:solidFill>
                  <a:srgbClr val="858585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  <a:p>
            <a:pPr marL="81280">
              <a:lnSpc>
                <a:spcPts val="969"/>
              </a:lnSpc>
              <a:spcBef>
                <a:spcPts val="250"/>
              </a:spcBef>
            </a:pPr>
            <a:r>
              <a:rPr sz="850" spc="400" dirty="0">
                <a:solidFill>
                  <a:srgbClr val="070707"/>
                </a:solidFill>
                <a:latin typeface="Arial"/>
                <a:cs typeface="Arial"/>
              </a:rPr>
              <a:t>---</a:t>
            </a:r>
            <a:r>
              <a:rPr sz="850" spc="80" dirty="0">
                <a:solidFill>
                  <a:srgbClr val="070707"/>
                </a:solidFill>
                <a:latin typeface="Arial"/>
                <a:cs typeface="Arial"/>
              </a:rPr>
              <a:t> </a:t>
            </a:r>
            <a:r>
              <a:rPr sz="850" spc="80" dirty="0">
                <a:solidFill>
                  <a:srgbClr val="363636"/>
                </a:solidFill>
                <a:latin typeface="Arial"/>
                <a:cs typeface="Arial"/>
              </a:rPr>
              <a:t>5mg</a:t>
            </a:r>
            <a:r>
              <a:rPr sz="850" spc="-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135" dirty="0">
                <a:solidFill>
                  <a:srgbClr val="525252"/>
                </a:solidFill>
                <a:latin typeface="Arial"/>
                <a:cs typeface="Arial"/>
              </a:rPr>
              <a:t>r</a:t>
            </a:r>
            <a:r>
              <a:rPr sz="850" spc="65" dirty="0">
                <a:solidFill>
                  <a:srgbClr val="6E6E6E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  <a:p>
            <a:pPr marL="81280">
              <a:lnSpc>
                <a:spcPts val="844"/>
              </a:lnSpc>
            </a:pPr>
            <a:r>
              <a:rPr sz="850" spc="10" dirty="0">
                <a:solidFill>
                  <a:srgbClr val="212121"/>
                </a:solidFill>
                <a:latin typeface="Arial"/>
                <a:cs typeface="Arial"/>
              </a:rPr>
              <a:t>......_ </a:t>
            </a:r>
            <a:r>
              <a:rPr sz="85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50" spc="-50" dirty="0">
                <a:solidFill>
                  <a:srgbClr val="363636"/>
                </a:solidFill>
                <a:latin typeface="Arial"/>
                <a:cs typeface="Arial"/>
              </a:rPr>
              <a:t>1</a:t>
            </a:r>
            <a:r>
              <a:rPr sz="850" spc="-60" dirty="0">
                <a:solidFill>
                  <a:srgbClr val="070707"/>
                </a:solidFill>
                <a:latin typeface="Arial"/>
                <a:cs typeface="Arial"/>
              </a:rPr>
              <a:t>.</a:t>
            </a:r>
            <a:r>
              <a:rPr sz="850" spc="85" dirty="0">
                <a:solidFill>
                  <a:srgbClr val="363636"/>
                </a:solidFill>
                <a:latin typeface="Arial"/>
                <a:cs typeface="Arial"/>
              </a:rPr>
              <a:t>5</a:t>
            </a:r>
            <a:r>
              <a:rPr sz="850" spc="-7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363636"/>
                </a:solidFill>
                <a:latin typeface="Arial"/>
                <a:cs typeface="Arial"/>
              </a:rPr>
              <a:t>mg</a:t>
            </a:r>
            <a:r>
              <a:rPr sz="850" spc="-10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75" dirty="0">
                <a:solidFill>
                  <a:srgbClr val="363636"/>
                </a:solidFill>
                <a:latin typeface="Arial"/>
                <a:cs typeface="Arial"/>
              </a:rPr>
              <a:t>r</a:t>
            </a:r>
            <a:r>
              <a:rPr sz="850" spc="295" dirty="0">
                <a:solidFill>
                  <a:srgbClr val="858585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  <a:p>
            <a:pPr marL="73025">
              <a:lnSpc>
                <a:spcPts val="1435"/>
              </a:lnSpc>
            </a:pPr>
            <a:r>
              <a:rPr sz="1300" spc="170" dirty="0">
                <a:solidFill>
                  <a:srgbClr val="212121"/>
                </a:solidFill>
                <a:latin typeface="Times New Roman"/>
                <a:cs typeface="Times New Roman"/>
              </a:rPr>
              <a:t>-+-</a:t>
            </a:r>
            <a:r>
              <a:rPr sz="1300" spc="-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850" spc="10" dirty="0">
                <a:solidFill>
                  <a:srgbClr val="363636"/>
                </a:solidFill>
                <a:latin typeface="Arial"/>
                <a:cs typeface="Arial"/>
              </a:rPr>
              <a:t>0</a:t>
            </a:r>
            <a:r>
              <a:rPr sz="850" dirty="0">
                <a:solidFill>
                  <a:srgbClr val="070707"/>
                </a:solidFill>
                <a:latin typeface="Arial"/>
                <a:cs typeface="Arial"/>
              </a:rPr>
              <a:t>.</a:t>
            </a:r>
            <a:r>
              <a:rPr sz="850" spc="-50" dirty="0">
                <a:solidFill>
                  <a:srgbClr val="363636"/>
                </a:solidFill>
                <a:latin typeface="Arial"/>
                <a:cs typeface="Arial"/>
              </a:rPr>
              <a:t>1</a:t>
            </a:r>
            <a:r>
              <a:rPr sz="850" spc="15" dirty="0">
                <a:solidFill>
                  <a:srgbClr val="363636"/>
                </a:solidFill>
                <a:latin typeface="Arial"/>
                <a:cs typeface="Arial"/>
              </a:rPr>
              <a:t>5</a:t>
            </a:r>
            <a:r>
              <a:rPr sz="85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363636"/>
                </a:solidFill>
                <a:latin typeface="Arial"/>
                <a:cs typeface="Arial"/>
              </a:rPr>
              <a:t>mg</a:t>
            </a:r>
            <a:r>
              <a:rPr sz="850" spc="-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13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900" spc="60" baseline="32407" dirty="0">
                <a:solidFill>
                  <a:srgbClr val="858585"/>
                </a:solidFill>
                <a:latin typeface="Times New Roman"/>
                <a:cs typeface="Times New Roman"/>
              </a:rPr>
              <a:t>1</a:t>
            </a:r>
            <a:endParaRPr sz="900" baseline="32407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8886" y="3103475"/>
            <a:ext cx="18097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35" dirty="0">
                <a:solidFill>
                  <a:srgbClr val="363636"/>
                </a:solidFill>
                <a:latin typeface="Times New Roman"/>
                <a:cs typeface="Times New Roman"/>
              </a:rPr>
              <a:t>0</a:t>
            </a:r>
            <a:r>
              <a:rPr sz="900" spc="-50" dirty="0">
                <a:solidFill>
                  <a:srgbClr val="525252"/>
                </a:solidFill>
                <a:latin typeface="Times New Roman"/>
                <a:cs typeface="Times New Roman"/>
              </a:rPr>
              <a:t>.</a:t>
            </a:r>
            <a:r>
              <a:rPr sz="900" spc="95" dirty="0">
                <a:solidFill>
                  <a:srgbClr val="212121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8886" y="3576173"/>
            <a:ext cx="1784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363636"/>
                </a:solidFill>
                <a:latin typeface="Times New Roman"/>
                <a:cs typeface="Times New Roman"/>
              </a:rPr>
              <a:t>0.0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3354" y="3855142"/>
            <a:ext cx="882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40" dirty="0">
                <a:solidFill>
                  <a:srgbClr val="363636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3510" y="3855142"/>
            <a:ext cx="9461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90" dirty="0">
                <a:solidFill>
                  <a:srgbClr val="363636"/>
                </a:solidFill>
                <a:latin typeface="Times New Roman"/>
                <a:cs typeface="Times New Roman"/>
              </a:rPr>
              <a:t>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73700" y="3859643"/>
            <a:ext cx="96266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850" spc="-50" dirty="0">
                <a:solidFill>
                  <a:srgbClr val="363636"/>
                </a:solidFill>
                <a:latin typeface="Arial"/>
                <a:cs typeface="Arial"/>
              </a:rPr>
              <a:t>1</a:t>
            </a:r>
            <a:r>
              <a:rPr sz="850" spc="95" dirty="0">
                <a:solidFill>
                  <a:srgbClr val="363636"/>
                </a:solidFill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spc="15" dirty="0">
                <a:solidFill>
                  <a:srgbClr val="212121"/>
                </a:solidFill>
                <a:latin typeface="Arial"/>
                <a:cs typeface="Arial"/>
              </a:rPr>
              <a:t>Day</a:t>
            </a:r>
            <a:r>
              <a:rPr sz="10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25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000" spc="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000" spc="-75" dirty="0">
                <a:solidFill>
                  <a:srgbClr val="363636"/>
                </a:solidFill>
                <a:latin typeface="Arial"/>
                <a:cs typeface="Arial"/>
              </a:rPr>
              <a:t>e</a:t>
            </a:r>
            <a:r>
              <a:rPr sz="1000" spc="5" dirty="0">
                <a:solidFill>
                  <a:srgbClr val="363636"/>
                </a:solidFill>
                <a:latin typeface="Arial"/>
                <a:cs typeface="Arial"/>
              </a:rPr>
              <a:t>xposure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20574" y="3859643"/>
            <a:ext cx="15113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0" dirty="0">
                <a:solidFill>
                  <a:srgbClr val="363636"/>
                </a:solidFill>
                <a:latin typeface="Arial"/>
                <a:cs typeface="Arial"/>
              </a:rPr>
              <a:t>1</a:t>
            </a:r>
            <a:r>
              <a:rPr sz="850" spc="85" dirty="0">
                <a:solidFill>
                  <a:srgbClr val="363636"/>
                </a:solidFill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72981" y="3855142"/>
            <a:ext cx="15494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5" dirty="0">
                <a:solidFill>
                  <a:srgbClr val="363636"/>
                </a:solidFill>
                <a:latin typeface="Times New Roman"/>
                <a:cs typeface="Times New Roman"/>
              </a:rPr>
              <a:t>20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72400" y="5867400"/>
            <a:ext cx="99441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solidFill>
                  <a:srgbClr val="212121"/>
                </a:solidFill>
                <a:latin typeface="Courier New"/>
                <a:cs typeface="Courier New"/>
              </a:rPr>
              <a:t>C</a:t>
            </a:r>
            <a:r>
              <a:rPr sz="2800" spc="-465" dirty="0">
                <a:solidFill>
                  <a:srgbClr val="212121"/>
                </a:solidFill>
                <a:latin typeface="Courier New"/>
                <a:cs typeface="Courier New"/>
              </a:rPr>
              <a:t>E</a:t>
            </a:r>
            <a:r>
              <a:rPr sz="9900" spc="-1725" baseline="-12205" dirty="0">
                <a:solidFill>
                  <a:srgbClr val="75AF49"/>
                </a:solidFill>
                <a:latin typeface="Arial"/>
                <a:cs typeface="Arial"/>
              </a:rPr>
              <a:t>'</a:t>
            </a:r>
            <a:r>
              <a:rPr sz="2800" spc="-1195" dirty="0">
                <a:solidFill>
                  <a:srgbClr val="6E6E6E"/>
                </a:solidFill>
                <a:latin typeface="Courier New"/>
                <a:cs typeface="Courier New"/>
              </a:rPr>
              <a:t>I</a:t>
            </a:r>
            <a:r>
              <a:rPr sz="9900" spc="-2265" baseline="-12205" dirty="0">
                <a:solidFill>
                  <a:srgbClr val="75AF49"/>
                </a:solidFill>
                <a:latin typeface="Arial"/>
                <a:cs typeface="Arial"/>
              </a:rPr>
              <a:t>"</a:t>
            </a:r>
            <a:r>
              <a:rPr sz="2800" spc="-1300" dirty="0">
                <a:solidFill>
                  <a:srgbClr val="212121"/>
                </a:solidFill>
                <a:latin typeface="Courier New"/>
                <a:cs typeface="Courier New"/>
              </a:rPr>
              <a:t>N</a:t>
            </a:r>
            <a:r>
              <a:rPr sz="9900" spc="-104" baseline="-12205" dirty="0">
                <a:solidFill>
                  <a:srgbClr val="75AF49"/>
                </a:solidFill>
                <a:latin typeface="Arial"/>
                <a:cs typeface="Arial"/>
              </a:rPr>
              <a:t>'</a:t>
            </a:r>
            <a:r>
              <a:rPr sz="2800" spc="-35" dirty="0">
                <a:solidFill>
                  <a:srgbClr val="959595"/>
                </a:solidFill>
                <a:latin typeface="Courier New"/>
                <a:cs typeface="Courier New"/>
              </a:rPr>
              <a:t>T</a:t>
            </a:r>
            <a:endParaRPr sz="2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06679"/>
            <a:ext cx="9006840" cy="585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11240" y="5890259"/>
            <a:ext cx="2758440" cy="0"/>
          </a:xfrm>
          <a:custGeom>
            <a:avLst/>
            <a:gdLst/>
            <a:ahLst/>
            <a:cxnLst/>
            <a:rect l="l" t="t" r="r" b="b"/>
            <a:pathLst>
              <a:path w="2758440">
                <a:moveTo>
                  <a:pt x="0" y="0"/>
                </a:moveTo>
                <a:lnTo>
                  <a:pt x="2758440" y="0"/>
                </a:lnTo>
              </a:path>
            </a:pathLst>
          </a:custGeom>
          <a:ln w="53340">
            <a:solidFill>
              <a:srgbClr val="907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0679" y="32547"/>
            <a:ext cx="3272790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10" dirty="0">
                <a:solidFill>
                  <a:srgbClr val="69802B"/>
                </a:solidFill>
                <a:latin typeface="Arial"/>
                <a:cs typeface="Arial"/>
              </a:rPr>
              <a:t>Ag</a:t>
            </a:r>
            <a:r>
              <a:rPr sz="2300" spc="150" dirty="0">
                <a:solidFill>
                  <a:srgbClr val="69802B"/>
                </a:solidFill>
                <a:latin typeface="Arial"/>
                <a:cs typeface="Arial"/>
              </a:rPr>
              <a:t> </a:t>
            </a:r>
            <a:r>
              <a:rPr sz="2300" spc="30" dirty="0">
                <a:solidFill>
                  <a:srgbClr val="69802B"/>
                </a:solidFill>
                <a:latin typeface="Arial"/>
                <a:cs typeface="Arial"/>
              </a:rPr>
              <a:t>NP</a:t>
            </a:r>
            <a:r>
              <a:rPr sz="2300" spc="-150" dirty="0">
                <a:solidFill>
                  <a:srgbClr val="6980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69802B"/>
                </a:solidFill>
                <a:latin typeface="Arial"/>
                <a:cs typeface="Arial"/>
              </a:rPr>
              <a:t>tissue</a:t>
            </a:r>
            <a:r>
              <a:rPr sz="2300" spc="195" dirty="0">
                <a:solidFill>
                  <a:srgbClr val="69802B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69802B"/>
                </a:solidFill>
                <a:latin typeface="Arial"/>
                <a:cs typeface="Arial"/>
              </a:rPr>
              <a:t>distribution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5259" y="4300533"/>
            <a:ext cx="2286635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45" dirty="0">
                <a:solidFill>
                  <a:srgbClr val="778954"/>
                </a:solidFill>
                <a:latin typeface="Arial"/>
                <a:cs typeface="Arial"/>
              </a:rPr>
              <a:t>C</a:t>
            </a:r>
            <a:r>
              <a:rPr sz="1700" spc="-35" dirty="0">
                <a:solidFill>
                  <a:srgbClr val="778954"/>
                </a:solidFill>
                <a:latin typeface="Arial"/>
                <a:cs typeface="Arial"/>
              </a:rPr>
              <a:t>y</a:t>
            </a:r>
            <a:r>
              <a:rPr sz="1700" spc="5" dirty="0">
                <a:solidFill>
                  <a:srgbClr val="69802B"/>
                </a:solidFill>
                <a:latin typeface="Arial"/>
                <a:cs typeface="Arial"/>
              </a:rPr>
              <a:t>toViva</a:t>
            </a:r>
            <a:endParaRPr sz="1700">
              <a:latin typeface="Arial"/>
              <a:cs typeface="Arial"/>
            </a:endParaRPr>
          </a:p>
          <a:p>
            <a:pPr marL="20320" marR="5080">
              <a:lnSpc>
                <a:spcPct val="100000"/>
              </a:lnSpc>
              <a:spcBef>
                <a:spcPts val="120"/>
              </a:spcBef>
            </a:pPr>
            <a:r>
              <a:rPr sz="1700" spc="15" dirty="0">
                <a:solidFill>
                  <a:srgbClr val="BF702B"/>
                </a:solidFill>
                <a:latin typeface="Arial"/>
                <a:cs typeface="Arial"/>
              </a:rPr>
              <a:t>Dark</a:t>
            </a:r>
            <a:r>
              <a:rPr sz="1700" spc="-55" dirty="0">
                <a:solidFill>
                  <a:srgbClr val="BF702B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BF702B"/>
                </a:solidFill>
                <a:latin typeface="Arial"/>
                <a:cs typeface="Arial"/>
              </a:rPr>
              <a:t>field</a:t>
            </a:r>
            <a:r>
              <a:rPr sz="1700" spc="95" dirty="0">
                <a:solidFill>
                  <a:srgbClr val="BF702B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BF702B"/>
                </a:solidFill>
                <a:latin typeface="Arial"/>
                <a:cs typeface="Arial"/>
              </a:rPr>
              <a:t>microsc</a:t>
            </a:r>
            <a:r>
              <a:rPr sz="1700" spc="40" dirty="0">
                <a:solidFill>
                  <a:srgbClr val="BF702B"/>
                </a:solidFill>
                <a:latin typeface="Arial"/>
                <a:cs typeface="Arial"/>
              </a:rPr>
              <a:t>o</a:t>
            </a:r>
            <a:r>
              <a:rPr sz="1700" spc="85" dirty="0">
                <a:solidFill>
                  <a:srgbClr val="BF702B"/>
                </a:solidFill>
                <a:latin typeface="Arial"/>
                <a:cs typeface="Arial"/>
              </a:rPr>
              <a:t>py</a:t>
            </a:r>
            <a:r>
              <a:rPr sz="1700" spc="45" dirty="0">
                <a:solidFill>
                  <a:srgbClr val="BF702B"/>
                </a:solidFill>
                <a:latin typeface="Arial"/>
                <a:cs typeface="Arial"/>
              </a:rPr>
              <a:t> </a:t>
            </a:r>
            <a:r>
              <a:rPr sz="1700" spc="25" dirty="0">
                <a:solidFill>
                  <a:srgbClr val="BF702B"/>
                </a:solidFill>
                <a:latin typeface="Arial"/>
                <a:cs typeface="Arial"/>
              </a:rPr>
              <a:t>Hyper</a:t>
            </a:r>
            <a:r>
              <a:rPr sz="1700" spc="-5" dirty="0">
                <a:solidFill>
                  <a:srgbClr val="BF702B"/>
                </a:solidFill>
                <a:latin typeface="Arial"/>
                <a:cs typeface="Arial"/>
              </a:rPr>
              <a:t>s</a:t>
            </a:r>
            <a:r>
              <a:rPr sz="1700" spc="20" dirty="0">
                <a:solidFill>
                  <a:srgbClr val="BF702B"/>
                </a:solidFill>
                <a:latin typeface="Arial"/>
                <a:cs typeface="Arial"/>
              </a:rPr>
              <a:t>pectr</a:t>
            </a:r>
            <a:r>
              <a:rPr sz="1700" spc="90" dirty="0">
                <a:solidFill>
                  <a:srgbClr val="BF702B"/>
                </a:solidFill>
                <a:latin typeface="Arial"/>
                <a:cs typeface="Arial"/>
              </a:rPr>
              <a:t>a</a:t>
            </a:r>
            <a:r>
              <a:rPr sz="1700" spc="65" dirty="0">
                <a:solidFill>
                  <a:srgbClr val="C36B0E"/>
                </a:solidFill>
                <a:latin typeface="Arial"/>
                <a:cs typeface="Arial"/>
              </a:rPr>
              <a:t>l</a:t>
            </a:r>
            <a:r>
              <a:rPr sz="1700" spc="-80" dirty="0">
                <a:solidFill>
                  <a:srgbClr val="C36B0E"/>
                </a:solidFill>
                <a:latin typeface="Arial"/>
                <a:cs typeface="Arial"/>
              </a:rPr>
              <a:t> </a:t>
            </a:r>
            <a:r>
              <a:rPr sz="1700" spc="15" dirty="0">
                <a:solidFill>
                  <a:srgbClr val="BF702B"/>
                </a:solidFill>
                <a:latin typeface="Arial"/>
                <a:cs typeface="Arial"/>
              </a:rPr>
              <a:t>an</a:t>
            </a:r>
            <a:r>
              <a:rPr sz="1700" spc="120" dirty="0">
                <a:solidFill>
                  <a:srgbClr val="BF702B"/>
                </a:solidFill>
                <a:latin typeface="Arial"/>
                <a:cs typeface="Arial"/>
              </a:rPr>
              <a:t>a</a:t>
            </a:r>
            <a:r>
              <a:rPr sz="1700" spc="15" dirty="0">
                <a:solidFill>
                  <a:srgbClr val="C36B0E"/>
                </a:solidFill>
                <a:latin typeface="Arial"/>
                <a:cs typeface="Arial"/>
              </a:rPr>
              <a:t>lysis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17"/>
          <p:cNvSpPr txBox="1"/>
          <p:nvPr/>
        </p:nvSpPr>
        <p:spPr>
          <a:xfrm>
            <a:off x="7772400" y="5867400"/>
            <a:ext cx="994410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25" dirty="0">
                <a:solidFill>
                  <a:srgbClr val="212121"/>
                </a:solidFill>
                <a:latin typeface="Courier New"/>
                <a:cs typeface="Courier New"/>
              </a:rPr>
              <a:t>C</a:t>
            </a:r>
            <a:r>
              <a:rPr sz="2800" spc="-465" dirty="0">
                <a:solidFill>
                  <a:srgbClr val="212121"/>
                </a:solidFill>
                <a:latin typeface="Courier New"/>
                <a:cs typeface="Courier New"/>
              </a:rPr>
              <a:t>E</a:t>
            </a:r>
            <a:r>
              <a:rPr sz="9900" spc="-1725" baseline="-12205" dirty="0">
                <a:solidFill>
                  <a:srgbClr val="75AF49"/>
                </a:solidFill>
                <a:latin typeface="Arial"/>
                <a:cs typeface="Arial"/>
              </a:rPr>
              <a:t>'</a:t>
            </a:r>
            <a:r>
              <a:rPr sz="2800" spc="-1195" dirty="0">
                <a:solidFill>
                  <a:srgbClr val="6E6E6E"/>
                </a:solidFill>
                <a:latin typeface="Courier New"/>
                <a:cs typeface="Courier New"/>
              </a:rPr>
              <a:t>I</a:t>
            </a:r>
            <a:r>
              <a:rPr sz="9900" spc="-2265" baseline="-12205" dirty="0">
                <a:solidFill>
                  <a:srgbClr val="75AF49"/>
                </a:solidFill>
                <a:latin typeface="Arial"/>
                <a:cs typeface="Arial"/>
              </a:rPr>
              <a:t>"</a:t>
            </a:r>
            <a:r>
              <a:rPr sz="2800" spc="-1300" dirty="0">
                <a:solidFill>
                  <a:srgbClr val="212121"/>
                </a:solidFill>
                <a:latin typeface="Courier New"/>
                <a:cs typeface="Courier New"/>
              </a:rPr>
              <a:t>N</a:t>
            </a:r>
            <a:r>
              <a:rPr sz="9900" spc="-104" baseline="-12205" dirty="0">
                <a:solidFill>
                  <a:srgbClr val="75AF49"/>
                </a:solidFill>
                <a:latin typeface="Arial"/>
                <a:cs typeface="Arial"/>
              </a:rPr>
              <a:t>'</a:t>
            </a:r>
            <a:r>
              <a:rPr sz="2800" spc="-35" dirty="0">
                <a:solidFill>
                  <a:srgbClr val="959595"/>
                </a:solidFill>
                <a:latin typeface="Courier New"/>
                <a:cs typeface="Courier New"/>
              </a:rPr>
              <a:t>T</a:t>
            </a:r>
            <a:endParaRPr sz="28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609549"/>
            <a:ext cx="7467600" cy="5732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7840" y="6524573"/>
            <a:ext cx="84289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ope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i.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lm.n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000" b="1" spc="2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/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p?i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=1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8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31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20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_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eh</a:t>
            </a:r>
            <a:r>
              <a:rPr sz="2000" b="1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11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000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18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7f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eq=4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38" rIns="0" bIns="0" rtlCol="0">
            <a:spAutoFit/>
          </a:bodyPr>
          <a:lstStyle/>
          <a:p>
            <a:pPr marL="1515110">
              <a:lnSpc>
                <a:spcPct val="100000"/>
              </a:lnSpc>
            </a:pPr>
            <a:r>
              <a:rPr sz="2800" u="heavy" spc="-15" dirty="0">
                <a:solidFill>
                  <a:srgbClr val="001F5F"/>
                </a:solidFill>
              </a:rPr>
              <a:t>Sur</a:t>
            </a:r>
            <a:r>
              <a:rPr sz="2800" u="heavy" spc="-60" dirty="0">
                <a:solidFill>
                  <a:srgbClr val="001F5F"/>
                </a:solidFill>
              </a:rPr>
              <a:t>f</a:t>
            </a:r>
            <a:r>
              <a:rPr sz="2800" u="heavy" spc="-15" dirty="0">
                <a:solidFill>
                  <a:srgbClr val="001F5F"/>
                </a:solidFill>
              </a:rPr>
              <a:t>ace</a:t>
            </a:r>
            <a:r>
              <a:rPr sz="2800" u="heavy" spc="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a</a:t>
            </a:r>
            <a:r>
              <a:rPr sz="2800" u="heavy" spc="-45" dirty="0">
                <a:solidFill>
                  <a:srgbClr val="001F5F"/>
                </a:solidFill>
              </a:rPr>
              <a:t>r</a:t>
            </a:r>
            <a:r>
              <a:rPr sz="2800" u="heavy" spc="-20" dirty="0">
                <a:solidFill>
                  <a:srgbClr val="001F5F"/>
                </a:solidFill>
              </a:rPr>
              <a:t>ea</a:t>
            </a:r>
            <a:r>
              <a:rPr sz="2800" u="heavy" spc="2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inc</a:t>
            </a:r>
            <a:r>
              <a:rPr sz="2800" u="heavy" spc="-45" dirty="0">
                <a:solidFill>
                  <a:srgbClr val="001F5F"/>
                </a:solidFill>
              </a:rPr>
              <a:t>r</a:t>
            </a:r>
            <a:r>
              <a:rPr sz="2800" u="heavy" spc="-20" dirty="0">
                <a:solidFill>
                  <a:srgbClr val="001F5F"/>
                </a:solidFill>
              </a:rPr>
              <a:t>eases</a:t>
            </a:r>
            <a:r>
              <a:rPr sz="2800" u="heavy" spc="2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d</a:t>
            </a:r>
            <a:r>
              <a:rPr sz="2800" u="heavy" spc="-70" dirty="0">
                <a:solidFill>
                  <a:srgbClr val="001F5F"/>
                </a:solidFill>
              </a:rPr>
              <a:t>r</a:t>
            </a:r>
            <a:r>
              <a:rPr sz="2800" u="heavy" spc="-20" dirty="0">
                <a:solidFill>
                  <a:srgbClr val="001F5F"/>
                </a:solidFill>
              </a:rPr>
              <a:t>am</a:t>
            </a:r>
            <a:r>
              <a:rPr sz="2800" u="heavy" spc="-40" dirty="0">
                <a:solidFill>
                  <a:srgbClr val="001F5F"/>
                </a:solidFill>
              </a:rPr>
              <a:t>a</a:t>
            </a:r>
            <a:r>
              <a:rPr sz="2800" u="heavy" spc="-15" dirty="0">
                <a:solidFill>
                  <a:srgbClr val="001F5F"/>
                </a:solidFill>
              </a:rPr>
              <a:t>tica</a:t>
            </a:r>
            <a:r>
              <a:rPr sz="2800" u="heavy" spc="-25" dirty="0">
                <a:solidFill>
                  <a:srgbClr val="001F5F"/>
                </a:solidFill>
              </a:rPr>
              <a:t>l</a:t>
            </a:r>
            <a:r>
              <a:rPr sz="2800" u="heavy" spc="-10" dirty="0">
                <a:solidFill>
                  <a:srgbClr val="001F5F"/>
                </a:solidFill>
              </a:rPr>
              <a:t>ly</a:t>
            </a:r>
            <a:r>
              <a:rPr sz="2800" u="heavy" spc="0" dirty="0">
                <a:solidFill>
                  <a:srgbClr val="001F5F"/>
                </a:solidFill>
              </a:rPr>
              <a:t> </a:t>
            </a:r>
            <a:r>
              <a:rPr sz="2800" u="heavy" spc="-20" dirty="0">
                <a:solidFill>
                  <a:srgbClr val="001F5F"/>
                </a:solidFill>
              </a:rPr>
              <a:t>with</a:t>
            </a:r>
            <a:r>
              <a:rPr sz="2800" u="heavy" spc="0" dirty="0">
                <a:solidFill>
                  <a:srgbClr val="001F5F"/>
                </a:solidFill>
              </a:rPr>
              <a:t> </a:t>
            </a:r>
            <a:r>
              <a:rPr sz="2800" u="heavy" spc="-10" dirty="0">
                <a:solidFill>
                  <a:srgbClr val="001F5F"/>
                </a:solidFill>
              </a:rPr>
              <a:t>si</a:t>
            </a:r>
            <a:r>
              <a:rPr sz="2800" u="heavy" spc="-65" dirty="0">
                <a:solidFill>
                  <a:srgbClr val="001F5F"/>
                </a:solidFill>
              </a:rPr>
              <a:t>z</a:t>
            </a:r>
            <a:r>
              <a:rPr sz="2800" u="heavy" spc="-15" dirty="0">
                <a:solidFill>
                  <a:srgbClr val="001F5F"/>
                </a:solidFill>
              </a:rPr>
              <a:t>e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14400"/>
            <a:ext cx="718820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550" rIns="0" bIns="0" rtlCol="0">
            <a:spAutoFit/>
          </a:bodyPr>
          <a:lstStyle/>
          <a:p>
            <a:pPr marL="981710">
              <a:lnSpc>
                <a:spcPct val="100000"/>
              </a:lnSpc>
            </a:pPr>
            <a:r>
              <a:rPr sz="3200" u="none" dirty="0">
                <a:solidFill>
                  <a:srgbClr val="008000"/>
                </a:solidFill>
                <a:latin typeface="Times New Roman"/>
                <a:cs typeface="Times New Roman"/>
              </a:rPr>
              <a:t>Whe</a:t>
            </a:r>
            <a:r>
              <a:rPr sz="3200" u="none" spc="-55" dirty="0">
                <a:solidFill>
                  <a:srgbClr val="008000"/>
                </a:solidFill>
                <a:latin typeface="Times New Roman"/>
                <a:cs typeface="Times New Roman"/>
              </a:rPr>
              <a:t>r</a:t>
            </a:r>
            <a:r>
              <a:rPr sz="3200" u="none" dirty="0">
                <a:solidFill>
                  <a:srgbClr val="008000"/>
                </a:solidFill>
                <a:latin typeface="Times New Roman"/>
                <a:cs typeface="Times New Roman"/>
              </a:rPr>
              <a:t>e </a:t>
            </a:r>
            <a:r>
              <a:rPr sz="3200" u="none" spc="-5" dirty="0">
                <a:solidFill>
                  <a:srgbClr val="008000"/>
                </a:solidFill>
                <a:latin typeface="Times New Roman"/>
                <a:cs typeface="Times New Roman"/>
              </a:rPr>
              <a:t>doe</a:t>
            </a:r>
            <a:r>
              <a:rPr sz="3200" u="none" dirty="0">
                <a:solidFill>
                  <a:srgbClr val="008000"/>
                </a:solidFill>
                <a:latin typeface="Times New Roman"/>
                <a:cs typeface="Times New Roman"/>
              </a:rPr>
              <a:t>s </a:t>
            </a:r>
            <a:r>
              <a:rPr sz="3200" u="none" spc="-10" dirty="0">
                <a:solidFill>
                  <a:srgbClr val="008000"/>
                </a:solidFill>
                <a:latin typeface="Times New Roman"/>
                <a:cs typeface="Times New Roman"/>
              </a:rPr>
              <a:t>m</a:t>
            </a:r>
            <a:r>
              <a:rPr sz="3200" u="none" dirty="0">
                <a:solidFill>
                  <a:srgbClr val="008000"/>
                </a:solidFill>
                <a:latin typeface="Times New Roman"/>
                <a:cs typeface="Times New Roman"/>
              </a:rPr>
              <a:t>ole</a:t>
            </a:r>
            <a:r>
              <a:rPr sz="3200" u="none" spc="10" dirty="0">
                <a:solidFill>
                  <a:srgbClr val="008000"/>
                </a:solidFill>
                <a:latin typeface="Times New Roman"/>
                <a:cs typeface="Times New Roman"/>
              </a:rPr>
              <a:t>c</a:t>
            </a:r>
            <a:r>
              <a:rPr sz="3200" u="none" spc="-5" dirty="0">
                <a:solidFill>
                  <a:srgbClr val="008000"/>
                </a:solidFill>
                <a:latin typeface="Times New Roman"/>
                <a:cs typeface="Times New Roman"/>
              </a:rPr>
              <a:t>ula</a:t>
            </a:r>
            <a:r>
              <a:rPr sz="3200" u="none" dirty="0">
                <a:solidFill>
                  <a:srgbClr val="008000"/>
                </a:solidFill>
                <a:latin typeface="Times New Roman"/>
                <a:cs typeface="Times New Roman"/>
              </a:rPr>
              <a:t>r</a:t>
            </a:r>
            <a:r>
              <a:rPr sz="3200" u="none" spc="-9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200" u="none" dirty="0">
                <a:solidFill>
                  <a:srgbClr val="008000"/>
                </a:solidFill>
                <a:latin typeface="Times New Roman"/>
                <a:cs typeface="Times New Roman"/>
              </a:rPr>
              <a:t>modeli</a:t>
            </a:r>
            <a:r>
              <a:rPr sz="3200" u="none" spc="-10" dirty="0">
                <a:solidFill>
                  <a:srgbClr val="008000"/>
                </a:solidFill>
                <a:latin typeface="Times New Roman"/>
                <a:cs typeface="Times New Roman"/>
              </a:rPr>
              <a:t>n</a:t>
            </a:r>
            <a:r>
              <a:rPr sz="3200" u="none" dirty="0">
                <a:solidFill>
                  <a:srgbClr val="008000"/>
                </a:solidFill>
                <a:latin typeface="Times New Roman"/>
                <a:cs typeface="Times New Roman"/>
              </a:rPr>
              <a:t>g</a:t>
            </a:r>
            <a:r>
              <a:rPr sz="3200" u="none" spc="-1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200" u="none" dirty="0">
                <a:solidFill>
                  <a:srgbClr val="008000"/>
                </a:solidFill>
                <a:latin typeface="Times New Roman"/>
                <a:cs typeface="Times New Roman"/>
              </a:rPr>
              <a:t>fit</a:t>
            </a:r>
            <a:r>
              <a:rPr sz="3200" u="none" spc="-2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3200" u="none" dirty="0">
                <a:solidFill>
                  <a:srgbClr val="008000"/>
                </a:solidFill>
                <a:latin typeface="Times New Roman"/>
                <a:cs typeface="Times New Roman"/>
              </a:rPr>
              <a:t>in?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750" rIns="0" bIns="0" rtlCol="0">
            <a:spAutoFit/>
          </a:bodyPr>
          <a:lstStyle/>
          <a:p>
            <a:pPr marL="2887345">
              <a:lnSpc>
                <a:spcPct val="100000"/>
              </a:lnSpc>
            </a:pPr>
            <a:r>
              <a:rPr sz="3200" u="heavy" dirty="0">
                <a:solidFill>
                  <a:srgbClr val="006600"/>
                </a:solidFill>
                <a:latin typeface="Times New Roman"/>
                <a:cs typeface="Times New Roman"/>
              </a:rPr>
              <a:t>Mole</a:t>
            </a:r>
            <a:r>
              <a:rPr sz="3200" u="heavy" spc="5" dirty="0">
                <a:solidFill>
                  <a:srgbClr val="006600"/>
                </a:solidFill>
                <a:latin typeface="Times New Roman"/>
                <a:cs typeface="Times New Roman"/>
              </a:rPr>
              <a:t>c</a:t>
            </a:r>
            <a:r>
              <a:rPr sz="3200" u="heavy" spc="-5" dirty="0">
                <a:solidFill>
                  <a:srgbClr val="006600"/>
                </a:solidFill>
                <a:latin typeface="Times New Roman"/>
                <a:cs typeface="Times New Roman"/>
              </a:rPr>
              <a:t>ular</a:t>
            </a:r>
            <a:r>
              <a:rPr sz="3200" u="heavy" spc="-8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6600"/>
                </a:solidFill>
                <a:latin typeface="Times New Roman"/>
                <a:cs typeface="Times New Roman"/>
              </a:rPr>
              <a:t>Modeling</a:t>
            </a:r>
            <a:r>
              <a:rPr sz="3200" u="heavy" spc="-3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6600"/>
                </a:solidFill>
                <a:latin typeface="Times New Roman"/>
                <a:cs typeface="Times New Roman"/>
              </a:rPr>
              <a:t>Mat</a:t>
            </a:r>
            <a:r>
              <a:rPr sz="3200" u="heavy" spc="5" dirty="0">
                <a:solidFill>
                  <a:srgbClr val="006600"/>
                </a:solidFill>
                <a:latin typeface="Times New Roman"/>
                <a:cs typeface="Times New Roman"/>
              </a:rPr>
              <a:t>r</a:t>
            </a:r>
            <a:r>
              <a:rPr sz="3200" u="heavy" dirty="0">
                <a:solidFill>
                  <a:srgbClr val="006600"/>
                </a:solidFill>
                <a:latin typeface="Times New Roman"/>
                <a:cs typeface="Times New Roman"/>
              </a:rPr>
              <a:t>ix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600" y="4943475"/>
            <a:ext cx="6096000" cy="171450"/>
          </a:xfrm>
          <a:custGeom>
            <a:avLst/>
            <a:gdLst/>
            <a:ahLst/>
            <a:cxnLst/>
            <a:rect l="l" t="t" r="r" b="b"/>
            <a:pathLst>
              <a:path w="6096000" h="171450">
                <a:moveTo>
                  <a:pt x="5924550" y="0"/>
                </a:moveTo>
                <a:lnTo>
                  <a:pt x="5924550" y="171450"/>
                </a:lnTo>
                <a:lnTo>
                  <a:pt x="6038850" y="114300"/>
                </a:lnTo>
                <a:lnTo>
                  <a:pt x="5953125" y="114300"/>
                </a:lnTo>
                <a:lnTo>
                  <a:pt x="5953125" y="57150"/>
                </a:lnTo>
                <a:lnTo>
                  <a:pt x="6038850" y="57150"/>
                </a:lnTo>
                <a:lnTo>
                  <a:pt x="5924550" y="0"/>
                </a:lnTo>
                <a:close/>
              </a:path>
              <a:path w="6096000" h="171450">
                <a:moveTo>
                  <a:pt x="592455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5924550" y="114300"/>
                </a:lnTo>
                <a:lnTo>
                  <a:pt x="5924550" y="57150"/>
                </a:lnTo>
                <a:close/>
              </a:path>
              <a:path w="6096000" h="171450">
                <a:moveTo>
                  <a:pt x="6038850" y="57150"/>
                </a:moveTo>
                <a:lnTo>
                  <a:pt x="5953125" y="57150"/>
                </a:lnTo>
                <a:lnTo>
                  <a:pt x="5953125" y="114300"/>
                </a:lnTo>
                <a:lnTo>
                  <a:pt x="6038850" y="114300"/>
                </a:lnTo>
                <a:lnTo>
                  <a:pt x="6096000" y="85725"/>
                </a:lnTo>
                <a:lnTo>
                  <a:pt x="603885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7875" y="685800"/>
            <a:ext cx="171450" cy="4343400"/>
          </a:xfrm>
          <a:custGeom>
            <a:avLst/>
            <a:gdLst/>
            <a:ahLst/>
            <a:cxnLst/>
            <a:rect l="l" t="t" r="r" b="b"/>
            <a:pathLst>
              <a:path w="171450" h="4343400">
                <a:moveTo>
                  <a:pt x="114300" y="142875"/>
                </a:moveTo>
                <a:lnTo>
                  <a:pt x="57150" y="142875"/>
                </a:lnTo>
                <a:lnTo>
                  <a:pt x="57150" y="4343400"/>
                </a:lnTo>
                <a:lnTo>
                  <a:pt x="114300" y="4343400"/>
                </a:lnTo>
                <a:lnTo>
                  <a:pt x="114300" y="142875"/>
                </a:lnTo>
                <a:close/>
              </a:path>
              <a:path w="171450" h="4343400">
                <a:moveTo>
                  <a:pt x="85725" y="0"/>
                </a:moveTo>
                <a:lnTo>
                  <a:pt x="0" y="171450"/>
                </a:lnTo>
                <a:lnTo>
                  <a:pt x="57150" y="171450"/>
                </a:lnTo>
                <a:lnTo>
                  <a:pt x="57150" y="142875"/>
                </a:lnTo>
                <a:lnTo>
                  <a:pt x="157162" y="142875"/>
                </a:lnTo>
                <a:lnTo>
                  <a:pt x="85725" y="0"/>
                </a:lnTo>
                <a:close/>
              </a:path>
              <a:path w="171450" h="4343400">
                <a:moveTo>
                  <a:pt x="157162" y="142875"/>
                </a:moveTo>
                <a:lnTo>
                  <a:pt x="114300" y="142875"/>
                </a:lnTo>
                <a:lnTo>
                  <a:pt x="114300" y="171450"/>
                </a:lnTo>
                <a:lnTo>
                  <a:pt x="171450" y="171450"/>
                </a:lnTo>
                <a:lnTo>
                  <a:pt x="157162" y="142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44445" y="3596030"/>
            <a:ext cx="6159500" cy="266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6175" marR="945515">
              <a:lnSpc>
                <a:spcPct val="100000"/>
              </a:lnSpc>
            </a:pPr>
            <a:r>
              <a:rPr sz="2800" b="1" spc="-15" dirty="0">
                <a:latin typeface="Times New Roman"/>
                <a:cs typeface="Times New Roman"/>
              </a:rPr>
              <a:t>Molecules an</a:t>
            </a:r>
            <a:r>
              <a:rPr sz="2800" b="1" spc="-20" dirty="0">
                <a:latin typeface="Times New Roman"/>
                <a:cs typeface="Times New Roman"/>
              </a:rPr>
              <a:t>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test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s</a:t>
            </a:r>
            <a:r>
              <a:rPr sz="2800" b="1" spc="-10" dirty="0">
                <a:latin typeface="Times New Roman"/>
                <a:cs typeface="Times New Roman"/>
              </a:rPr>
              <a:t>y</a:t>
            </a:r>
            <a:r>
              <a:rPr sz="2800" b="1" spc="-20" dirty="0">
                <a:latin typeface="Times New Roman"/>
                <a:cs typeface="Times New Roman"/>
              </a:rPr>
              <a:t>s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-20" dirty="0">
                <a:latin typeface="Times New Roman"/>
                <a:cs typeface="Times New Roman"/>
              </a:rPr>
              <a:t>ems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410"/>
              </a:spcBef>
              <a:tabLst>
                <a:tab pos="1002665" algn="l"/>
                <a:tab pos="1828800" algn="l"/>
                <a:tab pos="2743200" algn="l"/>
                <a:tab pos="3745865" algn="l"/>
                <a:tab pos="4839335" algn="l"/>
                <a:tab pos="5575300" algn="l"/>
              </a:tabLst>
            </a:pPr>
            <a:r>
              <a:rPr sz="2800" b="1" spc="-35" dirty="0">
                <a:solidFill>
                  <a:srgbClr val="006600"/>
                </a:solidFill>
                <a:latin typeface="Times New Roman"/>
                <a:cs typeface="Times New Roman"/>
              </a:rPr>
              <a:t>M</a:t>
            </a:r>
            <a:r>
              <a:rPr sz="2800" b="1" spc="-30" dirty="0">
                <a:solidFill>
                  <a:srgbClr val="006600"/>
                </a:solidFill>
                <a:latin typeface="Times New Roman"/>
                <a:cs typeface="Times New Roman"/>
              </a:rPr>
              <a:t>M</a:t>
            </a:r>
            <a:r>
              <a:rPr sz="2800" b="1" dirty="0">
                <a:solidFill>
                  <a:srgbClr val="006600"/>
                </a:solidFill>
                <a:latin typeface="Times New Roman"/>
                <a:cs typeface="Times New Roman"/>
              </a:rPr>
              <a:t>	</a:t>
            </a:r>
            <a:r>
              <a:rPr sz="28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SE</a:t>
            </a:r>
            <a:r>
              <a:rPr sz="2800" b="1" dirty="0">
                <a:solidFill>
                  <a:srgbClr val="006600"/>
                </a:solidFill>
                <a:latin typeface="Times New Roman"/>
                <a:cs typeface="Times New Roman"/>
              </a:rPr>
              <a:t>	</a:t>
            </a:r>
            <a:r>
              <a:rPr sz="2800" b="1" spc="-30" dirty="0">
                <a:solidFill>
                  <a:srgbClr val="006600"/>
                </a:solidFill>
                <a:latin typeface="Times New Roman"/>
                <a:cs typeface="Times New Roman"/>
              </a:rPr>
              <a:t>H</a:t>
            </a:r>
            <a:r>
              <a:rPr sz="28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F</a:t>
            </a:r>
            <a:r>
              <a:rPr sz="2800" b="1" dirty="0">
                <a:solidFill>
                  <a:srgbClr val="006600"/>
                </a:solidFill>
                <a:latin typeface="Times New Roman"/>
                <a:cs typeface="Times New Roman"/>
              </a:rPr>
              <a:t>	</a:t>
            </a:r>
            <a:r>
              <a:rPr sz="2800" b="1" spc="-30" dirty="0">
                <a:solidFill>
                  <a:srgbClr val="006600"/>
                </a:solidFill>
                <a:latin typeface="Times New Roman"/>
                <a:cs typeface="Times New Roman"/>
              </a:rPr>
              <a:t>D</a:t>
            </a:r>
            <a:r>
              <a:rPr sz="2800" b="1" spc="-35" dirty="0">
                <a:solidFill>
                  <a:srgbClr val="006600"/>
                </a:solidFill>
                <a:latin typeface="Times New Roman"/>
                <a:cs typeface="Times New Roman"/>
              </a:rPr>
              <a:t>F</a:t>
            </a:r>
            <a:r>
              <a:rPr sz="28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T</a:t>
            </a:r>
            <a:r>
              <a:rPr sz="2800" b="1" dirty="0">
                <a:solidFill>
                  <a:srgbClr val="006600"/>
                </a:solidFill>
                <a:latin typeface="Times New Roman"/>
                <a:cs typeface="Times New Roman"/>
              </a:rPr>
              <a:t>	</a:t>
            </a:r>
            <a:r>
              <a:rPr sz="28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MP2</a:t>
            </a:r>
            <a:r>
              <a:rPr sz="2800" b="1" dirty="0">
                <a:solidFill>
                  <a:srgbClr val="006600"/>
                </a:solidFill>
                <a:latin typeface="Times New Roman"/>
                <a:cs typeface="Times New Roman"/>
              </a:rPr>
              <a:t>	</a:t>
            </a:r>
            <a:r>
              <a:rPr sz="2800" b="1" spc="-30" dirty="0">
                <a:solidFill>
                  <a:srgbClr val="006600"/>
                </a:solidFill>
                <a:latin typeface="Times New Roman"/>
                <a:cs typeface="Times New Roman"/>
              </a:rPr>
              <a:t>G</a:t>
            </a:r>
            <a:r>
              <a:rPr sz="2800" b="1" spc="-15" dirty="0">
                <a:solidFill>
                  <a:srgbClr val="006600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006600"/>
                </a:solidFill>
                <a:latin typeface="Times New Roman"/>
                <a:cs typeface="Times New Roman"/>
              </a:rPr>
              <a:t>	</a:t>
            </a:r>
            <a:r>
              <a:rPr sz="2800" b="1" spc="-30" dirty="0">
                <a:solidFill>
                  <a:srgbClr val="006600"/>
                </a:solidFill>
                <a:latin typeface="Times New Roman"/>
                <a:cs typeface="Times New Roman"/>
              </a:rPr>
              <a:t>H</a:t>
            </a:r>
            <a:r>
              <a:rPr sz="2800" b="1" spc="-25" dirty="0">
                <a:solidFill>
                  <a:srgbClr val="006600"/>
                </a:solidFill>
                <a:latin typeface="Symbol"/>
                <a:cs typeface="Symbol"/>
              </a:rPr>
              <a:t></a:t>
            </a:r>
            <a:endParaRPr sz="2800">
              <a:latin typeface="Symbol"/>
              <a:cs typeface="Symbol"/>
            </a:endParaRPr>
          </a:p>
          <a:p>
            <a:pPr marR="91440" algn="ctr">
              <a:lnSpc>
                <a:spcPct val="100000"/>
              </a:lnSpc>
              <a:spcBef>
                <a:spcPts val="2165"/>
              </a:spcBef>
            </a:pP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vel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sz="2800"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Theory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Symbol"/>
                <a:cs typeface="Symbol"/>
              </a:rPr>
              <a:t></a:t>
            </a:r>
            <a:r>
              <a:rPr sz="2800" b="1" spc="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Cos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Ca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culati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786" y="1634159"/>
            <a:ext cx="381000" cy="27254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Numbe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b="1" spc="-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sz="2800" b="1" spc="-1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Atoms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594" y="1297387"/>
            <a:ext cx="50101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10</a:t>
            </a:r>
            <a:r>
              <a:rPr sz="2775" b="1" spc="7" baseline="25525" dirty="0">
                <a:solidFill>
                  <a:srgbClr val="006600"/>
                </a:solidFill>
                <a:latin typeface="Times New Roman"/>
                <a:cs typeface="Times New Roman"/>
              </a:rPr>
              <a:t>4</a:t>
            </a:r>
            <a:endParaRPr sz="2775" baseline="25525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0594" y="3004648"/>
            <a:ext cx="501015" cy="39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10</a:t>
            </a:r>
            <a:r>
              <a:rPr sz="2775" b="1" spc="7" baseline="25525" dirty="0">
                <a:solidFill>
                  <a:srgbClr val="006600"/>
                </a:solidFill>
                <a:latin typeface="Times New Roman"/>
                <a:cs typeface="Times New Roman"/>
              </a:rPr>
              <a:t>2</a:t>
            </a:r>
            <a:endParaRPr sz="2775" baseline="2552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38800" y="3505072"/>
            <a:ext cx="1714500" cy="1386205"/>
          </a:xfrm>
          <a:custGeom>
            <a:avLst/>
            <a:gdLst/>
            <a:ahLst/>
            <a:cxnLst/>
            <a:rect l="l" t="t" r="r" b="b"/>
            <a:pathLst>
              <a:path w="1714500" h="1386204">
                <a:moveTo>
                  <a:pt x="0" y="1385951"/>
                </a:moveTo>
                <a:lnTo>
                  <a:pt x="1714500" y="1385951"/>
                </a:lnTo>
                <a:lnTo>
                  <a:pt x="1714500" y="0"/>
                </a:lnTo>
                <a:lnTo>
                  <a:pt x="0" y="0"/>
                </a:lnTo>
                <a:lnTo>
                  <a:pt x="0" y="1385951"/>
                </a:lnTo>
                <a:close/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2209800"/>
            <a:ext cx="1755775" cy="1386205"/>
          </a:xfrm>
          <a:custGeom>
            <a:avLst/>
            <a:gdLst/>
            <a:ahLst/>
            <a:cxnLst/>
            <a:rect l="l" t="t" r="r" b="b"/>
            <a:pathLst>
              <a:path w="1755775" h="1386204">
                <a:moveTo>
                  <a:pt x="0" y="1385951"/>
                </a:moveTo>
                <a:lnTo>
                  <a:pt x="1755775" y="1385951"/>
                </a:lnTo>
                <a:lnTo>
                  <a:pt x="1755775" y="0"/>
                </a:lnTo>
                <a:lnTo>
                  <a:pt x="0" y="0"/>
                </a:lnTo>
                <a:lnTo>
                  <a:pt x="0" y="1385951"/>
                </a:lnTo>
                <a:close/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94175" y="2300621"/>
            <a:ext cx="12884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latin typeface="Times New Roman"/>
                <a:cs typeface="Times New Roman"/>
              </a:rPr>
              <a:t>Clu</a:t>
            </a:r>
            <a:r>
              <a:rPr sz="2800" b="1" spc="-10" dirty="0">
                <a:latin typeface="Times New Roman"/>
                <a:cs typeface="Times New Roman"/>
              </a:rPr>
              <a:t>s</a:t>
            </a:r>
            <a:r>
              <a:rPr sz="2800" b="1" spc="-15" dirty="0">
                <a:latin typeface="Times New Roman"/>
                <a:cs typeface="Times New Roman"/>
              </a:rPr>
              <a:t>ters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175" y="2727341"/>
            <a:ext cx="158432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0" dirty="0">
                <a:latin typeface="Times New Roman"/>
                <a:cs typeface="Times New Roman"/>
              </a:rPr>
              <a:t>and </a:t>
            </a:r>
            <a:r>
              <a:rPr sz="2800" b="1" spc="-15" dirty="0">
                <a:latin typeface="Times New Roman"/>
                <a:cs typeface="Times New Roman"/>
              </a:rPr>
              <a:t>complexes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62200" y="1066800"/>
            <a:ext cx="1837055" cy="1386205"/>
          </a:xfrm>
          <a:custGeom>
            <a:avLst/>
            <a:gdLst/>
            <a:ahLst/>
            <a:cxnLst/>
            <a:rect l="l" t="t" r="r" b="b"/>
            <a:pathLst>
              <a:path w="1837054" h="1386205">
                <a:moveTo>
                  <a:pt x="0" y="1385951"/>
                </a:moveTo>
                <a:lnTo>
                  <a:pt x="1836801" y="1385951"/>
                </a:lnTo>
                <a:lnTo>
                  <a:pt x="1836801" y="0"/>
                </a:lnTo>
                <a:lnTo>
                  <a:pt x="0" y="0"/>
                </a:lnTo>
                <a:lnTo>
                  <a:pt x="0" y="1385951"/>
                </a:lnTo>
                <a:close/>
              </a:path>
            </a:pathLst>
          </a:custGeom>
          <a:ln w="127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41194" y="1157240"/>
            <a:ext cx="157543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5" dirty="0">
                <a:latin typeface="Times New Roman"/>
                <a:cs typeface="Times New Roman"/>
              </a:rPr>
              <a:t>Bulk </a:t>
            </a:r>
            <a:r>
              <a:rPr sz="2800" b="1" spc="-20" dirty="0">
                <a:latin typeface="Times New Roman"/>
                <a:cs typeface="Times New Roman"/>
              </a:rPr>
              <a:t>s</a:t>
            </a:r>
            <a:r>
              <a:rPr sz="2800" b="1" spc="-10" dirty="0">
                <a:latin typeface="Times New Roman"/>
                <a:cs typeface="Times New Roman"/>
              </a:rPr>
              <a:t>y</a:t>
            </a:r>
            <a:r>
              <a:rPr sz="2800" b="1" spc="-20" dirty="0">
                <a:latin typeface="Times New Roman"/>
                <a:cs typeface="Times New Roman"/>
              </a:rPr>
              <a:t>s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-20" dirty="0">
                <a:latin typeface="Times New Roman"/>
                <a:cs typeface="Times New Roman"/>
              </a:rPr>
              <a:t>ems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&amp;</a:t>
            </a:r>
            <a:r>
              <a:rPr sz="2800" b="1" spc="-15" dirty="0">
                <a:latin typeface="Times New Roman"/>
                <a:cs typeface="Times New Roman"/>
              </a:rPr>
              <a:t> in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30" dirty="0">
                <a:latin typeface="Times New Roman"/>
                <a:cs typeface="Times New Roman"/>
              </a:rPr>
              <a:t>r</a:t>
            </a:r>
            <a:r>
              <a:rPr sz="2800" b="1" spc="-10" dirty="0">
                <a:latin typeface="Times New Roman"/>
                <a:cs typeface="Times New Roman"/>
              </a:rPr>
              <a:t>fa</a:t>
            </a:r>
            <a:r>
              <a:rPr sz="2800" b="1" spc="-15" dirty="0">
                <a:latin typeface="Times New Roman"/>
                <a:cs typeface="Times New Roman"/>
              </a:rPr>
              <a:t>c</a:t>
            </a:r>
            <a:r>
              <a:rPr sz="2800" b="1" spc="-30" dirty="0">
                <a:latin typeface="Times New Roman"/>
                <a:cs typeface="Times New Roman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4626" y="6232156"/>
            <a:ext cx="297306" cy="297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14626" y="6232156"/>
            <a:ext cx="297815" cy="297815"/>
          </a:xfrm>
          <a:custGeom>
            <a:avLst/>
            <a:gdLst/>
            <a:ahLst/>
            <a:cxnLst/>
            <a:rect l="l" t="t" r="r" b="b"/>
            <a:pathLst>
              <a:path w="297814" h="297815">
                <a:moveTo>
                  <a:pt x="44576" y="0"/>
                </a:moveTo>
                <a:lnTo>
                  <a:pt x="297306" y="252768"/>
                </a:lnTo>
                <a:lnTo>
                  <a:pt x="252730" y="297319"/>
                </a:lnTo>
                <a:lnTo>
                  <a:pt x="0" y="44551"/>
                </a:lnTo>
                <a:lnTo>
                  <a:pt x="44576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3167" y="4926203"/>
            <a:ext cx="267843" cy="261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33167" y="4926203"/>
            <a:ext cx="267970" cy="261620"/>
          </a:xfrm>
          <a:custGeom>
            <a:avLst/>
            <a:gdLst/>
            <a:ahLst/>
            <a:cxnLst/>
            <a:rect l="l" t="t" r="r" b="b"/>
            <a:pathLst>
              <a:path w="267969" h="261620">
                <a:moveTo>
                  <a:pt x="0" y="217043"/>
                </a:moveTo>
                <a:lnTo>
                  <a:pt x="224789" y="0"/>
                </a:lnTo>
                <a:lnTo>
                  <a:pt x="267843" y="44577"/>
                </a:lnTo>
                <a:lnTo>
                  <a:pt x="43052" y="261620"/>
                </a:lnTo>
                <a:lnTo>
                  <a:pt x="0" y="2170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5990" y="5415660"/>
            <a:ext cx="688086" cy="6505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5990" y="5415660"/>
            <a:ext cx="688340" cy="650875"/>
          </a:xfrm>
          <a:custGeom>
            <a:avLst/>
            <a:gdLst/>
            <a:ahLst/>
            <a:cxnLst/>
            <a:rect l="l" t="t" r="r" b="b"/>
            <a:pathLst>
              <a:path w="688339" h="650875">
                <a:moveTo>
                  <a:pt x="0" y="325297"/>
                </a:moveTo>
                <a:lnTo>
                  <a:pt x="4503" y="272539"/>
                </a:lnTo>
                <a:lnTo>
                  <a:pt x="17541" y="222489"/>
                </a:lnTo>
                <a:lnTo>
                  <a:pt x="38404" y="175817"/>
                </a:lnTo>
                <a:lnTo>
                  <a:pt x="66385" y="133193"/>
                </a:lnTo>
                <a:lnTo>
                  <a:pt x="100774" y="95288"/>
                </a:lnTo>
                <a:lnTo>
                  <a:pt x="140863" y="62771"/>
                </a:lnTo>
                <a:lnTo>
                  <a:pt x="185943" y="36314"/>
                </a:lnTo>
                <a:lnTo>
                  <a:pt x="235305" y="16586"/>
                </a:lnTo>
                <a:lnTo>
                  <a:pt x="288241" y="4258"/>
                </a:lnTo>
                <a:lnTo>
                  <a:pt x="344043" y="0"/>
                </a:lnTo>
                <a:lnTo>
                  <a:pt x="372257" y="1078"/>
                </a:lnTo>
                <a:lnTo>
                  <a:pt x="426714" y="9455"/>
                </a:lnTo>
                <a:lnTo>
                  <a:pt x="477952" y="25567"/>
                </a:lnTo>
                <a:lnTo>
                  <a:pt x="525262" y="48743"/>
                </a:lnTo>
                <a:lnTo>
                  <a:pt x="567935" y="78314"/>
                </a:lnTo>
                <a:lnTo>
                  <a:pt x="605262" y="113608"/>
                </a:lnTo>
                <a:lnTo>
                  <a:pt x="636536" y="153957"/>
                </a:lnTo>
                <a:lnTo>
                  <a:pt x="661046" y="198689"/>
                </a:lnTo>
                <a:lnTo>
                  <a:pt x="678086" y="247134"/>
                </a:lnTo>
                <a:lnTo>
                  <a:pt x="686945" y="298622"/>
                </a:lnTo>
                <a:lnTo>
                  <a:pt x="688086" y="325297"/>
                </a:lnTo>
                <a:lnTo>
                  <a:pt x="686945" y="351976"/>
                </a:lnTo>
                <a:lnTo>
                  <a:pt x="678086" y="403468"/>
                </a:lnTo>
                <a:lnTo>
                  <a:pt x="661046" y="451915"/>
                </a:lnTo>
                <a:lnTo>
                  <a:pt x="636536" y="496645"/>
                </a:lnTo>
                <a:lnTo>
                  <a:pt x="605262" y="536991"/>
                </a:lnTo>
                <a:lnTo>
                  <a:pt x="567935" y="572282"/>
                </a:lnTo>
                <a:lnTo>
                  <a:pt x="525262" y="601848"/>
                </a:lnTo>
                <a:lnTo>
                  <a:pt x="477952" y="625020"/>
                </a:lnTo>
                <a:lnTo>
                  <a:pt x="426714" y="641129"/>
                </a:lnTo>
                <a:lnTo>
                  <a:pt x="372257" y="649504"/>
                </a:lnTo>
                <a:lnTo>
                  <a:pt x="344043" y="650582"/>
                </a:lnTo>
                <a:lnTo>
                  <a:pt x="315828" y="649504"/>
                </a:lnTo>
                <a:lnTo>
                  <a:pt x="261371" y="641129"/>
                </a:lnTo>
                <a:lnTo>
                  <a:pt x="210133" y="625020"/>
                </a:lnTo>
                <a:lnTo>
                  <a:pt x="162823" y="601848"/>
                </a:lnTo>
                <a:lnTo>
                  <a:pt x="120150" y="572282"/>
                </a:lnTo>
                <a:lnTo>
                  <a:pt x="82823" y="536991"/>
                </a:lnTo>
                <a:lnTo>
                  <a:pt x="51549" y="496645"/>
                </a:lnTo>
                <a:lnTo>
                  <a:pt x="27039" y="451915"/>
                </a:lnTo>
                <a:lnTo>
                  <a:pt x="9999" y="403468"/>
                </a:lnTo>
                <a:lnTo>
                  <a:pt x="1140" y="351976"/>
                </a:lnTo>
                <a:lnTo>
                  <a:pt x="0" y="32529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08783" y="5229478"/>
            <a:ext cx="548513" cy="548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08783" y="5229478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39">
                <a:moveTo>
                  <a:pt x="48006" y="0"/>
                </a:moveTo>
                <a:lnTo>
                  <a:pt x="548513" y="500532"/>
                </a:lnTo>
                <a:lnTo>
                  <a:pt x="500380" y="548652"/>
                </a:lnTo>
                <a:lnTo>
                  <a:pt x="0" y="48133"/>
                </a:lnTo>
                <a:lnTo>
                  <a:pt x="4800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5797" y="5698629"/>
            <a:ext cx="580516" cy="563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5797" y="5698629"/>
            <a:ext cx="581025" cy="563880"/>
          </a:xfrm>
          <a:custGeom>
            <a:avLst/>
            <a:gdLst/>
            <a:ahLst/>
            <a:cxnLst/>
            <a:rect l="l" t="t" r="r" b="b"/>
            <a:pathLst>
              <a:path w="581025" h="563879">
                <a:moveTo>
                  <a:pt x="0" y="519087"/>
                </a:moveTo>
                <a:lnTo>
                  <a:pt x="537590" y="0"/>
                </a:lnTo>
                <a:lnTo>
                  <a:pt x="580516" y="44576"/>
                </a:lnTo>
                <a:lnTo>
                  <a:pt x="43052" y="563651"/>
                </a:lnTo>
                <a:lnTo>
                  <a:pt x="0" y="519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9300" y="5042749"/>
            <a:ext cx="338652" cy="3199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19300" y="5042749"/>
            <a:ext cx="339090" cy="320040"/>
          </a:xfrm>
          <a:custGeom>
            <a:avLst/>
            <a:gdLst/>
            <a:ahLst/>
            <a:cxnLst/>
            <a:rect l="l" t="t" r="r" b="b"/>
            <a:pathLst>
              <a:path w="339089" h="320039">
                <a:moveTo>
                  <a:pt x="0" y="160186"/>
                </a:moveTo>
                <a:lnTo>
                  <a:pt x="5813" y="118401"/>
                </a:lnTo>
                <a:lnTo>
                  <a:pt x="22245" y="80735"/>
                </a:lnTo>
                <a:lnTo>
                  <a:pt x="47782" y="48624"/>
                </a:lnTo>
                <a:lnTo>
                  <a:pt x="80911" y="23507"/>
                </a:lnTo>
                <a:lnTo>
                  <a:pt x="120118" y="6820"/>
                </a:lnTo>
                <a:lnTo>
                  <a:pt x="163891" y="0"/>
                </a:lnTo>
                <a:lnTo>
                  <a:pt x="179610" y="594"/>
                </a:lnTo>
                <a:lnTo>
                  <a:pt x="223871" y="9272"/>
                </a:lnTo>
                <a:lnTo>
                  <a:pt x="262779" y="27229"/>
                </a:lnTo>
                <a:lnTo>
                  <a:pt x="295035" y="53102"/>
                </a:lnTo>
                <a:lnTo>
                  <a:pt x="319340" y="85522"/>
                </a:lnTo>
                <a:lnTo>
                  <a:pt x="334395" y="123125"/>
                </a:lnTo>
                <a:lnTo>
                  <a:pt x="338652" y="150399"/>
                </a:lnTo>
                <a:lnTo>
                  <a:pt x="338071" y="165758"/>
                </a:lnTo>
                <a:lnTo>
                  <a:pt x="329191" y="208766"/>
                </a:lnTo>
                <a:lnTo>
                  <a:pt x="310685" y="246325"/>
                </a:lnTo>
                <a:lnTo>
                  <a:pt x="283951" y="277356"/>
                </a:lnTo>
                <a:lnTo>
                  <a:pt x="250385" y="300775"/>
                </a:lnTo>
                <a:lnTo>
                  <a:pt x="211381" y="315503"/>
                </a:lnTo>
                <a:lnTo>
                  <a:pt x="183048" y="319958"/>
                </a:lnTo>
                <a:lnTo>
                  <a:pt x="166542" y="319455"/>
                </a:lnTo>
                <a:lnTo>
                  <a:pt x="120472" y="311350"/>
                </a:lnTo>
                <a:lnTo>
                  <a:pt x="80370" y="294341"/>
                </a:lnTo>
                <a:lnTo>
                  <a:pt x="47254" y="269700"/>
                </a:lnTo>
                <a:lnTo>
                  <a:pt x="22145" y="238701"/>
                </a:lnTo>
                <a:lnTo>
                  <a:pt x="6061" y="202617"/>
                </a:lnTo>
                <a:lnTo>
                  <a:pt x="20" y="162722"/>
                </a:lnTo>
                <a:lnTo>
                  <a:pt x="0" y="16018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25650" y="6066327"/>
            <a:ext cx="338651" cy="3199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5650" y="6066327"/>
            <a:ext cx="339090" cy="320040"/>
          </a:xfrm>
          <a:custGeom>
            <a:avLst/>
            <a:gdLst/>
            <a:ahLst/>
            <a:cxnLst/>
            <a:rect l="l" t="t" r="r" b="b"/>
            <a:pathLst>
              <a:path w="339089" h="320039">
                <a:moveTo>
                  <a:pt x="0" y="160190"/>
                </a:moveTo>
                <a:lnTo>
                  <a:pt x="5817" y="118388"/>
                </a:lnTo>
                <a:lnTo>
                  <a:pt x="22257" y="80710"/>
                </a:lnTo>
                <a:lnTo>
                  <a:pt x="47802" y="48593"/>
                </a:lnTo>
                <a:lnTo>
                  <a:pt x="80933" y="23477"/>
                </a:lnTo>
                <a:lnTo>
                  <a:pt x="120132" y="6800"/>
                </a:lnTo>
                <a:lnTo>
                  <a:pt x="163880" y="0"/>
                </a:lnTo>
                <a:lnTo>
                  <a:pt x="179582" y="594"/>
                </a:lnTo>
                <a:lnTo>
                  <a:pt x="223814" y="9273"/>
                </a:lnTo>
                <a:lnTo>
                  <a:pt x="262718" y="27231"/>
                </a:lnTo>
                <a:lnTo>
                  <a:pt x="294987" y="53102"/>
                </a:lnTo>
                <a:lnTo>
                  <a:pt x="319313" y="85521"/>
                </a:lnTo>
                <a:lnTo>
                  <a:pt x="334387" y="123123"/>
                </a:lnTo>
                <a:lnTo>
                  <a:pt x="338651" y="150396"/>
                </a:lnTo>
                <a:lnTo>
                  <a:pt x="338070" y="165749"/>
                </a:lnTo>
                <a:lnTo>
                  <a:pt x="329182" y="208740"/>
                </a:lnTo>
                <a:lnTo>
                  <a:pt x="310665" y="246289"/>
                </a:lnTo>
                <a:lnTo>
                  <a:pt x="283919" y="277314"/>
                </a:lnTo>
                <a:lnTo>
                  <a:pt x="250344" y="300736"/>
                </a:lnTo>
                <a:lnTo>
                  <a:pt x="211341" y="315474"/>
                </a:lnTo>
                <a:lnTo>
                  <a:pt x="183016" y="319941"/>
                </a:lnTo>
                <a:lnTo>
                  <a:pt x="166512" y="319440"/>
                </a:lnTo>
                <a:lnTo>
                  <a:pt x="120449" y="311336"/>
                </a:lnTo>
                <a:lnTo>
                  <a:pt x="80351" y="294325"/>
                </a:lnTo>
                <a:lnTo>
                  <a:pt x="47240" y="269681"/>
                </a:lnTo>
                <a:lnTo>
                  <a:pt x="22134" y="238678"/>
                </a:lnTo>
                <a:lnTo>
                  <a:pt x="6054" y="202591"/>
                </a:lnTo>
                <a:lnTo>
                  <a:pt x="20" y="162695"/>
                </a:lnTo>
                <a:lnTo>
                  <a:pt x="0" y="16019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41448" y="5484748"/>
            <a:ext cx="539369" cy="5100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41448" y="5484748"/>
            <a:ext cx="539750" cy="510540"/>
          </a:xfrm>
          <a:custGeom>
            <a:avLst/>
            <a:gdLst/>
            <a:ahLst/>
            <a:cxnLst/>
            <a:rect l="l" t="t" r="r" b="b"/>
            <a:pathLst>
              <a:path w="539750" h="510539">
                <a:moveTo>
                  <a:pt x="0" y="255015"/>
                </a:moveTo>
                <a:lnTo>
                  <a:pt x="3530" y="213653"/>
                </a:lnTo>
                <a:lnTo>
                  <a:pt x="13751" y="174415"/>
                </a:lnTo>
                <a:lnTo>
                  <a:pt x="30106" y="137826"/>
                </a:lnTo>
                <a:lnTo>
                  <a:pt x="52039" y="104411"/>
                </a:lnTo>
                <a:lnTo>
                  <a:pt x="78993" y="74696"/>
                </a:lnTo>
                <a:lnTo>
                  <a:pt x="110413" y="49206"/>
                </a:lnTo>
                <a:lnTo>
                  <a:pt x="145742" y="28466"/>
                </a:lnTo>
                <a:lnTo>
                  <a:pt x="184424" y="13001"/>
                </a:lnTo>
                <a:lnTo>
                  <a:pt x="225902" y="3338"/>
                </a:lnTo>
                <a:lnTo>
                  <a:pt x="269620" y="0"/>
                </a:lnTo>
                <a:lnTo>
                  <a:pt x="291743" y="845"/>
                </a:lnTo>
                <a:lnTo>
                  <a:pt x="334442" y="7412"/>
                </a:lnTo>
                <a:lnTo>
                  <a:pt x="374616" y="20041"/>
                </a:lnTo>
                <a:lnTo>
                  <a:pt x="411709" y="38209"/>
                </a:lnTo>
                <a:lnTo>
                  <a:pt x="445167" y="61390"/>
                </a:lnTo>
                <a:lnTo>
                  <a:pt x="474433" y="89058"/>
                </a:lnTo>
                <a:lnTo>
                  <a:pt x="498952" y="120689"/>
                </a:lnTo>
                <a:lnTo>
                  <a:pt x="518169" y="155756"/>
                </a:lnTo>
                <a:lnTo>
                  <a:pt x="531529" y="193736"/>
                </a:lnTo>
                <a:lnTo>
                  <a:pt x="538474" y="234102"/>
                </a:lnTo>
                <a:lnTo>
                  <a:pt x="539369" y="255015"/>
                </a:lnTo>
                <a:lnTo>
                  <a:pt x="538474" y="275929"/>
                </a:lnTo>
                <a:lnTo>
                  <a:pt x="531529" y="316294"/>
                </a:lnTo>
                <a:lnTo>
                  <a:pt x="518169" y="354271"/>
                </a:lnTo>
                <a:lnTo>
                  <a:pt x="498952" y="389335"/>
                </a:lnTo>
                <a:lnTo>
                  <a:pt x="474433" y="420962"/>
                </a:lnTo>
                <a:lnTo>
                  <a:pt x="445167" y="448626"/>
                </a:lnTo>
                <a:lnTo>
                  <a:pt x="411709" y="471803"/>
                </a:lnTo>
                <a:lnTo>
                  <a:pt x="374616" y="489968"/>
                </a:lnTo>
                <a:lnTo>
                  <a:pt x="334442" y="502596"/>
                </a:lnTo>
                <a:lnTo>
                  <a:pt x="291743" y="509161"/>
                </a:lnTo>
                <a:lnTo>
                  <a:pt x="269620" y="510006"/>
                </a:lnTo>
                <a:lnTo>
                  <a:pt x="247516" y="509161"/>
                </a:lnTo>
                <a:lnTo>
                  <a:pt x="204848" y="502596"/>
                </a:lnTo>
                <a:lnTo>
                  <a:pt x="164699" y="489968"/>
                </a:lnTo>
                <a:lnTo>
                  <a:pt x="127624" y="471803"/>
                </a:lnTo>
                <a:lnTo>
                  <a:pt x="94180" y="448626"/>
                </a:lnTo>
                <a:lnTo>
                  <a:pt x="64923" y="420962"/>
                </a:lnTo>
                <a:lnTo>
                  <a:pt x="40410" y="389335"/>
                </a:lnTo>
                <a:lnTo>
                  <a:pt x="21197" y="354271"/>
                </a:lnTo>
                <a:lnTo>
                  <a:pt x="7839" y="316294"/>
                </a:lnTo>
                <a:lnTo>
                  <a:pt x="894" y="275929"/>
                </a:lnTo>
                <a:lnTo>
                  <a:pt x="0" y="25501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44420" y="5284596"/>
            <a:ext cx="1141730" cy="385445"/>
          </a:xfrm>
          <a:custGeom>
            <a:avLst/>
            <a:gdLst/>
            <a:ahLst/>
            <a:cxnLst/>
            <a:rect l="l" t="t" r="r" b="b"/>
            <a:pathLst>
              <a:path w="1141729" h="385445">
                <a:moveTo>
                  <a:pt x="0" y="0"/>
                </a:moveTo>
                <a:lnTo>
                  <a:pt x="1141603" y="384860"/>
                </a:lnTo>
              </a:path>
            </a:pathLst>
          </a:custGeom>
          <a:ln w="12700">
            <a:solidFill>
              <a:srgbClr val="EDEBE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63342" y="5826747"/>
            <a:ext cx="1122680" cy="353060"/>
          </a:xfrm>
          <a:custGeom>
            <a:avLst/>
            <a:gdLst/>
            <a:ahLst/>
            <a:cxnLst/>
            <a:rect l="l" t="t" r="r" b="b"/>
            <a:pathLst>
              <a:path w="1122679" h="353060">
                <a:moveTo>
                  <a:pt x="0" y="352704"/>
                </a:moveTo>
                <a:lnTo>
                  <a:pt x="1122680" y="0"/>
                </a:lnTo>
              </a:path>
            </a:pathLst>
          </a:custGeom>
          <a:ln w="12700">
            <a:solidFill>
              <a:srgbClr val="EDEBE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82086" y="5739765"/>
            <a:ext cx="490220" cy="5080"/>
          </a:xfrm>
          <a:custGeom>
            <a:avLst/>
            <a:gdLst/>
            <a:ahLst/>
            <a:cxnLst/>
            <a:rect l="l" t="t" r="r" b="b"/>
            <a:pathLst>
              <a:path w="490220" h="5079">
                <a:moveTo>
                  <a:pt x="0" y="4762"/>
                </a:moveTo>
                <a:lnTo>
                  <a:pt x="490092" y="0"/>
                </a:lnTo>
              </a:path>
            </a:pathLst>
          </a:custGeom>
          <a:ln w="12700">
            <a:solidFill>
              <a:srgbClr val="EDEBE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50865" y="3001136"/>
            <a:ext cx="1050290" cy="897890"/>
          </a:xfrm>
          <a:custGeom>
            <a:avLst/>
            <a:gdLst/>
            <a:ahLst/>
            <a:cxnLst/>
            <a:rect l="l" t="t" r="r" b="b"/>
            <a:pathLst>
              <a:path w="1050289" h="897889">
                <a:moveTo>
                  <a:pt x="525018" y="0"/>
                </a:moveTo>
                <a:lnTo>
                  <a:pt x="0" y="897763"/>
                </a:lnTo>
                <a:lnTo>
                  <a:pt x="1049909" y="897763"/>
                </a:lnTo>
                <a:lnTo>
                  <a:pt x="525018" y="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0661" y="3460241"/>
            <a:ext cx="645160" cy="465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0661" y="3460241"/>
            <a:ext cx="645160" cy="465455"/>
          </a:xfrm>
          <a:custGeom>
            <a:avLst/>
            <a:gdLst/>
            <a:ahLst/>
            <a:cxnLst/>
            <a:rect l="l" t="t" r="r" b="b"/>
            <a:pathLst>
              <a:path w="645160" h="465454">
                <a:moveTo>
                  <a:pt x="645160" y="410083"/>
                </a:moveTo>
                <a:lnTo>
                  <a:pt x="37337" y="0"/>
                </a:lnTo>
                <a:lnTo>
                  <a:pt x="0" y="55372"/>
                </a:lnTo>
                <a:lnTo>
                  <a:pt x="607949" y="465328"/>
                </a:lnTo>
                <a:lnTo>
                  <a:pt x="645160" y="4100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4067" y="2976117"/>
            <a:ext cx="71930" cy="7143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4067" y="2976117"/>
            <a:ext cx="72390" cy="714375"/>
          </a:xfrm>
          <a:custGeom>
            <a:avLst/>
            <a:gdLst/>
            <a:ahLst/>
            <a:cxnLst/>
            <a:rect l="l" t="t" r="r" b="b"/>
            <a:pathLst>
              <a:path w="72389" h="714375">
                <a:moveTo>
                  <a:pt x="0" y="714374"/>
                </a:moveTo>
                <a:lnTo>
                  <a:pt x="71930" y="714374"/>
                </a:lnTo>
                <a:lnTo>
                  <a:pt x="71930" y="0"/>
                </a:lnTo>
                <a:lnTo>
                  <a:pt x="0" y="0"/>
                </a:lnTo>
                <a:lnTo>
                  <a:pt x="0" y="71437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54167" y="3450463"/>
            <a:ext cx="643128" cy="462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54167" y="3450463"/>
            <a:ext cx="643255" cy="462280"/>
          </a:xfrm>
          <a:custGeom>
            <a:avLst/>
            <a:gdLst/>
            <a:ahLst/>
            <a:cxnLst/>
            <a:rect l="l" t="t" r="r" b="b"/>
            <a:pathLst>
              <a:path w="643254" h="462279">
                <a:moveTo>
                  <a:pt x="0" y="409956"/>
                </a:moveTo>
                <a:lnTo>
                  <a:pt x="607822" y="0"/>
                </a:lnTo>
                <a:lnTo>
                  <a:pt x="643128" y="52324"/>
                </a:lnTo>
                <a:lnTo>
                  <a:pt x="35306" y="462280"/>
                </a:lnTo>
                <a:lnTo>
                  <a:pt x="0" y="40995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13434" y="3410330"/>
            <a:ext cx="341031" cy="3163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13434" y="3410330"/>
            <a:ext cx="341630" cy="316865"/>
          </a:xfrm>
          <a:custGeom>
            <a:avLst/>
            <a:gdLst/>
            <a:ahLst/>
            <a:cxnLst/>
            <a:rect l="l" t="t" r="r" b="b"/>
            <a:pathLst>
              <a:path w="341629" h="316864">
                <a:moveTo>
                  <a:pt x="140479" y="313055"/>
                </a:moveTo>
                <a:lnTo>
                  <a:pt x="100978" y="300693"/>
                </a:lnTo>
                <a:lnTo>
                  <a:pt x="66630" y="280725"/>
                </a:lnTo>
                <a:lnTo>
                  <a:pt x="38397" y="254458"/>
                </a:lnTo>
                <a:lnTo>
                  <a:pt x="11925" y="211895"/>
                </a:lnTo>
                <a:lnTo>
                  <a:pt x="313" y="163557"/>
                </a:lnTo>
                <a:lnTo>
                  <a:pt x="0" y="150934"/>
                </a:lnTo>
                <a:lnTo>
                  <a:pt x="792" y="138191"/>
                </a:lnTo>
                <a:lnTo>
                  <a:pt x="13640" y="97039"/>
                </a:lnTo>
                <a:lnTo>
                  <a:pt x="34616" y="62346"/>
                </a:lnTo>
                <a:lnTo>
                  <a:pt x="62383" y="34707"/>
                </a:lnTo>
                <a:lnTo>
                  <a:pt x="95603" y="14714"/>
                </a:lnTo>
                <a:lnTo>
                  <a:pt x="132938" y="2963"/>
                </a:lnTo>
                <a:lnTo>
                  <a:pt x="159454" y="0"/>
                </a:lnTo>
                <a:lnTo>
                  <a:pt x="173052" y="45"/>
                </a:lnTo>
                <a:lnTo>
                  <a:pt x="214360" y="6498"/>
                </a:lnTo>
                <a:lnTo>
                  <a:pt x="252249" y="21547"/>
                </a:lnTo>
                <a:lnTo>
                  <a:pt x="284650" y="43772"/>
                </a:lnTo>
                <a:lnTo>
                  <a:pt x="310607" y="71863"/>
                </a:lnTo>
                <a:lnTo>
                  <a:pt x="333534" y="116181"/>
                </a:lnTo>
                <a:lnTo>
                  <a:pt x="341031" y="165500"/>
                </a:lnTo>
                <a:lnTo>
                  <a:pt x="340228" y="178248"/>
                </a:lnTo>
                <a:lnTo>
                  <a:pt x="327432" y="219368"/>
                </a:lnTo>
                <a:lnTo>
                  <a:pt x="306493" y="254038"/>
                </a:lnTo>
                <a:lnTo>
                  <a:pt x="278750" y="281663"/>
                </a:lnTo>
                <a:lnTo>
                  <a:pt x="245544" y="301647"/>
                </a:lnTo>
                <a:lnTo>
                  <a:pt x="208215" y="313395"/>
                </a:lnTo>
                <a:lnTo>
                  <a:pt x="181700" y="316357"/>
                </a:lnTo>
                <a:lnTo>
                  <a:pt x="168104" y="316311"/>
                </a:lnTo>
                <a:lnTo>
                  <a:pt x="154346" y="315218"/>
                </a:lnTo>
                <a:lnTo>
                  <a:pt x="140479" y="31305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03595" y="3641216"/>
            <a:ext cx="543813" cy="49999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03595" y="3641216"/>
            <a:ext cx="544195" cy="500380"/>
          </a:xfrm>
          <a:custGeom>
            <a:avLst/>
            <a:gdLst/>
            <a:ahLst/>
            <a:cxnLst/>
            <a:rect l="l" t="t" r="r" b="b"/>
            <a:pathLst>
              <a:path w="544195" h="500379">
                <a:moveTo>
                  <a:pt x="267588" y="499998"/>
                </a:moveTo>
                <a:lnTo>
                  <a:pt x="223522" y="495944"/>
                </a:lnTo>
                <a:lnTo>
                  <a:pt x="181835" y="485732"/>
                </a:lnTo>
                <a:lnTo>
                  <a:pt x="143077" y="469885"/>
                </a:lnTo>
                <a:lnTo>
                  <a:pt x="107798" y="448928"/>
                </a:lnTo>
                <a:lnTo>
                  <a:pt x="76549" y="423386"/>
                </a:lnTo>
                <a:lnTo>
                  <a:pt x="49879" y="393782"/>
                </a:lnTo>
                <a:lnTo>
                  <a:pt x="28339" y="360641"/>
                </a:lnTo>
                <a:lnTo>
                  <a:pt x="12479" y="324487"/>
                </a:lnTo>
                <a:lnTo>
                  <a:pt x="2849" y="285844"/>
                </a:lnTo>
                <a:lnTo>
                  <a:pt x="0" y="245236"/>
                </a:lnTo>
                <a:lnTo>
                  <a:pt x="1259" y="224751"/>
                </a:lnTo>
                <a:lnTo>
                  <a:pt x="8952" y="185302"/>
                </a:lnTo>
                <a:lnTo>
                  <a:pt x="23068" y="148304"/>
                </a:lnTo>
                <a:lnTo>
                  <a:pt x="43038" y="114262"/>
                </a:lnTo>
                <a:lnTo>
                  <a:pt x="68293" y="83683"/>
                </a:lnTo>
                <a:lnTo>
                  <a:pt x="98263" y="57072"/>
                </a:lnTo>
                <a:lnTo>
                  <a:pt x="132380" y="34935"/>
                </a:lnTo>
                <a:lnTo>
                  <a:pt x="170074" y="17779"/>
                </a:lnTo>
                <a:lnTo>
                  <a:pt x="210776" y="6110"/>
                </a:lnTo>
                <a:lnTo>
                  <a:pt x="253917" y="433"/>
                </a:lnTo>
                <a:lnTo>
                  <a:pt x="276225" y="0"/>
                </a:lnTo>
                <a:lnTo>
                  <a:pt x="298521" y="1206"/>
                </a:lnTo>
                <a:lnTo>
                  <a:pt x="341466" y="8374"/>
                </a:lnTo>
                <a:lnTo>
                  <a:pt x="381758" y="21445"/>
                </a:lnTo>
                <a:lnTo>
                  <a:pt x="418845" y="39893"/>
                </a:lnTo>
                <a:lnTo>
                  <a:pt x="452178" y="63195"/>
                </a:lnTo>
                <a:lnTo>
                  <a:pt x="481206" y="90824"/>
                </a:lnTo>
                <a:lnTo>
                  <a:pt x="505380" y="122256"/>
                </a:lnTo>
                <a:lnTo>
                  <a:pt x="524148" y="156966"/>
                </a:lnTo>
                <a:lnTo>
                  <a:pt x="536962" y="194428"/>
                </a:lnTo>
                <a:lnTo>
                  <a:pt x="543271" y="234118"/>
                </a:lnTo>
                <a:lnTo>
                  <a:pt x="543813" y="254634"/>
                </a:lnTo>
                <a:lnTo>
                  <a:pt x="542554" y="275137"/>
                </a:lnTo>
                <a:lnTo>
                  <a:pt x="534861" y="314611"/>
                </a:lnTo>
                <a:lnTo>
                  <a:pt x="520745" y="351623"/>
                </a:lnTo>
                <a:lnTo>
                  <a:pt x="500775" y="385671"/>
                </a:lnTo>
                <a:lnTo>
                  <a:pt x="475520" y="416252"/>
                </a:lnTo>
                <a:lnTo>
                  <a:pt x="445550" y="442863"/>
                </a:lnTo>
                <a:lnTo>
                  <a:pt x="411433" y="465001"/>
                </a:lnTo>
                <a:lnTo>
                  <a:pt x="373739" y="482163"/>
                </a:lnTo>
                <a:lnTo>
                  <a:pt x="333037" y="493846"/>
                </a:lnTo>
                <a:lnTo>
                  <a:pt x="289896" y="499548"/>
                </a:lnTo>
                <a:lnTo>
                  <a:pt x="267588" y="49999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3051" y="3641725"/>
            <a:ext cx="543813" cy="4988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53051" y="3641725"/>
            <a:ext cx="544195" cy="499109"/>
          </a:xfrm>
          <a:custGeom>
            <a:avLst/>
            <a:gdLst/>
            <a:ahLst/>
            <a:cxnLst/>
            <a:rect l="l" t="t" r="r" b="b"/>
            <a:pathLst>
              <a:path w="544195" h="499110">
                <a:moveTo>
                  <a:pt x="267588" y="498856"/>
                </a:moveTo>
                <a:lnTo>
                  <a:pt x="223522" y="494809"/>
                </a:lnTo>
                <a:lnTo>
                  <a:pt x="181835" y="484618"/>
                </a:lnTo>
                <a:lnTo>
                  <a:pt x="143077" y="468807"/>
                </a:lnTo>
                <a:lnTo>
                  <a:pt x="107798" y="447899"/>
                </a:lnTo>
                <a:lnTo>
                  <a:pt x="76549" y="422417"/>
                </a:lnTo>
                <a:lnTo>
                  <a:pt x="49879" y="392886"/>
                </a:lnTo>
                <a:lnTo>
                  <a:pt x="28339" y="359827"/>
                </a:lnTo>
                <a:lnTo>
                  <a:pt x="12479" y="323766"/>
                </a:lnTo>
                <a:lnTo>
                  <a:pt x="2849" y="285225"/>
                </a:lnTo>
                <a:lnTo>
                  <a:pt x="0" y="244729"/>
                </a:lnTo>
                <a:lnTo>
                  <a:pt x="1259" y="224282"/>
                </a:lnTo>
                <a:lnTo>
                  <a:pt x="8952" y="184915"/>
                </a:lnTo>
                <a:lnTo>
                  <a:pt x="23068" y="148000"/>
                </a:lnTo>
                <a:lnTo>
                  <a:pt x="43038" y="114040"/>
                </a:lnTo>
                <a:lnTo>
                  <a:pt x="68293" y="83537"/>
                </a:lnTo>
                <a:lnTo>
                  <a:pt x="98263" y="56992"/>
                </a:lnTo>
                <a:lnTo>
                  <a:pt x="132380" y="34909"/>
                </a:lnTo>
                <a:lnTo>
                  <a:pt x="170074" y="17789"/>
                </a:lnTo>
                <a:lnTo>
                  <a:pt x="210776" y="6135"/>
                </a:lnTo>
                <a:lnTo>
                  <a:pt x="253917" y="448"/>
                </a:lnTo>
                <a:lnTo>
                  <a:pt x="276225" y="0"/>
                </a:lnTo>
                <a:lnTo>
                  <a:pt x="298521" y="1222"/>
                </a:lnTo>
                <a:lnTo>
                  <a:pt x="341466" y="8406"/>
                </a:lnTo>
                <a:lnTo>
                  <a:pt x="381758" y="21472"/>
                </a:lnTo>
                <a:lnTo>
                  <a:pt x="418845" y="39897"/>
                </a:lnTo>
                <a:lnTo>
                  <a:pt x="452178" y="63158"/>
                </a:lnTo>
                <a:lnTo>
                  <a:pt x="481206" y="90730"/>
                </a:lnTo>
                <a:lnTo>
                  <a:pt x="505380" y="122090"/>
                </a:lnTo>
                <a:lnTo>
                  <a:pt x="524148" y="156716"/>
                </a:lnTo>
                <a:lnTo>
                  <a:pt x="536962" y="194082"/>
                </a:lnTo>
                <a:lnTo>
                  <a:pt x="543271" y="233666"/>
                </a:lnTo>
                <a:lnTo>
                  <a:pt x="543813" y="254126"/>
                </a:lnTo>
                <a:lnTo>
                  <a:pt x="542554" y="274573"/>
                </a:lnTo>
                <a:lnTo>
                  <a:pt x="534861" y="313940"/>
                </a:lnTo>
                <a:lnTo>
                  <a:pt x="520745" y="350855"/>
                </a:lnTo>
                <a:lnTo>
                  <a:pt x="500775" y="384815"/>
                </a:lnTo>
                <a:lnTo>
                  <a:pt x="475520" y="415318"/>
                </a:lnTo>
                <a:lnTo>
                  <a:pt x="445550" y="441863"/>
                </a:lnTo>
                <a:lnTo>
                  <a:pt x="411433" y="463946"/>
                </a:lnTo>
                <a:lnTo>
                  <a:pt x="373739" y="481066"/>
                </a:lnTo>
                <a:lnTo>
                  <a:pt x="333037" y="492720"/>
                </a:lnTo>
                <a:lnTo>
                  <a:pt x="289896" y="498407"/>
                </a:lnTo>
                <a:lnTo>
                  <a:pt x="267588" y="49885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77941" y="2732151"/>
            <a:ext cx="543941" cy="4987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77941" y="2732151"/>
            <a:ext cx="544195" cy="499109"/>
          </a:xfrm>
          <a:custGeom>
            <a:avLst/>
            <a:gdLst/>
            <a:ahLst/>
            <a:cxnLst/>
            <a:rect l="l" t="t" r="r" b="b"/>
            <a:pathLst>
              <a:path w="544195" h="499110">
                <a:moveTo>
                  <a:pt x="267588" y="498728"/>
                </a:moveTo>
                <a:lnTo>
                  <a:pt x="223557" y="494716"/>
                </a:lnTo>
                <a:lnTo>
                  <a:pt x="181896" y="484552"/>
                </a:lnTo>
                <a:lnTo>
                  <a:pt x="143157" y="468760"/>
                </a:lnTo>
                <a:lnTo>
                  <a:pt x="107890" y="447863"/>
                </a:lnTo>
                <a:lnTo>
                  <a:pt x="76644" y="422386"/>
                </a:lnTo>
                <a:lnTo>
                  <a:pt x="49970" y="392850"/>
                </a:lnTo>
                <a:lnTo>
                  <a:pt x="28419" y="359780"/>
                </a:lnTo>
                <a:lnTo>
                  <a:pt x="12540" y="323700"/>
                </a:lnTo>
                <a:lnTo>
                  <a:pt x="2883" y="285133"/>
                </a:lnTo>
                <a:lnTo>
                  <a:pt x="0" y="244601"/>
                </a:lnTo>
                <a:lnTo>
                  <a:pt x="1259" y="224172"/>
                </a:lnTo>
                <a:lnTo>
                  <a:pt x="8952" y="184830"/>
                </a:lnTo>
                <a:lnTo>
                  <a:pt x="23070" y="147929"/>
                </a:lnTo>
                <a:lnTo>
                  <a:pt x="43043" y="113975"/>
                </a:lnTo>
                <a:lnTo>
                  <a:pt x="68304" y="83473"/>
                </a:lnTo>
                <a:lnTo>
                  <a:pt x="98284" y="56929"/>
                </a:lnTo>
                <a:lnTo>
                  <a:pt x="132415" y="34848"/>
                </a:lnTo>
                <a:lnTo>
                  <a:pt x="170128" y="17734"/>
                </a:lnTo>
                <a:lnTo>
                  <a:pt x="210854" y="6093"/>
                </a:lnTo>
                <a:lnTo>
                  <a:pt x="254026" y="431"/>
                </a:lnTo>
                <a:lnTo>
                  <a:pt x="276352" y="0"/>
                </a:lnTo>
                <a:lnTo>
                  <a:pt x="298629" y="1204"/>
                </a:lnTo>
                <a:lnTo>
                  <a:pt x="341545" y="8358"/>
                </a:lnTo>
                <a:lnTo>
                  <a:pt x="381813" y="21401"/>
                </a:lnTo>
                <a:lnTo>
                  <a:pt x="418885" y="39811"/>
                </a:lnTo>
                <a:lnTo>
                  <a:pt x="452210" y="63064"/>
                </a:lnTo>
                <a:lnTo>
                  <a:pt x="481239" y="90636"/>
                </a:lnTo>
                <a:lnTo>
                  <a:pt x="505420" y="122004"/>
                </a:lnTo>
                <a:lnTo>
                  <a:pt x="524204" y="156644"/>
                </a:lnTo>
                <a:lnTo>
                  <a:pt x="537040" y="194033"/>
                </a:lnTo>
                <a:lnTo>
                  <a:pt x="543380" y="233648"/>
                </a:lnTo>
                <a:lnTo>
                  <a:pt x="543941" y="254126"/>
                </a:lnTo>
                <a:lnTo>
                  <a:pt x="542681" y="274556"/>
                </a:lnTo>
                <a:lnTo>
                  <a:pt x="534988" y="313898"/>
                </a:lnTo>
                <a:lnTo>
                  <a:pt x="520870" y="350799"/>
                </a:lnTo>
                <a:lnTo>
                  <a:pt x="500897" y="384753"/>
                </a:lnTo>
                <a:lnTo>
                  <a:pt x="475636" y="415255"/>
                </a:lnTo>
                <a:lnTo>
                  <a:pt x="445656" y="441799"/>
                </a:lnTo>
                <a:lnTo>
                  <a:pt x="411525" y="463880"/>
                </a:lnTo>
                <a:lnTo>
                  <a:pt x="373812" y="480994"/>
                </a:lnTo>
                <a:lnTo>
                  <a:pt x="333086" y="492635"/>
                </a:lnTo>
                <a:lnTo>
                  <a:pt x="289914" y="498297"/>
                </a:lnTo>
                <a:lnTo>
                  <a:pt x="267588" y="4987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65932" y="1413451"/>
            <a:ext cx="755853" cy="681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65932" y="1413451"/>
            <a:ext cx="756285" cy="68580"/>
          </a:xfrm>
          <a:custGeom>
            <a:avLst/>
            <a:gdLst/>
            <a:ahLst/>
            <a:cxnLst/>
            <a:rect l="l" t="t" r="r" b="b"/>
            <a:pathLst>
              <a:path w="756285" h="68580">
                <a:moveTo>
                  <a:pt x="0" y="68130"/>
                </a:moveTo>
                <a:lnTo>
                  <a:pt x="755853" y="68130"/>
                </a:lnTo>
                <a:lnTo>
                  <a:pt x="755853" y="0"/>
                </a:lnTo>
                <a:lnTo>
                  <a:pt x="0" y="0"/>
                </a:lnTo>
                <a:lnTo>
                  <a:pt x="0" y="6813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23970" y="1157668"/>
            <a:ext cx="531344" cy="53060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23970" y="1157668"/>
            <a:ext cx="531495" cy="530860"/>
          </a:xfrm>
          <a:custGeom>
            <a:avLst/>
            <a:gdLst/>
            <a:ahLst/>
            <a:cxnLst/>
            <a:rect l="l" t="t" r="r" b="b"/>
            <a:pathLst>
              <a:path w="531495" h="530860">
                <a:moveTo>
                  <a:pt x="69520" y="75882"/>
                </a:moveTo>
                <a:lnTo>
                  <a:pt x="101179" y="48224"/>
                </a:lnTo>
                <a:lnTo>
                  <a:pt x="136203" y="26814"/>
                </a:lnTo>
                <a:lnTo>
                  <a:pt x="173824" y="11645"/>
                </a:lnTo>
                <a:lnTo>
                  <a:pt x="213268" y="2710"/>
                </a:lnTo>
                <a:lnTo>
                  <a:pt x="253766" y="0"/>
                </a:lnTo>
                <a:lnTo>
                  <a:pt x="274168" y="977"/>
                </a:lnTo>
                <a:lnTo>
                  <a:pt x="314799" y="7590"/>
                </a:lnTo>
                <a:lnTo>
                  <a:pt x="354556" y="20411"/>
                </a:lnTo>
                <a:lnTo>
                  <a:pt x="392666" y="39430"/>
                </a:lnTo>
                <a:lnTo>
                  <a:pt x="428360" y="64640"/>
                </a:lnTo>
                <a:lnTo>
                  <a:pt x="460552" y="95721"/>
                </a:lnTo>
                <a:lnTo>
                  <a:pt x="486982" y="130499"/>
                </a:lnTo>
                <a:lnTo>
                  <a:pt x="507311" y="167919"/>
                </a:lnTo>
                <a:lnTo>
                  <a:pt x="521504" y="207208"/>
                </a:lnTo>
                <a:lnTo>
                  <a:pt x="529526" y="247592"/>
                </a:lnTo>
                <a:lnTo>
                  <a:pt x="531344" y="288299"/>
                </a:lnTo>
                <a:lnTo>
                  <a:pt x="529916" y="308531"/>
                </a:lnTo>
                <a:lnTo>
                  <a:pt x="522362" y="348270"/>
                </a:lnTo>
                <a:lnTo>
                  <a:pt x="508519" y="386397"/>
                </a:lnTo>
                <a:lnTo>
                  <a:pt x="488350" y="422139"/>
                </a:lnTo>
                <a:lnTo>
                  <a:pt x="461823" y="454723"/>
                </a:lnTo>
                <a:lnTo>
                  <a:pt x="430162" y="482381"/>
                </a:lnTo>
                <a:lnTo>
                  <a:pt x="395128" y="503791"/>
                </a:lnTo>
                <a:lnTo>
                  <a:pt x="357496" y="518960"/>
                </a:lnTo>
                <a:lnTo>
                  <a:pt x="318039" y="527895"/>
                </a:lnTo>
                <a:lnTo>
                  <a:pt x="277530" y="530606"/>
                </a:lnTo>
                <a:lnTo>
                  <a:pt x="257124" y="529628"/>
                </a:lnTo>
                <a:lnTo>
                  <a:pt x="216488" y="523015"/>
                </a:lnTo>
                <a:lnTo>
                  <a:pt x="176734" y="510194"/>
                </a:lnTo>
                <a:lnTo>
                  <a:pt x="138636" y="491175"/>
                </a:lnTo>
                <a:lnTo>
                  <a:pt x="102966" y="465965"/>
                </a:lnTo>
                <a:lnTo>
                  <a:pt x="70792" y="434884"/>
                </a:lnTo>
                <a:lnTo>
                  <a:pt x="44361" y="400106"/>
                </a:lnTo>
                <a:lnTo>
                  <a:pt x="24033" y="362686"/>
                </a:lnTo>
                <a:lnTo>
                  <a:pt x="9840" y="323397"/>
                </a:lnTo>
                <a:lnTo>
                  <a:pt x="1817" y="283013"/>
                </a:lnTo>
                <a:lnTo>
                  <a:pt x="0" y="242306"/>
                </a:lnTo>
                <a:lnTo>
                  <a:pt x="1428" y="222074"/>
                </a:lnTo>
                <a:lnTo>
                  <a:pt x="8981" y="182335"/>
                </a:lnTo>
                <a:lnTo>
                  <a:pt x="22825" y="144208"/>
                </a:lnTo>
                <a:lnTo>
                  <a:pt x="42993" y="108466"/>
                </a:lnTo>
                <a:lnTo>
                  <a:pt x="69520" y="7588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94984" y="1270555"/>
            <a:ext cx="329197" cy="3287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94984" y="1270555"/>
            <a:ext cx="329565" cy="328930"/>
          </a:xfrm>
          <a:custGeom>
            <a:avLst/>
            <a:gdLst/>
            <a:ahLst/>
            <a:cxnLst/>
            <a:rect l="l" t="t" r="r" b="b"/>
            <a:pathLst>
              <a:path w="329564" h="328930">
                <a:moveTo>
                  <a:pt x="43186" y="47069"/>
                </a:moveTo>
                <a:lnTo>
                  <a:pt x="73458" y="22797"/>
                </a:lnTo>
                <a:lnTo>
                  <a:pt x="119990" y="3979"/>
                </a:lnTo>
                <a:lnTo>
                  <a:pt x="157423" y="0"/>
                </a:lnTo>
                <a:lnTo>
                  <a:pt x="170064" y="600"/>
                </a:lnTo>
                <a:lnTo>
                  <a:pt x="207640" y="8172"/>
                </a:lnTo>
                <a:lnTo>
                  <a:pt x="243441" y="24388"/>
                </a:lnTo>
                <a:lnTo>
                  <a:pt x="275850" y="49228"/>
                </a:lnTo>
                <a:lnTo>
                  <a:pt x="301796" y="80713"/>
                </a:lnTo>
                <a:lnTo>
                  <a:pt x="319234" y="115910"/>
                </a:lnTo>
                <a:lnTo>
                  <a:pt x="328093" y="153199"/>
                </a:lnTo>
                <a:lnTo>
                  <a:pt x="329197" y="178421"/>
                </a:lnTo>
                <a:lnTo>
                  <a:pt x="328300" y="190960"/>
                </a:lnTo>
                <a:lnTo>
                  <a:pt x="314994" y="239240"/>
                </a:lnTo>
                <a:lnTo>
                  <a:pt x="294735" y="271800"/>
                </a:lnTo>
                <a:lnTo>
                  <a:pt x="266400" y="298791"/>
                </a:lnTo>
                <a:lnTo>
                  <a:pt x="221377" y="321500"/>
                </a:lnTo>
                <a:lnTo>
                  <a:pt x="171821" y="328771"/>
                </a:lnTo>
                <a:lnTo>
                  <a:pt x="159175" y="328180"/>
                </a:lnTo>
                <a:lnTo>
                  <a:pt x="121580" y="320634"/>
                </a:lnTo>
                <a:lnTo>
                  <a:pt x="85763" y="304438"/>
                </a:lnTo>
                <a:lnTo>
                  <a:pt x="53346" y="279606"/>
                </a:lnTo>
                <a:lnTo>
                  <a:pt x="27401" y="248072"/>
                </a:lnTo>
                <a:lnTo>
                  <a:pt x="9962" y="212840"/>
                </a:lnTo>
                <a:lnTo>
                  <a:pt x="1104" y="175528"/>
                </a:lnTo>
                <a:lnTo>
                  <a:pt x="0" y="150298"/>
                </a:lnTo>
                <a:lnTo>
                  <a:pt x="896" y="137755"/>
                </a:lnTo>
                <a:lnTo>
                  <a:pt x="14202" y="89468"/>
                </a:lnTo>
                <a:lnTo>
                  <a:pt x="34461" y="56907"/>
                </a:lnTo>
                <a:lnTo>
                  <a:pt x="43186" y="4706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49550" y="952500"/>
            <a:ext cx="728345" cy="228600"/>
          </a:xfrm>
          <a:custGeom>
            <a:avLst/>
            <a:gdLst/>
            <a:ahLst/>
            <a:cxnLst/>
            <a:rect l="l" t="t" r="r" b="b"/>
            <a:pathLst>
              <a:path w="728345" h="228600">
                <a:moveTo>
                  <a:pt x="228600" y="0"/>
                </a:moveTo>
                <a:lnTo>
                  <a:pt x="0" y="114300"/>
                </a:lnTo>
                <a:lnTo>
                  <a:pt x="228600" y="228600"/>
                </a:lnTo>
                <a:lnTo>
                  <a:pt x="177800" y="152400"/>
                </a:lnTo>
                <a:lnTo>
                  <a:pt x="152400" y="152400"/>
                </a:lnTo>
                <a:lnTo>
                  <a:pt x="152400" y="76200"/>
                </a:lnTo>
                <a:lnTo>
                  <a:pt x="177800" y="76200"/>
                </a:lnTo>
                <a:lnTo>
                  <a:pt x="228600" y="0"/>
                </a:lnTo>
                <a:close/>
              </a:path>
              <a:path w="728345" h="228600">
                <a:moveTo>
                  <a:pt x="575690" y="114300"/>
                </a:moveTo>
                <a:lnTo>
                  <a:pt x="499491" y="228600"/>
                </a:lnTo>
                <a:lnTo>
                  <a:pt x="651890" y="152400"/>
                </a:lnTo>
                <a:lnTo>
                  <a:pt x="575690" y="152400"/>
                </a:lnTo>
                <a:lnTo>
                  <a:pt x="575690" y="114300"/>
                </a:lnTo>
                <a:close/>
              </a:path>
              <a:path w="728345" h="228600">
                <a:moveTo>
                  <a:pt x="152400" y="114300"/>
                </a:moveTo>
                <a:lnTo>
                  <a:pt x="152400" y="152400"/>
                </a:lnTo>
                <a:lnTo>
                  <a:pt x="177800" y="152400"/>
                </a:lnTo>
                <a:lnTo>
                  <a:pt x="152400" y="114300"/>
                </a:lnTo>
                <a:close/>
              </a:path>
              <a:path w="728345" h="228600">
                <a:moveTo>
                  <a:pt x="550290" y="76200"/>
                </a:moveTo>
                <a:lnTo>
                  <a:pt x="177800" y="76200"/>
                </a:lnTo>
                <a:lnTo>
                  <a:pt x="152400" y="114300"/>
                </a:lnTo>
                <a:lnTo>
                  <a:pt x="177800" y="152400"/>
                </a:lnTo>
                <a:lnTo>
                  <a:pt x="550290" y="152400"/>
                </a:lnTo>
                <a:lnTo>
                  <a:pt x="575690" y="114300"/>
                </a:lnTo>
                <a:lnTo>
                  <a:pt x="550290" y="76200"/>
                </a:lnTo>
                <a:close/>
              </a:path>
              <a:path w="728345" h="228600">
                <a:moveTo>
                  <a:pt x="651890" y="76200"/>
                </a:moveTo>
                <a:lnTo>
                  <a:pt x="575690" y="76200"/>
                </a:lnTo>
                <a:lnTo>
                  <a:pt x="575690" y="152400"/>
                </a:lnTo>
                <a:lnTo>
                  <a:pt x="651890" y="152400"/>
                </a:lnTo>
                <a:lnTo>
                  <a:pt x="728090" y="114300"/>
                </a:lnTo>
                <a:lnTo>
                  <a:pt x="651890" y="76200"/>
                </a:lnTo>
                <a:close/>
              </a:path>
              <a:path w="728345" h="228600">
                <a:moveTo>
                  <a:pt x="177800" y="76200"/>
                </a:moveTo>
                <a:lnTo>
                  <a:pt x="152400" y="76200"/>
                </a:lnTo>
                <a:lnTo>
                  <a:pt x="152400" y="114300"/>
                </a:lnTo>
                <a:lnTo>
                  <a:pt x="177800" y="76200"/>
                </a:lnTo>
                <a:close/>
              </a:path>
              <a:path w="728345" h="228600">
                <a:moveTo>
                  <a:pt x="499491" y="0"/>
                </a:moveTo>
                <a:lnTo>
                  <a:pt x="575690" y="114300"/>
                </a:lnTo>
                <a:lnTo>
                  <a:pt x="575690" y="76200"/>
                </a:lnTo>
                <a:lnTo>
                  <a:pt x="651890" y="76200"/>
                </a:lnTo>
                <a:lnTo>
                  <a:pt x="499491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00065" y="1028319"/>
            <a:ext cx="581660" cy="564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00065" y="1028319"/>
            <a:ext cx="581660" cy="565150"/>
          </a:xfrm>
          <a:custGeom>
            <a:avLst/>
            <a:gdLst/>
            <a:ahLst/>
            <a:cxnLst/>
            <a:rect l="l" t="t" r="r" b="b"/>
            <a:pathLst>
              <a:path w="581660" h="565150">
                <a:moveTo>
                  <a:pt x="581660" y="45465"/>
                </a:moveTo>
                <a:lnTo>
                  <a:pt x="43942" y="564768"/>
                </a:lnTo>
                <a:lnTo>
                  <a:pt x="0" y="519175"/>
                </a:lnTo>
                <a:lnTo>
                  <a:pt x="537718" y="0"/>
                </a:lnTo>
                <a:lnTo>
                  <a:pt x="581660" y="454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17084" y="1012063"/>
            <a:ext cx="533400" cy="5648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117084" y="1012063"/>
            <a:ext cx="533400" cy="565150"/>
          </a:xfrm>
          <a:custGeom>
            <a:avLst/>
            <a:gdLst/>
            <a:ahLst/>
            <a:cxnLst/>
            <a:rect l="l" t="t" r="r" b="b"/>
            <a:pathLst>
              <a:path w="533400" h="565150">
                <a:moveTo>
                  <a:pt x="49783" y="0"/>
                </a:moveTo>
                <a:lnTo>
                  <a:pt x="533400" y="518540"/>
                </a:lnTo>
                <a:lnTo>
                  <a:pt x="483615" y="564896"/>
                </a:lnTo>
                <a:lnTo>
                  <a:pt x="0" y="46354"/>
                </a:lnTo>
                <a:lnTo>
                  <a:pt x="49783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43280" y="875538"/>
            <a:ext cx="338408" cy="3207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43280" y="875538"/>
            <a:ext cx="338455" cy="321310"/>
          </a:xfrm>
          <a:custGeom>
            <a:avLst/>
            <a:gdLst/>
            <a:ahLst/>
            <a:cxnLst/>
            <a:rect l="l" t="t" r="r" b="b"/>
            <a:pathLst>
              <a:path w="338454" h="321309">
                <a:moveTo>
                  <a:pt x="171972" y="0"/>
                </a:moveTo>
                <a:lnTo>
                  <a:pt x="215610" y="6178"/>
                </a:lnTo>
                <a:lnTo>
                  <a:pt x="254825" y="22162"/>
                </a:lnTo>
                <a:lnTo>
                  <a:pt x="288164" y="46529"/>
                </a:lnTo>
                <a:lnTo>
                  <a:pt x="314176" y="77855"/>
                </a:lnTo>
                <a:lnTo>
                  <a:pt x="331408" y="114719"/>
                </a:lnTo>
                <a:lnTo>
                  <a:pt x="338408" y="155696"/>
                </a:lnTo>
                <a:lnTo>
                  <a:pt x="337555" y="170738"/>
                </a:lnTo>
                <a:lnTo>
                  <a:pt x="327950" y="212852"/>
                </a:lnTo>
                <a:lnTo>
                  <a:pt x="308871" y="249599"/>
                </a:lnTo>
                <a:lnTo>
                  <a:pt x="281724" y="279887"/>
                </a:lnTo>
                <a:lnTo>
                  <a:pt x="247914" y="302620"/>
                </a:lnTo>
                <a:lnTo>
                  <a:pt x="208849" y="316705"/>
                </a:lnTo>
                <a:lnTo>
                  <a:pt x="180579" y="320749"/>
                </a:lnTo>
                <a:lnTo>
                  <a:pt x="164162" y="319974"/>
                </a:lnTo>
                <a:lnTo>
                  <a:pt x="118450" y="311212"/>
                </a:lnTo>
                <a:lnTo>
                  <a:pt x="78796" y="293777"/>
                </a:lnTo>
                <a:lnTo>
                  <a:pt x="46161" y="268928"/>
                </a:lnTo>
                <a:lnTo>
                  <a:pt x="21508" y="237921"/>
                </a:lnTo>
                <a:lnTo>
                  <a:pt x="5800" y="202016"/>
                </a:lnTo>
                <a:lnTo>
                  <a:pt x="0" y="162471"/>
                </a:lnTo>
                <a:lnTo>
                  <a:pt x="876" y="147757"/>
                </a:lnTo>
                <a:lnTo>
                  <a:pt x="10649" y="106391"/>
                </a:lnTo>
                <a:lnTo>
                  <a:pt x="30023" y="70123"/>
                </a:lnTo>
                <a:lnTo>
                  <a:pt x="57563" y="40155"/>
                </a:lnTo>
                <a:lnTo>
                  <a:pt x="91836" y="17690"/>
                </a:lnTo>
                <a:lnTo>
                  <a:pt x="131406" y="3928"/>
                </a:lnTo>
                <a:lnTo>
                  <a:pt x="17197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60990" y="863600"/>
            <a:ext cx="338404" cy="32074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60990" y="863600"/>
            <a:ext cx="338455" cy="321310"/>
          </a:xfrm>
          <a:custGeom>
            <a:avLst/>
            <a:gdLst/>
            <a:ahLst/>
            <a:cxnLst/>
            <a:rect l="l" t="t" r="r" b="b"/>
            <a:pathLst>
              <a:path w="338454" h="321309">
                <a:moveTo>
                  <a:pt x="171968" y="0"/>
                </a:moveTo>
                <a:lnTo>
                  <a:pt x="215606" y="6178"/>
                </a:lnTo>
                <a:lnTo>
                  <a:pt x="254821" y="22162"/>
                </a:lnTo>
                <a:lnTo>
                  <a:pt x="288160" y="46529"/>
                </a:lnTo>
                <a:lnTo>
                  <a:pt x="314172" y="77855"/>
                </a:lnTo>
                <a:lnTo>
                  <a:pt x="331404" y="114719"/>
                </a:lnTo>
                <a:lnTo>
                  <a:pt x="338404" y="155696"/>
                </a:lnTo>
                <a:lnTo>
                  <a:pt x="337551" y="170738"/>
                </a:lnTo>
                <a:lnTo>
                  <a:pt x="327946" y="212852"/>
                </a:lnTo>
                <a:lnTo>
                  <a:pt x="308867" y="249599"/>
                </a:lnTo>
                <a:lnTo>
                  <a:pt x="281720" y="279887"/>
                </a:lnTo>
                <a:lnTo>
                  <a:pt x="247910" y="302620"/>
                </a:lnTo>
                <a:lnTo>
                  <a:pt x="208845" y="316705"/>
                </a:lnTo>
                <a:lnTo>
                  <a:pt x="180575" y="320749"/>
                </a:lnTo>
                <a:lnTo>
                  <a:pt x="164147" y="319973"/>
                </a:lnTo>
                <a:lnTo>
                  <a:pt x="118415" y="311198"/>
                </a:lnTo>
                <a:lnTo>
                  <a:pt x="78758" y="293739"/>
                </a:lnTo>
                <a:lnTo>
                  <a:pt x="46131" y="268855"/>
                </a:lnTo>
                <a:lnTo>
                  <a:pt x="21492" y="237808"/>
                </a:lnTo>
                <a:lnTo>
                  <a:pt x="5796" y="201860"/>
                </a:lnTo>
                <a:lnTo>
                  <a:pt x="0" y="162270"/>
                </a:lnTo>
                <a:lnTo>
                  <a:pt x="876" y="147578"/>
                </a:lnTo>
                <a:lnTo>
                  <a:pt x="10658" y="106262"/>
                </a:lnTo>
                <a:lnTo>
                  <a:pt x="30052" y="70027"/>
                </a:lnTo>
                <a:lnTo>
                  <a:pt x="57621" y="40082"/>
                </a:lnTo>
                <a:lnTo>
                  <a:pt x="91927" y="17637"/>
                </a:lnTo>
                <a:lnTo>
                  <a:pt x="131534" y="3899"/>
                </a:lnTo>
                <a:lnTo>
                  <a:pt x="17196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67401" y="1265936"/>
            <a:ext cx="539876" cy="5120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67401" y="1265936"/>
            <a:ext cx="540385" cy="512445"/>
          </a:xfrm>
          <a:custGeom>
            <a:avLst/>
            <a:gdLst/>
            <a:ahLst/>
            <a:cxnLst/>
            <a:rect l="l" t="t" r="r" b="b"/>
            <a:pathLst>
              <a:path w="540385" h="512444">
                <a:moveTo>
                  <a:pt x="274447" y="0"/>
                </a:moveTo>
                <a:lnTo>
                  <a:pt x="318175" y="4101"/>
                </a:lnTo>
                <a:lnTo>
                  <a:pt x="359537" y="14521"/>
                </a:lnTo>
                <a:lnTo>
                  <a:pt x="397988" y="30722"/>
                </a:lnTo>
                <a:lnTo>
                  <a:pt x="432983" y="52165"/>
                </a:lnTo>
                <a:lnTo>
                  <a:pt x="463978" y="78311"/>
                </a:lnTo>
                <a:lnTo>
                  <a:pt x="490428" y="108621"/>
                </a:lnTo>
                <a:lnTo>
                  <a:pt x="511787" y="142557"/>
                </a:lnTo>
                <a:lnTo>
                  <a:pt x="527512" y="179580"/>
                </a:lnTo>
                <a:lnTo>
                  <a:pt x="537056" y="219150"/>
                </a:lnTo>
                <a:lnTo>
                  <a:pt x="539876" y="260730"/>
                </a:lnTo>
                <a:lnTo>
                  <a:pt x="538605" y="281706"/>
                </a:lnTo>
                <a:lnTo>
                  <a:pt x="530933" y="322101"/>
                </a:lnTo>
                <a:lnTo>
                  <a:pt x="516891" y="359991"/>
                </a:lnTo>
                <a:lnTo>
                  <a:pt x="497045" y="394857"/>
                </a:lnTo>
                <a:lnTo>
                  <a:pt x="471960" y="426183"/>
                </a:lnTo>
                <a:lnTo>
                  <a:pt x="442198" y="453450"/>
                </a:lnTo>
                <a:lnTo>
                  <a:pt x="408327" y="476142"/>
                </a:lnTo>
                <a:lnTo>
                  <a:pt x="370909" y="493742"/>
                </a:lnTo>
                <a:lnTo>
                  <a:pt x="330510" y="505731"/>
                </a:lnTo>
                <a:lnTo>
                  <a:pt x="287694" y="511592"/>
                </a:lnTo>
                <a:lnTo>
                  <a:pt x="265557" y="512063"/>
                </a:lnTo>
                <a:lnTo>
                  <a:pt x="243430" y="510819"/>
                </a:lnTo>
                <a:lnTo>
                  <a:pt x="200810" y="503467"/>
                </a:lnTo>
                <a:lnTo>
                  <a:pt x="160823" y="490077"/>
                </a:lnTo>
                <a:lnTo>
                  <a:pt x="124016" y="471185"/>
                </a:lnTo>
                <a:lnTo>
                  <a:pt x="90934" y="447327"/>
                </a:lnTo>
                <a:lnTo>
                  <a:pt x="62125" y="419041"/>
                </a:lnTo>
                <a:lnTo>
                  <a:pt x="38134" y="386863"/>
                </a:lnTo>
                <a:lnTo>
                  <a:pt x="19508" y="351329"/>
                </a:lnTo>
                <a:lnTo>
                  <a:pt x="6793" y="312976"/>
                </a:lnTo>
                <a:lnTo>
                  <a:pt x="536" y="272339"/>
                </a:lnTo>
                <a:lnTo>
                  <a:pt x="0" y="251333"/>
                </a:lnTo>
                <a:lnTo>
                  <a:pt x="1271" y="230339"/>
                </a:lnTo>
                <a:lnTo>
                  <a:pt x="8943" y="189913"/>
                </a:lnTo>
                <a:lnTo>
                  <a:pt x="22987" y="152001"/>
                </a:lnTo>
                <a:lnTo>
                  <a:pt x="42836" y="117119"/>
                </a:lnTo>
                <a:lnTo>
                  <a:pt x="67928" y="85786"/>
                </a:lnTo>
                <a:lnTo>
                  <a:pt x="97699" y="58518"/>
                </a:lnTo>
                <a:lnTo>
                  <a:pt x="131584" y="35834"/>
                </a:lnTo>
                <a:lnTo>
                  <a:pt x="169021" y="18250"/>
                </a:lnTo>
                <a:lnTo>
                  <a:pt x="209444" y="6284"/>
                </a:lnTo>
                <a:lnTo>
                  <a:pt x="252291" y="453"/>
                </a:lnTo>
                <a:lnTo>
                  <a:pt x="2744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87594" y="967486"/>
            <a:ext cx="579120" cy="154305"/>
          </a:xfrm>
          <a:custGeom>
            <a:avLst/>
            <a:gdLst/>
            <a:ahLst/>
            <a:cxnLst/>
            <a:rect l="l" t="t" r="r" b="b"/>
            <a:pathLst>
              <a:path w="579120" h="154305">
                <a:moveTo>
                  <a:pt x="343534" y="2412"/>
                </a:moveTo>
                <a:lnTo>
                  <a:pt x="227710" y="2412"/>
                </a:lnTo>
                <a:lnTo>
                  <a:pt x="217677" y="4699"/>
                </a:lnTo>
                <a:lnTo>
                  <a:pt x="208914" y="5968"/>
                </a:lnTo>
                <a:lnTo>
                  <a:pt x="200025" y="7112"/>
                </a:lnTo>
                <a:lnTo>
                  <a:pt x="188721" y="9525"/>
                </a:lnTo>
                <a:lnTo>
                  <a:pt x="171068" y="14350"/>
                </a:lnTo>
                <a:lnTo>
                  <a:pt x="161035" y="16637"/>
                </a:lnTo>
                <a:lnTo>
                  <a:pt x="152272" y="19050"/>
                </a:lnTo>
                <a:lnTo>
                  <a:pt x="142112" y="22605"/>
                </a:lnTo>
                <a:lnTo>
                  <a:pt x="132079" y="26288"/>
                </a:lnTo>
                <a:lnTo>
                  <a:pt x="122046" y="29844"/>
                </a:lnTo>
                <a:lnTo>
                  <a:pt x="113283" y="32258"/>
                </a:lnTo>
                <a:lnTo>
                  <a:pt x="104393" y="35813"/>
                </a:lnTo>
                <a:lnTo>
                  <a:pt x="91820" y="41783"/>
                </a:lnTo>
                <a:lnTo>
                  <a:pt x="85597" y="42925"/>
                </a:lnTo>
                <a:lnTo>
                  <a:pt x="77977" y="47751"/>
                </a:lnTo>
                <a:lnTo>
                  <a:pt x="72897" y="50164"/>
                </a:lnTo>
                <a:lnTo>
                  <a:pt x="67944" y="52450"/>
                </a:lnTo>
                <a:lnTo>
                  <a:pt x="64134" y="56134"/>
                </a:lnTo>
                <a:lnTo>
                  <a:pt x="57911" y="58419"/>
                </a:lnTo>
                <a:lnTo>
                  <a:pt x="54101" y="60833"/>
                </a:lnTo>
                <a:lnTo>
                  <a:pt x="50291" y="62102"/>
                </a:lnTo>
                <a:lnTo>
                  <a:pt x="45211" y="65659"/>
                </a:lnTo>
                <a:lnTo>
                  <a:pt x="38988" y="69214"/>
                </a:lnTo>
                <a:lnTo>
                  <a:pt x="33908" y="72771"/>
                </a:lnTo>
                <a:lnTo>
                  <a:pt x="30225" y="75184"/>
                </a:lnTo>
                <a:lnTo>
                  <a:pt x="25145" y="77597"/>
                </a:lnTo>
                <a:lnTo>
                  <a:pt x="21335" y="81152"/>
                </a:lnTo>
                <a:lnTo>
                  <a:pt x="16382" y="84709"/>
                </a:lnTo>
                <a:lnTo>
                  <a:pt x="11302" y="88264"/>
                </a:lnTo>
                <a:lnTo>
                  <a:pt x="8762" y="90677"/>
                </a:lnTo>
                <a:lnTo>
                  <a:pt x="4952" y="93090"/>
                </a:lnTo>
                <a:lnTo>
                  <a:pt x="0" y="97916"/>
                </a:lnTo>
                <a:lnTo>
                  <a:pt x="42798" y="153924"/>
                </a:lnTo>
                <a:lnTo>
                  <a:pt x="49021" y="147954"/>
                </a:lnTo>
                <a:lnTo>
                  <a:pt x="54101" y="145541"/>
                </a:lnTo>
                <a:lnTo>
                  <a:pt x="59054" y="140842"/>
                </a:lnTo>
                <a:lnTo>
                  <a:pt x="65404" y="137287"/>
                </a:lnTo>
                <a:lnTo>
                  <a:pt x="71754" y="132461"/>
                </a:lnTo>
                <a:lnTo>
                  <a:pt x="100583" y="115824"/>
                </a:lnTo>
                <a:lnTo>
                  <a:pt x="106933" y="110998"/>
                </a:lnTo>
                <a:lnTo>
                  <a:pt x="113283" y="108585"/>
                </a:lnTo>
                <a:lnTo>
                  <a:pt x="118236" y="105028"/>
                </a:lnTo>
                <a:lnTo>
                  <a:pt x="124586" y="102615"/>
                </a:lnTo>
                <a:lnTo>
                  <a:pt x="129539" y="101473"/>
                </a:lnTo>
                <a:lnTo>
                  <a:pt x="135889" y="99060"/>
                </a:lnTo>
                <a:lnTo>
                  <a:pt x="142112" y="95503"/>
                </a:lnTo>
                <a:lnTo>
                  <a:pt x="148462" y="93090"/>
                </a:lnTo>
                <a:lnTo>
                  <a:pt x="154812" y="91948"/>
                </a:lnTo>
                <a:lnTo>
                  <a:pt x="158495" y="89535"/>
                </a:lnTo>
                <a:lnTo>
                  <a:pt x="164845" y="88264"/>
                </a:lnTo>
                <a:lnTo>
                  <a:pt x="172338" y="84709"/>
                </a:lnTo>
                <a:lnTo>
                  <a:pt x="179958" y="83565"/>
                </a:lnTo>
                <a:lnTo>
                  <a:pt x="188721" y="80010"/>
                </a:lnTo>
                <a:lnTo>
                  <a:pt x="197484" y="77597"/>
                </a:lnTo>
                <a:lnTo>
                  <a:pt x="207644" y="75184"/>
                </a:lnTo>
                <a:lnTo>
                  <a:pt x="235330" y="71627"/>
                </a:lnTo>
                <a:lnTo>
                  <a:pt x="244093" y="70358"/>
                </a:lnTo>
                <a:lnTo>
                  <a:pt x="252856" y="69214"/>
                </a:lnTo>
                <a:lnTo>
                  <a:pt x="263016" y="69214"/>
                </a:lnTo>
                <a:lnTo>
                  <a:pt x="274319" y="68072"/>
                </a:lnTo>
                <a:lnTo>
                  <a:pt x="550003" y="68072"/>
                </a:lnTo>
                <a:lnTo>
                  <a:pt x="549013" y="65659"/>
                </a:lnTo>
                <a:lnTo>
                  <a:pt x="527303" y="65659"/>
                </a:lnTo>
                <a:lnTo>
                  <a:pt x="517143" y="59689"/>
                </a:lnTo>
                <a:lnTo>
                  <a:pt x="505840" y="53721"/>
                </a:lnTo>
                <a:lnTo>
                  <a:pt x="495807" y="47751"/>
                </a:lnTo>
                <a:lnTo>
                  <a:pt x="485775" y="42925"/>
                </a:lnTo>
                <a:lnTo>
                  <a:pt x="475614" y="38226"/>
                </a:lnTo>
                <a:lnTo>
                  <a:pt x="466851" y="34543"/>
                </a:lnTo>
                <a:lnTo>
                  <a:pt x="455548" y="30987"/>
                </a:lnTo>
                <a:lnTo>
                  <a:pt x="437895" y="23875"/>
                </a:lnTo>
                <a:lnTo>
                  <a:pt x="427863" y="20319"/>
                </a:lnTo>
                <a:lnTo>
                  <a:pt x="416559" y="16637"/>
                </a:lnTo>
                <a:lnTo>
                  <a:pt x="405129" y="14350"/>
                </a:lnTo>
                <a:lnTo>
                  <a:pt x="395096" y="11937"/>
                </a:lnTo>
                <a:lnTo>
                  <a:pt x="386333" y="9525"/>
                </a:lnTo>
                <a:lnTo>
                  <a:pt x="375030" y="7112"/>
                </a:lnTo>
                <a:lnTo>
                  <a:pt x="363600" y="5968"/>
                </a:lnTo>
                <a:lnTo>
                  <a:pt x="353567" y="3555"/>
                </a:lnTo>
                <a:lnTo>
                  <a:pt x="343534" y="2412"/>
                </a:lnTo>
                <a:close/>
              </a:path>
              <a:path w="579120" h="154305">
                <a:moveTo>
                  <a:pt x="550003" y="68072"/>
                </a:moveTo>
                <a:lnTo>
                  <a:pt x="305815" y="68072"/>
                </a:lnTo>
                <a:lnTo>
                  <a:pt x="317118" y="69214"/>
                </a:lnTo>
                <a:lnTo>
                  <a:pt x="327151" y="70358"/>
                </a:lnTo>
                <a:lnTo>
                  <a:pt x="335914" y="70358"/>
                </a:lnTo>
                <a:lnTo>
                  <a:pt x="344804" y="72771"/>
                </a:lnTo>
                <a:lnTo>
                  <a:pt x="363600" y="75184"/>
                </a:lnTo>
                <a:lnTo>
                  <a:pt x="372490" y="77597"/>
                </a:lnTo>
                <a:lnTo>
                  <a:pt x="383793" y="80010"/>
                </a:lnTo>
                <a:lnTo>
                  <a:pt x="391286" y="81152"/>
                </a:lnTo>
                <a:lnTo>
                  <a:pt x="401446" y="84709"/>
                </a:lnTo>
                <a:lnTo>
                  <a:pt x="412750" y="88264"/>
                </a:lnTo>
                <a:lnTo>
                  <a:pt x="421513" y="90677"/>
                </a:lnTo>
                <a:lnTo>
                  <a:pt x="431672" y="95503"/>
                </a:lnTo>
                <a:lnTo>
                  <a:pt x="442975" y="99060"/>
                </a:lnTo>
                <a:lnTo>
                  <a:pt x="460501" y="107441"/>
                </a:lnTo>
                <a:lnTo>
                  <a:pt x="470661" y="113411"/>
                </a:lnTo>
                <a:lnTo>
                  <a:pt x="479425" y="118110"/>
                </a:lnTo>
                <a:lnTo>
                  <a:pt x="489457" y="122936"/>
                </a:lnTo>
                <a:lnTo>
                  <a:pt x="475614" y="143255"/>
                </a:lnTo>
                <a:lnTo>
                  <a:pt x="578865" y="138429"/>
                </a:lnTo>
                <a:lnTo>
                  <a:pt x="550003" y="68072"/>
                </a:lnTo>
                <a:close/>
              </a:path>
              <a:path w="579120" h="154305">
                <a:moveTo>
                  <a:pt x="541146" y="46481"/>
                </a:moveTo>
                <a:lnTo>
                  <a:pt x="527303" y="65659"/>
                </a:lnTo>
                <a:lnTo>
                  <a:pt x="549013" y="65659"/>
                </a:lnTo>
                <a:lnTo>
                  <a:pt x="541146" y="46481"/>
                </a:lnTo>
                <a:close/>
              </a:path>
              <a:path w="579120" h="154305">
                <a:moveTo>
                  <a:pt x="320928" y="0"/>
                </a:moveTo>
                <a:lnTo>
                  <a:pt x="247903" y="0"/>
                </a:lnTo>
                <a:lnTo>
                  <a:pt x="237870" y="2412"/>
                </a:lnTo>
                <a:lnTo>
                  <a:pt x="330961" y="2412"/>
                </a:lnTo>
                <a:lnTo>
                  <a:pt x="320928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26253" y="1016127"/>
            <a:ext cx="154305" cy="145415"/>
          </a:xfrm>
          <a:custGeom>
            <a:avLst/>
            <a:gdLst/>
            <a:ahLst/>
            <a:cxnLst/>
            <a:rect l="l" t="t" r="r" b="b"/>
            <a:pathLst>
              <a:path w="154304" h="145415">
                <a:moveTo>
                  <a:pt x="55752" y="0"/>
                </a:moveTo>
                <a:lnTo>
                  <a:pt x="0" y="145161"/>
                </a:lnTo>
                <a:lnTo>
                  <a:pt x="154305" y="126111"/>
                </a:lnTo>
                <a:lnTo>
                  <a:pt x="5575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33109" y="998347"/>
            <a:ext cx="151130" cy="149860"/>
          </a:xfrm>
          <a:custGeom>
            <a:avLst/>
            <a:gdLst/>
            <a:ahLst/>
            <a:cxnLst/>
            <a:rect l="l" t="t" r="r" b="b"/>
            <a:pathLst>
              <a:path w="151129" h="149859">
                <a:moveTo>
                  <a:pt x="111125" y="0"/>
                </a:moveTo>
                <a:lnTo>
                  <a:pt x="0" y="115062"/>
                </a:lnTo>
                <a:lnTo>
                  <a:pt x="150622" y="149351"/>
                </a:lnTo>
                <a:lnTo>
                  <a:pt x="11112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305557" y="1963782"/>
            <a:ext cx="17399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d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St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etch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47615" y="1963782"/>
            <a:ext cx="15417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gle Bend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78683" y="4434431"/>
            <a:ext cx="10147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4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ors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98238" y="4434431"/>
            <a:ext cx="27368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Ou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-of-</a:t>
            </a:r>
            <a:r>
              <a:rPr sz="24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Plane</a:t>
            </a:r>
            <a:r>
              <a:rPr sz="24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St</a:t>
            </a:r>
            <a:r>
              <a:rPr sz="24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et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4700" y="5641194"/>
            <a:ext cx="163448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bo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98979" y="3238500"/>
            <a:ext cx="541654" cy="5575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98979" y="3238500"/>
            <a:ext cx="541655" cy="557530"/>
          </a:xfrm>
          <a:custGeom>
            <a:avLst/>
            <a:gdLst/>
            <a:ahLst/>
            <a:cxnLst/>
            <a:rect l="l" t="t" r="r" b="b"/>
            <a:pathLst>
              <a:path w="541655" h="557529">
                <a:moveTo>
                  <a:pt x="541654" y="47371"/>
                </a:moveTo>
                <a:lnTo>
                  <a:pt x="48894" y="557530"/>
                </a:lnTo>
                <a:lnTo>
                  <a:pt x="0" y="510286"/>
                </a:lnTo>
                <a:lnTo>
                  <a:pt x="492759" y="0"/>
                </a:lnTo>
                <a:lnTo>
                  <a:pt x="541654" y="4737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32378" y="3240913"/>
            <a:ext cx="541655" cy="55753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32378" y="3240913"/>
            <a:ext cx="541655" cy="557530"/>
          </a:xfrm>
          <a:custGeom>
            <a:avLst/>
            <a:gdLst/>
            <a:ahLst/>
            <a:cxnLst/>
            <a:rect l="l" t="t" r="r" b="b"/>
            <a:pathLst>
              <a:path w="541654" h="557529">
                <a:moveTo>
                  <a:pt x="541655" y="47244"/>
                </a:moveTo>
                <a:lnTo>
                  <a:pt x="49022" y="557530"/>
                </a:lnTo>
                <a:lnTo>
                  <a:pt x="0" y="510286"/>
                </a:lnTo>
                <a:lnTo>
                  <a:pt x="492760" y="0"/>
                </a:lnTo>
                <a:lnTo>
                  <a:pt x="541655" y="472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21329" y="3248025"/>
            <a:ext cx="548005" cy="5480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21329" y="3248025"/>
            <a:ext cx="548005" cy="548005"/>
          </a:xfrm>
          <a:custGeom>
            <a:avLst/>
            <a:gdLst/>
            <a:ahLst/>
            <a:cxnLst/>
            <a:rect l="l" t="t" r="r" b="b"/>
            <a:pathLst>
              <a:path w="548004" h="548004">
                <a:moveTo>
                  <a:pt x="48132" y="0"/>
                </a:moveTo>
                <a:lnTo>
                  <a:pt x="548005" y="499872"/>
                </a:lnTo>
                <a:lnTo>
                  <a:pt x="499871" y="548005"/>
                </a:lnTo>
                <a:lnTo>
                  <a:pt x="0" y="48133"/>
                </a:lnTo>
                <a:lnTo>
                  <a:pt x="4813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21838" y="3261486"/>
            <a:ext cx="309245" cy="344170"/>
          </a:xfrm>
          <a:custGeom>
            <a:avLst/>
            <a:gdLst/>
            <a:ahLst/>
            <a:cxnLst/>
            <a:rect l="l" t="t" r="r" b="b"/>
            <a:pathLst>
              <a:path w="309245" h="344170">
                <a:moveTo>
                  <a:pt x="85725" y="234441"/>
                </a:moveTo>
                <a:lnTo>
                  <a:pt x="0" y="286765"/>
                </a:lnTo>
                <a:lnTo>
                  <a:pt x="80644" y="343915"/>
                </a:lnTo>
                <a:lnTo>
                  <a:pt x="80644" y="320039"/>
                </a:lnTo>
                <a:lnTo>
                  <a:pt x="105918" y="320039"/>
                </a:lnTo>
                <a:lnTo>
                  <a:pt x="148717" y="315340"/>
                </a:lnTo>
                <a:lnTo>
                  <a:pt x="199136" y="300989"/>
                </a:lnTo>
                <a:lnTo>
                  <a:pt x="211709" y="293877"/>
                </a:lnTo>
                <a:lnTo>
                  <a:pt x="223138" y="287909"/>
                </a:lnTo>
                <a:lnTo>
                  <a:pt x="235712" y="279653"/>
                </a:lnTo>
                <a:lnTo>
                  <a:pt x="244475" y="272541"/>
                </a:lnTo>
                <a:lnTo>
                  <a:pt x="254635" y="266573"/>
                </a:lnTo>
                <a:lnTo>
                  <a:pt x="262127" y="259334"/>
                </a:lnTo>
                <a:lnTo>
                  <a:pt x="84455" y="259334"/>
                </a:lnTo>
                <a:lnTo>
                  <a:pt x="85725" y="234441"/>
                </a:lnTo>
                <a:close/>
              </a:path>
              <a:path w="309245" h="344170">
                <a:moveTo>
                  <a:pt x="85725" y="0"/>
                </a:moveTo>
                <a:lnTo>
                  <a:pt x="119761" y="5841"/>
                </a:lnTo>
                <a:lnTo>
                  <a:pt x="132334" y="8254"/>
                </a:lnTo>
                <a:lnTo>
                  <a:pt x="142494" y="9525"/>
                </a:lnTo>
                <a:lnTo>
                  <a:pt x="152526" y="11811"/>
                </a:lnTo>
                <a:lnTo>
                  <a:pt x="161289" y="15366"/>
                </a:lnTo>
                <a:lnTo>
                  <a:pt x="168910" y="19050"/>
                </a:lnTo>
                <a:lnTo>
                  <a:pt x="178943" y="22605"/>
                </a:lnTo>
                <a:lnTo>
                  <a:pt x="190373" y="29717"/>
                </a:lnTo>
                <a:lnTo>
                  <a:pt x="199136" y="34416"/>
                </a:lnTo>
                <a:lnTo>
                  <a:pt x="211709" y="43941"/>
                </a:lnTo>
                <a:lnTo>
                  <a:pt x="241935" y="76073"/>
                </a:lnTo>
                <a:lnTo>
                  <a:pt x="258317" y="116586"/>
                </a:lnTo>
                <a:lnTo>
                  <a:pt x="259587" y="124967"/>
                </a:lnTo>
                <a:lnTo>
                  <a:pt x="259587" y="145161"/>
                </a:lnTo>
                <a:lnTo>
                  <a:pt x="255904" y="157099"/>
                </a:lnTo>
                <a:lnTo>
                  <a:pt x="253364" y="166624"/>
                </a:lnTo>
                <a:lnTo>
                  <a:pt x="226822" y="207010"/>
                </a:lnTo>
                <a:lnTo>
                  <a:pt x="186562" y="236727"/>
                </a:lnTo>
                <a:lnTo>
                  <a:pt x="147447" y="252222"/>
                </a:lnTo>
                <a:lnTo>
                  <a:pt x="108457" y="258190"/>
                </a:lnTo>
                <a:lnTo>
                  <a:pt x="84455" y="259334"/>
                </a:lnTo>
                <a:lnTo>
                  <a:pt x="262127" y="259334"/>
                </a:lnTo>
                <a:lnTo>
                  <a:pt x="269748" y="252222"/>
                </a:lnTo>
                <a:lnTo>
                  <a:pt x="277240" y="242697"/>
                </a:lnTo>
                <a:lnTo>
                  <a:pt x="286131" y="233172"/>
                </a:lnTo>
                <a:lnTo>
                  <a:pt x="291084" y="222503"/>
                </a:lnTo>
                <a:lnTo>
                  <a:pt x="296163" y="214122"/>
                </a:lnTo>
                <a:lnTo>
                  <a:pt x="299974" y="205866"/>
                </a:lnTo>
                <a:lnTo>
                  <a:pt x="303784" y="195072"/>
                </a:lnTo>
                <a:lnTo>
                  <a:pt x="306324" y="185547"/>
                </a:lnTo>
                <a:lnTo>
                  <a:pt x="307594" y="177291"/>
                </a:lnTo>
                <a:lnTo>
                  <a:pt x="308737" y="165353"/>
                </a:lnTo>
                <a:lnTo>
                  <a:pt x="307594" y="152273"/>
                </a:lnTo>
                <a:lnTo>
                  <a:pt x="297434" y="115442"/>
                </a:lnTo>
                <a:lnTo>
                  <a:pt x="286131" y="97536"/>
                </a:lnTo>
                <a:lnTo>
                  <a:pt x="282321" y="90424"/>
                </a:lnTo>
                <a:lnTo>
                  <a:pt x="275971" y="82041"/>
                </a:lnTo>
                <a:lnTo>
                  <a:pt x="271017" y="74929"/>
                </a:lnTo>
                <a:lnTo>
                  <a:pt x="264667" y="67817"/>
                </a:lnTo>
                <a:lnTo>
                  <a:pt x="258317" y="61849"/>
                </a:lnTo>
                <a:lnTo>
                  <a:pt x="249554" y="53466"/>
                </a:lnTo>
                <a:lnTo>
                  <a:pt x="241935" y="48767"/>
                </a:lnTo>
                <a:lnTo>
                  <a:pt x="230632" y="40386"/>
                </a:lnTo>
                <a:lnTo>
                  <a:pt x="219329" y="34416"/>
                </a:lnTo>
                <a:lnTo>
                  <a:pt x="205486" y="26162"/>
                </a:lnTo>
                <a:lnTo>
                  <a:pt x="182753" y="16637"/>
                </a:lnTo>
                <a:lnTo>
                  <a:pt x="171450" y="13080"/>
                </a:lnTo>
                <a:lnTo>
                  <a:pt x="161289" y="10667"/>
                </a:lnTo>
                <a:lnTo>
                  <a:pt x="148717" y="7112"/>
                </a:lnTo>
                <a:lnTo>
                  <a:pt x="133604" y="4699"/>
                </a:lnTo>
                <a:lnTo>
                  <a:pt x="121031" y="2286"/>
                </a:lnTo>
                <a:lnTo>
                  <a:pt x="8572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021838" y="3261486"/>
            <a:ext cx="309245" cy="344170"/>
          </a:xfrm>
          <a:custGeom>
            <a:avLst/>
            <a:gdLst/>
            <a:ahLst/>
            <a:cxnLst/>
            <a:rect l="l" t="t" r="r" b="b"/>
            <a:pathLst>
              <a:path w="309245" h="344170">
                <a:moveTo>
                  <a:pt x="85725" y="0"/>
                </a:moveTo>
                <a:lnTo>
                  <a:pt x="121031" y="2286"/>
                </a:lnTo>
                <a:lnTo>
                  <a:pt x="133604" y="4699"/>
                </a:lnTo>
                <a:lnTo>
                  <a:pt x="148717" y="7112"/>
                </a:lnTo>
                <a:lnTo>
                  <a:pt x="161289" y="10667"/>
                </a:lnTo>
                <a:lnTo>
                  <a:pt x="171450" y="13080"/>
                </a:lnTo>
                <a:lnTo>
                  <a:pt x="182753" y="16637"/>
                </a:lnTo>
                <a:lnTo>
                  <a:pt x="194056" y="21336"/>
                </a:lnTo>
                <a:lnTo>
                  <a:pt x="205486" y="26162"/>
                </a:lnTo>
                <a:lnTo>
                  <a:pt x="219329" y="34416"/>
                </a:lnTo>
                <a:lnTo>
                  <a:pt x="230632" y="40386"/>
                </a:lnTo>
                <a:lnTo>
                  <a:pt x="241935" y="48767"/>
                </a:lnTo>
                <a:lnTo>
                  <a:pt x="249554" y="53466"/>
                </a:lnTo>
                <a:lnTo>
                  <a:pt x="258317" y="61849"/>
                </a:lnTo>
                <a:lnTo>
                  <a:pt x="264667" y="67817"/>
                </a:lnTo>
                <a:lnTo>
                  <a:pt x="271017" y="74929"/>
                </a:lnTo>
                <a:lnTo>
                  <a:pt x="275971" y="82041"/>
                </a:lnTo>
                <a:lnTo>
                  <a:pt x="282321" y="90424"/>
                </a:lnTo>
                <a:lnTo>
                  <a:pt x="286131" y="97536"/>
                </a:lnTo>
                <a:lnTo>
                  <a:pt x="292353" y="105917"/>
                </a:lnTo>
                <a:lnTo>
                  <a:pt x="297434" y="115442"/>
                </a:lnTo>
                <a:lnTo>
                  <a:pt x="307594" y="152273"/>
                </a:lnTo>
                <a:lnTo>
                  <a:pt x="308737" y="165353"/>
                </a:lnTo>
                <a:lnTo>
                  <a:pt x="307594" y="177291"/>
                </a:lnTo>
                <a:lnTo>
                  <a:pt x="296163" y="214122"/>
                </a:lnTo>
                <a:lnTo>
                  <a:pt x="291084" y="222503"/>
                </a:lnTo>
                <a:lnTo>
                  <a:pt x="286131" y="233172"/>
                </a:lnTo>
                <a:lnTo>
                  <a:pt x="277240" y="242697"/>
                </a:lnTo>
                <a:lnTo>
                  <a:pt x="269748" y="252222"/>
                </a:lnTo>
                <a:lnTo>
                  <a:pt x="262127" y="259334"/>
                </a:lnTo>
                <a:lnTo>
                  <a:pt x="254635" y="266573"/>
                </a:lnTo>
                <a:lnTo>
                  <a:pt x="244475" y="272541"/>
                </a:lnTo>
                <a:lnTo>
                  <a:pt x="235712" y="279653"/>
                </a:lnTo>
                <a:lnTo>
                  <a:pt x="223138" y="287909"/>
                </a:lnTo>
                <a:lnTo>
                  <a:pt x="211709" y="293877"/>
                </a:lnTo>
                <a:lnTo>
                  <a:pt x="199136" y="300989"/>
                </a:lnTo>
                <a:lnTo>
                  <a:pt x="171450" y="309372"/>
                </a:lnTo>
                <a:lnTo>
                  <a:pt x="148717" y="315340"/>
                </a:lnTo>
                <a:lnTo>
                  <a:pt x="124841" y="318897"/>
                </a:lnTo>
                <a:lnTo>
                  <a:pt x="105918" y="320039"/>
                </a:lnTo>
                <a:lnTo>
                  <a:pt x="80644" y="320039"/>
                </a:lnTo>
                <a:lnTo>
                  <a:pt x="80644" y="343915"/>
                </a:lnTo>
                <a:lnTo>
                  <a:pt x="0" y="286765"/>
                </a:lnTo>
                <a:lnTo>
                  <a:pt x="85725" y="234441"/>
                </a:lnTo>
                <a:lnTo>
                  <a:pt x="84455" y="259334"/>
                </a:lnTo>
                <a:lnTo>
                  <a:pt x="108457" y="258190"/>
                </a:lnTo>
                <a:lnTo>
                  <a:pt x="147447" y="252222"/>
                </a:lnTo>
                <a:lnTo>
                  <a:pt x="186562" y="236727"/>
                </a:lnTo>
                <a:lnTo>
                  <a:pt x="219329" y="214122"/>
                </a:lnTo>
                <a:lnTo>
                  <a:pt x="249554" y="178435"/>
                </a:lnTo>
                <a:lnTo>
                  <a:pt x="255904" y="157099"/>
                </a:lnTo>
                <a:lnTo>
                  <a:pt x="259587" y="145161"/>
                </a:lnTo>
                <a:lnTo>
                  <a:pt x="259587" y="133223"/>
                </a:lnTo>
                <a:lnTo>
                  <a:pt x="259587" y="124967"/>
                </a:lnTo>
                <a:lnTo>
                  <a:pt x="258317" y="116586"/>
                </a:lnTo>
                <a:lnTo>
                  <a:pt x="241935" y="76073"/>
                </a:lnTo>
                <a:lnTo>
                  <a:pt x="211709" y="43941"/>
                </a:lnTo>
                <a:lnTo>
                  <a:pt x="190373" y="29717"/>
                </a:lnTo>
                <a:lnTo>
                  <a:pt x="178943" y="22605"/>
                </a:lnTo>
                <a:lnTo>
                  <a:pt x="168910" y="19050"/>
                </a:lnTo>
                <a:lnTo>
                  <a:pt x="161289" y="15366"/>
                </a:lnTo>
                <a:lnTo>
                  <a:pt x="152526" y="11811"/>
                </a:lnTo>
                <a:lnTo>
                  <a:pt x="142494" y="9525"/>
                </a:lnTo>
                <a:lnTo>
                  <a:pt x="132334" y="8254"/>
                </a:lnTo>
                <a:lnTo>
                  <a:pt x="119761" y="5841"/>
                </a:lnTo>
                <a:lnTo>
                  <a:pt x="85725" y="0"/>
                </a:lnTo>
              </a:path>
            </a:pathLst>
          </a:custGeom>
          <a:ln w="127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45635" y="3078541"/>
            <a:ext cx="338959" cy="31940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945635" y="3078541"/>
            <a:ext cx="339090" cy="319405"/>
          </a:xfrm>
          <a:custGeom>
            <a:avLst/>
            <a:gdLst/>
            <a:ahLst/>
            <a:cxnLst/>
            <a:rect l="l" t="t" r="r" b="b"/>
            <a:pathLst>
              <a:path w="339089" h="319404">
                <a:moveTo>
                  <a:pt x="0" y="162625"/>
                </a:moveTo>
                <a:lnTo>
                  <a:pt x="5008" y="121149"/>
                </a:lnTo>
                <a:lnTo>
                  <a:pt x="20542" y="83528"/>
                </a:lnTo>
                <a:lnTo>
                  <a:pt x="45143" y="51183"/>
                </a:lnTo>
                <a:lnTo>
                  <a:pt x="77353" y="25534"/>
                </a:lnTo>
                <a:lnTo>
                  <a:pt x="115713" y="8000"/>
                </a:lnTo>
                <a:lnTo>
                  <a:pt x="158765" y="0"/>
                </a:lnTo>
                <a:lnTo>
                  <a:pt x="174584" y="282"/>
                </a:lnTo>
                <a:lnTo>
                  <a:pt x="219154" y="7857"/>
                </a:lnTo>
                <a:lnTo>
                  <a:pt x="258459" y="24531"/>
                </a:lnTo>
                <a:lnTo>
                  <a:pt x="291297" y="49023"/>
                </a:lnTo>
                <a:lnTo>
                  <a:pt x="316462" y="80053"/>
                </a:lnTo>
                <a:lnTo>
                  <a:pt x="332751" y="116343"/>
                </a:lnTo>
                <a:lnTo>
                  <a:pt x="338959" y="156612"/>
                </a:lnTo>
                <a:lnTo>
                  <a:pt x="338551" y="170803"/>
                </a:lnTo>
                <a:lnTo>
                  <a:pt x="329889" y="211210"/>
                </a:lnTo>
                <a:lnTo>
                  <a:pt x="311202" y="247267"/>
                </a:lnTo>
                <a:lnTo>
                  <a:pt x="283939" y="277561"/>
                </a:lnTo>
                <a:lnTo>
                  <a:pt x="249554" y="300676"/>
                </a:lnTo>
                <a:lnTo>
                  <a:pt x="209496" y="315198"/>
                </a:lnTo>
                <a:lnTo>
                  <a:pt x="180357" y="319407"/>
                </a:lnTo>
                <a:lnTo>
                  <a:pt x="164540" y="319125"/>
                </a:lnTo>
                <a:lnTo>
                  <a:pt x="119965" y="311559"/>
                </a:lnTo>
                <a:lnTo>
                  <a:pt x="80641" y="294902"/>
                </a:lnTo>
                <a:lnTo>
                  <a:pt x="47776" y="270432"/>
                </a:lnTo>
                <a:lnTo>
                  <a:pt x="22577" y="239428"/>
                </a:lnTo>
                <a:lnTo>
                  <a:pt x="6251" y="203168"/>
                </a:lnTo>
                <a:lnTo>
                  <a:pt x="5" y="162929"/>
                </a:lnTo>
                <a:lnTo>
                  <a:pt x="0" y="16262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286505" y="3485260"/>
            <a:ext cx="540639" cy="51041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86505" y="3485260"/>
            <a:ext cx="541020" cy="510540"/>
          </a:xfrm>
          <a:custGeom>
            <a:avLst/>
            <a:gdLst/>
            <a:ahLst/>
            <a:cxnLst/>
            <a:rect l="l" t="t" r="r" b="b"/>
            <a:pathLst>
              <a:path w="541020" h="510539">
                <a:moveTo>
                  <a:pt x="0" y="259969"/>
                </a:moveTo>
                <a:lnTo>
                  <a:pt x="2827" y="218502"/>
                </a:lnTo>
                <a:lnTo>
                  <a:pt x="12393" y="179043"/>
                </a:lnTo>
                <a:lnTo>
                  <a:pt x="28150" y="142127"/>
                </a:lnTo>
                <a:lnTo>
                  <a:pt x="49554" y="108292"/>
                </a:lnTo>
                <a:lnTo>
                  <a:pt x="76057" y="78073"/>
                </a:lnTo>
                <a:lnTo>
                  <a:pt x="107112" y="52007"/>
                </a:lnTo>
                <a:lnTo>
                  <a:pt x="142175" y="30630"/>
                </a:lnTo>
                <a:lnTo>
                  <a:pt x="180697" y="14479"/>
                </a:lnTo>
                <a:lnTo>
                  <a:pt x="222134" y="4090"/>
                </a:lnTo>
                <a:lnTo>
                  <a:pt x="265938" y="0"/>
                </a:lnTo>
                <a:lnTo>
                  <a:pt x="288113" y="450"/>
                </a:lnTo>
                <a:lnTo>
                  <a:pt x="331004" y="6259"/>
                </a:lnTo>
                <a:lnTo>
                  <a:pt x="371475" y="18182"/>
                </a:lnTo>
                <a:lnTo>
                  <a:pt x="408958" y="35705"/>
                </a:lnTo>
                <a:lnTo>
                  <a:pt x="442888" y="58310"/>
                </a:lnTo>
                <a:lnTo>
                  <a:pt x="472696" y="85482"/>
                </a:lnTo>
                <a:lnTo>
                  <a:pt x="497817" y="116706"/>
                </a:lnTo>
                <a:lnTo>
                  <a:pt x="517683" y="151465"/>
                </a:lnTo>
                <a:lnTo>
                  <a:pt x="531728" y="189243"/>
                </a:lnTo>
                <a:lnTo>
                  <a:pt x="539383" y="229525"/>
                </a:lnTo>
                <a:lnTo>
                  <a:pt x="540639" y="250444"/>
                </a:lnTo>
                <a:lnTo>
                  <a:pt x="540101" y="271394"/>
                </a:lnTo>
                <a:lnTo>
                  <a:pt x="533837" y="311924"/>
                </a:lnTo>
                <a:lnTo>
                  <a:pt x="521108" y="350178"/>
                </a:lnTo>
                <a:lnTo>
                  <a:pt x="502463" y="385621"/>
                </a:lnTo>
                <a:lnTo>
                  <a:pt x="478448" y="417715"/>
                </a:lnTo>
                <a:lnTo>
                  <a:pt x="449610" y="445925"/>
                </a:lnTo>
                <a:lnTo>
                  <a:pt x="416496" y="469714"/>
                </a:lnTo>
                <a:lnTo>
                  <a:pt x="379654" y="488545"/>
                </a:lnTo>
                <a:lnTo>
                  <a:pt x="339631" y="501882"/>
                </a:lnTo>
                <a:lnTo>
                  <a:pt x="296973" y="509188"/>
                </a:lnTo>
                <a:lnTo>
                  <a:pt x="274828" y="510413"/>
                </a:lnTo>
                <a:lnTo>
                  <a:pt x="252635" y="509962"/>
                </a:lnTo>
                <a:lnTo>
                  <a:pt x="209719" y="504153"/>
                </a:lnTo>
                <a:lnTo>
                  <a:pt x="169235" y="492230"/>
                </a:lnTo>
                <a:lnTo>
                  <a:pt x="131745" y="474707"/>
                </a:lnTo>
                <a:lnTo>
                  <a:pt x="97814" y="452102"/>
                </a:lnTo>
                <a:lnTo>
                  <a:pt x="68005" y="424930"/>
                </a:lnTo>
                <a:lnTo>
                  <a:pt x="42883" y="393706"/>
                </a:lnTo>
                <a:lnTo>
                  <a:pt x="23010" y="358947"/>
                </a:lnTo>
                <a:lnTo>
                  <a:pt x="8952" y="321169"/>
                </a:lnTo>
                <a:lnTo>
                  <a:pt x="1272" y="280887"/>
                </a:lnTo>
                <a:lnTo>
                  <a:pt x="0" y="259969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66950" y="3479291"/>
            <a:ext cx="540638" cy="50927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66950" y="3479291"/>
            <a:ext cx="541020" cy="509270"/>
          </a:xfrm>
          <a:custGeom>
            <a:avLst/>
            <a:gdLst/>
            <a:ahLst/>
            <a:cxnLst/>
            <a:rect l="l" t="t" r="r" b="b"/>
            <a:pathLst>
              <a:path w="541019" h="509270">
                <a:moveTo>
                  <a:pt x="0" y="259334"/>
                </a:moveTo>
                <a:lnTo>
                  <a:pt x="2827" y="217978"/>
                </a:lnTo>
                <a:lnTo>
                  <a:pt x="12393" y="178620"/>
                </a:lnTo>
                <a:lnTo>
                  <a:pt x="28150" y="141798"/>
                </a:lnTo>
                <a:lnTo>
                  <a:pt x="49554" y="108045"/>
                </a:lnTo>
                <a:lnTo>
                  <a:pt x="76057" y="77898"/>
                </a:lnTo>
                <a:lnTo>
                  <a:pt x="107112" y="51893"/>
                </a:lnTo>
                <a:lnTo>
                  <a:pt x="142175" y="30564"/>
                </a:lnTo>
                <a:lnTo>
                  <a:pt x="180697" y="14449"/>
                </a:lnTo>
                <a:lnTo>
                  <a:pt x="222134" y="4082"/>
                </a:lnTo>
                <a:lnTo>
                  <a:pt x="265938" y="0"/>
                </a:lnTo>
                <a:lnTo>
                  <a:pt x="288113" y="448"/>
                </a:lnTo>
                <a:lnTo>
                  <a:pt x="331004" y="6242"/>
                </a:lnTo>
                <a:lnTo>
                  <a:pt x="371475" y="18139"/>
                </a:lnTo>
                <a:lnTo>
                  <a:pt x="408958" y="35622"/>
                </a:lnTo>
                <a:lnTo>
                  <a:pt x="442888" y="58179"/>
                </a:lnTo>
                <a:lnTo>
                  <a:pt x="472696" y="85294"/>
                </a:lnTo>
                <a:lnTo>
                  <a:pt x="497817" y="116454"/>
                </a:lnTo>
                <a:lnTo>
                  <a:pt x="517683" y="151143"/>
                </a:lnTo>
                <a:lnTo>
                  <a:pt x="531728" y="188849"/>
                </a:lnTo>
                <a:lnTo>
                  <a:pt x="539383" y="229055"/>
                </a:lnTo>
                <a:lnTo>
                  <a:pt x="540638" y="249936"/>
                </a:lnTo>
                <a:lnTo>
                  <a:pt x="540101" y="270829"/>
                </a:lnTo>
                <a:lnTo>
                  <a:pt x="533837" y="311246"/>
                </a:lnTo>
                <a:lnTo>
                  <a:pt x="521108" y="349392"/>
                </a:lnTo>
                <a:lnTo>
                  <a:pt x="502463" y="384735"/>
                </a:lnTo>
                <a:lnTo>
                  <a:pt x="478448" y="416739"/>
                </a:lnTo>
                <a:lnTo>
                  <a:pt x="449610" y="444873"/>
                </a:lnTo>
                <a:lnTo>
                  <a:pt x="416496" y="468602"/>
                </a:lnTo>
                <a:lnTo>
                  <a:pt x="379654" y="487394"/>
                </a:lnTo>
                <a:lnTo>
                  <a:pt x="339631" y="500714"/>
                </a:lnTo>
                <a:lnTo>
                  <a:pt x="296973" y="508030"/>
                </a:lnTo>
                <a:lnTo>
                  <a:pt x="274827" y="509270"/>
                </a:lnTo>
                <a:lnTo>
                  <a:pt x="252635" y="508803"/>
                </a:lnTo>
                <a:lnTo>
                  <a:pt x="209719" y="502978"/>
                </a:lnTo>
                <a:lnTo>
                  <a:pt x="169235" y="491059"/>
                </a:lnTo>
                <a:lnTo>
                  <a:pt x="131745" y="473560"/>
                </a:lnTo>
                <a:lnTo>
                  <a:pt x="97814" y="450996"/>
                </a:lnTo>
                <a:lnTo>
                  <a:pt x="68005" y="423880"/>
                </a:lnTo>
                <a:lnTo>
                  <a:pt x="42883" y="392729"/>
                </a:lnTo>
                <a:lnTo>
                  <a:pt x="23010" y="358054"/>
                </a:lnTo>
                <a:lnTo>
                  <a:pt x="8952" y="320372"/>
                </a:lnTo>
                <a:lnTo>
                  <a:pt x="1272" y="280196"/>
                </a:lnTo>
                <a:lnTo>
                  <a:pt x="0" y="25933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61817" y="3102296"/>
            <a:ext cx="338958" cy="31951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861817" y="3102296"/>
            <a:ext cx="339090" cy="320040"/>
          </a:xfrm>
          <a:custGeom>
            <a:avLst/>
            <a:gdLst/>
            <a:ahLst/>
            <a:cxnLst/>
            <a:rect l="l" t="t" r="r" b="b"/>
            <a:pathLst>
              <a:path w="339089" h="320039">
                <a:moveTo>
                  <a:pt x="0" y="162746"/>
                </a:moveTo>
                <a:lnTo>
                  <a:pt x="5004" y="121275"/>
                </a:lnTo>
                <a:lnTo>
                  <a:pt x="20527" y="83644"/>
                </a:lnTo>
                <a:lnTo>
                  <a:pt x="45111" y="51276"/>
                </a:lnTo>
                <a:lnTo>
                  <a:pt x="77300" y="25596"/>
                </a:lnTo>
                <a:lnTo>
                  <a:pt x="115636" y="8029"/>
                </a:lnTo>
                <a:lnTo>
                  <a:pt x="158664" y="0"/>
                </a:lnTo>
                <a:lnTo>
                  <a:pt x="174493" y="280"/>
                </a:lnTo>
                <a:lnTo>
                  <a:pt x="219086" y="7848"/>
                </a:lnTo>
                <a:lnTo>
                  <a:pt x="258406" y="24510"/>
                </a:lnTo>
                <a:lnTo>
                  <a:pt x="291254" y="48986"/>
                </a:lnTo>
                <a:lnTo>
                  <a:pt x="316429" y="79999"/>
                </a:lnTo>
                <a:lnTo>
                  <a:pt x="332730" y="116269"/>
                </a:lnTo>
                <a:lnTo>
                  <a:pt x="338958" y="156518"/>
                </a:lnTo>
                <a:lnTo>
                  <a:pt x="338550" y="170715"/>
                </a:lnTo>
                <a:lnTo>
                  <a:pt x="329900" y="211144"/>
                </a:lnTo>
                <a:lnTo>
                  <a:pt x="311236" y="247231"/>
                </a:lnTo>
                <a:lnTo>
                  <a:pt x="284005" y="277560"/>
                </a:lnTo>
                <a:lnTo>
                  <a:pt x="249657" y="300714"/>
                </a:lnTo>
                <a:lnTo>
                  <a:pt x="209640" y="315279"/>
                </a:lnTo>
                <a:lnTo>
                  <a:pt x="180528" y="319516"/>
                </a:lnTo>
                <a:lnTo>
                  <a:pt x="164684" y="319218"/>
                </a:lnTo>
                <a:lnTo>
                  <a:pt x="120042" y="311621"/>
                </a:lnTo>
                <a:lnTo>
                  <a:pt x="80673" y="294956"/>
                </a:lnTo>
                <a:lnTo>
                  <a:pt x="47781" y="270493"/>
                </a:lnTo>
                <a:lnTo>
                  <a:pt x="22570" y="239502"/>
                </a:lnTo>
                <a:lnTo>
                  <a:pt x="6243" y="203251"/>
                </a:lnTo>
                <a:lnTo>
                  <a:pt x="4" y="163012"/>
                </a:lnTo>
                <a:lnTo>
                  <a:pt x="0" y="16274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7030288" y="5432789"/>
            <a:ext cx="38862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955"/>
              </a:lnSpc>
            </a:pPr>
            <a:r>
              <a:rPr sz="4200" spc="55" dirty="0">
                <a:latin typeface="Symbol"/>
                <a:cs typeface="Symbol"/>
              </a:rPr>
              <a:t></a:t>
            </a:r>
            <a:endParaRPr sz="4200">
              <a:latin typeface="Symbol"/>
              <a:cs typeface="Symbo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317921" y="5259290"/>
            <a:ext cx="1758314" cy="91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3825" algn="r">
              <a:lnSpc>
                <a:spcPts val="1495"/>
              </a:lnSpc>
            </a:pPr>
            <a:r>
              <a:rPr sz="1650" i="1" spc="10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  <a:p>
            <a:pPr algn="r">
              <a:lnSpc>
                <a:spcPts val="4300"/>
              </a:lnSpc>
            </a:pPr>
            <a:r>
              <a:rPr sz="4200" i="1" spc="52" baseline="13888" dirty="0">
                <a:latin typeface="Times New Roman"/>
                <a:cs typeface="Times New Roman"/>
              </a:rPr>
              <a:t>E</a:t>
            </a:r>
            <a:r>
              <a:rPr sz="1650" i="1" spc="105" dirty="0">
                <a:latin typeface="Times New Roman"/>
                <a:cs typeface="Times New Roman"/>
              </a:rPr>
              <a:t>nonbon</a:t>
            </a:r>
            <a:r>
              <a:rPr sz="1650" i="1" spc="5" dirty="0">
                <a:latin typeface="Times New Roman"/>
                <a:cs typeface="Times New Roman"/>
              </a:rPr>
              <a:t>d</a:t>
            </a:r>
            <a:r>
              <a:rPr sz="1650" i="1" spc="-25" dirty="0">
                <a:latin typeface="Times New Roman"/>
                <a:cs typeface="Times New Roman"/>
              </a:rPr>
              <a:t> </a:t>
            </a:r>
            <a:r>
              <a:rPr sz="4200" spc="44" baseline="13888" dirty="0">
                <a:latin typeface="Symbol"/>
                <a:cs typeface="Symbol"/>
              </a:rPr>
              <a:t></a:t>
            </a:r>
            <a:r>
              <a:rPr sz="4200" spc="-150" baseline="13888" dirty="0">
                <a:latin typeface="Times New Roman"/>
                <a:cs typeface="Times New Roman"/>
              </a:rPr>
              <a:t> </a:t>
            </a:r>
            <a:r>
              <a:rPr sz="4200" spc="55" dirty="0">
                <a:latin typeface="Symbol"/>
                <a:cs typeface="Symbol"/>
              </a:rPr>
              <a:t></a:t>
            </a:r>
            <a:endParaRPr sz="4200">
              <a:latin typeface="Symbol"/>
              <a:cs typeface="Symbol"/>
            </a:endParaRPr>
          </a:p>
          <a:p>
            <a:pPr marR="48895" algn="r">
              <a:lnSpc>
                <a:spcPts val="1714"/>
              </a:lnSpc>
            </a:pPr>
            <a:r>
              <a:rPr sz="1650" i="1" spc="120" dirty="0">
                <a:latin typeface="Times New Roman"/>
                <a:cs typeface="Times New Roman"/>
              </a:rPr>
              <a:t>i</a:t>
            </a:r>
            <a:r>
              <a:rPr sz="1650" spc="5" dirty="0">
                <a:latin typeface="Symbol"/>
                <a:cs typeface="Symbol"/>
              </a:rPr>
              <a:t>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i="1" dirty="0">
                <a:latin typeface="Times New Roman"/>
                <a:cs typeface="Times New Roman"/>
              </a:rPr>
              <a:t>j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65031" y="5912056"/>
            <a:ext cx="52387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50" i="1" spc="114" dirty="0">
                <a:latin typeface="Times New Roman"/>
                <a:cs typeface="Times New Roman"/>
              </a:rPr>
              <a:t>i</a:t>
            </a:r>
            <a:r>
              <a:rPr sz="1650" spc="5" dirty="0">
                <a:latin typeface="Symbol"/>
                <a:cs typeface="Symbol"/>
              </a:rPr>
              <a:t>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i="1" dirty="0">
                <a:latin typeface="Times New Roman"/>
                <a:cs typeface="Times New Roman"/>
              </a:rPr>
              <a:t>j </a:t>
            </a:r>
            <a:r>
              <a:rPr sz="1650" i="1" spc="-150" dirty="0">
                <a:latin typeface="Times New Roman"/>
                <a:cs typeface="Times New Roman"/>
              </a:rPr>
              <a:t> </a:t>
            </a:r>
            <a:r>
              <a:rPr sz="4200" spc="30" baseline="-11904" dirty="0">
                <a:latin typeface="Symbol"/>
                <a:cs typeface="Symbol"/>
              </a:rPr>
              <a:t></a:t>
            </a:r>
            <a:endParaRPr sz="4200" baseline="-11904">
              <a:latin typeface="Symbol"/>
              <a:cs typeface="Symbo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865540" y="5683372"/>
            <a:ext cx="13970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800" spc="20" dirty="0">
                <a:latin typeface="Symbol"/>
                <a:cs typeface="Symbol"/>
              </a:rPr>
              <a:t>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865540" y="5432149"/>
            <a:ext cx="13970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800" spc="20" dirty="0">
                <a:latin typeface="Symbol"/>
                <a:cs typeface="Symbol"/>
              </a:rPr>
              <a:t>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865540" y="5912056"/>
            <a:ext cx="13970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800" spc="20" dirty="0">
                <a:latin typeface="Symbol"/>
                <a:cs typeface="Symbol"/>
              </a:rPr>
              <a:t>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448914" y="5203480"/>
            <a:ext cx="155638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00"/>
              </a:lnSpc>
              <a:tabLst>
                <a:tab pos="991235" algn="l"/>
                <a:tab pos="1416050" algn="l"/>
              </a:tabLst>
            </a:pPr>
            <a:r>
              <a:rPr sz="2800" spc="20" dirty="0">
                <a:latin typeface="Symbol"/>
                <a:cs typeface="Symbol"/>
              </a:rPr>
              <a:t>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4200" i="1" spc="44" baseline="-3968" dirty="0">
                <a:latin typeface="Times New Roman"/>
                <a:cs typeface="Times New Roman"/>
              </a:rPr>
              <a:t>A</a:t>
            </a:r>
            <a:r>
              <a:rPr sz="4200" i="1" baseline="-3968" dirty="0">
                <a:latin typeface="Times New Roman"/>
                <a:cs typeface="Times New Roman"/>
              </a:rPr>
              <a:t>	</a:t>
            </a:r>
            <a:r>
              <a:rPr sz="4200" i="1" spc="44" baseline="-3968" dirty="0">
                <a:latin typeface="Times New Roman"/>
                <a:cs typeface="Times New Roman"/>
              </a:rPr>
              <a:t>B</a:t>
            </a:r>
            <a:r>
              <a:rPr sz="4200" i="1" baseline="-3968" dirty="0">
                <a:latin typeface="Times New Roman"/>
                <a:cs typeface="Times New Roman"/>
              </a:rPr>
              <a:t>	</a:t>
            </a:r>
            <a:r>
              <a:rPr sz="2800" spc="20" dirty="0">
                <a:latin typeface="Symbol"/>
                <a:cs typeface="Symbol"/>
              </a:rPr>
              <a:t></a:t>
            </a:r>
            <a:endParaRPr sz="2800">
              <a:latin typeface="Symbol"/>
              <a:cs typeface="Symbol"/>
            </a:endParaRPr>
          </a:p>
          <a:p>
            <a:pPr marL="50800" algn="ctr">
              <a:lnSpc>
                <a:spcPts val="1310"/>
              </a:lnSpc>
              <a:tabLst>
                <a:tab pos="299720" algn="l"/>
                <a:tab pos="822960" algn="l"/>
                <a:tab pos="1063625" algn="l"/>
                <a:tab pos="1289685" algn="l"/>
              </a:tabLst>
            </a:pPr>
            <a:r>
              <a:rPr sz="1650" i="1" u="heavy" dirty="0">
                <a:latin typeface="Times New Roman"/>
                <a:cs typeface="Times New Roman"/>
              </a:rPr>
              <a:t> </a:t>
            </a:r>
            <a:r>
              <a:rPr sz="1650" i="1" dirty="0">
                <a:latin typeface="Times New Roman"/>
                <a:cs typeface="Times New Roman"/>
              </a:rPr>
              <a:t>	</a:t>
            </a:r>
            <a:r>
              <a:rPr sz="1650" i="1" u="heavy" dirty="0">
                <a:latin typeface="Times New Roman"/>
                <a:cs typeface="Times New Roman"/>
              </a:rPr>
              <a:t>ij </a:t>
            </a:r>
            <a:r>
              <a:rPr sz="1650" i="1" u="heavy" spc="80" dirty="0">
                <a:latin typeface="Times New Roman"/>
                <a:cs typeface="Times New Roman"/>
              </a:rPr>
              <a:t> </a:t>
            </a:r>
            <a:r>
              <a:rPr sz="1650" i="1" dirty="0">
                <a:latin typeface="Times New Roman"/>
                <a:cs typeface="Times New Roman"/>
              </a:rPr>
              <a:t>	</a:t>
            </a:r>
            <a:r>
              <a:rPr sz="1650" i="1" u="heavy" dirty="0">
                <a:latin typeface="Times New Roman"/>
                <a:cs typeface="Times New Roman"/>
              </a:rPr>
              <a:t> </a:t>
            </a:r>
            <a:r>
              <a:rPr sz="1650" i="1" dirty="0">
                <a:latin typeface="Times New Roman"/>
                <a:cs typeface="Times New Roman"/>
              </a:rPr>
              <a:t>	</a:t>
            </a:r>
            <a:r>
              <a:rPr sz="1650" i="1" u="heavy" dirty="0">
                <a:latin typeface="Times New Roman"/>
                <a:cs typeface="Times New Roman"/>
              </a:rPr>
              <a:t>ij 	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448914" y="5683372"/>
            <a:ext cx="13970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800" spc="20" dirty="0">
                <a:latin typeface="Symbol"/>
                <a:cs typeface="Symbol"/>
              </a:rPr>
              <a:t>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448914" y="5432149"/>
            <a:ext cx="139700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800" spc="20" dirty="0">
                <a:latin typeface="Symbol"/>
                <a:cs typeface="Symbol"/>
              </a:rPr>
              <a:t>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143170" y="5496059"/>
            <a:ext cx="2000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800" spc="30" dirty="0">
                <a:latin typeface="Symbol"/>
                <a:cs typeface="Symbol"/>
              </a:rPr>
              <a:t>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821005" y="5496059"/>
            <a:ext cx="20002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4"/>
              </a:lnSpc>
            </a:pPr>
            <a:r>
              <a:rPr sz="2800" spc="30" dirty="0">
                <a:latin typeface="Symbol"/>
                <a:cs typeface="Symbol"/>
              </a:rPr>
              <a:t>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145642" y="5259290"/>
            <a:ext cx="14160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650" i="1" spc="10" dirty="0">
                <a:latin typeface="Times New Roman"/>
                <a:cs typeface="Times New Roman"/>
              </a:rPr>
              <a:t>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760826" y="5989643"/>
            <a:ext cx="924560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  <a:tabLst>
                <a:tab pos="805815" algn="l"/>
              </a:tabLst>
            </a:pPr>
            <a:r>
              <a:rPr sz="1650" i="1" dirty="0">
                <a:latin typeface="Times New Roman"/>
                <a:cs typeface="Times New Roman"/>
              </a:rPr>
              <a:t>ij	ij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122221" y="5233135"/>
            <a:ext cx="672465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indent="-287020">
              <a:lnSpc>
                <a:spcPct val="162500"/>
              </a:lnSpc>
              <a:tabLst>
                <a:tab pos="671830" algn="l"/>
              </a:tabLst>
            </a:pPr>
            <a:r>
              <a:rPr sz="1650" i="1" u="heavy" spc="-229" dirty="0">
                <a:latin typeface="Times New Roman"/>
                <a:cs typeface="Times New Roman"/>
              </a:rPr>
              <a:t> </a:t>
            </a:r>
            <a:r>
              <a:rPr sz="4200" i="1" spc="-30" baseline="13888" dirty="0">
                <a:latin typeface="Times New Roman"/>
                <a:cs typeface="Times New Roman"/>
              </a:rPr>
              <a:t>q</a:t>
            </a:r>
            <a:r>
              <a:rPr sz="1650" i="1" u="heavy" dirty="0">
                <a:latin typeface="Times New Roman"/>
                <a:cs typeface="Times New Roman"/>
              </a:rPr>
              <a:t>i</a:t>
            </a:r>
            <a:r>
              <a:rPr sz="1650" i="1" u="heavy" spc="-240" dirty="0">
                <a:latin typeface="Times New Roman"/>
                <a:cs typeface="Times New Roman"/>
              </a:rPr>
              <a:t> </a:t>
            </a:r>
            <a:r>
              <a:rPr sz="4200" i="1" spc="37" baseline="13888" dirty="0">
                <a:latin typeface="Times New Roman"/>
                <a:cs typeface="Times New Roman"/>
              </a:rPr>
              <a:t>q</a:t>
            </a:r>
            <a:r>
              <a:rPr sz="4200" i="1" spc="-585" baseline="13888" dirty="0">
                <a:latin typeface="Times New Roman"/>
                <a:cs typeface="Times New Roman"/>
              </a:rPr>
              <a:t> </a:t>
            </a:r>
            <a:r>
              <a:rPr sz="1650" i="1" u="heavy" dirty="0">
                <a:latin typeface="Times New Roman"/>
                <a:cs typeface="Times New Roman"/>
              </a:rPr>
              <a:t>j 	</a:t>
            </a:r>
            <a:r>
              <a:rPr sz="1650" i="1" dirty="0">
                <a:latin typeface="Times New Roman"/>
                <a:cs typeface="Times New Roman"/>
              </a:rPr>
              <a:t> ij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462481" y="5780546"/>
            <a:ext cx="14160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0"/>
              </a:lnSpc>
            </a:pPr>
            <a:r>
              <a:rPr sz="2800" i="1" spc="20" dirty="0"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656658" y="5780546"/>
            <a:ext cx="14160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0"/>
              </a:lnSpc>
            </a:pPr>
            <a:r>
              <a:rPr sz="2800" i="1" spc="20" dirty="0"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305610" y="5780546"/>
            <a:ext cx="141605" cy="357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0"/>
              </a:lnSpc>
            </a:pPr>
            <a:r>
              <a:rPr sz="2800" i="1" spc="20" dirty="0"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635009" y="5740635"/>
            <a:ext cx="106680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650" spc="5" dirty="0">
                <a:latin typeface="Times New Roman"/>
                <a:cs typeface="Times New Roman"/>
              </a:rPr>
              <a:t>6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809655" y="5740635"/>
            <a:ext cx="23812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650" spc="105" dirty="0">
                <a:latin typeface="Times New Roman"/>
                <a:cs typeface="Times New Roman"/>
              </a:rPr>
              <a:t>12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240276" y="5092700"/>
            <a:ext cx="4846955" cy="1216025"/>
          </a:xfrm>
          <a:custGeom>
            <a:avLst/>
            <a:gdLst/>
            <a:ahLst/>
            <a:cxnLst/>
            <a:rect l="l" t="t" r="r" b="b"/>
            <a:pathLst>
              <a:path w="4846955" h="1216025">
                <a:moveTo>
                  <a:pt x="0" y="1216025"/>
                </a:moveTo>
                <a:lnTo>
                  <a:pt x="4846574" y="1216025"/>
                </a:lnTo>
                <a:lnTo>
                  <a:pt x="4846574" y="0"/>
                </a:lnTo>
                <a:lnTo>
                  <a:pt x="0" y="0"/>
                </a:lnTo>
                <a:lnTo>
                  <a:pt x="0" y="121602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2107405" y="1188879"/>
            <a:ext cx="133985" cy="23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4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04875" y="1223142"/>
            <a:ext cx="1915160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i="1" spc="80" dirty="0">
                <a:latin typeface="Times New Roman"/>
                <a:cs typeface="Times New Roman"/>
              </a:rPr>
              <a:t>E</a:t>
            </a:r>
            <a:r>
              <a:rPr sz="2750" i="1" spc="30" dirty="0">
                <a:latin typeface="Times New Roman"/>
                <a:cs typeface="Times New Roman"/>
              </a:rPr>
              <a:t> </a:t>
            </a:r>
            <a:r>
              <a:rPr sz="2750" spc="75" dirty="0">
                <a:latin typeface="Symbol"/>
                <a:cs typeface="Symbol"/>
              </a:rPr>
              <a:t></a:t>
            </a:r>
            <a:r>
              <a:rPr sz="2750" spc="-95" dirty="0">
                <a:latin typeface="Times New Roman"/>
                <a:cs typeface="Times New Roman"/>
              </a:rPr>
              <a:t> </a:t>
            </a:r>
            <a:r>
              <a:rPr sz="2750" i="1" spc="114" dirty="0">
                <a:latin typeface="Times New Roman"/>
                <a:cs typeface="Times New Roman"/>
              </a:rPr>
              <a:t>k</a:t>
            </a:r>
            <a:r>
              <a:rPr sz="2400" spc="67" baseline="-24305" dirty="0">
                <a:latin typeface="Times New Roman"/>
                <a:cs typeface="Times New Roman"/>
              </a:rPr>
              <a:t>2</a:t>
            </a:r>
            <a:r>
              <a:rPr sz="2400" spc="-172" baseline="-24305" dirty="0">
                <a:latin typeface="Times New Roman"/>
                <a:cs typeface="Times New Roman"/>
              </a:rPr>
              <a:t> </a:t>
            </a:r>
            <a:r>
              <a:rPr sz="2750" spc="75" dirty="0">
                <a:latin typeface="Times New Roman"/>
                <a:cs typeface="Times New Roman"/>
              </a:rPr>
              <a:t>(</a:t>
            </a:r>
            <a:r>
              <a:rPr sz="2750" i="1" spc="50" dirty="0">
                <a:latin typeface="Times New Roman"/>
                <a:cs typeface="Times New Roman"/>
              </a:rPr>
              <a:t>r</a:t>
            </a:r>
            <a:r>
              <a:rPr sz="2750" i="1" spc="-110" dirty="0">
                <a:latin typeface="Times New Roman"/>
                <a:cs typeface="Times New Roman"/>
              </a:rPr>
              <a:t> </a:t>
            </a:r>
            <a:r>
              <a:rPr sz="2750" spc="75" dirty="0">
                <a:latin typeface="Symbol"/>
                <a:cs typeface="Symbol"/>
              </a:rPr>
              <a:t></a:t>
            </a:r>
            <a:r>
              <a:rPr sz="2750" spc="-275" dirty="0">
                <a:latin typeface="Times New Roman"/>
                <a:cs typeface="Times New Roman"/>
              </a:rPr>
              <a:t> </a:t>
            </a:r>
            <a:r>
              <a:rPr sz="2750" i="1" spc="-245" dirty="0">
                <a:latin typeface="Times New Roman"/>
                <a:cs typeface="Times New Roman"/>
              </a:rPr>
              <a:t>r</a:t>
            </a:r>
            <a:r>
              <a:rPr sz="2400" i="1" spc="67" baseline="-24305" dirty="0">
                <a:latin typeface="Times New Roman"/>
                <a:cs typeface="Times New Roman"/>
              </a:rPr>
              <a:t>o</a:t>
            </a:r>
            <a:r>
              <a:rPr sz="2400" i="1" spc="-135" baseline="-24305" dirty="0">
                <a:latin typeface="Times New Roman"/>
                <a:cs typeface="Times New Roman"/>
              </a:rPr>
              <a:t> </a:t>
            </a:r>
            <a:r>
              <a:rPr sz="2750" spc="45" dirty="0">
                <a:latin typeface="Times New Roman"/>
                <a:cs typeface="Times New Roman"/>
              </a:rPr>
              <a:t>)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39700" y="1130363"/>
            <a:ext cx="2164080" cy="586105"/>
          </a:xfrm>
          <a:custGeom>
            <a:avLst/>
            <a:gdLst/>
            <a:ahLst/>
            <a:cxnLst/>
            <a:rect l="l" t="t" r="r" b="b"/>
            <a:pathLst>
              <a:path w="2164080" h="586105">
                <a:moveTo>
                  <a:pt x="0" y="585787"/>
                </a:moveTo>
                <a:lnTo>
                  <a:pt x="2163826" y="585787"/>
                </a:lnTo>
                <a:lnTo>
                  <a:pt x="2163826" y="0"/>
                </a:lnTo>
                <a:lnTo>
                  <a:pt x="0" y="0"/>
                </a:lnTo>
                <a:lnTo>
                  <a:pt x="0" y="58578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159500" y="1206563"/>
            <a:ext cx="2554605" cy="662305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46355" algn="r">
              <a:lnSpc>
                <a:spcPct val="100000"/>
              </a:lnSpc>
            </a:pPr>
            <a:r>
              <a:rPr sz="1850" spc="35" dirty="0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15900" y="2501900"/>
            <a:ext cx="3073400" cy="5969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r>
              <a:rPr sz="3000" i="1" spc="-204" dirty="0">
                <a:latin typeface="Times New Roman"/>
                <a:cs typeface="Times New Roman"/>
              </a:rPr>
              <a:t>E</a:t>
            </a:r>
            <a:r>
              <a:rPr sz="3000" i="1" spc="-105" dirty="0">
                <a:latin typeface="Times New Roman"/>
                <a:cs typeface="Times New Roman"/>
              </a:rPr>
              <a:t> </a:t>
            </a:r>
            <a:r>
              <a:rPr sz="3000" spc="-185" dirty="0">
                <a:latin typeface="Symbol"/>
                <a:cs typeface="Symbol"/>
              </a:rPr>
              <a:t></a:t>
            </a:r>
            <a:r>
              <a:rPr sz="3000" spc="-215" dirty="0">
                <a:latin typeface="Times New Roman"/>
                <a:cs typeface="Times New Roman"/>
              </a:rPr>
              <a:t> </a:t>
            </a:r>
            <a:r>
              <a:rPr sz="3000" i="1" spc="20" dirty="0">
                <a:latin typeface="Times New Roman"/>
                <a:cs typeface="Times New Roman"/>
              </a:rPr>
              <a:t>k</a:t>
            </a:r>
            <a:r>
              <a:rPr sz="3000" spc="-365" dirty="0">
                <a:latin typeface="Times New Roman"/>
                <a:cs typeface="Times New Roman"/>
              </a:rPr>
              <a:t>(</a:t>
            </a:r>
            <a:r>
              <a:rPr sz="3000" spc="-25" dirty="0">
                <a:latin typeface="Times New Roman"/>
                <a:cs typeface="Times New Roman"/>
              </a:rPr>
              <a:t>1</a:t>
            </a:r>
            <a:r>
              <a:rPr sz="3000" spc="-185" dirty="0">
                <a:latin typeface="Symbol"/>
                <a:cs typeface="Symbol"/>
              </a:rPr>
              <a:t></a:t>
            </a:r>
            <a:r>
              <a:rPr sz="3000" spc="-385" dirty="0">
                <a:latin typeface="Times New Roman"/>
                <a:cs typeface="Times New Roman"/>
              </a:rPr>
              <a:t> </a:t>
            </a:r>
            <a:r>
              <a:rPr sz="3000" spc="-275" dirty="0">
                <a:latin typeface="Times New Roman"/>
                <a:cs typeface="Times New Roman"/>
              </a:rPr>
              <a:t>c</a:t>
            </a:r>
            <a:r>
              <a:rPr sz="3000" spc="-225" dirty="0">
                <a:latin typeface="Times New Roman"/>
                <a:cs typeface="Times New Roman"/>
              </a:rPr>
              <a:t>o</a:t>
            </a:r>
            <a:r>
              <a:rPr sz="3000" spc="-110" dirty="0">
                <a:latin typeface="Times New Roman"/>
                <a:cs typeface="Times New Roman"/>
              </a:rPr>
              <a:t>s</a:t>
            </a:r>
            <a:r>
              <a:rPr sz="3000" spc="-95" dirty="0">
                <a:latin typeface="Times New Roman"/>
                <a:cs typeface="Times New Roman"/>
              </a:rPr>
              <a:t>(</a:t>
            </a:r>
            <a:r>
              <a:rPr sz="3000" i="1" spc="-225" dirty="0">
                <a:latin typeface="Times New Roman"/>
                <a:cs typeface="Times New Roman"/>
              </a:rPr>
              <a:t>n</a:t>
            </a:r>
            <a:r>
              <a:rPr sz="3100" i="1" spc="-229" dirty="0">
                <a:latin typeface="Symbol"/>
                <a:cs typeface="Symbol"/>
              </a:rPr>
              <a:t></a:t>
            </a:r>
            <a:r>
              <a:rPr sz="3100" i="1" spc="-16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Symbol"/>
                <a:cs typeface="Symbol"/>
              </a:rPr>
              <a:t></a:t>
            </a:r>
            <a:r>
              <a:rPr sz="3100" i="1" spc="-245" dirty="0">
                <a:latin typeface="Symbol"/>
                <a:cs typeface="Symbol"/>
              </a:rPr>
              <a:t></a:t>
            </a:r>
            <a:r>
              <a:rPr sz="2625" i="1" spc="-150" baseline="-23809" dirty="0">
                <a:latin typeface="Times New Roman"/>
                <a:cs typeface="Times New Roman"/>
              </a:rPr>
              <a:t>o</a:t>
            </a:r>
            <a:r>
              <a:rPr sz="2625" i="1" spc="-240" baseline="-23809" dirty="0">
                <a:latin typeface="Times New Roman"/>
                <a:cs typeface="Times New Roman"/>
              </a:rPr>
              <a:t> </a:t>
            </a:r>
            <a:r>
              <a:rPr sz="3000" spc="-150" dirty="0">
                <a:latin typeface="Times New Roman"/>
                <a:cs typeface="Times New Roman"/>
              </a:rPr>
              <a:t>))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156681" y="3000442"/>
            <a:ext cx="294195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i="1" spc="85" dirty="0">
                <a:latin typeface="Times New Roman"/>
                <a:cs typeface="Times New Roman"/>
              </a:rPr>
              <a:t>E</a:t>
            </a:r>
            <a:r>
              <a:rPr sz="2450" i="1" spc="10" dirty="0">
                <a:latin typeface="Times New Roman"/>
                <a:cs typeface="Times New Roman"/>
              </a:rPr>
              <a:t> </a:t>
            </a:r>
            <a:r>
              <a:rPr sz="2450" spc="80" dirty="0">
                <a:latin typeface="Symbol"/>
                <a:cs typeface="Symbol"/>
              </a:rPr>
              <a:t></a:t>
            </a:r>
            <a:r>
              <a:rPr sz="2450" spc="-95" dirty="0">
                <a:latin typeface="Times New Roman"/>
                <a:cs typeface="Times New Roman"/>
              </a:rPr>
              <a:t> </a:t>
            </a:r>
            <a:r>
              <a:rPr sz="2450" i="1" spc="225" dirty="0">
                <a:latin typeface="Times New Roman"/>
                <a:cs typeface="Times New Roman"/>
              </a:rPr>
              <a:t>k</a:t>
            </a:r>
            <a:r>
              <a:rPr sz="2450" spc="-200" dirty="0">
                <a:latin typeface="Times New Roman"/>
                <a:cs typeface="Times New Roman"/>
              </a:rPr>
              <a:t>(</a:t>
            </a:r>
            <a:r>
              <a:rPr sz="2450" spc="200" dirty="0">
                <a:latin typeface="Times New Roman"/>
                <a:cs typeface="Times New Roman"/>
              </a:rPr>
              <a:t>1</a:t>
            </a:r>
            <a:r>
              <a:rPr sz="2450" spc="80" dirty="0">
                <a:latin typeface="Symbol"/>
                <a:cs typeface="Symbol"/>
              </a:rPr>
              <a:t></a:t>
            </a:r>
            <a:r>
              <a:rPr sz="2450" spc="-260" dirty="0">
                <a:latin typeface="Times New Roman"/>
                <a:cs typeface="Times New Roman"/>
              </a:rPr>
              <a:t> </a:t>
            </a:r>
            <a:r>
              <a:rPr sz="2450" spc="-55" dirty="0">
                <a:latin typeface="Times New Roman"/>
                <a:cs typeface="Times New Roman"/>
              </a:rPr>
              <a:t>c</a:t>
            </a:r>
            <a:r>
              <a:rPr sz="2450" spc="10" dirty="0">
                <a:latin typeface="Times New Roman"/>
                <a:cs typeface="Times New Roman"/>
              </a:rPr>
              <a:t>o</a:t>
            </a:r>
            <a:r>
              <a:rPr sz="2450" spc="75" dirty="0">
                <a:latin typeface="Times New Roman"/>
                <a:cs typeface="Times New Roman"/>
              </a:rPr>
              <a:t>s</a:t>
            </a:r>
            <a:r>
              <a:rPr sz="2450" spc="55" dirty="0">
                <a:latin typeface="Times New Roman"/>
                <a:cs typeface="Times New Roman"/>
              </a:rPr>
              <a:t>(</a:t>
            </a:r>
            <a:r>
              <a:rPr sz="2450" i="1" spc="10" dirty="0">
                <a:latin typeface="Times New Roman"/>
                <a:cs typeface="Times New Roman"/>
              </a:rPr>
              <a:t>n</a:t>
            </a:r>
            <a:r>
              <a:rPr sz="2600" i="1" dirty="0">
                <a:latin typeface="Symbol"/>
                <a:cs typeface="Symbol"/>
              </a:rPr>
              <a:t></a:t>
            </a:r>
            <a:r>
              <a:rPr sz="2600" i="1" spc="-20" dirty="0">
                <a:latin typeface="Times New Roman"/>
                <a:cs typeface="Times New Roman"/>
              </a:rPr>
              <a:t> </a:t>
            </a:r>
            <a:r>
              <a:rPr sz="2450" spc="80" dirty="0">
                <a:latin typeface="Symbol"/>
                <a:cs typeface="Symbol"/>
              </a:rPr>
              <a:t></a:t>
            </a:r>
            <a:r>
              <a:rPr sz="2450" spc="-175" dirty="0">
                <a:latin typeface="Times New Roman"/>
                <a:cs typeface="Times New Roman"/>
              </a:rPr>
              <a:t> </a:t>
            </a:r>
            <a:r>
              <a:rPr sz="2600" i="1" spc="130" dirty="0">
                <a:latin typeface="Symbol"/>
                <a:cs typeface="Symbol"/>
              </a:rPr>
              <a:t></a:t>
            </a:r>
            <a:r>
              <a:rPr sz="2175" i="1" spc="37" baseline="-22988" dirty="0">
                <a:latin typeface="Times New Roman"/>
                <a:cs typeface="Times New Roman"/>
              </a:rPr>
              <a:t>o</a:t>
            </a:r>
            <a:r>
              <a:rPr sz="2175" i="1" spc="-142" baseline="-22988" dirty="0">
                <a:latin typeface="Times New Roman"/>
                <a:cs typeface="Times New Roman"/>
              </a:rPr>
              <a:t> </a:t>
            </a:r>
            <a:r>
              <a:rPr sz="2450" spc="5" dirty="0">
                <a:latin typeface="Times New Roman"/>
                <a:cs typeface="Times New Roman"/>
              </a:rPr>
              <a:t>))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6099175" y="3459226"/>
            <a:ext cx="3044825" cy="0"/>
          </a:xfrm>
          <a:custGeom>
            <a:avLst/>
            <a:gdLst/>
            <a:ahLst/>
            <a:cxnLst/>
            <a:rect l="l" t="t" r="r" b="b"/>
            <a:pathLst>
              <a:path w="3044825">
                <a:moveTo>
                  <a:pt x="0" y="0"/>
                </a:moveTo>
                <a:lnTo>
                  <a:pt x="3044824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99175" y="2959163"/>
            <a:ext cx="3044825" cy="500380"/>
          </a:xfrm>
          <a:custGeom>
            <a:avLst/>
            <a:gdLst/>
            <a:ahLst/>
            <a:cxnLst/>
            <a:rect l="l" t="t" r="r" b="b"/>
            <a:pathLst>
              <a:path w="3044825" h="500379">
                <a:moveTo>
                  <a:pt x="3044824" y="0"/>
                </a:moveTo>
                <a:lnTo>
                  <a:pt x="0" y="0"/>
                </a:lnTo>
                <a:lnTo>
                  <a:pt x="0" y="500062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55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sz="3200" u="heavy" dirty="0">
                <a:solidFill>
                  <a:srgbClr val="001F5F"/>
                </a:solidFill>
                <a:latin typeface="Times New Roman"/>
                <a:cs typeface="Times New Roman"/>
              </a:rPr>
              <a:t>Mole</a:t>
            </a:r>
            <a:r>
              <a:rPr sz="3200" u="heavy" spc="5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200" u="heavy" spc="-5" dirty="0">
                <a:solidFill>
                  <a:srgbClr val="001F5F"/>
                </a:solidFill>
                <a:latin typeface="Times New Roman"/>
                <a:cs typeface="Times New Roman"/>
              </a:rPr>
              <a:t>ular</a:t>
            </a:r>
            <a:r>
              <a:rPr sz="3200" u="heavy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1F5F"/>
                </a:solidFill>
                <a:latin typeface="Times New Roman"/>
                <a:cs typeface="Times New Roman"/>
              </a:rPr>
              <a:t>Modeling</a:t>
            </a:r>
            <a:r>
              <a:rPr sz="3200" u="heavy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1F5F"/>
                </a:solidFill>
                <a:latin typeface="Times New Roman"/>
                <a:cs typeface="Times New Roman"/>
              </a:rPr>
              <a:t>Methods</a:t>
            </a:r>
            <a:r>
              <a:rPr sz="3200" u="heavy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3200" u="heavy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u="heavy" spc="-5" dirty="0">
                <a:solidFill>
                  <a:srgbClr val="001F5F"/>
                </a:solidFill>
                <a:latin typeface="Times New Roman"/>
                <a:cs typeface="Times New Roman"/>
              </a:rPr>
              <a:t>Classi</a:t>
            </a:r>
            <a:r>
              <a:rPr sz="3200" u="heavy" spc="1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200" u="heavy" dirty="0">
                <a:solidFill>
                  <a:srgbClr val="001F5F"/>
                </a:solidFill>
                <a:latin typeface="Times New Roman"/>
                <a:cs typeface="Times New Roman"/>
              </a:rPr>
              <a:t>al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145844" y="6479334"/>
            <a:ext cx="78784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Sl</a:t>
            </a:r>
            <a:r>
              <a:rPr sz="2400" b="1" spc="-5" dirty="0">
                <a:latin typeface="Times New Roman"/>
                <a:cs typeface="Times New Roman"/>
              </a:rPr>
              <a:t>id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5" dirty="0">
                <a:latin typeface="Times New Roman"/>
                <a:cs typeface="Times New Roman"/>
              </a:rPr>
              <a:t> court</a:t>
            </a:r>
            <a:r>
              <a:rPr sz="2400" b="1" dirty="0">
                <a:latin typeface="Times New Roman"/>
                <a:cs typeface="Times New Roman"/>
              </a:rPr>
              <a:t>esy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andy</a:t>
            </a:r>
            <a:r>
              <a:rPr sz="2400" b="1" spc="-5" dirty="0">
                <a:latin typeface="Times New Roman"/>
                <a:cs typeface="Times New Roman"/>
              </a:rPr>
              <a:t> Cyga</a:t>
            </a:r>
            <a:r>
              <a:rPr sz="2400" b="1" dirty="0">
                <a:latin typeface="Times New Roman"/>
                <a:cs typeface="Times New Roman"/>
              </a:rPr>
              <a:t>n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 </a:t>
            </a:r>
            <a:r>
              <a:rPr sz="2400" b="1" spc="-5" dirty="0">
                <a:latin typeface="Times New Roman"/>
                <a:cs typeface="Times New Roman"/>
              </a:rPr>
              <a:t>San</a:t>
            </a:r>
            <a:r>
              <a:rPr sz="2400" b="1" spc="-10" dirty="0">
                <a:latin typeface="Times New Roman"/>
                <a:cs typeface="Times New Roman"/>
              </a:rPr>
              <a:t>dia</a:t>
            </a:r>
            <a:r>
              <a:rPr sz="2400" b="1" spc="-5" dirty="0">
                <a:latin typeface="Times New Roman"/>
                <a:cs typeface="Times New Roman"/>
              </a:rPr>
              <a:t> Nat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spc="-15" dirty="0">
                <a:latin typeface="Times New Roman"/>
                <a:cs typeface="Times New Roman"/>
              </a:rPr>
              <a:t>onal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Laborator</a:t>
            </a:r>
            <a:r>
              <a:rPr sz="2400" b="1" spc="-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251183"/>
            <a:ext cx="724789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Mole</a:t>
            </a:r>
            <a:r>
              <a:rPr sz="3200" b="1" u="heavy" spc="5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200" b="1" u="heavy" spc="-5" dirty="0">
                <a:solidFill>
                  <a:srgbClr val="001F5F"/>
                </a:solidFill>
                <a:latin typeface="Times New Roman"/>
                <a:cs typeface="Times New Roman"/>
              </a:rPr>
              <a:t>ular</a:t>
            </a:r>
            <a:r>
              <a:rPr sz="3200" b="1" u="heavy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Modeling</a:t>
            </a:r>
            <a:r>
              <a:rPr sz="3200" b="1" u="heavy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Methods</a:t>
            </a:r>
            <a:r>
              <a:rPr sz="3200" b="1" u="heavy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sz="3200" u="heavy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001F5F"/>
                </a:solidFill>
                <a:latin typeface="Times New Roman"/>
                <a:cs typeface="Times New Roman"/>
              </a:rPr>
              <a:t>Quantum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7520" y="928640"/>
            <a:ext cx="347789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 algn="ctr">
              <a:lnSpc>
                <a:spcPts val="3040"/>
              </a:lnSpc>
            </a:pPr>
            <a:r>
              <a:rPr sz="2800" b="1" spc="-20" dirty="0">
                <a:latin typeface="Times New Roman"/>
                <a:cs typeface="Times New Roman"/>
              </a:rPr>
              <a:t>Sl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spc="-15" dirty="0">
                <a:latin typeface="Times New Roman"/>
                <a:cs typeface="Times New Roman"/>
              </a:rPr>
              <a:t>te</a:t>
            </a:r>
            <a:r>
              <a:rPr sz="2800" b="1" spc="-13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-</a:t>
            </a:r>
            <a:r>
              <a:rPr sz="2800" b="1" spc="-10" dirty="0">
                <a:latin typeface="Times New Roman"/>
                <a:cs typeface="Times New Roman"/>
              </a:rPr>
              <a:t>ty</a:t>
            </a:r>
            <a:r>
              <a:rPr sz="2800" b="1" spc="-25" dirty="0">
                <a:latin typeface="Times New Roman"/>
                <a:cs typeface="Times New Roman"/>
              </a:rPr>
              <a:t>p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orb</a:t>
            </a:r>
            <a:r>
              <a:rPr sz="2800" b="1" spc="-5" dirty="0">
                <a:latin typeface="Times New Roman"/>
                <a:cs typeface="Times New Roman"/>
              </a:rPr>
              <a:t>i</a:t>
            </a:r>
            <a:r>
              <a:rPr sz="2800" b="1" spc="-10" dirty="0">
                <a:latin typeface="Times New Roman"/>
                <a:cs typeface="Times New Roman"/>
              </a:rPr>
              <a:t>tal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5380"/>
              </a:lnSpc>
            </a:pPr>
            <a:r>
              <a:rPr sz="4750" i="1" spc="-25" dirty="0">
                <a:latin typeface="Symbol"/>
                <a:cs typeface="Symbol"/>
              </a:rPr>
              <a:t></a:t>
            </a:r>
            <a:r>
              <a:rPr sz="4750" i="1" spc="55" dirty="0">
                <a:latin typeface="Times New Roman"/>
                <a:cs typeface="Times New Roman"/>
              </a:rPr>
              <a:t> </a:t>
            </a:r>
            <a:r>
              <a:rPr sz="4500" spc="120" dirty="0">
                <a:latin typeface="Symbol"/>
                <a:cs typeface="Symbol"/>
              </a:rPr>
              <a:t></a:t>
            </a:r>
            <a:r>
              <a:rPr sz="4500" spc="225" dirty="0">
                <a:latin typeface="Times New Roman"/>
                <a:cs typeface="Times New Roman"/>
              </a:rPr>
              <a:t> </a:t>
            </a:r>
            <a:r>
              <a:rPr sz="4500" i="1" spc="320" dirty="0">
                <a:latin typeface="Times New Roman"/>
                <a:cs typeface="Times New Roman"/>
              </a:rPr>
              <a:t>A</a:t>
            </a:r>
            <a:r>
              <a:rPr sz="4500" spc="-120" dirty="0">
                <a:latin typeface="Times New Roman"/>
                <a:cs typeface="Times New Roman"/>
              </a:rPr>
              <a:t>e</a:t>
            </a:r>
            <a:r>
              <a:rPr sz="4500" spc="-375" dirty="0">
                <a:latin typeface="Times New Roman"/>
                <a:cs typeface="Times New Roman"/>
              </a:rPr>
              <a:t>x</a:t>
            </a:r>
            <a:r>
              <a:rPr sz="4500" spc="370" dirty="0">
                <a:latin typeface="Times New Roman"/>
                <a:cs typeface="Times New Roman"/>
              </a:rPr>
              <a:t>p</a:t>
            </a:r>
            <a:r>
              <a:rPr sz="4500" spc="345" dirty="0">
                <a:latin typeface="Times New Roman"/>
                <a:cs typeface="Times New Roman"/>
              </a:rPr>
              <a:t>(</a:t>
            </a:r>
            <a:r>
              <a:rPr sz="4500" spc="-85" dirty="0">
                <a:latin typeface="Symbol"/>
                <a:cs typeface="Symbol"/>
              </a:rPr>
              <a:t></a:t>
            </a:r>
            <a:r>
              <a:rPr sz="4750" i="1" spc="-110" dirty="0">
                <a:latin typeface="Symbol"/>
                <a:cs typeface="Symbol"/>
              </a:rPr>
              <a:t></a:t>
            </a:r>
            <a:r>
              <a:rPr sz="4500" i="1" spc="225" dirty="0">
                <a:latin typeface="Times New Roman"/>
                <a:cs typeface="Times New Roman"/>
              </a:rPr>
              <a:t>r</a:t>
            </a:r>
            <a:r>
              <a:rPr sz="4500" spc="75" dirty="0">
                <a:latin typeface="Times New Roman"/>
                <a:cs typeface="Times New Roman"/>
              </a:rPr>
              <a:t>)</a:t>
            </a:r>
            <a:endParaRPr sz="4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70220" marR="987425">
              <a:lnSpc>
                <a:spcPct val="100000"/>
              </a:lnSpc>
            </a:pPr>
            <a:r>
              <a:rPr spc="-20" dirty="0"/>
              <a:t>Gau</a:t>
            </a:r>
            <a:r>
              <a:rPr spc="-10" dirty="0"/>
              <a:t>s</a:t>
            </a:r>
            <a:r>
              <a:rPr spc="-15" dirty="0"/>
              <a:t>si</a:t>
            </a:r>
            <a:r>
              <a:rPr spc="-5" dirty="0"/>
              <a:t>a</a:t>
            </a:r>
            <a:r>
              <a:rPr spc="-20" dirty="0"/>
              <a:t>n</a:t>
            </a:r>
            <a:r>
              <a:rPr spc="-10" dirty="0"/>
              <a:t> </a:t>
            </a:r>
            <a:r>
              <a:rPr spc="-25" dirty="0"/>
              <a:t>b</a:t>
            </a:r>
            <a:r>
              <a:rPr spc="-10" dirty="0"/>
              <a:t>a</a:t>
            </a:r>
            <a:r>
              <a:rPr spc="-15" dirty="0"/>
              <a:t>sis</a:t>
            </a:r>
            <a:r>
              <a:rPr spc="-10" dirty="0"/>
              <a:t> f</a:t>
            </a:r>
            <a:r>
              <a:rPr spc="-15" dirty="0"/>
              <a:t>u</a:t>
            </a:r>
            <a:r>
              <a:rPr spc="-20" dirty="0"/>
              <a:t>ncti</a:t>
            </a:r>
            <a:r>
              <a:rPr spc="-5" dirty="0"/>
              <a:t>o</a:t>
            </a:r>
            <a:r>
              <a:rPr spc="-20" dirty="0"/>
              <a:t>n</a:t>
            </a:r>
          </a:p>
          <a:p>
            <a:pPr marL="4831715">
              <a:lnSpc>
                <a:spcPts val="5695"/>
              </a:lnSpc>
            </a:pPr>
            <a:r>
              <a:rPr sz="4200" b="0" i="1" spc="-70" dirty="0">
                <a:latin typeface="Symbol"/>
                <a:cs typeface="Symbol"/>
              </a:rPr>
              <a:t></a:t>
            </a:r>
            <a:r>
              <a:rPr sz="4200" b="0" i="1" spc="60" dirty="0">
                <a:latin typeface="Times New Roman"/>
                <a:cs typeface="Times New Roman"/>
              </a:rPr>
              <a:t> </a:t>
            </a:r>
            <a:r>
              <a:rPr sz="3950" b="0" spc="85" dirty="0">
                <a:latin typeface="Symbol"/>
                <a:cs typeface="Symbol"/>
              </a:rPr>
              <a:t></a:t>
            </a:r>
            <a:r>
              <a:rPr sz="3950" b="0" spc="-105" dirty="0">
                <a:latin typeface="Times New Roman"/>
                <a:cs typeface="Times New Roman"/>
              </a:rPr>
              <a:t> </a:t>
            </a:r>
            <a:r>
              <a:rPr sz="8925" b="0" spc="187" baseline="-8403" dirty="0">
                <a:latin typeface="Symbol"/>
                <a:cs typeface="Symbol"/>
              </a:rPr>
              <a:t></a:t>
            </a:r>
            <a:r>
              <a:rPr sz="8925" b="0" spc="-1364" baseline="-8403" dirty="0">
                <a:latin typeface="Times New Roman"/>
                <a:cs typeface="Times New Roman"/>
              </a:rPr>
              <a:t> </a:t>
            </a:r>
            <a:r>
              <a:rPr sz="3950" b="0" i="1" spc="275" dirty="0">
                <a:latin typeface="Times New Roman"/>
                <a:cs typeface="Times New Roman"/>
              </a:rPr>
              <a:t>A</a:t>
            </a:r>
            <a:r>
              <a:rPr sz="3950" b="0" spc="-110" dirty="0">
                <a:latin typeface="Times New Roman"/>
                <a:cs typeface="Times New Roman"/>
              </a:rPr>
              <a:t>e</a:t>
            </a:r>
            <a:r>
              <a:rPr sz="3950" b="0" spc="-335" dirty="0">
                <a:latin typeface="Times New Roman"/>
                <a:cs typeface="Times New Roman"/>
              </a:rPr>
              <a:t>x</a:t>
            </a:r>
            <a:r>
              <a:rPr sz="3950" b="0" spc="315" dirty="0">
                <a:latin typeface="Times New Roman"/>
                <a:cs typeface="Times New Roman"/>
              </a:rPr>
              <a:t>p(</a:t>
            </a:r>
            <a:r>
              <a:rPr sz="3950" b="0" spc="-80" dirty="0">
                <a:latin typeface="Symbol"/>
                <a:cs typeface="Symbol"/>
              </a:rPr>
              <a:t></a:t>
            </a:r>
            <a:r>
              <a:rPr sz="4200" b="0" i="1" spc="-125" dirty="0">
                <a:latin typeface="Symbol"/>
                <a:cs typeface="Symbol"/>
              </a:rPr>
              <a:t></a:t>
            </a:r>
            <a:r>
              <a:rPr sz="3950" b="0" i="1" spc="250" dirty="0">
                <a:latin typeface="Times New Roman"/>
                <a:cs typeface="Times New Roman"/>
              </a:rPr>
              <a:t>r</a:t>
            </a:r>
            <a:r>
              <a:rPr sz="3450" b="0" spc="67" baseline="43478" dirty="0">
                <a:latin typeface="Times New Roman"/>
                <a:cs typeface="Times New Roman"/>
              </a:rPr>
              <a:t>2</a:t>
            </a:r>
            <a:r>
              <a:rPr sz="3450" b="0" spc="-300" baseline="43478" dirty="0">
                <a:latin typeface="Times New Roman"/>
                <a:cs typeface="Times New Roman"/>
              </a:rPr>
              <a:t> </a:t>
            </a:r>
            <a:r>
              <a:rPr sz="3950" b="0" spc="50" dirty="0">
                <a:latin typeface="Times New Roman"/>
                <a:cs typeface="Times New Roman"/>
              </a:rPr>
              <a:t>)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715" y="861491"/>
            <a:ext cx="2948940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800" i="1" spc="-30" dirty="0">
                <a:latin typeface="Times New Roman"/>
                <a:cs typeface="Times New Roman"/>
              </a:rPr>
              <a:t>H</a:t>
            </a:r>
            <a:r>
              <a:rPr sz="6150" i="1" spc="-85" dirty="0">
                <a:latin typeface="Symbol"/>
                <a:cs typeface="Symbol"/>
              </a:rPr>
              <a:t></a:t>
            </a:r>
            <a:r>
              <a:rPr sz="6150" i="1" spc="665" dirty="0">
                <a:latin typeface="Times New Roman"/>
                <a:cs typeface="Times New Roman"/>
              </a:rPr>
              <a:t> </a:t>
            </a:r>
            <a:r>
              <a:rPr sz="5800" spc="125" dirty="0">
                <a:latin typeface="Symbol"/>
                <a:cs typeface="Symbol"/>
              </a:rPr>
              <a:t></a:t>
            </a:r>
            <a:r>
              <a:rPr sz="5800" spc="-45" dirty="0">
                <a:latin typeface="Times New Roman"/>
                <a:cs typeface="Times New Roman"/>
              </a:rPr>
              <a:t> </a:t>
            </a:r>
            <a:r>
              <a:rPr sz="5800" i="1" spc="-25" dirty="0">
                <a:latin typeface="Times New Roman"/>
                <a:cs typeface="Times New Roman"/>
              </a:rPr>
              <a:t>E</a:t>
            </a:r>
            <a:r>
              <a:rPr sz="6150" i="1" spc="-85" dirty="0">
                <a:latin typeface="Symbol"/>
                <a:cs typeface="Symbol"/>
              </a:rPr>
              <a:t></a:t>
            </a:r>
            <a:endParaRPr sz="6150">
              <a:latin typeface="Symbol"/>
              <a:cs typeface="Symbo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981200"/>
            <a:ext cx="4459351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1168354"/>
            <a:ext cx="1219835" cy="257175"/>
          </a:xfrm>
          <a:custGeom>
            <a:avLst/>
            <a:gdLst/>
            <a:ahLst/>
            <a:cxnLst/>
            <a:rect l="l" t="t" r="r" b="b"/>
            <a:pathLst>
              <a:path w="1219835" h="257175">
                <a:moveTo>
                  <a:pt x="1057104" y="157006"/>
                </a:moveTo>
                <a:lnTo>
                  <a:pt x="973170" y="206021"/>
                </a:lnTo>
                <a:lnTo>
                  <a:pt x="966666" y="213899"/>
                </a:lnTo>
                <a:lnTo>
                  <a:pt x="963839" y="224075"/>
                </a:lnTo>
                <a:lnTo>
                  <a:pt x="965343" y="236105"/>
                </a:lnTo>
                <a:lnTo>
                  <a:pt x="971836" y="249547"/>
                </a:lnTo>
                <a:lnTo>
                  <a:pt x="982069" y="255495"/>
                </a:lnTo>
                <a:lnTo>
                  <a:pt x="993804" y="256805"/>
                </a:lnTo>
                <a:lnTo>
                  <a:pt x="1005459" y="253029"/>
                </a:lnTo>
                <a:lnTo>
                  <a:pt x="1170392" y="157144"/>
                </a:lnTo>
                <a:lnTo>
                  <a:pt x="1057104" y="157006"/>
                </a:lnTo>
                <a:close/>
              </a:path>
              <a:path w="1219835" h="257175">
                <a:moveTo>
                  <a:pt x="1105940" y="128486"/>
                </a:moveTo>
                <a:lnTo>
                  <a:pt x="1057104" y="157006"/>
                </a:lnTo>
                <a:lnTo>
                  <a:pt x="1162558" y="157144"/>
                </a:lnTo>
                <a:lnTo>
                  <a:pt x="1162566" y="153207"/>
                </a:lnTo>
                <a:lnTo>
                  <a:pt x="1148207" y="153207"/>
                </a:lnTo>
                <a:lnTo>
                  <a:pt x="1105940" y="128486"/>
                </a:lnTo>
                <a:close/>
              </a:path>
              <a:path w="1219835" h="257175">
                <a:moveTo>
                  <a:pt x="992774" y="0"/>
                </a:moveTo>
                <a:lnTo>
                  <a:pt x="982224" y="2300"/>
                </a:lnTo>
                <a:lnTo>
                  <a:pt x="972183" y="9493"/>
                </a:lnTo>
                <a:lnTo>
                  <a:pt x="963441" y="21931"/>
                </a:lnTo>
                <a:lnTo>
                  <a:pt x="963293" y="33805"/>
                </a:lnTo>
                <a:lnTo>
                  <a:pt x="967909" y="44695"/>
                </a:lnTo>
                <a:lnTo>
                  <a:pt x="976884" y="53004"/>
                </a:lnTo>
                <a:lnTo>
                  <a:pt x="1056988" y="99855"/>
                </a:lnTo>
                <a:lnTo>
                  <a:pt x="1162685" y="99994"/>
                </a:lnTo>
                <a:lnTo>
                  <a:pt x="1162558" y="157144"/>
                </a:lnTo>
                <a:lnTo>
                  <a:pt x="1170392" y="157144"/>
                </a:lnTo>
                <a:lnTo>
                  <a:pt x="1219327" y="128696"/>
                </a:lnTo>
                <a:lnTo>
                  <a:pt x="1005713" y="3601"/>
                </a:lnTo>
                <a:lnTo>
                  <a:pt x="1003041" y="2236"/>
                </a:lnTo>
                <a:lnTo>
                  <a:pt x="992774" y="0"/>
                </a:lnTo>
                <a:close/>
              </a:path>
              <a:path w="1219835" h="257175">
                <a:moveTo>
                  <a:pt x="0" y="98470"/>
                </a:moveTo>
                <a:lnTo>
                  <a:pt x="0" y="155620"/>
                </a:lnTo>
                <a:lnTo>
                  <a:pt x="1057104" y="157006"/>
                </a:lnTo>
                <a:lnTo>
                  <a:pt x="1105940" y="128486"/>
                </a:lnTo>
                <a:lnTo>
                  <a:pt x="1056988" y="99855"/>
                </a:lnTo>
                <a:lnTo>
                  <a:pt x="0" y="98470"/>
                </a:lnTo>
                <a:close/>
              </a:path>
              <a:path w="1219835" h="257175">
                <a:moveTo>
                  <a:pt x="1148207" y="103804"/>
                </a:moveTo>
                <a:lnTo>
                  <a:pt x="1105940" y="128486"/>
                </a:lnTo>
                <a:lnTo>
                  <a:pt x="1148207" y="153207"/>
                </a:lnTo>
                <a:lnTo>
                  <a:pt x="1148207" y="103804"/>
                </a:lnTo>
                <a:close/>
              </a:path>
              <a:path w="1219835" h="257175">
                <a:moveTo>
                  <a:pt x="1162676" y="103804"/>
                </a:moveTo>
                <a:lnTo>
                  <a:pt x="1148207" y="103804"/>
                </a:lnTo>
                <a:lnTo>
                  <a:pt x="1148207" y="153207"/>
                </a:lnTo>
                <a:lnTo>
                  <a:pt x="1162566" y="153207"/>
                </a:lnTo>
                <a:lnTo>
                  <a:pt x="1162676" y="103804"/>
                </a:lnTo>
                <a:close/>
              </a:path>
              <a:path w="1219835" h="257175">
                <a:moveTo>
                  <a:pt x="1056988" y="99855"/>
                </a:moveTo>
                <a:lnTo>
                  <a:pt x="1105940" y="128486"/>
                </a:lnTo>
                <a:lnTo>
                  <a:pt x="1148207" y="103804"/>
                </a:lnTo>
                <a:lnTo>
                  <a:pt x="1162676" y="103804"/>
                </a:lnTo>
                <a:lnTo>
                  <a:pt x="1162685" y="99994"/>
                </a:lnTo>
                <a:lnTo>
                  <a:pt x="1056988" y="998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5270" y="2057273"/>
            <a:ext cx="257175" cy="684530"/>
          </a:xfrm>
          <a:custGeom>
            <a:avLst/>
            <a:gdLst/>
            <a:ahLst/>
            <a:cxnLst/>
            <a:rect l="l" t="t" r="r" b="b"/>
            <a:pathLst>
              <a:path w="257175" h="684530">
                <a:moveTo>
                  <a:pt x="32827" y="428904"/>
                </a:moveTo>
                <a:lnTo>
                  <a:pt x="20786" y="430359"/>
                </a:lnTo>
                <a:lnTo>
                  <a:pt x="7375" y="436811"/>
                </a:lnTo>
                <a:lnTo>
                  <a:pt x="1348" y="447049"/>
                </a:lnTo>
                <a:lnTo>
                  <a:pt x="0" y="458786"/>
                </a:lnTo>
                <a:lnTo>
                  <a:pt x="3723" y="470407"/>
                </a:lnTo>
                <a:lnTo>
                  <a:pt x="127929" y="684529"/>
                </a:lnTo>
                <a:lnTo>
                  <a:pt x="161152" y="627888"/>
                </a:lnTo>
                <a:lnTo>
                  <a:pt x="156631" y="627888"/>
                </a:lnTo>
                <a:lnTo>
                  <a:pt x="99481" y="627634"/>
                </a:lnTo>
                <a:lnTo>
                  <a:pt x="99606" y="571096"/>
                </a:lnTo>
                <a:lnTo>
                  <a:pt x="99688" y="522197"/>
                </a:lnTo>
                <a:lnTo>
                  <a:pt x="50852" y="438362"/>
                </a:lnTo>
                <a:lnTo>
                  <a:pt x="43011" y="431790"/>
                </a:lnTo>
                <a:lnTo>
                  <a:pt x="32827" y="428904"/>
                </a:lnTo>
                <a:close/>
              </a:path>
              <a:path w="257175" h="684530">
                <a:moveTo>
                  <a:pt x="99715" y="522244"/>
                </a:moveTo>
                <a:lnTo>
                  <a:pt x="99481" y="627634"/>
                </a:lnTo>
                <a:lnTo>
                  <a:pt x="156631" y="627888"/>
                </a:lnTo>
                <a:lnTo>
                  <a:pt x="156663" y="613410"/>
                </a:lnTo>
                <a:lnTo>
                  <a:pt x="103418" y="613282"/>
                </a:lnTo>
                <a:lnTo>
                  <a:pt x="128172" y="571096"/>
                </a:lnTo>
                <a:lnTo>
                  <a:pt x="99715" y="522244"/>
                </a:lnTo>
                <a:close/>
              </a:path>
              <a:path w="257175" h="684530">
                <a:moveTo>
                  <a:pt x="222976" y="428512"/>
                </a:moveTo>
                <a:lnTo>
                  <a:pt x="212113" y="433109"/>
                </a:lnTo>
                <a:lnTo>
                  <a:pt x="203875" y="442087"/>
                </a:lnTo>
                <a:lnTo>
                  <a:pt x="156866" y="522197"/>
                </a:lnTo>
                <a:lnTo>
                  <a:pt x="156631" y="627888"/>
                </a:lnTo>
                <a:lnTo>
                  <a:pt x="161152" y="627888"/>
                </a:lnTo>
                <a:lnTo>
                  <a:pt x="253151" y="471042"/>
                </a:lnTo>
                <a:lnTo>
                  <a:pt x="254599" y="468215"/>
                </a:lnTo>
                <a:lnTo>
                  <a:pt x="256833" y="457940"/>
                </a:lnTo>
                <a:lnTo>
                  <a:pt x="254518" y="447432"/>
                </a:lnTo>
                <a:lnTo>
                  <a:pt x="247306" y="437441"/>
                </a:lnTo>
                <a:lnTo>
                  <a:pt x="234848" y="428718"/>
                </a:lnTo>
                <a:lnTo>
                  <a:pt x="222976" y="428512"/>
                </a:lnTo>
                <a:close/>
              </a:path>
              <a:path w="257175" h="684530">
                <a:moveTo>
                  <a:pt x="128172" y="571096"/>
                </a:moveTo>
                <a:lnTo>
                  <a:pt x="103418" y="613282"/>
                </a:lnTo>
                <a:lnTo>
                  <a:pt x="152821" y="613410"/>
                </a:lnTo>
                <a:lnTo>
                  <a:pt x="128172" y="571096"/>
                </a:lnTo>
                <a:close/>
              </a:path>
              <a:path w="257175" h="684530">
                <a:moveTo>
                  <a:pt x="156866" y="522197"/>
                </a:moveTo>
                <a:lnTo>
                  <a:pt x="128172" y="571096"/>
                </a:lnTo>
                <a:lnTo>
                  <a:pt x="152821" y="613410"/>
                </a:lnTo>
                <a:lnTo>
                  <a:pt x="156663" y="613410"/>
                </a:lnTo>
                <a:lnTo>
                  <a:pt x="156866" y="522197"/>
                </a:lnTo>
                <a:close/>
              </a:path>
              <a:path w="257175" h="684530">
                <a:moveTo>
                  <a:pt x="100878" y="0"/>
                </a:moveTo>
                <a:lnTo>
                  <a:pt x="99715" y="522244"/>
                </a:lnTo>
                <a:lnTo>
                  <a:pt x="128172" y="571096"/>
                </a:lnTo>
                <a:lnTo>
                  <a:pt x="156866" y="522197"/>
                </a:lnTo>
                <a:lnTo>
                  <a:pt x="158028" y="253"/>
                </a:lnTo>
                <a:lnTo>
                  <a:pt x="1008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5806406"/>
            <a:ext cx="3811904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5" dirty="0">
                <a:latin typeface="Times New Roman"/>
                <a:cs typeface="Times New Roman"/>
              </a:rPr>
              <a:t>Highest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Oc</a:t>
            </a:r>
            <a:r>
              <a:rPr sz="2800" b="1" spc="-30" dirty="0">
                <a:latin typeface="Times New Roman"/>
                <a:cs typeface="Times New Roman"/>
              </a:rPr>
              <a:t>c</a:t>
            </a:r>
            <a:r>
              <a:rPr sz="2800" b="1" spc="-25" dirty="0">
                <a:latin typeface="Times New Roman"/>
                <a:cs typeface="Times New Roman"/>
              </a:rPr>
              <a:t>u</a:t>
            </a:r>
            <a:r>
              <a:rPr sz="2800" b="1" spc="-15" dirty="0">
                <a:latin typeface="Times New Roman"/>
                <a:cs typeface="Times New Roman"/>
              </a:rPr>
              <a:t>pied</a:t>
            </a:r>
            <a:r>
              <a:rPr sz="2800" b="1" spc="-20" dirty="0">
                <a:latin typeface="Times New Roman"/>
                <a:cs typeface="Times New Roman"/>
              </a:rPr>
              <a:t> Mo</a:t>
            </a:r>
            <a:r>
              <a:rPr sz="2800" b="1" spc="-5" dirty="0">
                <a:latin typeface="Times New Roman"/>
                <a:cs typeface="Times New Roman"/>
              </a:rPr>
              <a:t>l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30" dirty="0">
                <a:latin typeface="Times New Roman"/>
                <a:cs typeface="Times New Roman"/>
              </a:rPr>
              <a:t>c</a:t>
            </a:r>
            <a:r>
              <a:rPr sz="2800" b="1" spc="-20" dirty="0">
                <a:latin typeface="Times New Roman"/>
                <a:cs typeface="Times New Roman"/>
              </a:rPr>
              <a:t>ul</a:t>
            </a:r>
            <a:r>
              <a:rPr sz="2800" b="1" spc="-5" dirty="0">
                <a:latin typeface="Times New Roman"/>
                <a:cs typeface="Times New Roman"/>
              </a:rPr>
              <a:t>a</a:t>
            </a:r>
            <a:r>
              <a:rPr sz="2800" b="1" spc="-15" dirty="0">
                <a:latin typeface="Times New Roman"/>
                <a:cs typeface="Times New Roman"/>
              </a:rPr>
              <a:t>r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Or</a:t>
            </a:r>
            <a:r>
              <a:rPr sz="2800" b="1" spc="-20" dirty="0">
                <a:latin typeface="Times New Roman"/>
                <a:cs typeface="Times New Roman"/>
              </a:rPr>
              <a:t>bi</a:t>
            </a:r>
            <a:r>
              <a:rPr sz="2800" b="1" dirty="0">
                <a:latin typeface="Times New Roman"/>
                <a:cs typeface="Times New Roman"/>
              </a:rPr>
              <a:t>t</a:t>
            </a:r>
            <a:r>
              <a:rPr sz="2800" b="1" spc="-15" dirty="0">
                <a:latin typeface="Times New Roman"/>
                <a:cs typeface="Times New Roman"/>
              </a:rPr>
              <a:t>al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for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O</a:t>
            </a:r>
            <a:r>
              <a:rPr sz="2775" b="1" spc="7" baseline="-21021" dirty="0">
                <a:latin typeface="Times New Roman"/>
                <a:cs typeface="Times New Roman"/>
              </a:rPr>
              <a:t>2</a:t>
            </a:r>
            <a:endParaRPr sz="2775" baseline="-21021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400" y="4724400"/>
            <a:ext cx="4191000" cy="1600200"/>
          </a:xfrm>
          <a:prstGeom prst="rect">
            <a:avLst/>
          </a:prstGeom>
          <a:ln w="38100">
            <a:solidFill>
              <a:srgbClr val="A3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3025" marR="110489">
              <a:lnSpc>
                <a:spcPct val="100000"/>
              </a:lnSpc>
            </a:pP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Mo</a:t>
            </a:r>
            <a:r>
              <a:rPr sz="3200" b="1" spc="-55" dirty="0">
                <a:solidFill>
                  <a:srgbClr val="A30000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e Gaussia</a:t>
            </a:r>
            <a:r>
              <a:rPr sz="3200" b="1" spc="-15" dirty="0">
                <a:solidFill>
                  <a:srgbClr val="A30000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s</a:t>
            </a:r>
            <a:r>
              <a:rPr sz="3200" b="1" spc="-20" dirty="0">
                <a:solidFill>
                  <a:srgbClr val="A3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30000"/>
                </a:solidFill>
                <a:latin typeface="Wingdings"/>
                <a:cs typeface="Wingdings"/>
              </a:rPr>
              <a:t>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 Higher</a:t>
            </a:r>
            <a:r>
              <a:rPr sz="3200" b="1" spc="-75" dirty="0">
                <a:solidFill>
                  <a:srgbClr val="A3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a</a:t>
            </a:r>
            <a:r>
              <a:rPr sz="3200" b="1" spc="10" dirty="0">
                <a:solidFill>
                  <a:srgbClr val="A30000"/>
                </a:solidFill>
                <a:latin typeface="Times New Roman"/>
                <a:cs typeface="Times New Roman"/>
              </a:rPr>
              <a:t>c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cur</a:t>
            </a:r>
            <a:r>
              <a:rPr sz="3200" b="1" spc="5" dirty="0">
                <a:solidFill>
                  <a:srgbClr val="A30000"/>
                </a:solidFill>
                <a:latin typeface="Times New Roman"/>
                <a:cs typeface="Times New Roman"/>
              </a:rPr>
              <a:t>a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cy</a:t>
            </a:r>
            <a:r>
              <a:rPr sz="3200" b="1" spc="-35" dirty="0">
                <a:solidFill>
                  <a:srgbClr val="A3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&amp; c</a:t>
            </a:r>
            <a:r>
              <a:rPr sz="3200" b="1" spc="5" dirty="0">
                <a:solidFill>
                  <a:srgbClr val="A30000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m</a:t>
            </a:r>
            <a:r>
              <a:rPr sz="3200" b="1" spc="-15" dirty="0">
                <a:solidFill>
                  <a:srgbClr val="A30000"/>
                </a:solidFill>
                <a:latin typeface="Times New Roman"/>
                <a:cs typeface="Times New Roman"/>
              </a:rPr>
              <a:t>p</a:t>
            </a:r>
            <a:r>
              <a:rPr sz="3200" b="1" spc="-5" dirty="0">
                <a:solidFill>
                  <a:srgbClr val="A30000"/>
                </a:solidFill>
                <a:latin typeface="Times New Roman"/>
                <a:cs typeface="Times New Roman"/>
              </a:rPr>
              <a:t>utatio</a:t>
            </a:r>
            <a:r>
              <a:rPr sz="3200" b="1" spc="-15" dirty="0">
                <a:solidFill>
                  <a:srgbClr val="A30000"/>
                </a:solidFill>
                <a:latin typeface="Times New Roman"/>
                <a:cs typeface="Times New Roman"/>
              </a:rPr>
              <a:t>n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al</a:t>
            </a:r>
            <a:r>
              <a:rPr sz="3200" b="1" spc="-45" dirty="0">
                <a:solidFill>
                  <a:srgbClr val="A3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A30000"/>
                </a:solidFill>
                <a:latin typeface="Times New Roman"/>
                <a:cs typeface="Times New Roman"/>
              </a:rPr>
              <a:t>e</a:t>
            </a:r>
            <a:r>
              <a:rPr sz="3200" b="1" spc="5" dirty="0">
                <a:solidFill>
                  <a:srgbClr val="A30000"/>
                </a:solidFill>
                <a:latin typeface="Times New Roman"/>
                <a:cs typeface="Times New Roman"/>
              </a:rPr>
              <a:t>x</a:t>
            </a:r>
            <a:r>
              <a:rPr sz="3200" b="1" spc="-5" dirty="0">
                <a:solidFill>
                  <a:srgbClr val="A30000"/>
                </a:solidFill>
                <a:latin typeface="Times New Roman"/>
                <a:cs typeface="Times New Roman"/>
              </a:rPr>
              <a:t>pense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244" y="1185811"/>
            <a:ext cx="8969755" cy="4638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755" y="3929011"/>
            <a:ext cx="1143000" cy="2057400"/>
          </a:xfrm>
          <a:custGeom>
            <a:avLst/>
            <a:gdLst/>
            <a:ahLst/>
            <a:cxnLst/>
            <a:rect l="l" t="t" r="r" b="b"/>
            <a:pathLst>
              <a:path w="1143000" h="2057400">
                <a:moveTo>
                  <a:pt x="0" y="2057400"/>
                </a:moveTo>
                <a:lnTo>
                  <a:pt x="1143000" y="2057400"/>
                </a:lnTo>
                <a:lnTo>
                  <a:pt x="1143000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3744" y="5881827"/>
            <a:ext cx="69748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w</a:t>
            </a:r>
            <a:r>
              <a:rPr sz="2400" b="1" spc="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et al.,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30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2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vi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Sc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204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.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10" dirty="0">
                <a:latin typeface="Calibri"/>
                <a:cs typeface="Calibri"/>
              </a:rPr>
              <a:t>6</a:t>
            </a:r>
            <a:r>
              <a:rPr sz="2400" b="1" dirty="0">
                <a:latin typeface="Calibri"/>
                <a:cs typeface="Calibri"/>
              </a:rPr>
              <a:t>, 6</a:t>
            </a:r>
            <a:r>
              <a:rPr sz="2400" b="1" spc="-10" dirty="0">
                <a:latin typeface="Calibri"/>
                <a:cs typeface="Calibri"/>
              </a:rPr>
              <a:t>8</a:t>
            </a:r>
            <a:r>
              <a:rPr sz="2400" b="1" dirty="0">
                <a:latin typeface="Calibri"/>
                <a:cs typeface="Calibri"/>
              </a:rPr>
              <a:t>9</a:t>
            </a:r>
            <a:r>
              <a:rPr sz="2400" b="1" spc="-10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−68</a:t>
            </a:r>
            <a:r>
              <a:rPr sz="2400" b="1" spc="-10" dirty="0">
                <a:latin typeface="Calibri"/>
                <a:cs typeface="Calibri"/>
              </a:rPr>
              <a:t>9</a:t>
            </a:r>
            <a:r>
              <a:rPr sz="2400" b="1" dirty="0"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 marR="5080">
              <a:lnSpc>
                <a:spcPct val="100000"/>
              </a:lnSpc>
            </a:pPr>
            <a:r>
              <a:rPr sz="2800" u="none" spc="-20" dirty="0">
                <a:solidFill>
                  <a:srgbClr val="001F5F"/>
                </a:solidFill>
              </a:rPr>
              <a:t>A</a:t>
            </a:r>
            <a:r>
              <a:rPr sz="2800" u="none" spc="-5" dirty="0">
                <a:solidFill>
                  <a:srgbClr val="001F5F"/>
                </a:solidFill>
              </a:rPr>
              <a:t>g</a:t>
            </a:r>
            <a:r>
              <a:rPr sz="2800" u="none" spc="-20" dirty="0">
                <a:solidFill>
                  <a:srgbClr val="001F5F"/>
                </a:solidFill>
              </a:rPr>
              <a:t>g</a:t>
            </a:r>
            <a:r>
              <a:rPr sz="2800" u="none" spc="-55" dirty="0">
                <a:solidFill>
                  <a:srgbClr val="001F5F"/>
                </a:solidFill>
              </a:rPr>
              <a:t>r</a:t>
            </a:r>
            <a:r>
              <a:rPr sz="2800" u="none" spc="-20" dirty="0">
                <a:solidFill>
                  <a:srgbClr val="001F5F"/>
                </a:solidFill>
              </a:rPr>
              <a:t>e</a:t>
            </a:r>
            <a:r>
              <a:rPr sz="2800" u="none" spc="-75" dirty="0">
                <a:solidFill>
                  <a:srgbClr val="001F5F"/>
                </a:solidFill>
              </a:rPr>
              <a:t>g</a:t>
            </a:r>
            <a:r>
              <a:rPr sz="2800" u="none" spc="-40" dirty="0">
                <a:solidFill>
                  <a:srgbClr val="001F5F"/>
                </a:solidFill>
              </a:rPr>
              <a:t>a</a:t>
            </a:r>
            <a:r>
              <a:rPr sz="2800" u="none" spc="-15" dirty="0">
                <a:solidFill>
                  <a:srgbClr val="001F5F"/>
                </a:solidFill>
              </a:rPr>
              <a:t>tion</a:t>
            </a:r>
            <a:r>
              <a:rPr sz="2800" u="none" spc="35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of</a:t>
            </a:r>
            <a:r>
              <a:rPr sz="2800" u="none" spc="-5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nanoparticles</a:t>
            </a:r>
            <a:r>
              <a:rPr sz="2800" u="none" spc="10" dirty="0">
                <a:solidFill>
                  <a:srgbClr val="001F5F"/>
                </a:solidFill>
              </a:rPr>
              <a:t> </a:t>
            </a:r>
            <a:r>
              <a:rPr sz="2800" u="none" spc="-30" dirty="0">
                <a:solidFill>
                  <a:srgbClr val="001F5F"/>
                </a:solidFill>
              </a:rPr>
              <a:t>a</a:t>
            </a:r>
            <a:r>
              <a:rPr sz="2800" u="none" spc="-15" dirty="0">
                <a:solidFill>
                  <a:srgbClr val="001F5F"/>
                </a:solidFill>
              </a:rPr>
              <a:t>f</a:t>
            </a:r>
            <a:r>
              <a:rPr sz="2800" u="none" spc="-55" dirty="0">
                <a:solidFill>
                  <a:srgbClr val="001F5F"/>
                </a:solidFill>
              </a:rPr>
              <a:t>f</a:t>
            </a:r>
            <a:r>
              <a:rPr sz="2800" u="none" spc="-20" dirty="0">
                <a:solidFill>
                  <a:srgbClr val="001F5F"/>
                </a:solidFill>
              </a:rPr>
              <a:t>ect</a:t>
            </a:r>
            <a:r>
              <a:rPr sz="2800" u="none" spc="-15" dirty="0">
                <a:solidFill>
                  <a:srgbClr val="001F5F"/>
                </a:solidFill>
              </a:rPr>
              <a:t>s</a:t>
            </a:r>
            <a:r>
              <a:rPr sz="2800" u="none" spc="20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sur</a:t>
            </a:r>
            <a:r>
              <a:rPr sz="2800" u="none" spc="-55" dirty="0">
                <a:solidFill>
                  <a:srgbClr val="001F5F"/>
                </a:solidFill>
              </a:rPr>
              <a:t>f</a:t>
            </a:r>
            <a:r>
              <a:rPr sz="2800" u="none" spc="-15" dirty="0">
                <a:solidFill>
                  <a:srgbClr val="001F5F"/>
                </a:solidFill>
              </a:rPr>
              <a:t>ace</a:t>
            </a:r>
            <a:r>
              <a:rPr sz="2800" u="none" spc="20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a</a:t>
            </a:r>
            <a:r>
              <a:rPr sz="2800" u="none" spc="-45" dirty="0">
                <a:solidFill>
                  <a:srgbClr val="001F5F"/>
                </a:solidFill>
              </a:rPr>
              <a:t>r</a:t>
            </a:r>
            <a:r>
              <a:rPr sz="2800" u="none" spc="-20" dirty="0">
                <a:solidFill>
                  <a:srgbClr val="001F5F"/>
                </a:solidFill>
              </a:rPr>
              <a:t>e</a:t>
            </a:r>
            <a:r>
              <a:rPr sz="2800" u="none" spc="-15" dirty="0">
                <a:solidFill>
                  <a:srgbClr val="001F5F"/>
                </a:solidFill>
              </a:rPr>
              <a:t>a</a:t>
            </a:r>
            <a:r>
              <a:rPr sz="2800" u="none" spc="30" dirty="0">
                <a:solidFill>
                  <a:srgbClr val="001F5F"/>
                </a:solidFill>
              </a:rPr>
              <a:t> </a:t>
            </a:r>
            <a:r>
              <a:rPr sz="2800" u="none" spc="-20" dirty="0">
                <a:solidFill>
                  <a:srgbClr val="001F5F"/>
                </a:solidFill>
              </a:rPr>
              <a:t>&amp;</a:t>
            </a:r>
            <a:r>
              <a:rPr sz="2800" u="none" spc="-10" dirty="0">
                <a:solidFill>
                  <a:srgbClr val="001F5F"/>
                </a:solidFill>
              </a:rPr>
              <a:t> </a:t>
            </a:r>
            <a:r>
              <a:rPr sz="2800" u="heavy" spc="-45" dirty="0">
                <a:solidFill>
                  <a:srgbClr val="001F5F"/>
                </a:solidFill>
              </a:rPr>
              <a:t>r</a:t>
            </a:r>
            <a:r>
              <a:rPr sz="2800" u="heavy" spc="-20" dirty="0">
                <a:solidFill>
                  <a:srgbClr val="001F5F"/>
                </a:solidFill>
              </a:rPr>
              <a:t>eactivity</a:t>
            </a:r>
            <a:endParaRPr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8200"/>
            <a:ext cx="9144000" cy="4704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096" rIns="0" bIns="0" rtlCol="0">
            <a:spAutoFit/>
          </a:bodyPr>
          <a:lstStyle/>
          <a:p>
            <a:pPr marL="753110">
              <a:lnSpc>
                <a:spcPct val="100000"/>
              </a:lnSpc>
            </a:pPr>
            <a:r>
              <a:rPr sz="2800" u="heavy" spc="-15" dirty="0">
                <a:solidFill>
                  <a:srgbClr val="FFFF00"/>
                </a:solidFill>
              </a:rPr>
              <a:t>Asso</a:t>
            </a:r>
            <a:r>
              <a:rPr sz="2800" u="heavy" spc="-5" dirty="0">
                <a:solidFill>
                  <a:srgbClr val="FFFF00"/>
                </a:solidFill>
              </a:rPr>
              <a:t>c</a:t>
            </a:r>
            <a:r>
              <a:rPr sz="2800" u="heavy" spc="-10" dirty="0">
                <a:solidFill>
                  <a:srgbClr val="FFFF00"/>
                </a:solidFill>
              </a:rPr>
              <a:t>i</a:t>
            </a:r>
            <a:r>
              <a:rPr sz="2800" u="heavy" spc="-45" dirty="0">
                <a:solidFill>
                  <a:srgbClr val="FFFF00"/>
                </a:solidFill>
              </a:rPr>
              <a:t>a</a:t>
            </a:r>
            <a:r>
              <a:rPr sz="2800" u="heavy" spc="-15" dirty="0">
                <a:solidFill>
                  <a:srgbClr val="FFFF00"/>
                </a:solidFill>
              </a:rPr>
              <a:t>tion</a:t>
            </a:r>
            <a:r>
              <a:rPr sz="2800" u="heavy" dirty="0">
                <a:solidFill>
                  <a:srgbClr val="FFFF00"/>
                </a:solidFill>
              </a:rPr>
              <a:t> </a:t>
            </a:r>
            <a:r>
              <a:rPr sz="2800" u="heavy" spc="-15" dirty="0">
                <a:solidFill>
                  <a:srgbClr val="FFFF00"/>
                </a:solidFill>
              </a:rPr>
              <a:t>of</a:t>
            </a:r>
            <a:r>
              <a:rPr sz="2800" u="heavy" dirty="0">
                <a:solidFill>
                  <a:srgbClr val="FFFF00"/>
                </a:solidFill>
              </a:rPr>
              <a:t> </a:t>
            </a:r>
            <a:r>
              <a:rPr sz="2800" u="heavy" spc="-20" dirty="0">
                <a:solidFill>
                  <a:srgbClr val="FFFF00"/>
                </a:solidFill>
              </a:rPr>
              <a:t>fulle</a:t>
            </a:r>
            <a:r>
              <a:rPr sz="2800" u="heavy" spc="-40" dirty="0">
                <a:solidFill>
                  <a:srgbClr val="FFFF00"/>
                </a:solidFill>
              </a:rPr>
              <a:t>r</a:t>
            </a:r>
            <a:r>
              <a:rPr sz="2800" u="heavy" spc="-20" dirty="0">
                <a:solidFill>
                  <a:srgbClr val="FFFF00"/>
                </a:solidFill>
              </a:rPr>
              <a:t>enes</a:t>
            </a:r>
            <a:r>
              <a:rPr sz="2800" u="heavy" spc="40" dirty="0">
                <a:solidFill>
                  <a:srgbClr val="FFFF00"/>
                </a:solidFill>
              </a:rPr>
              <a:t> </a:t>
            </a:r>
            <a:r>
              <a:rPr sz="2800" u="heavy" spc="-10" dirty="0">
                <a:solidFill>
                  <a:srgbClr val="FFFF00"/>
                </a:solidFill>
              </a:rPr>
              <a:t>(</a:t>
            </a:r>
            <a:r>
              <a:rPr sz="2800" u="heavy" spc="-15" dirty="0">
                <a:solidFill>
                  <a:srgbClr val="FFFF00"/>
                </a:solidFill>
              </a:rPr>
              <a:t>Bu</a:t>
            </a:r>
            <a:r>
              <a:rPr sz="2800" u="heavy" spc="-10" dirty="0">
                <a:solidFill>
                  <a:srgbClr val="FFFF00"/>
                </a:solidFill>
              </a:rPr>
              <a:t>c</a:t>
            </a:r>
            <a:r>
              <a:rPr sz="2800" u="heavy" spc="-15" dirty="0">
                <a:solidFill>
                  <a:srgbClr val="FFFF00"/>
                </a:solidFill>
              </a:rPr>
              <a:t>ky</a:t>
            </a:r>
            <a:r>
              <a:rPr sz="2800" u="heavy" dirty="0">
                <a:solidFill>
                  <a:srgbClr val="FFFF00"/>
                </a:solidFill>
              </a:rPr>
              <a:t> </a:t>
            </a:r>
            <a:r>
              <a:rPr sz="2800" u="heavy" spc="-15" dirty="0">
                <a:solidFill>
                  <a:srgbClr val="FFFF00"/>
                </a:solidFill>
              </a:rPr>
              <a:t>balls)</a:t>
            </a:r>
            <a:endParaRPr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95972"/>
            <a:ext cx="9144000" cy="5055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096" rIns="0" bIns="0" rtlCol="0">
            <a:spAutoFit/>
          </a:bodyPr>
          <a:lstStyle/>
          <a:p>
            <a:pPr marL="448309">
              <a:lnSpc>
                <a:spcPct val="100000"/>
              </a:lnSpc>
            </a:pPr>
            <a:r>
              <a:rPr sz="2800" u="heavy" spc="-15" dirty="0">
                <a:solidFill>
                  <a:srgbClr val="FFFF00"/>
                </a:solidFill>
              </a:rPr>
              <a:t>Associ</a:t>
            </a:r>
            <a:r>
              <a:rPr sz="2800" u="heavy" spc="-45" dirty="0">
                <a:solidFill>
                  <a:srgbClr val="FFFF00"/>
                </a:solidFill>
              </a:rPr>
              <a:t>a</a:t>
            </a:r>
            <a:r>
              <a:rPr sz="2800" u="heavy" spc="-15" dirty="0">
                <a:solidFill>
                  <a:srgbClr val="FFFF00"/>
                </a:solidFill>
              </a:rPr>
              <a:t>tion of</a:t>
            </a:r>
            <a:r>
              <a:rPr sz="2800" u="heavy" spc="5" dirty="0">
                <a:solidFill>
                  <a:srgbClr val="FFFF00"/>
                </a:solidFill>
              </a:rPr>
              <a:t> </a:t>
            </a:r>
            <a:r>
              <a:rPr sz="2800" u="heavy" spc="-20" dirty="0">
                <a:solidFill>
                  <a:srgbClr val="FFFF00"/>
                </a:solidFill>
              </a:rPr>
              <a:t>fulle</a:t>
            </a:r>
            <a:r>
              <a:rPr sz="2800" u="heavy" spc="-45" dirty="0">
                <a:solidFill>
                  <a:srgbClr val="FFFF00"/>
                </a:solidFill>
              </a:rPr>
              <a:t>r</a:t>
            </a:r>
            <a:r>
              <a:rPr sz="2800" u="heavy" spc="-20" dirty="0">
                <a:solidFill>
                  <a:srgbClr val="FFFF00"/>
                </a:solidFill>
              </a:rPr>
              <a:t>enol</a:t>
            </a:r>
            <a:r>
              <a:rPr sz="2800" u="heavy" spc="-15" dirty="0">
                <a:solidFill>
                  <a:srgbClr val="FFFF00"/>
                </a:solidFill>
              </a:rPr>
              <a:t>s</a:t>
            </a:r>
            <a:r>
              <a:rPr sz="2800" u="heavy" spc="20" dirty="0">
                <a:solidFill>
                  <a:srgbClr val="FFFF00"/>
                </a:solidFill>
              </a:rPr>
              <a:t> </a:t>
            </a:r>
            <a:r>
              <a:rPr sz="2800" u="heavy" spc="-15" dirty="0">
                <a:solidFill>
                  <a:srgbClr val="FFFF00"/>
                </a:solidFill>
              </a:rPr>
              <a:t>(partially</a:t>
            </a:r>
            <a:r>
              <a:rPr sz="2800" u="heavy" spc="0" dirty="0">
                <a:solidFill>
                  <a:srgbClr val="FFFF00"/>
                </a:solidFill>
              </a:rPr>
              <a:t> </a:t>
            </a:r>
            <a:r>
              <a:rPr sz="2800" u="heavy" spc="-80" dirty="0">
                <a:solidFill>
                  <a:srgbClr val="FFFF00"/>
                </a:solidFill>
              </a:rPr>
              <a:t>o</a:t>
            </a:r>
            <a:r>
              <a:rPr sz="2800" u="heavy" spc="-20" dirty="0">
                <a:solidFill>
                  <a:srgbClr val="FFFF00"/>
                </a:solidFill>
              </a:rPr>
              <a:t>xidi</a:t>
            </a:r>
            <a:r>
              <a:rPr sz="2800" u="heavy" spc="-60" dirty="0">
                <a:solidFill>
                  <a:srgbClr val="FFFF00"/>
                </a:solidFill>
              </a:rPr>
              <a:t>z</a:t>
            </a:r>
            <a:r>
              <a:rPr sz="2800" u="heavy" spc="-20" dirty="0">
                <a:solidFill>
                  <a:srgbClr val="FFFF00"/>
                </a:solidFill>
              </a:rPr>
              <a:t>ed</a:t>
            </a:r>
            <a:r>
              <a:rPr sz="2800" u="heavy" spc="15" dirty="0">
                <a:solidFill>
                  <a:srgbClr val="FFFF00"/>
                </a:solidFill>
              </a:rPr>
              <a:t> </a:t>
            </a:r>
            <a:r>
              <a:rPr sz="2800" u="heavy" spc="-15" dirty="0">
                <a:solidFill>
                  <a:srgbClr val="FFFF00"/>
                </a:solidFill>
              </a:rPr>
              <a:t>Bucky</a:t>
            </a:r>
            <a:r>
              <a:rPr sz="2800" u="heavy" dirty="0">
                <a:solidFill>
                  <a:srgbClr val="FFFF00"/>
                </a:solidFill>
              </a:rPr>
              <a:t> </a:t>
            </a:r>
            <a:r>
              <a:rPr sz="2800" u="heavy" spc="-15" dirty="0">
                <a:solidFill>
                  <a:srgbClr val="FFFF00"/>
                </a:solidFill>
              </a:rPr>
              <a:t>bal</a:t>
            </a:r>
            <a:r>
              <a:rPr sz="2800" u="heavy" spc="-25" dirty="0">
                <a:solidFill>
                  <a:srgbClr val="FFFF00"/>
                </a:solidFill>
              </a:rPr>
              <a:t>l</a:t>
            </a:r>
            <a:r>
              <a:rPr sz="2800" u="heavy" spc="-10" dirty="0">
                <a:solidFill>
                  <a:srgbClr val="FFFF00"/>
                </a:solidFill>
              </a:rPr>
              <a:t>s)</a:t>
            </a:r>
            <a:endParaRPr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8255" y="0"/>
            <a:ext cx="7095743" cy="5824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7690" y="5924346"/>
            <a:ext cx="8023225" cy="89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Experime</a:t>
            </a:r>
            <a:r>
              <a:rPr sz="2800" b="1" spc="-55" dirty="0">
                <a:latin typeface="Calibri"/>
                <a:cs typeface="Calibri"/>
              </a:rPr>
              <a:t>n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50" dirty="0">
                <a:latin typeface="Calibri"/>
                <a:cs typeface="Calibri"/>
              </a:rPr>
              <a:t>et</a:t>
            </a:r>
            <a:r>
              <a:rPr sz="2800" b="1" spc="-20" dirty="0">
                <a:latin typeface="Calibri"/>
                <a:cs typeface="Calibri"/>
              </a:rPr>
              <a:t>ermine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g</a:t>
            </a:r>
            <a:r>
              <a:rPr sz="2800" b="1" spc="-60" dirty="0">
                <a:latin typeface="Calibri"/>
                <a:cs typeface="Calibri"/>
              </a:rPr>
              <a:t>K</a:t>
            </a:r>
            <a:r>
              <a:rPr sz="2775" b="1" baseline="-21021" dirty="0">
                <a:latin typeface="Calibri"/>
                <a:cs typeface="Calibri"/>
              </a:rPr>
              <a:t>s</a:t>
            </a:r>
            <a:r>
              <a:rPr sz="2775" b="1" spc="7" baseline="-21021" dirty="0">
                <a:latin typeface="Calibri"/>
                <a:cs typeface="Calibri"/>
              </a:rPr>
              <a:t>c</a:t>
            </a:r>
            <a:r>
              <a:rPr sz="2775" b="1" baseline="-21021" dirty="0">
                <a:latin typeface="Calibri"/>
                <a:cs typeface="Calibri"/>
              </a:rPr>
              <a:t> </a:t>
            </a:r>
            <a:r>
              <a:rPr sz="2775" b="1" spc="-254" baseline="-21021" dirty="0">
                <a:latin typeface="Calibri"/>
                <a:cs typeface="Calibri"/>
              </a:rPr>
              <a:t> </a:t>
            </a:r>
            <a:r>
              <a:rPr sz="2800" b="1" spc="-55" dirty="0">
                <a:latin typeface="Calibri"/>
                <a:cs typeface="Calibri"/>
              </a:rPr>
              <a:t>v</a:t>
            </a:r>
            <a:r>
              <a:rPr sz="2800" b="1" spc="-15" dirty="0">
                <a:latin typeface="Calibri"/>
                <a:cs typeface="Calibri"/>
              </a:rPr>
              <a:t>al</a:t>
            </a:r>
            <a:r>
              <a:rPr sz="2800" b="1" spc="-25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PCBs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400" b="1" dirty="0">
                <a:latin typeface="Calibri"/>
                <a:cs typeface="Calibri"/>
              </a:rPr>
              <a:t>B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chel</a:t>
            </a:r>
            <a:r>
              <a:rPr sz="2400" b="1" dirty="0">
                <a:latin typeface="Calibri"/>
                <a:cs typeface="Calibri"/>
              </a:rPr>
              <a:t>i 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</a:t>
            </a:r>
            <a:r>
              <a:rPr sz="2400" b="1" spc="-15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sson,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3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Chemosphe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53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(</a:t>
            </a:r>
            <a:r>
              <a:rPr sz="2400" b="1" dirty="0">
                <a:latin typeface="Calibri"/>
                <a:cs typeface="Calibri"/>
              </a:rPr>
              <a:t>2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3</a:t>
            </a:r>
            <a:r>
              <a:rPr sz="2400" b="1" spc="-10" dirty="0">
                <a:latin typeface="Calibri"/>
                <a:cs typeface="Calibri"/>
              </a:rPr>
              <a:t>)</a:t>
            </a:r>
            <a:r>
              <a:rPr sz="2400" b="1" dirty="0">
                <a:latin typeface="Calibri"/>
                <a:cs typeface="Calibri"/>
              </a:rPr>
              <a:t> 5</a:t>
            </a:r>
            <a:r>
              <a:rPr sz="2400" b="1" spc="-10" dirty="0">
                <a:latin typeface="Calibri"/>
                <a:cs typeface="Calibri"/>
              </a:rPr>
              <a:t>1</a:t>
            </a:r>
            <a:r>
              <a:rPr sz="2400" b="1" dirty="0">
                <a:latin typeface="Calibri"/>
                <a:cs typeface="Calibri"/>
              </a:rPr>
              <a:t>5–</a:t>
            </a:r>
            <a:r>
              <a:rPr sz="2400" b="1" spc="-10" dirty="0">
                <a:latin typeface="Calibri"/>
                <a:cs typeface="Calibri"/>
              </a:rPr>
              <a:t>522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242" y="124713"/>
            <a:ext cx="2042160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800" b="1" spc="-6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oph</a:t>
            </a:r>
            <a:r>
              <a:rPr sz="2800" b="1" spc="-3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bic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8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b="1" spc="-40" dirty="0">
                <a:solidFill>
                  <a:srgbClr val="001F5F"/>
                </a:solidFill>
                <a:latin typeface="Calibri"/>
                <a:cs typeface="Calibri"/>
              </a:rPr>
              <a:t>nt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amina</a:t>
            </a: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ts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800" b="1" i="1" spc="-20" dirty="0">
                <a:solidFill>
                  <a:srgbClr val="001F5F"/>
                </a:solidFill>
                <a:latin typeface="Calibri"/>
                <a:cs typeface="Calibri"/>
              </a:rPr>
              <a:t>e.</a:t>
            </a:r>
            <a:r>
              <a:rPr sz="2800" b="1" i="1" spc="-2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2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PCBs)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242" y="1405255"/>
            <a:ext cx="1726564" cy="1209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o accumul</a:t>
            </a:r>
            <a:r>
              <a:rPr sz="2800" b="1" spc="-50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e 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in so</a:t>
            </a:r>
            <a:r>
              <a:rPr sz="2800" b="1" u="heavy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b="1" u="heavy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7988" y="381000"/>
            <a:ext cx="6850380" cy="6476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98932"/>
            <a:ext cx="8374380" cy="2560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So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sur</a:t>
            </a:r>
            <a:r>
              <a:rPr sz="2800" b="1" spc="-55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aces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and</a:t>
            </a: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mi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op</a:t>
            </a:r>
            <a:r>
              <a:rPr sz="2800" b="1" spc="-30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ide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l</a:t>
            </a:r>
            <a:r>
              <a:rPr sz="2800" b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si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800" b="1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FFFF00"/>
                </a:solidFill>
                <a:latin typeface="Calibri"/>
                <a:cs typeface="Calibri"/>
              </a:rPr>
              <a:t>f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u="heavy" spc="-2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800" b="1" u="heavy" spc="-2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800" b="1" u="heavy" spc="-4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u="heavy" spc="-3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amina</a:t>
            </a:r>
            <a:r>
              <a:rPr sz="2800" b="1" u="heavy" spc="-5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u="heavy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u="heavy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ads</a:t>
            </a:r>
            <a:r>
              <a:rPr sz="2800" b="1" u="heavy" spc="-30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u="heavy" spc="-30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2800" b="1" u="heavy" spc="-10" dirty="0">
                <a:solidFill>
                  <a:srgbClr val="FFFF00"/>
                </a:solidFill>
                <a:latin typeface="Calibri"/>
                <a:cs typeface="Calibri"/>
              </a:rPr>
              <a:t>ti</a:t>
            </a:r>
            <a:r>
              <a:rPr sz="2800" b="1" u="heavy" spc="-2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u="heavy" spc="-95" dirty="0">
                <a:solidFill>
                  <a:srgbClr val="FFFF00"/>
                </a:solidFill>
                <a:latin typeface="Calibri"/>
                <a:cs typeface="Calibri"/>
              </a:rPr>
              <a:t>/</a:t>
            </a: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u="heavy" spc="-35" dirty="0">
                <a:solidFill>
                  <a:srgbClr val="FFFF00"/>
                </a:solidFill>
                <a:latin typeface="Calibri"/>
                <a:cs typeface="Calibri"/>
              </a:rPr>
              <a:t>b</a:t>
            </a: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sor</a:t>
            </a:r>
            <a:r>
              <a:rPr sz="2800" b="1" u="heavy" spc="-3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2800" b="1" u="heavy" spc="-10" dirty="0">
                <a:solidFill>
                  <a:srgbClr val="FFFF00"/>
                </a:solidFill>
                <a:latin typeface="Calibri"/>
                <a:cs typeface="Calibri"/>
              </a:rPr>
              <a:t>ti</a:t>
            </a:r>
            <a:r>
              <a:rPr sz="2800" b="1" u="heavy" spc="-25" dirty="0">
                <a:solidFill>
                  <a:srgbClr val="FFFF00"/>
                </a:solidFill>
                <a:latin typeface="Calibri"/>
                <a:cs typeface="Calibri"/>
              </a:rPr>
              <a:t>o</a:t>
            </a: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3350">
              <a:latin typeface="Times New Roman"/>
              <a:cs typeface="Times New Roman"/>
            </a:endParaRPr>
          </a:p>
          <a:p>
            <a:pPr marL="7252334" marR="5080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article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8238"/>
            <a:ext cx="9143999" cy="55650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98932"/>
            <a:ext cx="824039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Modeli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ng</a:t>
            </a:r>
            <a:r>
              <a:rPr sz="28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i</a:t>
            </a:r>
            <a:r>
              <a:rPr sz="2800" b="1" spc="-40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-7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action</a:t>
            </a:r>
            <a:r>
              <a:rPr sz="280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ene</a:t>
            </a:r>
            <a:r>
              <a:rPr sz="2800" b="1" spc="-5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gie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8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ca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2800" b="1" spc="-5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edic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spc="3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adsor</a:t>
            </a:r>
            <a:r>
              <a:rPr sz="2800" b="1" spc="-35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and </a:t>
            </a:r>
            <a:r>
              <a:rPr sz="2800" b="1" u="heavy" spc="-10" dirty="0">
                <a:solidFill>
                  <a:srgbClr val="FFFF00"/>
                </a:solidFill>
                <a:latin typeface="Calibri"/>
                <a:cs typeface="Calibri"/>
              </a:rPr>
              <a:t>illu</a:t>
            </a:r>
            <a:r>
              <a:rPr sz="2800" b="1" u="heavy" spc="-6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r>
              <a:rPr sz="2800" b="1" u="heavy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u="heavy" spc="-7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u="heavy" spc="-4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u="heavy" spc="-5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u="heavy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u="heavy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FFFF00"/>
                </a:solidFill>
                <a:latin typeface="Calibri"/>
                <a:cs typeface="Calibri"/>
              </a:rPr>
              <a:t>mechanism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0009" y="2271902"/>
            <a:ext cx="1324610" cy="177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PCB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3700">
              <a:latin typeface="Times New Roman"/>
              <a:cs typeface="Times New Roman"/>
            </a:endParaRPr>
          </a:p>
          <a:p>
            <a:pPr marL="216535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“S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 marL="216535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Sur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ace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80196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4214621"/>
            <a:ext cx="782955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Il</a:t>
            </a:r>
            <a:r>
              <a:rPr sz="2800" b="1" spc="-20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u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demon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ting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f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20" dirty="0">
                <a:latin typeface="Calibri"/>
                <a:cs typeface="Calibri"/>
              </a:rPr>
              <a:t>ec</a:t>
            </a:r>
            <a:r>
              <a:rPr sz="2800" b="1" spc="-10" dirty="0">
                <a:latin typeface="Calibri"/>
                <a:cs typeface="Calibri"/>
              </a:rPr>
              <a:t>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inc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eased</a:t>
            </a:r>
            <a:r>
              <a:rPr sz="2800" b="1" spc="-15" dirty="0">
                <a:latin typeface="Calibri"/>
                <a:cs typeface="Calibri"/>
              </a:rPr>
              <a:t> sur</a:t>
            </a:r>
            <a:r>
              <a:rPr sz="2800" b="1" spc="-55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ace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3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vid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b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nan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tru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tu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m</a:t>
            </a:r>
            <a:r>
              <a:rPr sz="2800" b="1" spc="-3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erials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5738" y="6262903"/>
            <a:ext cx="48133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2400" b="1" spc="-15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ano</a:t>
            </a:r>
            <a:r>
              <a:rPr sz="2400" b="1" spc="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.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g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v/nan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c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h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-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1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0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1</a:t>
            </a:r>
            <a:r>
              <a:rPr sz="2400" b="1" spc="-70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/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4"/>
              </a:rPr>
              <a:t>special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5712" y="5250064"/>
            <a:ext cx="334454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58190" algn="l"/>
                <a:tab pos="1503680" algn="l"/>
                <a:tab pos="2249170" algn="l"/>
                <a:tab pos="2994660" algn="l"/>
              </a:tabLst>
            </a:pPr>
            <a:r>
              <a:rPr sz="1900" b="1" spc="-15" dirty="0">
                <a:latin typeface="Arial"/>
                <a:cs typeface="Arial"/>
              </a:rPr>
              <a:t>5</a:t>
            </a:r>
            <a:r>
              <a:rPr sz="1900" b="1" dirty="0">
                <a:latin typeface="Arial"/>
                <a:cs typeface="Arial"/>
              </a:rPr>
              <a:t>.0	</a:t>
            </a:r>
            <a:r>
              <a:rPr sz="1900" b="1" spc="-15" dirty="0">
                <a:latin typeface="Arial"/>
                <a:cs typeface="Arial"/>
              </a:rPr>
              <a:t>5</a:t>
            </a:r>
            <a:r>
              <a:rPr sz="1900" b="1" dirty="0">
                <a:latin typeface="Arial"/>
                <a:cs typeface="Arial"/>
              </a:rPr>
              <a:t>.2	</a:t>
            </a:r>
            <a:r>
              <a:rPr sz="1900" b="1" spc="-15" dirty="0">
                <a:latin typeface="Arial"/>
                <a:cs typeface="Arial"/>
              </a:rPr>
              <a:t>5</a:t>
            </a:r>
            <a:r>
              <a:rPr sz="1900" b="1" dirty="0">
                <a:latin typeface="Arial"/>
                <a:cs typeface="Arial"/>
              </a:rPr>
              <a:t>.4	</a:t>
            </a:r>
            <a:r>
              <a:rPr sz="1900" b="1" spc="-15" dirty="0">
                <a:latin typeface="Arial"/>
                <a:cs typeface="Arial"/>
              </a:rPr>
              <a:t>5</a:t>
            </a:r>
            <a:r>
              <a:rPr sz="1900" b="1" dirty="0">
                <a:latin typeface="Arial"/>
                <a:cs typeface="Arial"/>
              </a:rPr>
              <a:t>.6	</a:t>
            </a:r>
            <a:r>
              <a:rPr sz="1900" b="1" spc="-15" dirty="0">
                <a:latin typeface="Arial"/>
                <a:cs typeface="Arial"/>
              </a:rPr>
              <a:t>5</a:t>
            </a:r>
            <a:r>
              <a:rPr sz="1900" b="1" dirty="0">
                <a:latin typeface="Arial"/>
                <a:cs typeface="Arial"/>
              </a:rPr>
              <a:t>.8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3540" y="406760"/>
            <a:ext cx="0" cy="4755515"/>
          </a:xfrm>
          <a:custGeom>
            <a:avLst/>
            <a:gdLst/>
            <a:ahLst/>
            <a:cxnLst/>
            <a:rect l="l" t="t" r="r" b="b"/>
            <a:pathLst>
              <a:path h="4755515">
                <a:moveTo>
                  <a:pt x="0" y="0"/>
                </a:moveTo>
                <a:lnTo>
                  <a:pt x="0" y="4755308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7700" y="5115562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08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9190" y="5115562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505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63350" y="5115562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08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34839" y="5115562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505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8999" y="5115562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08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0420" y="5115562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505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4649" y="5115562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08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8809" y="5115562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505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0230" y="5115562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08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4458" y="5115562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505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5879" y="5115562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08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0142" y="5115562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505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1563" y="5115562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08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5689" y="5115562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505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37212" y="5115562"/>
            <a:ext cx="0" cy="93345"/>
          </a:xfrm>
          <a:custGeom>
            <a:avLst/>
            <a:gdLst/>
            <a:ahLst/>
            <a:cxnLst/>
            <a:rect l="l" t="t" r="r" b="b"/>
            <a:pathLst>
              <a:path h="93345">
                <a:moveTo>
                  <a:pt x="0" y="92908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1372" y="5115562"/>
            <a:ext cx="0" cy="46990"/>
          </a:xfrm>
          <a:custGeom>
            <a:avLst/>
            <a:gdLst/>
            <a:ahLst/>
            <a:cxnLst/>
            <a:rect l="l" t="t" r="r" b="b"/>
            <a:pathLst>
              <a:path h="46989">
                <a:moveTo>
                  <a:pt x="0" y="46505"/>
                </a:moveTo>
                <a:lnTo>
                  <a:pt x="0" y="0"/>
                </a:lnTo>
              </a:path>
            </a:pathLst>
          </a:custGeom>
          <a:ln w="191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97134" y="5115562"/>
            <a:ext cx="6014720" cy="0"/>
          </a:xfrm>
          <a:custGeom>
            <a:avLst/>
            <a:gdLst/>
            <a:ahLst/>
            <a:cxnLst/>
            <a:rect l="l" t="t" r="r" b="b"/>
            <a:pathLst>
              <a:path w="6014720">
                <a:moveTo>
                  <a:pt x="0" y="0"/>
                </a:moveTo>
                <a:lnTo>
                  <a:pt x="6014238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0693" y="4820603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4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97134" y="452838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40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0693" y="4233355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4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97134" y="3938396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40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0693" y="3643368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4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97134" y="3351148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40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0693" y="3056189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4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97134" y="2761161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40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50693" y="2466201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4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7134" y="2173982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40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0693" y="1878954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4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97134" y="158399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40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0693" y="1288967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4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97134" y="99674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40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18428" y="4510675"/>
            <a:ext cx="1898650" cy="1008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CC0000"/>
                </a:solidFill>
                <a:latin typeface="Times New Roman"/>
                <a:cs typeface="Times New Roman"/>
              </a:rPr>
              <a:t>4</a:t>
            </a:r>
            <a:r>
              <a:rPr sz="28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4</a:t>
            </a:r>
            <a:r>
              <a:rPr sz="2800" b="1" spc="-20" dirty="0">
                <a:solidFill>
                  <a:srgbClr val="CC0000"/>
                </a:solidFill>
                <a:latin typeface="Times New Roman"/>
                <a:cs typeface="Times New Roman"/>
              </a:rPr>
              <a:t>ClBiP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300">
              <a:latin typeface="Times New Roman"/>
              <a:cs typeface="Times New Roman"/>
            </a:endParaRPr>
          </a:p>
          <a:p>
            <a:pPr marL="57785">
              <a:lnSpc>
                <a:spcPct val="100000"/>
              </a:lnSpc>
              <a:tabLst>
                <a:tab pos="803275" algn="l"/>
                <a:tab pos="1548765" algn="l"/>
              </a:tabLst>
            </a:pPr>
            <a:r>
              <a:rPr sz="1900" b="1" spc="-15" dirty="0">
                <a:latin typeface="Arial"/>
                <a:cs typeface="Arial"/>
              </a:rPr>
              <a:t>6</a:t>
            </a:r>
            <a:r>
              <a:rPr sz="1900" b="1" dirty="0">
                <a:latin typeface="Arial"/>
                <a:cs typeface="Arial"/>
              </a:rPr>
              <a:t>.0	</a:t>
            </a:r>
            <a:r>
              <a:rPr sz="1900" b="1" spc="-15" dirty="0">
                <a:latin typeface="Arial"/>
                <a:cs typeface="Arial"/>
              </a:rPr>
              <a:t>6</a:t>
            </a:r>
            <a:r>
              <a:rPr sz="1900" b="1" dirty="0">
                <a:latin typeface="Arial"/>
                <a:cs typeface="Arial"/>
              </a:rPr>
              <a:t>.2	</a:t>
            </a:r>
            <a:r>
              <a:rPr sz="1900" b="1" spc="-15" dirty="0">
                <a:latin typeface="Arial"/>
                <a:cs typeface="Arial"/>
              </a:rPr>
              <a:t>6</a:t>
            </a:r>
            <a:r>
              <a:rPr sz="1900" b="1" dirty="0">
                <a:latin typeface="Arial"/>
                <a:cs typeface="Arial"/>
              </a:rPr>
              <a:t>.4</a:t>
            </a:r>
            <a:endParaRPr sz="19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25544" y="4676480"/>
            <a:ext cx="37655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5" dirty="0">
                <a:latin typeface="Arial"/>
                <a:cs typeface="Arial"/>
              </a:rPr>
              <a:t>-</a:t>
            </a:r>
            <a:r>
              <a:rPr sz="1900" b="1" spc="-15" dirty="0">
                <a:latin typeface="Arial"/>
                <a:cs typeface="Arial"/>
              </a:rPr>
              <a:t>8</a:t>
            </a:r>
            <a:r>
              <a:rPr sz="1900" b="1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25544" y="2322079"/>
            <a:ext cx="376555" cy="203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5" dirty="0">
                <a:latin typeface="Arial"/>
                <a:cs typeface="Arial"/>
              </a:rPr>
              <a:t>-</a:t>
            </a:r>
            <a:r>
              <a:rPr sz="1900" b="1" spc="-15" dirty="0">
                <a:latin typeface="Arial"/>
                <a:cs typeface="Arial"/>
              </a:rPr>
              <a:t>6</a:t>
            </a:r>
            <a:r>
              <a:rPr sz="1900" b="1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5" dirty="0">
                <a:latin typeface="Arial"/>
                <a:cs typeface="Arial"/>
              </a:rPr>
              <a:t>-</a:t>
            </a:r>
            <a:r>
              <a:rPr sz="1900" b="1" spc="-15" dirty="0">
                <a:latin typeface="Arial"/>
                <a:cs typeface="Arial"/>
              </a:rPr>
              <a:t>6</a:t>
            </a:r>
            <a:r>
              <a:rPr sz="1900" b="1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5" dirty="0">
                <a:latin typeface="Arial"/>
                <a:cs typeface="Arial"/>
              </a:rPr>
              <a:t>-</a:t>
            </a:r>
            <a:r>
              <a:rPr sz="1900" b="1" spc="-15" dirty="0">
                <a:latin typeface="Arial"/>
                <a:cs typeface="Arial"/>
              </a:rPr>
              <a:t>7</a:t>
            </a:r>
            <a:r>
              <a:rPr sz="1900" b="1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5" dirty="0">
                <a:latin typeface="Arial"/>
                <a:cs typeface="Arial"/>
              </a:rPr>
              <a:t>-</a:t>
            </a:r>
            <a:r>
              <a:rPr sz="1900" b="1" spc="-15" dirty="0">
                <a:latin typeface="Arial"/>
                <a:cs typeface="Arial"/>
              </a:rPr>
              <a:t>7</a:t>
            </a:r>
            <a:r>
              <a:rPr sz="1900" b="1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25544" y="1734832"/>
            <a:ext cx="37655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5" dirty="0">
                <a:latin typeface="Arial"/>
                <a:cs typeface="Arial"/>
              </a:rPr>
              <a:t>-</a:t>
            </a:r>
            <a:r>
              <a:rPr sz="1900" b="1" spc="-15" dirty="0">
                <a:latin typeface="Arial"/>
                <a:cs typeface="Arial"/>
              </a:rPr>
              <a:t>5</a:t>
            </a:r>
            <a:r>
              <a:rPr sz="1900" b="1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25544" y="1144913"/>
            <a:ext cx="37655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5" dirty="0">
                <a:latin typeface="Arial"/>
                <a:cs typeface="Arial"/>
              </a:rPr>
              <a:t>-</a:t>
            </a:r>
            <a:r>
              <a:rPr sz="1900" b="1" spc="-15" dirty="0">
                <a:latin typeface="Arial"/>
                <a:cs typeface="Arial"/>
              </a:rPr>
              <a:t>5</a:t>
            </a:r>
            <a:r>
              <a:rPr sz="1900" b="1" dirty="0">
                <a:latin typeface="Arial"/>
                <a:cs typeface="Arial"/>
              </a:rPr>
              <a:t>0</a:t>
            </a:r>
            <a:endParaRPr sz="1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25544" y="557665"/>
            <a:ext cx="376555" cy="268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5" dirty="0">
                <a:latin typeface="Arial"/>
                <a:cs typeface="Arial"/>
              </a:rPr>
              <a:t>-</a:t>
            </a:r>
            <a:r>
              <a:rPr sz="1900" b="1" spc="-15" dirty="0">
                <a:latin typeface="Arial"/>
                <a:cs typeface="Arial"/>
              </a:rPr>
              <a:t>4</a:t>
            </a:r>
            <a:r>
              <a:rPr sz="1900" b="1" dirty="0">
                <a:latin typeface="Arial"/>
                <a:cs typeface="Arial"/>
              </a:rPr>
              <a:t>5</a:t>
            </a:r>
            <a:endParaRPr sz="19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750693" y="701788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84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97134" y="406760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406" y="0"/>
                </a:lnTo>
              </a:path>
            </a:pathLst>
          </a:custGeom>
          <a:ln w="19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85349" y="2755699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5" h="128905">
                <a:moveTo>
                  <a:pt x="0" y="128404"/>
                </a:moveTo>
                <a:lnTo>
                  <a:pt x="128413" y="128404"/>
                </a:lnTo>
                <a:lnTo>
                  <a:pt x="128413" y="0"/>
                </a:lnTo>
                <a:lnTo>
                  <a:pt x="0" y="0"/>
                </a:lnTo>
                <a:lnTo>
                  <a:pt x="0" y="128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42566" y="3695319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0" y="128319"/>
                </a:moveTo>
                <a:lnTo>
                  <a:pt x="128327" y="128319"/>
                </a:lnTo>
                <a:lnTo>
                  <a:pt x="128327" y="0"/>
                </a:lnTo>
                <a:lnTo>
                  <a:pt x="0" y="0"/>
                </a:lnTo>
                <a:lnTo>
                  <a:pt x="0" y="128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90531" y="3695319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0" y="128319"/>
                </a:moveTo>
                <a:lnTo>
                  <a:pt x="128327" y="128319"/>
                </a:lnTo>
                <a:lnTo>
                  <a:pt x="128327" y="0"/>
                </a:lnTo>
                <a:lnTo>
                  <a:pt x="0" y="0"/>
                </a:lnTo>
                <a:lnTo>
                  <a:pt x="0" y="128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85934" y="4637610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0" y="128404"/>
                </a:moveTo>
                <a:lnTo>
                  <a:pt x="128327" y="128404"/>
                </a:lnTo>
                <a:lnTo>
                  <a:pt x="128327" y="0"/>
                </a:lnTo>
                <a:lnTo>
                  <a:pt x="0" y="0"/>
                </a:lnTo>
                <a:lnTo>
                  <a:pt x="0" y="128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83561" y="2873179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5" h="128905">
                <a:moveTo>
                  <a:pt x="0" y="128319"/>
                </a:moveTo>
                <a:lnTo>
                  <a:pt x="128327" y="128319"/>
                </a:lnTo>
                <a:lnTo>
                  <a:pt x="128327" y="0"/>
                </a:lnTo>
                <a:lnTo>
                  <a:pt x="0" y="0"/>
                </a:lnTo>
                <a:lnTo>
                  <a:pt x="0" y="128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21781" y="2990591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5" h="128905">
                <a:moveTo>
                  <a:pt x="0" y="128404"/>
                </a:moveTo>
                <a:lnTo>
                  <a:pt x="128327" y="128404"/>
                </a:lnTo>
                <a:lnTo>
                  <a:pt x="128327" y="0"/>
                </a:lnTo>
                <a:lnTo>
                  <a:pt x="0" y="0"/>
                </a:lnTo>
                <a:lnTo>
                  <a:pt x="0" y="128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3124" y="3108088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0" y="128404"/>
                </a:moveTo>
                <a:lnTo>
                  <a:pt x="128413" y="128404"/>
                </a:lnTo>
                <a:lnTo>
                  <a:pt x="128413" y="0"/>
                </a:lnTo>
                <a:lnTo>
                  <a:pt x="0" y="0"/>
                </a:lnTo>
                <a:lnTo>
                  <a:pt x="0" y="1284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15328" y="3225569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4">
                <a:moveTo>
                  <a:pt x="0" y="128319"/>
                </a:moveTo>
                <a:lnTo>
                  <a:pt x="128413" y="128319"/>
                </a:lnTo>
                <a:lnTo>
                  <a:pt x="128413" y="0"/>
                </a:lnTo>
                <a:lnTo>
                  <a:pt x="0" y="0"/>
                </a:lnTo>
                <a:lnTo>
                  <a:pt x="0" y="128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53124" y="753670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0" y="128319"/>
                </a:moveTo>
                <a:lnTo>
                  <a:pt x="128413" y="128319"/>
                </a:lnTo>
                <a:lnTo>
                  <a:pt x="128413" y="0"/>
                </a:lnTo>
                <a:lnTo>
                  <a:pt x="0" y="0"/>
                </a:lnTo>
                <a:lnTo>
                  <a:pt x="0" y="128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57854" y="669325"/>
            <a:ext cx="675640" cy="410400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495425" marR="5080" indent="-1483360">
              <a:lnSpc>
                <a:spcPct val="102099"/>
              </a:lnSpc>
            </a:pPr>
            <a:r>
              <a:rPr sz="2300" b="1" spc="-5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300" b="1" spc="-3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300" b="1" spc="-2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300" b="1" spc="-3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300" b="1" spc="-3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300" b="1" spc="-2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300" b="1" spc="-3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300" b="1" spc="-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300" b="1" spc="-3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300" b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3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300" b="1" spc="-13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300" b="1" spc="-30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300" b="1" spc="-3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300" b="1" spc="-3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300" b="1" spc="-3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300" b="1" spc="-3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300" b="1" spc="-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300" b="1" spc="-2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300" b="1" spc="-3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300" b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300" b="1" spc="-5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300" b="1" spc="-5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300" b="1" spc="-3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300" b="1" spc="-35" dirty="0">
                <a:solidFill>
                  <a:srgbClr val="0000FF"/>
                </a:solidFill>
                <a:latin typeface="Arial"/>
                <a:cs typeface="Arial"/>
              </a:rPr>
              <a:t>er</a:t>
            </a:r>
            <a:r>
              <a:rPr sz="2300" b="1" spc="-3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300" b="1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2300" b="1" spc="-15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sz="2300" b="1" spc="-35" dirty="0">
                <a:solidFill>
                  <a:srgbClr val="0000FF"/>
                </a:solidFill>
                <a:latin typeface="Arial"/>
                <a:cs typeface="Arial"/>
              </a:rPr>
              <a:t>kJ</a:t>
            </a:r>
            <a:r>
              <a:rPr sz="2300" b="1" spc="-2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300" b="1" spc="-70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300" b="1" spc="-3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300" b="1" spc="-2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300" b="1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23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374025" y="5686665"/>
            <a:ext cx="290068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92730" algn="l"/>
              </a:tabLst>
            </a:pP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200" b="1" spc="2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200" b="1" spc="5" dirty="0">
                <a:solidFill>
                  <a:srgbClr val="0000FF"/>
                </a:solidFill>
                <a:latin typeface="Arial"/>
                <a:cs typeface="Arial"/>
              </a:rPr>
              <a:t>eri</a:t>
            </a:r>
            <a:r>
              <a:rPr sz="2200" b="1" spc="-5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200" b="1" spc="2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200" b="1" spc="5" dirty="0">
                <a:solidFill>
                  <a:srgbClr val="0000FF"/>
                </a:solidFill>
                <a:latin typeface="Arial"/>
                <a:cs typeface="Arial"/>
              </a:rPr>
              <a:t>tal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200" b="1" spc="15" dirty="0">
                <a:solidFill>
                  <a:srgbClr val="0000FF"/>
                </a:solidFill>
                <a:latin typeface="Arial"/>
                <a:cs typeface="Arial"/>
              </a:rPr>
              <a:t>og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(K</a:t>
            </a:r>
            <a:r>
              <a:rPr sz="220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200" b="1" spc="5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68694" y="5894340"/>
            <a:ext cx="211454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0000FF"/>
                </a:solidFill>
                <a:latin typeface="Arial"/>
                <a:cs typeface="Arial"/>
              </a:rPr>
              <a:t>sc</a:t>
            </a:r>
            <a:endParaRPr sz="13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79653" y="6079978"/>
            <a:ext cx="388747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Buc</a:t>
            </a:r>
            <a:r>
              <a:rPr sz="2200" b="1" spc="2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200" b="1" spc="5" dirty="0">
                <a:solidFill>
                  <a:srgbClr val="0000FF"/>
                </a:solidFill>
                <a:latin typeface="Arial"/>
                <a:cs typeface="Arial"/>
              </a:rPr>
              <a:t>eli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0000FF"/>
                </a:solidFill>
                <a:latin typeface="Arial"/>
                <a:cs typeface="Arial"/>
              </a:rPr>
              <a:t>&amp;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1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200" b="1" spc="2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stafss</a:t>
            </a:r>
            <a:r>
              <a:rPr sz="2200" b="1" spc="1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200" b="1" spc="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0000FF"/>
                </a:solidFill>
                <a:latin typeface="Arial"/>
                <a:cs typeface="Arial"/>
              </a:rPr>
              <a:t>(2003)</a:t>
            </a:r>
            <a:endParaRPr sz="22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085567" y="1745186"/>
            <a:ext cx="117475" cy="117475"/>
          </a:xfrm>
          <a:custGeom>
            <a:avLst/>
            <a:gdLst/>
            <a:ahLst/>
            <a:cxnLst/>
            <a:rect l="l" t="t" r="r" b="b"/>
            <a:pathLst>
              <a:path w="117475" h="117475">
                <a:moveTo>
                  <a:pt x="0" y="117398"/>
                </a:moveTo>
                <a:lnTo>
                  <a:pt x="117405" y="117398"/>
                </a:lnTo>
                <a:lnTo>
                  <a:pt x="117405" y="0"/>
                </a:lnTo>
                <a:lnTo>
                  <a:pt x="0" y="0"/>
                </a:lnTo>
                <a:lnTo>
                  <a:pt x="0" y="117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826069" y="1624953"/>
            <a:ext cx="3867785" cy="368935"/>
          </a:xfrm>
          <a:prstGeom prst="rect">
            <a:avLst/>
          </a:prstGeom>
          <a:ln w="1092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6115">
              <a:lnSpc>
                <a:spcPct val="100000"/>
              </a:lnSpc>
            </a:pPr>
            <a:r>
              <a:rPr sz="1900" b="1" spc="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900" b="1" spc="-1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/6-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1900" b="1" spc="-1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G(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900" b="1" spc="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900" b="1" spc="5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900" b="1" spc="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900" b="1" spc="-3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9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9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1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06900" y="537988"/>
            <a:ext cx="16452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2</a:t>
            </a:r>
            <a:r>
              <a:rPr sz="2800"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r>
              <a:rPr sz="2800"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6</a:t>
            </a:r>
            <a:r>
              <a:rPr sz="2800"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ClBiP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74920">
              <a:lnSpc>
                <a:spcPct val="100000"/>
              </a:lnSpc>
            </a:pPr>
            <a:r>
              <a:rPr sz="2800" u="heavy" spc="-25" dirty="0">
                <a:solidFill>
                  <a:srgbClr val="000000"/>
                </a:solidFill>
              </a:rPr>
              <a:t>PCB</a:t>
            </a:r>
            <a:r>
              <a:rPr sz="2800" u="heavy" spc="0" dirty="0">
                <a:solidFill>
                  <a:srgbClr val="000000"/>
                </a:solidFill>
              </a:rPr>
              <a:t> </a:t>
            </a:r>
            <a:r>
              <a:rPr sz="2800" u="heavy" spc="-15" dirty="0">
                <a:solidFill>
                  <a:srgbClr val="000000"/>
                </a:solidFill>
              </a:rPr>
              <a:t>Adsor</a:t>
            </a:r>
            <a:r>
              <a:rPr sz="2800" u="heavy" spc="-35" dirty="0">
                <a:solidFill>
                  <a:srgbClr val="000000"/>
                </a:solidFill>
              </a:rPr>
              <a:t>p</a:t>
            </a:r>
            <a:r>
              <a:rPr sz="2800" u="heavy" spc="-15" dirty="0">
                <a:solidFill>
                  <a:srgbClr val="000000"/>
                </a:solidFill>
              </a:rPr>
              <a:t>tion</a:t>
            </a:r>
            <a:r>
              <a:rPr sz="2800" u="heavy" dirty="0">
                <a:solidFill>
                  <a:srgbClr val="000000"/>
                </a:solidFill>
              </a:rPr>
              <a:t> </a:t>
            </a:r>
            <a:r>
              <a:rPr sz="2800" u="heavy" spc="-15" dirty="0">
                <a:solidFill>
                  <a:srgbClr val="000000"/>
                </a:solidFill>
              </a:rPr>
              <a:t>o</a:t>
            </a:r>
            <a:r>
              <a:rPr sz="2800" u="heavy" spc="-45" dirty="0">
                <a:solidFill>
                  <a:srgbClr val="000000"/>
                </a:solidFill>
              </a:rPr>
              <a:t>n</a:t>
            </a:r>
            <a:r>
              <a:rPr sz="2800" u="heavy" spc="-35" dirty="0">
                <a:solidFill>
                  <a:srgbClr val="000000"/>
                </a:solidFill>
              </a:rPr>
              <a:t>t</a:t>
            </a:r>
            <a:r>
              <a:rPr sz="2800" u="heavy" spc="-15" dirty="0">
                <a:solidFill>
                  <a:srgbClr val="000000"/>
                </a:solidFill>
              </a:rPr>
              <a:t>o soot</a:t>
            </a:r>
            <a:endParaRPr sz="2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2160" y="2177795"/>
            <a:ext cx="0" cy="3491865"/>
          </a:xfrm>
          <a:custGeom>
            <a:avLst/>
            <a:gdLst/>
            <a:ahLst/>
            <a:cxnLst/>
            <a:rect l="l" t="t" r="r" b="b"/>
            <a:pathLst>
              <a:path h="3491865">
                <a:moveTo>
                  <a:pt x="0" y="0"/>
                </a:moveTo>
                <a:lnTo>
                  <a:pt x="0" y="34914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4827" y="2177795"/>
            <a:ext cx="0" cy="3491865"/>
          </a:xfrm>
          <a:custGeom>
            <a:avLst/>
            <a:gdLst/>
            <a:ahLst/>
            <a:cxnLst/>
            <a:rect l="l" t="t" r="r" b="b"/>
            <a:pathLst>
              <a:path h="3491865">
                <a:moveTo>
                  <a:pt x="0" y="0"/>
                </a:moveTo>
                <a:lnTo>
                  <a:pt x="0" y="34914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7496" y="2177795"/>
            <a:ext cx="0" cy="3491865"/>
          </a:xfrm>
          <a:custGeom>
            <a:avLst/>
            <a:gdLst/>
            <a:ahLst/>
            <a:cxnLst/>
            <a:rect l="l" t="t" r="r" b="b"/>
            <a:pathLst>
              <a:path h="3491865">
                <a:moveTo>
                  <a:pt x="0" y="0"/>
                </a:moveTo>
                <a:lnTo>
                  <a:pt x="0" y="34914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0164" y="2177795"/>
            <a:ext cx="0" cy="3491865"/>
          </a:xfrm>
          <a:custGeom>
            <a:avLst/>
            <a:gdLst/>
            <a:ahLst/>
            <a:cxnLst/>
            <a:rect l="l" t="t" r="r" b="b"/>
            <a:pathLst>
              <a:path h="3491865">
                <a:moveTo>
                  <a:pt x="0" y="0"/>
                </a:moveTo>
                <a:lnTo>
                  <a:pt x="0" y="34914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31308" y="2177795"/>
            <a:ext cx="0" cy="3491865"/>
          </a:xfrm>
          <a:custGeom>
            <a:avLst/>
            <a:gdLst/>
            <a:ahLst/>
            <a:cxnLst/>
            <a:rect l="l" t="t" r="r" b="b"/>
            <a:pathLst>
              <a:path h="3491865">
                <a:moveTo>
                  <a:pt x="0" y="0"/>
                </a:moveTo>
                <a:lnTo>
                  <a:pt x="0" y="3491483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7967" y="3020567"/>
            <a:ext cx="1589532" cy="579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7967" y="4253484"/>
            <a:ext cx="1126235" cy="10713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7967" y="2528316"/>
            <a:ext cx="3288791" cy="577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9479" y="4766640"/>
            <a:ext cx="1081671" cy="4930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9479" y="3040837"/>
            <a:ext cx="1545209" cy="4930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9479" y="2547823"/>
            <a:ext cx="3244977" cy="493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8344" y="5629655"/>
            <a:ext cx="3903345" cy="0"/>
          </a:xfrm>
          <a:custGeom>
            <a:avLst/>
            <a:gdLst/>
            <a:ahLst/>
            <a:cxnLst/>
            <a:rect l="l" t="t" r="r" b="b"/>
            <a:pathLst>
              <a:path w="3903345">
                <a:moveTo>
                  <a:pt x="0" y="0"/>
                </a:moveTo>
                <a:lnTo>
                  <a:pt x="3902964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69491" y="2177795"/>
            <a:ext cx="0" cy="3491865"/>
          </a:xfrm>
          <a:custGeom>
            <a:avLst/>
            <a:gdLst/>
            <a:ahLst/>
            <a:cxnLst/>
            <a:rect l="l" t="t" r="r" b="b"/>
            <a:pathLst>
              <a:path h="3491865">
                <a:moveTo>
                  <a:pt x="0" y="0"/>
                </a:moveTo>
                <a:lnTo>
                  <a:pt x="0" y="3491483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8344" y="3902964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28344" y="2177795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1147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24788" y="5724169"/>
            <a:ext cx="89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65451" y="5724169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72257" y="5724169"/>
            <a:ext cx="125666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  <a:tabLst>
                <a:tab pos="774700" algn="l"/>
              </a:tabLst>
            </a:pPr>
            <a:r>
              <a:rPr sz="1000" spc="-5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0</a:t>
            </a:r>
            <a:r>
              <a:rPr sz="1000" dirty="0">
                <a:latin typeface="Calibri"/>
                <a:cs typeface="Calibri"/>
              </a:rPr>
              <a:t>	</a:t>
            </a:r>
            <a:r>
              <a:rPr sz="1000" spc="-5" dirty="0">
                <a:latin typeface="Calibri"/>
                <a:cs typeface="Calibri"/>
              </a:rPr>
              <a:t>1</a:t>
            </a:r>
            <a:r>
              <a:rPr sz="1000" dirty="0">
                <a:latin typeface="Calibri"/>
                <a:cs typeface="Calibri"/>
              </a:rPr>
              <a:t>5</a:t>
            </a: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000" b="1" spc="-15" dirty="0">
                <a:latin typeface="Calibri"/>
                <a:cs typeface="Calibri"/>
              </a:rPr>
              <a:t>A</a:t>
            </a:r>
            <a:r>
              <a:rPr sz="1000" b="1" spc="-10" dirty="0">
                <a:latin typeface="Calibri"/>
                <a:cs typeface="Calibri"/>
              </a:rPr>
              <a:t>naly</a:t>
            </a:r>
            <a:r>
              <a:rPr sz="1000" b="1" spc="-5" dirty="0">
                <a:latin typeface="Calibri"/>
                <a:cs typeface="Calibri"/>
              </a:rPr>
              <a:t>te</a:t>
            </a:r>
            <a:r>
              <a:rPr sz="1000" b="1" spc="15" dirty="0">
                <a:latin typeface="Calibri"/>
                <a:cs typeface="Calibri"/>
              </a:rPr>
              <a:t> </a:t>
            </a:r>
            <a:r>
              <a:rPr sz="1000" b="1" spc="-15" dirty="0">
                <a:latin typeface="Calibri"/>
                <a:cs typeface="Calibri"/>
              </a:rPr>
              <a:t>A</a:t>
            </a:r>
            <a:r>
              <a:rPr sz="1000" b="1" spc="-5" dirty="0">
                <a:latin typeface="Calibri"/>
                <a:cs typeface="Calibri"/>
              </a:rPr>
              <a:t>dso</a:t>
            </a:r>
            <a:r>
              <a:rPr sz="1000" b="1" dirty="0">
                <a:latin typeface="Calibri"/>
                <a:cs typeface="Calibri"/>
              </a:rPr>
              <a:t>r</a:t>
            </a:r>
            <a:r>
              <a:rPr sz="1000" b="1" spc="-10" dirty="0">
                <a:latin typeface="Calibri"/>
                <a:cs typeface="Calibri"/>
              </a:rPr>
              <a:t>bed </a:t>
            </a:r>
            <a:r>
              <a:rPr sz="1000" b="1" spc="-5" dirty="0">
                <a:latin typeface="Calibri"/>
                <a:cs typeface="Calibri"/>
              </a:rPr>
              <a:t>(uM)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1452" y="5724169"/>
            <a:ext cx="2190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2</a:t>
            </a:r>
            <a:r>
              <a:rPr sz="1000" dirty="0">
                <a:latin typeface="Calibri"/>
                <a:cs typeface="Calibri"/>
              </a:rPr>
              <a:t>0</a:t>
            </a: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24120" y="5724169"/>
            <a:ext cx="2190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2</a:t>
            </a:r>
            <a:r>
              <a:rPr sz="1000" dirty="0">
                <a:latin typeface="Calibri"/>
                <a:cs typeface="Calibri"/>
              </a:rPr>
              <a:t>5</a:t>
            </a:r>
            <a:r>
              <a:rPr sz="1000" spc="-5" dirty="0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378" y="4696078"/>
            <a:ext cx="10058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No </a:t>
            </a:r>
            <a:r>
              <a:rPr sz="1000" spc="-5" dirty="0">
                <a:latin typeface="Calibri"/>
                <a:cs typeface="Calibri"/>
              </a:rPr>
              <a:t>Arsenic Pres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5076" y="2970022"/>
            <a:ext cx="8293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Ars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nic Pr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10" dirty="0">
                <a:latin typeface="Calibri"/>
                <a:cs typeface="Calibri"/>
              </a:rPr>
              <a:t>s</a:t>
            </a:r>
            <a:r>
              <a:rPr sz="100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32297" y="3977991"/>
            <a:ext cx="69752" cy="69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32297" y="4207607"/>
            <a:ext cx="69752" cy="697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520309" y="3941953"/>
            <a:ext cx="310515" cy="382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800"/>
              </a:lnSpc>
            </a:pPr>
            <a:r>
              <a:rPr sz="1000" spc="-5" dirty="0">
                <a:latin typeface="Calibri"/>
                <a:cs typeface="Calibri"/>
              </a:rPr>
              <a:t>As</a:t>
            </a:r>
            <a:r>
              <a:rPr sz="1000" spc="-10" dirty="0">
                <a:latin typeface="Calibri"/>
                <a:cs typeface="Calibri"/>
              </a:rPr>
              <a:t>(V) Cr</a:t>
            </a:r>
            <a:r>
              <a:rPr sz="1000" dirty="0">
                <a:latin typeface="Calibri"/>
                <a:cs typeface="Calibri"/>
              </a:rPr>
              <a:t>(</a:t>
            </a:r>
            <a:r>
              <a:rPr sz="1000" spc="-5" dirty="0">
                <a:latin typeface="Calibri"/>
                <a:cs typeface="Calibri"/>
              </a:rPr>
              <a:t>III)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61030" y="5648477"/>
            <a:ext cx="323850" cy="186055"/>
          </a:xfrm>
          <a:custGeom>
            <a:avLst/>
            <a:gdLst/>
            <a:ahLst/>
            <a:cxnLst/>
            <a:rect l="l" t="t" r="r" b="b"/>
            <a:pathLst>
              <a:path w="323850" h="186054">
                <a:moveTo>
                  <a:pt x="0" y="185712"/>
                </a:moveTo>
                <a:lnTo>
                  <a:pt x="323850" y="185712"/>
                </a:lnTo>
                <a:lnTo>
                  <a:pt x="323850" y="0"/>
                </a:lnTo>
                <a:lnTo>
                  <a:pt x="0" y="0"/>
                </a:lnTo>
                <a:lnTo>
                  <a:pt x="0" y="185712"/>
                </a:lnTo>
                <a:close/>
              </a:path>
            </a:pathLst>
          </a:custGeom>
          <a:ln w="2857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06465" y="3425206"/>
            <a:ext cx="2562860" cy="151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•</a:t>
            </a:r>
            <a:r>
              <a:rPr sz="2000" b="1" spc="-5" dirty="0">
                <a:latin typeface="Calibri"/>
                <a:cs typeface="Calibri"/>
              </a:rPr>
              <a:t>Whe</a:t>
            </a:r>
            <a:r>
              <a:rPr sz="2000" b="1" dirty="0">
                <a:latin typeface="Calibri"/>
                <a:cs typeface="Calibri"/>
              </a:rPr>
              <a:t>n both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(I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I)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 As(V)</a:t>
            </a:r>
            <a:r>
              <a:rPr sz="2000" b="1" spc="-10" dirty="0">
                <a:latin typeface="Calibri"/>
                <a:cs typeface="Calibri"/>
              </a:rPr>
              <a:t> a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dded,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see 210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1485" dirty="0">
                <a:latin typeface="Symbol"/>
                <a:cs typeface="Symbol"/>
              </a:rPr>
              <a:t></a:t>
            </a:r>
            <a:r>
              <a:rPr sz="2000" b="1" dirty="0">
                <a:latin typeface="Calibri"/>
                <a:cs typeface="Calibri"/>
              </a:rPr>
              <a:t>M adsor</a:t>
            </a:r>
            <a:r>
              <a:rPr sz="2000" b="1" spc="-10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tion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As(V),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~100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1485" dirty="0">
                <a:latin typeface="Symbol"/>
                <a:cs typeface="Symbol"/>
              </a:rPr>
              <a:t></a:t>
            </a:r>
            <a:r>
              <a:rPr sz="2000" b="1" dirty="0">
                <a:latin typeface="Calibri"/>
                <a:cs typeface="Calibri"/>
              </a:rPr>
              <a:t>M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(I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I)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adsorbed.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06465" y="5254394"/>
            <a:ext cx="2660015" cy="1210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57480" algn="l"/>
              </a:tabLst>
            </a:pPr>
            <a:r>
              <a:rPr sz="2000" b="1" dirty="0">
                <a:latin typeface="Calibri"/>
                <a:cs typeface="Calibri"/>
              </a:rPr>
              <a:t>Adsor</a:t>
            </a:r>
            <a:r>
              <a:rPr sz="2000" b="1" spc="-10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tion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As(V) 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acil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s the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adsor</a:t>
            </a:r>
            <a:r>
              <a:rPr sz="2000" b="1" spc="-10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tion of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r(II</a:t>
            </a:r>
            <a:r>
              <a:rPr sz="2000" b="1" spc="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) 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5" dirty="0">
                <a:latin typeface="Calibri"/>
                <a:cs typeface="Calibri"/>
              </a:rPr>
              <a:t> mo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 ne</a:t>
            </a:r>
            <a:r>
              <a:rPr sz="2000" b="1" spc="-40" dirty="0">
                <a:latin typeface="Calibri"/>
                <a:cs typeface="Calibri"/>
              </a:rPr>
              <a:t>g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ti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-5" dirty="0">
                <a:latin typeface="Calibri"/>
                <a:cs typeface="Calibri"/>
              </a:rPr>
              <a:t>el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ha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spc="-5" dirty="0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06465" y="6489217"/>
            <a:ext cx="8597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-40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ace.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63826" y="3122041"/>
            <a:ext cx="5365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100%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46833" y="4817364"/>
            <a:ext cx="421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95290" y="5648477"/>
            <a:ext cx="314960" cy="186055"/>
          </a:xfrm>
          <a:custGeom>
            <a:avLst/>
            <a:gdLst/>
            <a:ahLst/>
            <a:cxnLst/>
            <a:rect l="l" t="t" r="r" b="b"/>
            <a:pathLst>
              <a:path w="314960" h="186054">
                <a:moveTo>
                  <a:pt x="0" y="185699"/>
                </a:moveTo>
                <a:lnTo>
                  <a:pt x="314477" y="185699"/>
                </a:lnTo>
                <a:lnTo>
                  <a:pt x="314477" y="0"/>
                </a:lnTo>
                <a:lnTo>
                  <a:pt x="0" y="0"/>
                </a:lnTo>
                <a:lnTo>
                  <a:pt x="0" y="185699"/>
                </a:lnTo>
                <a:close/>
              </a:path>
            </a:pathLst>
          </a:custGeom>
          <a:ln w="2857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12111" y="1020444"/>
            <a:ext cx="7010400" cy="995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2790"/>
              </a:lnSpc>
              <a:tabLst>
                <a:tab pos="2269490" algn="l"/>
              </a:tabLst>
            </a:pPr>
            <a:r>
              <a:rPr sz="2400" b="1" spc="-10" dirty="0">
                <a:latin typeface="Calibri"/>
                <a:cs typeface="Calibri"/>
              </a:rPr>
              <a:t>Eli</a:t>
            </a:r>
            <a:r>
              <a:rPr sz="2400" b="1" spc="-40" dirty="0">
                <a:latin typeface="Calibri"/>
                <a:cs typeface="Calibri"/>
              </a:rPr>
              <a:t>z</a:t>
            </a:r>
            <a:r>
              <a:rPr sz="2400" b="1" spc="-15" dirty="0">
                <a:latin typeface="Calibri"/>
                <a:cs typeface="Calibri"/>
              </a:rPr>
              <a:t>ab</a:t>
            </a:r>
            <a:r>
              <a:rPr sz="2400" b="1" spc="-30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th 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r</a:t>
            </a:r>
            <a:r>
              <a:rPr sz="2400" b="1" spc="-60" dirty="0">
                <a:latin typeface="Calibri"/>
                <a:cs typeface="Calibri"/>
              </a:rPr>
              <a:t>k</a:t>
            </a:r>
            <a:r>
              <a:rPr sz="2400" b="1" spc="-25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z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dirty="0">
                <a:latin typeface="Calibri"/>
                <a:cs typeface="Calibri"/>
              </a:rPr>
              <a:t>	</a:t>
            </a:r>
            <a:r>
              <a:rPr sz="2400" b="1" spc="-15" dirty="0">
                <a:latin typeface="Calibri"/>
                <a:cs typeface="Calibri"/>
              </a:rPr>
              <a:t>Na</a:t>
            </a:r>
            <a:r>
              <a:rPr sz="2400" b="1" spc="-60" dirty="0">
                <a:latin typeface="Calibri"/>
                <a:cs typeface="Calibri"/>
              </a:rPr>
              <a:t>ra</a:t>
            </a:r>
            <a:r>
              <a:rPr sz="2400" b="1" spc="-50" dirty="0">
                <a:latin typeface="Calibri"/>
                <a:cs typeface="Calibri"/>
              </a:rPr>
              <a:t>y</a:t>
            </a:r>
            <a:r>
              <a:rPr sz="2400" b="1" spc="-15" dirty="0">
                <a:latin typeface="Calibri"/>
                <a:cs typeface="Calibri"/>
              </a:rPr>
              <a:t>an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B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15" dirty="0">
                <a:latin typeface="Calibri"/>
                <a:cs typeface="Calibri"/>
              </a:rPr>
              <a:t>an</a:t>
            </a:r>
            <a:r>
              <a:rPr sz="2400" b="1" spc="-25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ari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&amp;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Dani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l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</a:t>
            </a:r>
            <a:r>
              <a:rPr sz="2400" b="1" spc="-4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ongin</a:t>
            </a:r>
            <a:endParaRPr sz="2400">
              <a:latin typeface="Calibri"/>
              <a:cs typeface="Calibri"/>
            </a:endParaRPr>
          </a:p>
          <a:p>
            <a:pPr marR="36195" algn="r">
              <a:lnSpc>
                <a:spcPts val="2790"/>
              </a:lnSpc>
            </a:pPr>
            <a:r>
              <a:rPr sz="2400" b="1" spc="-204" dirty="0">
                <a:latin typeface="Calibri"/>
                <a:cs typeface="Calibri"/>
              </a:rPr>
              <a:t>T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15" dirty="0">
                <a:latin typeface="Calibri"/>
                <a:cs typeface="Calibri"/>
              </a:rPr>
              <a:t>ple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Uni</a:t>
            </a:r>
            <a:r>
              <a:rPr sz="2400" b="1" spc="-40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sity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so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btion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al</a:t>
            </a:r>
            <a:r>
              <a:rPr sz="1800" b="1" spc="-5" dirty="0">
                <a:latin typeface="Calibri"/>
                <a:cs typeface="Calibri"/>
              </a:rPr>
              <a:t>y</a:t>
            </a:r>
            <a:r>
              <a:rPr sz="1800" b="1" spc="-3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06465" y="2205752"/>
            <a:ext cx="2332990" cy="905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•</a:t>
            </a:r>
            <a:r>
              <a:rPr sz="2000" b="1" spc="-5" dirty="0">
                <a:latin typeface="Calibri"/>
                <a:cs typeface="Calibri"/>
              </a:rPr>
              <a:t>Whe</a:t>
            </a:r>
            <a:r>
              <a:rPr sz="2000" b="1" dirty="0">
                <a:latin typeface="Calibri"/>
                <a:cs typeface="Calibri"/>
              </a:rPr>
              <a:t>n </a:t>
            </a:r>
            <a:r>
              <a:rPr sz="2000" b="1" spc="-10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r(II</a:t>
            </a:r>
            <a:r>
              <a:rPr sz="2000" b="1" spc="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) is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ed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one,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see ~7</a:t>
            </a:r>
            <a:r>
              <a:rPr sz="2000" b="1" spc="10" dirty="0">
                <a:latin typeface="Calibri"/>
                <a:cs typeface="Calibri"/>
              </a:rPr>
              <a:t>0</a:t>
            </a:r>
            <a:r>
              <a:rPr sz="2000" b="1" spc="1485" dirty="0">
                <a:latin typeface="Symbol"/>
                <a:cs typeface="Symbol"/>
              </a:rPr>
              <a:t></a:t>
            </a:r>
            <a:r>
              <a:rPr sz="2000" b="1" dirty="0">
                <a:latin typeface="Calibri"/>
                <a:cs typeface="Calibri"/>
              </a:rPr>
              <a:t>M adsorbed.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22597" y="2636520"/>
            <a:ext cx="421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84%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50386" y="6216954"/>
            <a:ext cx="1645285" cy="351155"/>
          </a:xfrm>
          <a:prstGeom prst="rect">
            <a:avLst/>
          </a:prstGeom>
          <a:ln w="25399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As(V)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dd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19630" y="6216954"/>
            <a:ext cx="1645285" cy="351155"/>
          </a:xfrm>
          <a:prstGeom prst="rect">
            <a:avLst/>
          </a:prstGeom>
          <a:ln w="25399">
            <a:solidFill>
              <a:srgbClr val="4F81B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0891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r(III)</a:t>
            </a:r>
            <a:r>
              <a:rPr sz="1800" b="1" spc="-15" dirty="0">
                <a:latin typeface="Calibri"/>
                <a:cs typeface="Calibri"/>
              </a:rPr>
              <a:t> A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545" marR="5080">
              <a:lnSpc>
                <a:spcPct val="100000"/>
              </a:lnSpc>
            </a:pPr>
            <a:r>
              <a:rPr sz="2800" u="none" spc="-20" dirty="0">
                <a:solidFill>
                  <a:srgbClr val="001F5F"/>
                </a:solidFill>
              </a:rPr>
              <a:t>Pho</a:t>
            </a:r>
            <a:r>
              <a:rPr sz="2800" u="none" spc="-35" dirty="0">
                <a:solidFill>
                  <a:srgbClr val="001F5F"/>
                </a:solidFill>
              </a:rPr>
              <a:t>t</a:t>
            </a:r>
            <a:r>
              <a:rPr sz="2800" u="none" spc="-20" dirty="0">
                <a:solidFill>
                  <a:srgbClr val="001F5F"/>
                </a:solidFill>
              </a:rPr>
              <a:t>o-</a:t>
            </a:r>
            <a:r>
              <a:rPr sz="2800" u="none" spc="-15" dirty="0">
                <a:solidFill>
                  <a:srgbClr val="001F5F"/>
                </a:solidFill>
              </a:rPr>
              <a:t>induced</a:t>
            </a:r>
            <a:r>
              <a:rPr sz="2800" u="none" spc="5" dirty="0">
                <a:solidFill>
                  <a:srgbClr val="001F5F"/>
                </a:solidFill>
              </a:rPr>
              <a:t> </a:t>
            </a:r>
            <a:r>
              <a:rPr sz="2800" u="none" spc="-60" dirty="0">
                <a:solidFill>
                  <a:srgbClr val="001F5F"/>
                </a:solidFill>
              </a:rPr>
              <a:t>R</a:t>
            </a:r>
            <a:r>
              <a:rPr sz="2800" u="none" spc="-20" dirty="0">
                <a:solidFill>
                  <a:srgbClr val="001F5F"/>
                </a:solidFill>
              </a:rPr>
              <a:t>ed</a:t>
            </a:r>
            <a:r>
              <a:rPr sz="2800" u="none" spc="-80" dirty="0">
                <a:solidFill>
                  <a:srgbClr val="001F5F"/>
                </a:solidFill>
              </a:rPr>
              <a:t>o</a:t>
            </a:r>
            <a:r>
              <a:rPr sz="2800" u="none" spc="-15" dirty="0">
                <a:solidFill>
                  <a:srgbClr val="001F5F"/>
                </a:solidFill>
              </a:rPr>
              <a:t>x</a:t>
            </a:r>
            <a:r>
              <a:rPr sz="2800" u="none" spc="10" dirty="0">
                <a:solidFill>
                  <a:srgbClr val="001F5F"/>
                </a:solidFill>
              </a:rPr>
              <a:t> </a:t>
            </a:r>
            <a:r>
              <a:rPr sz="2800" u="none" spc="-165" dirty="0">
                <a:solidFill>
                  <a:srgbClr val="001F5F"/>
                </a:solidFill>
              </a:rPr>
              <a:t>T</a:t>
            </a:r>
            <a:r>
              <a:rPr sz="2800" u="none" spc="-70" dirty="0">
                <a:solidFill>
                  <a:srgbClr val="001F5F"/>
                </a:solidFill>
              </a:rPr>
              <a:t>r</a:t>
            </a:r>
            <a:r>
              <a:rPr sz="2800" u="none" spc="-15" dirty="0">
                <a:solidFill>
                  <a:srgbClr val="001F5F"/>
                </a:solidFill>
              </a:rPr>
              <a:t>an</a:t>
            </a:r>
            <a:r>
              <a:rPr sz="2800" u="none" spc="-40" dirty="0">
                <a:solidFill>
                  <a:srgbClr val="001F5F"/>
                </a:solidFill>
              </a:rPr>
              <a:t>s</a:t>
            </a:r>
            <a:r>
              <a:rPr sz="2800" u="none" spc="-60" dirty="0">
                <a:solidFill>
                  <a:srgbClr val="001F5F"/>
                </a:solidFill>
              </a:rPr>
              <a:t>f</a:t>
            </a:r>
            <a:r>
              <a:rPr sz="2800" u="none" spc="-20" dirty="0">
                <a:solidFill>
                  <a:srgbClr val="001F5F"/>
                </a:solidFill>
              </a:rPr>
              <a:t>orm</a:t>
            </a:r>
            <a:r>
              <a:rPr sz="2800" u="none" spc="-40" dirty="0">
                <a:solidFill>
                  <a:srgbClr val="001F5F"/>
                </a:solidFill>
              </a:rPr>
              <a:t>a</a:t>
            </a:r>
            <a:r>
              <a:rPr sz="2800" u="none" spc="-15" dirty="0">
                <a:solidFill>
                  <a:srgbClr val="001F5F"/>
                </a:solidFill>
              </a:rPr>
              <a:t>tion</a:t>
            </a:r>
            <a:r>
              <a:rPr sz="2800" u="none" spc="25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of</a:t>
            </a:r>
            <a:r>
              <a:rPr sz="2800" u="none" spc="-5" dirty="0">
                <a:solidFill>
                  <a:srgbClr val="001F5F"/>
                </a:solidFill>
              </a:rPr>
              <a:t> </a:t>
            </a:r>
            <a:r>
              <a:rPr sz="2800" u="none" spc="-20" dirty="0">
                <a:solidFill>
                  <a:srgbClr val="001F5F"/>
                </a:solidFill>
              </a:rPr>
              <a:t>Ch</a:t>
            </a:r>
            <a:r>
              <a:rPr sz="2800" u="none" spc="-45" dirty="0">
                <a:solidFill>
                  <a:srgbClr val="001F5F"/>
                </a:solidFill>
              </a:rPr>
              <a:t>r</a:t>
            </a:r>
            <a:r>
              <a:rPr sz="2800" u="none" spc="-20" dirty="0">
                <a:solidFill>
                  <a:srgbClr val="001F5F"/>
                </a:solidFill>
              </a:rPr>
              <a:t>om</a:t>
            </a:r>
            <a:r>
              <a:rPr sz="2800" u="none" spc="-40" dirty="0">
                <a:solidFill>
                  <a:srgbClr val="001F5F"/>
                </a:solidFill>
              </a:rPr>
              <a:t>a</a:t>
            </a:r>
            <a:r>
              <a:rPr sz="2800" u="none" spc="-45" dirty="0">
                <a:solidFill>
                  <a:srgbClr val="001F5F"/>
                </a:solidFill>
              </a:rPr>
              <a:t>t</a:t>
            </a:r>
            <a:r>
              <a:rPr sz="2800" u="none" spc="-15" dirty="0">
                <a:solidFill>
                  <a:srgbClr val="001F5F"/>
                </a:solidFill>
              </a:rPr>
              <a:t>e</a:t>
            </a:r>
            <a:r>
              <a:rPr sz="2800" u="none" spc="30" dirty="0">
                <a:solidFill>
                  <a:srgbClr val="001F5F"/>
                </a:solidFill>
              </a:rPr>
              <a:t> </a:t>
            </a:r>
            <a:r>
              <a:rPr sz="2800" u="none" spc="-15" dirty="0">
                <a:solidFill>
                  <a:srgbClr val="001F5F"/>
                </a:solidFill>
              </a:rPr>
              <a:t>and</a:t>
            </a:r>
            <a:r>
              <a:rPr sz="2800" u="none" spc="-10" dirty="0">
                <a:solidFill>
                  <a:srgbClr val="001F5F"/>
                </a:solidFill>
              </a:rPr>
              <a:t> </a:t>
            </a:r>
            <a:r>
              <a:rPr sz="2800" u="heavy" spc="-20" dirty="0">
                <a:solidFill>
                  <a:srgbClr val="001F5F"/>
                </a:solidFill>
              </a:rPr>
              <a:t>A</a:t>
            </a:r>
            <a:r>
              <a:rPr sz="2800" u="heavy" spc="-50" dirty="0">
                <a:solidFill>
                  <a:srgbClr val="001F5F"/>
                </a:solidFill>
              </a:rPr>
              <a:t>r</a:t>
            </a:r>
            <a:r>
              <a:rPr sz="2800" u="heavy" spc="-15" dirty="0">
                <a:solidFill>
                  <a:srgbClr val="001F5F"/>
                </a:solidFill>
              </a:rPr>
              <a:t>seni</a:t>
            </a:r>
            <a:r>
              <a:rPr sz="2800" u="heavy" spc="-55" dirty="0">
                <a:solidFill>
                  <a:srgbClr val="001F5F"/>
                </a:solidFill>
              </a:rPr>
              <a:t>t</a:t>
            </a:r>
            <a:r>
              <a:rPr sz="2800" u="heavy" spc="-15" dirty="0">
                <a:solidFill>
                  <a:srgbClr val="001F5F"/>
                </a:solidFill>
              </a:rPr>
              <a:t>e</a:t>
            </a:r>
            <a:r>
              <a:rPr sz="2800" u="heavy" spc="2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on </a:t>
            </a:r>
            <a:r>
              <a:rPr sz="2800" u="heavy" spc="-10" dirty="0">
                <a:solidFill>
                  <a:srgbClr val="001F5F"/>
                </a:solidFill>
              </a:rPr>
              <a:t>I</a:t>
            </a:r>
            <a:r>
              <a:rPr sz="2800" u="heavy" spc="-50" dirty="0">
                <a:solidFill>
                  <a:srgbClr val="001F5F"/>
                </a:solidFill>
              </a:rPr>
              <a:t>r</a:t>
            </a:r>
            <a:r>
              <a:rPr sz="2800" u="heavy" spc="-15" dirty="0">
                <a:solidFill>
                  <a:srgbClr val="001F5F"/>
                </a:solidFill>
              </a:rPr>
              <a:t>on</a:t>
            </a:r>
            <a:r>
              <a:rPr sz="2800" u="heavy" spc="-5" dirty="0">
                <a:solidFill>
                  <a:srgbClr val="001F5F"/>
                </a:solidFill>
              </a:rPr>
              <a:t> </a:t>
            </a:r>
            <a:r>
              <a:rPr sz="2800" u="heavy" spc="-40" dirty="0">
                <a:solidFill>
                  <a:srgbClr val="001F5F"/>
                </a:solidFill>
              </a:rPr>
              <a:t>O</a:t>
            </a:r>
            <a:r>
              <a:rPr sz="2800" u="heavy" spc="-20" dirty="0">
                <a:solidFill>
                  <a:srgbClr val="001F5F"/>
                </a:solidFill>
              </a:rPr>
              <a:t>xides</a:t>
            </a:r>
            <a:endParaRPr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"/>
            <a:ext cx="8686800" cy="6857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98932"/>
            <a:ext cx="8529320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Calcul</a:t>
            </a:r>
            <a:r>
              <a:rPr sz="2800" b="1" spc="-40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tions</a:t>
            </a:r>
            <a:r>
              <a:rPr sz="2800" b="1" spc="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ca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el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ucid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at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the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00"/>
                </a:solidFill>
                <a:latin typeface="Calibri"/>
                <a:cs typeface="Calibri"/>
              </a:rPr>
              <a:t>me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hanism</a:t>
            </a:r>
            <a:r>
              <a:rPr sz="2800" b="1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sz="2800" b="1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co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spc="-35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FFFF00"/>
                </a:solidFill>
                <a:latin typeface="Calibri"/>
                <a:cs typeface="Calibri"/>
              </a:rPr>
              <a:t>amina</a:t>
            </a:r>
            <a:r>
              <a:rPr sz="2800" b="1" spc="-45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u="heavy" spc="-20" dirty="0">
                <a:solidFill>
                  <a:srgbClr val="FFFF00"/>
                </a:solidFill>
                <a:latin typeface="Calibri"/>
                <a:cs typeface="Calibri"/>
              </a:rPr>
              <a:t>el</a:t>
            </a:r>
            <a:r>
              <a:rPr sz="2800" b="1" u="heavy" spc="-25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b="1" u="heavy" spc="-20" dirty="0">
                <a:solidFill>
                  <a:srgbClr val="FFFF00"/>
                </a:solidFill>
                <a:latin typeface="Calibri"/>
                <a:cs typeface="Calibri"/>
              </a:rPr>
              <a:t>ct</a:t>
            </a:r>
            <a:r>
              <a:rPr sz="2800" b="1" u="heavy" spc="-35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on</a:t>
            </a:r>
            <a:r>
              <a:rPr sz="2800" b="1" u="heavy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FFFF00"/>
                </a:solidFill>
                <a:latin typeface="Calibri"/>
                <a:cs typeface="Calibri"/>
              </a:rPr>
              <a:t>t</a:t>
            </a:r>
            <a:r>
              <a:rPr sz="2800" b="1" u="heavy" spc="-7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b="1" u="heavy" spc="-15" dirty="0">
                <a:solidFill>
                  <a:srgbClr val="FFFF00"/>
                </a:solidFill>
                <a:latin typeface="Calibri"/>
                <a:cs typeface="Calibri"/>
              </a:rPr>
              <a:t>an</a:t>
            </a:r>
            <a:r>
              <a:rPr sz="2800" b="1" u="heavy" spc="-50" dirty="0">
                <a:solidFill>
                  <a:srgbClr val="FFFF00"/>
                </a:solidFill>
                <a:latin typeface="Calibri"/>
                <a:cs typeface="Calibri"/>
              </a:rPr>
              <a:t>sf</a:t>
            </a:r>
            <a:r>
              <a:rPr sz="2800" b="1" u="heavy" spc="-5" dirty="0">
                <a:solidFill>
                  <a:srgbClr val="FFFF00"/>
                </a:solidFill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Times New Roman"/>
              <a:cs typeface="Times New Roman"/>
            </a:endParaRPr>
          </a:p>
          <a:p>
            <a:pPr marL="5347335">
              <a:lnSpc>
                <a:spcPct val="100000"/>
              </a:lnSpc>
            </a:pPr>
            <a:r>
              <a:rPr sz="2800" b="1" spc="-10" dirty="0">
                <a:solidFill>
                  <a:srgbClr val="FFFF00"/>
                </a:solidFill>
                <a:latin typeface="Calibri"/>
                <a:cs typeface="Calibri"/>
              </a:rPr>
              <a:t>As(III)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6028" y="5129403"/>
            <a:ext cx="864869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00"/>
                </a:solidFill>
                <a:latin typeface="Calibri"/>
                <a:cs typeface="Calibri"/>
              </a:rPr>
              <a:t>Cr(VI)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4395">
              <a:lnSpc>
                <a:spcPct val="100000"/>
              </a:lnSpc>
            </a:pPr>
            <a:r>
              <a:rPr spc="-25" dirty="0"/>
              <a:t>Conclus</a:t>
            </a:r>
            <a:r>
              <a:rPr spc="0" dirty="0"/>
              <a:t>i</a:t>
            </a:r>
            <a:r>
              <a:rPr spc="-20" dirty="0"/>
              <a:t>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27658"/>
            <a:ext cx="8369934" cy="527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94030">
              <a:lnSpc>
                <a:spcPct val="100000"/>
              </a:lnSpc>
            </a:pP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#1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Na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oparticles,</a:t>
            </a:r>
            <a:r>
              <a:rPr sz="2800" b="1" spc="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tu</a:t>
            </a:r>
            <a:r>
              <a:rPr sz="2800" b="1" spc="-70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al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ma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-made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,</a:t>
            </a:r>
            <a:r>
              <a:rPr sz="2800" b="1" spc="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pl</a:t>
            </a:r>
            <a:r>
              <a:rPr sz="2800" b="1" spc="-7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y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 si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g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nifi</a:t>
            </a:r>
            <a:r>
              <a:rPr sz="2800" b="1" spc="-30" dirty="0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ole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-55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vi</a:t>
            </a:r>
            <a:r>
              <a:rPr sz="2800" b="1" spc="-50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onme</a:t>
            </a:r>
            <a:r>
              <a:rPr sz="2800" b="1" spc="-50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2800" b="1" spc="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wit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h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both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pos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i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ti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v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e and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ne</a:t>
            </a:r>
            <a:r>
              <a:rPr sz="2800" b="1" spc="-75" dirty="0">
                <a:solidFill>
                  <a:srgbClr val="000099"/>
                </a:solidFill>
                <a:latin typeface="Calibri"/>
                <a:cs typeface="Calibri"/>
              </a:rPr>
              <a:t>g</a:t>
            </a:r>
            <a:r>
              <a:rPr sz="2800" b="1" spc="-4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ti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v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f</a:t>
            </a:r>
            <a:r>
              <a:rPr sz="2800" b="1" spc="-55" dirty="0">
                <a:solidFill>
                  <a:srgbClr val="000099"/>
                </a:solidFill>
                <a:latin typeface="Calibri"/>
                <a:cs typeface="Calibri"/>
              </a:rPr>
              <a:t>f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ects.</a:t>
            </a:r>
            <a:endParaRPr sz="2800">
              <a:latin typeface="Calibri"/>
              <a:cs typeface="Calibri"/>
            </a:endParaRPr>
          </a:p>
          <a:p>
            <a:pPr marL="12700" marR="168275">
              <a:lnSpc>
                <a:spcPct val="100000"/>
              </a:lnSpc>
              <a:spcBef>
                <a:spcPts val="600"/>
              </a:spcBef>
            </a:pP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#2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Di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ec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2800" b="1" spc="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ol</a:t>
            </a:r>
            <a:r>
              <a:rPr sz="2800" b="1" spc="-3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nanoparticles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seen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hea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th impacts on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pl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ts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an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imal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ca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be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magn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ifi</a:t>
            </a:r>
            <a:r>
              <a:rPr sz="2800" b="1" spc="-3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d</a:t>
            </a:r>
            <a:r>
              <a:rPr sz="2800" b="1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up the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60" dirty="0">
                <a:solidFill>
                  <a:srgbClr val="000099"/>
                </a:solidFill>
                <a:latin typeface="Calibri"/>
                <a:cs typeface="Calibri"/>
              </a:rPr>
              <a:t>f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d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chain.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#3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Th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ole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nanoparticles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the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tmosph</a:t>
            </a:r>
            <a:r>
              <a:rPr sz="2800" b="1" spc="-3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is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one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of the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bi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g</a:t>
            </a:r>
            <a:r>
              <a:rPr sz="2800" b="1" spc="-50" dirty="0">
                <a:solidFill>
                  <a:srgbClr val="000099"/>
                </a:solidFill>
                <a:latin typeface="Calibri"/>
                <a:cs typeface="Calibri"/>
              </a:rPr>
              <a:t>g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-55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2800" b="1" spc="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uncer</a:t>
            </a:r>
            <a:r>
              <a:rPr sz="2800" b="1" spc="-40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ai</a:t>
            </a:r>
            <a:r>
              <a:rPr sz="2800" b="1" spc="-50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ties</a:t>
            </a:r>
            <a:r>
              <a:rPr sz="2800" b="1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in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p</a:t>
            </a:r>
            <a:r>
              <a:rPr sz="2800" b="1" spc="-5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edictin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g</a:t>
            </a:r>
            <a:r>
              <a:rPr sz="2800" b="1" spc="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futu</a:t>
            </a:r>
            <a:r>
              <a:rPr sz="2800" b="1" spc="-40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clim</a:t>
            </a:r>
            <a:r>
              <a:rPr sz="2800" b="1" spc="-35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e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chan</a:t>
            </a:r>
            <a:r>
              <a:rPr sz="2800" b="1" spc="-35" dirty="0">
                <a:solidFill>
                  <a:srgbClr val="000099"/>
                </a:solidFill>
                <a:latin typeface="Calibri"/>
                <a:cs typeface="Calibri"/>
              </a:rPr>
              <a:t>g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 marL="12700" marR="211454">
              <a:lnSpc>
                <a:spcPct val="100000"/>
              </a:lnSpc>
              <a:spcBef>
                <a:spcPts val="600"/>
              </a:spcBef>
            </a:pP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#4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Combin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tions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fie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d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000099"/>
                </a:solidFill>
                <a:latin typeface="Calibri"/>
                <a:cs typeface="Calibri"/>
              </a:rPr>
              <a:t>b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se</a:t>
            </a:r>
            <a:r>
              <a:rPr sz="2800" b="1" spc="0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55" dirty="0">
                <a:solidFill>
                  <a:srgbClr val="000099"/>
                </a:solidFill>
                <a:latin typeface="Calibri"/>
                <a:cs typeface="Calibri"/>
              </a:rPr>
              <a:t>v</a:t>
            </a:r>
            <a:r>
              <a:rPr sz="2800" b="1" spc="-4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tions,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lab</a:t>
            </a:r>
            <a:r>
              <a:rPr sz="2800" b="1" spc="-3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800" b="1" spc="-70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40" dirty="0">
                <a:solidFill>
                  <a:srgbClr val="000099"/>
                </a:solidFill>
                <a:latin typeface="Calibri"/>
                <a:cs typeface="Calibri"/>
              </a:rPr>
              <a:t>at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y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55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xperime</a:t>
            </a:r>
            <a:r>
              <a:rPr sz="2800" b="1" spc="-40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ts</a:t>
            </a:r>
            <a:r>
              <a:rPr sz="2800" b="1" spc="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&amp;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ana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l</a:t>
            </a:r>
            <a:r>
              <a:rPr sz="2800" b="1" spc="-35" dirty="0">
                <a:solidFill>
                  <a:srgbClr val="000099"/>
                </a:solidFill>
                <a:latin typeface="Calibri"/>
                <a:cs typeface="Calibri"/>
              </a:rPr>
              <a:t>y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ses,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and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ompu</a:t>
            </a:r>
            <a:r>
              <a:rPr sz="2800" b="1" spc="-40" dirty="0">
                <a:solidFill>
                  <a:srgbClr val="000099"/>
                </a:solidFill>
                <a:latin typeface="Calibri"/>
                <a:cs typeface="Calibri"/>
              </a:rPr>
              <a:t>ta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ti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nal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chemi</a:t>
            </a:r>
            <a:r>
              <a:rPr sz="2800" b="1" spc="-50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y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ca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n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he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p</a:t>
            </a:r>
            <a:r>
              <a:rPr sz="2800" b="1" spc="1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35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v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ea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l</a:t>
            </a:r>
            <a:r>
              <a:rPr sz="2800" b="1" spc="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iti</a:t>
            </a:r>
            <a:r>
              <a:rPr sz="2800" b="1" spc="-30" dirty="0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al</a:t>
            </a:r>
            <a:r>
              <a:rPr sz="2800" b="1" spc="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d</a:t>
            </a:r>
            <a:r>
              <a:rPr sz="2800" b="1" spc="-45" dirty="0">
                <a:solidFill>
                  <a:srgbClr val="000099"/>
                </a:solidFill>
                <a:latin typeface="Calibri"/>
                <a:cs typeface="Calibri"/>
              </a:rPr>
              <a:t>e</a:t>
            </a:r>
            <a:r>
              <a:rPr sz="2800" b="1" spc="-35" dirty="0">
                <a:solidFill>
                  <a:srgbClr val="000099"/>
                </a:solidFill>
                <a:latin typeface="Calibri"/>
                <a:cs typeface="Calibri"/>
              </a:rPr>
              <a:t>t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ai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l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s</a:t>
            </a:r>
            <a:r>
              <a:rPr sz="2800" b="1" spc="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2800" b="1" spc="-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nanoparticle</a:t>
            </a:r>
            <a:r>
              <a:rPr sz="2800" b="1" spc="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beh</a:t>
            </a:r>
            <a:r>
              <a:rPr sz="2800" b="1" spc="-6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0099"/>
                </a:solidFill>
                <a:latin typeface="Calibri"/>
                <a:cs typeface="Calibri"/>
              </a:rPr>
              <a:t>vi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800" b="1" spc="-250" dirty="0">
                <a:solidFill>
                  <a:srgbClr val="000099"/>
                </a:solidFill>
                <a:latin typeface="Calibri"/>
                <a:cs typeface="Calibri"/>
              </a:rPr>
              <a:t>r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3864" y="0"/>
            <a:ext cx="6930135" cy="6841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65501" y="3455161"/>
            <a:ext cx="411480" cy="379095"/>
          </a:xfrm>
          <a:custGeom>
            <a:avLst/>
            <a:gdLst/>
            <a:ahLst/>
            <a:cxnLst/>
            <a:rect l="l" t="t" r="r" b="b"/>
            <a:pathLst>
              <a:path w="411479" h="379095">
                <a:moveTo>
                  <a:pt x="0" y="378587"/>
                </a:moveTo>
                <a:lnTo>
                  <a:pt x="411162" y="378587"/>
                </a:lnTo>
                <a:lnTo>
                  <a:pt x="411162" y="0"/>
                </a:lnTo>
                <a:lnTo>
                  <a:pt x="0" y="0"/>
                </a:lnTo>
                <a:lnTo>
                  <a:pt x="0" y="378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901" y="3455161"/>
            <a:ext cx="411480" cy="379095"/>
          </a:xfrm>
          <a:custGeom>
            <a:avLst/>
            <a:gdLst/>
            <a:ahLst/>
            <a:cxnLst/>
            <a:rect l="l" t="t" r="r" b="b"/>
            <a:pathLst>
              <a:path w="411479" h="379095">
                <a:moveTo>
                  <a:pt x="0" y="378587"/>
                </a:moveTo>
                <a:lnTo>
                  <a:pt x="411162" y="378587"/>
                </a:lnTo>
                <a:lnTo>
                  <a:pt x="411162" y="0"/>
                </a:lnTo>
                <a:lnTo>
                  <a:pt x="0" y="0"/>
                </a:lnTo>
                <a:lnTo>
                  <a:pt x="0" y="3785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8301" y="3422586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79" h="411479">
                <a:moveTo>
                  <a:pt x="0" y="411162"/>
                </a:moveTo>
                <a:lnTo>
                  <a:pt x="411162" y="411162"/>
                </a:lnTo>
                <a:lnTo>
                  <a:pt x="411162" y="0"/>
                </a:lnTo>
                <a:lnTo>
                  <a:pt x="0" y="0"/>
                </a:lnTo>
                <a:lnTo>
                  <a:pt x="0" y="4111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3757" y="2993491"/>
            <a:ext cx="902969" cy="462280"/>
          </a:xfrm>
          <a:custGeom>
            <a:avLst/>
            <a:gdLst/>
            <a:ahLst/>
            <a:cxnLst/>
            <a:rect l="l" t="t" r="r" b="b"/>
            <a:pathLst>
              <a:path w="902970" h="462279">
                <a:moveTo>
                  <a:pt x="0" y="461670"/>
                </a:moveTo>
                <a:lnTo>
                  <a:pt x="902804" y="461670"/>
                </a:lnTo>
                <a:lnTo>
                  <a:pt x="902804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52877" y="3077241"/>
            <a:ext cx="737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1 nm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50157" y="2993491"/>
            <a:ext cx="902969" cy="462280"/>
          </a:xfrm>
          <a:custGeom>
            <a:avLst/>
            <a:gdLst/>
            <a:ahLst/>
            <a:cxnLst/>
            <a:rect l="l" t="t" r="r" b="b"/>
            <a:pathLst>
              <a:path w="902970" h="462279">
                <a:moveTo>
                  <a:pt x="0" y="461670"/>
                </a:moveTo>
                <a:lnTo>
                  <a:pt x="902804" y="461670"/>
                </a:lnTo>
                <a:lnTo>
                  <a:pt x="902804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29532" y="3077241"/>
            <a:ext cx="737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2 nm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29400" y="3224250"/>
            <a:ext cx="902969" cy="462280"/>
          </a:xfrm>
          <a:custGeom>
            <a:avLst/>
            <a:gdLst/>
            <a:ahLst/>
            <a:cxnLst/>
            <a:rect l="l" t="t" r="r" b="b"/>
            <a:pathLst>
              <a:path w="902970" h="462279">
                <a:moveTo>
                  <a:pt x="0" y="461670"/>
                </a:moveTo>
                <a:lnTo>
                  <a:pt x="902804" y="461670"/>
                </a:lnTo>
                <a:lnTo>
                  <a:pt x="902804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09409" y="3308254"/>
            <a:ext cx="7372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3 nm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495" y="1463085"/>
            <a:ext cx="13303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i="1" spc="-20" dirty="0">
                <a:solidFill>
                  <a:srgbClr val="FF3399"/>
                </a:solidFill>
                <a:latin typeface="Arial"/>
                <a:cs typeface="Arial"/>
              </a:rPr>
              <a:t>Ana</a:t>
            </a:r>
            <a:r>
              <a:rPr sz="2800" i="1" spc="-5" dirty="0">
                <a:solidFill>
                  <a:srgbClr val="FF3399"/>
                </a:solidFill>
                <a:latin typeface="Arial"/>
                <a:cs typeface="Arial"/>
              </a:rPr>
              <a:t>t</a:t>
            </a:r>
            <a:r>
              <a:rPr sz="2800" i="1" spc="-20" dirty="0">
                <a:solidFill>
                  <a:srgbClr val="FF3399"/>
                </a:solidFill>
                <a:latin typeface="Arial"/>
                <a:cs typeface="Arial"/>
              </a:rPr>
              <a:t>a</a:t>
            </a:r>
            <a:r>
              <a:rPr sz="2800" i="1" spc="-10" dirty="0">
                <a:solidFill>
                  <a:srgbClr val="FF3399"/>
                </a:solidFill>
                <a:latin typeface="Arial"/>
                <a:cs typeface="Arial"/>
              </a:rPr>
              <a:t>s</a:t>
            </a:r>
            <a:r>
              <a:rPr sz="2800" i="1" spc="-20" dirty="0">
                <a:solidFill>
                  <a:srgbClr val="FF3399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407" y="4740320"/>
            <a:ext cx="2680970" cy="1950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0">
              <a:lnSpc>
                <a:spcPct val="100000"/>
              </a:lnSpc>
            </a:pPr>
            <a:r>
              <a:rPr sz="2800" i="1" spc="-15" dirty="0">
                <a:solidFill>
                  <a:srgbClr val="0066FF"/>
                </a:solidFill>
                <a:latin typeface="Arial"/>
                <a:cs typeface="Arial"/>
              </a:rPr>
              <a:t>Rut</a:t>
            </a:r>
            <a:r>
              <a:rPr sz="2800" i="1" spc="-5" dirty="0">
                <a:solidFill>
                  <a:srgbClr val="0066FF"/>
                </a:solidFill>
                <a:latin typeface="Arial"/>
                <a:cs typeface="Arial"/>
              </a:rPr>
              <a:t>i</a:t>
            </a:r>
            <a:r>
              <a:rPr sz="2800" i="1" spc="-15" dirty="0">
                <a:solidFill>
                  <a:srgbClr val="0066FF"/>
                </a:solidFill>
                <a:latin typeface="Arial"/>
                <a:cs typeface="Arial"/>
              </a:rPr>
              <a:t>le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 et al.,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30" dirty="0">
                <a:latin typeface="Calibri"/>
                <a:cs typeface="Calibri"/>
              </a:rPr>
              <a:t>0</a:t>
            </a:r>
            <a:r>
              <a:rPr sz="2400" b="1" spc="-15" dirty="0">
                <a:latin typeface="Calibri"/>
                <a:cs typeface="Calibri"/>
              </a:rPr>
              <a:t>0</a:t>
            </a:r>
            <a:r>
              <a:rPr sz="2400" b="1" spc="-25" dirty="0">
                <a:latin typeface="Calibri"/>
                <a:cs typeface="Calibri"/>
              </a:rPr>
              <a:t>9</a:t>
            </a:r>
            <a:r>
              <a:rPr sz="2400" b="1" spc="-10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J</a:t>
            </a:r>
            <a:r>
              <a:rPr sz="2400" b="1" spc="-10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1</a:t>
            </a:r>
            <a:r>
              <a:rPr sz="2400" b="1" spc="-25" dirty="0">
                <a:latin typeface="Calibri"/>
                <a:cs typeface="Calibri"/>
              </a:rPr>
              <a:t>1</a:t>
            </a:r>
            <a:r>
              <a:rPr sz="2400" b="1" spc="-10" dirty="0">
                <a:latin typeface="Calibri"/>
                <a:cs typeface="Calibri"/>
              </a:rPr>
              <a:t>3,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4</a:t>
            </a:r>
            <a:r>
              <a:rPr sz="2400" b="1" spc="-15" dirty="0">
                <a:latin typeface="Calibri"/>
                <a:cs typeface="Calibri"/>
              </a:rPr>
              <a:t>2</a:t>
            </a:r>
            <a:r>
              <a:rPr sz="2400" b="1" spc="-25" dirty="0">
                <a:latin typeface="Calibri"/>
                <a:cs typeface="Calibri"/>
              </a:rPr>
              <a:t>4</a:t>
            </a:r>
            <a:r>
              <a:rPr sz="2400" b="1" spc="-20" dirty="0">
                <a:latin typeface="Calibri"/>
                <a:cs typeface="Calibri"/>
              </a:rPr>
              <a:t>0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b="1" spc="-20" dirty="0">
                <a:latin typeface="Calibri"/>
                <a:cs typeface="Calibri"/>
              </a:rPr>
              <a:t>424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939" y="169671"/>
            <a:ext cx="265366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Sur</a:t>
            </a:r>
            <a:r>
              <a:rPr sz="2800" b="1" spc="-6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ace</a:t>
            </a:r>
            <a:r>
              <a:rPr sz="28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Calibri"/>
                <a:cs typeface="Calibri"/>
              </a:rPr>
              <a:t>chem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chan</a:t>
            </a:r>
            <a:r>
              <a:rPr sz="2800" b="1" u="heavy" spc="-3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r>
              <a:rPr sz="2800" b="1" u="heavy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20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2800" b="1" u="heavy" spc="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u="heavy" spc="-10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2800" b="1" u="heavy" spc="-65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2800" b="1" u="heavy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577" y="0"/>
            <a:ext cx="8547989" cy="5036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9084" y="4466590"/>
            <a:ext cx="824166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anium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35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xi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 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 </a:t>
            </a:r>
            <a:r>
              <a:rPr sz="2000" b="1" spc="-3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 s</a:t>
            </a:r>
            <a:r>
              <a:rPr sz="2000" b="1" spc="-35" dirty="0">
                <a:latin typeface="Calibri"/>
                <a:cs typeface="Calibri"/>
              </a:rPr>
              <a:t>w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th 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ct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nano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orm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clu</a:t>
            </a:r>
            <a:r>
              <a:rPr sz="2000" b="1" spc="10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ing pai</a:t>
            </a:r>
            <a:r>
              <a:rPr sz="2000" b="1" spc="-2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ts,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paper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</a:t>
            </a:r>
            <a:r>
              <a:rPr sz="2000" b="1" spc="-2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tics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so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lends </a:t>
            </a:r>
            <a:r>
              <a:rPr sz="2000" b="1" spc="-15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hi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pigme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mo</a:t>
            </a:r>
            <a:r>
              <a:rPr sz="2000" b="1" spc="-1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oot</a:t>
            </a:r>
            <a:r>
              <a:rPr sz="2000" b="1" spc="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pa</a:t>
            </a:r>
            <a:r>
              <a:rPr sz="2000" b="1" spc="-25" dirty="0">
                <a:latin typeface="Calibri"/>
                <a:cs typeface="Calibri"/>
              </a:rPr>
              <a:t>st</a:t>
            </a:r>
            <a:r>
              <a:rPr sz="2000" b="1" spc="-5" dirty="0">
                <a:latin typeface="Calibri"/>
                <a:cs typeface="Calibri"/>
              </a:rPr>
              <a:t>es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</a:t>
            </a:r>
            <a:r>
              <a:rPr sz="2000" b="1" spc="-3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ocessed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oo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s, 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ncluding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os,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0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ride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-2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tyne</a:t>
            </a:r>
            <a:r>
              <a:rPr sz="2000" b="1" spc="-5" dirty="0">
                <a:latin typeface="Calibri"/>
                <a:cs typeface="Calibri"/>
              </a:rPr>
              <a:t> g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m, </a:t>
            </a:r>
            <a:r>
              <a:rPr sz="2000" b="1" dirty="0">
                <a:latin typeface="Calibri"/>
                <a:cs typeface="Calibri"/>
              </a:rPr>
              <a:t>M&amp;M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ty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oc</a:t>
            </a:r>
            <a:r>
              <a:rPr sz="2000" b="1" spc="-60" dirty="0">
                <a:latin typeface="Calibri"/>
                <a:cs typeface="Calibri"/>
              </a:rPr>
              <a:t>k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Whip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ea</a:t>
            </a:r>
            <a:r>
              <a:rPr sz="2000" b="1" dirty="0">
                <a:latin typeface="Calibri"/>
                <a:cs typeface="Calibri"/>
              </a:rPr>
              <a:t>m F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tin</a:t>
            </a:r>
            <a:r>
              <a:rPr sz="2000" b="1" spc="2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Jell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Banana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ea</a:t>
            </a:r>
            <a:r>
              <a:rPr sz="2000" b="1" dirty="0">
                <a:latin typeface="Calibri"/>
                <a:cs typeface="Calibri"/>
              </a:rPr>
              <a:t>m </a:t>
            </a:r>
            <a:r>
              <a:rPr sz="2000" b="1" spc="-5" dirty="0">
                <a:latin typeface="Calibri"/>
                <a:cs typeface="Calibri"/>
              </a:rPr>
              <a:t>Pu</a:t>
            </a:r>
            <a:r>
              <a:rPr sz="2000" b="1" spc="10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din</a:t>
            </a:r>
            <a:r>
              <a:rPr sz="2000" b="1" spc="1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, </a:t>
            </a:r>
            <a:r>
              <a:rPr sz="2000" b="1" spc="-110" dirty="0">
                <a:latin typeface="Calibri"/>
                <a:cs typeface="Calibri"/>
              </a:rPr>
              <a:t>V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nilla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Mil</a:t>
            </a:r>
            <a:r>
              <a:rPr sz="2000" b="1" spc="-2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sha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op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rt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nd 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tlé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Or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gin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Cof</a:t>
            </a:r>
            <a:r>
              <a:rPr sz="2000" b="1" spc="-40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me</a:t>
            </a:r>
            <a:r>
              <a:rPr sz="2000" b="1" spc="-18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 See</a:t>
            </a:r>
            <a:r>
              <a:rPr sz="2000" b="1" spc="-5" dirty="0">
                <a:latin typeface="Calibri"/>
                <a:cs typeface="Calibri"/>
              </a:rPr>
              <a:t> mo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t:</a:t>
            </a:r>
            <a:r>
              <a:rPr sz="2000" b="1" dirty="0">
                <a:latin typeface="Calibri"/>
                <a:cs typeface="Calibri"/>
                <a:hlinkClick r:id="rId4"/>
              </a:rPr>
              <a:t> </a:t>
            </a:r>
            <a:r>
              <a:rPr sz="2000" b="1" spc="5" dirty="0">
                <a:latin typeface="Calibri"/>
                <a:cs typeface="Calibri"/>
                <a:hlinkClick r:id="rId4"/>
              </a:rPr>
              <a:t>ww</a:t>
            </a:r>
            <a:r>
              <a:rPr sz="2000" b="1" spc="-125" dirty="0">
                <a:latin typeface="Calibri"/>
                <a:cs typeface="Calibri"/>
                <a:hlinkClick r:id="rId4"/>
              </a:rPr>
              <a:t>w</a:t>
            </a:r>
            <a:r>
              <a:rPr sz="2000" b="1" spc="-5" dirty="0">
                <a:latin typeface="Calibri"/>
                <a:cs typeface="Calibri"/>
                <a:hlinkClick r:id="rId4"/>
              </a:rPr>
              <a:t>.e</a:t>
            </a:r>
            <a:r>
              <a:rPr sz="2000" b="1" dirty="0">
                <a:latin typeface="Calibri"/>
                <a:cs typeface="Calibri"/>
                <a:hlinkClick r:id="rId4"/>
              </a:rPr>
              <a:t>ma</a:t>
            </a:r>
            <a:r>
              <a:rPr sz="2000" b="1" spc="-45" dirty="0">
                <a:latin typeface="Calibri"/>
                <a:cs typeface="Calibri"/>
                <a:hlinkClick r:id="rId4"/>
              </a:rPr>
              <a:t>g</a:t>
            </a:r>
            <a:r>
              <a:rPr sz="2000" b="1" dirty="0">
                <a:latin typeface="Calibri"/>
                <a:cs typeface="Calibri"/>
                <a:hlinkClick r:id="rId4"/>
              </a:rPr>
              <a:t>a</a:t>
            </a:r>
            <a:r>
              <a:rPr sz="2000" b="1" spc="-15" dirty="0">
                <a:latin typeface="Calibri"/>
                <a:cs typeface="Calibri"/>
                <a:hlinkClick r:id="rId4"/>
              </a:rPr>
              <a:t>z</a:t>
            </a:r>
            <a:r>
              <a:rPr sz="2000" b="1" dirty="0">
                <a:latin typeface="Calibri"/>
                <a:cs typeface="Calibri"/>
                <a:hlinkClick r:id="rId4"/>
              </a:rPr>
              <a:t>ine.</a:t>
            </a:r>
            <a:r>
              <a:rPr sz="2000" b="1" spc="-15" dirty="0">
                <a:latin typeface="Calibri"/>
                <a:cs typeface="Calibri"/>
                <a:hlinkClick r:id="rId4"/>
              </a:rPr>
              <a:t>c</a:t>
            </a:r>
            <a:r>
              <a:rPr sz="2000" b="1" dirty="0">
                <a:latin typeface="Calibri"/>
                <a:cs typeface="Calibri"/>
                <a:hlinkClick r:id="rId4"/>
              </a:rPr>
              <a:t>om/</a:t>
            </a:r>
            <a:r>
              <a:rPr sz="2000" b="1" spc="-5" dirty="0">
                <a:latin typeface="Calibri"/>
                <a:cs typeface="Calibri"/>
                <a:hlinkClick r:id="rId4"/>
              </a:rPr>
              <a:t>ma</a:t>
            </a:r>
            <a:r>
              <a:rPr sz="2000" b="1" spc="-45" dirty="0">
                <a:latin typeface="Calibri"/>
                <a:cs typeface="Calibri"/>
                <a:hlinkClick r:id="rId4"/>
              </a:rPr>
              <a:t>g</a:t>
            </a:r>
            <a:r>
              <a:rPr sz="2000" b="1" dirty="0">
                <a:latin typeface="Calibri"/>
                <a:cs typeface="Calibri"/>
                <a:hlinkClick r:id="rId4"/>
              </a:rPr>
              <a:t>a</a:t>
            </a:r>
            <a:r>
              <a:rPr sz="2000" b="1" spc="-15" dirty="0">
                <a:latin typeface="Calibri"/>
                <a:cs typeface="Calibri"/>
                <a:hlinkClick r:id="rId4"/>
              </a:rPr>
              <a:t>z</a:t>
            </a:r>
            <a:r>
              <a:rPr sz="2000" b="1" dirty="0">
                <a:latin typeface="Calibri"/>
                <a:cs typeface="Calibri"/>
                <a:hlinkClick r:id="rId4"/>
              </a:rPr>
              <a:t>ine</a:t>
            </a:r>
            <a:r>
              <a:rPr sz="2000" b="1" spc="-45" dirty="0">
                <a:latin typeface="Calibri"/>
                <a:cs typeface="Calibri"/>
                <a:hlinkClick r:id="rId4"/>
              </a:rPr>
              <a:t>/</a:t>
            </a:r>
            <a:r>
              <a:rPr sz="2000" b="1" spc="-5" dirty="0">
                <a:latin typeface="Calibri"/>
                <a:cs typeface="Calibri"/>
                <a:hlinkClick r:id="rId4"/>
              </a:rPr>
              <a:t>e</a:t>
            </a:r>
            <a:r>
              <a:rPr sz="2000" b="1" spc="-30" dirty="0">
                <a:latin typeface="Calibri"/>
                <a:cs typeface="Calibri"/>
                <a:hlinkClick r:id="rId4"/>
              </a:rPr>
              <a:t>a</a:t>
            </a:r>
            <a:r>
              <a:rPr sz="2000" b="1" dirty="0">
                <a:latin typeface="Calibri"/>
                <a:cs typeface="Calibri"/>
                <a:hlinkClick r:id="rId4"/>
              </a:rPr>
              <a:t>tin</a:t>
            </a:r>
            <a:r>
              <a:rPr sz="2000" b="1" spc="15" dirty="0">
                <a:latin typeface="Calibri"/>
                <a:cs typeface="Calibri"/>
                <a:hlinkClick r:id="rId4"/>
              </a:rPr>
              <a:t>g</a:t>
            </a:r>
            <a:r>
              <a:rPr sz="2000" b="1" spc="-5" dirty="0">
                <a:latin typeface="Calibri"/>
                <a:cs typeface="Calibri"/>
                <a:hlinkClick r:id="rId4"/>
              </a:rPr>
              <a:t>-</a:t>
            </a:r>
            <a:r>
              <a:rPr sz="2000" b="1" dirty="0">
                <a:latin typeface="Calibri"/>
                <a:cs typeface="Calibri"/>
                <a:hlinkClick r:id="rId4"/>
              </a:rPr>
              <a:t>nano#</a:t>
            </a:r>
            <a:r>
              <a:rPr sz="2000" b="1" spc="-20" dirty="0">
                <a:latin typeface="Calibri"/>
                <a:cs typeface="Calibri"/>
                <a:hlinkClick r:id="rId4"/>
              </a:rPr>
              <a:t>s</a:t>
            </a:r>
            <a:r>
              <a:rPr sz="2000" b="1" dirty="0">
                <a:latin typeface="Calibri"/>
                <a:cs typeface="Calibri"/>
                <a:hlinkClick r:id="rId4"/>
              </a:rPr>
              <a:t>thash</a:t>
            </a:r>
            <a:r>
              <a:rPr sz="2000" b="1" spc="-95" dirty="0">
                <a:latin typeface="Calibri"/>
                <a:cs typeface="Calibri"/>
                <a:hlinkClick r:id="rId4"/>
              </a:rPr>
              <a:t>.</a:t>
            </a:r>
            <a:r>
              <a:rPr sz="2000" b="1" spc="-5" dirty="0">
                <a:latin typeface="Calibri"/>
                <a:cs typeface="Calibri"/>
                <a:hlinkClick r:id="rId4"/>
              </a:rPr>
              <a:t>W9a</a:t>
            </a:r>
            <a:r>
              <a:rPr sz="2000" b="1" spc="-10" dirty="0">
                <a:latin typeface="Calibri"/>
                <a:cs typeface="Calibri"/>
                <a:hlinkClick r:id="rId4"/>
              </a:rPr>
              <a:t>g</a:t>
            </a:r>
            <a:r>
              <a:rPr sz="2000" b="1" spc="-50" dirty="0">
                <a:latin typeface="Calibri"/>
                <a:cs typeface="Calibri"/>
                <a:hlinkClick r:id="rId4"/>
              </a:rPr>
              <a:t>P</a:t>
            </a:r>
            <a:r>
              <a:rPr sz="2000" b="1" dirty="0">
                <a:latin typeface="Calibri"/>
                <a:cs typeface="Calibri"/>
                <a:hlinkClick r:id="rId4"/>
              </a:rPr>
              <a:t>X</a:t>
            </a:r>
            <a:r>
              <a:rPr sz="2000" b="1" spc="-85" dirty="0">
                <a:latin typeface="Calibri"/>
                <a:cs typeface="Calibri"/>
                <a:hlinkClick r:id="rId4"/>
              </a:rPr>
              <a:t>V</a:t>
            </a:r>
            <a:r>
              <a:rPr sz="2000" b="1" spc="-5" dirty="0">
                <a:latin typeface="Calibri"/>
                <a:cs typeface="Calibri"/>
                <a:hlinkClick r:id="rId4"/>
              </a:rPr>
              <a:t>z.d</a:t>
            </a:r>
            <a:r>
              <a:rPr sz="2000" b="1" spc="10" dirty="0">
                <a:latin typeface="Calibri"/>
                <a:cs typeface="Calibri"/>
                <a:hlinkClick r:id="rId4"/>
              </a:rPr>
              <a:t>p</a:t>
            </a:r>
            <a:r>
              <a:rPr sz="2000" b="1" dirty="0">
                <a:latin typeface="Calibri"/>
                <a:cs typeface="Calibri"/>
                <a:hlinkClick r:id="rId4"/>
              </a:rPr>
              <a:t>uf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794" y="6415303"/>
            <a:ext cx="57321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ww</a:t>
            </a:r>
            <a:r>
              <a:rPr sz="2400" b="1" spc="-150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.ema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azi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e.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om/ma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az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ne</a:t>
            </a:r>
            <a:r>
              <a:rPr sz="2400" b="1" spc="-6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na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5"/>
              </a:rPr>
              <a:t>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577" y="0"/>
            <a:ext cx="8547989" cy="5036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9084" y="4466590"/>
            <a:ext cx="8241665" cy="180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Ti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anium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35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xi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 </a:t>
            </a:r>
            <a:r>
              <a:rPr sz="2000" b="1" spc="-15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 </a:t>
            </a:r>
            <a:r>
              <a:rPr sz="2000" b="1" spc="-3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3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e s</a:t>
            </a:r>
            <a:r>
              <a:rPr sz="2000" b="1" spc="-35" dirty="0">
                <a:latin typeface="Calibri"/>
                <a:cs typeface="Calibri"/>
              </a:rPr>
              <a:t>w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th 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od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ct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nano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orm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5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clu</a:t>
            </a:r>
            <a:r>
              <a:rPr sz="2000" b="1" spc="10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ing pai</a:t>
            </a:r>
            <a:r>
              <a:rPr sz="2000" b="1" spc="-2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ts,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paper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</a:t>
            </a:r>
            <a:r>
              <a:rPr sz="2000" b="1" spc="-2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tics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l</a:t>
            </a:r>
            <a:r>
              <a:rPr sz="2000" b="1" dirty="0">
                <a:latin typeface="Calibri"/>
                <a:cs typeface="Calibri"/>
              </a:rPr>
              <a:t>so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lends </a:t>
            </a:r>
            <a:r>
              <a:rPr sz="2000" b="1" spc="-15" dirty="0">
                <a:latin typeface="Calibri"/>
                <a:cs typeface="Calibri"/>
              </a:rPr>
              <a:t>w</a:t>
            </a:r>
            <a:r>
              <a:rPr sz="2000" b="1" dirty="0">
                <a:latin typeface="Calibri"/>
                <a:cs typeface="Calibri"/>
              </a:rPr>
              <a:t>hi</a:t>
            </a:r>
            <a:r>
              <a:rPr sz="2000" b="1" spc="-20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pigme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mo</a:t>
            </a:r>
            <a:r>
              <a:rPr sz="2000" b="1" spc="-1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oot</a:t>
            </a:r>
            <a:r>
              <a:rPr sz="2000" b="1" spc="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pa</a:t>
            </a:r>
            <a:r>
              <a:rPr sz="2000" b="1" spc="-25" dirty="0">
                <a:latin typeface="Calibri"/>
                <a:cs typeface="Calibri"/>
              </a:rPr>
              <a:t>st</a:t>
            </a:r>
            <a:r>
              <a:rPr sz="2000" b="1" spc="-5" dirty="0">
                <a:latin typeface="Calibri"/>
                <a:cs typeface="Calibri"/>
              </a:rPr>
              <a:t>es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</a:t>
            </a:r>
            <a:r>
              <a:rPr sz="2000" b="1" spc="-3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ocessed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35" dirty="0">
                <a:latin typeface="Calibri"/>
                <a:cs typeface="Calibri"/>
              </a:rPr>
              <a:t>f</a:t>
            </a:r>
            <a:r>
              <a:rPr sz="2000" b="1" dirty="0">
                <a:latin typeface="Calibri"/>
                <a:cs typeface="Calibri"/>
              </a:rPr>
              <a:t>oo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s, 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ncluding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os,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05" dirty="0">
                <a:latin typeface="Calibri"/>
                <a:cs typeface="Calibri"/>
              </a:rPr>
              <a:t>T</a:t>
            </a:r>
            <a:r>
              <a:rPr sz="2000" b="1" spc="-5" dirty="0">
                <a:latin typeface="Calibri"/>
                <a:cs typeface="Calibri"/>
              </a:rPr>
              <a:t>ride</a:t>
            </a:r>
            <a:r>
              <a:rPr sz="2000" b="1" spc="-20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</a:t>
            </a:r>
            <a:r>
              <a:rPr sz="2000" b="1" spc="-25" dirty="0">
                <a:latin typeface="Calibri"/>
                <a:cs typeface="Calibri"/>
              </a:rPr>
              <a:t>n</a:t>
            </a:r>
            <a:r>
              <a:rPr sz="2000" b="1" dirty="0">
                <a:latin typeface="Calibri"/>
                <a:cs typeface="Calibri"/>
              </a:rPr>
              <a:t>tyne</a:t>
            </a:r>
            <a:r>
              <a:rPr sz="2000" b="1" spc="-5" dirty="0">
                <a:latin typeface="Calibri"/>
                <a:cs typeface="Calibri"/>
              </a:rPr>
              <a:t> g</a:t>
            </a:r>
            <a:r>
              <a:rPr sz="2000" b="1" spc="5" dirty="0">
                <a:latin typeface="Calibri"/>
                <a:cs typeface="Calibri"/>
              </a:rPr>
              <a:t>u</a:t>
            </a:r>
            <a:r>
              <a:rPr sz="2000" b="1" spc="-5" dirty="0">
                <a:latin typeface="Calibri"/>
                <a:cs typeface="Calibri"/>
              </a:rPr>
              <a:t>m, </a:t>
            </a:r>
            <a:r>
              <a:rPr sz="2000" b="1" dirty="0">
                <a:latin typeface="Calibri"/>
                <a:cs typeface="Calibri"/>
              </a:rPr>
              <a:t>M&amp;M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-10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ty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oc</a:t>
            </a:r>
            <a:r>
              <a:rPr sz="2000" b="1" spc="-60" dirty="0">
                <a:latin typeface="Calibri"/>
                <a:cs typeface="Calibri"/>
              </a:rPr>
              <a:t>k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Whip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ea</a:t>
            </a:r>
            <a:r>
              <a:rPr sz="2000" b="1" dirty="0">
                <a:latin typeface="Calibri"/>
                <a:cs typeface="Calibri"/>
              </a:rPr>
              <a:t>m F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tin</a:t>
            </a:r>
            <a:r>
              <a:rPr sz="2000" b="1" spc="20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Jell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Banana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ea</a:t>
            </a:r>
            <a:r>
              <a:rPr sz="2000" b="1" dirty="0">
                <a:latin typeface="Calibri"/>
                <a:cs typeface="Calibri"/>
              </a:rPr>
              <a:t>m </a:t>
            </a:r>
            <a:r>
              <a:rPr sz="2000" b="1" spc="-5" dirty="0">
                <a:latin typeface="Calibri"/>
                <a:cs typeface="Calibri"/>
              </a:rPr>
              <a:t>Pu</a:t>
            </a:r>
            <a:r>
              <a:rPr sz="2000" b="1" spc="10" dirty="0">
                <a:latin typeface="Calibri"/>
                <a:cs typeface="Calibri"/>
              </a:rPr>
              <a:t>d</a:t>
            </a:r>
            <a:r>
              <a:rPr sz="2000" b="1" dirty="0">
                <a:latin typeface="Calibri"/>
                <a:cs typeface="Calibri"/>
              </a:rPr>
              <a:t>din</a:t>
            </a:r>
            <a:r>
              <a:rPr sz="2000" b="1" spc="15" dirty="0">
                <a:latin typeface="Calibri"/>
                <a:cs typeface="Calibri"/>
              </a:rPr>
              <a:t>g</a:t>
            </a:r>
            <a:r>
              <a:rPr sz="2000" b="1" dirty="0">
                <a:latin typeface="Calibri"/>
                <a:cs typeface="Calibri"/>
              </a:rPr>
              <a:t>, </a:t>
            </a:r>
            <a:r>
              <a:rPr sz="2000" b="1" spc="-110" dirty="0">
                <a:latin typeface="Calibri"/>
                <a:cs typeface="Calibri"/>
              </a:rPr>
              <a:t>V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nilla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Mil</a:t>
            </a:r>
            <a:r>
              <a:rPr sz="2000" b="1" spc="-2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sha</a:t>
            </a:r>
            <a:r>
              <a:rPr sz="2000" b="1" spc="-65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op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5" dirty="0">
                <a:latin typeface="Calibri"/>
                <a:cs typeface="Calibri"/>
              </a:rPr>
              <a:t>T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rt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nd </a:t>
            </a:r>
            <a:r>
              <a:rPr sz="2000" b="1" spc="-1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2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tlé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Or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gin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l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Cof</a:t>
            </a:r>
            <a:r>
              <a:rPr sz="2000" b="1" spc="-40" dirty="0">
                <a:latin typeface="Calibri"/>
                <a:cs typeface="Calibri"/>
              </a:rPr>
              <a:t>f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spc="-3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me</a:t>
            </a:r>
            <a:r>
              <a:rPr sz="2000" b="1" spc="-18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- See</a:t>
            </a:r>
            <a:r>
              <a:rPr sz="2000" b="1" spc="-5" dirty="0">
                <a:latin typeface="Calibri"/>
                <a:cs typeface="Calibri"/>
              </a:rPr>
              <a:t> mo</a:t>
            </a:r>
            <a:r>
              <a:rPr sz="2000" b="1" spc="-3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t:</a:t>
            </a:r>
            <a:r>
              <a:rPr sz="2000" b="1" dirty="0">
                <a:latin typeface="Calibri"/>
                <a:cs typeface="Calibri"/>
                <a:hlinkClick r:id="rId4"/>
              </a:rPr>
              <a:t> </a:t>
            </a:r>
            <a:r>
              <a:rPr sz="2000" b="1" spc="5" dirty="0">
                <a:latin typeface="Calibri"/>
                <a:cs typeface="Calibri"/>
                <a:hlinkClick r:id="rId4"/>
              </a:rPr>
              <a:t>ww</a:t>
            </a:r>
            <a:r>
              <a:rPr sz="2000" b="1" spc="-125" dirty="0">
                <a:latin typeface="Calibri"/>
                <a:cs typeface="Calibri"/>
                <a:hlinkClick r:id="rId4"/>
              </a:rPr>
              <a:t>w</a:t>
            </a:r>
            <a:r>
              <a:rPr sz="2000" b="1" spc="-5" dirty="0">
                <a:latin typeface="Calibri"/>
                <a:cs typeface="Calibri"/>
                <a:hlinkClick r:id="rId4"/>
              </a:rPr>
              <a:t>.e</a:t>
            </a:r>
            <a:r>
              <a:rPr sz="2000" b="1" dirty="0">
                <a:latin typeface="Calibri"/>
                <a:cs typeface="Calibri"/>
                <a:hlinkClick r:id="rId4"/>
              </a:rPr>
              <a:t>ma</a:t>
            </a:r>
            <a:r>
              <a:rPr sz="2000" b="1" spc="-45" dirty="0">
                <a:latin typeface="Calibri"/>
                <a:cs typeface="Calibri"/>
                <a:hlinkClick r:id="rId4"/>
              </a:rPr>
              <a:t>g</a:t>
            </a:r>
            <a:r>
              <a:rPr sz="2000" b="1" dirty="0">
                <a:latin typeface="Calibri"/>
                <a:cs typeface="Calibri"/>
                <a:hlinkClick r:id="rId4"/>
              </a:rPr>
              <a:t>a</a:t>
            </a:r>
            <a:r>
              <a:rPr sz="2000" b="1" spc="-15" dirty="0">
                <a:latin typeface="Calibri"/>
                <a:cs typeface="Calibri"/>
                <a:hlinkClick r:id="rId4"/>
              </a:rPr>
              <a:t>z</a:t>
            </a:r>
            <a:r>
              <a:rPr sz="2000" b="1" dirty="0">
                <a:latin typeface="Calibri"/>
                <a:cs typeface="Calibri"/>
                <a:hlinkClick r:id="rId4"/>
              </a:rPr>
              <a:t>ine.</a:t>
            </a:r>
            <a:r>
              <a:rPr sz="2000" b="1" spc="-15" dirty="0">
                <a:latin typeface="Calibri"/>
                <a:cs typeface="Calibri"/>
                <a:hlinkClick r:id="rId4"/>
              </a:rPr>
              <a:t>c</a:t>
            </a:r>
            <a:r>
              <a:rPr sz="2000" b="1" dirty="0">
                <a:latin typeface="Calibri"/>
                <a:cs typeface="Calibri"/>
                <a:hlinkClick r:id="rId4"/>
              </a:rPr>
              <a:t>om/</a:t>
            </a:r>
            <a:r>
              <a:rPr sz="2000" b="1" spc="-5" dirty="0">
                <a:latin typeface="Calibri"/>
                <a:cs typeface="Calibri"/>
                <a:hlinkClick r:id="rId4"/>
              </a:rPr>
              <a:t>ma</a:t>
            </a:r>
            <a:r>
              <a:rPr sz="2000" b="1" spc="-45" dirty="0">
                <a:latin typeface="Calibri"/>
                <a:cs typeface="Calibri"/>
                <a:hlinkClick r:id="rId4"/>
              </a:rPr>
              <a:t>g</a:t>
            </a:r>
            <a:r>
              <a:rPr sz="2000" b="1" dirty="0">
                <a:latin typeface="Calibri"/>
                <a:cs typeface="Calibri"/>
                <a:hlinkClick r:id="rId4"/>
              </a:rPr>
              <a:t>a</a:t>
            </a:r>
            <a:r>
              <a:rPr sz="2000" b="1" spc="-15" dirty="0">
                <a:latin typeface="Calibri"/>
                <a:cs typeface="Calibri"/>
                <a:hlinkClick r:id="rId4"/>
              </a:rPr>
              <a:t>z</a:t>
            </a:r>
            <a:r>
              <a:rPr sz="2000" b="1" dirty="0">
                <a:latin typeface="Calibri"/>
                <a:cs typeface="Calibri"/>
                <a:hlinkClick r:id="rId4"/>
              </a:rPr>
              <a:t>ine</a:t>
            </a:r>
            <a:r>
              <a:rPr sz="2000" b="1" spc="-45" dirty="0">
                <a:latin typeface="Calibri"/>
                <a:cs typeface="Calibri"/>
                <a:hlinkClick r:id="rId4"/>
              </a:rPr>
              <a:t>/</a:t>
            </a:r>
            <a:r>
              <a:rPr sz="2000" b="1" spc="-5" dirty="0">
                <a:latin typeface="Calibri"/>
                <a:cs typeface="Calibri"/>
                <a:hlinkClick r:id="rId4"/>
              </a:rPr>
              <a:t>e</a:t>
            </a:r>
            <a:r>
              <a:rPr sz="2000" b="1" spc="-30" dirty="0">
                <a:latin typeface="Calibri"/>
                <a:cs typeface="Calibri"/>
                <a:hlinkClick r:id="rId4"/>
              </a:rPr>
              <a:t>a</a:t>
            </a:r>
            <a:r>
              <a:rPr sz="2000" b="1" dirty="0">
                <a:latin typeface="Calibri"/>
                <a:cs typeface="Calibri"/>
                <a:hlinkClick r:id="rId4"/>
              </a:rPr>
              <a:t>tin</a:t>
            </a:r>
            <a:r>
              <a:rPr sz="2000" b="1" spc="15" dirty="0">
                <a:latin typeface="Calibri"/>
                <a:cs typeface="Calibri"/>
                <a:hlinkClick r:id="rId4"/>
              </a:rPr>
              <a:t>g</a:t>
            </a:r>
            <a:r>
              <a:rPr sz="2000" b="1" spc="-5" dirty="0">
                <a:latin typeface="Calibri"/>
                <a:cs typeface="Calibri"/>
                <a:hlinkClick r:id="rId4"/>
              </a:rPr>
              <a:t>-</a:t>
            </a:r>
            <a:r>
              <a:rPr sz="2000" b="1" dirty="0">
                <a:latin typeface="Calibri"/>
                <a:cs typeface="Calibri"/>
                <a:hlinkClick r:id="rId4"/>
              </a:rPr>
              <a:t>nano#</a:t>
            </a:r>
            <a:r>
              <a:rPr sz="2000" b="1" spc="-20" dirty="0">
                <a:latin typeface="Calibri"/>
                <a:cs typeface="Calibri"/>
                <a:hlinkClick r:id="rId4"/>
              </a:rPr>
              <a:t>s</a:t>
            </a:r>
            <a:r>
              <a:rPr sz="2000" b="1" dirty="0">
                <a:latin typeface="Calibri"/>
                <a:cs typeface="Calibri"/>
                <a:hlinkClick r:id="rId4"/>
              </a:rPr>
              <a:t>thash</a:t>
            </a:r>
            <a:r>
              <a:rPr sz="2000" b="1" spc="-95" dirty="0">
                <a:latin typeface="Calibri"/>
                <a:cs typeface="Calibri"/>
                <a:hlinkClick r:id="rId4"/>
              </a:rPr>
              <a:t>.</a:t>
            </a:r>
            <a:r>
              <a:rPr sz="2000" b="1" spc="-5" dirty="0">
                <a:latin typeface="Calibri"/>
                <a:cs typeface="Calibri"/>
                <a:hlinkClick r:id="rId4"/>
              </a:rPr>
              <a:t>W9a</a:t>
            </a:r>
            <a:r>
              <a:rPr sz="2000" b="1" spc="-10" dirty="0">
                <a:latin typeface="Calibri"/>
                <a:cs typeface="Calibri"/>
                <a:hlinkClick r:id="rId4"/>
              </a:rPr>
              <a:t>g</a:t>
            </a:r>
            <a:r>
              <a:rPr sz="2000" b="1" spc="-50" dirty="0">
                <a:latin typeface="Calibri"/>
                <a:cs typeface="Calibri"/>
                <a:hlinkClick r:id="rId4"/>
              </a:rPr>
              <a:t>P</a:t>
            </a:r>
            <a:r>
              <a:rPr sz="2000" b="1" dirty="0">
                <a:latin typeface="Calibri"/>
                <a:cs typeface="Calibri"/>
                <a:hlinkClick r:id="rId4"/>
              </a:rPr>
              <a:t>X</a:t>
            </a:r>
            <a:r>
              <a:rPr sz="2000" b="1" spc="-85" dirty="0">
                <a:latin typeface="Calibri"/>
                <a:cs typeface="Calibri"/>
                <a:hlinkClick r:id="rId4"/>
              </a:rPr>
              <a:t>V</a:t>
            </a:r>
            <a:r>
              <a:rPr sz="2000" b="1" spc="-5" dirty="0">
                <a:latin typeface="Calibri"/>
                <a:cs typeface="Calibri"/>
                <a:hlinkClick r:id="rId4"/>
              </a:rPr>
              <a:t>z.d</a:t>
            </a:r>
            <a:r>
              <a:rPr sz="2000" b="1" spc="10" dirty="0">
                <a:latin typeface="Calibri"/>
                <a:cs typeface="Calibri"/>
                <a:hlinkClick r:id="rId4"/>
              </a:rPr>
              <a:t>p</a:t>
            </a:r>
            <a:r>
              <a:rPr sz="2000" b="1" dirty="0">
                <a:latin typeface="Calibri"/>
                <a:cs typeface="Calibri"/>
                <a:hlinkClick r:id="rId4"/>
              </a:rPr>
              <a:t>uf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381000"/>
            <a:ext cx="4755515" cy="4004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7794" y="6415303"/>
            <a:ext cx="57321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ww</a:t>
            </a:r>
            <a:r>
              <a:rPr sz="2400" b="1" spc="-150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w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.ema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azi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e.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om/ma</a:t>
            </a:r>
            <a:r>
              <a:rPr sz="2400" b="1" spc="-3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az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ne</a:t>
            </a:r>
            <a:r>
              <a:rPr sz="2400" b="1" spc="-6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/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i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2400" b="1" spc="1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-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na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  <a:hlinkClick r:id="rId6"/>
              </a:rPr>
              <a:t>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929" t="11852" r="10000" b="370"/>
          <a:stretch/>
        </p:blipFill>
        <p:spPr>
          <a:xfrm>
            <a:off x="-152400" y="14514"/>
            <a:ext cx="92964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1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4562221"/>
            <a:ext cx="435038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Th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inc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ib</a:t>
            </a:r>
            <a:r>
              <a:rPr sz="1800" b="1" spc="-25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y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ll.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ap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(light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bl</a:t>
            </a:r>
            <a:r>
              <a:rPr sz="1800" b="1" spc="-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);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dichal</a:t>
            </a:r>
            <a:r>
              <a:rPr sz="1800" b="1" spc="-10" dirty="0">
                <a:latin typeface="Calibri"/>
                <a:cs typeface="Calibri"/>
              </a:rPr>
              <a:t>co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en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</a:t>
            </a:r>
            <a:r>
              <a:rPr sz="1800" b="1" spc="-5" dirty="0">
                <a:latin typeface="Calibri"/>
                <a:cs typeface="Calibri"/>
              </a:rPr>
              <a:t>wh</a:t>
            </a:r>
            <a:r>
              <a:rPr sz="1800" b="1" spc="5" dirty="0">
                <a:latin typeface="Calibri"/>
                <a:cs typeface="Calibri"/>
              </a:rPr>
              <a:t>i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+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10" dirty="0">
                <a:latin typeface="Calibri"/>
                <a:cs typeface="Calibri"/>
              </a:rPr>
              <a:t>lu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);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u="heavy" dirty="0">
                <a:latin typeface="Calibri"/>
                <a:cs typeface="Calibri"/>
              </a:rPr>
              <a:t>nano</a:t>
            </a:r>
            <a:r>
              <a:rPr sz="1800" b="1" u="heavy" spc="5" dirty="0">
                <a:latin typeface="Calibri"/>
                <a:cs typeface="Calibri"/>
              </a:rPr>
              <a:t>p</a:t>
            </a:r>
            <a:r>
              <a:rPr sz="1800" b="1" u="heavy" dirty="0">
                <a:latin typeface="Calibri"/>
                <a:cs typeface="Calibri"/>
              </a:rPr>
              <a:t>a</a:t>
            </a:r>
            <a:r>
              <a:rPr sz="1800" b="1" u="heavy" spc="-10" dirty="0">
                <a:latin typeface="Calibri"/>
                <a:cs typeface="Calibri"/>
              </a:rPr>
              <a:t>r</a:t>
            </a:r>
            <a:r>
              <a:rPr sz="1800" b="1" u="heavy" dirty="0">
                <a:latin typeface="Calibri"/>
                <a:cs typeface="Calibri"/>
              </a:rPr>
              <a:t>ti</a:t>
            </a:r>
            <a:r>
              <a:rPr sz="1800" b="1" u="heavy" spc="-15" dirty="0">
                <a:latin typeface="Calibri"/>
                <a:cs typeface="Calibri"/>
              </a:rPr>
              <a:t>c</a:t>
            </a:r>
            <a:r>
              <a:rPr sz="1800" b="1" u="heavy" dirty="0">
                <a:latin typeface="Calibri"/>
                <a:cs typeface="Calibri"/>
              </a:rPr>
              <a:t>l</a:t>
            </a:r>
            <a:r>
              <a:rPr sz="1800" b="1" u="heavy" spc="-10" dirty="0">
                <a:latin typeface="Calibri"/>
                <a:cs typeface="Calibri"/>
              </a:rPr>
              <a:t>e</a:t>
            </a:r>
            <a:r>
              <a:rPr sz="1800" b="1" u="heavy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 (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ol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);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nitride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sz="1800" b="1" spc="-10" dirty="0">
                <a:latin typeface="Calibri"/>
                <a:cs typeface="Calibri"/>
              </a:rPr>
              <a:t>pu</a:t>
            </a:r>
            <a:r>
              <a:rPr sz="1800" b="1" spc="-15" dirty="0">
                <a:latin typeface="Calibri"/>
                <a:cs typeface="Calibri"/>
              </a:rPr>
              <a:t>rple+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)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© </a:t>
            </a:r>
            <a:r>
              <a:rPr sz="1800" b="1" spc="-10" dirty="0">
                <a:latin typeface="Calibri"/>
                <a:cs typeface="Calibri"/>
              </a:rPr>
              <a:t>Sci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nce</a:t>
            </a:r>
            <a:r>
              <a:rPr sz="1800" b="1" spc="-100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AAAS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242" y="6266332"/>
            <a:ext cx="83051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ww</a:t>
            </a:r>
            <a:r>
              <a:rPr sz="1600" b="1" spc="-114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sc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che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i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tr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y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orld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/2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01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3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0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5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/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sola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ph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v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o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ai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c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-slim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d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ow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-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om-t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ick-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g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r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ap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  <a:hlinkClick r:id="rId3"/>
              </a:rPr>
              <a:t>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98997" y="327533"/>
            <a:ext cx="3228340" cy="507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794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An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nt</a:t>
            </a:r>
            <a:r>
              <a:rPr sz="2800" b="1" spc="-20" dirty="0">
                <a:latin typeface="Calibri"/>
                <a:cs typeface="Calibri"/>
              </a:rPr>
              <a:t>ern</a:t>
            </a:r>
            <a:r>
              <a:rPr sz="2800" b="1" spc="-4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tion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l 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ea</a:t>
            </a:r>
            <a:r>
              <a:rPr sz="2800" b="1" spc="-25" dirty="0">
                <a:latin typeface="Calibri"/>
                <a:cs typeface="Calibri"/>
              </a:rPr>
              <a:t>m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esea</a:t>
            </a:r>
            <a:r>
              <a:rPr sz="2800" b="1" spc="-50" dirty="0">
                <a:latin typeface="Calibri"/>
                <a:cs typeface="Calibri"/>
              </a:rPr>
              <a:t>r</a:t>
            </a:r>
            <a:r>
              <a:rPr sz="2800" b="1" spc="-20" dirty="0">
                <a:latin typeface="Calibri"/>
                <a:cs typeface="Calibri"/>
              </a:rPr>
              <a:t>che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s has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con</a:t>
            </a:r>
            <a:r>
              <a:rPr sz="2800" b="1" spc="-5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tru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u="heavy" spc="-4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at</a:t>
            </a:r>
            <a:r>
              <a:rPr sz="2800" b="1" u="heavy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om</a:t>
            </a:r>
            <a:r>
              <a:rPr sz="2800" b="1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800" b="1" u="heavy" spc="-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800" b="1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hin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ph</a:t>
            </a:r>
            <a:r>
              <a:rPr sz="2800" b="1" u="heavy" spc="-2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800" b="1" u="heavy" spc="-3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to</a:t>
            </a:r>
            <a:r>
              <a:rPr sz="2800" b="1" u="heavy" spc="-4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</a:t>
            </a:r>
            <a:r>
              <a:rPr sz="2800" b="1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</a:t>
            </a:r>
            <a:r>
              <a:rPr sz="2800" b="1" u="heavy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l</a:t>
            </a:r>
            <a:r>
              <a:rPr sz="2800" b="1" u="heavy" spc="-3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t</a:t>
            </a:r>
            <a:r>
              <a:rPr sz="2800" b="1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aic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b="1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</a:t>
            </a:r>
            <a:r>
              <a:rPr sz="2800" b="1" u="heavy" spc="-3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800" b="1" u="heavy" spc="-20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vic</a:t>
            </a:r>
            <a:r>
              <a:rPr sz="2800" b="1" u="heavy" spc="-1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</a:t>
            </a:r>
            <a:r>
              <a:rPr sz="2800" b="1" spc="25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wit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unusua</a:t>
            </a:r>
            <a:r>
              <a:rPr sz="2800" b="1" spc="-25" dirty="0">
                <a:latin typeface="Calibri"/>
                <a:cs typeface="Calibri"/>
              </a:rPr>
              <a:t>l</a:t>
            </a:r>
            <a:r>
              <a:rPr sz="2800" b="1" spc="-10" dirty="0">
                <a:latin typeface="Calibri"/>
                <a:cs typeface="Calibri"/>
              </a:rPr>
              <a:t>ly hi</a:t>
            </a:r>
            <a:r>
              <a:rPr sz="2800" b="1" spc="-30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h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qua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tum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45" dirty="0">
                <a:latin typeface="Calibri"/>
                <a:cs typeface="Calibri"/>
              </a:rPr>
              <a:t>e</a:t>
            </a:r>
            <a:r>
              <a:rPr sz="2800" b="1" spc="-15" dirty="0">
                <a:latin typeface="Calibri"/>
                <a:cs typeface="Calibri"/>
              </a:rPr>
              <a:t>fficiency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–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 </a:t>
            </a:r>
            <a:r>
              <a:rPr sz="2800" b="1" spc="-25" dirty="0">
                <a:latin typeface="Calibri"/>
                <a:cs typeface="Calibri"/>
              </a:rPr>
              <a:t>measu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 pho</a:t>
            </a:r>
            <a:r>
              <a:rPr sz="2800" b="1" spc="-40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ons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55" dirty="0">
                <a:latin typeface="Calibri"/>
                <a:cs typeface="Calibri"/>
              </a:rPr>
              <a:t>n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20" dirty="0">
                <a:latin typeface="Calibri"/>
                <a:cs typeface="Calibri"/>
              </a:rPr>
              <a:t>er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ed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</a:t>
            </a:r>
            <a:r>
              <a:rPr sz="2800" b="1" spc="-45" dirty="0">
                <a:latin typeface="Calibri"/>
                <a:cs typeface="Calibri"/>
              </a:rPr>
              <a:t>n</a:t>
            </a:r>
            <a:r>
              <a:rPr sz="2800" b="1" spc="-35" dirty="0">
                <a:latin typeface="Calibri"/>
                <a:cs typeface="Calibri"/>
              </a:rPr>
              <a:t>t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cha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45" dirty="0">
                <a:latin typeface="Calibri"/>
                <a:cs typeface="Calibri"/>
              </a:rPr>
              <a:t>g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car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y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el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ct</a:t>
            </a:r>
            <a:r>
              <a:rPr sz="2800" b="1" spc="-35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ons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–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30%.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81000"/>
            <a:ext cx="5181600" cy="388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ct val="100000"/>
              </a:lnSpc>
            </a:pPr>
            <a:r>
              <a:rPr sz="2800" u="heavy" spc="-20" dirty="0">
                <a:solidFill>
                  <a:srgbClr val="001F5F"/>
                </a:solidFill>
              </a:rPr>
              <a:t>Na</a:t>
            </a:r>
            <a:r>
              <a:rPr sz="2800" u="heavy" spc="-25" dirty="0">
                <a:solidFill>
                  <a:srgbClr val="001F5F"/>
                </a:solidFill>
              </a:rPr>
              <a:t>n</a:t>
            </a:r>
            <a:r>
              <a:rPr sz="2800" u="heavy" spc="-15" dirty="0">
                <a:solidFill>
                  <a:srgbClr val="001F5F"/>
                </a:solidFill>
              </a:rPr>
              <a:t>oparticles</a:t>
            </a:r>
            <a:r>
              <a:rPr sz="2800" u="heavy" spc="5" dirty="0">
                <a:solidFill>
                  <a:srgbClr val="001F5F"/>
                </a:solidFill>
              </a:rPr>
              <a:t> </a:t>
            </a:r>
            <a:r>
              <a:rPr sz="2800" u="heavy" spc="-15" dirty="0">
                <a:solidFill>
                  <a:srgbClr val="001F5F"/>
                </a:solidFill>
              </a:rPr>
              <a:t>in so</a:t>
            </a:r>
            <a:r>
              <a:rPr sz="2800" u="heavy" spc="-20" dirty="0">
                <a:solidFill>
                  <a:srgbClr val="001F5F"/>
                </a:solidFill>
              </a:rPr>
              <a:t>l</a:t>
            </a:r>
            <a:r>
              <a:rPr sz="2800" u="heavy" spc="-15" dirty="0">
                <a:solidFill>
                  <a:srgbClr val="001F5F"/>
                </a:solidFill>
              </a:rPr>
              <a:t>ar</a:t>
            </a:r>
            <a:r>
              <a:rPr sz="2800" u="heavy" spc="5" dirty="0">
                <a:solidFill>
                  <a:srgbClr val="001F5F"/>
                </a:solidFill>
              </a:rPr>
              <a:t> </a:t>
            </a:r>
            <a:r>
              <a:rPr sz="2800" u="heavy" spc="-20" dirty="0">
                <a:solidFill>
                  <a:srgbClr val="001F5F"/>
                </a:solidFill>
              </a:rPr>
              <a:t>ene</a:t>
            </a:r>
            <a:r>
              <a:rPr sz="2800" u="heavy" spc="-50" dirty="0">
                <a:solidFill>
                  <a:srgbClr val="001F5F"/>
                </a:solidFill>
              </a:rPr>
              <a:t>r</a:t>
            </a:r>
            <a:r>
              <a:rPr sz="2800" u="heavy" spc="-20" dirty="0">
                <a:solidFill>
                  <a:srgbClr val="001F5F"/>
                </a:solidFill>
              </a:rPr>
              <a:t>gy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1418</Words>
  <Application>Microsoft Office PowerPoint</Application>
  <PresentationFormat>On-screen Show (4:3)</PresentationFormat>
  <Paragraphs>242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Surface area increases dramatically with size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Nanoparticles in solar energy</vt:lpstr>
      <vt:lpstr>Nanoparticles in solar energy</vt:lpstr>
      <vt:lpstr>PowerPoint Presentation</vt:lpstr>
      <vt:lpstr>Nanoparticles of iron oxides adsorb arsenic</vt:lpstr>
      <vt:lpstr>Nanoparticles of iron oxides and metal break down contaminants</vt:lpstr>
      <vt:lpstr>PowerPoint Presentation</vt:lpstr>
      <vt:lpstr>PowerPoint Presentation</vt:lpstr>
      <vt:lpstr>Nanoparticles of silver are anti-bacterial agents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Soot or black carbon produced in fires</vt:lpstr>
      <vt:lpstr>Soot serves as delivery agent for carcinogens to lungs</vt:lpstr>
      <vt:lpstr>Mouse lung tissue with carbon black particles</vt:lpstr>
      <vt:lpstr>PowerPoint Presentation</vt:lpstr>
      <vt:lpstr>Strategy for determining toxicity of nanomaterials</vt:lpstr>
      <vt:lpstr>Safer design of environmental nano-materials</vt:lpstr>
      <vt:lpstr>Toxicity of Ag NPs in medaka 1Onm PVP coated Ag NPs</vt:lpstr>
      <vt:lpstr>PowerPoint Presentation</vt:lpstr>
      <vt:lpstr>Where does molecular modeling fit in?</vt:lpstr>
      <vt:lpstr>Molecular Modeling Matrix</vt:lpstr>
      <vt:lpstr>Molecular Modeling Methods - Classical</vt:lpstr>
      <vt:lpstr>PowerPoint Presentation</vt:lpstr>
      <vt:lpstr>Aggregation of nanoparticles affects surface area &amp; reactivity</vt:lpstr>
      <vt:lpstr>Association of fullerenes (Bucky balls)</vt:lpstr>
      <vt:lpstr>Association of fullerenols (partially oxidized Bucky balls)</vt:lpstr>
      <vt:lpstr>PowerPoint Presentation</vt:lpstr>
      <vt:lpstr>PowerPoint Presentation</vt:lpstr>
      <vt:lpstr>PowerPoint Presentation</vt:lpstr>
      <vt:lpstr>PCB Adsorption onto soot</vt:lpstr>
      <vt:lpstr>Photo-induced Redox Transformation of Chromate and Arsenite on Iron Oxides</vt:lpstr>
      <vt:lpstr>PowerPoint Presentation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Kubicki</dc:creator>
  <cp:lastModifiedBy>Renee L. Lindenberg</cp:lastModifiedBy>
  <cp:revision>6</cp:revision>
  <cp:lastPrinted>2015-11-05T13:52:29Z</cp:lastPrinted>
  <dcterms:created xsi:type="dcterms:W3CDTF">2015-11-05T08:23:06Z</dcterms:created>
  <dcterms:modified xsi:type="dcterms:W3CDTF">2018-01-24T20:35:03Z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2014-11-07T00:00:00Z</vt:filetime>
  </property>
  <property fmtid="{D5CDD505-2E9C-101B-9397-08002B2CF9AE}" pid="3" name="LastSaved">
    <vt:filetime>2015-11-05T00:00:00Z</vt:filetime>
  </property>
</Properties>
</file>