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embeddings/oleObject1.bin" ContentType="application/vnd.openxmlformats-officedocument.oleObject"/>
  <Override PartName="/ppt/embeddings/oleObject2.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1"/>
  </p:sldMasterIdLst>
  <p:notesMasterIdLst>
    <p:notesMasterId r:id="rId23"/>
  </p:notesMasterIdLst>
  <p:handoutMasterIdLst>
    <p:handoutMasterId r:id="rId24"/>
  </p:handoutMasterIdLst>
  <p:sldIdLst>
    <p:sldId id="810" r:id="rId2"/>
    <p:sldId id="811" r:id="rId3"/>
    <p:sldId id="336" r:id="rId4"/>
    <p:sldId id="340" r:id="rId5"/>
    <p:sldId id="661" r:id="rId6"/>
    <p:sldId id="662" r:id="rId7"/>
    <p:sldId id="660" r:id="rId8"/>
    <p:sldId id="379" r:id="rId9"/>
    <p:sldId id="380" r:id="rId10"/>
    <p:sldId id="381" r:id="rId11"/>
    <p:sldId id="382" r:id="rId12"/>
    <p:sldId id="796" r:id="rId13"/>
    <p:sldId id="366" r:id="rId14"/>
    <p:sldId id="700" r:id="rId15"/>
    <p:sldId id="612" r:id="rId16"/>
    <p:sldId id="622" r:id="rId17"/>
    <p:sldId id="631" r:id="rId18"/>
    <p:sldId id="791" r:id="rId19"/>
    <p:sldId id="781" r:id="rId20"/>
    <p:sldId id="792" r:id="rId21"/>
    <p:sldId id="797" r:id="rId22"/>
  </p:sldIdLst>
  <p:sldSz cx="9144000" cy="6858000" type="screen4x3"/>
  <p:notesSz cx="9305925" cy="70199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211">
          <p15:clr>
            <a:srgbClr val="A4A3A4"/>
          </p15:clr>
        </p15:guide>
        <p15:guide id="2" pos="293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007033"/>
    <a:srgbClr val="F5A1A3"/>
    <a:srgbClr val="FF0000"/>
    <a:srgbClr val="FF33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7" autoAdjust="0"/>
    <p:restoredTop sz="94676" autoAdjust="0"/>
  </p:normalViewPr>
  <p:slideViewPr>
    <p:cSldViewPr>
      <p:cViewPr varScale="1">
        <p:scale>
          <a:sx n="110" d="100"/>
          <a:sy n="110" d="100"/>
        </p:scale>
        <p:origin x="-464"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7" d="100"/>
        <a:sy n="87" d="100"/>
      </p:scale>
      <p:origin x="0" y="0"/>
    </p:cViewPr>
  </p:sorterViewPr>
  <p:notesViewPr>
    <p:cSldViewPr>
      <p:cViewPr varScale="1">
        <p:scale>
          <a:sx n="59" d="100"/>
          <a:sy n="59" d="100"/>
        </p:scale>
        <p:origin x="-2556" y="-90"/>
      </p:cViewPr>
      <p:guideLst>
        <p:guide orient="horz" pos="2211"/>
        <p:guide pos="2931"/>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4032568" cy="350996"/>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30723" name="Rectangle 3"/>
          <p:cNvSpPr>
            <a:spLocks noGrp="1" noChangeArrowheads="1"/>
          </p:cNvSpPr>
          <p:nvPr>
            <p:ph type="dt" sz="quarter" idx="1"/>
          </p:nvPr>
        </p:nvSpPr>
        <p:spPr bwMode="auto">
          <a:xfrm>
            <a:off x="5273357" y="0"/>
            <a:ext cx="4032568" cy="350996"/>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lvl1pPr algn="r">
              <a:defRPr sz="1200">
                <a:latin typeface="Times New Roman" pitchFamily="18" charset="0"/>
              </a:defRPr>
            </a:lvl1pPr>
          </a:lstStyle>
          <a:p>
            <a:pPr>
              <a:defRPr/>
            </a:pPr>
            <a:endParaRPr lang="en-US" dirty="0"/>
          </a:p>
        </p:txBody>
      </p:sp>
      <p:sp>
        <p:nvSpPr>
          <p:cNvPr id="30724" name="Rectangle 4"/>
          <p:cNvSpPr>
            <a:spLocks noGrp="1" noChangeArrowheads="1"/>
          </p:cNvSpPr>
          <p:nvPr>
            <p:ph type="ftr" sz="quarter" idx="2"/>
          </p:nvPr>
        </p:nvSpPr>
        <p:spPr bwMode="auto">
          <a:xfrm>
            <a:off x="0" y="6668929"/>
            <a:ext cx="4032568" cy="350996"/>
          </a:xfrm>
          <a:prstGeom prst="rect">
            <a:avLst/>
          </a:prstGeom>
          <a:noFill/>
          <a:ln w="9525">
            <a:noFill/>
            <a:miter lim="800000"/>
            <a:headEnd/>
            <a:tailEnd/>
          </a:ln>
          <a:effectLst/>
        </p:spPr>
        <p:txBody>
          <a:bodyPr vert="horz" wrap="square" lIns="93287" tIns="46644" rIns="93287" bIns="46644" numCol="1" anchor="b"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30725" name="Rectangle 5"/>
          <p:cNvSpPr>
            <a:spLocks noGrp="1" noChangeArrowheads="1"/>
          </p:cNvSpPr>
          <p:nvPr>
            <p:ph type="sldNum" sz="quarter" idx="3"/>
          </p:nvPr>
        </p:nvSpPr>
        <p:spPr bwMode="auto">
          <a:xfrm>
            <a:off x="5273357" y="6668929"/>
            <a:ext cx="4032568" cy="350996"/>
          </a:xfrm>
          <a:prstGeom prst="rect">
            <a:avLst/>
          </a:prstGeom>
          <a:noFill/>
          <a:ln w="9525">
            <a:noFill/>
            <a:miter lim="800000"/>
            <a:headEnd/>
            <a:tailEnd/>
          </a:ln>
          <a:effectLst/>
        </p:spPr>
        <p:txBody>
          <a:bodyPr vert="horz" wrap="square" lIns="93287" tIns="46644" rIns="93287" bIns="46644" numCol="1" anchor="b" anchorCtr="0" compatLnSpc="1">
            <a:prstTxWarp prst="textNoShape">
              <a:avLst/>
            </a:prstTxWarp>
          </a:bodyPr>
          <a:lstStyle>
            <a:lvl1pPr algn="r">
              <a:defRPr sz="1200">
                <a:latin typeface="Times New Roman" pitchFamily="18" charset="0"/>
              </a:defRPr>
            </a:lvl1pPr>
          </a:lstStyle>
          <a:p>
            <a:pPr>
              <a:defRPr/>
            </a:pPr>
            <a:fld id="{18A82483-E154-4616-B613-EE575D59CC67}" type="slidenum">
              <a:rPr lang="en-US"/>
              <a:pPr>
                <a:defRPr/>
              </a:pPr>
              <a:t>‹#›</a:t>
            </a:fld>
            <a:endParaRPr lang="en-US" dirty="0"/>
          </a:p>
        </p:txBody>
      </p:sp>
    </p:spTree>
    <p:extLst>
      <p:ext uri="{BB962C8B-B14F-4D97-AF65-F5344CB8AC3E}">
        <p14:creationId xmlns:p14="http://schemas.microsoft.com/office/powerpoint/2010/main" val="1813247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2568" cy="350996"/>
          </a:xfrm>
          <a:prstGeom prst="rect">
            <a:avLst/>
          </a:prstGeom>
        </p:spPr>
        <p:txBody>
          <a:bodyPr vert="horz" wrap="square" lIns="93287" tIns="46644" rIns="93287" bIns="46644" numCol="1" anchor="t" anchorCtr="0" compatLnSpc="1">
            <a:prstTxWarp prst="textNoShape">
              <a:avLst/>
            </a:prstTxWarp>
          </a:bodyPr>
          <a:lstStyle>
            <a:lvl1pPr>
              <a:defRPr sz="1200">
                <a:latin typeface="Arial" charset="0"/>
              </a:defRPr>
            </a:lvl1pPr>
          </a:lstStyle>
          <a:p>
            <a:pPr>
              <a:defRPr/>
            </a:pPr>
            <a:endParaRPr lang="en-US" dirty="0"/>
          </a:p>
        </p:txBody>
      </p:sp>
      <p:sp>
        <p:nvSpPr>
          <p:cNvPr id="3" name="Date Placeholder 2"/>
          <p:cNvSpPr>
            <a:spLocks noGrp="1"/>
          </p:cNvSpPr>
          <p:nvPr>
            <p:ph type="dt" idx="1"/>
          </p:nvPr>
        </p:nvSpPr>
        <p:spPr>
          <a:xfrm>
            <a:off x="5271204" y="0"/>
            <a:ext cx="4032568" cy="350996"/>
          </a:xfrm>
          <a:prstGeom prst="rect">
            <a:avLst/>
          </a:prstGeom>
        </p:spPr>
        <p:txBody>
          <a:bodyPr vert="horz" wrap="square" lIns="93287" tIns="46644" rIns="93287" bIns="46644" numCol="1" anchor="t" anchorCtr="0" compatLnSpc="1">
            <a:prstTxWarp prst="textNoShape">
              <a:avLst/>
            </a:prstTxWarp>
          </a:bodyPr>
          <a:lstStyle>
            <a:lvl1pPr algn="r">
              <a:defRPr sz="1200">
                <a:latin typeface="Arial" charset="0"/>
              </a:defRPr>
            </a:lvl1pPr>
          </a:lstStyle>
          <a:p>
            <a:pPr>
              <a:defRPr/>
            </a:pPr>
            <a:fld id="{51234B25-02A3-48F2-B752-52A0B6BF59D8}" type="datetimeFigureOut">
              <a:rPr lang="en-US"/>
              <a:pPr>
                <a:defRPr/>
              </a:pPr>
              <a:t>3/9/18</a:t>
            </a:fld>
            <a:endParaRPr lang="en-US" dirty="0"/>
          </a:p>
        </p:txBody>
      </p:sp>
      <p:sp>
        <p:nvSpPr>
          <p:cNvPr id="4" name="Slide Image Placeholder 3"/>
          <p:cNvSpPr>
            <a:spLocks noGrp="1" noRot="1" noChangeAspect="1"/>
          </p:cNvSpPr>
          <p:nvPr>
            <p:ph type="sldImg" idx="2"/>
          </p:nvPr>
        </p:nvSpPr>
        <p:spPr>
          <a:xfrm>
            <a:off x="2898775" y="527050"/>
            <a:ext cx="3508375" cy="2632075"/>
          </a:xfrm>
          <a:prstGeom prst="rect">
            <a:avLst/>
          </a:prstGeom>
          <a:noFill/>
          <a:ln w="12700">
            <a:solidFill>
              <a:prstClr val="black"/>
            </a:solidFill>
          </a:ln>
        </p:spPr>
        <p:txBody>
          <a:bodyPr vert="horz" lIns="93287" tIns="46644" rIns="93287" bIns="46644" rtlCol="0" anchor="ctr"/>
          <a:lstStyle/>
          <a:p>
            <a:pPr lvl="0"/>
            <a:endParaRPr lang="en-US" noProof="0" dirty="0" smtClean="0"/>
          </a:p>
        </p:txBody>
      </p:sp>
      <p:sp>
        <p:nvSpPr>
          <p:cNvPr id="5" name="Notes Placeholder 4"/>
          <p:cNvSpPr>
            <a:spLocks noGrp="1"/>
          </p:cNvSpPr>
          <p:nvPr>
            <p:ph type="body" sz="quarter" idx="3"/>
          </p:nvPr>
        </p:nvSpPr>
        <p:spPr>
          <a:xfrm>
            <a:off x="930593" y="3334465"/>
            <a:ext cx="7444740" cy="3158966"/>
          </a:xfrm>
          <a:prstGeom prst="rect">
            <a:avLst/>
          </a:prstGeom>
        </p:spPr>
        <p:txBody>
          <a:bodyPr vert="horz" lIns="93287" tIns="46644" rIns="93287" bIns="4664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667711"/>
            <a:ext cx="4032568" cy="350996"/>
          </a:xfrm>
          <a:prstGeom prst="rect">
            <a:avLst/>
          </a:prstGeom>
        </p:spPr>
        <p:txBody>
          <a:bodyPr vert="horz" wrap="square" lIns="93287" tIns="46644" rIns="93287" bIns="46644" numCol="1" anchor="b" anchorCtr="0" compatLnSpc="1">
            <a:prstTxWarp prst="textNoShape">
              <a:avLst/>
            </a:prstTxWarp>
          </a:bodyPr>
          <a:lstStyle>
            <a:lvl1pPr>
              <a:defRPr sz="1200">
                <a:latin typeface="Arial" charset="0"/>
              </a:defRPr>
            </a:lvl1pPr>
          </a:lstStyle>
          <a:p>
            <a:pPr>
              <a:defRPr/>
            </a:pPr>
            <a:endParaRPr lang="en-US" dirty="0"/>
          </a:p>
        </p:txBody>
      </p:sp>
      <p:sp>
        <p:nvSpPr>
          <p:cNvPr id="7" name="Slide Number Placeholder 6"/>
          <p:cNvSpPr>
            <a:spLocks noGrp="1"/>
          </p:cNvSpPr>
          <p:nvPr>
            <p:ph type="sldNum" sz="quarter" idx="5"/>
          </p:nvPr>
        </p:nvSpPr>
        <p:spPr>
          <a:xfrm>
            <a:off x="5271204" y="6667711"/>
            <a:ext cx="4032568" cy="350996"/>
          </a:xfrm>
          <a:prstGeom prst="rect">
            <a:avLst/>
          </a:prstGeom>
        </p:spPr>
        <p:txBody>
          <a:bodyPr vert="horz" wrap="square" lIns="93287" tIns="46644" rIns="93287" bIns="46644" numCol="1" anchor="b" anchorCtr="0" compatLnSpc="1">
            <a:prstTxWarp prst="textNoShape">
              <a:avLst/>
            </a:prstTxWarp>
          </a:bodyPr>
          <a:lstStyle>
            <a:lvl1pPr algn="r">
              <a:defRPr sz="1200">
                <a:latin typeface="Arial" charset="0"/>
              </a:defRPr>
            </a:lvl1pPr>
          </a:lstStyle>
          <a:p>
            <a:pPr>
              <a:defRPr/>
            </a:pPr>
            <a:fld id="{73F57687-0861-4DDE-9C60-98033C1FE457}" type="slidenum">
              <a:rPr lang="en-US"/>
              <a:pPr>
                <a:defRPr/>
              </a:pPr>
              <a:t>‹#›</a:t>
            </a:fld>
            <a:endParaRPr lang="en-US" dirty="0"/>
          </a:p>
        </p:txBody>
      </p:sp>
    </p:spTree>
    <p:extLst>
      <p:ext uri="{BB962C8B-B14F-4D97-AF65-F5344CB8AC3E}">
        <p14:creationId xmlns:p14="http://schemas.microsoft.com/office/powerpoint/2010/main" val="703105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9710277"/>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1045197"/>
      </p:ext>
    </p:extLst>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4983162"/>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4983162"/>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003082184"/>
      </p:ext>
    </p:extLst>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3657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073626735"/>
      </p:ext>
    </p:extLst>
  </p:cSld>
  <p:clrMapOvr>
    <a:masterClrMapping/>
  </p:clrMapOvr>
  <p:timing>
    <p:tnLst>
      <p:par>
        <p:cTn xmlns:p14="http://schemas.microsoft.com/office/powerpoint/2010/mai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8542194"/>
      </p:ext>
    </p:extLst>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505200"/>
            <a:ext cx="8229600" cy="1752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77235064"/>
      </p:ext>
    </p:extLst>
  </p:cSld>
  <p:clrMapOvr>
    <a:masterClrMapping/>
  </p:clrMapOvr>
  <p:timing>
    <p:tnLst>
      <p:par>
        <p:cTn xmlns:p14="http://schemas.microsoft.com/office/powerpoint/2010/mai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3657600"/>
          </a:xfrm>
        </p:spPr>
        <p:txBody>
          <a:bodyPr/>
          <a:lstStyle/>
          <a:p>
            <a:pPr lvl="0"/>
            <a:endParaRPr lang="en-US" noProof="0" dirty="0" smtClean="0"/>
          </a:p>
        </p:txBody>
      </p:sp>
      <p:sp>
        <p:nvSpPr>
          <p:cNvPr id="4" name="Text Placeholder 3"/>
          <p:cNvSpPr>
            <a:spLocks noGrp="1"/>
          </p:cNvSpPr>
          <p:nvPr>
            <p:ph type="body" sz="half" idx="2"/>
          </p:nvPr>
        </p:nvSpPr>
        <p:spPr>
          <a:xfrm>
            <a:off x="4648200" y="16002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79738472"/>
      </p:ext>
    </p:extLst>
  </p:cSld>
  <p:clrMapOvr>
    <a:masterClrMapping/>
  </p:clrMapOvr>
  <p:timing>
    <p:tnLst>
      <p:par>
        <p:cTn xmlns:p14="http://schemas.microsoft.com/office/powerpoint/2010/mai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3657600"/>
          </a:xfrm>
        </p:spPr>
        <p:txBody>
          <a:bodyPr/>
          <a:lstStyle/>
          <a:p>
            <a:pPr lvl="0"/>
            <a:endParaRPr lang="en-US" noProof="0" dirty="0" smtClean="0"/>
          </a:p>
        </p:txBody>
      </p:sp>
    </p:spTree>
    <p:extLst>
      <p:ext uri="{BB962C8B-B14F-4D97-AF65-F5344CB8AC3E}">
        <p14:creationId xmlns:p14="http://schemas.microsoft.com/office/powerpoint/2010/main" val="3798701767"/>
      </p:ext>
    </p:extLst>
  </p:cSld>
  <p:clrMapOvr>
    <a:masterClrMapping/>
  </p:clrMapOvr>
  <p:timing>
    <p:tnLst>
      <p:par>
        <p:cTn xmlns:p14="http://schemas.microsoft.com/office/powerpoint/2010/mai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1233111"/>
      </p:ext>
    </p:extLst>
  </p:cSld>
  <p:clrMapOvr>
    <a:masterClrMapping/>
  </p:clrMapOvr>
  <p:timing>
    <p:tnLst>
      <p:par>
        <p:cTn xmlns:p14="http://schemas.microsoft.com/office/powerpoint/2010/mai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22242540"/>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0614149"/>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7423399"/>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2061555"/>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52522156"/>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78403524"/>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0670242"/>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71810031"/>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3177128"/>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bg1">
                <a:tint val="45000"/>
                <a:shade val="99000"/>
                <a:satMod val="350000"/>
              </a:schemeClr>
            </a:gs>
            <a:gs pos="100000">
              <a:schemeClr val="bg1">
                <a:shade val="20000"/>
                <a:satMod val="255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Rectangle 5"/>
          <p:cNvSpPr>
            <a:spLocks noChangeArrowheads="1"/>
          </p:cNvSpPr>
          <p:nvPr userDrawn="1"/>
        </p:nvSpPr>
        <p:spPr bwMode="auto">
          <a:xfrm>
            <a:off x="0" y="6642100"/>
            <a:ext cx="9144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l" eaLnBrk="1" hangingPunct="1">
              <a:defRPr/>
            </a:pPr>
            <a:r>
              <a:rPr lang="en-US" altLang="en-US" sz="800" dirty="0" smtClean="0"/>
              <a:t>www.nano4me.org</a:t>
            </a:r>
          </a:p>
        </p:txBody>
      </p:sp>
      <p:sp>
        <p:nvSpPr>
          <p:cNvPr id="6" name="Rectangle 5"/>
          <p:cNvSpPr>
            <a:spLocks noChangeArrowheads="1"/>
          </p:cNvSpPr>
          <p:nvPr userDrawn="1"/>
        </p:nvSpPr>
        <p:spPr bwMode="auto">
          <a:xfrm>
            <a:off x="0" y="6642100"/>
            <a:ext cx="9144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800" dirty="0" smtClean="0"/>
              <a:t>© 2018 The Pennsylvania State University</a:t>
            </a:r>
          </a:p>
        </p:txBody>
      </p:sp>
      <p:sp>
        <p:nvSpPr>
          <p:cNvPr id="7" name="Rectangle 5"/>
          <p:cNvSpPr>
            <a:spLocks noChangeArrowheads="1"/>
          </p:cNvSpPr>
          <p:nvPr userDrawn="1"/>
        </p:nvSpPr>
        <p:spPr bwMode="auto">
          <a:xfrm>
            <a:off x="0" y="6642100"/>
            <a:ext cx="9144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defRPr/>
            </a:pPr>
            <a:r>
              <a:rPr lang="en-US" altLang="en-US" sz="800" dirty="0" smtClean="0"/>
              <a:t>Role of Proteins and Cellular Junctions </a:t>
            </a:r>
            <a:fld id="{862CD6A4-F241-4398-B59C-ADF65728BD48}" type="slidenum">
              <a:rPr lang="en-US" altLang="en-US" sz="800" smtClean="0"/>
              <a:t>‹#›</a:t>
            </a:fld>
            <a:endParaRPr lang="en-US" altLang="en-US" sz="800" dirty="0" smtClean="0"/>
          </a:p>
        </p:txBody>
      </p:sp>
    </p:spTree>
    <p:extLst>
      <p:ext uri="{BB962C8B-B14F-4D97-AF65-F5344CB8AC3E}">
        <p14:creationId xmlns:p14="http://schemas.microsoft.com/office/powerpoint/2010/main" val="3187024741"/>
      </p:ext>
    </p:extLst>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 id="2147484080" r:id="rId12"/>
    <p:sldLayoutId id="2147484081" r:id="rId13"/>
    <p:sldLayoutId id="2147484082" r:id="rId14"/>
    <p:sldLayoutId id="2147484083" r:id="rId15"/>
    <p:sldLayoutId id="2147484084" r:id="rId16"/>
    <p:sldLayoutId id="2147484093" r:id="rId17"/>
    <p:sldLayoutId id="2147484092" r:id="rId18"/>
  </p:sldLayoutIdLst>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5.png"/><Relationship Id="rId1" Type="http://schemas.openxmlformats.org/officeDocument/2006/relationships/vmlDrawing" Target="../drawings/vmlDrawing2.vml"/><Relationship Id="rId2"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4.png"/><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txBox="1">
            <a:spLocks/>
          </p:cNvSpPr>
          <p:nvPr/>
        </p:nvSpPr>
        <p:spPr bwMode="auto">
          <a:xfrm>
            <a:off x="457200" y="3429000"/>
            <a:ext cx="82296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Arial" charset="0"/>
              </a:defRPr>
            </a:lvl1pPr>
            <a:lvl2pPr marL="742950" indent="-285750" eaLnBrk="0" hangingPunct="0">
              <a:defRPr sz="1700">
                <a:solidFill>
                  <a:schemeClr val="tx1"/>
                </a:solidFill>
                <a:latin typeface="Arial" charset="0"/>
              </a:defRPr>
            </a:lvl2pPr>
            <a:lvl3pPr marL="1143000" indent="-228600" eaLnBrk="0" hangingPunct="0">
              <a:defRPr sz="1700">
                <a:solidFill>
                  <a:schemeClr val="tx1"/>
                </a:solidFill>
                <a:latin typeface="Arial" charset="0"/>
              </a:defRPr>
            </a:lvl3pPr>
            <a:lvl4pPr marL="1600200" indent="-228600" eaLnBrk="0" hangingPunct="0">
              <a:defRPr sz="1700">
                <a:solidFill>
                  <a:schemeClr val="tx1"/>
                </a:solidFill>
                <a:latin typeface="Arial" charset="0"/>
              </a:defRPr>
            </a:lvl4pPr>
            <a:lvl5pPr marL="2057400" indent="-228600" eaLnBrk="0" hangingPunct="0">
              <a:defRPr sz="1700">
                <a:solidFill>
                  <a:schemeClr val="tx1"/>
                </a:solidFill>
                <a:latin typeface="Arial" charset="0"/>
              </a:defRPr>
            </a:lvl5pPr>
            <a:lvl6pPr marL="2514600" indent="-228600" eaLnBrk="0" fontAlgn="base" hangingPunct="0">
              <a:spcBef>
                <a:spcPct val="0"/>
              </a:spcBef>
              <a:spcAft>
                <a:spcPct val="0"/>
              </a:spcAft>
              <a:defRPr sz="1700">
                <a:solidFill>
                  <a:schemeClr val="tx1"/>
                </a:solidFill>
                <a:latin typeface="Arial" charset="0"/>
              </a:defRPr>
            </a:lvl6pPr>
            <a:lvl7pPr marL="2971800" indent="-228600" eaLnBrk="0" fontAlgn="base" hangingPunct="0">
              <a:spcBef>
                <a:spcPct val="0"/>
              </a:spcBef>
              <a:spcAft>
                <a:spcPct val="0"/>
              </a:spcAft>
              <a:defRPr sz="1700">
                <a:solidFill>
                  <a:schemeClr val="tx1"/>
                </a:solidFill>
                <a:latin typeface="Arial" charset="0"/>
              </a:defRPr>
            </a:lvl7pPr>
            <a:lvl8pPr marL="3429000" indent="-228600" eaLnBrk="0" fontAlgn="base" hangingPunct="0">
              <a:spcBef>
                <a:spcPct val="0"/>
              </a:spcBef>
              <a:spcAft>
                <a:spcPct val="0"/>
              </a:spcAft>
              <a:defRPr sz="1700">
                <a:solidFill>
                  <a:schemeClr val="tx1"/>
                </a:solidFill>
                <a:latin typeface="Arial" charset="0"/>
              </a:defRPr>
            </a:lvl8pPr>
            <a:lvl9pPr marL="3886200" indent="-228600" eaLnBrk="0" fontAlgn="base" hangingPunct="0">
              <a:spcBef>
                <a:spcPct val="0"/>
              </a:spcBef>
              <a:spcAft>
                <a:spcPct val="0"/>
              </a:spcAft>
              <a:defRPr sz="1700">
                <a:solidFill>
                  <a:schemeClr val="tx1"/>
                </a:solidFill>
                <a:latin typeface="Arial" charset="0"/>
              </a:defRPr>
            </a:lvl9pPr>
          </a:lstStyle>
          <a:p>
            <a:pPr algn="ctr"/>
            <a:r>
              <a:rPr lang="en-US" sz="4400" b="1" dirty="0" smtClean="0">
                <a:solidFill>
                  <a:srgbClr val="000000"/>
                </a:solidFill>
                <a:cs typeface="Arial" charset="0"/>
              </a:rPr>
              <a:t>Role of Proteins and </a:t>
            </a:r>
          </a:p>
          <a:p>
            <a:pPr algn="ctr"/>
            <a:r>
              <a:rPr lang="en-US" sz="4400" b="1" dirty="0" smtClean="0">
                <a:solidFill>
                  <a:srgbClr val="000000"/>
                </a:solidFill>
                <a:cs typeface="Arial" charset="0"/>
              </a:rPr>
              <a:t>Cellular Junctions:</a:t>
            </a:r>
          </a:p>
          <a:p>
            <a:pPr algn="ctr"/>
            <a:r>
              <a:rPr lang="en-US" sz="2800" b="1" dirty="0" smtClean="0">
                <a:solidFill>
                  <a:srgbClr val="000000"/>
                </a:solidFill>
                <a:cs typeface="Arial" charset="0"/>
              </a:rPr>
              <a:t>Biocompatibility and Cellular Overview Part 2</a:t>
            </a:r>
            <a:endParaRPr lang="en-US" sz="2800" b="1" dirty="0">
              <a:solidFill>
                <a:srgbClr val="000000"/>
              </a:solidFill>
              <a:cs typeface="Arial"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771633"/>
            <a:ext cx="8686800" cy="2049295"/>
          </a:xfrm>
          <a:prstGeom prst="rect">
            <a:avLst/>
          </a:prstGeom>
        </p:spPr>
      </p:pic>
    </p:spTree>
    <p:extLst>
      <p:ext uri="{BB962C8B-B14F-4D97-AF65-F5344CB8AC3E}">
        <p14:creationId xmlns:p14="http://schemas.microsoft.com/office/powerpoint/2010/main" val="35724537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4"/>
          <p:cNvSpPr>
            <a:spLocks noChangeArrowheads="1"/>
          </p:cNvSpPr>
          <p:nvPr/>
        </p:nvSpPr>
        <p:spPr bwMode="auto">
          <a:xfrm>
            <a:off x="685800" y="457200"/>
            <a:ext cx="7772400" cy="533400"/>
          </a:xfrm>
          <a:prstGeom prst="rect">
            <a:avLst/>
          </a:prstGeom>
          <a:noFill/>
          <a:ln w="9525">
            <a:noFill/>
            <a:miter lim="800000"/>
            <a:headEnd/>
            <a:tailEnd/>
          </a:ln>
        </p:spPr>
        <p:txBody>
          <a:bodyPr anchor="ctr"/>
          <a:lstStyle/>
          <a:p>
            <a:pPr algn="ctr"/>
            <a:r>
              <a:rPr lang="en-US" sz="2800" dirty="0">
                <a:solidFill>
                  <a:schemeClr val="tx2"/>
                </a:solidFill>
              </a:rPr>
              <a:t>From: Molecular Cell Biology  H. Lodish et al</a:t>
            </a:r>
          </a:p>
        </p:txBody>
      </p:sp>
      <p:graphicFrame>
        <p:nvGraphicFramePr>
          <p:cNvPr id="2050" name="Object 5"/>
          <p:cNvGraphicFramePr>
            <a:graphicFrameLocks noChangeAspect="1"/>
          </p:cNvGraphicFramePr>
          <p:nvPr/>
        </p:nvGraphicFramePr>
        <p:xfrm>
          <a:off x="990600" y="1066804"/>
          <a:ext cx="6781800" cy="5573713"/>
        </p:xfrm>
        <a:graphic>
          <a:graphicData uri="http://schemas.openxmlformats.org/presentationml/2006/ole">
            <mc:AlternateContent xmlns:mc="http://schemas.openxmlformats.org/markup-compatibility/2006">
              <mc:Choice xmlns:v="urn:schemas-microsoft-com:vml" Requires="v">
                <p:oleObj spid="_x0000_s2383" name="Bitmap Image" r:id="rId3" imgW="17542857" imgH="14419048" progId="Paint.Picture">
                  <p:embed/>
                </p:oleObj>
              </mc:Choice>
              <mc:Fallback>
                <p:oleObj name="Bitmap Image" r:id="rId3" imgW="17542857" imgH="14419048" progId="Paint.Picture">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066804"/>
                        <a:ext cx="6781800" cy="557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r>
              <a:rPr lang="en-US" sz="4400" dirty="0">
                <a:solidFill>
                  <a:schemeClr val="tx2"/>
                </a:solidFill>
              </a:rPr>
              <a:t>Amino Acids – the Twist</a:t>
            </a:r>
          </a:p>
        </p:txBody>
      </p:sp>
      <p:sp>
        <p:nvSpPr>
          <p:cNvPr id="39939" name="Rectangle 5"/>
          <p:cNvSpPr>
            <a:spLocks noChangeArrowheads="1"/>
          </p:cNvSpPr>
          <p:nvPr/>
        </p:nvSpPr>
        <p:spPr bwMode="auto">
          <a:xfrm>
            <a:off x="457200" y="1600204"/>
            <a:ext cx="8229600" cy="4525963"/>
          </a:xfrm>
          <a:prstGeom prst="rect">
            <a:avLst/>
          </a:prstGeom>
          <a:noFill/>
          <a:ln w="9525">
            <a:noFill/>
            <a:miter lim="800000"/>
            <a:headEnd/>
            <a:tailEnd/>
          </a:ln>
        </p:spPr>
        <p:txBody>
          <a:bodyPr/>
          <a:lstStyle/>
          <a:p>
            <a:pPr marL="342900" indent="-342900">
              <a:spcBef>
                <a:spcPct val="20000"/>
              </a:spcBef>
              <a:buFontTx/>
              <a:buChar char="•"/>
            </a:pPr>
            <a:r>
              <a:rPr lang="en-US" sz="3200" dirty="0"/>
              <a:t>The </a:t>
            </a:r>
            <a:r>
              <a:rPr lang="en-US" sz="3200" b="1" dirty="0"/>
              <a:t>hydrophobic – </a:t>
            </a:r>
            <a:r>
              <a:rPr lang="en-US" sz="3200" b="1" dirty="0" smtClean="0"/>
              <a:t>hydrophilic </a:t>
            </a:r>
            <a:r>
              <a:rPr lang="en-US" sz="3200" dirty="0"/>
              <a:t>nature of amino acids allows polypeptides (proteins), to twist and bend in water.</a:t>
            </a:r>
          </a:p>
          <a:p>
            <a:pPr marL="342900" indent="-342900">
              <a:spcBef>
                <a:spcPct val="20000"/>
              </a:spcBef>
              <a:buFontTx/>
              <a:buChar char="•"/>
            </a:pPr>
            <a:r>
              <a:rPr lang="en-US" sz="3200" dirty="0"/>
              <a:t>This twisting and bending </a:t>
            </a:r>
            <a:r>
              <a:rPr lang="en-US" sz="3200" b="1" dirty="0"/>
              <a:t>often defines</a:t>
            </a:r>
            <a:r>
              <a:rPr lang="en-US" sz="3200" dirty="0"/>
              <a:t> the </a:t>
            </a:r>
            <a:r>
              <a:rPr lang="en-US" sz="3200" b="1" dirty="0"/>
              <a:t>functionality</a:t>
            </a:r>
            <a:r>
              <a:rPr lang="en-US" sz="3200" dirty="0"/>
              <a:t> of the proteins.</a:t>
            </a:r>
          </a:p>
          <a:p>
            <a:pPr marL="342900" indent="-342900">
              <a:spcBef>
                <a:spcPct val="20000"/>
              </a:spcBef>
              <a:buFontTx/>
              <a:buChar char="•"/>
            </a:pPr>
            <a:r>
              <a:rPr lang="en-US" sz="3200" dirty="0"/>
              <a:t>Material response, and some diseases are defined by lack of a certain twist in a protein….. </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r>
              <a:rPr lang="en-US" sz="4400" dirty="0">
                <a:solidFill>
                  <a:srgbClr val="000000"/>
                </a:solidFill>
              </a:rPr>
              <a:t>Amino Acids – the Twist</a:t>
            </a:r>
          </a:p>
        </p:txBody>
      </p:sp>
      <p:sp>
        <p:nvSpPr>
          <p:cNvPr id="39939" name="Rectangle 5"/>
          <p:cNvSpPr>
            <a:spLocks noChangeArrowheads="1"/>
          </p:cNvSpPr>
          <p:nvPr/>
        </p:nvSpPr>
        <p:spPr bwMode="auto">
          <a:xfrm>
            <a:off x="457200" y="1600204"/>
            <a:ext cx="8229600" cy="4525963"/>
          </a:xfrm>
          <a:prstGeom prst="rect">
            <a:avLst/>
          </a:prstGeom>
          <a:noFill/>
          <a:ln w="9525">
            <a:noFill/>
            <a:miter lim="800000"/>
            <a:headEnd/>
            <a:tailEnd/>
          </a:ln>
        </p:spPr>
        <p:txBody>
          <a:bodyPr/>
          <a:lstStyle/>
          <a:p>
            <a:pPr marL="342900" indent="-342900">
              <a:spcBef>
                <a:spcPct val="20000"/>
              </a:spcBef>
              <a:buFontTx/>
              <a:buChar char="•"/>
            </a:pPr>
            <a:endParaRPr lang="en-US" sz="3200" dirty="0">
              <a:solidFill>
                <a:srgbClr val="000000"/>
              </a:solidFill>
            </a:endParaRPr>
          </a:p>
        </p:txBody>
      </p:sp>
      <p:pic>
        <p:nvPicPr>
          <p:cNvPr id="3075" name="Picture 3"/>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0" y="1600200"/>
            <a:ext cx="7010400" cy="473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724835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dirty="0" smtClean="0"/>
              <a:t>Intercellular Junctions</a:t>
            </a:r>
          </a:p>
        </p:txBody>
      </p:sp>
      <p:sp>
        <p:nvSpPr>
          <p:cNvPr id="40963" name="Rectangle 3"/>
          <p:cNvSpPr>
            <a:spLocks noGrp="1" noChangeArrowheads="1"/>
          </p:cNvSpPr>
          <p:nvPr>
            <p:ph idx="1"/>
          </p:nvPr>
        </p:nvSpPr>
        <p:spPr/>
        <p:txBody>
          <a:bodyPr/>
          <a:lstStyle/>
          <a:p>
            <a:pPr eaLnBrk="1" hangingPunct="1"/>
            <a:r>
              <a:rPr lang="en-US" sz="2800" dirty="0" smtClean="0"/>
              <a:t>Neighboring cells often adhere, interact, and communicate through direct physical contact.</a:t>
            </a:r>
          </a:p>
          <a:p>
            <a:pPr eaLnBrk="1" hangingPunct="1"/>
            <a:r>
              <a:rPr lang="en-US" sz="2800" dirty="0" smtClean="0"/>
              <a:t>There are three main types of intercellular junctions in animal cells.</a:t>
            </a:r>
          </a:p>
          <a:p>
            <a:pPr lvl="1" eaLnBrk="1" hangingPunct="1"/>
            <a:r>
              <a:rPr lang="en-US" sz="2400" dirty="0" smtClean="0"/>
              <a:t>Tight junctions- fusing connection, prevent leakage of extracellular fluid</a:t>
            </a:r>
          </a:p>
          <a:p>
            <a:pPr lvl="1" eaLnBrk="1" hangingPunct="1"/>
            <a:r>
              <a:rPr lang="en-US" sz="2400" dirty="0" smtClean="0"/>
              <a:t>Desmosomes- anchor cells together</a:t>
            </a:r>
          </a:p>
          <a:p>
            <a:pPr lvl="1" eaLnBrk="1" hangingPunct="1"/>
            <a:r>
              <a:rPr lang="en-US" sz="2400" dirty="0" smtClean="0"/>
              <a:t>Gap junctions- pass salts, sugars, amino acids, and other small molecules between cells</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Intercellular Junctions</a:t>
            </a:r>
          </a:p>
        </p:txBody>
      </p:sp>
      <p:sp>
        <p:nvSpPr>
          <p:cNvPr id="3" name="Content Placeholder 2"/>
          <p:cNvSpPr>
            <a:spLocks noGrp="1"/>
          </p:cNvSpPr>
          <p:nvPr>
            <p:ph idx="1"/>
          </p:nvPr>
        </p:nvSpPr>
        <p:spPr/>
        <p:txBody>
          <a:bodyPr/>
          <a:lstStyle/>
          <a:p>
            <a:r>
              <a:rPr lang="en-US" dirty="0" smtClean="0"/>
              <a:t>It is interesting to note that cancer tumors often do not follow the rules of normal cells.</a:t>
            </a:r>
          </a:p>
          <a:p>
            <a:r>
              <a:rPr lang="en-US" dirty="0" smtClean="0"/>
              <a:t>Cancer breaks the tight junction rule, and the blood capillaries are often leaky compared to normal tissue.</a:t>
            </a:r>
          </a:p>
          <a:p>
            <a:r>
              <a:rPr lang="en-US" dirty="0" smtClean="0"/>
              <a:t>We will look at how these attributes impact nanotechnology based drugs later in the presentation.</a:t>
            </a:r>
            <a:endParaRPr lang="en-US" dirty="0"/>
          </a:p>
        </p:txBody>
      </p:sp>
    </p:spTree>
    <p:extLst>
      <p:ext uri="{BB962C8B-B14F-4D97-AF65-F5344CB8AC3E}">
        <p14:creationId xmlns:p14="http://schemas.microsoft.com/office/powerpoint/2010/main" val="115712476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1000" y="228600"/>
            <a:ext cx="8229600" cy="1143000"/>
          </a:xfrm>
        </p:spPr>
        <p:txBody>
          <a:bodyPr/>
          <a:lstStyle/>
          <a:p>
            <a:r>
              <a:rPr lang="en-US" sz="4000" dirty="0" smtClean="0"/>
              <a:t>Cell Communication </a:t>
            </a:r>
          </a:p>
        </p:txBody>
      </p:sp>
      <p:sp>
        <p:nvSpPr>
          <p:cNvPr id="41987" name="Rectangle 3"/>
          <p:cNvSpPr>
            <a:spLocks noGrp="1" noChangeArrowheads="1"/>
          </p:cNvSpPr>
          <p:nvPr>
            <p:ph idx="1"/>
          </p:nvPr>
        </p:nvSpPr>
        <p:spPr>
          <a:xfrm>
            <a:off x="381000" y="1295400"/>
            <a:ext cx="8229600" cy="4724400"/>
          </a:xfrm>
        </p:spPr>
        <p:txBody>
          <a:bodyPr/>
          <a:lstStyle/>
          <a:p>
            <a:r>
              <a:rPr lang="en-US" sz="2400" dirty="0" smtClean="0"/>
              <a:t>The cell’s membrane (lipid bilayer) has many receptors which receive chemical signals from other cells and the extracellular matrix.</a:t>
            </a:r>
          </a:p>
          <a:p>
            <a:r>
              <a:rPr lang="en-US" sz="2400" dirty="0" smtClean="0"/>
              <a:t>A ligand is a molecule that binds with a receptor in order to induce a cellular response.</a:t>
            </a:r>
          </a:p>
          <a:p>
            <a:pPr lvl="1"/>
            <a:r>
              <a:rPr lang="en-US" sz="2000" dirty="0" smtClean="0"/>
              <a:t>Ligand can be a neurotransmitter, hormone,  pharmaceutical drug, toxin, proteins on another cells membrane, etc.</a:t>
            </a:r>
          </a:p>
          <a:p>
            <a:r>
              <a:rPr lang="en-US" sz="2400" dirty="0" smtClean="0"/>
              <a:t>Proteins on the cell membrane serves as a marker identifying one cell to another or a specific environment within the body.</a:t>
            </a:r>
          </a:p>
          <a:p>
            <a:r>
              <a:rPr lang="en-US" sz="2400" dirty="0" smtClean="0"/>
              <a:t>Cell response will vary depending on the type of cell and the signal (ligand) received.</a:t>
            </a:r>
            <a:endParaRPr lang="en-US" sz="2800" dirty="0" smtClean="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dirty="0" smtClean="0"/>
              <a:t>Importance of Cell Communication</a:t>
            </a:r>
          </a:p>
        </p:txBody>
      </p:sp>
      <p:sp>
        <p:nvSpPr>
          <p:cNvPr id="44035" name="Content Placeholder 2"/>
          <p:cNvSpPr>
            <a:spLocks noGrp="1"/>
          </p:cNvSpPr>
          <p:nvPr>
            <p:ph idx="1"/>
          </p:nvPr>
        </p:nvSpPr>
        <p:spPr/>
        <p:txBody>
          <a:bodyPr/>
          <a:lstStyle/>
          <a:p>
            <a:r>
              <a:rPr lang="en-US" dirty="0" smtClean="0"/>
              <a:t>Cell-to-cell and cell-to-environment communication is vital for the proper biological functioning.</a:t>
            </a:r>
          </a:p>
          <a:p>
            <a:r>
              <a:rPr lang="en-US" dirty="0" smtClean="0"/>
              <a:t>Therefore an understanding of how cells communicate is just as vital to a nanotechnologist, so material can be properly engineered to achieve the desired cell response.</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4"/>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r>
              <a:rPr lang="en-US" sz="4400" dirty="0">
                <a:solidFill>
                  <a:srgbClr val="000000"/>
                </a:solidFill>
              </a:rPr>
              <a:t>Intercellular Junctions</a:t>
            </a:r>
          </a:p>
        </p:txBody>
      </p:sp>
      <p:sp>
        <p:nvSpPr>
          <p:cNvPr id="45059" name="Rectangle 5"/>
          <p:cNvSpPr>
            <a:spLocks noChangeArrowheads="1"/>
          </p:cNvSpPr>
          <p:nvPr/>
        </p:nvSpPr>
        <p:spPr bwMode="auto">
          <a:xfrm>
            <a:off x="457200" y="1600200"/>
            <a:ext cx="8229600" cy="3657600"/>
          </a:xfrm>
          <a:prstGeom prst="rect">
            <a:avLst/>
          </a:prstGeom>
          <a:noFill/>
          <a:ln w="9525">
            <a:noFill/>
            <a:miter lim="800000"/>
            <a:headEnd/>
            <a:tailEnd/>
          </a:ln>
        </p:spPr>
        <p:txBody>
          <a:bodyPr/>
          <a:lstStyle/>
          <a:p>
            <a:pPr marL="342900" indent="-342900">
              <a:spcBef>
                <a:spcPct val="20000"/>
              </a:spcBef>
              <a:buFontTx/>
              <a:buChar char="•"/>
            </a:pPr>
            <a:r>
              <a:rPr lang="en-US" sz="2800" dirty="0">
                <a:solidFill>
                  <a:srgbClr val="000000"/>
                </a:solidFill>
              </a:rPr>
              <a:t>Cells adhere, interact, and communicate through chemical signals</a:t>
            </a:r>
          </a:p>
          <a:p>
            <a:pPr marL="342900" indent="-342900">
              <a:spcBef>
                <a:spcPct val="20000"/>
              </a:spcBef>
              <a:buFontTx/>
              <a:buChar char="•"/>
            </a:pPr>
            <a:r>
              <a:rPr lang="en-US" sz="2800" dirty="0" smtClean="0">
                <a:solidFill>
                  <a:srgbClr val="000000"/>
                </a:solidFill>
              </a:rPr>
              <a:t>Cell </a:t>
            </a:r>
            <a:r>
              <a:rPr lang="en-US" sz="2800" dirty="0">
                <a:solidFill>
                  <a:srgbClr val="000000"/>
                </a:solidFill>
              </a:rPr>
              <a:t>function conveys proper environment.</a:t>
            </a:r>
          </a:p>
          <a:p>
            <a:pPr marL="742950" lvl="1" indent="-285750">
              <a:spcBef>
                <a:spcPct val="20000"/>
              </a:spcBef>
              <a:buFontTx/>
              <a:buChar char="–"/>
            </a:pPr>
            <a:r>
              <a:rPr lang="en-US" sz="2400" dirty="0">
                <a:solidFill>
                  <a:srgbClr val="000000"/>
                </a:solidFill>
              </a:rPr>
              <a:t>For example, blood cells need to flow, if they bind and clot a stroke can occur</a:t>
            </a:r>
          </a:p>
          <a:p>
            <a:pPr marL="742950" lvl="1" indent="-285750">
              <a:spcBef>
                <a:spcPct val="20000"/>
              </a:spcBef>
              <a:buFontTx/>
              <a:buChar char="–"/>
            </a:pPr>
            <a:r>
              <a:rPr lang="en-US" sz="2400" dirty="0">
                <a:solidFill>
                  <a:srgbClr val="000000"/>
                </a:solidFill>
              </a:rPr>
              <a:t>Muscle cells bind, free floating cells should die.</a:t>
            </a:r>
          </a:p>
          <a:p>
            <a:pPr marL="742950" lvl="1" indent="-285750">
              <a:spcBef>
                <a:spcPct val="20000"/>
              </a:spcBef>
              <a:buFontTx/>
              <a:buChar char="–"/>
            </a:pPr>
            <a:r>
              <a:rPr lang="en-US" sz="2400" dirty="0">
                <a:solidFill>
                  <a:srgbClr val="000000"/>
                </a:solidFill>
              </a:rPr>
              <a:t>Without these signals, the organism is at risk</a:t>
            </a:r>
          </a:p>
          <a:p>
            <a:pPr marL="742950" lvl="1" indent="-285750">
              <a:spcBef>
                <a:spcPct val="20000"/>
              </a:spcBef>
              <a:buFontTx/>
              <a:buChar char="–"/>
            </a:pPr>
            <a:r>
              <a:rPr lang="en-US" sz="2400" b="1" u="sng" dirty="0">
                <a:solidFill>
                  <a:srgbClr val="000000"/>
                </a:solidFill>
              </a:rPr>
              <a:t>Materials must emulate the environment</a:t>
            </a:r>
          </a:p>
          <a:p>
            <a:pPr marL="742950" lvl="1" indent="-285750">
              <a:spcBef>
                <a:spcPct val="20000"/>
              </a:spcBef>
              <a:buFontTx/>
              <a:buChar char="–"/>
            </a:pPr>
            <a:r>
              <a:rPr lang="en-US" sz="2400" dirty="0">
                <a:solidFill>
                  <a:srgbClr val="000000"/>
                </a:solidFill>
              </a:rPr>
              <a:t>Hydrophobic – hydrophilic interaction is a material concern</a:t>
            </a:r>
          </a:p>
        </p:txBody>
      </p:sp>
    </p:spTree>
    <p:extLst>
      <p:ext uri="{BB962C8B-B14F-4D97-AF65-F5344CB8AC3E}">
        <p14:creationId xmlns:p14="http://schemas.microsoft.com/office/powerpoint/2010/main" val="428766644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Vocabulary</a:t>
            </a:r>
            <a:endParaRPr lang="en-US" dirty="0"/>
          </a:p>
        </p:txBody>
      </p:sp>
      <p:sp>
        <p:nvSpPr>
          <p:cNvPr id="3" name="Content Placeholder 2"/>
          <p:cNvSpPr>
            <a:spLocks noGrp="1"/>
          </p:cNvSpPr>
          <p:nvPr>
            <p:ph idx="1"/>
          </p:nvPr>
        </p:nvSpPr>
        <p:spPr>
          <a:xfrm>
            <a:off x="457200" y="1371600"/>
            <a:ext cx="8229600" cy="3657600"/>
          </a:xfrm>
        </p:spPr>
        <p:txBody>
          <a:bodyPr/>
          <a:lstStyle/>
          <a:p>
            <a:r>
              <a:rPr lang="en-US" sz="2400" b="1" dirty="0" smtClean="0"/>
              <a:t>Cancer</a:t>
            </a:r>
            <a:r>
              <a:rPr lang="en-US" sz="2400" dirty="0" smtClean="0"/>
              <a:t>, known </a:t>
            </a:r>
            <a:r>
              <a:rPr lang="en-US" sz="2400" dirty="0"/>
              <a:t>medically as a malignant neoplasm, is a broad group of various diseases, all involving unregulated cell growth. In cancer, cells divide and grow uncontrollably, forming malignant tumors, and invade nearby parts of the body. There are over 200 different known cancers that afflict </a:t>
            </a:r>
            <a:r>
              <a:rPr lang="en-US" sz="2400" dirty="0" smtClean="0"/>
              <a:t>humans.</a:t>
            </a:r>
          </a:p>
          <a:p>
            <a:r>
              <a:rPr lang="en-US" sz="2400" b="1" dirty="0"/>
              <a:t>Metastasis</a:t>
            </a:r>
            <a:r>
              <a:rPr lang="en-US" sz="2400" dirty="0" smtClean="0"/>
              <a:t>, Is the </a:t>
            </a:r>
            <a:r>
              <a:rPr lang="en-US" sz="2400" dirty="0"/>
              <a:t>spread of cancer to other locations in the body. They can include enlarged lymph nodes (which can be felt or sometimes seen under the skin and are typically hard), hepatomegaly (enlarged liver) or splenomegaly (enlarged spleen) which can be felt in the abdomen, pain or fracture of affected bones, and neurological </a:t>
            </a:r>
            <a:r>
              <a:rPr lang="en-US" sz="2400" dirty="0" smtClean="0"/>
              <a:t>symptoms.</a:t>
            </a:r>
            <a:endParaRPr lang="en-US" sz="2400" dirty="0"/>
          </a:p>
        </p:txBody>
      </p:sp>
    </p:spTree>
    <p:extLst>
      <p:ext uri="{BB962C8B-B14F-4D97-AF65-F5344CB8AC3E}">
        <p14:creationId xmlns:p14="http://schemas.microsoft.com/office/powerpoint/2010/main" val="58276483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Vocabulary</a:t>
            </a:r>
            <a:endParaRPr lang="en-US" dirty="0"/>
          </a:p>
        </p:txBody>
      </p:sp>
      <p:sp>
        <p:nvSpPr>
          <p:cNvPr id="3" name="Content Placeholder 2"/>
          <p:cNvSpPr>
            <a:spLocks noGrp="1"/>
          </p:cNvSpPr>
          <p:nvPr>
            <p:ph idx="1"/>
          </p:nvPr>
        </p:nvSpPr>
        <p:spPr>
          <a:xfrm>
            <a:off x="457200" y="1371600"/>
            <a:ext cx="8229600" cy="3657600"/>
          </a:xfrm>
        </p:spPr>
        <p:txBody>
          <a:bodyPr/>
          <a:lstStyle/>
          <a:p>
            <a:r>
              <a:rPr lang="en-US" sz="2400" b="1" dirty="0" smtClean="0"/>
              <a:t>Angiogenesis</a:t>
            </a:r>
            <a:r>
              <a:rPr lang="en-US" sz="2400" dirty="0" smtClean="0"/>
              <a:t>, </a:t>
            </a:r>
            <a:r>
              <a:rPr lang="en-US" sz="2400" dirty="0"/>
              <a:t>is the physiological process through which new blood vessels form from pre-existing vessels. Vascular endothelial growth factor (VEGF) is a signal protein produced by cells that stimulates vasculogenesis and angiogenesis. </a:t>
            </a:r>
            <a:endParaRPr lang="en-US" sz="2400" dirty="0" smtClean="0"/>
          </a:p>
          <a:p>
            <a:r>
              <a:rPr lang="en-US" sz="2400" b="1" dirty="0"/>
              <a:t>Ligand</a:t>
            </a:r>
            <a:r>
              <a:rPr lang="en-US" sz="2400" dirty="0"/>
              <a:t>, is a substance (usually a small molecule), that forms a complex with a biomolecule to serve a biological purpose. Ligands can direct particles. Ligands are a signal triggering molecule, binding to a site on a target protein. Selective ligands have a tendency to bind to a very limited types of receptors, whereas non-selective ligands bind to several types of receptors. </a:t>
            </a:r>
          </a:p>
          <a:p>
            <a:endParaRPr lang="en-US" dirty="0" smtClean="0"/>
          </a:p>
          <a:p>
            <a:endParaRPr lang="en-US" dirty="0"/>
          </a:p>
        </p:txBody>
      </p:sp>
    </p:spTree>
    <p:extLst>
      <p:ext uri="{BB962C8B-B14F-4D97-AF65-F5344CB8AC3E}">
        <p14:creationId xmlns:p14="http://schemas.microsoft.com/office/powerpoint/2010/main" val="372728337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457200" y="0"/>
            <a:ext cx="8229600" cy="1143000"/>
          </a:xfrm>
          <a:prstGeom prst="rect">
            <a:avLst/>
          </a:prstGeom>
          <a:noFill/>
          <a:ln w="9525">
            <a:noFill/>
            <a:miter lim="800000"/>
            <a:headEnd/>
            <a:tailEnd/>
          </a:ln>
        </p:spPr>
        <p:txBody>
          <a:bodyPr anchor="ctr"/>
          <a:lstStyle/>
          <a:p>
            <a:pPr algn="ctr"/>
            <a:r>
              <a:rPr lang="en-US" sz="4400" dirty="0">
                <a:solidFill>
                  <a:srgbClr val="000000"/>
                </a:solidFill>
              </a:rPr>
              <a:t>Outline </a:t>
            </a:r>
            <a:endParaRPr lang="en-US" sz="4400" dirty="0">
              <a:solidFill>
                <a:srgbClr val="66FF33"/>
              </a:solidFill>
            </a:endParaRPr>
          </a:p>
        </p:txBody>
      </p:sp>
      <p:sp>
        <p:nvSpPr>
          <p:cNvPr id="7171" name="Rectangle 5"/>
          <p:cNvSpPr>
            <a:spLocks noChangeArrowheads="1"/>
          </p:cNvSpPr>
          <p:nvPr/>
        </p:nvSpPr>
        <p:spPr bwMode="auto">
          <a:xfrm>
            <a:off x="304800" y="914400"/>
            <a:ext cx="8229600" cy="3657600"/>
          </a:xfrm>
          <a:prstGeom prst="rect">
            <a:avLst/>
          </a:prstGeom>
          <a:noFill/>
          <a:ln w="9525">
            <a:noFill/>
            <a:miter lim="800000"/>
            <a:headEnd/>
            <a:tailEnd/>
          </a:ln>
        </p:spPr>
        <p:txBody>
          <a:bodyPr/>
          <a:lstStyle/>
          <a:p>
            <a:pPr marL="342900" indent="-342900">
              <a:spcBef>
                <a:spcPct val="20000"/>
              </a:spcBef>
              <a:buFontTx/>
              <a:buChar char="•"/>
            </a:pPr>
            <a:r>
              <a:rPr lang="en-US" sz="3200" dirty="0">
                <a:solidFill>
                  <a:srgbClr val="000000"/>
                </a:solidFill>
              </a:rPr>
              <a:t>Biocompatibility</a:t>
            </a:r>
          </a:p>
          <a:p>
            <a:pPr marL="342900" indent="-342900">
              <a:spcBef>
                <a:spcPct val="20000"/>
              </a:spcBef>
              <a:buFontTx/>
              <a:buChar char="•"/>
            </a:pPr>
            <a:r>
              <a:rPr lang="en-US" sz="3200" dirty="0">
                <a:solidFill>
                  <a:srgbClr val="0070C0"/>
                </a:solidFill>
              </a:rPr>
              <a:t>Quick overview of cellular interaction</a:t>
            </a:r>
          </a:p>
          <a:p>
            <a:pPr marL="742950" lvl="1" indent="-285750">
              <a:spcBef>
                <a:spcPct val="20000"/>
              </a:spcBef>
              <a:buFontTx/>
              <a:buChar char="–"/>
            </a:pPr>
            <a:r>
              <a:rPr lang="en-US" sz="2800" dirty="0">
                <a:solidFill>
                  <a:srgbClr val="0070C0"/>
                </a:solidFill>
              </a:rPr>
              <a:t>Scale, size, generic animal cell</a:t>
            </a:r>
          </a:p>
          <a:p>
            <a:pPr marL="342900" indent="-342900">
              <a:spcBef>
                <a:spcPct val="20000"/>
              </a:spcBef>
              <a:buFontTx/>
              <a:buChar char="•"/>
            </a:pPr>
            <a:r>
              <a:rPr lang="en-US" sz="3200" dirty="0" smtClean="0">
                <a:solidFill>
                  <a:srgbClr val="000000"/>
                </a:solidFill>
              </a:rPr>
              <a:t>Nanoscale materials </a:t>
            </a:r>
            <a:r>
              <a:rPr lang="en-US" sz="3200" dirty="0">
                <a:solidFill>
                  <a:srgbClr val="000000"/>
                </a:solidFill>
              </a:rPr>
              <a:t>for biological interaction</a:t>
            </a:r>
          </a:p>
          <a:p>
            <a:pPr marL="742950" lvl="1" indent="-285750">
              <a:spcBef>
                <a:spcPct val="20000"/>
              </a:spcBef>
              <a:buFontTx/>
              <a:buChar char="–"/>
            </a:pPr>
            <a:r>
              <a:rPr lang="en-US" sz="2800" dirty="0" smtClean="0">
                <a:solidFill>
                  <a:srgbClr val="000000"/>
                </a:solidFill>
              </a:rPr>
              <a:t>Liposomes</a:t>
            </a:r>
            <a:endParaRPr lang="en-US" sz="2800" dirty="0">
              <a:solidFill>
                <a:srgbClr val="000000"/>
              </a:solidFill>
            </a:endParaRPr>
          </a:p>
          <a:p>
            <a:pPr marL="742950" lvl="1" indent="-285750">
              <a:spcBef>
                <a:spcPct val="20000"/>
              </a:spcBef>
              <a:buFontTx/>
              <a:buChar char="–"/>
            </a:pPr>
            <a:r>
              <a:rPr lang="en-US" sz="2800" dirty="0" smtClean="0">
                <a:solidFill>
                  <a:srgbClr val="000000"/>
                </a:solidFill>
              </a:rPr>
              <a:t>Metal Nanoparticles</a:t>
            </a:r>
            <a:endParaRPr lang="en-US" sz="2800" dirty="0">
              <a:solidFill>
                <a:srgbClr val="000000"/>
              </a:solidFill>
            </a:endParaRPr>
          </a:p>
          <a:p>
            <a:pPr marL="742950" lvl="1" indent="-285750">
              <a:spcBef>
                <a:spcPct val="20000"/>
              </a:spcBef>
              <a:buFontTx/>
              <a:buChar char="–"/>
            </a:pPr>
            <a:r>
              <a:rPr lang="en-US" sz="2800" dirty="0" smtClean="0">
                <a:solidFill>
                  <a:srgbClr val="000000"/>
                </a:solidFill>
              </a:rPr>
              <a:t>Nanoshells</a:t>
            </a:r>
          </a:p>
          <a:p>
            <a:pPr marL="742950" lvl="1" indent="-285750">
              <a:spcBef>
                <a:spcPct val="20000"/>
              </a:spcBef>
              <a:buFontTx/>
              <a:buChar char="–"/>
            </a:pPr>
            <a:r>
              <a:rPr lang="en-US" sz="2800" dirty="0" smtClean="0">
                <a:solidFill>
                  <a:srgbClr val="000000"/>
                </a:solidFill>
              </a:rPr>
              <a:t>Examples of bionano applications</a:t>
            </a:r>
            <a:endParaRPr lang="en-US" sz="3200" dirty="0">
              <a:solidFill>
                <a:srgbClr val="000000"/>
              </a:solidFill>
            </a:endParaRPr>
          </a:p>
        </p:txBody>
      </p:sp>
    </p:spTree>
    <p:extLst>
      <p:ext uri="{BB962C8B-B14F-4D97-AF65-F5344CB8AC3E}">
        <p14:creationId xmlns:p14="http://schemas.microsoft.com/office/powerpoint/2010/main" val="225193102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Vocabulary</a:t>
            </a:r>
            <a:endParaRPr lang="en-US" dirty="0"/>
          </a:p>
        </p:txBody>
      </p:sp>
      <p:sp>
        <p:nvSpPr>
          <p:cNvPr id="3" name="Content Placeholder 2"/>
          <p:cNvSpPr>
            <a:spLocks noGrp="1"/>
          </p:cNvSpPr>
          <p:nvPr>
            <p:ph idx="1"/>
          </p:nvPr>
        </p:nvSpPr>
        <p:spPr>
          <a:xfrm>
            <a:off x="457200" y="1371600"/>
            <a:ext cx="8229600" cy="3657600"/>
          </a:xfrm>
        </p:spPr>
        <p:txBody>
          <a:bodyPr/>
          <a:lstStyle/>
          <a:p>
            <a:r>
              <a:rPr lang="en-US" sz="2400" b="1" dirty="0" smtClean="0"/>
              <a:t>Cancer expression</a:t>
            </a:r>
            <a:r>
              <a:rPr lang="en-US" sz="2400" dirty="0" smtClean="0"/>
              <a:t>, data </a:t>
            </a:r>
            <a:r>
              <a:rPr lang="en-US" sz="2400" dirty="0"/>
              <a:t>from 22 tumor types has identified multiple metabolic expression changes associated with cancer</a:t>
            </a:r>
            <a:r>
              <a:rPr lang="en-US" sz="2400" dirty="0" smtClean="0"/>
              <a:t>.  These expressions can be used to identify and attack tumors.</a:t>
            </a:r>
          </a:p>
          <a:p>
            <a:r>
              <a:rPr lang="en-US" sz="2400" b="1" dirty="0" smtClean="0"/>
              <a:t>HER2, </a:t>
            </a:r>
            <a:r>
              <a:rPr lang="en-US" sz="2400" dirty="0" smtClean="0"/>
              <a:t>epidermal </a:t>
            </a:r>
            <a:r>
              <a:rPr lang="en-US" sz="2400" dirty="0"/>
              <a:t>growth factor receptor 2 (HER2), which promotes the growth of cancer cells. </a:t>
            </a:r>
            <a:r>
              <a:rPr lang="en-US" sz="2400" dirty="0" smtClean="0"/>
              <a:t>This </a:t>
            </a:r>
            <a:r>
              <a:rPr lang="en-US" sz="2400" dirty="0"/>
              <a:t>gene mutation and the elevated levels of HER2 that it causes can occur in many types of cancer — not only breast cancer. This is a gene mutation that occurs only in the cancer cells and is not a type of mutation that you can inherit from a parent.</a:t>
            </a:r>
            <a:endParaRPr lang="en-US" sz="2400" dirty="0" smtClean="0"/>
          </a:p>
        </p:txBody>
      </p:sp>
    </p:spTree>
    <p:extLst>
      <p:ext uri="{BB962C8B-B14F-4D97-AF65-F5344CB8AC3E}">
        <p14:creationId xmlns:p14="http://schemas.microsoft.com/office/powerpoint/2010/main" val="156716844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Vocabulary</a:t>
            </a:r>
            <a:endParaRPr lang="en-US" dirty="0"/>
          </a:p>
        </p:txBody>
      </p:sp>
      <p:sp>
        <p:nvSpPr>
          <p:cNvPr id="3" name="Content Placeholder 2"/>
          <p:cNvSpPr>
            <a:spLocks noGrp="1"/>
          </p:cNvSpPr>
          <p:nvPr>
            <p:ph idx="1"/>
          </p:nvPr>
        </p:nvSpPr>
        <p:spPr>
          <a:xfrm>
            <a:off x="457200" y="1295400"/>
            <a:ext cx="8229600" cy="3657600"/>
          </a:xfrm>
        </p:spPr>
        <p:txBody>
          <a:bodyPr/>
          <a:lstStyle/>
          <a:p>
            <a:r>
              <a:rPr lang="en-US" sz="2300" b="1" dirty="0"/>
              <a:t>Prostate-specific antigen (PSA), </a:t>
            </a:r>
            <a:r>
              <a:rPr lang="en-US" sz="2300" dirty="0"/>
              <a:t>also known as gamma-seminoprotein or kallikrein-3 (KLK3), is a glycoprotein </a:t>
            </a:r>
            <a:r>
              <a:rPr lang="en-US" sz="2300" dirty="0" smtClean="0"/>
              <a:t>enzyme.  PSA is often over expressed when prostrate cancer is present.  </a:t>
            </a:r>
          </a:p>
          <a:p>
            <a:r>
              <a:rPr lang="en-US" sz="2300" b="1" dirty="0"/>
              <a:t>Enhanced Permeability and Retention (EPR) </a:t>
            </a:r>
            <a:r>
              <a:rPr lang="en-US" sz="2300" b="1" dirty="0" smtClean="0"/>
              <a:t>effect</a:t>
            </a:r>
            <a:r>
              <a:rPr lang="en-US" sz="2300" dirty="0" smtClean="0"/>
              <a:t>, is </a:t>
            </a:r>
            <a:r>
              <a:rPr lang="en-US" sz="2300" dirty="0"/>
              <a:t>the property by which certain sizes of molecules (typically liposomes, nanoparticles, and macromolecular drugs) tend to accumulate in tumor tissue much more than they do in normal tissues. </a:t>
            </a:r>
            <a:r>
              <a:rPr lang="en-US" sz="2300" dirty="0" smtClean="0"/>
              <a:t>Particles can preferentially enter tumors because these </a:t>
            </a:r>
            <a:r>
              <a:rPr lang="en-US" sz="2300" dirty="0"/>
              <a:t>newly formed tumor vessels are usually abnormal in form and architecture. They </a:t>
            </a:r>
            <a:r>
              <a:rPr lang="en-US" sz="2300" dirty="0" smtClean="0"/>
              <a:t>have </a:t>
            </a:r>
            <a:r>
              <a:rPr lang="en-US" sz="2300" dirty="0"/>
              <a:t>poorly-aligned defective endothelial </a:t>
            </a:r>
            <a:r>
              <a:rPr lang="en-US" sz="2300" dirty="0" smtClean="0"/>
              <a:t>cells like a roof missing a shingle. Increased </a:t>
            </a:r>
            <a:r>
              <a:rPr lang="en-US" sz="2300" dirty="0"/>
              <a:t>retention is </a:t>
            </a:r>
            <a:r>
              <a:rPr lang="en-US" sz="2300" dirty="0" smtClean="0"/>
              <a:t>do to the </a:t>
            </a:r>
            <a:r>
              <a:rPr lang="en-US" sz="2300" dirty="0"/>
              <a:t>lack of lymphatics around the tumor region which would filter out such particles under normal conditions</a:t>
            </a:r>
            <a:r>
              <a:rPr lang="en-US" sz="2300" dirty="0" smtClean="0"/>
              <a:t>.  </a:t>
            </a:r>
          </a:p>
        </p:txBody>
      </p:sp>
    </p:spTree>
    <p:extLst>
      <p:ext uri="{BB962C8B-B14F-4D97-AF65-F5344CB8AC3E}">
        <p14:creationId xmlns:p14="http://schemas.microsoft.com/office/powerpoint/2010/main" val="73661995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3" descr="ch1_trans.jpg"/>
          <p:cNvPicPr>
            <a:picLocks noChangeAspect="1"/>
          </p:cNvPicPr>
          <p:nvPr/>
        </p:nvPicPr>
        <p:blipFill>
          <a:blip r:embed="rId2"/>
          <a:srcRect/>
          <a:stretch>
            <a:fillRect/>
          </a:stretch>
        </p:blipFill>
        <p:spPr bwMode="auto">
          <a:xfrm>
            <a:off x="762000" y="1981200"/>
            <a:ext cx="7620000" cy="4686300"/>
          </a:xfrm>
          <a:prstGeom prst="rect">
            <a:avLst/>
          </a:prstGeom>
          <a:noFill/>
          <a:ln w="9525">
            <a:noFill/>
            <a:miter lim="800000"/>
            <a:headEnd/>
            <a:tailEnd/>
          </a:ln>
        </p:spPr>
      </p:pic>
      <p:sp>
        <p:nvSpPr>
          <p:cNvPr id="36867" name="Rectangle 2"/>
          <p:cNvSpPr>
            <a:spLocks noGrp="1" noChangeArrowheads="1"/>
          </p:cNvSpPr>
          <p:nvPr>
            <p:ph type="title"/>
          </p:nvPr>
        </p:nvSpPr>
        <p:spPr>
          <a:xfrm>
            <a:off x="457200" y="0"/>
            <a:ext cx="8229600" cy="1143000"/>
          </a:xfrm>
        </p:spPr>
        <p:txBody>
          <a:bodyPr/>
          <a:lstStyle/>
          <a:p>
            <a:pPr eaLnBrk="1" hangingPunct="1"/>
            <a:r>
              <a:rPr lang="en-US" sz="4000" dirty="0" smtClean="0"/>
              <a:t>DNA to Protein Synthesis</a:t>
            </a:r>
            <a:endParaRPr lang="en-US" sz="4000" dirty="0" smtClean="0">
              <a:solidFill>
                <a:srgbClr val="FF0000"/>
              </a:solidFill>
            </a:endParaRPr>
          </a:p>
        </p:txBody>
      </p:sp>
      <p:sp>
        <p:nvSpPr>
          <p:cNvPr id="36868" name="TextBox 4"/>
          <p:cNvSpPr txBox="1">
            <a:spLocks noChangeArrowheads="1"/>
          </p:cNvSpPr>
          <p:nvPr/>
        </p:nvSpPr>
        <p:spPr bwMode="auto">
          <a:xfrm>
            <a:off x="152400" y="1143004"/>
            <a:ext cx="1828800" cy="523875"/>
          </a:xfrm>
          <a:prstGeom prst="rect">
            <a:avLst/>
          </a:prstGeom>
          <a:noFill/>
          <a:ln w="9525">
            <a:noFill/>
            <a:miter lim="800000"/>
            <a:headEnd/>
            <a:tailEnd/>
          </a:ln>
        </p:spPr>
        <p:txBody>
          <a:bodyPr>
            <a:spAutoFit/>
          </a:bodyPr>
          <a:lstStyle/>
          <a:p>
            <a:r>
              <a:rPr lang="en-US" sz="1400" dirty="0"/>
              <a:t>1) DNA splits to form Pre-mRNA</a:t>
            </a:r>
          </a:p>
        </p:txBody>
      </p:sp>
      <p:sp>
        <p:nvSpPr>
          <p:cNvPr id="36869" name="Rectangle 5"/>
          <p:cNvSpPr>
            <a:spLocks noChangeArrowheads="1"/>
          </p:cNvSpPr>
          <p:nvPr/>
        </p:nvSpPr>
        <p:spPr bwMode="auto">
          <a:xfrm>
            <a:off x="5029200" y="6248400"/>
            <a:ext cx="4114800" cy="430887"/>
          </a:xfrm>
          <a:prstGeom prst="rect">
            <a:avLst/>
          </a:prstGeom>
          <a:noFill/>
          <a:ln w="9525">
            <a:noFill/>
            <a:miter lim="800000"/>
            <a:headEnd/>
            <a:tailEnd/>
          </a:ln>
        </p:spPr>
        <p:txBody>
          <a:bodyPr>
            <a:spAutoFit/>
          </a:bodyPr>
          <a:lstStyle/>
          <a:p>
            <a:r>
              <a:rPr lang="en-US" sz="1100" dirty="0"/>
              <a:t>Source: http://publications.nigms.nih.gov/thenewgenetics/chapter1.html</a:t>
            </a:r>
          </a:p>
        </p:txBody>
      </p:sp>
      <p:sp>
        <p:nvSpPr>
          <p:cNvPr id="36870" name="TextBox 6"/>
          <p:cNvSpPr txBox="1">
            <a:spLocks noChangeArrowheads="1"/>
          </p:cNvSpPr>
          <p:nvPr/>
        </p:nvSpPr>
        <p:spPr bwMode="auto">
          <a:xfrm>
            <a:off x="1981200" y="1143000"/>
            <a:ext cx="2133600" cy="738664"/>
          </a:xfrm>
          <a:prstGeom prst="rect">
            <a:avLst/>
          </a:prstGeom>
          <a:noFill/>
          <a:ln w="9525">
            <a:noFill/>
            <a:miter lim="800000"/>
            <a:headEnd/>
            <a:tailEnd/>
          </a:ln>
        </p:spPr>
        <p:txBody>
          <a:bodyPr>
            <a:spAutoFit/>
          </a:bodyPr>
          <a:lstStyle/>
          <a:p>
            <a:r>
              <a:rPr lang="en-US" sz="1400" dirty="0"/>
              <a:t>2) Pre-mRNA code is transcribed to form mRNA</a:t>
            </a:r>
          </a:p>
        </p:txBody>
      </p:sp>
      <p:sp>
        <p:nvSpPr>
          <p:cNvPr id="36871" name="TextBox 7"/>
          <p:cNvSpPr txBox="1">
            <a:spLocks noChangeArrowheads="1"/>
          </p:cNvSpPr>
          <p:nvPr/>
        </p:nvSpPr>
        <p:spPr bwMode="auto">
          <a:xfrm>
            <a:off x="3962400" y="1143000"/>
            <a:ext cx="3124200" cy="738664"/>
          </a:xfrm>
          <a:prstGeom prst="rect">
            <a:avLst/>
          </a:prstGeom>
          <a:noFill/>
          <a:ln w="9525">
            <a:noFill/>
            <a:miter lim="800000"/>
            <a:headEnd/>
            <a:tailEnd/>
          </a:ln>
        </p:spPr>
        <p:txBody>
          <a:bodyPr>
            <a:spAutoFit/>
          </a:bodyPr>
          <a:lstStyle/>
          <a:p>
            <a:r>
              <a:rPr lang="en-US" sz="1400" dirty="0"/>
              <a:t>3) The ribosome uses mRNA and tRNA to fashion amino acids into polypeptides</a:t>
            </a:r>
          </a:p>
        </p:txBody>
      </p:sp>
      <p:sp>
        <p:nvSpPr>
          <p:cNvPr id="36872" name="TextBox 8"/>
          <p:cNvSpPr txBox="1">
            <a:spLocks noChangeArrowheads="1"/>
          </p:cNvSpPr>
          <p:nvPr/>
        </p:nvSpPr>
        <p:spPr bwMode="auto">
          <a:xfrm>
            <a:off x="7010400" y="1143000"/>
            <a:ext cx="2133600" cy="954088"/>
          </a:xfrm>
          <a:prstGeom prst="rect">
            <a:avLst/>
          </a:prstGeom>
          <a:noFill/>
          <a:ln w="9525">
            <a:noFill/>
            <a:miter lim="800000"/>
            <a:headEnd/>
            <a:tailEnd/>
          </a:ln>
        </p:spPr>
        <p:txBody>
          <a:bodyPr>
            <a:spAutoFit/>
          </a:bodyPr>
          <a:lstStyle/>
          <a:p>
            <a:r>
              <a:rPr lang="en-US" sz="1400" dirty="0"/>
              <a:t>4) The completed polypeptides leave the ribosome to be folded into proteins</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z="3600" dirty="0" smtClean="0"/>
              <a:t>Protein Synthesis</a:t>
            </a:r>
          </a:p>
        </p:txBody>
      </p:sp>
      <p:sp>
        <p:nvSpPr>
          <p:cNvPr id="37891" name="Rectangle 3"/>
          <p:cNvSpPr>
            <a:spLocks noGrp="1" noChangeArrowheads="1"/>
          </p:cNvSpPr>
          <p:nvPr>
            <p:ph idx="1"/>
          </p:nvPr>
        </p:nvSpPr>
        <p:spPr/>
        <p:txBody>
          <a:bodyPr/>
          <a:lstStyle/>
          <a:p>
            <a:pPr eaLnBrk="1" hangingPunct="1"/>
            <a:r>
              <a:rPr lang="en-US" sz="2800" dirty="0" smtClean="0"/>
              <a:t>Once RNA is synthesized, it leaves the nucleus for the ribosomes in the endoplasmic reticulum.</a:t>
            </a:r>
          </a:p>
          <a:p>
            <a:pPr eaLnBrk="1" hangingPunct="1"/>
            <a:r>
              <a:rPr lang="en-US" sz="2800" dirty="0" smtClean="0"/>
              <a:t>Transfer RNA, (tRNA) another kind of RNA, transfers amino acids, the building blocks of proteins, from the cell’s cytoplasm to a ribosome.</a:t>
            </a:r>
          </a:p>
          <a:p>
            <a:pPr eaLnBrk="1" hangingPunct="1"/>
            <a:r>
              <a:rPr lang="en-US" sz="2800" dirty="0" smtClean="0"/>
              <a:t> tRNA, mRNA, and ribosomes function together to synthesize proteins.</a:t>
            </a:r>
          </a:p>
          <a:p>
            <a:pPr eaLnBrk="1" hangingPunct="1"/>
            <a:r>
              <a:rPr lang="en-US" sz="2800" dirty="0" smtClean="0"/>
              <a:t>Again targeted self assembly.</a:t>
            </a:r>
          </a:p>
          <a:p>
            <a:pPr eaLnBrk="1" hangingPunct="1"/>
            <a:endParaRPr lang="en-US" sz="2800" dirty="0" smtClean="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z="3600" dirty="0" smtClean="0"/>
              <a:t>Protein Background</a:t>
            </a:r>
          </a:p>
        </p:txBody>
      </p:sp>
      <p:sp>
        <p:nvSpPr>
          <p:cNvPr id="37891" name="Rectangle 3"/>
          <p:cNvSpPr>
            <a:spLocks noGrp="1" noChangeArrowheads="1"/>
          </p:cNvSpPr>
          <p:nvPr>
            <p:ph idx="1"/>
          </p:nvPr>
        </p:nvSpPr>
        <p:spPr>
          <a:xfrm>
            <a:off x="457200" y="1447800"/>
            <a:ext cx="8229600" cy="3657600"/>
          </a:xfrm>
        </p:spPr>
        <p:txBody>
          <a:bodyPr/>
          <a:lstStyle/>
          <a:p>
            <a:pPr eaLnBrk="1" hangingPunct="1"/>
            <a:r>
              <a:rPr lang="en-US" sz="2400" dirty="0"/>
              <a:t>Proteins are a major class of biomolecules that can directly connect biology to </a:t>
            </a:r>
            <a:r>
              <a:rPr lang="en-US" sz="2400" dirty="0" smtClean="0"/>
              <a:t>nanotechnology.</a:t>
            </a:r>
            <a:endParaRPr lang="en-US" sz="2400" dirty="0"/>
          </a:p>
          <a:p>
            <a:pPr eaLnBrk="1" hangingPunct="1"/>
            <a:r>
              <a:rPr lang="en-US" sz="2400" dirty="0"/>
              <a:t>Our bodies are 20% protein: this allows us to think, feel, move, and </a:t>
            </a:r>
            <a:r>
              <a:rPr lang="en-US" sz="2400" dirty="0" smtClean="0"/>
              <a:t>function.</a:t>
            </a:r>
            <a:endParaRPr lang="en-US" sz="2400" dirty="0"/>
          </a:p>
          <a:p>
            <a:pPr eaLnBrk="1" hangingPunct="1"/>
            <a:r>
              <a:rPr lang="en-US" sz="2400" dirty="0"/>
              <a:t>Proteins come in many shapes and sizes, giving them many functions:</a:t>
            </a:r>
          </a:p>
          <a:p>
            <a:pPr lvl="1" eaLnBrk="1" hangingPunct="1"/>
            <a:r>
              <a:rPr lang="en-US" sz="2000" dirty="0"/>
              <a:t>Catalysis of chemical reactions within cells</a:t>
            </a:r>
          </a:p>
          <a:p>
            <a:pPr lvl="1" eaLnBrk="1" hangingPunct="1"/>
            <a:r>
              <a:rPr lang="en-US" sz="2000" dirty="0"/>
              <a:t>Cellular gatekeepers </a:t>
            </a:r>
          </a:p>
          <a:p>
            <a:pPr lvl="1" eaLnBrk="1" hangingPunct="1"/>
            <a:r>
              <a:rPr lang="en-US" sz="2000" dirty="0"/>
              <a:t>Immune system monitoring by recognition of foreign cells</a:t>
            </a:r>
          </a:p>
          <a:p>
            <a:pPr lvl="1" eaLnBrk="1" hangingPunct="1"/>
            <a:r>
              <a:rPr lang="en-US" sz="2000" dirty="0"/>
              <a:t>Structural support to cells and tissues</a:t>
            </a:r>
          </a:p>
          <a:p>
            <a:pPr eaLnBrk="1" hangingPunct="1"/>
            <a:r>
              <a:rPr lang="en-US" sz="2400" dirty="0"/>
              <a:t>Compare to DNA: 1 structure and 1 </a:t>
            </a:r>
            <a:r>
              <a:rPr lang="en-US" sz="2400" dirty="0" smtClean="0"/>
              <a:t>function</a:t>
            </a:r>
            <a:endParaRPr lang="en-US" sz="2800" dirty="0" smtClean="0"/>
          </a:p>
        </p:txBody>
      </p:sp>
    </p:spTree>
    <p:extLst>
      <p:ext uri="{BB962C8B-B14F-4D97-AF65-F5344CB8AC3E}">
        <p14:creationId xmlns:p14="http://schemas.microsoft.com/office/powerpoint/2010/main" val="414979784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z="3600" dirty="0" smtClean="0"/>
              <a:t>Protein Background</a:t>
            </a:r>
          </a:p>
        </p:txBody>
      </p:sp>
      <p:sp>
        <p:nvSpPr>
          <p:cNvPr id="37891" name="Rectangle 3"/>
          <p:cNvSpPr>
            <a:spLocks noGrp="1" noChangeArrowheads="1"/>
          </p:cNvSpPr>
          <p:nvPr>
            <p:ph idx="1"/>
          </p:nvPr>
        </p:nvSpPr>
        <p:spPr>
          <a:xfrm>
            <a:off x="457200" y="1676400"/>
            <a:ext cx="8229600" cy="3657600"/>
          </a:xfrm>
        </p:spPr>
        <p:txBody>
          <a:bodyPr/>
          <a:lstStyle/>
          <a:p>
            <a:pPr eaLnBrk="1" hangingPunct="1"/>
            <a:r>
              <a:rPr lang="en-US" sz="2500" dirty="0"/>
              <a:t>Proteins are built from 22 types of Amino Acids ~1 nm in size (e.g. </a:t>
            </a:r>
            <a:r>
              <a:rPr lang="en-US" sz="2500" dirty="0" smtClean="0"/>
              <a:t>tryptophan).</a:t>
            </a:r>
            <a:endParaRPr lang="en-US" sz="2500" dirty="0"/>
          </a:p>
          <a:p>
            <a:pPr eaLnBrk="1" hangingPunct="1"/>
            <a:r>
              <a:rPr lang="en-US" sz="2500" dirty="0"/>
              <a:t>DNA gives the protein information on how to assemble from the amino acid building </a:t>
            </a:r>
            <a:r>
              <a:rPr lang="en-US" sz="2500" dirty="0" smtClean="0"/>
              <a:t>blocks.</a:t>
            </a:r>
            <a:endParaRPr lang="en-US" sz="2500" dirty="0"/>
          </a:p>
          <a:p>
            <a:pPr eaLnBrk="1" hangingPunct="1"/>
            <a:r>
              <a:rPr lang="en-US" sz="2500" dirty="0"/>
              <a:t>Proteins have highly variable structures and can change their shapes in response to their surroundings in order to </a:t>
            </a:r>
            <a:r>
              <a:rPr lang="en-US" sz="2500" dirty="0" smtClean="0"/>
              <a:t>provide </a:t>
            </a:r>
            <a:r>
              <a:rPr lang="en-US" sz="2500" dirty="0"/>
              <a:t>a </a:t>
            </a:r>
            <a:r>
              <a:rPr lang="en-US" sz="2500" dirty="0" smtClean="0"/>
              <a:t>signal.</a:t>
            </a:r>
            <a:endParaRPr lang="en-US" sz="2500" dirty="0"/>
          </a:p>
          <a:p>
            <a:pPr eaLnBrk="1" hangingPunct="1"/>
            <a:r>
              <a:rPr lang="en-US" sz="2500" dirty="0"/>
              <a:t>Proteins can provide binding sites for chemical reactions to </a:t>
            </a:r>
            <a:r>
              <a:rPr lang="en-US" sz="2500" dirty="0" smtClean="0"/>
              <a:t>occur.</a:t>
            </a:r>
          </a:p>
          <a:p>
            <a:pPr eaLnBrk="1" hangingPunct="1"/>
            <a:r>
              <a:rPr lang="en-US" sz="2500" dirty="0" smtClean="0"/>
              <a:t>Proteins can identify cells.  This is important for cancer, because tumors may have identifying proteins.</a:t>
            </a:r>
            <a:endParaRPr lang="en-US" sz="2500" dirty="0"/>
          </a:p>
          <a:p>
            <a:pPr eaLnBrk="1" hangingPunct="1"/>
            <a:endParaRPr lang="en-US" sz="2800" dirty="0" smtClean="0"/>
          </a:p>
        </p:txBody>
      </p:sp>
    </p:spTree>
    <p:extLst>
      <p:ext uri="{BB962C8B-B14F-4D97-AF65-F5344CB8AC3E}">
        <p14:creationId xmlns:p14="http://schemas.microsoft.com/office/powerpoint/2010/main" val="19925077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85800" y="152400"/>
            <a:ext cx="7772400" cy="1143000"/>
          </a:xfrm>
          <a:prstGeom prst="rect">
            <a:avLst/>
          </a:prstGeom>
          <a:noFill/>
          <a:ln w="9525">
            <a:noFill/>
            <a:miter lim="800000"/>
            <a:headEnd/>
            <a:tailEnd/>
          </a:ln>
        </p:spPr>
        <p:txBody>
          <a:bodyPr anchor="ctr"/>
          <a:lstStyle/>
          <a:p>
            <a:pPr algn="ctr">
              <a:defRPr/>
            </a:pPr>
            <a:r>
              <a:rPr lang="en-US" sz="3600" dirty="0">
                <a:solidFill>
                  <a:srgbClr val="000000"/>
                </a:solidFill>
                <a:latin typeface="Arial"/>
              </a:rPr>
              <a:t>Membrane </a:t>
            </a:r>
            <a:r>
              <a:rPr lang="en-US" sz="3600" dirty="0" smtClean="0">
                <a:solidFill>
                  <a:srgbClr val="000000"/>
                </a:solidFill>
                <a:latin typeface="Arial"/>
              </a:rPr>
              <a:t>Structure/Protein Keys </a:t>
            </a:r>
            <a:endParaRPr lang="en-US" sz="3600" dirty="0">
              <a:solidFill>
                <a:srgbClr val="000000"/>
              </a:solidFill>
              <a:latin typeface="Arial"/>
            </a:endParaRPr>
          </a:p>
        </p:txBody>
      </p:sp>
      <p:grpSp>
        <p:nvGrpSpPr>
          <p:cNvPr id="43011" name="Group 26"/>
          <p:cNvGrpSpPr>
            <a:grpSpLocks/>
          </p:cNvGrpSpPr>
          <p:nvPr/>
        </p:nvGrpSpPr>
        <p:grpSpPr bwMode="auto">
          <a:xfrm>
            <a:off x="381000" y="1143000"/>
            <a:ext cx="8153400" cy="5715000"/>
            <a:chOff x="381001" y="1143000"/>
            <a:chExt cx="8153401" cy="5715000"/>
          </a:xfrm>
        </p:grpSpPr>
        <p:grpSp>
          <p:nvGrpSpPr>
            <p:cNvPr id="43016" name="Group 20"/>
            <p:cNvGrpSpPr>
              <a:grpSpLocks/>
            </p:cNvGrpSpPr>
            <p:nvPr/>
          </p:nvGrpSpPr>
          <p:grpSpPr bwMode="auto">
            <a:xfrm>
              <a:off x="381001" y="1636713"/>
              <a:ext cx="8153399" cy="5221287"/>
              <a:chOff x="990601" y="1637347"/>
              <a:chExt cx="8153399" cy="5220653"/>
            </a:xfrm>
          </p:grpSpPr>
          <p:grpSp>
            <p:nvGrpSpPr>
              <p:cNvPr id="43022" name="Group 19"/>
              <p:cNvGrpSpPr>
                <a:grpSpLocks/>
              </p:cNvGrpSpPr>
              <p:nvPr/>
            </p:nvGrpSpPr>
            <p:grpSpPr bwMode="auto">
              <a:xfrm>
                <a:off x="2971800" y="1637347"/>
                <a:ext cx="6172200" cy="5220653"/>
                <a:chOff x="2971800" y="1637347"/>
                <a:chExt cx="6172200" cy="5220653"/>
              </a:xfrm>
            </p:grpSpPr>
            <p:pic>
              <p:nvPicPr>
                <p:cNvPr id="43025" name="Picture 16" descr="Lipid_bilayerLR_Mirror.jpg"/>
                <p:cNvPicPr>
                  <a:picLocks noChangeAspect="1"/>
                </p:cNvPicPr>
                <p:nvPr/>
              </p:nvPicPr>
              <p:blipFill>
                <a:blip r:embed="rId2"/>
                <a:srcRect/>
                <a:stretch>
                  <a:fillRect/>
                </a:stretch>
              </p:blipFill>
              <p:spPr bwMode="auto">
                <a:xfrm>
                  <a:off x="2971800" y="1637347"/>
                  <a:ext cx="6172200" cy="5220653"/>
                </a:xfrm>
                <a:prstGeom prst="rect">
                  <a:avLst/>
                </a:prstGeom>
                <a:noFill/>
                <a:ln w="9525">
                  <a:noFill/>
                  <a:miter lim="800000"/>
                  <a:headEnd/>
                  <a:tailEnd/>
                </a:ln>
              </p:spPr>
            </p:pic>
            <p:sp>
              <p:nvSpPr>
                <p:cNvPr id="43026" name="Rectangle 17"/>
                <p:cNvSpPr>
                  <a:spLocks noChangeArrowheads="1"/>
                </p:cNvSpPr>
                <p:nvPr/>
              </p:nvSpPr>
              <p:spPr bwMode="auto">
                <a:xfrm>
                  <a:off x="7315200" y="6457890"/>
                  <a:ext cx="1828800" cy="400110"/>
                </a:xfrm>
                <a:prstGeom prst="rect">
                  <a:avLst/>
                </a:prstGeom>
                <a:noFill/>
                <a:ln w="9525">
                  <a:noFill/>
                  <a:miter lim="800000"/>
                  <a:headEnd/>
                  <a:tailEnd/>
                </a:ln>
              </p:spPr>
              <p:txBody>
                <a:bodyPr>
                  <a:spAutoFit/>
                </a:bodyPr>
                <a:lstStyle/>
                <a:p>
                  <a:r>
                    <a:rPr lang="en-US" sz="1000" dirty="0">
                      <a:solidFill>
                        <a:srgbClr val="000000"/>
                      </a:solidFill>
                    </a:rPr>
                    <a:t>http://neutrons.ornl.gov/conf/dsm2008/registration.shtml</a:t>
                  </a:r>
                </a:p>
              </p:txBody>
            </p:sp>
          </p:grpSp>
          <p:sp>
            <p:nvSpPr>
              <p:cNvPr id="19" name="Left Brace 18"/>
              <p:cNvSpPr/>
              <p:nvPr/>
            </p:nvSpPr>
            <p:spPr>
              <a:xfrm>
                <a:off x="2814639" y="2240524"/>
                <a:ext cx="533400" cy="60952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solidFill>
                    <a:srgbClr val="000000"/>
                  </a:solidFill>
                </a:endParaRPr>
              </a:p>
            </p:txBody>
          </p:sp>
          <p:sp>
            <p:nvSpPr>
              <p:cNvPr id="43024" name="Text Box 13"/>
              <p:cNvSpPr txBox="1">
                <a:spLocks noChangeArrowheads="1"/>
              </p:cNvSpPr>
              <p:nvPr/>
            </p:nvSpPr>
            <p:spPr bwMode="auto">
              <a:xfrm>
                <a:off x="990601" y="2286555"/>
                <a:ext cx="2209800" cy="1661911"/>
              </a:xfrm>
              <a:prstGeom prst="rect">
                <a:avLst/>
              </a:prstGeom>
              <a:noFill/>
              <a:ln w="9525">
                <a:noFill/>
                <a:miter lim="800000"/>
                <a:headEnd/>
                <a:tailEnd/>
              </a:ln>
            </p:spPr>
            <p:txBody>
              <a:bodyPr>
                <a:spAutoFit/>
              </a:bodyPr>
              <a:lstStyle/>
              <a:p>
                <a:r>
                  <a:rPr lang="en-US" sz="2400" dirty="0">
                    <a:solidFill>
                      <a:srgbClr val="000000"/>
                    </a:solidFill>
                  </a:rPr>
                  <a:t>Lipid Bilayer:</a:t>
                </a:r>
              </a:p>
              <a:p>
                <a:r>
                  <a:rPr lang="en-US" dirty="0">
                    <a:solidFill>
                      <a:srgbClr val="000000"/>
                    </a:solidFill>
                    <a:sym typeface="Wingdings" pitchFamily="2" charset="2"/>
                  </a:rPr>
                  <a:t>Excellent example of how “nature” does self assembly</a:t>
                </a:r>
              </a:p>
              <a:p>
                <a:endParaRPr lang="en-US" sz="2400" dirty="0">
                  <a:solidFill>
                    <a:srgbClr val="000000"/>
                  </a:solidFill>
                </a:endParaRPr>
              </a:p>
            </p:txBody>
          </p:sp>
        </p:grpSp>
        <p:sp>
          <p:nvSpPr>
            <p:cNvPr id="43017" name="TextBox 9"/>
            <p:cNvSpPr txBox="1">
              <a:spLocks noChangeArrowheads="1"/>
            </p:cNvSpPr>
            <p:nvPr/>
          </p:nvSpPr>
          <p:spPr bwMode="auto">
            <a:xfrm>
              <a:off x="6248401" y="1143000"/>
              <a:ext cx="2286001" cy="646331"/>
            </a:xfrm>
            <a:prstGeom prst="rect">
              <a:avLst/>
            </a:prstGeom>
            <a:noFill/>
            <a:ln w="9525">
              <a:noFill/>
              <a:miter lim="800000"/>
              <a:headEnd/>
              <a:tailEnd/>
            </a:ln>
          </p:spPr>
          <p:txBody>
            <a:bodyPr>
              <a:spAutoFit/>
            </a:bodyPr>
            <a:lstStyle/>
            <a:p>
              <a:r>
                <a:rPr lang="en-US" dirty="0">
                  <a:solidFill>
                    <a:srgbClr val="000000"/>
                  </a:solidFill>
                </a:rPr>
                <a:t>Protein receptors for cell communication</a:t>
              </a:r>
            </a:p>
          </p:txBody>
        </p:sp>
        <p:cxnSp>
          <p:nvCxnSpPr>
            <p:cNvPr id="12" name="Straight Arrow Connector 11"/>
            <p:cNvCxnSpPr>
              <a:stCxn id="43017" idx="2"/>
            </p:cNvCxnSpPr>
            <p:nvPr/>
          </p:nvCxnSpPr>
          <p:spPr>
            <a:xfrm rot="5400000">
              <a:off x="5599114" y="304801"/>
              <a:ext cx="307975" cy="3276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43017" idx="2"/>
            </p:cNvCxnSpPr>
            <p:nvPr/>
          </p:nvCxnSpPr>
          <p:spPr>
            <a:xfrm rot="5400000">
              <a:off x="4895058" y="856457"/>
              <a:ext cx="1563687" cy="3429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43017" idx="2"/>
            </p:cNvCxnSpPr>
            <p:nvPr/>
          </p:nvCxnSpPr>
          <p:spPr>
            <a:xfrm rot="5400000">
              <a:off x="6818314" y="2057401"/>
              <a:ext cx="841375" cy="3048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3017" idx="2"/>
            </p:cNvCxnSpPr>
            <p:nvPr/>
          </p:nvCxnSpPr>
          <p:spPr>
            <a:xfrm rot="5400000">
              <a:off x="5999958" y="2037557"/>
              <a:ext cx="1639887" cy="1143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8" name="TextBox 27"/>
          <p:cNvSpPr txBox="1"/>
          <p:nvPr/>
        </p:nvSpPr>
        <p:spPr>
          <a:xfrm>
            <a:off x="381000" y="1447803"/>
            <a:ext cx="1518364" cy="646331"/>
          </a:xfrm>
          <a:prstGeom prst="rect">
            <a:avLst/>
          </a:prstGeom>
          <a:noFill/>
        </p:spPr>
        <p:txBody>
          <a:bodyPr wrap="none">
            <a:spAutoFit/>
          </a:bodyPr>
          <a:lstStyle/>
          <a:p>
            <a:pPr>
              <a:defRPr/>
            </a:pPr>
            <a:r>
              <a:rPr lang="en-US" dirty="0">
                <a:solidFill>
                  <a:srgbClr val="333399">
                    <a:lumMod val="75000"/>
                  </a:srgbClr>
                </a:solidFill>
              </a:rPr>
              <a:t>Extracellular </a:t>
            </a:r>
            <a:br>
              <a:rPr lang="en-US" dirty="0">
                <a:solidFill>
                  <a:srgbClr val="333399">
                    <a:lumMod val="75000"/>
                  </a:srgbClr>
                </a:solidFill>
              </a:rPr>
            </a:br>
            <a:r>
              <a:rPr lang="en-US" dirty="0">
                <a:solidFill>
                  <a:srgbClr val="333399">
                    <a:lumMod val="75000"/>
                  </a:srgbClr>
                </a:solidFill>
              </a:rPr>
              <a:t>environment</a:t>
            </a:r>
          </a:p>
        </p:txBody>
      </p:sp>
      <p:sp>
        <p:nvSpPr>
          <p:cNvPr id="31" name="Left Brace 30"/>
          <p:cNvSpPr/>
          <p:nvPr/>
        </p:nvSpPr>
        <p:spPr>
          <a:xfrm>
            <a:off x="1828800" y="1295400"/>
            <a:ext cx="914400" cy="914400"/>
          </a:xfrm>
          <a:prstGeom prst="leftBrace">
            <a:avLst/>
          </a:prstGeom>
          <a:ln w="381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solidFill>
                <a:srgbClr val="000000"/>
              </a:solidFill>
            </a:endParaRPr>
          </a:p>
        </p:txBody>
      </p:sp>
      <p:sp>
        <p:nvSpPr>
          <p:cNvPr id="43014" name="TextBox 32"/>
          <p:cNvSpPr txBox="1">
            <a:spLocks noChangeArrowheads="1"/>
          </p:cNvSpPr>
          <p:nvPr/>
        </p:nvSpPr>
        <p:spPr bwMode="auto">
          <a:xfrm>
            <a:off x="381000" y="4267204"/>
            <a:ext cx="2286000" cy="646113"/>
          </a:xfrm>
          <a:prstGeom prst="rect">
            <a:avLst/>
          </a:prstGeom>
          <a:noFill/>
          <a:ln w="9525">
            <a:noFill/>
            <a:miter lim="800000"/>
            <a:headEnd/>
            <a:tailEnd/>
          </a:ln>
        </p:spPr>
        <p:txBody>
          <a:bodyPr>
            <a:spAutoFit/>
          </a:bodyPr>
          <a:lstStyle/>
          <a:p>
            <a:r>
              <a:rPr lang="en-US" dirty="0">
                <a:solidFill>
                  <a:srgbClr val="007033"/>
                </a:solidFill>
              </a:rPr>
              <a:t>Intercellular region (cytoplasm)</a:t>
            </a:r>
          </a:p>
        </p:txBody>
      </p:sp>
      <p:sp>
        <p:nvSpPr>
          <p:cNvPr id="34" name="Left Brace 33"/>
          <p:cNvSpPr/>
          <p:nvPr/>
        </p:nvSpPr>
        <p:spPr>
          <a:xfrm>
            <a:off x="2438400" y="4038600"/>
            <a:ext cx="914400" cy="914400"/>
          </a:xfrm>
          <a:prstGeom prst="leftBrace">
            <a:avLst/>
          </a:prstGeom>
          <a:ln w="38100">
            <a:solidFill>
              <a:srgbClr val="00B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solidFill>
                <a:srgbClr val="000000"/>
              </a:solidFill>
            </a:endParaRPr>
          </a:p>
        </p:txBody>
      </p:sp>
    </p:spTree>
    <p:extLst>
      <p:ext uri="{BB962C8B-B14F-4D97-AF65-F5344CB8AC3E}">
        <p14:creationId xmlns:p14="http://schemas.microsoft.com/office/powerpoint/2010/main" val="127714917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4"/>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r>
              <a:rPr lang="en-US" sz="3600" dirty="0">
                <a:solidFill>
                  <a:schemeClr val="tx2"/>
                </a:solidFill>
              </a:rPr>
              <a:t>Hydrophobic/Hydrophilic Interaction</a:t>
            </a:r>
          </a:p>
        </p:txBody>
      </p:sp>
      <p:sp>
        <p:nvSpPr>
          <p:cNvPr id="38915" name="Rectangle 5"/>
          <p:cNvSpPr>
            <a:spLocks noChangeArrowheads="1"/>
          </p:cNvSpPr>
          <p:nvPr/>
        </p:nvSpPr>
        <p:spPr bwMode="auto">
          <a:xfrm>
            <a:off x="533400" y="1752600"/>
            <a:ext cx="8229600" cy="4572000"/>
          </a:xfrm>
          <a:prstGeom prst="rect">
            <a:avLst/>
          </a:prstGeom>
          <a:noFill/>
          <a:ln w="9525">
            <a:noFill/>
            <a:miter lim="800000"/>
            <a:headEnd/>
            <a:tailEnd/>
          </a:ln>
        </p:spPr>
        <p:txBody>
          <a:bodyPr/>
          <a:lstStyle/>
          <a:p>
            <a:pPr marL="342900" indent="-342900">
              <a:lnSpc>
                <a:spcPct val="90000"/>
              </a:lnSpc>
              <a:spcBef>
                <a:spcPct val="20000"/>
              </a:spcBef>
            </a:pPr>
            <a:r>
              <a:rPr lang="en-US" sz="2800" i="1" dirty="0"/>
              <a:t>Protein interaction </a:t>
            </a:r>
            <a:r>
              <a:rPr lang="en-US" sz="2800" i="1" dirty="0" smtClean="0"/>
              <a:t>establishes </a:t>
            </a:r>
            <a:r>
              <a:rPr lang="en-US" sz="2800" i="1" dirty="0"/>
              <a:t>the cell’s response to materials</a:t>
            </a:r>
          </a:p>
          <a:p>
            <a:pPr marL="342900" indent="-342900">
              <a:lnSpc>
                <a:spcPct val="90000"/>
              </a:lnSpc>
              <a:spcBef>
                <a:spcPct val="20000"/>
              </a:spcBef>
              <a:buFontTx/>
              <a:buChar char="•"/>
            </a:pPr>
            <a:r>
              <a:rPr lang="en-US" sz="2800" dirty="0"/>
              <a:t>Polypeptides </a:t>
            </a:r>
            <a:r>
              <a:rPr lang="en-US" sz="2800" dirty="0" smtClean="0"/>
              <a:t>contain </a:t>
            </a:r>
            <a:r>
              <a:rPr lang="en-US" sz="2800" dirty="0"/>
              <a:t>both hydrophilic and hydrophobic amino acids.</a:t>
            </a:r>
          </a:p>
          <a:p>
            <a:pPr marL="342900" indent="-342900">
              <a:lnSpc>
                <a:spcPct val="90000"/>
              </a:lnSpc>
              <a:spcBef>
                <a:spcPct val="20000"/>
              </a:spcBef>
              <a:buFontTx/>
              <a:buChar char="•"/>
            </a:pPr>
            <a:r>
              <a:rPr lang="en-US" sz="2800" dirty="0"/>
              <a:t>Polypeptides will fold in aqueous solution.  Once </a:t>
            </a:r>
            <a:r>
              <a:rPr lang="en-US" sz="2800" dirty="0" smtClean="0"/>
              <a:t>folded, </a:t>
            </a:r>
            <a:r>
              <a:rPr lang="en-US" sz="2800" dirty="0"/>
              <a:t>polypeptides become proteins, which are a vital part of biological processes. </a:t>
            </a:r>
            <a:endParaRPr lang="en-US" sz="2800" dirty="0" smtClean="0"/>
          </a:p>
          <a:p>
            <a:pPr marL="342900" indent="-342900">
              <a:lnSpc>
                <a:spcPct val="90000"/>
              </a:lnSpc>
              <a:spcBef>
                <a:spcPct val="20000"/>
              </a:spcBef>
              <a:buFontTx/>
              <a:buChar char="•"/>
            </a:pPr>
            <a:r>
              <a:rPr lang="en-US" sz="2800" dirty="0" smtClean="0"/>
              <a:t>So the hydrophobic/hydrophilic nature of amino acids give proteins 3 dimensional complexity.  </a:t>
            </a:r>
            <a:endParaRPr lang="en-US" sz="2800"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4"/>
          <p:cNvSpPr>
            <a:spLocks noChangeArrowheads="1"/>
          </p:cNvSpPr>
          <p:nvPr/>
        </p:nvSpPr>
        <p:spPr bwMode="auto">
          <a:xfrm>
            <a:off x="685800" y="609600"/>
            <a:ext cx="7772400" cy="533400"/>
          </a:xfrm>
          <a:prstGeom prst="rect">
            <a:avLst/>
          </a:prstGeom>
          <a:noFill/>
          <a:ln w="9525">
            <a:noFill/>
            <a:miter lim="800000"/>
            <a:headEnd/>
            <a:tailEnd/>
          </a:ln>
        </p:spPr>
        <p:txBody>
          <a:bodyPr anchor="ctr"/>
          <a:lstStyle/>
          <a:p>
            <a:pPr algn="ctr"/>
            <a:r>
              <a:rPr lang="en-US" sz="2800" dirty="0">
                <a:solidFill>
                  <a:schemeClr val="tx2"/>
                </a:solidFill>
              </a:rPr>
              <a:t>From: Molecular Cell Biology  H. Lodish et al</a:t>
            </a:r>
          </a:p>
        </p:txBody>
      </p:sp>
      <p:graphicFrame>
        <p:nvGraphicFramePr>
          <p:cNvPr id="1026" name="Object 5"/>
          <p:cNvGraphicFramePr>
            <a:graphicFrameLocks noChangeAspect="1"/>
          </p:cNvGraphicFramePr>
          <p:nvPr/>
        </p:nvGraphicFramePr>
        <p:xfrm>
          <a:off x="26988" y="1676400"/>
          <a:ext cx="9117012" cy="4648200"/>
        </p:xfrm>
        <a:graphic>
          <a:graphicData uri="http://schemas.openxmlformats.org/presentationml/2006/ole">
            <mc:AlternateContent xmlns:mc="http://schemas.openxmlformats.org/markup-compatibility/2006">
              <mc:Choice xmlns:v="urn:schemas-microsoft-com:vml" Requires="v">
                <p:oleObj spid="_x0000_s1359" name="Bitmap Image" r:id="rId3" imgW="22114286" imgH="11279174" progId="Paint.Picture">
                  <p:embed/>
                </p:oleObj>
              </mc:Choice>
              <mc:Fallback>
                <p:oleObj name="Bitmap Image" r:id="rId3" imgW="22114286" imgH="11279174" progId="Paint.Picture">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88" y="1676400"/>
                        <a:ext cx="9117012"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15_Presentation1">
  <a:themeElements>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entation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tion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tion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tion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tion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tion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tion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11581</TotalTime>
  <Words>1340</Words>
  <Application>Microsoft Macintosh PowerPoint</Application>
  <PresentationFormat>On-screen Show (4:3)</PresentationFormat>
  <Paragraphs>96</Paragraphs>
  <Slides>21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15_Presentation1</vt:lpstr>
      <vt:lpstr>Bitmap Image</vt:lpstr>
      <vt:lpstr>PowerPoint Presentation</vt:lpstr>
      <vt:lpstr>PowerPoint Presentation</vt:lpstr>
      <vt:lpstr>DNA to Protein Synthesis</vt:lpstr>
      <vt:lpstr>Protein Synthesis</vt:lpstr>
      <vt:lpstr>Protein Background</vt:lpstr>
      <vt:lpstr>Protein Background</vt:lpstr>
      <vt:lpstr>PowerPoint Presentation</vt:lpstr>
      <vt:lpstr>PowerPoint Presentation</vt:lpstr>
      <vt:lpstr>PowerPoint Presentation</vt:lpstr>
      <vt:lpstr>PowerPoint Presentation</vt:lpstr>
      <vt:lpstr>PowerPoint Presentation</vt:lpstr>
      <vt:lpstr>PowerPoint Presentation</vt:lpstr>
      <vt:lpstr>Intercellular Junctions</vt:lpstr>
      <vt:lpstr>Intercellular Junctions</vt:lpstr>
      <vt:lpstr>Cell Communication </vt:lpstr>
      <vt:lpstr>Importance of Cell Communication</vt:lpstr>
      <vt:lpstr>PowerPoint Presentation</vt:lpstr>
      <vt:lpstr>Additional Vocabulary</vt:lpstr>
      <vt:lpstr>Additional Vocabulary</vt:lpstr>
      <vt:lpstr>Additional Vocabulary</vt:lpstr>
      <vt:lpstr>Additional Vocabulary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Nanofabrication Manufacturing Technology</dc:title>
  <dc:creator>jgm145</dc:creator>
  <cp:lastModifiedBy>Production</cp:lastModifiedBy>
  <cp:revision>459</cp:revision>
  <cp:lastPrinted>2013-05-03T19:51:22Z</cp:lastPrinted>
  <dcterms:created xsi:type="dcterms:W3CDTF">2002-03-20T19:33:03Z</dcterms:created>
  <dcterms:modified xsi:type="dcterms:W3CDTF">2018-03-09T19:04:40Z</dcterms:modified>
</cp:coreProperties>
</file>