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6" r:id="rId2"/>
    <p:sldId id="29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3095CFB-32B4-4134-A4D4-334FBE70F68E}" type="datetimeFigureOut">
              <a:rPr lang="en-US"/>
              <a:pPr>
                <a:defRPr/>
              </a:pPr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EB0E04B-0A16-4913-B6E7-A7C940C62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5863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D7E487-5872-4CBE-B99F-4AED06098E6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088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E04B-0A16-4913-B6E7-A7C940C62A4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49807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0E04B-0A16-4913-B6E7-A7C940C62A42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0100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65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449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643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78127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80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13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1071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57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15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16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049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7867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0578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2018 The Pennsylvania State University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Basic Characterization Techniques </a:t>
            </a:r>
            <a:fld id="{862CD6A4-F241-4398-B59C-ADF65728BD48}" type="slidenum">
              <a:rPr lang="en-US" altLang="en-US" sz="800" smtClean="0"/>
              <a:pPr algn="r" eaLnBrk="1" hangingPunct="1">
                <a:defRPr/>
              </a:pPr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?_ob=ArticleURL&amp;_udi=B6TW0-47TNTT1-S&amp;_coverDate=03/03/2003&amp;_alid=520896443&amp;_rdoc=1&amp;_fmt=&amp;_orig=search&amp;_qd=1&amp;_cdi=5548&amp;_sort=d&amp;view=c&amp;_acct=C000014439&amp;_version=1&amp;_urlVersion=0&amp;_userid=209810&amp;md5=236496eaff774e92eac84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213" y="41148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Basic Characterization Techniques</a:t>
            </a:r>
            <a:endParaRPr lang="en-US" alt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-2081550"/>
            <a:ext cx="7772400" cy="1446550"/>
          </a:xfrm>
        </p:spPr>
        <p:txBody>
          <a:bodyPr>
            <a:spAutoFit/>
          </a:bodyPr>
          <a:lstStyle/>
          <a:p>
            <a:r>
              <a:rPr lang="en-US" smtClean="0"/>
              <a:t>Basic Characterization Techniques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mtClean="0"/>
              <a:t>Ex-situ Characterization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3600" dirty="0" smtClean="0"/>
              <a:t>Some Common Examples</a:t>
            </a:r>
            <a:r>
              <a:rPr lang="en-US" dirty="0" smtClean="0"/>
              <a:t>:</a:t>
            </a:r>
          </a:p>
          <a:p>
            <a:pPr marL="0">
              <a:buFont typeface="Arial" charset="0"/>
              <a:buChar char="•"/>
              <a:defRPr/>
            </a:pPr>
            <a:r>
              <a:rPr lang="en-US" dirty="0" smtClean="0"/>
              <a:t>Structural Characterization Techniques: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X-ray Diffraction (XRD)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X-ray Photoelectron Spectroscopy (XPS)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Auger Electron Spectroscopy (AES)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Secondary Ion Mass Spectroscopy (SIMS)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mtClean="0"/>
              <a:t>Ex-situ Characterization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Some Common Examples</a:t>
            </a:r>
            <a:r>
              <a:rPr lang="en-US" altLang="en-US" sz="2800" smtClean="0"/>
              <a:t>:</a:t>
            </a:r>
          </a:p>
          <a:p>
            <a:r>
              <a:rPr lang="en-US" altLang="en-US" sz="2800" smtClean="0"/>
              <a:t>Microscopy: </a:t>
            </a:r>
          </a:p>
          <a:p>
            <a:pPr lvl="1"/>
            <a:r>
              <a:rPr lang="en-US" altLang="en-US" sz="2400" smtClean="0"/>
              <a:t>Transmission Electron Microscopy (TEM)</a:t>
            </a:r>
          </a:p>
          <a:p>
            <a:pPr lvl="1"/>
            <a:r>
              <a:rPr lang="en-US" altLang="en-US" sz="2400" smtClean="0"/>
              <a:t>Scanning Probe Microscopy (SPM) – AFM and STM</a:t>
            </a:r>
          </a:p>
          <a:p>
            <a:pPr lvl="1"/>
            <a:r>
              <a:rPr lang="en-US" altLang="en-US" sz="2400" smtClean="0"/>
              <a:t>Scanning Electron Microscopy (SEM)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smtClean="0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1374775"/>
            <a:ext cx="4953000" cy="5483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70C0"/>
                </a:solidFill>
              </a:rPr>
              <a:t>Optical Microscopes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Profilometry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Ellipsometry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Reflective Spectroscopy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Contact Angle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Optical Microscopy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This microscope is the oldest type of microscope and uses visible light and a system of lenses to magnify an image </a:t>
            </a:r>
          </a:p>
          <a:p>
            <a:pPr eaLnBrk="1" hangingPunct="1"/>
            <a:r>
              <a:rPr lang="en-US" altLang="en-US" sz="2800" smtClean="0"/>
              <a:t>Due to the size of the wavelength, only low-magnification views and pictures (~1000x) are possible</a:t>
            </a:r>
          </a:p>
          <a:p>
            <a:pPr eaLnBrk="1" hangingPunct="1"/>
            <a:r>
              <a:rPr lang="en-US" altLang="en-US" sz="2800" smtClean="0"/>
              <a:t>Some light microscopes can be connected to cameras and computers for simple and cost effective defect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Optical Microscopy</a:t>
            </a:r>
          </a:p>
        </p:txBody>
      </p:sp>
      <p:pic>
        <p:nvPicPr>
          <p:cNvPr id="21507" name="Picture 3" descr="bl fiel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3000" y="1600200"/>
            <a:ext cx="6791325" cy="4191000"/>
          </a:xfrm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934200" y="6248400"/>
            <a:ext cx="2209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" dirty="0"/>
              <a:t>Quirk, M., </a:t>
            </a:r>
            <a:r>
              <a:rPr lang="en-US" altLang="en-US" sz="800" dirty="0" err="1"/>
              <a:t>Serda</a:t>
            </a:r>
            <a:r>
              <a:rPr lang="en-US" altLang="en-US" sz="800" dirty="0"/>
              <a:t>, J. </a:t>
            </a:r>
            <a:r>
              <a:rPr lang="en-US" altLang="en-US" sz="800" i="1" dirty="0"/>
              <a:t>Semiconductor Manufacturing Technology</a:t>
            </a:r>
            <a:r>
              <a:rPr lang="en-US" altLang="en-US" sz="800" dirty="0"/>
              <a:t>. Prentice Hall, Upper Saddle River.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Optical Microscopy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71538" y="5581650"/>
            <a:ext cx="691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microscopes in our lab are Leitz Ergolux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Optical Microscopes with video and still camera CCD attachments </a:t>
            </a:r>
          </a:p>
        </p:txBody>
      </p:sp>
      <p:pic>
        <p:nvPicPr>
          <p:cNvPr id="22532" name="Picture 4" descr="120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752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microscop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" y="1676400"/>
            <a:ext cx="4837113" cy="3760788"/>
          </a:xfrm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934200" y="6248400"/>
            <a:ext cx="2209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" dirty="0"/>
              <a:t>Quirk, M., </a:t>
            </a:r>
            <a:r>
              <a:rPr lang="en-US" altLang="en-US" sz="800" dirty="0" err="1"/>
              <a:t>Serda</a:t>
            </a:r>
            <a:r>
              <a:rPr lang="en-US" altLang="en-US" sz="800" dirty="0"/>
              <a:t>, J. </a:t>
            </a:r>
            <a:r>
              <a:rPr lang="en-US" altLang="en-US" sz="800" i="1" dirty="0"/>
              <a:t>Semiconductor Manufacturing </a:t>
            </a:r>
            <a:r>
              <a:rPr lang="en-US" altLang="en-US" sz="800" i="1" dirty="0" err="1"/>
              <a:t>Technlogy</a:t>
            </a:r>
            <a:r>
              <a:rPr lang="en-US" altLang="en-US" sz="800" dirty="0"/>
              <a:t>. Prentice Hall, Upper Saddle River.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9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Optical Microscopy</a:t>
            </a:r>
          </a:p>
        </p:txBody>
      </p:sp>
      <p:graphicFrame>
        <p:nvGraphicFramePr>
          <p:cNvPr id="196662" name="Group 5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6092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04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Specifications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(CNEU) Leitz Ergolux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Stand with coarse/fine adjustment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Bright field / dark field vertical illuminator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12v / 100w lamp housing with socket &amp; bulb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Ergonomic tilting trinocular head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Pair of 10x oculars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Motorized 5-Place nosepiece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5x, 10x, 20x, 50x, 100x BF/DF objectives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6" x 6" X-Y mechanical stage with glass plate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Variable 12v/20w power supply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CCD camera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Photoshop imaging software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Advantages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Able to view a variety of samples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Ease of use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Bright field/dark field modes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Ability to capture images with camera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Disadvantages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magnification range (5 – 1000x)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Cannot measure feature depth on patterned substrates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Imaging software requires manual adjustment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smtClean="0"/>
              <a:t>Outline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512763" y="1374775"/>
            <a:ext cx="4953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Optical Microscopes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70C0"/>
                </a:solidFill>
              </a:rPr>
              <a:t>Profilometry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Ellipsometry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Reflective Spectroscopy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Contact Angle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Profilometry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Uses a sharp probe and physically contacts the surface to determine the topography of the substrate’s surface.</a:t>
            </a:r>
          </a:p>
          <a:p>
            <a:pPr eaLnBrk="1" hangingPunct="1"/>
            <a:r>
              <a:rPr lang="en-US" altLang="en-US" sz="3000" smtClean="0"/>
              <a:t>Used to measure:</a:t>
            </a:r>
          </a:p>
          <a:p>
            <a:pPr lvl="1" eaLnBrk="1" hangingPunct="1"/>
            <a:r>
              <a:rPr lang="en-US" altLang="en-US" sz="3000" smtClean="0"/>
              <a:t>Film thickness</a:t>
            </a:r>
          </a:p>
          <a:p>
            <a:pPr lvl="1" eaLnBrk="1" hangingPunct="1"/>
            <a:r>
              <a:rPr lang="en-US" altLang="en-US" sz="3000" smtClean="0"/>
              <a:t>Surface topography</a:t>
            </a:r>
          </a:p>
          <a:p>
            <a:pPr lvl="1" eaLnBrk="1" hangingPunct="1"/>
            <a:r>
              <a:rPr lang="en-US" altLang="en-US" sz="3000" smtClean="0"/>
              <a:t>Step heights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mtClean="0"/>
              <a:t>Typical Profilometry Scan</a:t>
            </a:r>
          </a:p>
        </p:txBody>
      </p:sp>
      <p:pic>
        <p:nvPicPr>
          <p:cNvPr id="26627" name="Content Placeholder 3" descr="g3 npr-profilometer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7086600" cy="4419600"/>
          </a:xfrm>
          <a:ln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smtClean="0"/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1374775"/>
            <a:ext cx="4953000" cy="5483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0070C0"/>
                </a:solidFill>
              </a:rPr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Optical Microscopes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Profilometry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Ellipsometry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Reflective Spectroscopy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Contact Angle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Profilometry</a:t>
            </a:r>
          </a:p>
        </p:txBody>
      </p:sp>
      <p:pic>
        <p:nvPicPr>
          <p:cNvPr id="27651" name="Picture 3" descr="TencorProfilome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19600" y="1524000"/>
            <a:ext cx="3705225" cy="4800600"/>
          </a:xfrm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88925" y="1941513"/>
            <a:ext cx="409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 Tencor 500 Alpha Step Profilometer.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Veeco Dektak 6</a:t>
            </a:r>
          </a:p>
        </p:txBody>
      </p:sp>
      <p:pic>
        <p:nvPicPr>
          <p:cNvPr id="28675" name="Picture 3" descr="Profilome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982788"/>
            <a:ext cx="3429000" cy="3808412"/>
          </a:xfrm>
        </p:spPr>
      </p:pic>
      <p:pic>
        <p:nvPicPr>
          <p:cNvPr id="28676" name="Picture 4" descr="chart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14800" y="1828800"/>
            <a:ext cx="4572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smtClean="0"/>
              <a:t>Outline</a:t>
            </a:r>
          </a:p>
        </p:txBody>
      </p:sp>
      <p:sp>
        <p:nvSpPr>
          <p:cNvPr id="29699" name="Rectangle 3"/>
          <p:cNvSpPr txBox="1">
            <a:spLocks noChangeArrowheads="1"/>
          </p:cNvSpPr>
          <p:nvPr/>
        </p:nvSpPr>
        <p:spPr bwMode="auto">
          <a:xfrm>
            <a:off x="512763" y="1374775"/>
            <a:ext cx="4953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Optical Microscopes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Profilometry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70C0"/>
                </a:solidFill>
              </a:rPr>
              <a:t>Ellipsometry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Reflective Spectroscopy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Contact Angle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Ellipsometry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Ellipsometry is a measurement technique that uses the polarization of laser light to determine film thickness.</a:t>
            </a:r>
          </a:p>
          <a:p>
            <a:pPr eaLnBrk="1" hangingPunct="1"/>
            <a:r>
              <a:rPr lang="en-US" altLang="en-US" sz="2800" smtClean="0"/>
              <a:t>Non-destructive and non-contact technique </a:t>
            </a:r>
          </a:p>
          <a:p>
            <a:pPr eaLnBrk="1" hangingPunct="1"/>
            <a:r>
              <a:rPr lang="en-US" altLang="en-US" sz="2800" smtClean="0"/>
              <a:t>Very useful method of measuring thickness of materials that are transparent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Ellipsometry</a:t>
            </a:r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414463"/>
            <a:ext cx="8229600" cy="48736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Use a linearly polarized laser light source that when reflected from the sample becomes elliptically polarized</a:t>
            </a:r>
          </a:p>
          <a:p>
            <a:pPr eaLnBrk="1" hangingPunct="1"/>
            <a:r>
              <a:rPr lang="en-US" altLang="en-US" sz="2800" smtClean="0"/>
              <a:t>Polarized light, is light that consists of only light rays traveling in one plane</a:t>
            </a:r>
          </a:p>
          <a:p>
            <a:pPr eaLnBrk="1" hangingPunct="1"/>
            <a:r>
              <a:rPr lang="en-US" altLang="en-US" sz="2800" smtClean="0"/>
              <a:t>The shape of the reflected ellipse is measured and film thickness is determined based on given information: angle of reflection, index of refraction,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altLang="en-US" smtClean="0"/>
              <a:t>Ellipsometry</a:t>
            </a:r>
          </a:p>
        </p:txBody>
      </p:sp>
      <p:pic>
        <p:nvPicPr>
          <p:cNvPr id="32771" name="Picture 5" descr="varia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38800" y="1524000"/>
            <a:ext cx="2857500" cy="2228850"/>
          </a:xfrm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212725" y="1636713"/>
            <a:ext cx="47434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ellipsometer in the Nanofab is a variable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Angle Spectroscopic Ellipsometer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(Gaertner Scientific L116C Ellipsometer 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This refers to the ability of the machine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vary the angle of the incident light, optimizing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measurements.</a:t>
            </a:r>
          </a:p>
        </p:txBody>
      </p:sp>
      <p:pic>
        <p:nvPicPr>
          <p:cNvPr id="3277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3719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13"/>
          <p:cNvSpPr>
            <a:spLocks noChangeArrowheads="1"/>
          </p:cNvSpPr>
          <p:nvPr/>
        </p:nvSpPr>
        <p:spPr bwMode="auto">
          <a:xfrm>
            <a:off x="6488113" y="6369050"/>
            <a:ext cx="2655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 smtClean="0"/>
              <a:t>Rensselaer </a:t>
            </a:r>
            <a:r>
              <a:rPr lang="en-US" altLang="en-US" sz="800" b="1" dirty="0"/>
              <a:t>Polytechnic Institute.  Joel L. </a:t>
            </a:r>
            <a:r>
              <a:rPr lang="en-US" altLang="en-US" sz="800" b="1" dirty="0" err="1"/>
              <a:t>Plawsky</a:t>
            </a:r>
            <a:r>
              <a:rPr lang="en-US" altLang="en-US" sz="8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 smtClean="0"/>
              <a:t>Professor </a:t>
            </a:r>
            <a:r>
              <a:rPr lang="en-US" altLang="en-US" sz="800" b="1" dirty="0"/>
              <a:t>of Chemical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8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Ellipsometry</a:t>
            </a:r>
          </a:p>
        </p:txBody>
      </p:sp>
      <p:graphicFrame>
        <p:nvGraphicFramePr>
          <p:cNvPr id="208948" name="Group 52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12286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Specifications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Gaertner L115S-8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Laser Light Source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632.8 nm Helium-Neon (Red)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Incidence Angles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50º and 70º are used mostly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 Diameter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 x 1.6 mm at 50º and 1.0 x 3.0mm at 70º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Method of Measurement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Four detector-voltages are used to determine state-of-polarization of light of reflected beam.  The surface parameters Psi and Delta, and hence film thickness and index of refraction, are calculated.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Film Thickness Range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to 6000 nm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Accuracy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3 Angstroms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Repeatability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1 Angstrom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Refractive Index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 0.005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Scanning Modes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Operator selectable; 5 point, 9 point, XY grid or contour map 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Scanning Stages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Rotation with translation stages with built in stepping motors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Stepping Motor Drive Source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Two axis, programmable controller; manually or computer controlled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Scanning Increments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0.01º steps rotation ; 0.01 mm steps to translation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Refractive Index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 property of transparent substance that addresses how much a light beam bends as it travels through the test media</a:t>
            </a:r>
          </a:p>
          <a:p>
            <a:pPr eaLnBrk="1" hangingPunct="1"/>
            <a:r>
              <a:rPr lang="en-US" altLang="en-US" sz="2800" smtClean="0"/>
              <a:t>By measuring two unique angles of incidence, the ellipsometer can determine index of refraction and thickness.</a:t>
            </a:r>
          </a:p>
          <a:p>
            <a:pPr eaLnBrk="1" hangingPunct="1"/>
            <a:r>
              <a:rPr lang="en-US" altLang="en-US" sz="2800" smtClean="0"/>
              <a:t>Changes in the index of refraction can represent changes in stoichiometry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Refractive Index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2514600" y="1447800"/>
            <a:ext cx="3810000" cy="4876800"/>
            <a:chOff x="1584" y="1152"/>
            <a:chExt cx="2400" cy="3024"/>
          </a:xfrm>
        </p:grpSpPr>
        <p:sp>
          <p:nvSpPr>
            <p:cNvPr id="35845" name="Rectangle 4"/>
            <p:cNvSpPr>
              <a:spLocks noChangeArrowheads="1"/>
            </p:cNvSpPr>
            <p:nvPr/>
          </p:nvSpPr>
          <p:spPr bwMode="auto">
            <a:xfrm>
              <a:off x="1680" y="1968"/>
              <a:ext cx="2304" cy="43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                                SiO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-25000">
                  <a:latin typeface="Times New Roman" panose="02020603050405020304" pitchFamily="18" charset="0"/>
                </a:rPr>
                <a:t>                                                       </a:t>
              </a:r>
              <a:r>
                <a:rPr lang="en-US" altLang="en-US" sz="2400">
                  <a:latin typeface="Times New Roman" panose="02020603050405020304" pitchFamily="18" charset="0"/>
                </a:rPr>
                <a:t>n=1.46</a:t>
              </a:r>
              <a:endParaRPr lang="en-US" altLang="en-US" sz="24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5846" name="Rectangle 5"/>
            <p:cNvSpPr>
              <a:spLocks noChangeArrowheads="1"/>
            </p:cNvSpPr>
            <p:nvPr/>
          </p:nvSpPr>
          <p:spPr bwMode="auto">
            <a:xfrm>
              <a:off x="1680" y="1584"/>
              <a:ext cx="230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                              Air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                                  n=1.0</a:t>
              </a:r>
            </a:p>
          </p:txBody>
        </p:sp>
        <p:sp>
          <p:nvSpPr>
            <p:cNvPr id="35847" name="Line 6"/>
            <p:cNvSpPr>
              <a:spLocks noChangeShapeType="1"/>
            </p:cNvSpPr>
            <p:nvPr/>
          </p:nvSpPr>
          <p:spPr bwMode="auto">
            <a:xfrm>
              <a:off x="2688" y="115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7"/>
            <p:cNvSpPr>
              <a:spLocks noChangeShapeType="1"/>
            </p:cNvSpPr>
            <p:nvPr/>
          </p:nvSpPr>
          <p:spPr bwMode="auto">
            <a:xfrm>
              <a:off x="1584" y="1152"/>
              <a:ext cx="1104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>
              <a:off x="2688" y="1968"/>
              <a:ext cx="48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Rectangle 9"/>
            <p:cNvSpPr>
              <a:spLocks noChangeArrowheads="1"/>
            </p:cNvSpPr>
            <p:nvPr/>
          </p:nvSpPr>
          <p:spPr bwMode="auto">
            <a:xfrm>
              <a:off x="2688" y="2160"/>
              <a:ext cx="19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</a:p>
          </p:txBody>
        </p:sp>
        <p:sp>
          <p:nvSpPr>
            <p:cNvPr id="35851" name="Line 10"/>
            <p:cNvSpPr>
              <a:spLocks noChangeShapeType="1"/>
            </p:cNvSpPr>
            <p:nvPr/>
          </p:nvSpPr>
          <p:spPr bwMode="auto">
            <a:xfrm flipH="1">
              <a:off x="2880" y="21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2496" y="21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Rectangle 12"/>
            <p:cNvSpPr>
              <a:spLocks noChangeArrowheads="1"/>
            </p:cNvSpPr>
            <p:nvPr/>
          </p:nvSpPr>
          <p:spPr bwMode="auto">
            <a:xfrm>
              <a:off x="1728" y="3552"/>
              <a:ext cx="225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                            Air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                                 n=1.0</a:t>
              </a:r>
            </a:p>
          </p:txBody>
        </p:sp>
        <p:sp>
          <p:nvSpPr>
            <p:cNvPr id="35854" name="Rectangle 13"/>
            <p:cNvSpPr>
              <a:spLocks noChangeArrowheads="1"/>
            </p:cNvSpPr>
            <p:nvPr/>
          </p:nvSpPr>
          <p:spPr bwMode="auto">
            <a:xfrm>
              <a:off x="1728" y="3120"/>
              <a:ext cx="2256" cy="432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                                SiO</a:t>
              </a:r>
              <a:r>
                <a:rPr lang="en-US" altLang="en-US" sz="2400" baseline="-25000">
                  <a:latin typeface="Times New Roman" panose="02020603050405020304" pitchFamily="18" charset="0"/>
                </a:rPr>
                <a:t>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-25000">
                  <a:latin typeface="Times New Roman" panose="02020603050405020304" pitchFamily="18" charset="0"/>
                </a:rPr>
                <a:t>                                                     </a:t>
              </a:r>
              <a:r>
                <a:rPr lang="en-US" altLang="en-US" sz="2400">
                  <a:latin typeface="Times New Roman" panose="02020603050405020304" pitchFamily="18" charset="0"/>
                </a:rPr>
                <a:t>n=1.46</a:t>
              </a:r>
              <a:endParaRPr lang="en-US" altLang="en-US" sz="24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>
              <a:off x="2784" y="2832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>
              <a:off x="1968" y="2592"/>
              <a:ext cx="816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>
              <a:off x="2784" y="3552"/>
              <a:ext cx="86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Rectangle 17"/>
            <p:cNvSpPr>
              <a:spLocks noChangeArrowheads="1"/>
            </p:cNvSpPr>
            <p:nvPr/>
          </p:nvSpPr>
          <p:spPr bwMode="auto">
            <a:xfrm>
              <a:off x="2880" y="3696"/>
              <a:ext cx="199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>
              <a:off x="3024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19"/>
            <p:cNvSpPr>
              <a:spLocks noChangeShapeType="1"/>
            </p:cNvSpPr>
            <p:nvPr/>
          </p:nvSpPr>
          <p:spPr bwMode="auto">
            <a:xfrm flipH="1">
              <a:off x="283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4" name="TextBox 15"/>
          <p:cNvSpPr txBox="1">
            <a:spLocks noChangeArrowheads="1"/>
          </p:cNvSpPr>
          <p:nvPr/>
        </p:nvSpPr>
        <p:spPr bwMode="auto">
          <a:xfrm>
            <a:off x="304800" y="6096000"/>
            <a:ext cx="2935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Public Domain: Image generated by CNEU Staff for free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smtClean="0"/>
              <a:t>Outline</a:t>
            </a: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512763" y="1374775"/>
            <a:ext cx="4953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Optical Microscopes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Profilometry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Ellipsometry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70C0"/>
                </a:solidFill>
              </a:rPr>
              <a:t>Reflective Spectroscopy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Contact Angle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Metrology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A group of processes used to determine physical and chemical properties of the nanoproduct during and / or after the fabrication process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Metrology tools are essential to determine the quality of fabrication processes and their resultant materials and devices.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Reflection Spectroscopy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900" smtClean="0"/>
              <a:t>Reflection spectroscopy is the analysis of light that has been reflected or scattered from a solid, liquid or gaseous medium.</a:t>
            </a:r>
          </a:p>
          <a:p>
            <a:pPr eaLnBrk="1" hangingPunct="1"/>
            <a:r>
              <a:rPr lang="en-US" altLang="en-US" sz="2900" smtClean="0"/>
              <a:t>Commonly used to determine film thickness and index of refraction. </a:t>
            </a:r>
          </a:p>
          <a:p>
            <a:pPr eaLnBrk="1" hangingPunct="1"/>
            <a:r>
              <a:rPr lang="en-US" altLang="en-US" sz="2900" smtClean="0"/>
              <a:t>Non-destructive and non-contact.</a:t>
            </a:r>
          </a:p>
          <a:p>
            <a:pPr eaLnBrk="1" hangingPunct="1"/>
            <a:r>
              <a:rPr lang="en-US" altLang="en-US" sz="2900" smtClean="0"/>
              <a:t>Simple and relative low cost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Reflection Spectroscopy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447800"/>
            <a:ext cx="4876800" cy="4648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A broadband light source is reflected off the sample at normal incidence.</a:t>
            </a:r>
          </a:p>
          <a:p>
            <a:pPr eaLnBrk="1" hangingPunct="1"/>
            <a:r>
              <a:rPr lang="en-US" altLang="en-US" sz="2400" smtClean="0"/>
              <a:t>The intensity of the reflected light is measured over the range of wavelengths.</a:t>
            </a:r>
          </a:p>
          <a:p>
            <a:pPr eaLnBrk="1" hangingPunct="1"/>
            <a:r>
              <a:rPr lang="en-US" altLang="en-US" sz="2400" smtClean="0"/>
              <a:t>Computer software utilizes the property of dispersion (the wavelength dependence of a medium’s index of refraction) to determine the film thickness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z="2000" smtClean="0"/>
          </a:p>
        </p:txBody>
      </p:sp>
      <p:sp>
        <p:nvSpPr>
          <p:cNvPr id="38916" name="TextBox 29"/>
          <p:cNvSpPr txBox="1">
            <a:spLocks noChangeArrowheads="1"/>
          </p:cNvSpPr>
          <p:nvPr/>
        </p:nvSpPr>
        <p:spPr bwMode="auto">
          <a:xfrm>
            <a:off x="304800" y="3276600"/>
            <a:ext cx="1301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Light source</a:t>
            </a:r>
          </a:p>
        </p:txBody>
      </p:sp>
      <p:grpSp>
        <p:nvGrpSpPr>
          <p:cNvPr id="38917" name="Group 31"/>
          <p:cNvGrpSpPr>
            <a:grpSpLocks/>
          </p:cNvGrpSpPr>
          <p:nvPr/>
        </p:nvGrpSpPr>
        <p:grpSpPr bwMode="auto">
          <a:xfrm>
            <a:off x="1066800" y="2362200"/>
            <a:ext cx="2408238" cy="2590800"/>
            <a:chOff x="1143000" y="1828800"/>
            <a:chExt cx="2408319" cy="2590800"/>
          </a:xfrm>
        </p:grpSpPr>
        <p:grpSp>
          <p:nvGrpSpPr>
            <p:cNvPr id="38918" name="Group 9"/>
            <p:cNvGrpSpPr>
              <a:grpSpLocks/>
            </p:cNvGrpSpPr>
            <p:nvPr/>
          </p:nvGrpSpPr>
          <p:grpSpPr bwMode="auto">
            <a:xfrm>
              <a:off x="1905000" y="1828800"/>
              <a:ext cx="609600" cy="1371600"/>
              <a:chOff x="2057400" y="2057400"/>
              <a:chExt cx="609600" cy="137160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2057426" y="2057400"/>
                <a:ext cx="609621" cy="114300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6" name="Flowchart: Merge 5"/>
              <p:cNvSpPr/>
              <p:nvPr/>
            </p:nvSpPr>
            <p:spPr>
              <a:xfrm>
                <a:off x="2133629" y="3200400"/>
                <a:ext cx="228608" cy="228600"/>
              </a:xfrm>
              <a:prstGeom prst="flowChartMerg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362237" y="3124200"/>
                <a:ext cx="228608" cy="76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9" name="Flowchart: Connector 8"/>
              <p:cNvSpPr/>
              <p:nvPr/>
            </p:nvSpPr>
            <p:spPr>
              <a:xfrm>
                <a:off x="2209831" y="3352800"/>
                <a:ext cx="76203" cy="76200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</p:grpSp>
        <p:grpSp>
          <p:nvGrpSpPr>
            <p:cNvPr id="38919" name="Group 12"/>
            <p:cNvGrpSpPr>
              <a:grpSpLocks/>
            </p:cNvGrpSpPr>
            <p:nvPr/>
          </p:nvGrpSpPr>
          <p:grpSpPr bwMode="auto">
            <a:xfrm>
              <a:off x="1371600" y="3962400"/>
              <a:ext cx="1752600" cy="457200"/>
              <a:chOff x="1447800" y="4038600"/>
              <a:chExt cx="1752600" cy="457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447808" y="4114800"/>
                <a:ext cx="1752659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447808" y="4038600"/>
                <a:ext cx="1752659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rot="5400000">
              <a:off x="1601025" y="3733006"/>
              <a:ext cx="9144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1677227" y="3733006"/>
              <a:ext cx="9144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1715332" y="3618706"/>
              <a:ext cx="11430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9" idx="2"/>
            </p:cNvCxnSpPr>
            <p:nvPr/>
          </p:nvCxnSpPr>
          <p:spPr>
            <a:xfrm>
              <a:off x="1143000" y="3048000"/>
              <a:ext cx="914431" cy="1143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" idx="5"/>
            </p:cNvCxnSpPr>
            <p:nvPr/>
          </p:nvCxnSpPr>
          <p:spPr>
            <a:xfrm rot="10800000" flipV="1">
              <a:off x="2405105" y="2895600"/>
              <a:ext cx="642959" cy="650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25" name="TextBox 30"/>
            <p:cNvSpPr txBox="1">
              <a:spLocks noChangeArrowheads="1"/>
            </p:cNvSpPr>
            <p:nvPr/>
          </p:nvSpPr>
          <p:spPr bwMode="auto">
            <a:xfrm>
              <a:off x="2590800" y="2590800"/>
              <a:ext cx="9605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Detector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Reflection Spectroscopy</a:t>
            </a:r>
          </a:p>
        </p:txBody>
      </p:sp>
      <p:pic>
        <p:nvPicPr>
          <p:cNvPr id="39939" name="Picture 3" descr="MVC-001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20" t="5771" r="27057" b="3331"/>
          <a:stretch>
            <a:fillRect/>
          </a:stretch>
        </p:blipFill>
        <p:spPr>
          <a:xfrm>
            <a:off x="6248400" y="1752600"/>
            <a:ext cx="2667000" cy="3838575"/>
          </a:xfrm>
        </p:spPr>
      </p:pic>
      <p:pic>
        <p:nvPicPr>
          <p:cNvPr id="39940" name="Picture 4" descr="Reflectome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0" y="3124200"/>
            <a:ext cx="2543175" cy="2571750"/>
          </a:xfrm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46125" y="1636713"/>
            <a:ext cx="4794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reflection spectroscopy equipment in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Lab is a Nanometrics Nanospec AFT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model 010-180.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010400" y="6096000"/>
            <a:ext cx="1336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Nanometrics Inc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Reflection Spectroscopy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/>
              <a:t>Advantages and Disadvantages: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Able to analyze multilayer films.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Can measure organic films like photoresist.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Usually requires a reference sample of known composition and thickness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4000" smtClean="0"/>
              <a:t>Outline</a:t>
            </a: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512763" y="1374775"/>
            <a:ext cx="4953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Introduction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Optical Microscopes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Profilometry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Ellipsometry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Reflective Spectroscopy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0070C0"/>
                </a:solidFill>
              </a:rPr>
              <a:t>Contact Angle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Contact Angle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Measures the adhesion of liquids to a surface can be used to calculate surface energies or adhesion</a:t>
            </a:r>
            <a:br>
              <a:rPr lang="en-US" altLang="en-US" sz="2400" smtClean="0"/>
            </a:br>
            <a:r>
              <a:rPr lang="en-US" altLang="en-US" sz="2400" smtClean="0"/>
              <a:t>tension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Characterizes surface parameters: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wettability (hydrophobicity), cleanliness, finish, and adhesion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These parameters can be used predict things such as adhesion, corrosion, or biocompatibility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Contact Angle</a:t>
            </a:r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Instruments that analyze contact angles are either referred to as: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Tensiometer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Contact Angle Analyzer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Geniometer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-1404441"/>
            <a:ext cx="7772400" cy="769441"/>
          </a:xfrm>
        </p:spPr>
        <p:txBody>
          <a:bodyPr>
            <a:spAutoFit/>
          </a:bodyPr>
          <a:lstStyle/>
          <a:p>
            <a:r>
              <a:rPr lang="en-US" smtClean="0"/>
              <a:t>Contact Angle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Contact Angle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2575"/>
            <a:ext cx="82296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The tangent angle formed between a liquid drop and its supporting surface is relative to the forces at the liquid/solid or liquid/liquid interface.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This angle is representative of surface bonding energy.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1371600" y="4198938"/>
            <a:ext cx="6610350" cy="1447800"/>
            <a:chOff x="720" y="2736"/>
            <a:chExt cx="4164" cy="912"/>
          </a:xfrm>
        </p:grpSpPr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1344" y="3120"/>
              <a:ext cx="2880" cy="528"/>
              <a:chOff x="1920" y="3072"/>
              <a:chExt cx="2880" cy="528"/>
            </a:xfrm>
          </p:grpSpPr>
          <p:sp>
            <p:nvSpPr>
              <p:cNvPr id="45066" name="Oval 6"/>
              <p:cNvSpPr>
                <a:spLocks noChangeArrowheads="1"/>
              </p:cNvSpPr>
              <p:nvPr/>
            </p:nvSpPr>
            <p:spPr bwMode="auto">
              <a:xfrm>
                <a:off x="2928" y="3120"/>
                <a:ext cx="624" cy="336"/>
              </a:xfrm>
              <a:prstGeom prst="ellipse">
                <a:avLst/>
              </a:prstGeom>
              <a:solidFill>
                <a:srgbClr val="8E94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7" name="Rectangle 7"/>
              <p:cNvSpPr>
                <a:spLocks noChangeArrowheads="1"/>
              </p:cNvSpPr>
              <p:nvPr/>
            </p:nvSpPr>
            <p:spPr bwMode="auto">
              <a:xfrm>
                <a:off x="1920" y="3360"/>
                <a:ext cx="2880" cy="24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5068" name="Line 8"/>
              <p:cNvSpPr>
                <a:spLocks noChangeShapeType="1"/>
              </p:cNvSpPr>
              <p:nvPr/>
            </p:nvSpPr>
            <p:spPr bwMode="auto">
              <a:xfrm>
                <a:off x="2640" y="3072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9" name="Line 9"/>
              <p:cNvSpPr>
                <a:spLocks noChangeShapeType="1"/>
              </p:cNvSpPr>
              <p:nvPr/>
            </p:nvSpPr>
            <p:spPr bwMode="auto">
              <a:xfrm rot="21454917" flipV="1">
                <a:off x="2544" y="3120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62" name="Text Box 10"/>
            <p:cNvSpPr txBox="1">
              <a:spLocks noChangeArrowheads="1"/>
            </p:cNvSpPr>
            <p:nvPr/>
          </p:nvSpPr>
          <p:spPr bwMode="auto">
            <a:xfrm>
              <a:off x="4358" y="3429"/>
              <a:ext cx="5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Substrate</a:t>
              </a:r>
            </a:p>
          </p:txBody>
        </p:sp>
        <p:sp>
          <p:nvSpPr>
            <p:cNvPr id="45063" name="Text Box 11"/>
            <p:cNvSpPr txBox="1">
              <a:spLocks noChangeArrowheads="1"/>
            </p:cNvSpPr>
            <p:nvPr/>
          </p:nvSpPr>
          <p:spPr bwMode="auto">
            <a:xfrm>
              <a:off x="3014" y="3045"/>
              <a:ext cx="4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Droplet</a:t>
              </a:r>
            </a:p>
          </p:txBody>
        </p:sp>
        <p:sp>
          <p:nvSpPr>
            <p:cNvPr id="45064" name="Text Box 12"/>
            <p:cNvSpPr txBox="1">
              <a:spLocks noChangeArrowheads="1"/>
            </p:cNvSpPr>
            <p:nvPr/>
          </p:nvSpPr>
          <p:spPr bwMode="auto">
            <a:xfrm>
              <a:off x="720" y="273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Contact Angle</a:t>
              </a:r>
            </a:p>
          </p:txBody>
        </p:sp>
        <p:sp>
          <p:nvSpPr>
            <p:cNvPr id="45065" name="Line 13"/>
            <p:cNvSpPr>
              <a:spLocks noChangeShapeType="1"/>
            </p:cNvSpPr>
            <p:nvPr/>
          </p:nvSpPr>
          <p:spPr bwMode="auto">
            <a:xfrm>
              <a:off x="1392" y="2976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Contact Angle Tools</a:t>
            </a:r>
          </a:p>
        </p:txBody>
      </p:sp>
      <p:grpSp>
        <p:nvGrpSpPr>
          <p:cNvPr id="46083" name="Group 5"/>
          <p:cNvGrpSpPr>
            <a:grpSpLocks/>
          </p:cNvGrpSpPr>
          <p:nvPr/>
        </p:nvGrpSpPr>
        <p:grpSpPr bwMode="auto">
          <a:xfrm>
            <a:off x="4648200" y="1096962"/>
            <a:ext cx="3352800" cy="2971800"/>
            <a:chOff x="2304" y="2304"/>
            <a:chExt cx="2112" cy="1872"/>
          </a:xfrm>
        </p:grpSpPr>
        <p:pic>
          <p:nvPicPr>
            <p:cNvPr id="46093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544"/>
              <a:ext cx="1413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4" name="Text Box 7"/>
            <p:cNvSpPr txBox="1">
              <a:spLocks noChangeArrowheads="1"/>
            </p:cNvSpPr>
            <p:nvPr/>
          </p:nvSpPr>
          <p:spPr bwMode="auto">
            <a:xfrm>
              <a:off x="2304" y="2304"/>
              <a:ext cx="21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Cahn Radian DCA Analyzer</a:t>
              </a:r>
            </a:p>
          </p:txBody>
        </p:sp>
      </p:grpSp>
      <p:grpSp>
        <p:nvGrpSpPr>
          <p:cNvPr id="46084" name="Group 8"/>
          <p:cNvGrpSpPr>
            <a:grpSpLocks/>
          </p:cNvGrpSpPr>
          <p:nvPr/>
        </p:nvGrpSpPr>
        <p:grpSpPr bwMode="auto">
          <a:xfrm>
            <a:off x="152400" y="1401762"/>
            <a:ext cx="5638800" cy="2695575"/>
            <a:chOff x="96" y="960"/>
            <a:chExt cx="3552" cy="1698"/>
          </a:xfrm>
        </p:grpSpPr>
        <p:sp>
          <p:nvSpPr>
            <p:cNvPr id="46091" name="Text Box 9"/>
            <p:cNvSpPr txBox="1">
              <a:spLocks noChangeArrowheads="1"/>
            </p:cNvSpPr>
            <p:nvPr/>
          </p:nvSpPr>
          <p:spPr bwMode="auto">
            <a:xfrm>
              <a:off x="96" y="960"/>
              <a:ext cx="3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/>
                <a:t>Kruss DSA 10 Contact Angle Analyzer</a:t>
              </a:r>
            </a:p>
          </p:txBody>
        </p:sp>
        <p:pic>
          <p:nvPicPr>
            <p:cNvPr id="4609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00"/>
              <a:ext cx="2382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85" name="Group 11"/>
          <p:cNvGrpSpPr>
            <a:grpSpLocks/>
          </p:cNvGrpSpPr>
          <p:nvPr/>
        </p:nvGrpSpPr>
        <p:grpSpPr bwMode="auto">
          <a:xfrm>
            <a:off x="4835525" y="4016375"/>
            <a:ext cx="4114800" cy="2568575"/>
            <a:chOff x="2928" y="998"/>
            <a:chExt cx="2592" cy="1618"/>
          </a:xfrm>
        </p:grpSpPr>
        <p:sp>
          <p:nvSpPr>
            <p:cNvPr id="46089" name="Text Box 12"/>
            <p:cNvSpPr txBox="1">
              <a:spLocks noChangeArrowheads="1"/>
            </p:cNvSpPr>
            <p:nvPr/>
          </p:nvSpPr>
          <p:spPr bwMode="auto">
            <a:xfrm>
              <a:off x="2928" y="998"/>
              <a:ext cx="25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SensaDyne Bubble Tensiometer</a:t>
              </a:r>
            </a:p>
          </p:txBody>
        </p:sp>
        <p:pic>
          <p:nvPicPr>
            <p:cNvPr id="46090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48"/>
              <a:ext cx="240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6" name="Rectangle 11"/>
          <p:cNvSpPr>
            <a:spLocks noChangeArrowheads="1"/>
          </p:cNvSpPr>
          <p:nvPr/>
        </p:nvSpPr>
        <p:spPr bwMode="auto">
          <a:xfrm>
            <a:off x="533400" y="4125912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http://www.kruss.de/en/products/contact-angle/easydrop.html</a:t>
            </a:r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7564438" y="2071687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http://www.qtech.com.pk/thermo.html</a:t>
            </a:r>
          </a:p>
        </p:txBody>
      </p:sp>
      <p:sp>
        <p:nvSpPr>
          <p:cNvPr id="46088" name="Rectangle 13"/>
          <p:cNvSpPr>
            <a:spLocks noChangeArrowheads="1"/>
          </p:cNvSpPr>
          <p:nvPr/>
        </p:nvSpPr>
        <p:spPr bwMode="auto">
          <a:xfrm>
            <a:off x="2209800" y="5364162"/>
            <a:ext cx="2605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http://www.sensadyne.com/sts.html</a:t>
            </a: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685800" y="-1404441"/>
            <a:ext cx="7772400" cy="769441"/>
          </a:xfrm>
        </p:spPr>
        <p:txBody>
          <a:bodyPr>
            <a:spAutoFit/>
          </a:bodyPr>
          <a:lstStyle/>
          <a:p>
            <a:r>
              <a:rPr lang="en-US" smtClean="0"/>
              <a:t>Contact Angle Tools</a:t>
            </a:r>
            <a:endParaRPr lang="en-US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Contact Angle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u="sng">
                <a:hlinkClick r:id="rId2"/>
              </a:rPr>
              <a:t>Case Study: Biological Applications</a:t>
            </a:r>
            <a:endParaRPr lang="en-US" altLang="en-US" sz="4000" u="sng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u="sng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C. Dahmen, et al. studied </a:t>
            </a:r>
            <a:r>
              <a:rPr lang="en-US" altLang="en-US" i="1"/>
              <a:t>Surface functionalization of amorphous silicon and silicon suboxides for biological applications. </a:t>
            </a:r>
            <a:r>
              <a:rPr lang="en-US" altLang="en-US"/>
              <a:t>There findings were published in Thin Solid Films Vol 427, Issues 1-2 , 3 March 2003, Pages 201-207 </a:t>
            </a:r>
            <a:endParaRPr lang="en-US" altLang="en-US" i="1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-1404441"/>
            <a:ext cx="7772400" cy="769441"/>
          </a:xfrm>
        </p:spPr>
        <p:txBody>
          <a:bodyPr>
            <a:spAutoFit/>
          </a:bodyPr>
          <a:lstStyle/>
          <a:p>
            <a:r>
              <a:rPr lang="en-US" smtClean="0"/>
              <a:t>Contact Angle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Yield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The percentage of quality goods produced out of the total group of goods started.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Yield is enhanced by the ability to </a:t>
            </a:r>
            <a:r>
              <a:rPr lang="en-US" altLang="en-US" u="sng" smtClean="0"/>
              <a:t>measure specific characteristics</a:t>
            </a:r>
            <a:r>
              <a:rPr lang="en-US" altLang="en-US" smtClean="0"/>
              <a:t> of a substrate in production.  It is used to </a:t>
            </a:r>
            <a:r>
              <a:rPr lang="en-US" altLang="en-US" u="sng" smtClean="0"/>
              <a:t>improve upon manufacturing processes</a:t>
            </a:r>
            <a:r>
              <a:rPr lang="en-US" altLang="en-US" smtClean="0"/>
              <a:t> if necessary.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4286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Contact Angle</a:t>
            </a: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800225"/>
            <a:ext cx="62484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1641475" y="1111250"/>
            <a:ext cx="5480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Wetting angle for four different silicon and suboxide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samples as a function of surface treatment with HF.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971550" y="5248275"/>
            <a:ext cx="688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longer these four samples were treated with HF the more the surface topography changed and the smaller the contact angle became. 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5943600" y="5975350"/>
            <a:ext cx="3200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C. Dahmen, et al. </a:t>
            </a:r>
            <a:r>
              <a:rPr lang="en-US" altLang="en-US" sz="1000" i="1"/>
              <a:t>Surface functionalization of amorphous silicon and silicon suboxides for biological applications. Thin Solid Films Vol 427, Issues 1-2 , 3 March 2003, Pages 201-207</a:t>
            </a:r>
            <a:r>
              <a:rPr lang="en-US" altLang="en-US" sz="1000"/>
              <a:t> </a:t>
            </a:r>
            <a:endParaRPr lang="en-US" altLang="en-US" sz="1000" i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00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-1404441"/>
            <a:ext cx="7772400" cy="769441"/>
          </a:xfrm>
        </p:spPr>
        <p:txBody>
          <a:bodyPr>
            <a:spAutoFit/>
          </a:bodyPr>
          <a:lstStyle/>
          <a:p>
            <a:r>
              <a:rPr lang="en-US" smtClean="0"/>
              <a:t>Contact Angle</a:t>
            </a:r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In-situ Characterization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In-situ characterization is a key part of manufacturing today.  It provides information about the quality of a device before it is completed.  </a:t>
            </a:r>
          </a:p>
          <a:p>
            <a:pPr eaLnBrk="1" hangingPunct="1"/>
            <a:r>
              <a:rPr lang="en-US" altLang="en-US" sz="2800" smtClean="0"/>
              <a:t>Improves yield, minimizes waste, monitors processes, provides data for statistical process control.</a:t>
            </a:r>
          </a:p>
          <a:p>
            <a:pPr eaLnBrk="1" hangingPunct="1"/>
            <a:r>
              <a:rPr lang="en-US" altLang="en-US" sz="2800" smtClean="0"/>
              <a:t>This process is often non-invasive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mtClean="0"/>
              <a:t>In-situ Characterization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The use of characterization tools in-line to gauge the progress of a manufacturing process.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What can be measured in-situ?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substrate temperature, substrate surface quality, film thickness, growth/etch rates, optical constants, residual gas,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anchor="t"/>
          <a:lstStyle/>
          <a:p>
            <a:r>
              <a:rPr lang="en-US" altLang="en-US" smtClean="0"/>
              <a:t>Residual Gas Analyzer Graph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838200"/>
            <a:ext cx="76676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anchor="t"/>
          <a:lstStyle/>
          <a:p>
            <a:r>
              <a:rPr lang="en-US" altLang="en-US" sz="3600" smtClean="0"/>
              <a:t>Residual Helium at 1.5x10</a:t>
            </a:r>
            <a:r>
              <a:rPr lang="en-US" altLang="en-US" sz="3600" baseline="30000" smtClean="0"/>
              <a:t>-4 </a:t>
            </a:r>
            <a:r>
              <a:rPr lang="en-US" altLang="en-US" sz="3600" smtClean="0"/>
              <a:t>T System Pressure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23950"/>
            <a:ext cx="74676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altLang="en-US" smtClean="0"/>
              <a:t>Ex-situ Characterization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495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This is characterization that necessitates taking a product out of the production line for testing and characterization.  </a:t>
            </a:r>
          </a:p>
          <a:p>
            <a:pPr eaLnBrk="1" hangingPunct="1"/>
            <a:r>
              <a:rPr lang="en-US" altLang="en-US" sz="2400" smtClean="0"/>
              <a:t>Reasons for performing certain characterization techniques ex-situ:</a:t>
            </a:r>
          </a:p>
          <a:p>
            <a:pPr lvl="1" eaLnBrk="1" hangingPunct="1"/>
            <a:r>
              <a:rPr lang="en-US" altLang="en-US" sz="2000" smtClean="0"/>
              <a:t>May be invasive</a:t>
            </a:r>
          </a:p>
          <a:p>
            <a:pPr lvl="1" eaLnBrk="1" hangingPunct="1"/>
            <a:r>
              <a:rPr lang="en-US" altLang="en-US" sz="2000" smtClean="0"/>
              <a:t>May require special sample preparation</a:t>
            </a:r>
          </a:p>
          <a:p>
            <a:pPr lvl="1" eaLnBrk="1" hangingPunct="1"/>
            <a:r>
              <a:rPr lang="en-US" altLang="en-US" sz="2000" smtClean="0"/>
              <a:t>May be low throughput</a:t>
            </a:r>
          </a:p>
          <a:p>
            <a:pPr eaLnBrk="1" hangingPunct="1"/>
            <a:r>
              <a:rPr lang="en-US" altLang="en-US" sz="2400" smtClean="0"/>
              <a:t>Whether or not a characterization method is performed in-situ or ex-situ depends on the production process and may vary from process to process.</a:t>
            </a: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asic Characterization Techniques&amp;quot;&quot;/&gt;&lt;property id=&quot;20307&quot; value=&quot;306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298&quot;/&gt;&lt;/object&gt;&lt;object type=&quot;3&quot; unique_id=&quot;10006&quot;&gt;&lt;property id=&quot;20148&quot; value=&quot;5&quot;/&gt;&lt;property id=&quot;20300&quot; value=&quot;Slide 3 - &amp;quot;Metrology&amp;quot;&quot;/&gt;&lt;property id=&quot;20307&quot; value=&quot;289&quot;/&gt;&lt;/object&gt;&lt;object type=&quot;3&quot; unique_id=&quot;10007&quot;&gt;&lt;property id=&quot;20148&quot; value=&quot;5&quot;/&gt;&lt;property id=&quot;20300&quot; value=&quot;Slide 4 - &amp;quot;Yield&amp;quot;&quot;/&gt;&lt;property id=&quot;20307&quot; value=&quot;290&quot;/&gt;&lt;/object&gt;&lt;object type=&quot;3&quot; unique_id=&quot;10008&quot;&gt;&lt;property id=&quot;20148&quot; value=&quot;5&quot;/&gt;&lt;property id=&quot;20300&quot; value=&quot;Slide 5 - &amp;quot;In-situ Characterization&amp;quot;&quot;/&gt;&lt;property id=&quot;20307&quot; value=&quot;291&quot;/&gt;&lt;/object&gt;&lt;object type=&quot;3&quot; unique_id=&quot;10009&quot;&gt;&lt;property id=&quot;20148&quot; value=&quot;5&quot;/&gt;&lt;property id=&quot;20300&quot; value=&quot;Slide 6 - &amp;quot;In-situ Characterization&amp;quot;&quot;/&gt;&lt;property id=&quot;20307&quot; value=&quot;292&quot;/&gt;&lt;/object&gt;&lt;object type=&quot;3&quot; unique_id=&quot;10010&quot;&gt;&lt;property id=&quot;20148&quot; value=&quot;5&quot;/&gt;&lt;property id=&quot;20300&quot; value=&quot;Slide 7 - &amp;quot;Residual Gas Analyzer Graph&amp;quot;&quot;/&gt;&lt;property id=&quot;20307&quot; value=&quot;293&quot;/&gt;&lt;/object&gt;&lt;object type=&quot;3&quot; unique_id=&quot;10011&quot;&gt;&lt;property id=&quot;20148&quot; value=&quot;5&quot;/&gt;&lt;property id=&quot;20300&quot; value=&quot;Slide 8 - &amp;quot;Residual Helium at 1.5x10-4 T System Pressure &amp;quot;&quot;/&gt;&lt;property id=&quot;20307&quot; value=&quot;294&quot;/&gt;&lt;/object&gt;&lt;object type=&quot;3&quot; unique_id=&quot;10012&quot;&gt;&lt;property id=&quot;20148&quot; value=&quot;5&quot;/&gt;&lt;property id=&quot;20300&quot; value=&quot;Slide 9 - &amp;quot;Ex-situ Characterization&amp;quot;&quot;/&gt;&lt;property id=&quot;20307&quot; value=&quot;295&quot;/&gt;&lt;/object&gt;&lt;object type=&quot;3&quot; unique_id=&quot;10013&quot;&gt;&lt;property id=&quot;20148&quot; value=&quot;5&quot;/&gt;&lt;property id=&quot;20300&quot; value=&quot;Slide 10 - &amp;quot;Ex-situ Characterization&amp;quot;&quot;/&gt;&lt;property id=&quot;20307&quot; value=&quot;296&quot;/&gt;&lt;/object&gt;&lt;object type=&quot;3&quot; unique_id=&quot;10014&quot;&gt;&lt;property id=&quot;20148&quot; value=&quot;5&quot;/&gt;&lt;property id=&quot;20300&quot; value=&quot;Slide 11 - &amp;quot;Ex-situ Characterization&amp;quot;&quot;/&gt;&lt;property id=&quot;20307&quot; value=&quot;297&quot;/&gt;&lt;/object&gt;&lt;object type=&quot;3&quot; unique_id=&quot;10015&quot;&gt;&lt;property id=&quot;20148&quot; value=&quot;5&quot;/&gt;&lt;property id=&quot;20300&quot; value=&quot;Slide 12 - &amp;quot;Outline&amp;quot;&quot;/&gt;&lt;property id=&quot;20307&quot; value=&quot;257&quot;/&gt;&lt;/object&gt;&lt;object type=&quot;3&quot; unique_id=&quot;10016&quot;&gt;&lt;property id=&quot;20148&quot; value=&quot;5&quot;/&gt;&lt;property id=&quot;20300&quot; value=&quot;Slide 13 - &amp;quot;Optical Microscopy&amp;quot;&quot;/&gt;&lt;property id=&quot;20307&quot; value=&quot;258&quot;/&gt;&lt;/object&gt;&lt;object type=&quot;3&quot; unique_id=&quot;10017&quot;&gt;&lt;property id=&quot;20148&quot; value=&quot;5&quot;/&gt;&lt;property id=&quot;20300&quot; value=&quot;Slide 14 - &amp;quot;Optical Microscopy&amp;quot;&quot;/&gt;&lt;property id=&quot;20307&quot; value=&quot;259&quot;/&gt;&lt;/object&gt;&lt;object type=&quot;3&quot; unique_id=&quot;10018&quot;&gt;&lt;property id=&quot;20148&quot; value=&quot;5&quot;/&gt;&lt;property id=&quot;20300&quot; value=&quot;Slide 15 - &amp;quot;Optical Microscopy&amp;quot;&quot;/&gt;&lt;property id=&quot;20307&quot; value=&quot;260&quot;/&gt;&lt;/object&gt;&lt;object type=&quot;3&quot; unique_id=&quot;10019&quot;&gt;&lt;property id=&quot;20148&quot; value=&quot;5&quot;/&gt;&lt;property id=&quot;20300&quot; value=&quot;Slide 16 - &amp;quot;Optical Microscopy&amp;quot;&quot;/&gt;&lt;property id=&quot;20307&quot; value=&quot;261&quot;/&gt;&lt;/object&gt;&lt;object type=&quot;3&quot; unique_id=&quot;10020&quot;&gt;&lt;property id=&quot;20148&quot; value=&quot;5&quot;/&gt;&lt;property id=&quot;20300&quot; value=&quot;Slide 17 - &amp;quot;Outline&amp;quot;&quot;/&gt;&lt;property id=&quot;20307&quot; value=&quot;262&quot;/&gt;&lt;/object&gt;&lt;object type=&quot;3&quot; unique_id=&quot;10021&quot;&gt;&lt;property id=&quot;20148&quot; value=&quot;5&quot;/&gt;&lt;property id=&quot;20300&quot; value=&quot;Slide 18 - &amp;quot;Profilometry&amp;quot;&quot;/&gt;&lt;property id=&quot;20307&quot; value=&quot;263&quot;/&gt;&lt;/object&gt;&lt;object type=&quot;3&quot; unique_id=&quot;10022&quot;&gt;&lt;property id=&quot;20148&quot; value=&quot;5&quot;/&gt;&lt;property id=&quot;20300&quot; value=&quot;Slide 19 - &amp;quot;Typical Profilometry Scan&amp;quot;&quot;/&gt;&lt;property id=&quot;20307&quot; value=&quot;264&quot;/&gt;&lt;/object&gt;&lt;object type=&quot;3&quot; unique_id=&quot;10023&quot;&gt;&lt;property id=&quot;20148&quot; value=&quot;5&quot;/&gt;&lt;property id=&quot;20300&quot; value=&quot;Slide 20 - &amp;quot;Profilometry&amp;quot;&quot;/&gt;&lt;property id=&quot;20307&quot; value=&quot;265&quot;/&gt;&lt;/object&gt;&lt;object type=&quot;3&quot; unique_id=&quot;10024&quot;&gt;&lt;property id=&quot;20148&quot; value=&quot;5&quot;/&gt;&lt;property id=&quot;20300&quot; value=&quot;Slide 21 - &amp;quot;Veeco Dektak 6&amp;quot;&quot;/&gt;&lt;property id=&quot;20307&quot; value=&quot;266&quot;/&gt;&lt;/object&gt;&lt;object type=&quot;3&quot; unique_id=&quot;10025&quot;&gt;&lt;property id=&quot;20148&quot; value=&quot;5&quot;/&gt;&lt;property id=&quot;20300&quot; value=&quot;Slide 22 - &amp;quot;Outline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Ellipsometry&amp;quot;&quot;/&gt;&lt;property id=&quot;20307&quot; value=&quot;268&quot;/&gt;&lt;/object&gt;&lt;object type=&quot;3&quot; unique_id=&quot;10027&quot;&gt;&lt;property id=&quot;20148&quot; value=&quot;5&quot;/&gt;&lt;property id=&quot;20300&quot; value=&quot;Slide 24 - &amp;quot;Ellipsometry&amp;quot;&quot;/&gt;&lt;property id=&quot;20307&quot; value=&quot;269&quot;/&gt;&lt;/object&gt;&lt;object type=&quot;3&quot; unique_id=&quot;10028&quot;&gt;&lt;property id=&quot;20148&quot; value=&quot;5&quot;/&gt;&lt;property id=&quot;20300&quot; value=&quot;Slide 25 - &amp;quot;Ellipsometry&amp;quot;&quot;/&gt;&lt;property id=&quot;20307&quot; value=&quot;270&quot;/&gt;&lt;/object&gt;&lt;object type=&quot;3&quot; unique_id=&quot;10029&quot;&gt;&lt;property id=&quot;20148&quot; value=&quot;5&quot;/&gt;&lt;property id=&quot;20300&quot; value=&quot;Slide 26 - &amp;quot;Ellipsometry&amp;quot;&quot;/&gt;&lt;property id=&quot;20307&quot; value=&quot;271&quot;/&gt;&lt;/object&gt;&lt;object type=&quot;3&quot; unique_id=&quot;10030&quot;&gt;&lt;property id=&quot;20148&quot; value=&quot;5&quot;/&gt;&lt;property id=&quot;20300&quot; value=&quot;Slide 27 - &amp;quot;Refractive Index&amp;quot;&quot;/&gt;&lt;property id=&quot;20307&quot; value=&quot;272&quot;/&gt;&lt;/object&gt;&lt;object type=&quot;3&quot; unique_id=&quot;10031&quot;&gt;&lt;property id=&quot;20148&quot; value=&quot;5&quot;/&gt;&lt;property id=&quot;20300&quot; value=&quot;Slide 28 - &amp;quot;Refractive Index&amp;quot;&quot;/&gt;&lt;property id=&quot;20307&quot; value=&quot;273&quot;/&gt;&lt;/object&gt;&lt;object type=&quot;3&quot; unique_id=&quot;10032&quot;&gt;&lt;property id=&quot;20148&quot; value=&quot;5&quot;/&gt;&lt;property id=&quot;20300&quot; value=&quot;Slide 29 - &amp;quot;Outline&amp;quot;&quot;/&gt;&lt;property id=&quot;20307&quot; value=&quot;274&quot;/&gt;&lt;/object&gt;&lt;object type=&quot;3&quot; unique_id=&quot;10033&quot;&gt;&lt;property id=&quot;20148&quot; value=&quot;5&quot;/&gt;&lt;property id=&quot;20300&quot; value=&quot;Slide 30 - &amp;quot;Reflection Spectroscopy&amp;quot;&quot;/&gt;&lt;property id=&quot;20307&quot; value=&quot;275&quot;/&gt;&lt;/object&gt;&lt;object type=&quot;3&quot; unique_id=&quot;10034&quot;&gt;&lt;property id=&quot;20148&quot; value=&quot;5&quot;/&gt;&lt;property id=&quot;20300&quot; value=&quot;Slide 31 - &amp;quot;Reflection Spectroscopy&amp;quot;&quot;/&gt;&lt;property id=&quot;20307&quot; value=&quot;276&quot;/&gt;&lt;/object&gt;&lt;object type=&quot;3&quot; unique_id=&quot;10035&quot;&gt;&lt;property id=&quot;20148&quot; value=&quot;5&quot;/&gt;&lt;property id=&quot;20300&quot; value=&quot;Slide 32 - &amp;quot;Reflection Spectroscopy&amp;quot;&quot;/&gt;&lt;property id=&quot;20307&quot; value=&quot;277&quot;/&gt;&lt;/object&gt;&lt;object type=&quot;3&quot; unique_id=&quot;10036&quot;&gt;&lt;property id=&quot;20148&quot; value=&quot;5&quot;/&gt;&lt;property id=&quot;20300&quot; value=&quot;Slide 33 - &amp;quot;Reflection Spectroscopy&amp;quot;&quot;/&gt;&lt;property id=&quot;20307&quot; value=&quot;278&quot;/&gt;&lt;/object&gt;&lt;object type=&quot;3&quot; unique_id=&quot;10037&quot;&gt;&lt;property id=&quot;20148&quot; value=&quot;5&quot;/&gt;&lt;property id=&quot;20300&quot; value=&quot;Slide 34 - &amp;quot;Outline&amp;quot;&quot;/&gt;&lt;property id=&quot;20307&quot; value=&quot;279&quot;/&gt;&lt;/object&gt;&lt;object type=&quot;3&quot; unique_id=&quot;10038&quot;&gt;&lt;property id=&quot;20148&quot; value=&quot;5&quot;/&gt;&lt;property id=&quot;20300&quot; value=&quot;Slide 35 - &amp;quot;Contact Angle&amp;quot;&quot;/&gt;&lt;property id=&quot;20307&quot; value=&quot;280&quot;/&gt;&lt;/object&gt;&lt;object type=&quot;3&quot; unique_id=&quot;10039&quot;&gt;&lt;property id=&quot;20148&quot; value=&quot;5&quot;/&gt;&lt;property id=&quot;20300&quot; value=&quot;Slide 36 - &amp;quot;Contact Angle&amp;quot;&quot;/&gt;&lt;property id=&quot;20307&quot; value=&quot;281&quot;/&gt;&lt;/object&gt;&lt;object type=&quot;3&quot; unique_id=&quot;10040&quot;&gt;&lt;property id=&quot;20148&quot; value=&quot;5&quot;/&gt;&lt;property id=&quot;20300&quot; value=&quot;Slide 37 - &amp;quot;Contact Angle&amp;quot;&quot;/&gt;&lt;property id=&quot;20307&quot; value=&quot;282&quot;/&gt;&lt;/object&gt;&lt;object type=&quot;3&quot; unique_id=&quot;10041&quot;&gt;&lt;property id=&quot;20148&quot; value=&quot;5&quot;/&gt;&lt;property id=&quot;20300&quot; value=&quot;Slide 38 - &amp;quot;Contact Angle Tools&amp;quot;&quot;/&gt;&lt;property id=&quot;20307&quot; value=&quot;283&quot;/&gt;&lt;/object&gt;&lt;object type=&quot;3&quot; unique_id=&quot;10042&quot;&gt;&lt;property id=&quot;20148&quot; value=&quot;5&quot;/&gt;&lt;property id=&quot;20300&quot; value=&quot;Slide 39 - &amp;quot;Contact Angle&amp;quot;&quot;/&gt;&lt;property id=&quot;20307&quot; value=&quot;284&quot;/&gt;&lt;/object&gt;&lt;object type=&quot;3&quot; unique_id=&quot;10043&quot;&gt;&lt;property id=&quot;20148&quot; value=&quot;5&quot;/&gt;&lt;property id=&quot;20300&quot; value=&quot;Slide 40 - &amp;quot;Contact Angle&amp;quot;&quot;/&gt;&lt;property id=&quot;20307&quot; value=&quot;285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1384</Words>
  <Application>Microsoft Office PowerPoint</Application>
  <PresentationFormat>On-screen Show (4:3)</PresentationFormat>
  <Paragraphs>246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Basic Characterization Techniques</vt:lpstr>
      <vt:lpstr>Outline</vt:lpstr>
      <vt:lpstr>Metrology</vt:lpstr>
      <vt:lpstr>Yield</vt:lpstr>
      <vt:lpstr>In-situ Characterization</vt:lpstr>
      <vt:lpstr>In-situ Characterization</vt:lpstr>
      <vt:lpstr>Residual Gas Analyzer Graph</vt:lpstr>
      <vt:lpstr>Residual Helium at 1.5x10-4 T System Pressure </vt:lpstr>
      <vt:lpstr>Ex-situ Characterization</vt:lpstr>
      <vt:lpstr>Ex-situ Characterization</vt:lpstr>
      <vt:lpstr>Ex-situ Characterization</vt:lpstr>
      <vt:lpstr>Outline</vt:lpstr>
      <vt:lpstr>Optical Microscopy</vt:lpstr>
      <vt:lpstr>Optical Microscopy</vt:lpstr>
      <vt:lpstr>Optical Microscopy</vt:lpstr>
      <vt:lpstr>Optical Microscopy</vt:lpstr>
      <vt:lpstr>Outline</vt:lpstr>
      <vt:lpstr>Profilometry</vt:lpstr>
      <vt:lpstr>Typical Profilometry Scan</vt:lpstr>
      <vt:lpstr>Profilometry</vt:lpstr>
      <vt:lpstr>Veeco Dektak 6</vt:lpstr>
      <vt:lpstr>Outline</vt:lpstr>
      <vt:lpstr>Ellipsometry</vt:lpstr>
      <vt:lpstr>Ellipsometry</vt:lpstr>
      <vt:lpstr>Ellipsometry</vt:lpstr>
      <vt:lpstr>Ellipsometry</vt:lpstr>
      <vt:lpstr>Refractive Index</vt:lpstr>
      <vt:lpstr>Refractive Index</vt:lpstr>
      <vt:lpstr>Outline</vt:lpstr>
      <vt:lpstr>Reflection Spectroscopy</vt:lpstr>
      <vt:lpstr>Reflection Spectroscopy</vt:lpstr>
      <vt:lpstr>Reflection Spectroscopy</vt:lpstr>
      <vt:lpstr>Reflection Spectroscopy</vt:lpstr>
      <vt:lpstr>Outline</vt:lpstr>
      <vt:lpstr>Contact Angle</vt:lpstr>
      <vt:lpstr>Contact Angle</vt:lpstr>
      <vt:lpstr>Contact Angle</vt:lpstr>
      <vt:lpstr>Contact Angle Tools</vt:lpstr>
      <vt:lpstr>Contact Angle</vt:lpstr>
      <vt:lpstr>Contact Angle</vt:lpstr>
    </vt:vector>
  </TitlesOfParts>
  <Company>Penn State CNEU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Johnson</dc:creator>
  <cp:lastModifiedBy>Engineering Computer Network</cp:lastModifiedBy>
  <cp:revision>22</cp:revision>
  <dcterms:created xsi:type="dcterms:W3CDTF">2010-12-10T15:31:29Z</dcterms:created>
  <dcterms:modified xsi:type="dcterms:W3CDTF">2018-07-23T22:41:11Z</dcterms:modified>
</cp:coreProperties>
</file>