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2"/>
  </p:notesMasterIdLst>
  <p:handoutMasterIdLst>
    <p:handoutMasterId r:id="rId33"/>
  </p:handoutMasterIdLst>
  <p:sldIdLst>
    <p:sldId id="451" r:id="rId2"/>
    <p:sldId id="406" r:id="rId3"/>
    <p:sldId id="442" r:id="rId4"/>
    <p:sldId id="443" r:id="rId5"/>
    <p:sldId id="444" r:id="rId6"/>
    <p:sldId id="445" r:id="rId7"/>
    <p:sldId id="446" r:id="rId8"/>
    <p:sldId id="447" r:id="rId9"/>
    <p:sldId id="448" r:id="rId10"/>
    <p:sldId id="449" r:id="rId11"/>
    <p:sldId id="450" r:id="rId12"/>
    <p:sldId id="407" r:id="rId13"/>
    <p:sldId id="408" r:id="rId14"/>
    <p:sldId id="410" r:id="rId15"/>
    <p:sldId id="409" r:id="rId16"/>
    <p:sldId id="411" r:id="rId17"/>
    <p:sldId id="416" r:id="rId18"/>
    <p:sldId id="422" r:id="rId19"/>
    <p:sldId id="412" r:id="rId20"/>
    <p:sldId id="413" r:id="rId21"/>
    <p:sldId id="430" r:id="rId22"/>
    <p:sldId id="431" r:id="rId23"/>
    <p:sldId id="425" r:id="rId24"/>
    <p:sldId id="423" r:id="rId25"/>
    <p:sldId id="424" r:id="rId26"/>
    <p:sldId id="428" r:id="rId27"/>
    <p:sldId id="426" r:id="rId28"/>
    <p:sldId id="427" r:id="rId29"/>
    <p:sldId id="417" r:id="rId30"/>
    <p:sldId id="429" r:id="rId31"/>
  </p:sldIdLst>
  <p:sldSz cx="9144000" cy="6858000" type="screen4x3"/>
  <p:notesSz cx="6997700" cy="9271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a:srgbClr val="0000FF"/>
    <a:srgbClr val="CC0000"/>
    <a:srgbClr val="9966FF"/>
    <a:srgbClr val="3333CC"/>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08" autoAdjust="0"/>
    <p:restoredTop sz="94728" autoAdjust="0"/>
  </p:normalViewPr>
  <p:slideViewPr>
    <p:cSldViewPr snapToGrid="0">
      <p:cViewPr varScale="1">
        <p:scale>
          <a:sx n="96" d="100"/>
          <a:sy n="96" d="100"/>
        </p:scale>
        <p:origin x="84" y="834"/>
      </p:cViewPr>
      <p:guideLst>
        <p:guide orient="horz" pos="2160"/>
        <p:guide pos="2880"/>
      </p:guideLst>
    </p:cSldViewPr>
  </p:slideViewPr>
  <p:outlineViewPr>
    <p:cViewPr>
      <p:scale>
        <a:sx n="33" d="100"/>
        <a:sy n="33" d="100"/>
      </p:scale>
      <p:origin x="0" y="0"/>
    </p:cViewPr>
    <p:sldLst>
      <p:sld r:id="rId1" collapse="1"/>
      <p:sld r:id="rId2" collapse="1"/>
    </p:sldLst>
  </p:outlin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_rels/viewProps.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7890" name="Rectangle 2"/>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2953" tIns="46477" rIns="92953" bIns="46477" numCol="1" anchor="t" anchorCtr="0" compatLnSpc="1">
            <a:prstTxWarp prst="textNoShape">
              <a:avLst/>
            </a:prstTxWarp>
          </a:bodyPr>
          <a:lstStyle>
            <a:lvl1pPr defTabSz="930275">
              <a:defRPr sz="1200">
                <a:latin typeface="Arial" charset="0"/>
              </a:defRPr>
            </a:lvl1pPr>
          </a:lstStyle>
          <a:p>
            <a:pPr>
              <a:defRPr/>
            </a:pPr>
            <a:endParaRPr lang="en-US"/>
          </a:p>
        </p:txBody>
      </p:sp>
      <p:sp>
        <p:nvSpPr>
          <p:cNvPr id="37891" name="Rectangle 3"/>
          <p:cNvSpPr>
            <a:spLocks noGrp="1" noChangeArrowheads="1"/>
          </p:cNvSpPr>
          <p:nvPr>
            <p:ph type="dt" sz="quarter" idx="1"/>
          </p:nvPr>
        </p:nvSpPr>
        <p:spPr bwMode="auto">
          <a:xfrm>
            <a:off x="3962400" y="0"/>
            <a:ext cx="3033713" cy="463550"/>
          </a:xfrm>
          <a:prstGeom prst="rect">
            <a:avLst/>
          </a:prstGeom>
          <a:noFill/>
          <a:ln w="9525">
            <a:noFill/>
            <a:miter lim="800000"/>
            <a:headEnd/>
            <a:tailEnd/>
          </a:ln>
          <a:effectLst/>
        </p:spPr>
        <p:txBody>
          <a:bodyPr vert="horz" wrap="square" lIns="92953" tIns="46477" rIns="92953" bIns="46477" numCol="1" anchor="t" anchorCtr="0" compatLnSpc="1">
            <a:prstTxWarp prst="textNoShape">
              <a:avLst/>
            </a:prstTxWarp>
          </a:bodyPr>
          <a:lstStyle>
            <a:lvl1pPr algn="r" defTabSz="930275">
              <a:defRPr sz="1200">
                <a:latin typeface="Arial" charset="0"/>
              </a:defRPr>
            </a:lvl1pPr>
          </a:lstStyle>
          <a:p>
            <a:pPr>
              <a:defRPr/>
            </a:pPr>
            <a:endParaRPr lang="en-US"/>
          </a:p>
        </p:txBody>
      </p:sp>
      <p:sp>
        <p:nvSpPr>
          <p:cNvPr id="37892" name="Rectangle 4"/>
          <p:cNvSpPr>
            <a:spLocks noGrp="1" noChangeArrowheads="1"/>
          </p:cNvSpPr>
          <p:nvPr>
            <p:ph type="ftr" sz="quarter" idx="2"/>
          </p:nvPr>
        </p:nvSpPr>
        <p:spPr bwMode="auto">
          <a:xfrm>
            <a:off x="0" y="8805863"/>
            <a:ext cx="3033713" cy="463550"/>
          </a:xfrm>
          <a:prstGeom prst="rect">
            <a:avLst/>
          </a:prstGeom>
          <a:noFill/>
          <a:ln w="9525">
            <a:noFill/>
            <a:miter lim="800000"/>
            <a:headEnd/>
            <a:tailEnd/>
          </a:ln>
          <a:effectLst/>
        </p:spPr>
        <p:txBody>
          <a:bodyPr vert="horz" wrap="square" lIns="92953" tIns="46477" rIns="92953" bIns="46477" numCol="1" anchor="b" anchorCtr="0" compatLnSpc="1">
            <a:prstTxWarp prst="textNoShape">
              <a:avLst/>
            </a:prstTxWarp>
          </a:bodyPr>
          <a:lstStyle>
            <a:lvl1pPr defTabSz="930275">
              <a:defRPr sz="1200">
                <a:latin typeface="Arial" charset="0"/>
              </a:defRPr>
            </a:lvl1pPr>
          </a:lstStyle>
          <a:p>
            <a:pPr>
              <a:defRPr/>
            </a:pPr>
            <a:endParaRPr lang="en-US"/>
          </a:p>
        </p:txBody>
      </p:sp>
      <p:sp>
        <p:nvSpPr>
          <p:cNvPr id="37893" name="Rectangle 5"/>
          <p:cNvSpPr>
            <a:spLocks noGrp="1" noChangeArrowheads="1"/>
          </p:cNvSpPr>
          <p:nvPr>
            <p:ph type="sldNum" sz="quarter" idx="3"/>
          </p:nvPr>
        </p:nvSpPr>
        <p:spPr bwMode="auto">
          <a:xfrm>
            <a:off x="3962400" y="8805863"/>
            <a:ext cx="3033713" cy="463550"/>
          </a:xfrm>
          <a:prstGeom prst="rect">
            <a:avLst/>
          </a:prstGeom>
          <a:noFill/>
          <a:ln w="9525">
            <a:noFill/>
            <a:miter lim="800000"/>
            <a:headEnd/>
            <a:tailEnd/>
          </a:ln>
          <a:effectLst/>
        </p:spPr>
        <p:txBody>
          <a:bodyPr vert="horz" wrap="square" lIns="92953" tIns="46477" rIns="92953" bIns="46477" numCol="1" anchor="b" anchorCtr="0" compatLnSpc="1">
            <a:prstTxWarp prst="textNoShape">
              <a:avLst/>
            </a:prstTxWarp>
          </a:bodyPr>
          <a:lstStyle>
            <a:lvl1pPr algn="r" defTabSz="930275">
              <a:defRPr sz="1200"/>
            </a:lvl1pPr>
          </a:lstStyle>
          <a:p>
            <a:fld id="{69054B62-BFB6-4FDC-AD94-B5C92A390993}" type="slidenum">
              <a:rPr lang="en-US" altLang="en-US"/>
              <a:pPr/>
              <a:t>‹#›</a:t>
            </a:fld>
            <a:endParaRPr lang="en-US" altLang="en-US"/>
          </a:p>
        </p:txBody>
      </p:sp>
    </p:spTree>
    <p:extLst>
      <p:ext uri="{BB962C8B-B14F-4D97-AF65-F5344CB8AC3E}">
        <p14:creationId xmlns:p14="http://schemas.microsoft.com/office/powerpoint/2010/main" val="37698019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2953" tIns="46477" rIns="92953" bIns="46477" numCol="1" anchor="t" anchorCtr="0" compatLnSpc="1">
            <a:prstTxWarp prst="textNoShape">
              <a:avLst/>
            </a:prstTxWarp>
          </a:bodyPr>
          <a:lstStyle>
            <a:lvl1pPr defTabSz="930275">
              <a:defRPr sz="1200">
                <a:latin typeface="Arial" charset="0"/>
              </a:defRPr>
            </a:lvl1pPr>
          </a:lstStyle>
          <a:p>
            <a:pPr>
              <a:defRPr/>
            </a:pPr>
            <a:endParaRPr lang="en-US"/>
          </a:p>
        </p:txBody>
      </p:sp>
      <p:sp>
        <p:nvSpPr>
          <p:cNvPr id="35843" name="Rectangle 3"/>
          <p:cNvSpPr>
            <a:spLocks noGrp="1" noChangeArrowheads="1"/>
          </p:cNvSpPr>
          <p:nvPr>
            <p:ph type="dt" idx="1"/>
          </p:nvPr>
        </p:nvSpPr>
        <p:spPr bwMode="auto">
          <a:xfrm>
            <a:off x="3962400" y="0"/>
            <a:ext cx="3033713" cy="463550"/>
          </a:xfrm>
          <a:prstGeom prst="rect">
            <a:avLst/>
          </a:prstGeom>
          <a:noFill/>
          <a:ln w="9525">
            <a:noFill/>
            <a:miter lim="800000"/>
            <a:headEnd/>
            <a:tailEnd/>
          </a:ln>
          <a:effectLst/>
        </p:spPr>
        <p:txBody>
          <a:bodyPr vert="horz" wrap="square" lIns="92953" tIns="46477" rIns="92953" bIns="46477" numCol="1" anchor="t" anchorCtr="0" compatLnSpc="1">
            <a:prstTxWarp prst="textNoShape">
              <a:avLst/>
            </a:prstTxWarp>
          </a:bodyPr>
          <a:lstStyle>
            <a:lvl1pPr algn="r" defTabSz="930275">
              <a:defRPr sz="1200">
                <a:latin typeface="Arial" charset="0"/>
              </a:defRPr>
            </a:lvl1pPr>
          </a:lstStyle>
          <a:p>
            <a:pPr>
              <a:defRPr/>
            </a:pPr>
            <a:endParaRPr lang="en-US"/>
          </a:p>
        </p:txBody>
      </p:sp>
      <p:sp>
        <p:nvSpPr>
          <p:cNvPr id="80900" name="Rectangle 4"/>
          <p:cNvSpPr>
            <a:spLocks noGrp="1" noRot="1" noChangeAspect="1" noChangeArrowheads="1" noTextEdit="1"/>
          </p:cNvSpPr>
          <p:nvPr>
            <p:ph type="sldImg" idx="2"/>
          </p:nvPr>
        </p:nvSpPr>
        <p:spPr bwMode="auto">
          <a:xfrm>
            <a:off x="1181100" y="695325"/>
            <a:ext cx="4635500" cy="347662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5" name="Rectangle 5"/>
          <p:cNvSpPr>
            <a:spLocks noGrp="1" noChangeArrowheads="1"/>
          </p:cNvSpPr>
          <p:nvPr>
            <p:ph type="body" sz="quarter" idx="3"/>
          </p:nvPr>
        </p:nvSpPr>
        <p:spPr bwMode="auto">
          <a:xfrm>
            <a:off x="700088" y="4403725"/>
            <a:ext cx="5597525" cy="4171950"/>
          </a:xfrm>
          <a:prstGeom prst="rect">
            <a:avLst/>
          </a:prstGeom>
          <a:noFill/>
          <a:ln w="9525">
            <a:noFill/>
            <a:miter lim="800000"/>
            <a:headEnd/>
            <a:tailEnd/>
          </a:ln>
          <a:effectLst/>
        </p:spPr>
        <p:txBody>
          <a:bodyPr vert="horz" wrap="square" lIns="92953" tIns="46477" rIns="92953" bIns="4647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5846" name="Rectangle 6"/>
          <p:cNvSpPr>
            <a:spLocks noGrp="1" noChangeArrowheads="1"/>
          </p:cNvSpPr>
          <p:nvPr>
            <p:ph type="ftr" sz="quarter" idx="4"/>
          </p:nvPr>
        </p:nvSpPr>
        <p:spPr bwMode="auto">
          <a:xfrm>
            <a:off x="0" y="8805863"/>
            <a:ext cx="3033713" cy="463550"/>
          </a:xfrm>
          <a:prstGeom prst="rect">
            <a:avLst/>
          </a:prstGeom>
          <a:noFill/>
          <a:ln w="9525">
            <a:noFill/>
            <a:miter lim="800000"/>
            <a:headEnd/>
            <a:tailEnd/>
          </a:ln>
          <a:effectLst/>
        </p:spPr>
        <p:txBody>
          <a:bodyPr vert="horz" wrap="square" lIns="92953" tIns="46477" rIns="92953" bIns="46477" numCol="1" anchor="b" anchorCtr="0" compatLnSpc="1">
            <a:prstTxWarp prst="textNoShape">
              <a:avLst/>
            </a:prstTxWarp>
          </a:bodyPr>
          <a:lstStyle>
            <a:lvl1pPr defTabSz="930275">
              <a:defRPr sz="1200">
                <a:latin typeface="Arial" charset="0"/>
              </a:defRPr>
            </a:lvl1pPr>
          </a:lstStyle>
          <a:p>
            <a:pPr>
              <a:defRPr/>
            </a:pPr>
            <a:endParaRPr lang="en-US"/>
          </a:p>
        </p:txBody>
      </p:sp>
      <p:sp>
        <p:nvSpPr>
          <p:cNvPr id="35847" name="Rectangle 7"/>
          <p:cNvSpPr>
            <a:spLocks noGrp="1" noChangeArrowheads="1"/>
          </p:cNvSpPr>
          <p:nvPr>
            <p:ph type="sldNum" sz="quarter" idx="5"/>
          </p:nvPr>
        </p:nvSpPr>
        <p:spPr bwMode="auto">
          <a:xfrm>
            <a:off x="3962400" y="8805863"/>
            <a:ext cx="3033713" cy="463550"/>
          </a:xfrm>
          <a:prstGeom prst="rect">
            <a:avLst/>
          </a:prstGeom>
          <a:noFill/>
          <a:ln w="9525">
            <a:noFill/>
            <a:miter lim="800000"/>
            <a:headEnd/>
            <a:tailEnd/>
          </a:ln>
          <a:effectLst/>
        </p:spPr>
        <p:txBody>
          <a:bodyPr vert="horz" wrap="square" lIns="92953" tIns="46477" rIns="92953" bIns="46477" numCol="1" anchor="b" anchorCtr="0" compatLnSpc="1">
            <a:prstTxWarp prst="textNoShape">
              <a:avLst/>
            </a:prstTxWarp>
          </a:bodyPr>
          <a:lstStyle>
            <a:lvl1pPr algn="r" defTabSz="930275">
              <a:defRPr sz="1200"/>
            </a:lvl1pPr>
          </a:lstStyle>
          <a:p>
            <a:fld id="{C53DA8E3-DBE2-4C52-BBEA-FFD92A597110}" type="slidenum">
              <a:rPr lang="en-US" altLang="en-US"/>
              <a:pPr/>
              <a:t>‹#›</a:t>
            </a:fld>
            <a:endParaRPr lang="en-US" altLang="en-US"/>
          </a:p>
        </p:txBody>
      </p:sp>
    </p:spTree>
    <p:extLst>
      <p:ext uri="{BB962C8B-B14F-4D97-AF65-F5344CB8AC3E}">
        <p14:creationId xmlns:p14="http://schemas.microsoft.com/office/powerpoint/2010/main" val="13447401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ln/>
        </p:spPr>
      </p:sp>
      <p:sp>
        <p:nvSpPr>
          <p:cNvPr id="819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192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979D6BF-FD78-4648-8E45-A5813D185917}" type="slidenum">
              <a:rPr lang="en-US" altLang="en-US"/>
              <a:pPr eaLnBrk="1" hangingPunct="1"/>
              <a:t>2</a:t>
            </a:fld>
            <a:endParaRPr lang="en-US" altLang="en-US"/>
          </a:p>
        </p:txBody>
      </p:sp>
    </p:spTree>
    <p:extLst>
      <p:ext uri="{BB962C8B-B14F-4D97-AF65-F5344CB8AC3E}">
        <p14:creationId xmlns:p14="http://schemas.microsoft.com/office/powerpoint/2010/main" val="13845909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16C6F7D-5FFA-495D-B21E-FA2BD0C9EFBF}" type="slidenum">
              <a:rPr lang="en-US" altLang="en-US"/>
              <a:pPr eaLnBrk="1" hangingPunct="1"/>
              <a:t>20</a:t>
            </a:fld>
            <a:endParaRPr lang="en-US" altLang="en-US"/>
          </a:p>
        </p:txBody>
      </p:sp>
    </p:spTree>
    <p:extLst>
      <p:ext uri="{BB962C8B-B14F-4D97-AF65-F5344CB8AC3E}">
        <p14:creationId xmlns:p14="http://schemas.microsoft.com/office/powerpoint/2010/main" val="100049810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058308F-0023-4ED5-85DE-F2B1C1861103}" type="slidenum">
              <a:rPr lang="en-US" altLang="en-US"/>
              <a:pPr eaLnBrk="1" hangingPunct="1"/>
              <a:t>27</a:t>
            </a:fld>
            <a:endParaRPr lang="en-US" altLang="en-US"/>
          </a:p>
        </p:txBody>
      </p:sp>
    </p:spTree>
    <p:extLst>
      <p:ext uri="{BB962C8B-B14F-4D97-AF65-F5344CB8AC3E}">
        <p14:creationId xmlns:p14="http://schemas.microsoft.com/office/powerpoint/2010/main" val="27450818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Slide Image Placeholder 1"/>
          <p:cNvSpPr>
            <a:spLocks noGrp="1" noRot="1" noChangeAspect="1" noTextEdit="1"/>
          </p:cNvSpPr>
          <p:nvPr>
            <p:ph type="sldImg"/>
          </p:nvPr>
        </p:nvSpPr>
        <p:spPr>
          <a:ln/>
        </p:spPr>
      </p:sp>
      <p:sp>
        <p:nvSpPr>
          <p:cNvPr id="931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9318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0C5CCDBD-3C47-4886-A327-074D266A7E06}" type="slidenum">
              <a:rPr lang="en-US" altLang="en-US"/>
              <a:pPr eaLnBrk="1" hangingPunct="1"/>
              <a:t>28</a:t>
            </a:fld>
            <a:endParaRPr lang="en-US" altLang="en-US"/>
          </a:p>
        </p:txBody>
      </p:sp>
    </p:spTree>
    <p:extLst>
      <p:ext uri="{BB962C8B-B14F-4D97-AF65-F5344CB8AC3E}">
        <p14:creationId xmlns:p14="http://schemas.microsoft.com/office/powerpoint/2010/main" val="4117389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Slide Image Placeholder 1"/>
          <p:cNvSpPr>
            <a:spLocks noGrp="1" noRot="1" noChangeAspect="1" noTextEdit="1"/>
          </p:cNvSpPr>
          <p:nvPr>
            <p:ph type="sldImg"/>
          </p:nvPr>
        </p:nvSpPr>
        <p:spPr>
          <a:ln/>
        </p:spPr>
      </p:sp>
      <p:sp>
        <p:nvSpPr>
          <p:cNvPr id="942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9421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347BA08-4AEB-4AF8-A62C-A7A5C95F01DD}" type="slidenum">
              <a:rPr lang="en-US" altLang="en-US"/>
              <a:pPr eaLnBrk="1" hangingPunct="1"/>
              <a:t>29</a:t>
            </a:fld>
            <a:endParaRPr lang="en-US" altLang="en-US"/>
          </a:p>
        </p:txBody>
      </p:sp>
    </p:spTree>
    <p:extLst>
      <p:ext uri="{BB962C8B-B14F-4D97-AF65-F5344CB8AC3E}">
        <p14:creationId xmlns:p14="http://schemas.microsoft.com/office/powerpoint/2010/main" val="36682598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ln/>
        </p:spPr>
      </p:sp>
      <p:sp>
        <p:nvSpPr>
          <p:cNvPr id="829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294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5275E1DC-8D51-4E3B-BC4E-5C597BD1DA25}" type="slidenum">
              <a:rPr lang="en-US" altLang="en-US"/>
              <a:pPr eaLnBrk="1" hangingPunct="1"/>
              <a:t>11</a:t>
            </a:fld>
            <a:endParaRPr lang="en-US" altLang="en-US"/>
          </a:p>
        </p:txBody>
      </p:sp>
    </p:spTree>
    <p:extLst>
      <p:ext uri="{BB962C8B-B14F-4D97-AF65-F5344CB8AC3E}">
        <p14:creationId xmlns:p14="http://schemas.microsoft.com/office/powerpoint/2010/main" val="11625334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ln/>
        </p:spPr>
      </p:sp>
      <p:sp>
        <p:nvSpPr>
          <p:cNvPr id="839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397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98EA806-34E2-409F-95E3-894277741AE2}" type="slidenum">
              <a:rPr lang="en-US" altLang="en-US"/>
              <a:pPr eaLnBrk="1" hangingPunct="1"/>
              <a:t>12</a:t>
            </a:fld>
            <a:endParaRPr lang="en-US" altLang="en-US"/>
          </a:p>
        </p:txBody>
      </p:sp>
    </p:spTree>
    <p:extLst>
      <p:ext uri="{BB962C8B-B14F-4D97-AF65-F5344CB8AC3E}">
        <p14:creationId xmlns:p14="http://schemas.microsoft.com/office/powerpoint/2010/main" val="1616389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ln/>
        </p:spPr>
      </p:sp>
      <p:sp>
        <p:nvSpPr>
          <p:cNvPr id="849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499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43B9A817-E6BC-41B1-B89B-CFE8DAAD0B53}" type="slidenum">
              <a:rPr lang="en-US" altLang="en-US"/>
              <a:pPr eaLnBrk="1" hangingPunct="1"/>
              <a:t>13</a:t>
            </a:fld>
            <a:endParaRPr lang="en-US" altLang="en-US"/>
          </a:p>
        </p:txBody>
      </p:sp>
    </p:spTree>
    <p:extLst>
      <p:ext uri="{BB962C8B-B14F-4D97-AF65-F5344CB8AC3E}">
        <p14:creationId xmlns:p14="http://schemas.microsoft.com/office/powerpoint/2010/main" val="281206428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ln/>
        </p:spPr>
      </p:sp>
      <p:sp>
        <p:nvSpPr>
          <p:cNvPr id="860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602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EE34918A-ECD7-4FC3-8BE1-EDEDB15FB05A}" type="slidenum">
              <a:rPr lang="en-US" altLang="en-US"/>
              <a:pPr eaLnBrk="1" hangingPunct="1"/>
              <a:t>14</a:t>
            </a:fld>
            <a:endParaRPr lang="en-US" altLang="en-US"/>
          </a:p>
        </p:txBody>
      </p:sp>
    </p:spTree>
    <p:extLst>
      <p:ext uri="{BB962C8B-B14F-4D97-AF65-F5344CB8AC3E}">
        <p14:creationId xmlns:p14="http://schemas.microsoft.com/office/powerpoint/2010/main" val="215431721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ln/>
        </p:spPr>
      </p:sp>
      <p:sp>
        <p:nvSpPr>
          <p:cNvPr id="870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704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2A419CF-F745-46B1-93B9-A2C82B031C1E}" type="slidenum">
              <a:rPr lang="en-US" altLang="en-US"/>
              <a:pPr eaLnBrk="1" hangingPunct="1"/>
              <a:t>15</a:t>
            </a:fld>
            <a:endParaRPr lang="en-US" altLang="en-US"/>
          </a:p>
        </p:txBody>
      </p:sp>
    </p:spTree>
    <p:extLst>
      <p:ext uri="{BB962C8B-B14F-4D97-AF65-F5344CB8AC3E}">
        <p14:creationId xmlns:p14="http://schemas.microsoft.com/office/powerpoint/2010/main" val="20482928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ln/>
        </p:spPr>
      </p:sp>
      <p:sp>
        <p:nvSpPr>
          <p:cNvPr id="880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panose="020B0604020202020204" pitchFamily="34" charset="0"/>
            </a:endParaRPr>
          </a:p>
        </p:txBody>
      </p:sp>
      <p:sp>
        <p:nvSpPr>
          <p:cNvPr id="88068"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704C6623-3573-4404-AEFD-8D5554FA76F2}" type="slidenum">
              <a:rPr lang="en-US" altLang="en-US"/>
              <a:pPr eaLnBrk="1" hangingPunct="1"/>
              <a:t>16</a:t>
            </a:fld>
            <a:endParaRPr lang="en-US" altLang="en-US"/>
          </a:p>
        </p:txBody>
      </p:sp>
    </p:spTree>
    <p:extLst>
      <p:ext uri="{BB962C8B-B14F-4D97-AF65-F5344CB8AC3E}">
        <p14:creationId xmlns:p14="http://schemas.microsoft.com/office/powerpoint/2010/main" val="26110770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93B83517-19F3-409E-BCDD-CC9D6C2DD2DC}" type="slidenum">
              <a:rPr lang="en-US" altLang="en-US"/>
              <a:pPr eaLnBrk="1" hangingPunct="1"/>
              <a:t>17</a:t>
            </a:fld>
            <a:endParaRPr lang="en-US" altLang="en-US"/>
          </a:p>
        </p:txBody>
      </p:sp>
    </p:spTree>
    <p:extLst>
      <p:ext uri="{BB962C8B-B14F-4D97-AF65-F5344CB8AC3E}">
        <p14:creationId xmlns:p14="http://schemas.microsoft.com/office/powerpoint/2010/main" val="18038132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eaLnBrk="0" hangingPunct="0">
              <a:defRPr>
                <a:solidFill>
                  <a:schemeClr val="tx1"/>
                </a:solidFill>
                <a:latin typeface="Arial" panose="020B0604020202020204" pitchFamily="34" charset="0"/>
              </a:defRPr>
            </a:lvl1pPr>
            <a:lvl2pPr marL="742950" indent="-285750" defTabSz="930275" eaLnBrk="0" hangingPunct="0">
              <a:defRPr>
                <a:solidFill>
                  <a:schemeClr val="tx1"/>
                </a:solidFill>
                <a:latin typeface="Arial" panose="020B0604020202020204" pitchFamily="34" charset="0"/>
              </a:defRPr>
            </a:lvl2pPr>
            <a:lvl3pPr marL="1143000" indent="-228600" defTabSz="930275" eaLnBrk="0" hangingPunct="0">
              <a:defRPr>
                <a:solidFill>
                  <a:schemeClr val="tx1"/>
                </a:solidFill>
                <a:latin typeface="Arial" panose="020B0604020202020204" pitchFamily="34" charset="0"/>
              </a:defRPr>
            </a:lvl3pPr>
            <a:lvl4pPr marL="1600200" indent="-228600" defTabSz="930275" eaLnBrk="0" hangingPunct="0">
              <a:defRPr>
                <a:solidFill>
                  <a:schemeClr val="tx1"/>
                </a:solidFill>
                <a:latin typeface="Arial" panose="020B0604020202020204" pitchFamily="34" charset="0"/>
              </a:defRPr>
            </a:lvl4pPr>
            <a:lvl5pPr marL="2057400" indent="-228600" defTabSz="930275" eaLnBrk="0" hangingPunct="0">
              <a:defRPr>
                <a:solidFill>
                  <a:schemeClr val="tx1"/>
                </a:solidFill>
                <a:latin typeface="Arial" panose="020B0604020202020204" pitchFamily="34" charset="0"/>
              </a:defRPr>
            </a:lvl5pPr>
            <a:lvl6pPr marL="2514600" indent="-228600" defTabSz="930275" eaLnBrk="0" fontAlgn="base" hangingPunct="0">
              <a:spcBef>
                <a:spcPct val="0"/>
              </a:spcBef>
              <a:spcAft>
                <a:spcPct val="0"/>
              </a:spcAft>
              <a:defRPr>
                <a:solidFill>
                  <a:schemeClr val="tx1"/>
                </a:solidFill>
                <a:latin typeface="Arial" panose="020B0604020202020204" pitchFamily="34" charset="0"/>
              </a:defRPr>
            </a:lvl6pPr>
            <a:lvl7pPr marL="2971800" indent="-228600" defTabSz="930275" eaLnBrk="0" fontAlgn="base" hangingPunct="0">
              <a:spcBef>
                <a:spcPct val="0"/>
              </a:spcBef>
              <a:spcAft>
                <a:spcPct val="0"/>
              </a:spcAft>
              <a:defRPr>
                <a:solidFill>
                  <a:schemeClr val="tx1"/>
                </a:solidFill>
                <a:latin typeface="Arial" panose="020B0604020202020204" pitchFamily="34" charset="0"/>
              </a:defRPr>
            </a:lvl7pPr>
            <a:lvl8pPr marL="3429000" indent="-228600" defTabSz="930275" eaLnBrk="0" fontAlgn="base" hangingPunct="0">
              <a:spcBef>
                <a:spcPct val="0"/>
              </a:spcBef>
              <a:spcAft>
                <a:spcPct val="0"/>
              </a:spcAft>
              <a:defRPr>
                <a:solidFill>
                  <a:schemeClr val="tx1"/>
                </a:solidFill>
                <a:latin typeface="Arial" panose="020B0604020202020204" pitchFamily="34" charset="0"/>
              </a:defRPr>
            </a:lvl8pPr>
            <a:lvl9pPr marL="3886200" indent="-228600" defTabSz="930275" eaLnBrk="0" fontAlgn="base" hangingPunct="0">
              <a:spcBef>
                <a:spcPct val="0"/>
              </a:spcBef>
              <a:spcAft>
                <a:spcPct val="0"/>
              </a:spcAft>
              <a:defRPr>
                <a:solidFill>
                  <a:schemeClr val="tx1"/>
                </a:solidFill>
                <a:latin typeface="Arial" panose="020B0604020202020204" pitchFamily="34" charset="0"/>
              </a:defRPr>
            </a:lvl9pPr>
          </a:lstStyle>
          <a:p>
            <a:pPr eaLnBrk="1" hangingPunct="1"/>
            <a:fld id="{8521EA5A-27AF-4648-B3C9-D2264DBF37FC}" type="slidenum">
              <a:rPr lang="en-US" altLang="en-US"/>
              <a:pPr eaLnBrk="1" hangingPunct="1"/>
              <a:t>19</a:t>
            </a:fld>
            <a:endParaRPr lang="en-US" altLang="en-US"/>
          </a:p>
        </p:txBody>
      </p:sp>
    </p:spTree>
    <p:extLst>
      <p:ext uri="{BB962C8B-B14F-4D97-AF65-F5344CB8AC3E}">
        <p14:creationId xmlns:p14="http://schemas.microsoft.com/office/powerpoint/2010/main" val="4557176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579212202"/>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603101960"/>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164692791"/>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19923403"/>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12814851"/>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81224248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2947644923"/>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519880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4028111339"/>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451512101"/>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99934528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9806852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77868984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3175"/>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Rectangle 5"/>
          <p:cNvSpPr>
            <a:spLocks noChangeArrowheads="1"/>
          </p:cNvSpPr>
          <p:nvPr userDrawn="1"/>
        </p:nvSpPr>
        <p:spPr bwMode="auto">
          <a:xfrm>
            <a:off x="0" y="6639339"/>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l" eaLnBrk="1" hangingPunct="1">
              <a:defRPr/>
            </a:pPr>
            <a:r>
              <a:rPr lang="en-US" altLang="en-US" sz="800" dirty="0" smtClean="0"/>
              <a:t>www.nano4me.org</a:t>
            </a:r>
          </a:p>
        </p:txBody>
      </p:sp>
      <p:sp>
        <p:nvSpPr>
          <p:cNvPr id="6" name="Rectangle 5"/>
          <p:cNvSpPr>
            <a:spLocks noChangeArrowheads="1"/>
          </p:cNvSpPr>
          <p:nvPr userDrawn="1"/>
        </p:nvSpPr>
        <p:spPr bwMode="auto">
          <a:xfrm>
            <a:off x="0" y="6639336"/>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800" dirty="0" smtClean="0"/>
              <a:t>© 2018 The Pennsylvania State University</a:t>
            </a:r>
          </a:p>
        </p:txBody>
      </p:sp>
      <p:sp>
        <p:nvSpPr>
          <p:cNvPr id="7"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r>
              <a:rPr lang="en-US" altLang="en-US" sz="800" dirty="0" smtClean="0"/>
              <a:t>Intro to Colloidal and Self-Assembled Materials </a:t>
            </a:r>
            <a:fld id="{862CD6A4-F241-4398-B59C-ADF65728BD48}" type="slidenum">
              <a:rPr lang="en-US" altLang="en-US" sz="800" smtClean="0"/>
              <a:t>‹#›</a:t>
            </a:fld>
            <a:endParaRPr lang="en-US" altLang="en-US" sz="800" dirty="0" smtClean="0"/>
          </a:p>
        </p:txBody>
      </p:sp>
    </p:spTree>
  </p:cSld>
  <p:clrMap bg1="lt1" tx1="dk1" bg2="lt2" tx2="dk2" accent1="accent1" accent2="accent2" accent3="accent3" accent4="accent4" accent5="accent5" accent6="accent6" hlink="hlink" folHlink="folHlink"/>
  <p:sldLayoutIdLst>
    <p:sldLayoutId id="2147483841" r:id="rId1"/>
    <p:sldLayoutId id="2147483843" r:id="rId2"/>
    <p:sldLayoutId id="2147483844" r:id="rId3"/>
    <p:sldLayoutId id="2147483845" r:id="rId4"/>
    <p:sldLayoutId id="2147483846" r:id="rId5"/>
    <p:sldLayoutId id="2147483847" r:id="rId6"/>
    <p:sldLayoutId id="2147483848" r:id="rId7"/>
    <p:sldLayoutId id="2147483849" r:id="rId8"/>
    <p:sldLayoutId id="2147483850" r:id="rId9"/>
    <p:sldLayoutId id="2147483851" r:id="rId10"/>
    <p:sldLayoutId id="2147483852" r:id="rId11"/>
    <p:sldLayoutId id="2147483853" r:id="rId12"/>
    <p:sldLayoutId id="2147483842" r:id="rId13"/>
  </p:sldLayoutIdLst>
  <p:timing>
    <p:tnLst>
      <p:par>
        <p:cTn id="1" dur="indefinite" restart="never" nodeType="tmRoot"/>
      </p:par>
    </p:tnLst>
  </p:timing>
  <p:hf sldNum="0" hdr="0" dt="0"/>
  <p:txStyles>
    <p:titleStyle>
      <a:lvl1pPr algn="ctr" rtl="0" eaLnBrk="0" fontAlgn="base" hangingPunct="0">
        <a:spcBef>
          <a:spcPct val="0"/>
        </a:spcBef>
        <a:spcAft>
          <a:spcPct val="0"/>
        </a:spcAft>
        <a:defRPr sz="3600">
          <a:solidFill>
            <a:schemeClr val="tx2"/>
          </a:solidFill>
          <a:latin typeface="+mj-lt"/>
          <a:ea typeface="+mj-ea"/>
          <a:cs typeface="+mj-cs"/>
        </a:defRPr>
      </a:lvl1pPr>
      <a:lvl2pPr algn="ctr" rtl="0" eaLnBrk="0" fontAlgn="base" hangingPunct="0">
        <a:spcBef>
          <a:spcPct val="0"/>
        </a:spcBef>
        <a:spcAft>
          <a:spcPct val="0"/>
        </a:spcAft>
        <a:defRPr sz="3600">
          <a:solidFill>
            <a:schemeClr val="tx2"/>
          </a:solidFill>
          <a:latin typeface="Arial" charset="0"/>
        </a:defRPr>
      </a:lvl2pPr>
      <a:lvl3pPr algn="ctr" rtl="0" eaLnBrk="0" fontAlgn="base" hangingPunct="0">
        <a:spcBef>
          <a:spcPct val="0"/>
        </a:spcBef>
        <a:spcAft>
          <a:spcPct val="0"/>
        </a:spcAft>
        <a:defRPr sz="3600">
          <a:solidFill>
            <a:schemeClr val="tx2"/>
          </a:solidFill>
          <a:latin typeface="Arial" charset="0"/>
        </a:defRPr>
      </a:lvl3pPr>
      <a:lvl4pPr algn="ctr" rtl="0" eaLnBrk="0" fontAlgn="base" hangingPunct="0">
        <a:spcBef>
          <a:spcPct val="0"/>
        </a:spcBef>
        <a:spcAft>
          <a:spcPct val="0"/>
        </a:spcAft>
        <a:defRPr sz="3600">
          <a:solidFill>
            <a:schemeClr val="tx2"/>
          </a:solidFill>
          <a:latin typeface="Arial" charset="0"/>
        </a:defRPr>
      </a:lvl4pPr>
      <a:lvl5pPr algn="ctr" rtl="0" eaLnBrk="0" fontAlgn="base" hangingPunct="0">
        <a:spcBef>
          <a:spcPct val="0"/>
        </a:spcBef>
        <a:spcAft>
          <a:spcPct val="0"/>
        </a:spcAft>
        <a:defRPr sz="36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txBox="1">
            <a:spLocks/>
          </p:cNvSpPr>
          <p:nvPr/>
        </p:nvSpPr>
        <p:spPr bwMode="auto">
          <a:xfrm>
            <a:off x="596348" y="3750365"/>
            <a:ext cx="8229600" cy="17459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n-US" altLang="en-US" sz="4000" b="1" dirty="0" smtClean="0">
                <a:solidFill>
                  <a:schemeClr val="tx2"/>
                </a:solidFill>
                <a:latin typeface="+mj-lt"/>
                <a:cs typeface="Arial" panose="020B0604020202020204" pitchFamily="34" charset="0"/>
              </a:rPr>
              <a:t>An </a:t>
            </a:r>
            <a:r>
              <a:rPr lang="en-US" altLang="en-US" sz="4000" b="1" dirty="0">
                <a:solidFill>
                  <a:schemeClr val="tx2"/>
                </a:solidFill>
                <a:latin typeface="+mj-lt"/>
                <a:cs typeface="Arial" panose="020B0604020202020204" pitchFamily="34" charset="0"/>
              </a:rPr>
              <a:t>Introduction to Colloidal and Self-Assembled </a:t>
            </a:r>
            <a:r>
              <a:rPr lang="en-US" altLang="en-US" sz="4000" b="1" dirty="0" smtClean="0">
                <a:solidFill>
                  <a:schemeClr val="tx2"/>
                </a:solidFill>
                <a:latin typeface="+mj-lt"/>
                <a:cs typeface="Arial" panose="020B0604020202020204" pitchFamily="34" charset="0"/>
              </a:rPr>
              <a:t>Materials</a:t>
            </a:r>
          </a:p>
          <a:p>
            <a:pPr algn="ctr"/>
            <a:r>
              <a:rPr lang="en-US" altLang="en-US" sz="2800" b="1" dirty="0" smtClean="0">
                <a:solidFill>
                  <a:schemeClr val="tx2"/>
                </a:solidFill>
                <a:latin typeface="+mj-lt"/>
                <a:cs typeface="Arial" panose="020B0604020202020204" pitchFamily="34" charset="0"/>
              </a:rPr>
              <a:t>Part 1</a:t>
            </a:r>
            <a:endParaRPr lang="en-US" altLang="en-US" sz="2800" b="1" dirty="0">
              <a:solidFill>
                <a:schemeClr val="tx2"/>
              </a:solidFill>
              <a:latin typeface="+mj-lt"/>
              <a:cs typeface="Arial" panose="020B0604020202020204" pitchFamily="34" charset="0"/>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771633"/>
            <a:ext cx="8686800" cy="2049295"/>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0" y="3175"/>
            <a:ext cx="9144000" cy="1143000"/>
          </a:xfrm>
        </p:spPr>
        <p:txBody>
          <a:bodyPr/>
          <a:lstStyle/>
          <a:p>
            <a:r>
              <a:rPr lang="en-US" altLang="en-US" sz="3200" smtClean="0">
                <a:solidFill>
                  <a:srgbClr val="000000"/>
                </a:solidFill>
              </a:rPr>
              <a:t>Properties of Solutions, Solutes, and Solvents</a:t>
            </a:r>
            <a:endParaRPr lang="en-US" altLang="en-US" sz="3200" smtClean="0"/>
          </a:p>
        </p:txBody>
      </p:sp>
      <p:sp>
        <p:nvSpPr>
          <p:cNvPr id="23555" name="Content Placeholder 2"/>
          <p:cNvSpPr>
            <a:spLocks noGrp="1"/>
          </p:cNvSpPr>
          <p:nvPr>
            <p:ph idx="1"/>
          </p:nvPr>
        </p:nvSpPr>
        <p:spPr>
          <a:xfrm>
            <a:off x="457200" y="1098550"/>
            <a:ext cx="8229600" cy="4525963"/>
          </a:xfrm>
        </p:spPr>
        <p:txBody>
          <a:bodyPr/>
          <a:lstStyle/>
          <a:p>
            <a:pPr>
              <a:buFontTx/>
              <a:buNone/>
            </a:pPr>
            <a:r>
              <a:rPr lang="en-US" altLang="en-US" sz="2800" smtClean="0"/>
              <a:t>Other properties of solvents that may be important to particular applications:</a:t>
            </a:r>
          </a:p>
          <a:p>
            <a:pPr lvl="1"/>
            <a:r>
              <a:rPr lang="en-US" altLang="en-US" smtClean="0"/>
              <a:t>Halogenated or non-halogenated</a:t>
            </a:r>
          </a:p>
          <a:p>
            <a:pPr lvl="1"/>
            <a:r>
              <a:rPr lang="en-US" altLang="en-US" smtClean="0"/>
              <a:t>Aromatic vs. non-aromatic</a:t>
            </a:r>
          </a:p>
          <a:p>
            <a:pPr lvl="1"/>
            <a:r>
              <a:rPr lang="en-US" altLang="en-US" smtClean="0"/>
              <a:t>Hydrogen bonding capability</a:t>
            </a:r>
          </a:p>
          <a:p>
            <a:pPr lvl="1"/>
            <a:r>
              <a:rPr lang="en-US" altLang="en-US" smtClean="0"/>
              <a:t>Anhydrous (dry) or not (trace water)</a:t>
            </a:r>
          </a:p>
          <a:p>
            <a:pPr lvl="1"/>
            <a:r>
              <a:rPr lang="en-US" altLang="en-US" smtClean="0"/>
              <a:t>Volatility</a:t>
            </a:r>
          </a:p>
          <a:p>
            <a:pPr lvl="1"/>
            <a:r>
              <a:rPr lang="en-US" altLang="en-US" smtClean="0"/>
              <a:t>Residues left after evaporation</a:t>
            </a:r>
          </a:p>
          <a:p>
            <a:pPr lvl="1"/>
            <a:r>
              <a:rPr lang="en-US" altLang="en-US" smtClean="0"/>
              <a:t>Ability to be sublimed</a:t>
            </a:r>
          </a:p>
          <a:p>
            <a:pPr lvl="1"/>
            <a:r>
              <a:rPr lang="en-US" altLang="en-US" smtClean="0"/>
              <a:t>Stability: ethers decompose over time to form explosive peroxides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altLang="en-US" smtClean="0"/>
              <a:t>Outline</a:t>
            </a:r>
          </a:p>
        </p:txBody>
      </p:sp>
      <p:sp>
        <p:nvSpPr>
          <p:cNvPr id="24579" name="Rectangle 3"/>
          <p:cNvSpPr>
            <a:spLocks noGrp="1" noChangeArrowheads="1"/>
          </p:cNvSpPr>
          <p:nvPr>
            <p:ph type="body" idx="1"/>
          </p:nvPr>
        </p:nvSpPr>
        <p:spPr/>
        <p:txBody>
          <a:bodyPr/>
          <a:lstStyle/>
          <a:p>
            <a:pPr eaLnBrk="1" hangingPunct="1"/>
            <a:r>
              <a:rPr lang="en-US" altLang="en-US" smtClean="0"/>
              <a:t>Review of Solutions</a:t>
            </a:r>
          </a:p>
          <a:p>
            <a:pPr eaLnBrk="1" hangingPunct="1"/>
            <a:r>
              <a:rPr lang="en-US" altLang="en-US" smtClean="0">
                <a:solidFill>
                  <a:srgbClr val="000066"/>
                </a:solidFill>
              </a:rPr>
              <a:t>Colloids and Colloidal Chemistry</a:t>
            </a:r>
          </a:p>
          <a:p>
            <a:pPr lvl="1" eaLnBrk="1" hangingPunct="1"/>
            <a:r>
              <a:rPr lang="en-US" altLang="en-US" smtClean="0">
                <a:solidFill>
                  <a:srgbClr val="000066"/>
                </a:solidFill>
              </a:rPr>
              <a:t>What is a Colloid?</a:t>
            </a:r>
          </a:p>
          <a:p>
            <a:pPr lvl="1" eaLnBrk="1" hangingPunct="1"/>
            <a:r>
              <a:rPr lang="en-US" altLang="en-US" smtClean="0">
                <a:solidFill>
                  <a:srgbClr val="000066"/>
                </a:solidFill>
              </a:rPr>
              <a:t>Types of Colloids and Examples</a:t>
            </a:r>
          </a:p>
          <a:p>
            <a:pPr lvl="1" eaLnBrk="1" hangingPunct="1"/>
            <a:r>
              <a:rPr lang="en-US" altLang="en-US" smtClean="0">
                <a:solidFill>
                  <a:srgbClr val="000066"/>
                </a:solidFill>
              </a:rPr>
              <a:t>Properties and Applications</a:t>
            </a:r>
          </a:p>
          <a:p>
            <a:pPr eaLnBrk="1" hangingPunct="1"/>
            <a:r>
              <a:rPr lang="en-US" altLang="en-US" smtClean="0"/>
              <a:t>Self-Assembly</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altLang="en-US" smtClean="0"/>
              <a:t>What is a Colloid?</a:t>
            </a:r>
          </a:p>
        </p:txBody>
      </p:sp>
      <p:sp>
        <p:nvSpPr>
          <p:cNvPr id="25603" name="Rectangle 3"/>
          <p:cNvSpPr>
            <a:spLocks noGrp="1" noChangeArrowheads="1"/>
          </p:cNvSpPr>
          <p:nvPr>
            <p:ph type="body" idx="1"/>
          </p:nvPr>
        </p:nvSpPr>
        <p:spPr>
          <a:xfrm>
            <a:off x="522288" y="1600200"/>
            <a:ext cx="8229600" cy="3657600"/>
          </a:xfrm>
        </p:spPr>
        <p:txBody>
          <a:bodyPr/>
          <a:lstStyle/>
          <a:p>
            <a:pPr marL="0" indent="0" eaLnBrk="1" hangingPunct="1">
              <a:buFontTx/>
              <a:buNone/>
            </a:pPr>
            <a:r>
              <a:rPr lang="en-US" altLang="en-US" smtClean="0"/>
              <a:t>The term </a:t>
            </a:r>
            <a:r>
              <a:rPr lang="en-US" altLang="en-US" smtClean="0">
                <a:solidFill>
                  <a:srgbClr val="FF0000"/>
                </a:solidFill>
              </a:rPr>
              <a:t>colloidal</a:t>
            </a:r>
            <a:r>
              <a:rPr lang="en-US" altLang="en-US" smtClean="0"/>
              <a:t> refers to </a:t>
            </a:r>
            <a:r>
              <a:rPr lang="en-US" altLang="en-US" smtClean="0">
                <a:solidFill>
                  <a:srgbClr val="FF0000"/>
                </a:solidFill>
              </a:rPr>
              <a:t>a state of subdivision</a:t>
            </a:r>
            <a:r>
              <a:rPr lang="en-US" altLang="en-US" smtClean="0"/>
              <a:t>, implying that the molecules or particles </a:t>
            </a:r>
            <a:r>
              <a:rPr lang="en-US" altLang="en-US" smtClean="0">
                <a:solidFill>
                  <a:srgbClr val="FF0000"/>
                </a:solidFill>
              </a:rPr>
              <a:t>dispersed in a medium</a:t>
            </a:r>
            <a:r>
              <a:rPr lang="en-US" altLang="en-US" smtClean="0"/>
              <a:t> have at least one dimension roughly between 1 nm and 1 </a:t>
            </a:r>
            <a:r>
              <a:rPr lang="el-GR" altLang="en-US" smtClean="0"/>
              <a:t>μ</a:t>
            </a:r>
            <a:r>
              <a:rPr lang="en-US" altLang="en-US" smtClean="0"/>
              <a:t>m.</a:t>
            </a:r>
          </a:p>
        </p:txBody>
      </p:sp>
      <p:sp>
        <p:nvSpPr>
          <p:cNvPr id="25604" name="TextBox 3"/>
          <p:cNvSpPr txBox="1">
            <a:spLocks noChangeArrowheads="1"/>
          </p:cNvSpPr>
          <p:nvPr/>
        </p:nvSpPr>
        <p:spPr bwMode="auto">
          <a:xfrm>
            <a:off x="6604000" y="6107113"/>
            <a:ext cx="2193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http://goldbook.iupac.org/</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6626" name="Rectangle 2"/>
          <p:cNvSpPr>
            <a:spLocks noChangeArrowheads="1"/>
          </p:cNvSpPr>
          <p:nvPr/>
        </p:nvSpPr>
        <p:spPr bwMode="auto">
          <a:xfrm>
            <a:off x="457200" y="15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a:solidFill>
                  <a:schemeClr val="tx2"/>
                </a:solidFill>
                <a:latin typeface="CopprplGoth Bd BT"/>
              </a:rPr>
              <a:t>Comparative Size Scale</a:t>
            </a:r>
          </a:p>
        </p:txBody>
      </p:sp>
      <p:grpSp>
        <p:nvGrpSpPr>
          <p:cNvPr id="26627" name="Group 414"/>
          <p:cNvGrpSpPr>
            <a:grpSpLocks noChangeAspect="1"/>
          </p:cNvGrpSpPr>
          <p:nvPr/>
        </p:nvGrpSpPr>
        <p:grpSpPr bwMode="auto">
          <a:xfrm>
            <a:off x="141288" y="990600"/>
            <a:ext cx="5702300" cy="2892425"/>
            <a:chOff x="167000" y="3890231"/>
            <a:chExt cx="4832733" cy="2452565"/>
          </a:xfrm>
        </p:grpSpPr>
        <p:grpSp>
          <p:nvGrpSpPr>
            <p:cNvPr id="26644" name="Group 392"/>
            <p:cNvGrpSpPr>
              <a:grpSpLocks/>
            </p:cNvGrpSpPr>
            <p:nvPr/>
          </p:nvGrpSpPr>
          <p:grpSpPr bwMode="auto">
            <a:xfrm>
              <a:off x="167000" y="5836081"/>
              <a:ext cx="4832733" cy="506715"/>
              <a:chOff x="-274275" y="4717206"/>
              <a:chExt cx="4832733" cy="506715"/>
            </a:xfrm>
          </p:grpSpPr>
          <p:grpSp>
            <p:nvGrpSpPr>
              <p:cNvPr id="26659" name="Group 385"/>
              <p:cNvGrpSpPr>
                <a:grpSpLocks/>
              </p:cNvGrpSpPr>
              <p:nvPr/>
            </p:nvGrpSpPr>
            <p:grpSpPr bwMode="auto">
              <a:xfrm>
                <a:off x="-10729" y="4717206"/>
                <a:ext cx="4218321" cy="231913"/>
                <a:chOff x="-10729" y="4717206"/>
                <a:chExt cx="4218321" cy="231913"/>
              </a:xfrm>
            </p:grpSpPr>
            <p:grpSp>
              <p:nvGrpSpPr>
                <p:cNvPr id="26666" name="Group 331"/>
                <p:cNvGrpSpPr>
                  <a:grpSpLocks/>
                </p:cNvGrpSpPr>
                <p:nvPr/>
              </p:nvGrpSpPr>
              <p:grpSpPr bwMode="auto">
                <a:xfrm>
                  <a:off x="-10729" y="4825220"/>
                  <a:ext cx="4218321" cy="123899"/>
                  <a:chOff x="-10729" y="4325930"/>
                  <a:chExt cx="4218321" cy="123899"/>
                </a:xfrm>
              </p:grpSpPr>
              <p:cxnSp>
                <p:nvCxnSpPr>
                  <p:cNvPr id="80" name="Straight Connector 79"/>
                  <p:cNvCxnSpPr/>
                  <p:nvPr/>
                </p:nvCxnSpPr>
                <p:spPr>
                  <a:xfrm>
                    <a:off x="-1156" y="4332921"/>
                    <a:ext cx="420711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rot="5400000">
                    <a:off x="770411" y="4391476"/>
                    <a:ext cx="11710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p:nvCxnSpPr>
                <p:spPr>
                  <a:xfrm rot="5400000">
                    <a:off x="-69129" y="438474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rot="5400000">
                    <a:off x="1624750" y="4391476"/>
                    <a:ext cx="11710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p:nvCxnSpPr>
                <p:spPr>
                  <a:xfrm rot="5400000">
                    <a:off x="2460253" y="4391476"/>
                    <a:ext cx="11710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p:nvCxnSpPr>
                <p:spPr>
                  <a:xfrm rot="5400000">
                    <a:off x="3301138" y="4391476"/>
                    <a:ext cx="117109"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p:nvCxnSpPr>
                <p:spPr>
                  <a:xfrm rot="5400000">
                    <a:off x="4148749" y="438474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667" name="Group 384"/>
                <p:cNvGrpSpPr>
                  <a:grpSpLocks/>
                </p:cNvGrpSpPr>
                <p:nvPr/>
              </p:nvGrpSpPr>
              <p:grpSpPr bwMode="auto">
                <a:xfrm>
                  <a:off x="-10729" y="4717206"/>
                  <a:ext cx="4218321" cy="117545"/>
                  <a:chOff x="-10729" y="4705986"/>
                  <a:chExt cx="4218321" cy="117545"/>
                </a:xfrm>
              </p:grpSpPr>
              <p:grpSp>
                <p:nvGrpSpPr>
                  <p:cNvPr id="26668" name="Group 342"/>
                  <p:cNvGrpSpPr>
                    <a:grpSpLocks/>
                  </p:cNvGrpSpPr>
                  <p:nvPr/>
                </p:nvGrpSpPr>
                <p:grpSpPr bwMode="auto">
                  <a:xfrm>
                    <a:off x="-10729" y="4705986"/>
                    <a:ext cx="790638" cy="117545"/>
                    <a:chOff x="-13110" y="5091113"/>
                    <a:chExt cx="790638" cy="117545"/>
                  </a:xfrm>
                </p:grpSpPr>
                <p:cxnSp>
                  <p:nvCxnSpPr>
                    <p:cNvPr id="71" name="Straight Connector 70"/>
                    <p:cNvCxnSpPr/>
                    <p:nvPr/>
                  </p:nvCxnSpPr>
                  <p:spPr>
                    <a:xfrm rot="5400000">
                      <a:off x="18950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p:nvCxnSpPr>
                  <p:spPr>
                    <a:xfrm rot="5400000">
                      <a:off x="330768"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p:nvCxnSpPr>
                  <p:spPr>
                    <a:xfrm rot="5400000">
                      <a:off x="427638"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rot="5400000">
                      <a:off x="507018"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rot="5400000">
                      <a:off x="585052"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p:nvCxnSpPr>
                  <p:spPr>
                    <a:xfrm rot="5400000">
                      <a:off x="64156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rot="5400000">
                      <a:off x="692685"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p:nvCxnSpPr>
                  <p:spPr>
                    <a:xfrm rot="5400000">
                      <a:off x="719594"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rot="5400000">
                      <a:off x="-7151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669" name="Group 343"/>
                  <p:cNvGrpSpPr>
                    <a:grpSpLocks/>
                  </p:cNvGrpSpPr>
                  <p:nvPr/>
                </p:nvGrpSpPr>
                <p:grpSpPr bwMode="auto">
                  <a:xfrm>
                    <a:off x="830713" y="4705986"/>
                    <a:ext cx="790638" cy="117545"/>
                    <a:chOff x="-12249" y="5091113"/>
                    <a:chExt cx="790638" cy="117545"/>
                  </a:xfrm>
                </p:grpSpPr>
                <p:cxnSp>
                  <p:nvCxnSpPr>
                    <p:cNvPr id="62" name="Straight Connector 61"/>
                    <p:cNvCxnSpPr/>
                    <p:nvPr/>
                  </p:nvCxnSpPr>
                  <p:spPr>
                    <a:xfrm rot="5400000">
                      <a:off x="189804"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5400000">
                      <a:off x="33107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p:nvCxnSpPr>
                  <p:spPr>
                    <a:xfrm rot="5400000">
                      <a:off x="427942"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5400000">
                      <a:off x="507322"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a:off x="58535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p:nvCxnSpPr>
                  <p:spPr>
                    <a:xfrm rot="5400000">
                      <a:off x="64186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rot="5400000">
                      <a:off x="692989"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p:nvCxnSpPr>
                  <p:spPr>
                    <a:xfrm rot="5400000">
                      <a:off x="719897"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p:nvCxnSpPr>
                  <p:spPr>
                    <a:xfrm rot="5400000">
                      <a:off x="-71207"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670" name="Group 353"/>
                  <p:cNvGrpSpPr>
                    <a:grpSpLocks/>
                  </p:cNvGrpSpPr>
                  <p:nvPr/>
                </p:nvGrpSpPr>
                <p:grpSpPr bwMode="auto">
                  <a:xfrm>
                    <a:off x="1683267" y="4705986"/>
                    <a:ext cx="790638" cy="117545"/>
                    <a:chOff x="-12155" y="5091113"/>
                    <a:chExt cx="790638" cy="117545"/>
                  </a:xfrm>
                </p:grpSpPr>
                <p:cxnSp>
                  <p:nvCxnSpPr>
                    <p:cNvPr id="53" name="Straight Connector 52"/>
                    <p:cNvCxnSpPr/>
                    <p:nvPr/>
                  </p:nvCxnSpPr>
                  <p:spPr>
                    <a:xfrm rot="5400000">
                      <a:off x="190337"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5400000">
                      <a:off x="33160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rot="5400000">
                      <a:off x="42847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6" name="Straight Connector 55"/>
                    <p:cNvCxnSpPr/>
                    <p:nvPr/>
                  </p:nvCxnSpPr>
                  <p:spPr>
                    <a:xfrm rot="5400000">
                      <a:off x="507855"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rot="5400000">
                      <a:off x="585889"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8" name="Straight Connector 57"/>
                    <p:cNvCxnSpPr/>
                    <p:nvPr/>
                  </p:nvCxnSpPr>
                  <p:spPr>
                    <a:xfrm rot="5400000">
                      <a:off x="642397"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5400000">
                      <a:off x="69352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0" name="Straight Connector 59"/>
                    <p:cNvCxnSpPr/>
                    <p:nvPr/>
                  </p:nvCxnSpPr>
                  <p:spPr>
                    <a:xfrm rot="5400000">
                      <a:off x="720431"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5400000">
                      <a:off x="-7067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671" name="Group 363"/>
                  <p:cNvGrpSpPr>
                    <a:grpSpLocks/>
                  </p:cNvGrpSpPr>
                  <p:nvPr/>
                </p:nvGrpSpPr>
                <p:grpSpPr bwMode="auto">
                  <a:xfrm>
                    <a:off x="2518358" y="4705986"/>
                    <a:ext cx="790638" cy="117545"/>
                    <a:chOff x="-12887" y="5091113"/>
                    <a:chExt cx="790638" cy="117545"/>
                  </a:xfrm>
                </p:grpSpPr>
                <p:cxnSp>
                  <p:nvCxnSpPr>
                    <p:cNvPr id="44" name="Straight Connector 43"/>
                    <p:cNvCxnSpPr/>
                    <p:nvPr/>
                  </p:nvCxnSpPr>
                  <p:spPr>
                    <a:xfrm rot="5400000">
                      <a:off x="188671"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rot="5400000">
                      <a:off x="32994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p:nvCxnSpPr>
                  <p:spPr>
                    <a:xfrm rot="5400000">
                      <a:off x="42681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7" name="Straight Connector 46"/>
                    <p:cNvCxnSpPr/>
                    <p:nvPr/>
                  </p:nvCxnSpPr>
                  <p:spPr>
                    <a:xfrm rot="5400000">
                      <a:off x="506189"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p:nvCxnSpPr>
                  <p:spPr>
                    <a:xfrm rot="5400000">
                      <a:off x="584224"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p:nvCxnSpPr>
                  <p:spPr>
                    <a:xfrm rot="5400000">
                      <a:off x="640731"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5400000">
                      <a:off x="691857"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rot="5400000">
                      <a:off x="718765"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5400000">
                      <a:off x="-7099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26672" name="Group 373"/>
                  <p:cNvGrpSpPr>
                    <a:grpSpLocks/>
                  </p:cNvGrpSpPr>
                  <p:nvPr/>
                </p:nvGrpSpPr>
                <p:grpSpPr bwMode="auto">
                  <a:xfrm>
                    <a:off x="3361388" y="4705986"/>
                    <a:ext cx="790638" cy="117545"/>
                    <a:chOff x="-12817" y="5091113"/>
                    <a:chExt cx="790638" cy="117545"/>
                  </a:xfrm>
                </p:grpSpPr>
                <p:cxnSp>
                  <p:nvCxnSpPr>
                    <p:cNvPr id="35" name="Straight Connector 34"/>
                    <p:cNvCxnSpPr/>
                    <p:nvPr/>
                  </p:nvCxnSpPr>
                  <p:spPr>
                    <a:xfrm rot="5400000">
                      <a:off x="189288"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33055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p:nvCxnSpPr>
                  <p:spPr>
                    <a:xfrm rot="5400000">
                      <a:off x="42742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506806"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5400000">
                      <a:off x="584840"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p:nvCxnSpPr>
                  <p:spPr>
                    <a:xfrm rot="5400000">
                      <a:off x="641348"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5400000">
                      <a:off x="692473"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719382"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p:nvCxnSpPr>
                  <p:spPr>
                    <a:xfrm rot="5400000">
                      <a:off x="-71722" y="5150256"/>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34" name="Straight Connector 33"/>
                  <p:cNvCxnSpPr/>
                  <p:nvPr/>
                </p:nvCxnSpPr>
                <p:spPr>
                  <a:xfrm rot="5400000">
                    <a:off x="4148748" y="4765129"/>
                    <a:ext cx="11711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26660" name="TextBox 386"/>
              <p:cNvSpPr txBox="1">
                <a:spLocks noChangeArrowheads="1"/>
              </p:cNvSpPr>
              <p:nvPr/>
            </p:nvSpPr>
            <p:spPr bwMode="auto">
              <a:xfrm>
                <a:off x="-274275" y="4946922"/>
                <a:ext cx="526106"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 nm</a:t>
                </a:r>
              </a:p>
            </p:txBody>
          </p:sp>
          <p:sp>
            <p:nvSpPr>
              <p:cNvPr id="26661" name="TextBox 387"/>
              <p:cNvSpPr txBox="1">
                <a:spLocks noChangeArrowheads="1"/>
              </p:cNvSpPr>
              <p:nvPr/>
            </p:nvSpPr>
            <p:spPr bwMode="auto">
              <a:xfrm>
                <a:off x="528864" y="4946922"/>
                <a:ext cx="611065"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10 nm</a:t>
                </a:r>
              </a:p>
            </p:txBody>
          </p:sp>
          <p:sp>
            <p:nvSpPr>
              <p:cNvPr id="26662" name="TextBox 388"/>
              <p:cNvSpPr txBox="1">
                <a:spLocks noChangeArrowheads="1"/>
              </p:cNvSpPr>
              <p:nvPr/>
            </p:nvSpPr>
            <p:spPr bwMode="auto">
              <a:xfrm>
                <a:off x="1337614" y="4946922"/>
                <a:ext cx="69602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100 nm</a:t>
                </a:r>
              </a:p>
            </p:txBody>
          </p:sp>
          <p:sp>
            <p:nvSpPr>
              <p:cNvPr id="26663" name="TextBox 389"/>
              <p:cNvSpPr txBox="1">
                <a:spLocks noChangeArrowheads="1"/>
              </p:cNvSpPr>
              <p:nvPr/>
            </p:nvSpPr>
            <p:spPr bwMode="auto">
              <a:xfrm>
                <a:off x="2258557" y="4946922"/>
                <a:ext cx="529312"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 </a:t>
                </a:r>
                <a:r>
                  <a:rPr lang="el-GR" altLang="en-US" sz="1200"/>
                  <a:t>μ</a:t>
                </a:r>
                <a:r>
                  <a:rPr lang="en-US" altLang="en-US" sz="1200"/>
                  <a:t>m</a:t>
                </a:r>
              </a:p>
            </p:txBody>
          </p:sp>
          <p:sp>
            <p:nvSpPr>
              <p:cNvPr id="26664" name="TextBox 390"/>
              <p:cNvSpPr txBox="1">
                <a:spLocks noChangeArrowheads="1"/>
              </p:cNvSpPr>
              <p:nvPr/>
            </p:nvSpPr>
            <p:spPr bwMode="auto">
              <a:xfrm>
                <a:off x="3056086" y="4946922"/>
                <a:ext cx="614271"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10 </a:t>
                </a:r>
                <a:r>
                  <a:rPr lang="el-GR" altLang="en-US" sz="1200"/>
                  <a:t>μ</a:t>
                </a:r>
                <a:r>
                  <a:rPr lang="en-US" altLang="en-US" sz="1200"/>
                  <a:t>m</a:t>
                </a:r>
              </a:p>
            </p:txBody>
          </p:sp>
          <p:sp>
            <p:nvSpPr>
              <p:cNvPr id="26665" name="TextBox 391"/>
              <p:cNvSpPr txBox="1">
                <a:spLocks noChangeArrowheads="1"/>
              </p:cNvSpPr>
              <p:nvPr/>
            </p:nvSpPr>
            <p:spPr bwMode="auto">
              <a:xfrm>
                <a:off x="3859228" y="4946922"/>
                <a:ext cx="69923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200"/>
                  <a:t>100 </a:t>
                </a:r>
                <a:r>
                  <a:rPr lang="el-GR" altLang="en-US" sz="1200"/>
                  <a:t>μ</a:t>
                </a:r>
                <a:r>
                  <a:rPr lang="en-US" altLang="en-US" sz="1200"/>
                  <a:t>m</a:t>
                </a:r>
              </a:p>
            </p:txBody>
          </p:sp>
        </p:grpSp>
        <p:sp>
          <p:nvSpPr>
            <p:cNvPr id="6" name="Rectangle 5"/>
            <p:cNvSpPr/>
            <p:nvPr/>
          </p:nvSpPr>
          <p:spPr>
            <a:xfrm>
              <a:off x="430701" y="5611873"/>
              <a:ext cx="1693878" cy="224796"/>
            </a:xfrm>
            <a:prstGeom prst="rect">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Nano-Scale</a:t>
              </a:r>
            </a:p>
          </p:txBody>
        </p:sp>
        <p:sp>
          <p:nvSpPr>
            <p:cNvPr id="7" name="Rectangle 6"/>
            <p:cNvSpPr/>
            <p:nvPr/>
          </p:nvSpPr>
          <p:spPr>
            <a:xfrm>
              <a:off x="2124579" y="5613218"/>
              <a:ext cx="2534763" cy="224796"/>
            </a:xfrm>
            <a:prstGeom prst="rect">
              <a:avLst/>
            </a:prstGeom>
            <a:solidFill>
              <a:srgbClr val="3333CC"/>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err="1"/>
                <a:t>Meso</a:t>
              </a:r>
              <a:r>
                <a:rPr lang="en-US" sz="1600" dirty="0"/>
                <a:t>-Scale</a:t>
              </a:r>
            </a:p>
          </p:txBody>
        </p:sp>
        <p:sp>
          <p:nvSpPr>
            <p:cNvPr id="8" name="Rectangle 7"/>
            <p:cNvSpPr/>
            <p:nvPr/>
          </p:nvSpPr>
          <p:spPr>
            <a:xfrm>
              <a:off x="430701" y="5243046"/>
              <a:ext cx="4217878" cy="226142"/>
            </a:xfrm>
            <a:prstGeom prst="rect">
              <a:avLst/>
            </a:prstGeom>
            <a:solidFill>
              <a:srgbClr val="7030A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t>Colloidal Particles</a:t>
              </a:r>
            </a:p>
          </p:txBody>
        </p:sp>
        <p:grpSp>
          <p:nvGrpSpPr>
            <p:cNvPr id="26648" name="Group 413"/>
            <p:cNvGrpSpPr>
              <a:grpSpLocks/>
            </p:cNvGrpSpPr>
            <p:nvPr/>
          </p:nvGrpSpPr>
          <p:grpSpPr bwMode="auto">
            <a:xfrm>
              <a:off x="878357" y="3890231"/>
              <a:ext cx="3776656" cy="1432087"/>
              <a:chOff x="878357" y="3890231"/>
              <a:chExt cx="3776656" cy="1432087"/>
            </a:xfrm>
          </p:grpSpPr>
          <p:sp>
            <p:nvSpPr>
              <p:cNvPr id="10" name="Rectangle 9"/>
              <p:cNvSpPr/>
              <p:nvPr/>
            </p:nvSpPr>
            <p:spPr>
              <a:xfrm>
                <a:off x="941960" y="4505392"/>
                <a:ext cx="637727" cy="2234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1" name="Straight Connector 10"/>
              <p:cNvCxnSpPr/>
              <p:nvPr/>
            </p:nvCxnSpPr>
            <p:spPr>
              <a:xfrm rot="5400000">
                <a:off x="2016890" y="4641347"/>
                <a:ext cx="228834"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26651" name="TextBox 402"/>
              <p:cNvSpPr txBox="1">
                <a:spLocks noChangeArrowheads="1"/>
              </p:cNvSpPr>
              <p:nvPr/>
            </p:nvSpPr>
            <p:spPr bwMode="auto">
              <a:xfrm>
                <a:off x="878357" y="4259563"/>
                <a:ext cx="747320"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Proteins</a:t>
                </a:r>
              </a:p>
            </p:txBody>
          </p:sp>
          <p:sp>
            <p:nvSpPr>
              <p:cNvPr id="26652" name="TextBox 403"/>
              <p:cNvSpPr txBox="1">
                <a:spLocks noChangeArrowheads="1"/>
              </p:cNvSpPr>
              <p:nvPr/>
            </p:nvSpPr>
            <p:spPr bwMode="auto">
              <a:xfrm>
                <a:off x="1723428" y="4074897"/>
                <a:ext cx="83112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HIV Virus</a:t>
                </a:r>
              </a:p>
              <a:p>
                <a:pPr algn="ctr" eaLnBrk="1" hangingPunct="1"/>
                <a:r>
                  <a:rPr lang="en-US" altLang="en-US" sz="1200"/>
                  <a:t>100 nm</a:t>
                </a:r>
              </a:p>
            </p:txBody>
          </p:sp>
          <p:sp>
            <p:nvSpPr>
              <p:cNvPr id="26653" name="TextBox 404"/>
              <p:cNvSpPr txBox="1">
                <a:spLocks noChangeArrowheads="1"/>
              </p:cNvSpPr>
              <p:nvPr/>
            </p:nvSpPr>
            <p:spPr bwMode="auto">
              <a:xfrm>
                <a:off x="2697514" y="4074897"/>
                <a:ext cx="790601"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E. Coli</a:t>
                </a:r>
              </a:p>
              <a:p>
                <a:pPr algn="ctr" eaLnBrk="1" hangingPunct="1"/>
                <a:r>
                  <a:rPr lang="en-US" altLang="en-US" sz="1200"/>
                  <a:t>0.8-2 um</a:t>
                </a:r>
              </a:p>
            </p:txBody>
          </p:sp>
          <p:sp>
            <p:nvSpPr>
              <p:cNvPr id="26654" name="TextBox 405"/>
              <p:cNvSpPr txBox="1">
                <a:spLocks noChangeArrowheads="1"/>
              </p:cNvSpPr>
              <p:nvPr/>
            </p:nvSpPr>
            <p:spPr bwMode="auto">
              <a:xfrm>
                <a:off x="3239650" y="4675987"/>
                <a:ext cx="88197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Red</a:t>
                </a:r>
              </a:p>
              <a:p>
                <a:pPr algn="ctr" eaLnBrk="1" hangingPunct="1"/>
                <a:r>
                  <a:rPr lang="en-US" altLang="en-US" sz="1200"/>
                  <a:t>Blood Cell</a:t>
                </a:r>
              </a:p>
              <a:p>
                <a:pPr algn="ctr" eaLnBrk="1" hangingPunct="1"/>
                <a:r>
                  <a:rPr lang="en-US" altLang="en-US" sz="1200"/>
                  <a:t>6-8 um</a:t>
                </a:r>
              </a:p>
            </p:txBody>
          </p:sp>
          <p:sp>
            <p:nvSpPr>
              <p:cNvPr id="26655" name="TextBox 406"/>
              <p:cNvSpPr txBox="1">
                <a:spLocks noChangeArrowheads="1"/>
              </p:cNvSpPr>
              <p:nvPr/>
            </p:nvSpPr>
            <p:spPr bwMode="auto">
              <a:xfrm>
                <a:off x="3773040" y="3890231"/>
                <a:ext cx="881973"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White</a:t>
                </a:r>
              </a:p>
              <a:p>
                <a:pPr algn="ctr" eaLnBrk="1" hangingPunct="1"/>
                <a:r>
                  <a:rPr lang="en-US" altLang="en-US" sz="1200"/>
                  <a:t>Blood Cell</a:t>
                </a:r>
              </a:p>
              <a:p>
                <a:pPr algn="ctr" eaLnBrk="1" hangingPunct="1"/>
                <a:r>
                  <a:rPr lang="en-US" altLang="en-US" sz="1200"/>
                  <a:t>12-15 um</a:t>
                </a:r>
              </a:p>
            </p:txBody>
          </p:sp>
          <p:sp>
            <p:nvSpPr>
              <p:cNvPr id="17" name="Rectangle 16"/>
              <p:cNvSpPr/>
              <p:nvPr/>
            </p:nvSpPr>
            <p:spPr>
              <a:xfrm>
                <a:off x="2918375" y="4509430"/>
                <a:ext cx="313482" cy="22479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8" name="Rectangle 17"/>
              <p:cNvSpPr/>
              <p:nvPr/>
            </p:nvSpPr>
            <p:spPr>
              <a:xfrm>
                <a:off x="3607228" y="4505392"/>
                <a:ext cx="156068" cy="2234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9" name="Rectangle 18"/>
              <p:cNvSpPr/>
              <p:nvPr/>
            </p:nvSpPr>
            <p:spPr>
              <a:xfrm>
                <a:off x="4056597" y="4504045"/>
                <a:ext cx="333663" cy="22345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grpSp>
        <p:nvGrpSpPr>
          <p:cNvPr id="26628" name="Group 98"/>
          <p:cNvGrpSpPr>
            <a:grpSpLocks/>
          </p:cNvGrpSpPr>
          <p:nvPr/>
        </p:nvGrpSpPr>
        <p:grpSpPr bwMode="auto">
          <a:xfrm>
            <a:off x="3503613" y="4592638"/>
            <a:ext cx="954087" cy="1282700"/>
            <a:chOff x="3504281" y="4592042"/>
            <a:chExt cx="954107" cy="1283732"/>
          </a:xfrm>
        </p:grpSpPr>
        <p:sp>
          <p:nvSpPr>
            <p:cNvPr id="87" name="Oval 86"/>
            <p:cNvSpPr/>
            <p:nvPr/>
          </p:nvSpPr>
          <p:spPr>
            <a:xfrm>
              <a:off x="3524918" y="4592042"/>
              <a:ext cx="912832" cy="91513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6643" name="TextBox 89"/>
            <p:cNvSpPr txBox="1">
              <a:spLocks noChangeArrowheads="1"/>
            </p:cNvSpPr>
            <p:nvPr/>
          </p:nvSpPr>
          <p:spPr bwMode="auto">
            <a:xfrm>
              <a:off x="3504281" y="5506442"/>
              <a:ext cx="95410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100 nm</a:t>
              </a:r>
            </a:p>
          </p:txBody>
        </p:sp>
      </p:grpSp>
      <p:grpSp>
        <p:nvGrpSpPr>
          <p:cNvPr id="26629" name="Group 104"/>
          <p:cNvGrpSpPr>
            <a:grpSpLocks/>
          </p:cNvGrpSpPr>
          <p:nvPr/>
        </p:nvGrpSpPr>
        <p:grpSpPr bwMode="auto">
          <a:xfrm>
            <a:off x="2293938" y="4954588"/>
            <a:ext cx="825500" cy="530225"/>
            <a:chOff x="2293515" y="4954951"/>
            <a:chExt cx="825867" cy="529068"/>
          </a:xfrm>
        </p:grpSpPr>
        <p:sp>
          <p:nvSpPr>
            <p:cNvPr id="88" name="Oval 87"/>
            <p:cNvSpPr/>
            <p:nvPr/>
          </p:nvSpPr>
          <p:spPr>
            <a:xfrm>
              <a:off x="2660390" y="4954951"/>
              <a:ext cx="92116" cy="9187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641" name="TextBox 90"/>
            <p:cNvSpPr txBox="1">
              <a:spLocks noChangeArrowheads="1"/>
            </p:cNvSpPr>
            <p:nvPr/>
          </p:nvSpPr>
          <p:spPr bwMode="auto">
            <a:xfrm>
              <a:off x="2293515" y="5114687"/>
              <a:ext cx="82586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10 nm</a:t>
              </a:r>
            </a:p>
          </p:txBody>
        </p:sp>
      </p:grpSp>
      <p:grpSp>
        <p:nvGrpSpPr>
          <p:cNvPr id="26630" name="Group 103"/>
          <p:cNvGrpSpPr>
            <a:grpSpLocks/>
          </p:cNvGrpSpPr>
          <p:nvPr/>
        </p:nvGrpSpPr>
        <p:grpSpPr bwMode="auto">
          <a:xfrm>
            <a:off x="1360488" y="4978400"/>
            <a:ext cx="696912" cy="506413"/>
            <a:chOff x="1360445" y="4977811"/>
            <a:chExt cx="697627" cy="506208"/>
          </a:xfrm>
        </p:grpSpPr>
        <p:sp>
          <p:nvSpPr>
            <p:cNvPr id="93" name="Oval 92"/>
            <p:cNvSpPr/>
            <p:nvPr/>
          </p:nvSpPr>
          <p:spPr>
            <a:xfrm>
              <a:off x="1683038" y="4977811"/>
              <a:ext cx="46085" cy="46019"/>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639" name="TextBox 93"/>
            <p:cNvSpPr txBox="1">
              <a:spLocks noChangeArrowheads="1"/>
            </p:cNvSpPr>
            <p:nvPr/>
          </p:nvSpPr>
          <p:spPr bwMode="auto">
            <a:xfrm>
              <a:off x="1360445" y="511468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5 nm</a:t>
              </a:r>
            </a:p>
          </p:txBody>
        </p:sp>
      </p:grpSp>
      <p:grpSp>
        <p:nvGrpSpPr>
          <p:cNvPr id="26631" name="Group 102"/>
          <p:cNvGrpSpPr>
            <a:grpSpLocks/>
          </p:cNvGrpSpPr>
          <p:nvPr/>
        </p:nvGrpSpPr>
        <p:grpSpPr bwMode="auto">
          <a:xfrm>
            <a:off x="390525" y="4995863"/>
            <a:ext cx="696913" cy="488950"/>
            <a:chOff x="390186" y="4996099"/>
            <a:chExt cx="697627" cy="487920"/>
          </a:xfrm>
        </p:grpSpPr>
        <p:sp>
          <p:nvSpPr>
            <p:cNvPr id="92" name="Oval 91"/>
            <p:cNvSpPr/>
            <p:nvPr/>
          </p:nvSpPr>
          <p:spPr>
            <a:xfrm>
              <a:off x="731849" y="4996099"/>
              <a:ext cx="9535" cy="9505"/>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637" name="TextBox 94"/>
            <p:cNvSpPr txBox="1">
              <a:spLocks noChangeArrowheads="1"/>
            </p:cNvSpPr>
            <p:nvPr/>
          </p:nvSpPr>
          <p:spPr bwMode="auto">
            <a:xfrm>
              <a:off x="390186" y="5114687"/>
              <a:ext cx="69762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1 nm</a:t>
              </a:r>
            </a:p>
          </p:txBody>
        </p:sp>
      </p:grpSp>
      <p:grpSp>
        <p:nvGrpSpPr>
          <p:cNvPr id="26632" name="Group 101"/>
          <p:cNvGrpSpPr>
            <a:grpSpLocks/>
          </p:cNvGrpSpPr>
          <p:nvPr/>
        </p:nvGrpSpPr>
        <p:grpSpPr bwMode="auto">
          <a:xfrm>
            <a:off x="4572000" y="2286000"/>
            <a:ext cx="9144000" cy="9144000"/>
            <a:chOff x="4572000" y="2286000"/>
            <a:chExt cx="9144000" cy="9144000"/>
          </a:xfrm>
        </p:grpSpPr>
        <p:sp>
          <p:nvSpPr>
            <p:cNvPr id="98" name="Pie 97"/>
            <p:cNvSpPr/>
            <p:nvPr/>
          </p:nvSpPr>
          <p:spPr>
            <a:xfrm>
              <a:off x="4572000" y="2286000"/>
              <a:ext cx="9144000" cy="9144000"/>
            </a:xfrm>
            <a:prstGeom prst="pie">
              <a:avLst>
                <a:gd name="adj1" fmla="val 10795499"/>
                <a:gd name="adj2" fmla="val 16200000"/>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6635" name="TextBox 100"/>
            <p:cNvSpPr txBox="1">
              <a:spLocks noChangeArrowheads="1"/>
            </p:cNvSpPr>
            <p:nvPr/>
          </p:nvSpPr>
          <p:spPr bwMode="auto">
            <a:xfrm>
              <a:off x="5222434" y="4819599"/>
              <a:ext cx="186301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chemeClr val="bg1"/>
                  </a:solidFill>
                </a:rPr>
                <a:t>1000 nm = 1 </a:t>
              </a:r>
              <a:r>
                <a:rPr lang="el-GR" altLang="en-US">
                  <a:solidFill>
                    <a:schemeClr val="bg1"/>
                  </a:solidFill>
                </a:rPr>
                <a:t>μ</a:t>
              </a:r>
              <a:r>
                <a:rPr lang="en-US" altLang="en-US">
                  <a:solidFill>
                    <a:schemeClr val="bg1"/>
                  </a:solidFill>
                </a:rPr>
                <a:t>m</a:t>
              </a:r>
            </a:p>
          </p:txBody>
        </p:sp>
      </p:grpSp>
      <p:sp>
        <p:nvSpPr>
          <p:cNvPr id="26633" name="TextBox 105"/>
          <p:cNvSpPr txBox="1">
            <a:spLocks noChangeArrowheads="1"/>
          </p:cNvSpPr>
          <p:nvPr/>
        </p:nvSpPr>
        <p:spPr bwMode="auto">
          <a:xfrm>
            <a:off x="5946775" y="1165225"/>
            <a:ext cx="297815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All of these could be classified as colloidal particles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latin typeface="CopprplGoth Bd BT"/>
              </a:rPr>
              <a:t>General properties of Colloids</a:t>
            </a:r>
            <a:endParaRPr lang="en-US" altLang="en-US" smtClean="0"/>
          </a:p>
        </p:txBody>
      </p:sp>
      <p:sp>
        <p:nvSpPr>
          <p:cNvPr id="27651" name="Content Placeholder 2"/>
          <p:cNvSpPr>
            <a:spLocks noGrp="1"/>
          </p:cNvSpPr>
          <p:nvPr>
            <p:ph idx="1"/>
          </p:nvPr>
        </p:nvSpPr>
        <p:spPr>
          <a:xfrm>
            <a:off x="457200" y="1162050"/>
            <a:ext cx="4729163" cy="3657600"/>
          </a:xfrm>
        </p:spPr>
        <p:txBody>
          <a:bodyPr/>
          <a:lstStyle/>
          <a:p>
            <a:r>
              <a:rPr lang="en-US" altLang="en-US" sz="2400" smtClean="0"/>
              <a:t>2-phase systems: colloids have a dispersed (internal) phase and a continuous (external) phase</a:t>
            </a:r>
          </a:p>
          <a:p>
            <a:r>
              <a:rPr lang="en-US" altLang="en-US" sz="2400" smtClean="0"/>
              <a:t>Large interfacial area between the two phases, due to small dimensions of the dispersed phase</a:t>
            </a:r>
          </a:p>
          <a:p>
            <a:r>
              <a:rPr lang="en-US" altLang="en-US" sz="2400" smtClean="0"/>
              <a:t>Colloidal particles “are all surface”</a:t>
            </a:r>
          </a:p>
          <a:p>
            <a:r>
              <a:rPr lang="en-US" altLang="en-US" sz="2400" smtClean="0"/>
              <a:t>Therefore, surface effects dominate volume effects</a:t>
            </a:r>
          </a:p>
        </p:txBody>
      </p:sp>
      <p:sp>
        <p:nvSpPr>
          <p:cNvPr id="4" name="Rectangle 3"/>
          <p:cNvSpPr/>
          <p:nvPr/>
        </p:nvSpPr>
        <p:spPr>
          <a:xfrm>
            <a:off x="5432425" y="2265363"/>
            <a:ext cx="3452813" cy="3194050"/>
          </a:xfrm>
          <a:prstGeom prst="rect">
            <a:avLst/>
          </a:prstGeom>
          <a:solidFill>
            <a:srgbClr val="0000FF">
              <a:alpha val="56000"/>
            </a:srgbClr>
          </a:solidFill>
          <a:ln w="25400">
            <a:solidFill>
              <a:srgbClr val="00206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5" name="Oval 4"/>
          <p:cNvSpPr>
            <a:spLocks noChangeAspect="1"/>
          </p:cNvSpPr>
          <p:nvPr/>
        </p:nvSpPr>
        <p:spPr>
          <a:xfrm>
            <a:off x="6100763" y="2894013"/>
            <a:ext cx="274637" cy="273050"/>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6" name="Oval 5"/>
          <p:cNvSpPr>
            <a:spLocks noChangeAspect="1"/>
          </p:cNvSpPr>
          <p:nvPr/>
        </p:nvSpPr>
        <p:spPr>
          <a:xfrm>
            <a:off x="6880225" y="2554288"/>
            <a:ext cx="274638" cy="274637"/>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 name="Oval 6"/>
          <p:cNvSpPr>
            <a:spLocks noChangeAspect="1"/>
          </p:cNvSpPr>
          <p:nvPr/>
        </p:nvSpPr>
        <p:spPr>
          <a:xfrm>
            <a:off x="6799263" y="3373438"/>
            <a:ext cx="274637" cy="274637"/>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8" name="Oval 7"/>
          <p:cNvSpPr>
            <a:spLocks noChangeAspect="1"/>
          </p:cNvSpPr>
          <p:nvPr/>
        </p:nvSpPr>
        <p:spPr>
          <a:xfrm>
            <a:off x="5884863" y="3892550"/>
            <a:ext cx="274637" cy="273050"/>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9" name="Oval 8"/>
          <p:cNvSpPr>
            <a:spLocks noChangeAspect="1"/>
          </p:cNvSpPr>
          <p:nvPr/>
        </p:nvSpPr>
        <p:spPr>
          <a:xfrm>
            <a:off x="7986713" y="3441700"/>
            <a:ext cx="273050" cy="274638"/>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0" name="Oval 9"/>
          <p:cNvSpPr>
            <a:spLocks noChangeAspect="1"/>
          </p:cNvSpPr>
          <p:nvPr/>
        </p:nvSpPr>
        <p:spPr>
          <a:xfrm>
            <a:off x="6621463" y="4437063"/>
            <a:ext cx="274637" cy="274637"/>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1" name="Oval 10"/>
          <p:cNvSpPr>
            <a:spLocks noChangeAspect="1"/>
          </p:cNvSpPr>
          <p:nvPr/>
        </p:nvSpPr>
        <p:spPr>
          <a:xfrm>
            <a:off x="7631113" y="4260850"/>
            <a:ext cx="274637" cy="274638"/>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2" name="Oval 11"/>
          <p:cNvSpPr>
            <a:spLocks noChangeAspect="1"/>
          </p:cNvSpPr>
          <p:nvPr/>
        </p:nvSpPr>
        <p:spPr>
          <a:xfrm>
            <a:off x="8054975" y="2636838"/>
            <a:ext cx="273050" cy="273050"/>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3" name="Oval 12"/>
          <p:cNvSpPr>
            <a:spLocks noChangeAspect="1"/>
          </p:cNvSpPr>
          <p:nvPr/>
        </p:nvSpPr>
        <p:spPr>
          <a:xfrm>
            <a:off x="5680075" y="4887913"/>
            <a:ext cx="274638" cy="274637"/>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 name="Oval 13"/>
          <p:cNvSpPr>
            <a:spLocks noChangeAspect="1"/>
          </p:cNvSpPr>
          <p:nvPr/>
        </p:nvSpPr>
        <p:spPr>
          <a:xfrm>
            <a:off x="5584825" y="2432050"/>
            <a:ext cx="273050" cy="274638"/>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5" name="Oval 14"/>
          <p:cNvSpPr>
            <a:spLocks noChangeAspect="1"/>
          </p:cNvSpPr>
          <p:nvPr/>
        </p:nvSpPr>
        <p:spPr>
          <a:xfrm>
            <a:off x="7385050" y="4943475"/>
            <a:ext cx="274638" cy="273050"/>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 name="Oval 15"/>
          <p:cNvSpPr>
            <a:spLocks noChangeAspect="1"/>
          </p:cNvSpPr>
          <p:nvPr/>
        </p:nvSpPr>
        <p:spPr>
          <a:xfrm>
            <a:off x="8340725" y="4246563"/>
            <a:ext cx="274638" cy="274637"/>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7" name="Oval 16"/>
          <p:cNvSpPr>
            <a:spLocks noChangeAspect="1"/>
          </p:cNvSpPr>
          <p:nvPr/>
        </p:nvSpPr>
        <p:spPr>
          <a:xfrm>
            <a:off x="8328025" y="4943475"/>
            <a:ext cx="273050" cy="273050"/>
          </a:xfrm>
          <a:prstGeom prst="ellipse">
            <a:avLst/>
          </a:prstGeom>
          <a:solidFill>
            <a:schemeClr val="tx2"/>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7666" name="TextBox 17"/>
          <p:cNvSpPr txBox="1">
            <a:spLocks noChangeArrowheads="1"/>
          </p:cNvSpPr>
          <p:nvPr/>
        </p:nvSpPr>
        <p:spPr bwMode="auto">
          <a:xfrm>
            <a:off x="5649913" y="1419225"/>
            <a:ext cx="12239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Dispersed</a:t>
            </a:r>
          </a:p>
          <a:p>
            <a:pPr algn="ctr" eaLnBrk="1" hangingPunct="1"/>
            <a:r>
              <a:rPr lang="en-US" altLang="en-US"/>
              <a:t>Phase</a:t>
            </a:r>
          </a:p>
        </p:txBody>
      </p:sp>
      <p:sp>
        <p:nvSpPr>
          <p:cNvPr id="27667" name="TextBox 18"/>
          <p:cNvSpPr txBox="1">
            <a:spLocks noChangeArrowheads="1"/>
          </p:cNvSpPr>
          <p:nvPr/>
        </p:nvSpPr>
        <p:spPr bwMode="auto">
          <a:xfrm>
            <a:off x="7440613" y="1419225"/>
            <a:ext cx="135096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Continuous</a:t>
            </a:r>
          </a:p>
          <a:p>
            <a:pPr algn="ctr" eaLnBrk="1" hangingPunct="1"/>
            <a:r>
              <a:rPr lang="en-US" altLang="en-US"/>
              <a:t>Phase</a:t>
            </a:r>
          </a:p>
        </p:txBody>
      </p:sp>
      <p:cxnSp>
        <p:nvCxnSpPr>
          <p:cNvPr id="21" name="Straight Arrow Connector 20"/>
          <p:cNvCxnSpPr>
            <a:stCxn id="27666" idx="2"/>
            <a:endCxn id="6" idx="1"/>
          </p:cNvCxnSpPr>
          <p:nvPr/>
        </p:nvCxnSpPr>
        <p:spPr>
          <a:xfrm rot="16200000" flipH="1">
            <a:off x="6326981" y="1999457"/>
            <a:ext cx="528637" cy="66040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a:stCxn id="27667" idx="2"/>
          </p:cNvCxnSpPr>
          <p:nvPr/>
        </p:nvCxnSpPr>
        <p:spPr>
          <a:xfrm rot="5400000">
            <a:off x="7260431" y="2310607"/>
            <a:ext cx="1101725" cy="611188"/>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ChangeArrowheads="1"/>
          </p:cNvSpPr>
          <p:nvPr/>
        </p:nvSpPr>
        <p:spPr bwMode="auto">
          <a:xfrm>
            <a:off x="457200" y="158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a:solidFill>
                  <a:schemeClr val="tx2"/>
                </a:solidFill>
                <a:latin typeface="CopprplGoth Bd BT"/>
              </a:rPr>
              <a:t>General properties of Colloids</a:t>
            </a:r>
          </a:p>
        </p:txBody>
      </p:sp>
      <p:sp>
        <p:nvSpPr>
          <p:cNvPr id="28675" name="Rectangle 5"/>
          <p:cNvSpPr>
            <a:spLocks noChangeArrowheads="1"/>
          </p:cNvSpPr>
          <p:nvPr/>
        </p:nvSpPr>
        <p:spPr bwMode="auto">
          <a:xfrm>
            <a:off x="457200" y="1349375"/>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lnSpc>
                <a:spcPct val="90000"/>
              </a:lnSpc>
              <a:spcBef>
                <a:spcPct val="20000"/>
              </a:spcBef>
              <a:buFontTx/>
              <a:buChar char="•"/>
            </a:pPr>
            <a:r>
              <a:rPr lang="en-US" altLang="en-US" sz="3200">
                <a:latin typeface="CopprplGoth Bd BT"/>
              </a:rPr>
              <a:t>The particles are not molecularly dissolved in the medium (solvent)</a:t>
            </a:r>
          </a:p>
          <a:p>
            <a:pPr eaLnBrk="1" hangingPunct="1">
              <a:lnSpc>
                <a:spcPct val="90000"/>
              </a:lnSpc>
              <a:spcBef>
                <a:spcPct val="20000"/>
              </a:spcBef>
              <a:buFontTx/>
              <a:buChar char="•"/>
            </a:pPr>
            <a:r>
              <a:rPr lang="en-US" altLang="en-US" sz="3200">
                <a:latin typeface="CopprplGoth Bd BT"/>
              </a:rPr>
              <a:t>Colloid </a:t>
            </a:r>
            <a:r>
              <a:rPr lang="en-US" altLang="en-US" sz="3200">
                <a:cs typeface="Arial" panose="020B0604020202020204" pitchFamily="34" charset="0"/>
              </a:rPr>
              <a:t>≠ solution</a:t>
            </a:r>
            <a:endParaRPr lang="en-US" altLang="en-US" sz="3200">
              <a:latin typeface="CopprplGoth Bd BT"/>
            </a:endParaRPr>
          </a:p>
          <a:p>
            <a:pPr eaLnBrk="1" hangingPunct="1">
              <a:lnSpc>
                <a:spcPct val="90000"/>
              </a:lnSpc>
              <a:spcBef>
                <a:spcPct val="20000"/>
              </a:spcBef>
              <a:buFontTx/>
              <a:buChar char="•"/>
            </a:pPr>
            <a:r>
              <a:rPr lang="en-US" altLang="en-US" sz="3200">
                <a:latin typeface="CopprplGoth Bd BT"/>
              </a:rPr>
              <a:t>When properly stabilized, the colloidal particles do not aggregate or settle out over time</a:t>
            </a:r>
          </a:p>
          <a:p>
            <a:pPr eaLnBrk="1" hangingPunct="1">
              <a:lnSpc>
                <a:spcPct val="90000"/>
              </a:lnSpc>
              <a:spcBef>
                <a:spcPct val="20000"/>
              </a:spcBef>
              <a:buFontTx/>
              <a:buChar char="•"/>
            </a:pPr>
            <a:r>
              <a:rPr lang="en-US" altLang="en-US" sz="3200">
                <a:latin typeface="CopprplGoth Bd BT"/>
              </a:rPr>
              <a:t>Colloids can be any combination of the three states of matter, but the most common colloidal mixtures consist of solid (or liquid) particles suspended in a liquid medium</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nvGraphicFramePr>
        <p:xfrm>
          <a:off x="1003300" y="1460500"/>
          <a:ext cx="7137399" cy="4194172"/>
        </p:xfrm>
        <a:graphic>
          <a:graphicData uri="http://schemas.openxmlformats.org/drawingml/2006/table">
            <a:tbl>
              <a:tblPr/>
              <a:tblGrid>
                <a:gridCol w="2379133"/>
                <a:gridCol w="2379133"/>
                <a:gridCol w="2379133"/>
              </a:tblGrid>
              <a:tr h="788667">
                <a:tc>
                  <a:txBody>
                    <a:bodyPr/>
                    <a:lstStyle/>
                    <a:p>
                      <a:pPr algn="ctr"/>
                      <a:r>
                        <a:rPr lang="en-US" sz="2400" b="1" dirty="0" smtClean="0"/>
                        <a:t>Dispersing</a:t>
                      </a:r>
                    </a:p>
                    <a:p>
                      <a:pPr algn="ctr"/>
                      <a:r>
                        <a:rPr lang="en-US" sz="2400" b="1" dirty="0" smtClean="0"/>
                        <a:t>Medium</a:t>
                      </a:r>
                      <a:endParaRPr lang="en-US" sz="2400" dirty="0"/>
                    </a:p>
                  </a:txBody>
                  <a:tcPr marL="28573" marR="28573" marT="28574" marB="28574" anchor="ctr">
                    <a:lnL>
                      <a:noFill/>
                    </a:lnL>
                    <a:lnR>
                      <a:noFill/>
                    </a:lnR>
                    <a:lnT>
                      <a:noFill/>
                    </a:lnT>
                    <a:lnB>
                      <a:noFill/>
                    </a:lnB>
                    <a:solidFill>
                      <a:srgbClr val="999999"/>
                    </a:solidFill>
                  </a:tcPr>
                </a:tc>
                <a:tc>
                  <a:txBody>
                    <a:bodyPr/>
                    <a:lstStyle/>
                    <a:p>
                      <a:pPr algn="ctr"/>
                      <a:r>
                        <a:rPr lang="en-US" sz="2400" b="1" dirty="0" smtClean="0"/>
                        <a:t>Dispersed</a:t>
                      </a:r>
                    </a:p>
                    <a:p>
                      <a:pPr algn="ctr"/>
                      <a:r>
                        <a:rPr lang="en-US" sz="2400" b="1" dirty="0" smtClean="0"/>
                        <a:t>Phase</a:t>
                      </a:r>
                      <a:endParaRPr lang="en-US" sz="2400" dirty="0"/>
                    </a:p>
                  </a:txBody>
                  <a:tcPr marL="28573" marR="28573" marT="28574" marB="28574" anchor="ctr">
                    <a:lnL>
                      <a:noFill/>
                    </a:lnL>
                    <a:lnR>
                      <a:noFill/>
                    </a:lnR>
                    <a:lnT>
                      <a:noFill/>
                    </a:lnT>
                    <a:lnB>
                      <a:noFill/>
                    </a:lnB>
                    <a:solidFill>
                      <a:srgbClr val="999999"/>
                    </a:solidFill>
                  </a:tcPr>
                </a:tc>
                <a:tc>
                  <a:txBody>
                    <a:bodyPr/>
                    <a:lstStyle/>
                    <a:p>
                      <a:pPr algn="ctr"/>
                      <a:r>
                        <a:rPr lang="en-US" sz="2400" b="1" dirty="0" smtClean="0"/>
                        <a:t>Colloid</a:t>
                      </a:r>
                    </a:p>
                    <a:p>
                      <a:pPr algn="ctr"/>
                      <a:r>
                        <a:rPr lang="en-US" sz="2400" b="1" dirty="0" smtClean="0"/>
                        <a:t>Name</a:t>
                      </a:r>
                      <a:endParaRPr lang="en-US" sz="2400" dirty="0"/>
                    </a:p>
                  </a:txBody>
                  <a:tcPr marL="28573" marR="28573" marT="28574" marB="28574" anchor="ctr">
                    <a:lnL>
                      <a:noFill/>
                    </a:lnL>
                    <a:lnR>
                      <a:noFill/>
                    </a:lnR>
                    <a:lnT>
                      <a:noFill/>
                    </a:lnT>
                    <a:lnB>
                      <a:noFill/>
                    </a:lnB>
                    <a:solidFill>
                      <a:srgbClr val="999999"/>
                    </a:solidFill>
                  </a:tcPr>
                </a:tc>
              </a:tr>
              <a:tr h="425688">
                <a:tc>
                  <a:txBody>
                    <a:bodyPr/>
                    <a:lstStyle/>
                    <a:p>
                      <a:pPr algn="ctr"/>
                      <a:r>
                        <a:rPr lang="en-US" sz="2400" dirty="0"/>
                        <a:t>Solid</a:t>
                      </a:r>
                    </a:p>
                  </a:txBody>
                  <a:tcPr marL="28573" marR="28573" marT="28574" marB="28574" anchor="ctr">
                    <a:lnL>
                      <a:noFill/>
                    </a:lnL>
                    <a:lnR>
                      <a:noFill/>
                    </a:lnR>
                    <a:lnT>
                      <a:noFill/>
                    </a:lnT>
                    <a:lnB>
                      <a:noFill/>
                    </a:lnB>
                    <a:noFill/>
                  </a:tcPr>
                </a:tc>
                <a:tc>
                  <a:txBody>
                    <a:bodyPr/>
                    <a:lstStyle/>
                    <a:p>
                      <a:pPr algn="ctr"/>
                      <a:r>
                        <a:rPr lang="en-US" sz="2400"/>
                        <a:t>Solid</a:t>
                      </a:r>
                    </a:p>
                  </a:txBody>
                  <a:tcPr marL="28573" marR="28573" marT="28574" marB="28574" anchor="ctr">
                    <a:lnL>
                      <a:noFill/>
                    </a:lnL>
                    <a:lnR>
                      <a:noFill/>
                    </a:lnR>
                    <a:lnT>
                      <a:noFill/>
                    </a:lnT>
                    <a:lnB>
                      <a:noFill/>
                    </a:lnB>
                    <a:noFill/>
                  </a:tcPr>
                </a:tc>
                <a:tc>
                  <a:txBody>
                    <a:bodyPr/>
                    <a:lstStyle/>
                    <a:p>
                      <a:pPr algn="ctr"/>
                      <a:r>
                        <a:rPr lang="en-US" sz="2400"/>
                        <a:t>Solid sol</a:t>
                      </a:r>
                    </a:p>
                  </a:txBody>
                  <a:tcPr marL="28573" marR="28573" marT="28574" marB="28574" anchor="ctr">
                    <a:lnL>
                      <a:noFill/>
                    </a:lnL>
                    <a:lnR>
                      <a:noFill/>
                    </a:lnR>
                    <a:lnT>
                      <a:noFill/>
                    </a:lnT>
                    <a:lnB>
                      <a:noFill/>
                    </a:lnB>
                    <a:noFill/>
                  </a:tcPr>
                </a:tc>
              </a:tr>
              <a:tr h="425688">
                <a:tc>
                  <a:txBody>
                    <a:bodyPr/>
                    <a:lstStyle/>
                    <a:p>
                      <a:pPr algn="ctr"/>
                      <a:r>
                        <a:rPr lang="en-US" sz="2400" dirty="0"/>
                        <a:t>Solid</a:t>
                      </a:r>
                    </a:p>
                  </a:txBody>
                  <a:tcPr marL="28573" marR="28573" marT="28574" marB="28574" anchor="ctr">
                    <a:lnL>
                      <a:noFill/>
                    </a:lnL>
                    <a:lnR>
                      <a:noFill/>
                    </a:lnR>
                    <a:lnT>
                      <a:noFill/>
                    </a:lnT>
                    <a:lnB>
                      <a:noFill/>
                    </a:lnB>
                    <a:noFill/>
                  </a:tcPr>
                </a:tc>
                <a:tc>
                  <a:txBody>
                    <a:bodyPr/>
                    <a:lstStyle/>
                    <a:p>
                      <a:pPr algn="ctr"/>
                      <a:r>
                        <a:rPr lang="en-US" sz="2400" dirty="0"/>
                        <a:t>Liquid</a:t>
                      </a:r>
                    </a:p>
                  </a:txBody>
                  <a:tcPr marL="28573" marR="28573" marT="28574" marB="28574" anchor="ctr">
                    <a:lnL>
                      <a:noFill/>
                    </a:lnL>
                    <a:lnR>
                      <a:noFill/>
                    </a:lnR>
                    <a:lnT>
                      <a:noFill/>
                    </a:lnT>
                    <a:lnB>
                      <a:noFill/>
                    </a:lnB>
                    <a:noFill/>
                  </a:tcPr>
                </a:tc>
                <a:tc>
                  <a:txBody>
                    <a:bodyPr/>
                    <a:lstStyle/>
                    <a:p>
                      <a:pPr algn="ctr"/>
                      <a:r>
                        <a:rPr lang="en-US" sz="2400"/>
                        <a:t>Gel</a:t>
                      </a:r>
                    </a:p>
                  </a:txBody>
                  <a:tcPr marL="28573" marR="28573" marT="28574" marB="28574" anchor="ctr">
                    <a:lnL>
                      <a:noFill/>
                    </a:lnL>
                    <a:lnR>
                      <a:noFill/>
                    </a:lnR>
                    <a:lnT>
                      <a:noFill/>
                    </a:lnT>
                    <a:lnB>
                      <a:noFill/>
                    </a:lnB>
                    <a:noFill/>
                  </a:tcPr>
                </a:tc>
              </a:tr>
              <a:tr h="425688">
                <a:tc>
                  <a:txBody>
                    <a:bodyPr/>
                    <a:lstStyle/>
                    <a:p>
                      <a:pPr algn="ctr"/>
                      <a:r>
                        <a:rPr lang="en-US" sz="2400"/>
                        <a:t>Solid</a:t>
                      </a:r>
                    </a:p>
                  </a:txBody>
                  <a:tcPr marL="28573" marR="28573" marT="28574" marB="28574" anchor="ctr">
                    <a:lnL>
                      <a:noFill/>
                    </a:lnL>
                    <a:lnR>
                      <a:noFill/>
                    </a:lnR>
                    <a:lnT>
                      <a:noFill/>
                    </a:lnT>
                    <a:lnB>
                      <a:noFill/>
                    </a:lnB>
                    <a:noFill/>
                  </a:tcPr>
                </a:tc>
                <a:tc>
                  <a:txBody>
                    <a:bodyPr/>
                    <a:lstStyle/>
                    <a:p>
                      <a:pPr algn="ctr"/>
                      <a:r>
                        <a:rPr lang="en-US" sz="2400" dirty="0"/>
                        <a:t>Gas</a:t>
                      </a:r>
                    </a:p>
                  </a:txBody>
                  <a:tcPr marL="28573" marR="28573" marT="28574" marB="28574" anchor="ctr">
                    <a:lnL>
                      <a:noFill/>
                    </a:lnL>
                    <a:lnR>
                      <a:noFill/>
                    </a:lnR>
                    <a:lnT>
                      <a:noFill/>
                    </a:lnT>
                    <a:lnB>
                      <a:noFill/>
                    </a:lnB>
                    <a:noFill/>
                  </a:tcPr>
                </a:tc>
                <a:tc>
                  <a:txBody>
                    <a:bodyPr/>
                    <a:lstStyle/>
                    <a:p>
                      <a:pPr algn="ctr"/>
                      <a:r>
                        <a:rPr lang="en-US" sz="2400"/>
                        <a:t>Solid foam</a:t>
                      </a:r>
                    </a:p>
                  </a:txBody>
                  <a:tcPr marL="28573" marR="28573" marT="28574" marB="28574" anchor="ctr">
                    <a:lnL>
                      <a:noFill/>
                    </a:lnL>
                    <a:lnR>
                      <a:noFill/>
                    </a:lnR>
                    <a:lnT>
                      <a:noFill/>
                    </a:lnT>
                    <a:lnB>
                      <a:noFill/>
                    </a:lnB>
                    <a:noFill/>
                  </a:tcPr>
                </a:tc>
              </a:tr>
              <a:tr h="425688">
                <a:tc>
                  <a:txBody>
                    <a:bodyPr/>
                    <a:lstStyle/>
                    <a:p>
                      <a:pPr algn="ctr"/>
                      <a:r>
                        <a:rPr lang="en-US" sz="2400"/>
                        <a:t>Liquid</a:t>
                      </a:r>
                    </a:p>
                  </a:txBody>
                  <a:tcPr marL="28573" marR="28573" marT="28574" marB="28574" anchor="ctr">
                    <a:lnL>
                      <a:noFill/>
                    </a:lnL>
                    <a:lnR>
                      <a:noFill/>
                    </a:lnR>
                    <a:lnT>
                      <a:noFill/>
                    </a:lnT>
                    <a:lnB>
                      <a:noFill/>
                    </a:lnB>
                    <a:noFill/>
                  </a:tcPr>
                </a:tc>
                <a:tc>
                  <a:txBody>
                    <a:bodyPr/>
                    <a:lstStyle/>
                    <a:p>
                      <a:pPr algn="ctr"/>
                      <a:r>
                        <a:rPr lang="en-US" sz="2400" dirty="0"/>
                        <a:t>Solid</a:t>
                      </a:r>
                    </a:p>
                  </a:txBody>
                  <a:tcPr marL="28573" marR="28573" marT="28574" marB="28574" anchor="ctr">
                    <a:lnL>
                      <a:noFill/>
                    </a:lnL>
                    <a:lnR>
                      <a:noFill/>
                    </a:lnR>
                    <a:lnT>
                      <a:noFill/>
                    </a:lnT>
                    <a:lnB>
                      <a:noFill/>
                    </a:lnB>
                    <a:noFill/>
                  </a:tcPr>
                </a:tc>
                <a:tc>
                  <a:txBody>
                    <a:bodyPr/>
                    <a:lstStyle/>
                    <a:p>
                      <a:pPr algn="ctr"/>
                      <a:r>
                        <a:rPr lang="en-US" sz="2400"/>
                        <a:t>Sol</a:t>
                      </a:r>
                    </a:p>
                  </a:txBody>
                  <a:tcPr marL="28573" marR="28573" marT="28574" marB="28574" anchor="ctr">
                    <a:lnL>
                      <a:noFill/>
                    </a:lnL>
                    <a:lnR>
                      <a:noFill/>
                    </a:lnR>
                    <a:lnT>
                      <a:noFill/>
                    </a:lnT>
                    <a:lnB>
                      <a:noFill/>
                    </a:lnB>
                    <a:noFill/>
                  </a:tcPr>
                </a:tc>
              </a:tr>
              <a:tr h="425688">
                <a:tc>
                  <a:txBody>
                    <a:bodyPr/>
                    <a:lstStyle/>
                    <a:p>
                      <a:pPr algn="ctr"/>
                      <a:r>
                        <a:rPr lang="en-US" sz="2400"/>
                        <a:t>Liquid</a:t>
                      </a:r>
                    </a:p>
                  </a:txBody>
                  <a:tcPr marL="28573" marR="28573" marT="28574" marB="28574" anchor="ctr">
                    <a:lnL>
                      <a:noFill/>
                    </a:lnL>
                    <a:lnR>
                      <a:noFill/>
                    </a:lnR>
                    <a:lnT>
                      <a:noFill/>
                    </a:lnT>
                    <a:lnB>
                      <a:noFill/>
                    </a:lnB>
                    <a:noFill/>
                  </a:tcPr>
                </a:tc>
                <a:tc>
                  <a:txBody>
                    <a:bodyPr/>
                    <a:lstStyle/>
                    <a:p>
                      <a:pPr algn="ctr"/>
                      <a:r>
                        <a:rPr lang="en-US" sz="2400" dirty="0"/>
                        <a:t>Liquid</a:t>
                      </a:r>
                    </a:p>
                  </a:txBody>
                  <a:tcPr marL="28573" marR="28573" marT="28574" marB="28574" anchor="ctr">
                    <a:lnL>
                      <a:noFill/>
                    </a:lnL>
                    <a:lnR>
                      <a:noFill/>
                    </a:lnR>
                    <a:lnT>
                      <a:noFill/>
                    </a:lnT>
                    <a:lnB>
                      <a:noFill/>
                    </a:lnB>
                    <a:noFill/>
                  </a:tcPr>
                </a:tc>
                <a:tc>
                  <a:txBody>
                    <a:bodyPr/>
                    <a:lstStyle/>
                    <a:p>
                      <a:pPr algn="ctr"/>
                      <a:r>
                        <a:rPr lang="en-US" sz="2400" dirty="0"/>
                        <a:t>Emulsion</a:t>
                      </a:r>
                    </a:p>
                  </a:txBody>
                  <a:tcPr marL="28573" marR="28573" marT="28574" marB="28574" anchor="ctr">
                    <a:lnL>
                      <a:noFill/>
                    </a:lnL>
                    <a:lnR>
                      <a:noFill/>
                    </a:lnR>
                    <a:lnT>
                      <a:noFill/>
                    </a:lnT>
                    <a:lnB>
                      <a:noFill/>
                    </a:lnB>
                    <a:noFill/>
                  </a:tcPr>
                </a:tc>
              </a:tr>
              <a:tr h="425688">
                <a:tc>
                  <a:txBody>
                    <a:bodyPr/>
                    <a:lstStyle/>
                    <a:p>
                      <a:pPr algn="ctr"/>
                      <a:r>
                        <a:rPr lang="en-US" sz="2400"/>
                        <a:t>Liquid</a:t>
                      </a:r>
                    </a:p>
                  </a:txBody>
                  <a:tcPr marL="28573" marR="28573" marT="28574" marB="28574" anchor="ctr">
                    <a:lnL>
                      <a:noFill/>
                    </a:lnL>
                    <a:lnR>
                      <a:noFill/>
                    </a:lnR>
                    <a:lnT>
                      <a:noFill/>
                    </a:lnT>
                    <a:lnB>
                      <a:noFill/>
                    </a:lnB>
                    <a:noFill/>
                  </a:tcPr>
                </a:tc>
                <a:tc>
                  <a:txBody>
                    <a:bodyPr/>
                    <a:lstStyle/>
                    <a:p>
                      <a:pPr algn="ctr"/>
                      <a:r>
                        <a:rPr lang="en-US" sz="2400"/>
                        <a:t>Gas</a:t>
                      </a:r>
                    </a:p>
                  </a:txBody>
                  <a:tcPr marL="28573" marR="28573" marT="28574" marB="28574" anchor="ctr">
                    <a:lnL>
                      <a:noFill/>
                    </a:lnL>
                    <a:lnR>
                      <a:noFill/>
                    </a:lnR>
                    <a:lnT>
                      <a:noFill/>
                    </a:lnT>
                    <a:lnB>
                      <a:noFill/>
                    </a:lnB>
                    <a:noFill/>
                  </a:tcPr>
                </a:tc>
                <a:tc>
                  <a:txBody>
                    <a:bodyPr/>
                    <a:lstStyle/>
                    <a:p>
                      <a:pPr algn="ctr"/>
                      <a:r>
                        <a:rPr lang="en-US" sz="2400" dirty="0"/>
                        <a:t>Foam</a:t>
                      </a:r>
                    </a:p>
                  </a:txBody>
                  <a:tcPr marL="28573" marR="28573" marT="28574" marB="28574" anchor="ctr">
                    <a:lnL>
                      <a:noFill/>
                    </a:lnL>
                    <a:lnR>
                      <a:noFill/>
                    </a:lnR>
                    <a:lnT>
                      <a:noFill/>
                    </a:lnT>
                    <a:lnB>
                      <a:noFill/>
                    </a:lnB>
                    <a:noFill/>
                  </a:tcPr>
                </a:tc>
              </a:tr>
              <a:tr h="425688">
                <a:tc>
                  <a:txBody>
                    <a:bodyPr/>
                    <a:lstStyle/>
                    <a:p>
                      <a:pPr algn="ctr"/>
                      <a:r>
                        <a:rPr lang="en-US" sz="2400"/>
                        <a:t>Gas</a:t>
                      </a:r>
                    </a:p>
                  </a:txBody>
                  <a:tcPr marL="28573" marR="28573" marT="28574" marB="28574" anchor="ctr">
                    <a:lnL>
                      <a:noFill/>
                    </a:lnL>
                    <a:lnR>
                      <a:noFill/>
                    </a:lnR>
                    <a:lnT>
                      <a:noFill/>
                    </a:lnT>
                    <a:lnB>
                      <a:noFill/>
                    </a:lnB>
                    <a:noFill/>
                  </a:tcPr>
                </a:tc>
                <a:tc>
                  <a:txBody>
                    <a:bodyPr/>
                    <a:lstStyle/>
                    <a:p>
                      <a:pPr algn="ctr"/>
                      <a:r>
                        <a:rPr lang="en-US" sz="2400"/>
                        <a:t>Solid</a:t>
                      </a:r>
                    </a:p>
                  </a:txBody>
                  <a:tcPr marL="28573" marR="28573" marT="28574" marB="28574" anchor="ctr">
                    <a:lnL>
                      <a:noFill/>
                    </a:lnL>
                    <a:lnR>
                      <a:noFill/>
                    </a:lnR>
                    <a:lnT>
                      <a:noFill/>
                    </a:lnT>
                    <a:lnB>
                      <a:noFill/>
                    </a:lnB>
                    <a:noFill/>
                  </a:tcPr>
                </a:tc>
                <a:tc>
                  <a:txBody>
                    <a:bodyPr/>
                    <a:lstStyle/>
                    <a:p>
                      <a:pPr algn="ctr"/>
                      <a:r>
                        <a:rPr lang="en-US" sz="2400" dirty="0"/>
                        <a:t>Solid aerosol</a:t>
                      </a:r>
                    </a:p>
                  </a:txBody>
                  <a:tcPr marL="28573" marR="28573" marT="28574" marB="28574" anchor="ctr">
                    <a:lnL>
                      <a:noFill/>
                    </a:lnL>
                    <a:lnR>
                      <a:noFill/>
                    </a:lnR>
                    <a:lnT>
                      <a:noFill/>
                    </a:lnT>
                    <a:lnB>
                      <a:noFill/>
                    </a:lnB>
                    <a:noFill/>
                  </a:tcPr>
                </a:tc>
              </a:tr>
              <a:tr h="425688">
                <a:tc>
                  <a:txBody>
                    <a:bodyPr/>
                    <a:lstStyle/>
                    <a:p>
                      <a:pPr algn="ctr"/>
                      <a:r>
                        <a:rPr lang="en-US" sz="2400"/>
                        <a:t>Gas</a:t>
                      </a:r>
                    </a:p>
                  </a:txBody>
                  <a:tcPr marL="28573" marR="28573" marT="28574" marB="28574" anchor="ctr">
                    <a:lnL>
                      <a:noFill/>
                    </a:lnL>
                    <a:lnR>
                      <a:noFill/>
                    </a:lnR>
                    <a:lnT>
                      <a:noFill/>
                    </a:lnT>
                    <a:lnB>
                      <a:noFill/>
                    </a:lnB>
                    <a:noFill/>
                  </a:tcPr>
                </a:tc>
                <a:tc>
                  <a:txBody>
                    <a:bodyPr/>
                    <a:lstStyle/>
                    <a:p>
                      <a:pPr algn="ctr"/>
                      <a:r>
                        <a:rPr lang="en-US" sz="2400"/>
                        <a:t>Liquid</a:t>
                      </a:r>
                    </a:p>
                  </a:txBody>
                  <a:tcPr marL="28573" marR="28573" marT="28574" marB="28574" anchor="ctr">
                    <a:lnL>
                      <a:noFill/>
                    </a:lnL>
                    <a:lnR>
                      <a:noFill/>
                    </a:lnR>
                    <a:lnT>
                      <a:noFill/>
                    </a:lnT>
                    <a:lnB>
                      <a:noFill/>
                    </a:lnB>
                    <a:noFill/>
                  </a:tcPr>
                </a:tc>
                <a:tc>
                  <a:txBody>
                    <a:bodyPr/>
                    <a:lstStyle/>
                    <a:p>
                      <a:pPr algn="ctr"/>
                      <a:r>
                        <a:rPr lang="en-US" sz="2400" dirty="0"/>
                        <a:t>Aerosol</a:t>
                      </a:r>
                    </a:p>
                  </a:txBody>
                  <a:tcPr marL="28573" marR="28573" marT="28574" marB="28574" anchor="ctr">
                    <a:lnL>
                      <a:noFill/>
                    </a:lnL>
                    <a:lnR>
                      <a:noFill/>
                    </a:lnR>
                    <a:lnT>
                      <a:noFill/>
                    </a:lnT>
                    <a:lnB>
                      <a:noFill/>
                    </a:lnB>
                    <a:noFill/>
                  </a:tcPr>
                </a:tc>
              </a:tr>
            </a:tbl>
          </a:graphicData>
        </a:graphic>
      </p:graphicFrame>
      <p:sp>
        <p:nvSpPr>
          <p:cNvPr id="29726" name="Title 2"/>
          <p:cNvSpPr>
            <a:spLocks noGrp="1"/>
          </p:cNvSpPr>
          <p:nvPr>
            <p:ph type="title"/>
          </p:nvPr>
        </p:nvSpPr>
        <p:spPr/>
        <p:txBody>
          <a:bodyPr/>
          <a:lstStyle/>
          <a:p>
            <a:r>
              <a:rPr lang="en-US" altLang="en-US" smtClean="0"/>
              <a:t>Naming of Colloids</a:t>
            </a:r>
          </a:p>
        </p:txBody>
      </p:sp>
      <p:sp>
        <p:nvSpPr>
          <p:cNvPr id="29727" name="TextBox 3"/>
          <p:cNvSpPr txBox="1">
            <a:spLocks noChangeArrowheads="1"/>
          </p:cNvSpPr>
          <p:nvPr/>
        </p:nvSpPr>
        <p:spPr bwMode="auto">
          <a:xfrm>
            <a:off x="5899150" y="6178550"/>
            <a:ext cx="32448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t>Paul Davies, School of Chemistry, University of Bristol</a:t>
            </a:r>
          </a:p>
          <a:p>
            <a:pPr eaLnBrk="1" hangingPunct="1"/>
            <a:r>
              <a:rPr lang="en-US" altLang="en-US" sz="1000"/>
              <a:t>http://www.chm.bris.ac.uk/webprojects2002/pdavies/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pPr eaLnBrk="1" hangingPunct="1"/>
            <a:r>
              <a:rPr lang="en-US" altLang="en-US" smtClean="0"/>
              <a:t>Examples of Colloids</a:t>
            </a:r>
          </a:p>
        </p:txBody>
      </p:sp>
      <p:sp>
        <p:nvSpPr>
          <p:cNvPr id="30723" name="Rectangle 3"/>
          <p:cNvSpPr>
            <a:spLocks noChangeArrowheads="1"/>
          </p:cNvSpPr>
          <p:nvPr/>
        </p:nvSpPr>
        <p:spPr bwMode="auto">
          <a:xfrm>
            <a:off x="2309813" y="2200275"/>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aphicFrame>
        <p:nvGraphicFramePr>
          <p:cNvPr id="6" name="Table 5"/>
          <p:cNvGraphicFramePr>
            <a:graphicFrameLocks noGrp="1"/>
          </p:cNvGraphicFramePr>
          <p:nvPr/>
        </p:nvGraphicFramePr>
        <p:xfrm>
          <a:off x="620713" y="1433513"/>
          <a:ext cx="7904162" cy="4144980"/>
        </p:xfrm>
        <a:graphic>
          <a:graphicData uri="http://schemas.openxmlformats.org/drawingml/2006/table">
            <a:tbl>
              <a:tblPr firstRow="1" bandRow="1">
                <a:tableStyleId>{616DA210-FB5B-4158-B5E0-FEB733F419BA}</a:tableStyleId>
              </a:tblPr>
              <a:tblGrid>
                <a:gridCol w="1828948"/>
                <a:gridCol w="1516501"/>
                <a:gridCol w="2129221"/>
                <a:gridCol w="2429492"/>
              </a:tblGrid>
              <a:tr h="640062">
                <a:tc>
                  <a:txBody>
                    <a:bodyPr/>
                    <a:lstStyle/>
                    <a:p>
                      <a:pPr algn="ctr"/>
                      <a:r>
                        <a:rPr lang="en-US" sz="1800" dirty="0" smtClean="0"/>
                        <a:t>Dispersed</a:t>
                      </a:r>
                      <a:endParaRPr lang="en-US" sz="1800" baseline="0" dirty="0" smtClean="0"/>
                    </a:p>
                    <a:p>
                      <a:pPr algn="ctr"/>
                      <a:r>
                        <a:rPr lang="en-US" sz="1800" baseline="0" dirty="0" smtClean="0"/>
                        <a:t>Phase</a:t>
                      </a:r>
                      <a:endParaRPr lang="en-US" sz="1800" dirty="0"/>
                    </a:p>
                  </a:txBody>
                  <a:tcPr marL="91447" marR="91447" marT="45714" marB="45714" anchor="ctr"/>
                </a:tc>
                <a:tc>
                  <a:txBody>
                    <a:bodyPr/>
                    <a:lstStyle/>
                    <a:p>
                      <a:pPr algn="ctr"/>
                      <a:r>
                        <a:rPr lang="en-US" sz="1800" dirty="0" smtClean="0"/>
                        <a:t>Continuous</a:t>
                      </a:r>
                    </a:p>
                    <a:p>
                      <a:pPr algn="ctr"/>
                      <a:r>
                        <a:rPr lang="en-US" sz="1800" dirty="0" smtClean="0"/>
                        <a:t>Phase</a:t>
                      </a:r>
                      <a:endParaRPr lang="en-US" sz="1800" dirty="0"/>
                    </a:p>
                  </a:txBody>
                  <a:tcPr marL="91447" marR="91447" marT="45714" marB="45714" anchor="ctr"/>
                </a:tc>
                <a:tc>
                  <a:txBody>
                    <a:bodyPr/>
                    <a:lstStyle/>
                    <a:p>
                      <a:pPr algn="ctr"/>
                      <a:r>
                        <a:rPr lang="en-US" sz="1800" dirty="0" smtClean="0"/>
                        <a:t>Type</a:t>
                      </a:r>
                      <a:endParaRPr lang="en-US" sz="1800" dirty="0"/>
                    </a:p>
                  </a:txBody>
                  <a:tcPr marL="91447" marR="91447" marT="45714" marB="45714" anchor="ctr"/>
                </a:tc>
                <a:tc>
                  <a:txBody>
                    <a:bodyPr/>
                    <a:lstStyle/>
                    <a:p>
                      <a:pPr algn="ctr"/>
                      <a:r>
                        <a:rPr lang="en-US" sz="1800" dirty="0" smtClean="0"/>
                        <a:t>Example</a:t>
                      </a:r>
                      <a:endParaRPr lang="en-US" sz="1800" dirty="0"/>
                    </a:p>
                  </a:txBody>
                  <a:tcPr marL="91447" marR="91447" marT="45714" marB="45714" anchor="ctr"/>
                </a:tc>
              </a:tr>
              <a:tr h="370796">
                <a:tc>
                  <a:txBody>
                    <a:bodyPr/>
                    <a:lstStyle/>
                    <a:p>
                      <a:pPr algn="ctr"/>
                      <a:r>
                        <a:rPr lang="en-US" sz="1800" dirty="0" smtClean="0"/>
                        <a:t>Liquid</a:t>
                      </a:r>
                      <a:endParaRPr lang="en-US" sz="1800" dirty="0"/>
                    </a:p>
                  </a:txBody>
                  <a:tcPr marL="91447" marR="91447" marT="45714" marB="45714" anchor="ctr"/>
                </a:tc>
                <a:tc>
                  <a:txBody>
                    <a:bodyPr/>
                    <a:lstStyle/>
                    <a:p>
                      <a:pPr algn="ctr"/>
                      <a:r>
                        <a:rPr lang="en-US" sz="1800" dirty="0" smtClean="0"/>
                        <a:t>Gas</a:t>
                      </a:r>
                      <a:endParaRPr lang="en-US" sz="1800" dirty="0"/>
                    </a:p>
                  </a:txBody>
                  <a:tcPr marL="91447" marR="91447" marT="45714" marB="45714" anchor="ctr"/>
                </a:tc>
                <a:tc>
                  <a:txBody>
                    <a:bodyPr/>
                    <a:lstStyle/>
                    <a:p>
                      <a:pPr algn="ctr"/>
                      <a:r>
                        <a:rPr lang="en-US" sz="1800" dirty="0" smtClean="0"/>
                        <a:t>Aerosol</a:t>
                      </a:r>
                      <a:endParaRPr lang="en-US" sz="1800" dirty="0"/>
                    </a:p>
                  </a:txBody>
                  <a:tcPr marL="91447" marR="91447" marT="45714" marB="45714" anchor="ctr"/>
                </a:tc>
                <a:tc>
                  <a:txBody>
                    <a:bodyPr/>
                    <a:lstStyle/>
                    <a:p>
                      <a:pPr algn="ctr"/>
                      <a:r>
                        <a:rPr lang="en-US" sz="1800" dirty="0" smtClean="0"/>
                        <a:t>Fog, Hairspray</a:t>
                      </a:r>
                      <a:endParaRPr lang="en-US" sz="1800" dirty="0"/>
                    </a:p>
                  </a:txBody>
                  <a:tcPr marL="91447" marR="91447" marT="45714" marB="45714" anchor="ctr"/>
                </a:tc>
              </a:tr>
              <a:tr h="370796">
                <a:tc>
                  <a:txBody>
                    <a:bodyPr/>
                    <a:lstStyle/>
                    <a:p>
                      <a:pPr algn="ctr"/>
                      <a:r>
                        <a:rPr lang="en-US" sz="1800" dirty="0" smtClean="0"/>
                        <a:t>Liquid</a:t>
                      </a:r>
                      <a:endParaRPr lang="en-US" sz="1800" dirty="0"/>
                    </a:p>
                  </a:txBody>
                  <a:tcPr marL="91447" marR="91447" marT="45714" marB="45714" anchor="ctr"/>
                </a:tc>
                <a:tc>
                  <a:txBody>
                    <a:bodyPr/>
                    <a:lstStyle/>
                    <a:p>
                      <a:pPr algn="ctr"/>
                      <a:r>
                        <a:rPr lang="en-US" sz="1800" dirty="0" smtClean="0"/>
                        <a:t>Liquid</a:t>
                      </a:r>
                      <a:endParaRPr lang="en-US" sz="1800" dirty="0"/>
                    </a:p>
                  </a:txBody>
                  <a:tcPr marL="91447" marR="91447" marT="45714" marB="45714" anchor="ctr"/>
                </a:tc>
                <a:tc>
                  <a:txBody>
                    <a:bodyPr/>
                    <a:lstStyle/>
                    <a:p>
                      <a:pPr algn="ctr"/>
                      <a:r>
                        <a:rPr lang="en-US" sz="1800" dirty="0" smtClean="0"/>
                        <a:t>Emulsion</a:t>
                      </a:r>
                      <a:endParaRPr lang="en-US" sz="1800" dirty="0"/>
                    </a:p>
                  </a:txBody>
                  <a:tcPr marL="91447" marR="91447" marT="45714" marB="45714" anchor="ctr"/>
                </a:tc>
                <a:tc>
                  <a:txBody>
                    <a:bodyPr/>
                    <a:lstStyle/>
                    <a:p>
                      <a:pPr algn="ctr"/>
                      <a:r>
                        <a:rPr lang="en-US" sz="1800" dirty="0" smtClean="0"/>
                        <a:t>Salad Dressing</a:t>
                      </a:r>
                      <a:endParaRPr lang="en-US" sz="1800" dirty="0"/>
                    </a:p>
                  </a:txBody>
                  <a:tcPr marL="91447" marR="91447" marT="45714" marB="45714" anchor="ctr"/>
                </a:tc>
              </a:tr>
              <a:tr h="37079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Liquid</a:t>
                      </a:r>
                    </a:p>
                  </a:txBody>
                  <a:tcPr marL="91447" marR="91447" marT="45714" marB="45714" anchor="ctr"/>
                </a:tc>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Solid Emulsion</a:t>
                      </a:r>
                      <a:endParaRPr lang="en-US" sz="1800" dirty="0"/>
                    </a:p>
                  </a:txBody>
                  <a:tcPr marL="91447" marR="91447" marT="45714" marB="45714" anchor="ctr"/>
                </a:tc>
                <a:tc>
                  <a:txBody>
                    <a:bodyPr/>
                    <a:lstStyle/>
                    <a:p>
                      <a:pPr algn="ctr"/>
                      <a:r>
                        <a:rPr lang="en-US" sz="1800" dirty="0" smtClean="0"/>
                        <a:t>Pearl, Opal</a:t>
                      </a:r>
                      <a:endParaRPr lang="en-US" sz="1800" dirty="0"/>
                    </a:p>
                  </a:txBody>
                  <a:tcPr marL="91447" marR="91447" marT="45714" marB="45714" anchor="ctr"/>
                </a:tc>
              </a:tr>
              <a:tr h="640062">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Solid Suspension</a:t>
                      </a:r>
                      <a:endParaRPr lang="en-US" sz="1800" dirty="0"/>
                    </a:p>
                  </a:txBody>
                  <a:tcPr marL="91447" marR="91447" marT="45714" marB="45714" anchor="ctr"/>
                </a:tc>
                <a:tc>
                  <a:txBody>
                    <a:bodyPr/>
                    <a:lstStyle/>
                    <a:p>
                      <a:pPr algn="ctr"/>
                      <a:r>
                        <a:rPr lang="en-US" sz="1800" dirty="0" smtClean="0"/>
                        <a:t>Pigmented Plastics,</a:t>
                      </a:r>
                      <a:r>
                        <a:rPr lang="en-US" sz="1800" baseline="0" dirty="0" smtClean="0"/>
                        <a:t> Stained Glass</a:t>
                      </a:r>
                      <a:endParaRPr lang="en-US" sz="1800" dirty="0"/>
                    </a:p>
                  </a:txBody>
                  <a:tcPr marL="91447" marR="91447" marT="45714" marB="45714" anchor="ctr"/>
                </a:tc>
              </a:tr>
              <a:tr h="370796">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Liquid</a:t>
                      </a:r>
                      <a:endParaRPr lang="en-US" sz="1800" dirty="0"/>
                    </a:p>
                  </a:txBody>
                  <a:tcPr marL="91447" marR="91447" marT="45714" marB="45714" anchor="ctr"/>
                </a:tc>
                <a:tc>
                  <a:txBody>
                    <a:bodyPr/>
                    <a:lstStyle/>
                    <a:p>
                      <a:pPr algn="ctr"/>
                      <a:r>
                        <a:rPr lang="en-US" sz="1800" dirty="0" smtClean="0"/>
                        <a:t>Sol or Paste</a:t>
                      </a:r>
                      <a:endParaRPr lang="en-US" sz="1800" dirty="0"/>
                    </a:p>
                  </a:txBody>
                  <a:tcPr marL="91447" marR="91447" marT="45714" marB="45714" anchor="ctr"/>
                </a:tc>
                <a:tc>
                  <a:txBody>
                    <a:bodyPr/>
                    <a:lstStyle/>
                    <a:p>
                      <a:pPr algn="ctr"/>
                      <a:r>
                        <a:rPr lang="en-US" sz="1800" dirty="0" smtClean="0"/>
                        <a:t>Ink, Toothpaste</a:t>
                      </a:r>
                      <a:endParaRPr lang="en-US" sz="1800" dirty="0"/>
                    </a:p>
                  </a:txBody>
                  <a:tcPr marL="91447" marR="91447" marT="45714" marB="45714" anchor="ctr"/>
                </a:tc>
              </a:tr>
              <a:tr h="370796">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Gas</a:t>
                      </a:r>
                      <a:endParaRPr lang="en-US" sz="1800" dirty="0"/>
                    </a:p>
                  </a:txBody>
                  <a:tcPr marL="91447" marR="91447" marT="45714" marB="45714" anchor="ctr"/>
                </a:tc>
                <a:tc>
                  <a:txBody>
                    <a:bodyPr/>
                    <a:lstStyle/>
                    <a:p>
                      <a:pPr algn="ctr"/>
                      <a:r>
                        <a:rPr lang="en-US" sz="1800" dirty="0" smtClean="0"/>
                        <a:t>Aerosol</a:t>
                      </a:r>
                      <a:endParaRPr lang="en-US" sz="1800" dirty="0"/>
                    </a:p>
                  </a:txBody>
                  <a:tcPr marL="91447" marR="91447" marT="45714" marB="45714" anchor="ctr"/>
                </a:tc>
                <a:tc>
                  <a:txBody>
                    <a:bodyPr/>
                    <a:lstStyle/>
                    <a:p>
                      <a:pPr algn="ctr"/>
                      <a:r>
                        <a:rPr lang="en-US" sz="1800" dirty="0" smtClean="0"/>
                        <a:t>Inhalers, Smoke</a:t>
                      </a:r>
                      <a:endParaRPr lang="en-US" sz="1800" dirty="0"/>
                    </a:p>
                  </a:txBody>
                  <a:tcPr marL="91447" marR="91447" marT="45714" marB="45714" anchor="ctr"/>
                </a:tc>
              </a:tr>
              <a:tr h="640062">
                <a:tc>
                  <a:txBody>
                    <a:bodyPr/>
                    <a:lstStyle/>
                    <a:p>
                      <a:pPr algn="ctr"/>
                      <a:r>
                        <a:rPr lang="en-US" sz="1800" dirty="0" smtClean="0"/>
                        <a:t>Gas</a:t>
                      </a:r>
                      <a:endParaRPr lang="en-US" sz="1800" dirty="0"/>
                    </a:p>
                  </a:txBody>
                  <a:tcPr marL="91447" marR="91447" marT="45714" marB="45714" anchor="ctr"/>
                </a:tc>
                <a:tc>
                  <a:txBody>
                    <a:bodyPr/>
                    <a:lstStyle/>
                    <a:p>
                      <a:pPr algn="ctr"/>
                      <a:r>
                        <a:rPr lang="en-US" sz="1800" dirty="0" smtClean="0"/>
                        <a:t>Liquid</a:t>
                      </a:r>
                      <a:endParaRPr lang="en-US" sz="1800" dirty="0"/>
                    </a:p>
                  </a:txBody>
                  <a:tcPr marL="91447" marR="91447" marT="45714" marB="45714" anchor="ctr"/>
                </a:tc>
                <a:tc>
                  <a:txBody>
                    <a:bodyPr/>
                    <a:lstStyle/>
                    <a:p>
                      <a:pPr algn="ctr"/>
                      <a:r>
                        <a:rPr lang="en-US" sz="1800" dirty="0" smtClean="0"/>
                        <a:t>Foam</a:t>
                      </a:r>
                      <a:endParaRPr lang="en-US" sz="1800" dirty="0"/>
                    </a:p>
                  </a:txBody>
                  <a:tcPr marL="91447" marR="91447" marT="45714" marB="45714" anchor="ctr"/>
                </a:tc>
                <a:tc>
                  <a:txBody>
                    <a:bodyPr/>
                    <a:lstStyle/>
                    <a:p>
                      <a:pPr algn="ctr"/>
                      <a:r>
                        <a:rPr lang="en-US" sz="1800" dirty="0" smtClean="0"/>
                        <a:t>Fire Extinguisher, Soap Suds</a:t>
                      </a:r>
                      <a:endParaRPr lang="en-US" sz="1800" dirty="0"/>
                    </a:p>
                  </a:txBody>
                  <a:tcPr marL="91447" marR="91447" marT="45714" marB="45714" anchor="ctr"/>
                </a:tc>
              </a:tr>
              <a:tr h="370796">
                <a:tc>
                  <a:txBody>
                    <a:bodyPr/>
                    <a:lstStyle/>
                    <a:p>
                      <a:pPr algn="ctr"/>
                      <a:r>
                        <a:rPr lang="en-US" sz="1800" dirty="0" smtClean="0"/>
                        <a:t>Gas</a:t>
                      </a:r>
                      <a:endParaRPr lang="en-US" sz="1800" dirty="0"/>
                    </a:p>
                  </a:txBody>
                  <a:tcPr marL="91447" marR="91447" marT="45714" marB="45714" anchor="ctr"/>
                </a:tc>
                <a:tc>
                  <a:txBody>
                    <a:bodyPr/>
                    <a:lstStyle/>
                    <a:p>
                      <a:pPr algn="ctr"/>
                      <a:r>
                        <a:rPr lang="en-US" sz="1800" dirty="0" smtClean="0"/>
                        <a:t>Solid</a:t>
                      </a:r>
                      <a:endParaRPr lang="en-US" sz="1800" dirty="0"/>
                    </a:p>
                  </a:txBody>
                  <a:tcPr marL="91447" marR="91447" marT="45714" marB="45714" anchor="ctr"/>
                </a:tc>
                <a:tc>
                  <a:txBody>
                    <a:bodyPr/>
                    <a:lstStyle/>
                    <a:p>
                      <a:pPr algn="ctr"/>
                      <a:r>
                        <a:rPr lang="en-US" sz="1800" dirty="0" smtClean="0"/>
                        <a:t>Solid Foam</a:t>
                      </a:r>
                      <a:endParaRPr lang="en-US" sz="1800" dirty="0"/>
                    </a:p>
                  </a:txBody>
                  <a:tcPr marL="91447" marR="91447" marT="45714" marB="45714" anchor="ctr"/>
                </a:tc>
                <a:tc>
                  <a:txBody>
                    <a:bodyPr/>
                    <a:lstStyle/>
                    <a:p>
                      <a:pPr algn="ctr"/>
                      <a:r>
                        <a:rPr lang="en-US" sz="1800" dirty="0" smtClean="0"/>
                        <a:t>Pumice, Styrofoam</a:t>
                      </a:r>
                      <a:endParaRPr lang="en-US" sz="1800" dirty="0"/>
                    </a:p>
                  </a:txBody>
                  <a:tcPr marL="91447" marR="91447" marT="45714" marB="45714" anchor="ctr"/>
                </a:tc>
              </a:tr>
            </a:tbl>
          </a:graphicData>
        </a:graphic>
      </p:graphicFrame>
      <p:sp>
        <p:nvSpPr>
          <p:cNvPr id="30776" name="TextBox 6"/>
          <p:cNvSpPr txBox="1">
            <a:spLocks noChangeArrowheads="1"/>
          </p:cNvSpPr>
          <p:nvPr/>
        </p:nvSpPr>
        <p:spPr bwMode="auto">
          <a:xfrm>
            <a:off x="5637213" y="6227763"/>
            <a:ext cx="340042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t>http://www.rsc.org/ chemistryworld/Issues/2003/February</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z="3200" smtClean="0"/>
              <a:t>Experiment: Finely Dividing a 1 cm</a:t>
            </a:r>
            <a:r>
              <a:rPr lang="en-US" altLang="en-US" sz="3200" baseline="30000" smtClean="0"/>
              <a:t>3</a:t>
            </a:r>
            <a:r>
              <a:rPr lang="en-US" altLang="en-US" sz="3200" smtClean="0"/>
              <a:t> Cube </a:t>
            </a:r>
          </a:p>
        </p:txBody>
      </p:sp>
      <p:sp>
        <p:nvSpPr>
          <p:cNvPr id="31747" name="Text Placeholder 4"/>
          <p:cNvSpPr>
            <a:spLocks noGrp="1"/>
          </p:cNvSpPr>
          <p:nvPr>
            <p:ph type="body" idx="1"/>
          </p:nvPr>
        </p:nvSpPr>
        <p:spPr>
          <a:xfrm>
            <a:off x="457200" y="1146175"/>
            <a:ext cx="4040188" cy="639763"/>
          </a:xfrm>
        </p:spPr>
        <p:txBody>
          <a:bodyPr/>
          <a:lstStyle/>
          <a:p>
            <a:r>
              <a:rPr lang="en-US" altLang="en-US" u="sng" smtClean="0"/>
              <a:t>Steps</a:t>
            </a:r>
          </a:p>
        </p:txBody>
      </p:sp>
      <p:sp>
        <p:nvSpPr>
          <p:cNvPr id="31748" name="Content Placeholder 2"/>
          <p:cNvSpPr>
            <a:spLocks noGrp="1"/>
          </p:cNvSpPr>
          <p:nvPr>
            <p:ph sz="half" idx="2"/>
          </p:nvPr>
        </p:nvSpPr>
        <p:spPr>
          <a:xfrm>
            <a:off x="457200" y="1785938"/>
            <a:ext cx="4040188" cy="3951287"/>
          </a:xfrm>
        </p:spPr>
        <p:txBody>
          <a:bodyPr/>
          <a:lstStyle/>
          <a:p>
            <a:pPr marL="457200" indent="-457200">
              <a:buFontTx/>
              <a:buAutoNum type="arabicPeriod"/>
            </a:pPr>
            <a:r>
              <a:rPr lang="en-US" altLang="en-US" smtClean="0"/>
              <a:t>Start with a cube 1 cm on each side</a:t>
            </a:r>
          </a:p>
          <a:p>
            <a:pPr marL="457200" indent="-457200">
              <a:buFontTx/>
              <a:buAutoNum type="arabicPeriod"/>
            </a:pPr>
            <a:r>
              <a:rPr lang="en-US" altLang="en-US" smtClean="0"/>
              <a:t>Cut it into thin sheets only 10 nm thick</a:t>
            </a:r>
          </a:p>
          <a:p>
            <a:pPr marL="457200" indent="-457200">
              <a:buFontTx/>
              <a:buAutoNum type="arabicPeriod"/>
            </a:pPr>
            <a:r>
              <a:rPr lang="en-US" altLang="en-US" smtClean="0"/>
              <a:t>Then cut each sheet into 10 sticks</a:t>
            </a:r>
          </a:p>
          <a:p>
            <a:pPr marL="457200" indent="-457200">
              <a:buFontTx/>
              <a:buAutoNum type="arabicPeriod"/>
            </a:pPr>
            <a:r>
              <a:rPr lang="en-US" altLang="en-US" smtClean="0"/>
              <a:t>Finally cut each stick into nm sized cubes</a:t>
            </a:r>
          </a:p>
        </p:txBody>
      </p:sp>
      <p:sp>
        <p:nvSpPr>
          <p:cNvPr id="31749" name="Text Placeholder 5"/>
          <p:cNvSpPr>
            <a:spLocks noGrp="1"/>
          </p:cNvSpPr>
          <p:nvPr>
            <p:ph type="body" sz="quarter" idx="3"/>
          </p:nvPr>
        </p:nvSpPr>
        <p:spPr>
          <a:xfrm>
            <a:off x="4645025" y="1146175"/>
            <a:ext cx="4041775" cy="639763"/>
          </a:xfrm>
        </p:spPr>
        <p:txBody>
          <a:bodyPr/>
          <a:lstStyle/>
          <a:p>
            <a:r>
              <a:rPr lang="en-US" altLang="en-US" u="sng" smtClean="0"/>
              <a:t>Calculate</a:t>
            </a:r>
          </a:p>
        </p:txBody>
      </p:sp>
      <p:sp>
        <p:nvSpPr>
          <p:cNvPr id="31750" name="Content Placeholder 6"/>
          <p:cNvSpPr>
            <a:spLocks noGrp="1"/>
          </p:cNvSpPr>
          <p:nvPr>
            <p:ph sz="quarter" idx="4"/>
          </p:nvPr>
        </p:nvSpPr>
        <p:spPr>
          <a:xfrm>
            <a:off x="4645025" y="1785938"/>
            <a:ext cx="4041775" cy="3951287"/>
          </a:xfrm>
        </p:spPr>
        <p:txBody>
          <a:bodyPr/>
          <a:lstStyle/>
          <a:p>
            <a:r>
              <a:rPr lang="en-US" altLang="en-US" smtClean="0"/>
              <a:t>Total number of pieces arising from original cube</a:t>
            </a:r>
          </a:p>
          <a:p>
            <a:r>
              <a:rPr lang="en-US" altLang="en-US" smtClean="0"/>
              <a:t>Surface area of each smaller piece</a:t>
            </a:r>
          </a:p>
          <a:p>
            <a:r>
              <a:rPr lang="en-US" altLang="en-US" smtClean="0"/>
              <a:t>Total surface area of all pieces</a:t>
            </a:r>
          </a:p>
          <a:p>
            <a:r>
              <a:rPr lang="en-US" altLang="en-US" smtClean="0"/>
              <a:t>Note: volume remains constant (1 cm</a:t>
            </a:r>
            <a:r>
              <a:rPr lang="en-US" altLang="en-US" baseline="30000" smtClean="0"/>
              <a:t>3</a:t>
            </a:r>
            <a:r>
              <a:rPr lang="en-US" altLang="en-US" smtClean="0"/>
              <a:t>)</a:t>
            </a:r>
          </a:p>
        </p:txBody>
      </p:sp>
      <p:sp>
        <p:nvSpPr>
          <p:cNvPr id="31751" name="TextBox 6"/>
          <p:cNvSpPr txBox="1">
            <a:spLocks noChangeArrowheads="1"/>
          </p:cNvSpPr>
          <p:nvPr/>
        </p:nvSpPr>
        <p:spPr bwMode="auto">
          <a:xfrm>
            <a:off x="6367463" y="6303963"/>
            <a:ext cx="2670175" cy="246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t>http://www.du.edu/~jcalvert/phys/colloid.htm</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573088" y="9525"/>
            <a:ext cx="8051800" cy="1117600"/>
          </a:xfrm>
        </p:spPr>
        <p:txBody>
          <a:bodyPr/>
          <a:lstStyle/>
          <a:p>
            <a:pPr eaLnBrk="1" hangingPunct="1"/>
            <a:r>
              <a:rPr lang="en-US" altLang="en-US" sz="3200" smtClean="0"/>
              <a:t>Experiment: Finely Dividing a 1 cm</a:t>
            </a:r>
            <a:r>
              <a:rPr lang="en-US" altLang="en-US" sz="3200" baseline="30000" smtClean="0"/>
              <a:t>3</a:t>
            </a:r>
            <a:r>
              <a:rPr lang="en-US" altLang="en-US" sz="3200" smtClean="0"/>
              <a:t> Cube </a:t>
            </a:r>
          </a:p>
        </p:txBody>
      </p:sp>
      <p:sp>
        <p:nvSpPr>
          <p:cNvPr id="32771" name="Rectangle 3"/>
          <p:cNvSpPr>
            <a:spLocks noChangeArrowheads="1"/>
          </p:cNvSpPr>
          <p:nvPr/>
        </p:nvSpPr>
        <p:spPr bwMode="auto">
          <a:xfrm>
            <a:off x="3019425" y="241935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32772" name="TextBox 6"/>
          <p:cNvSpPr txBox="1">
            <a:spLocks noChangeArrowheads="1"/>
          </p:cNvSpPr>
          <p:nvPr/>
        </p:nvSpPr>
        <p:spPr bwMode="auto">
          <a:xfrm>
            <a:off x="6426200" y="6418263"/>
            <a:ext cx="2671763" cy="24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t>http://www.du.edu/~jcalvert/phys/colloid.htm</a:t>
            </a:r>
          </a:p>
        </p:txBody>
      </p:sp>
      <p:sp>
        <p:nvSpPr>
          <p:cNvPr id="32773" name="TextBox 7"/>
          <p:cNvSpPr txBox="1">
            <a:spLocks noChangeArrowheads="1"/>
          </p:cNvSpPr>
          <p:nvPr/>
        </p:nvSpPr>
        <p:spPr bwMode="auto">
          <a:xfrm>
            <a:off x="2482850" y="5637213"/>
            <a:ext cx="65659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Surface area to volume ratio increases as size of particle decreases. Colloids are almost all surface area!</a:t>
            </a:r>
          </a:p>
        </p:txBody>
      </p:sp>
      <p:graphicFrame>
        <p:nvGraphicFramePr>
          <p:cNvPr id="7" name="Table 6"/>
          <p:cNvGraphicFramePr>
            <a:graphicFrameLocks noGrp="1"/>
          </p:cNvGraphicFramePr>
          <p:nvPr/>
        </p:nvGraphicFramePr>
        <p:xfrm>
          <a:off x="266700" y="2638425"/>
          <a:ext cx="8612188" cy="2930791"/>
        </p:xfrm>
        <a:graphic>
          <a:graphicData uri="http://schemas.openxmlformats.org/drawingml/2006/table">
            <a:tbl>
              <a:tblPr firstRow="1" bandRow="1">
                <a:tableStyleId>{616DA210-FB5B-4158-B5E0-FEB733F419BA}</a:tableStyleId>
              </a:tblPr>
              <a:tblGrid>
                <a:gridCol w="1662128"/>
                <a:gridCol w="1737515"/>
                <a:gridCol w="1737515"/>
                <a:gridCol w="1737515"/>
                <a:gridCol w="1737515"/>
              </a:tblGrid>
              <a:tr h="822825">
                <a:tc>
                  <a:txBody>
                    <a:bodyPr/>
                    <a:lstStyle/>
                    <a:p>
                      <a:endParaRPr lang="en-US" sz="1800" dirty="0"/>
                    </a:p>
                  </a:txBody>
                  <a:tcPr marL="91448" marR="91448" marT="45697" marB="45697"/>
                </a:tc>
                <a:tc>
                  <a:txBody>
                    <a:bodyPr/>
                    <a:lstStyle/>
                    <a:p>
                      <a:pPr algn="ctr"/>
                      <a:r>
                        <a:rPr lang="en-US" sz="1600" dirty="0" smtClean="0"/>
                        <a:t>Starting</a:t>
                      </a:r>
                      <a:endParaRPr lang="en-US" sz="1600" baseline="0" dirty="0" smtClean="0"/>
                    </a:p>
                    <a:p>
                      <a:pPr algn="ctr"/>
                      <a:r>
                        <a:rPr lang="en-US" sz="1600" baseline="0" dirty="0" smtClean="0"/>
                        <a:t>Volume</a:t>
                      </a:r>
                    </a:p>
                    <a:p>
                      <a:pPr algn="ctr"/>
                      <a:r>
                        <a:rPr lang="en-US" sz="1600" dirty="0" smtClean="0"/>
                        <a:t>(Not Colloidal)</a:t>
                      </a:r>
                    </a:p>
                  </a:txBody>
                  <a:tcPr marL="91448" marR="91448" marT="45697" marB="45697" anchor="b"/>
                </a:tc>
                <a:tc>
                  <a:txBody>
                    <a:bodyPr/>
                    <a:lstStyle/>
                    <a:p>
                      <a:pPr algn="ctr"/>
                      <a:r>
                        <a:rPr lang="en-US" sz="1600" dirty="0" smtClean="0"/>
                        <a:t>Laminated:</a:t>
                      </a:r>
                    </a:p>
                    <a:p>
                      <a:pPr algn="ctr"/>
                      <a:r>
                        <a:rPr lang="en-US" sz="1600" dirty="0" smtClean="0"/>
                        <a:t>Colloid</a:t>
                      </a:r>
                    </a:p>
                    <a:p>
                      <a:pPr algn="ctr"/>
                      <a:r>
                        <a:rPr lang="en-US" sz="1600" dirty="0" smtClean="0"/>
                        <a:t>Platelets</a:t>
                      </a:r>
                      <a:endParaRPr lang="en-US" sz="1600" dirty="0"/>
                    </a:p>
                  </a:txBody>
                  <a:tcPr marL="91448" marR="91448" marT="45697" marB="45697" anchor="b"/>
                </a:tc>
                <a:tc>
                  <a:txBody>
                    <a:bodyPr/>
                    <a:lstStyle/>
                    <a:p>
                      <a:pPr algn="ctr"/>
                      <a:r>
                        <a:rPr lang="en-US" sz="1600" dirty="0" err="1" smtClean="0"/>
                        <a:t>Fibrillar</a:t>
                      </a:r>
                      <a:r>
                        <a:rPr lang="en-US" sz="1600" dirty="0" smtClean="0"/>
                        <a:t>:</a:t>
                      </a:r>
                    </a:p>
                    <a:p>
                      <a:pPr algn="ctr"/>
                      <a:r>
                        <a:rPr lang="en-US" sz="1600" dirty="0" smtClean="0"/>
                        <a:t>Colloidal</a:t>
                      </a:r>
                    </a:p>
                    <a:p>
                      <a:pPr algn="ctr"/>
                      <a:r>
                        <a:rPr lang="en-US" sz="1600" dirty="0" smtClean="0"/>
                        <a:t>Fibers</a:t>
                      </a:r>
                      <a:endParaRPr lang="en-US" sz="1600" dirty="0"/>
                    </a:p>
                  </a:txBody>
                  <a:tcPr marL="91448" marR="91448" marT="45697" marB="45697" anchor="b"/>
                </a:tc>
                <a:tc>
                  <a:txBody>
                    <a:bodyPr/>
                    <a:lstStyle/>
                    <a:p>
                      <a:pPr algn="ctr"/>
                      <a:r>
                        <a:rPr lang="en-US" sz="1600" dirty="0" smtClean="0"/>
                        <a:t>Corpuscular:</a:t>
                      </a:r>
                    </a:p>
                    <a:p>
                      <a:pPr algn="ctr"/>
                      <a:r>
                        <a:rPr lang="en-US" sz="1600" dirty="0" smtClean="0"/>
                        <a:t>Colloidal</a:t>
                      </a:r>
                      <a:endParaRPr lang="en-US" sz="1600" baseline="0" dirty="0" smtClean="0"/>
                    </a:p>
                    <a:p>
                      <a:pPr algn="ctr"/>
                      <a:r>
                        <a:rPr lang="en-US" sz="1600" baseline="0" dirty="0" smtClean="0"/>
                        <a:t>Particles</a:t>
                      </a:r>
                      <a:endParaRPr lang="en-US" sz="1600" dirty="0"/>
                    </a:p>
                  </a:txBody>
                  <a:tcPr marL="91448" marR="91448" marT="45697" marB="45697" anchor="b"/>
                </a:tc>
              </a:tr>
              <a:tr h="370655">
                <a:tc>
                  <a:txBody>
                    <a:bodyPr/>
                    <a:lstStyle/>
                    <a:p>
                      <a:pPr marL="0" algn="l" defTabSz="914400" rtl="0" eaLnBrk="1" latinLnBrk="0" hangingPunct="1"/>
                      <a:r>
                        <a:rPr lang="en-US" sz="1600" b="1" kern="1200" dirty="0" smtClean="0">
                          <a:solidFill>
                            <a:schemeClr val="tx1"/>
                          </a:solidFill>
                          <a:latin typeface="+mn-lt"/>
                          <a:ea typeface="+mn-ea"/>
                          <a:cs typeface="+mn-cs"/>
                        </a:rPr>
                        <a:t>Dimensions</a:t>
                      </a:r>
                    </a:p>
                  </a:txBody>
                  <a:tcPr marL="91448" marR="91448" marT="45697" marB="45697" anchor="ctr"/>
                </a:tc>
                <a:tc>
                  <a:txBody>
                    <a:bodyPr/>
                    <a:lstStyle/>
                    <a:p>
                      <a:pPr algn="ctr"/>
                      <a:r>
                        <a:rPr lang="en-US" sz="1100" dirty="0" smtClean="0"/>
                        <a:t>1 x 1 x 1 cm</a:t>
                      </a:r>
                    </a:p>
                  </a:txBody>
                  <a:tcPr marL="91448" marR="91448" marT="45697" marB="45697" anchor="ctr"/>
                </a:tc>
                <a:tc>
                  <a:txBody>
                    <a:bodyPr/>
                    <a:lstStyle/>
                    <a:p>
                      <a:pPr algn="ctr"/>
                      <a:r>
                        <a:rPr lang="en-US" sz="1100" dirty="0" smtClean="0"/>
                        <a:t>1 cm x 1 cm x 10 nm</a:t>
                      </a:r>
                      <a:endParaRPr lang="en-US" sz="1100" dirty="0"/>
                    </a:p>
                  </a:txBody>
                  <a:tcPr marL="91448" marR="91448" marT="45697" marB="45697" anchor="ctr"/>
                </a:tc>
                <a:tc>
                  <a:txBody>
                    <a:bodyPr/>
                    <a:lstStyle/>
                    <a:p>
                      <a:pPr algn="ctr"/>
                      <a:r>
                        <a:rPr lang="en-US" sz="1100" dirty="0" smtClean="0"/>
                        <a:t>1 cm x 10 nm x 10 nm</a:t>
                      </a:r>
                      <a:endParaRPr lang="en-US" sz="1100" dirty="0"/>
                    </a:p>
                  </a:txBody>
                  <a:tcPr marL="91448" marR="91448" marT="45697" marB="45697" anchor="ctr"/>
                </a:tc>
                <a:tc>
                  <a:txBody>
                    <a:bodyPr/>
                    <a:lstStyle/>
                    <a:p>
                      <a:pPr algn="ctr"/>
                      <a:r>
                        <a:rPr lang="en-US" sz="1100" dirty="0" smtClean="0"/>
                        <a:t>10 nm x 10 nm x</a:t>
                      </a:r>
                      <a:r>
                        <a:rPr lang="en-US" sz="1100" baseline="0" dirty="0" smtClean="0"/>
                        <a:t> 10 nm</a:t>
                      </a:r>
                      <a:endParaRPr lang="en-US" sz="1100" dirty="0"/>
                    </a:p>
                  </a:txBody>
                  <a:tcPr marL="91448" marR="91448" marT="45697" marB="45697" anchor="ctr"/>
                </a:tc>
              </a:tr>
              <a:tr h="579015">
                <a:tc>
                  <a:txBody>
                    <a:bodyPr/>
                    <a:lstStyle/>
                    <a:p>
                      <a:r>
                        <a:rPr lang="en-US" sz="1600" b="1" dirty="0" smtClean="0"/>
                        <a:t>Number of pieces</a:t>
                      </a:r>
                      <a:endParaRPr lang="en-US" sz="1600" b="1" dirty="0"/>
                    </a:p>
                  </a:txBody>
                  <a:tcPr marL="91448" marR="91448" marT="45697" marB="45697" anchor="ctr"/>
                </a:tc>
                <a:tc>
                  <a:txBody>
                    <a:bodyPr/>
                    <a:lstStyle/>
                    <a:p>
                      <a:pPr algn="ctr"/>
                      <a:r>
                        <a:rPr lang="en-US" sz="1800" dirty="0" smtClean="0"/>
                        <a:t>1</a:t>
                      </a:r>
                      <a:endParaRPr lang="en-US" sz="1800" dirty="0"/>
                    </a:p>
                  </a:txBody>
                  <a:tcPr marL="91448" marR="91448" marT="45697" marB="45697" anchor="ctr"/>
                </a:tc>
                <a:tc>
                  <a:txBody>
                    <a:bodyPr/>
                    <a:lstStyle/>
                    <a:p>
                      <a:pPr algn="ctr"/>
                      <a:r>
                        <a:rPr lang="en-US" sz="1800" dirty="0" smtClean="0"/>
                        <a:t>10</a:t>
                      </a:r>
                      <a:r>
                        <a:rPr lang="en-US" sz="1800" baseline="30000" dirty="0" smtClean="0"/>
                        <a:t>6</a:t>
                      </a:r>
                      <a:endParaRPr lang="en-US" sz="1800" baseline="30000" dirty="0"/>
                    </a:p>
                  </a:txBody>
                  <a:tcPr marL="91448" marR="91448" marT="45697" marB="45697" anchor="ctr"/>
                </a:tc>
                <a:tc>
                  <a:txBody>
                    <a:bodyPr/>
                    <a:lstStyle/>
                    <a:p>
                      <a:pPr algn="ctr"/>
                      <a:r>
                        <a:rPr lang="en-US" sz="1800" dirty="0" smtClean="0"/>
                        <a:t>10</a:t>
                      </a:r>
                      <a:r>
                        <a:rPr lang="en-US" sz="1800" baseline="30000" dirty="0" smtClean="0"/>
                        <a:t>12</a:t>
                      </a:r>
                      <a:endParaRPr lang="en-US" sz="1800" baseline="30000" dirty="0"/>
                    </a:p>
                  </a:txBody>
                  <a:tcPr marL="91448" marR="91448" marT="45697" marB="45697" anchor="ctr"/>
                </a:tc>
                <a:tc>
                  <a:txBody>
                    <a:bodyPr/>
                    <a:lstStyle/>
                    <a:p>
                      <a:pPr algn="ctr"/>
                      <a:r>
                        <a:rPr lang="en-US" sz="1800" dirty="0" smtClean="0"/>
                        <a:t>10</a:t>
                      </a:r>
                      <a:r>
                        <a:rPr lang="en-US" sz="1800" baseline="30000" dirty="0" smtClean="0"/>
                        <a:t>18</a:t>
                      </a:r>
                      <a:endParaRPr lang="en-US" sz="1800" baseline="30000" dirty="0"/>
                    </a:p>
                  </a:txBody>
                  <a:tcPr marL="91448" marR="91448" marT="45697" marB="45697" anchor="ctr"/>
                </a:tc>
              </a:tr>
              <a:tr h="579015">
                <a:tc>
                  <a:txBody>
                    <a:bodyPr/>
                    <a:lstStyle/>
                    <a:p>
                      <a:r>
                        <a:rPr lang="en-US" sz="1600" b="1" dirty="0" smtClean="0"/>
                        <a:t>Surface</a:t>
                      </a:r>
                      <a:r>
                        <a:rPr lang="en-US" sz="1600" b="1" baseline="0" dirty="0" smtClean="0"/>
                        <a:t> area per piece (m</a:t>
                      </a:r>
                      <a:r>
                        <a:rPr lang="en-US" sz="1600" b="1" baseline="30000" dirty="0" smtClean="0"/>
                        <a:t>2</a:t>
                      </a:r>
                      <a:r>
                        <a:rPr lang="en-US" sz="1600" b="1" baseline="0" dirty="0" smtClean="0"/>
                        <a:t>)</a:t>
                      </a:r>
                      <a:endParaRPr lang="en-US" sz="1600" b="1" dirty="0"/>
                    </a:p>
                  </a:txBody>
                  <a:tcPr marL="91448" marR="91448" marT="45697" marB="45697" anchor="ctr"/>
                </a:tc>
                <a:tc>
                  <a:txBody>
                    <a:bodyPr/>
                    <a:lstStyle/>
                    <a:p>
                      <a:pPr algn="ctr"/>
                      <a:r>
                        <a:rPr lang="en-US" sz="1800" dirty="0" smtClean="0"/>
                        <a:t>6 x 10</a:t>
                      </a:r>
                      <a:r>
                        <a:rPr lang="en-US" sz="1800" baseline="30000" dirty="0" smtClean="0"/>
                        <a:t>-4</a:t>
                      </a:r>
                      <a:endParaRPr lang="en-US" sz="1800" baseline="30000" dirty="0"/>
                    </a:p>
                  </a:txBody>
                  <a:tcPr marL="91448" marR="91448" marT="45697" marB="4569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2 x 10</a:t>
                      </a:r>
                      <a:r>
                        <a:rPr lang="en-US" sz="1800" baseline="30000" dirty="0" smtClean="0"/>
                        <a:t>-4</a:t>
                      </a:r>
                    </a:p>
                  </a:txBody>
                  <a:tcPr marL="91448" marR="91448" marT="45697" marB="4569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4 x 10</a:t>
                      </a:r>
                      <a:r>
                        <a:rPr lang="en-US" sz="1800" baseline="30000" dirty="0" smtClean="0"/>
                        <a:t>-10</a:t>
                      </a:r>
                    </a:p>
                  </a:txBody>
                  <a:tcPr marL="91448" marR="91448" marT="45697" marB="4569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 10</a:t>
                      </a:r>
                      <a:r>
                        <a:rPr lang="en-US" sz="1800" baseline="30000" dirty="0" smtClean="0"/>
                        <a:t>-16</a:t>
                      </a:r>
                    </a:p>
                  </a:txBody>
                  <a:tcPr marL="91448" marR="91448" marT="45697" marB="45697" anchor="ctr"/>
                </a:tc>
              </a:tr>
              <a:tr h="579015">
                <a:tc>
                  <a:txBody>
                    <a:bodyPr/>
                    <a:lstStyle/>
                    <a:p>
                      <a:r>
                        <a:rPr lang="en-US" sz="1600" b="1" dirty="0" smtClean="0"/>
                        <a:t>Total</a:t>
                      </a:r>
                      <a:r>
                        <a:rPr lang="en-US" sz="1600" b="1" baseline="0" dirty="0" smtClean="0"/>
                        <a:t> surface area (m</a:t>
                      </a:r>
                      <a:r>
                        <a:rPr lang="en-US" sz="1600" b="1" baseline="30000" dirty="0" smtClean="0"/>
                        <a:t>2</a:t>
                      </a:r>
                      <a:r>
                        <a:rPr lang="en-US" sz="1600" b="1" baseline="0" dirty="0" smtClean="0"/>
                        <a:t>)</a:t>
                      </a:r>
                      <a:endParaRPr lang="en-US" sz="1600" b="1" dirty="0"/>
                    </a:p>
                  </a:txBody>
                  <a:tcPr marL="91448" marR="91448" marT="45697" marB="45697"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6 x 10</a:t>
                      </a:r>
                      <a:r>
                        <a:rPr lang="en-US" sz="1800" baseline="30000" dirty="0" smtClean="0"/>
                        <a:t>-4</a:t>
                      </a:r>
                    </a:p>
                  </a:txBody>
                  <a:tcPr marL="91448" marR="91448" marT="45697" marB="45697" anchor="ctr"/>
                </a:tc>
                <a:tc>
                  <a:txBody>
                    <a:bodyPr/>
                    <a:lstStyle/>
                    <a:p>
                      <a:pPr algn="ctr"/>
                      <a:r>
                        <a:rPr lang="en-US" sz="1800" dirty="0" smtClean="0"/>
                        <a:t>200</a:t>
                      </a:r>
                      <a:endParaRPr lang="en-US" sz="1800" dirty="0"/>
                    </a:p>
                  </a:txBody>
                  <a:tcPr marL="91448" marR="91448" marT="45697" marB="45697" anchor="ctr"/>
                </a:tc>
                <a:tc>
                  <a:txBody>
                    <a:bodyPr/>
                    <a:lstStyle/>
                    <a:p>
                      <a:pPr algn="ctr"/>
                      <a:r>
                        <a:rPr lang="en-US" sz="1800" dirty="0" smtClean="0"/>
                        <a:t>400</a:t>
                      </a:r>
                      <a:endParaRPr lang="en-US" sz="1800" dirty="0"/>
                    </a:p>
                  </a:txBody>
                  <a:tcPr marL="91448" marR="91448" marT="45697" marB="45697" anchor="ctr"/>
                </a:tc>
                <a:tc>
                  <a:txBody>
                    <a:bodyPr/>
                    <a:lstStyle/>
                    <a:p>
                      <a:pPr algn="ctr"/>
                      <a:r>
                        <a:rPr lang="en-US" sz="1800" dirty="0" smtClean="0"/>
                        <a:t>600</a:t>
                      </a:r>
                      <a:endParaRPr lang="en-US" sz="1800" dirty="0"/>
                    </a:p>
                  </a:txBody>
                  <a:tcPr marL="91448" marR="91448" marT="45697" marB="45697" anchor="ctr"/>
                </a:tc>
              </a:tr>
            </a:tbl>
          </a:graphicData>
        </a:graphic>
      </p:graphicFrame>
      <p:sp>
        <p:nvSpPr>
          <p:cNvPr id="32812" name="TextBox 7"/>
          <p:cNvSpPr txBox="1">
            <a:spLocks noChangeArrowheads="1"/>
          </p:cNvSpPr>
          <p:nvPr/>
        </p:nvSpPr>
        <p:spPr bwMode="auto">
          <a:xfrm>
            <a:off x="898525" y="5854700"/>
            <a:ext cx="1433513"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200"/>
              <a:t>SA of all pieces needed to make up original volume</a:t>
            </a:r>
          </a:p>
        </p:txBody>
      </p:sp>
      <p:cxnSp>
        <p:nvCxnSpPr>
          <p:cNvPr id="10" name="Straight Arrow Connector 9"/>
          <p:cNvCxnSpPr>
            <a:stCxn id="32812" idx="0"/>
          </p:cNvCxnSpPr>
          <p:nvPr/>
        </p:nvCxnSpPr>
        <p:spPr>
          <a:xfrm rot="16200000" flipV="1">
            <a:off x="1230313" y="5468938"/>
            <a:ext cx="436562" cy="334962"/>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2" name="Cube 11"/>
          <p:cNvSpPr/>
          <p:nvPr/>
        </p:nvSpPr>
        <p:spPr>
          <a:xfrm>
            <a:off x="2216150" y="1316038"/>
            <a:ext cx="1216025" cy="1216025"/>
          </a:xfrm>
          <a:prstGeom prst="cub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3" name="Cube 12"/>
          <p:cNvSpPr/>
          <p:nvPr/>
        </p:nvSpPr>
        <p:spPr>
          <a:xfrm>
            <a:off x="4368800" y="1316038"/>
            <a:ext cx="455613" cy="1216025"/>
          </a:xfrm>
          <a:prstGeom prst="cube">
            <a:avLst>
              <a:gd name="adj" fmla="val 8097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4" name="Cube 13"/>
          <p:cNvSpPr/>
          <p:nvPr/>
        </p:nvSpPr>
        <p:spPr>
          <a:xfrm>
            <a:off x="6035675" y="1695450"/>
            <a:ext cx="457200" cy="457200"/>
          </a:xfrm>
          <a:prstGeom prst="cube">
            <a:avLst>
              <a:gd name="adj" fmla="val 80970"/>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16" name="Cube 15"/>
          <p:cNvSpPr>
            <a:spLocks noChangeAspect="1"/>
          </p:cNvSpPr>
          <p:nvPr/>
        </p:nvSpPr>
        <p:spPr>
          <a:xfrm>
            <a:off x="7842250" y="1868488"/>
            <a:ext cx="109538" cy="109537"/>
          </a:xfrm>
          <a:prstGeom prst="cube">
            <a:avLst/>
          </a:pr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mtClean="0"/>
              <a:t>Outline</a:t>
            </a:r>
          </a:p>
        </p:txBody>
      </p:sp>
      <p:sp>
        <p:nvSpPr>
          <p:cNvPr id="15363" name="Rectangle 3"/>
          <p:cNvSpPr>
            <a:spLocks noGrp="1" noChangeArrowheads="1"/>
          </p:cNvSpPr>
          <p:nvPr>
            <p:ph type="body" idx="1"/>
          </p:nvPr>
        </p:nvSpPr>
        <p:spPr/>
        <p:txBody>
          <a:bodyPr/>
          <a:lstStyle/>
          <a:p>
            <a:pPr eaLnBrk="1" hangingPunct="1"/>
            <a:r>
              <a:rPr lang="en-US" altLang="en-US" smtClean="0">
                <a:solidFill>
                  <a:schemeClr val="accent2"/>
                </a:solidFill>
              </a:rPr>
              <a:t>Review of Solutions</a:t>
            </a:r>
          </a:p>
          <a:p>
            <a:pPr eaLnBrk="1" hangingPunct="1"/>
            <a:r>
              <a:rPr lang="en-US" altLang="en-US" smtClean="0">
                <a:solidFill>
                  <a:schemeClr val="accent2"/>
                </a:solidFill>
              </a:rPr>
              <a:t>Colloids and Colloidal Chemistry</a:t>
            </a:r>
          </a:p>
          <a:p>
            <a:pPr eaLnBrk="1" hangingPunct="1"/>
            <a:r>
              <a:rPr lang="en-US" altLang="en-US" smtClean="0"/>
              <a:t>Self-Assembly</a:t>
            </a:r>
          </a:p>
          <a:p>
            <a:pPr lvl="1" eaLnBrk="1" hangingPunct="1"/>
            <a:endParaRPr lang="en-US" alt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a:solidFill>
                  <a:schemeClr val="tx2"/>
                </a:solidFill>
                <a:latin typeface="CopprplGoth Bd BT"/>
              </a:rPr>
              <a:t>Properties of Colloids</a:t>
            </a:r>
          </a:p>
        </p:txBody>
      </p:sp>
      <p:sp>
        <p:nvSpPr>
          <p:cNvPr id="33795" name="Rectangle 3"/>
          <p:cNvSpPr>
            <a:spLocks noChangeArrowheads="1"/>
          </p:cNvSpPr>
          <p:nvPr/>
        </p:nvSpPr>
        <p:spPr bwMode="auto">
          <a:xfrm>
            <a:off x="703263"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pPr>
            <a:r>
              <a:rPr lang="en-US" altLang="en-US" sz="3200">
                <a:latin typeface="CopprplGoth Bd BT"/>
              </a:rPr>
              <a:t>The small size of colloidal particles lends them interesting properties, including:</a:t>
            </a:r>
          </a:p>
          <a:p>
            <a:pPr lvl="1" eaLnBrk="1" hangingPunct="1">
              <a:spcBef>
                <a:spcPct val="20000"/>
              </a:spcBef>
              <a:buFontTx/>
              <a:buChar char="–"/>
            </a:pPr>
            <a:r>
              <a:rPr lang="en-US" altLang="en-US" sz="2800">
                <a:latin typeface="CopprplGoth Bd BT"/>
              </a:rPr>
              <a:t>They scatter light (solutions do not)</a:t>
            </a:r>
          </a:p>
          <a:p>
            <a:pPr lvl="1" eaLnBrk="1" hangingPunct="1">
              <a:spcBef>
                <a:spcPct val="20000"/>
              </a:spcBef>
              <a:buFontTx/>
              <a:buChar char="–"/>
            </a:pPr>
            <a:r>
              <a:rPr lang="en-US" altLang="en-US" sz="2800">
                <a:latin typeface="CopprplGoth Bd BT"/>
              </a:rPr>
              <a:t>The particles are subjected to Brownian motion</a:t>
            </a:r>
          </a:p>
          <a:p>
            <a:pPr lvl="1" eaLnBrk="1" hangingPunct="1">
              <a:spcBef>
                <a:spcPct val="20000"/>
              </a:spcBef>
              <a:buFontTx/>
              <a:buChar char="–"/>
            </a:pPr>
            <a:r>
              <a:rPr lang="en-US" altLang="en-US" sz="2800">
                <a:latin typeface="CopprplGoth Bd BT"/>
              </a:rPr>
              <a:t>The surfaces of particles may become charged, depending on the medium</a:t>
            </a:r>
          </a:p>
          <a:p>
            <a:pPr lvl="1" eaLnBrk="1" hangingPunct="1">
              <a:spcBef>
                <a:spcPct val="20000"/>
              </a:spcBef>
              <a:buFontTx/>
              <a:buChar char="–"/>
            </a:pPr>
            <a:r>
              <a:rPr lang="en-US" altLang="en-US" sz="2800">
                <a:latin typeface="CopprplGoth Bd BT"/>
              </a:rPr>
              <a:t>Charged colloidal particles can be moved (separated) by an electric field (e.g., electrophoresis of DNA and proteins)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0" y="3175"/>
            <a:ext cx="9144000" cy="1143000"/>
          </a:xfrm>
        </p:spPr>
        <p:txBody>
          <a:bodyPr/>
          <a:lstStyle/>
          <a:p>
            <a:r>
              <a:rPr lang="en-US" altLang="en-US" smtClean="0"/>
              <a:t>Scattering of Light by Colloidal Particles</a:t>
            </a:r>
          </a:p>
        </p:txBody>
      </p:sp>
      <p:grpSp>
        <p:nvGrpSpPr>
          <p:cNvPr id="34819" name="Group 56"/>
          <p:cNvGrpSpPr>
            <a:grpSpLocks/>
          </p:cNvGrpSpPr>
          <p:nvPr/>
        </p:nvGrpSpPr>
        <p:grpSpPr bwMode="auto">
          <a:xfrm>
            <a:off x="131763" y="2154238"/>
            <a:ext cx="4016375" cy="2868612"/>
            <a:chOff x="132177" y="1853352"/>
            <a:chExt cx="4015766" cy="2868769"/>
          </a:xfrm>
        </p:grpSpPr>
        <p:grpSp>
          <p:nvGrpSpPr>
            <p:cNvPr id="34845" name="Group 13"/>
            <p:cNvGrpSpPr>
              <a:grpSpLocks/>
            </p:cNvGrpSpPr>
            <p:nvPr/>
          </p:nvGrpSpPr>
          <p:grpSpPr bwMode="auto">
            <a:xfrm>
              <a:off x="1175957" y="1853352"/>
              <a:ext cx="1990315" cy="2868769"/>
              <a:chOff x="3683695" y="1981201"/>
              <a:chExt cx="914400" cy="1372452"/>
            </a:xfrm>
          </p:grpSpPr>
          <p:sp>
            <p:nvSpPr>
              <p:cNvPr id="9" name="Can 8"/>
              <p:cNvSpPr/>
              <p:nvPr/>
            </p:nvSpPr>
            <p:spPr>
              <a:xfrm>
                <a:off x="3683988" y="2439191"/>
                <a:ext cx="914450" cy="914462"/>
              </a:xfrm>
              <a:prstGeom prst="can">
                <a:avLst/>
              </a:prstGeom>
              <a:solidFill>
                <a:srgbClr val="CC0000">
                  <a:alpha val="51000"/>
                </a:srgbClr>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Homogeneous</a:t>
                </a:r>
              </a:p>
              <a:p>
                <a:pPr algn="ctr">
                  <a:defRPr/>
                </a:pPr>
                <a:r>
                  <a:rPr lang="en-US" sz="1600" dirty="0">
                    <a:solidFill>
                      <a:schemeClr val="tx1"/>
                    </a:solidFill>
                  </a:rPr>
                  <a:t>Solution</a:t>
                </a:r>
              </a:p>
            </p:txBody>
          </p:sp>
          <p:sp>
            <p:nvSpPr>
              <p:cNvPr id="10" name="Can 9"/>
              <p:cNvSpPr/>
              <p:nvPr/>
            </p:nvSpPr>
            <p:spPr>
              <a:xfrm>
                <a:off x="3683988" y="1981201"/>
                <a:ext cx="914450" cy="1371693"/>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11" name="Right Arrow 10"/>
            <p:cNvSpPr/>
            <p:nvPr/>
          </p:nvSpPr>
          <p:spPr>
            <a:xfrm>
              <a:off x="178207" y="3577471"/>
              <a:ext cx="977752" cy="484213"/>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ight Arrow 11"/>
            <p:cNvSpPr>
              <a:spLocks noChangeAspect="1"/>
            </p:cNvSpPr>
            <p:nvPr/>
          </p:nvSpPr>
          <p:spPr>
            <a:xfrm>
              <a:off x="3195587" y="3698128"/>
              <a:ext cx="488876" cy="242900"/>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848" name="TextBox 12"/>
            <p:cNvSpPr txBox="1">
              <a:spLocks noChangeArrowheads="1"/>
            </p:cNvSpPr>
            <p:nvPr/>
          </p:nvSpPr>
          <p:spPr bwMode="auto">
            <a:xfrm>
              <a:off x="132177" y="2430434"/>
              <a:ext cx="104387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Initial</a:t>
              </a:r>
            </a:p>
            <a:p>
              <a:pPr algn="ctr" eaLnBrk="1" hangingPunct="1"/>
              <a:r>
                <a:rPr lang="en-US" altLang="en-US"/>
                <a:t>Beam</a:t>
              </a:r>
            </a:p>
            <a:p>
              <a:pPr algn="ctr" eaLnBrk="1" hangingPunct="1"/>
              <a:r>
                <a:rPr lang="en-US" altLang="en-US"/>
                <a:t>Intensity</a:t>
              </a:r>
            </a:p>
            <a:p>
              <a:pPr algn="ctr" eaLnBrk="1" hangingPunct="1"/>
              <a:r>
                <a:rPr lang="en-US" altLang="en-US"/>
                <a:t>(I</a:t>
              </a:r>
              <a:r>
                <a:rPr lang="en-US" altLang="en-US" baseline="-25000"/>
                <a:t>0</a:t>
              </a:r>
              <a:r>
                <a:rPr lang="en-US" altLang="en-US"/>
                <a:t>)</a:t>
              </a:r>
            </a:p>
          </p:txBody>
        </p:sp>
        <p:sp>
          <p:nvSpPr>
            <p:cNvPr id="34849" name="TextBox 13"/>
            <p:cNvSpPr txBox="1">
              <a:spLocks noChangeArrowheads="1"/>
            </p:cNvSpPr>
            <p:nvPr/>
          </p:nvSpPr>
          <p:spPr bwMode="auto">
            <a:xfrm>
              <a:off x="3104067" y="2430434"/>
              <a:ext cx="104387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Final</a:t>
              </a:r>
            </a:p>
            <a:p>
              <a:pPr algn="ctr" eaLnBrk="1" hangingPunct="1"/>
              <a:r>
                <a:rPr lang="en-US" altLang="en-US"/>
                <a:t>Beam</a:t>
              </a:r>
            </a:p>
            <a:p>
              <a:pPr algn="ctr" eaLnBrk="1" hangingPunct="1"/>
              <a:r>
                <a:rPr lang="en-US" altLang="en-US"/>
                <a:t>Intensity</a:t>
              </a:r>
            </a:p>
            <a:p>
              <a:pPr algn="ctr" eaLnBrk="1" hangingPunct="1"/>
              <a:r>
                <a:rPr lang="en-US" altLang="en-US"/>
                <a:t>(I)</a:t>
              </a:r>
              <a:endParaRPr lang="en-US" altLang="en-US" baseline="-25000"/>
            </a:p>
          </p:txBody>
        </p:sp>
      </p:grpSp>
      <p:sp>
        <p:nvSpPr>
          <p:cNvPr id="34820" name="TextBox 14"/>
          <p:cNvSpPr txBox="1">
            <a:spLocks noChangeArrowheads="1"/>
          </p:cNvSpPr>
          <p:nvPr/>
        </p:nvSpPr>
        <p:spPr bwMode="auto">
          <a:xfrm>
            <a:off x="887413" y="5105400"/>
            <a:ext cx="274320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Attenuation due only to absorption of light by molecularly dissolved species (chromophores) in the solution</a:t>
            </a:r>
          </a:p>
        </p:txBody>
      </p:sp>
      <p:sp>
        <p:nvSpPr>
          <p:cNvPr id="34821" name="TextBox 15"/>
          <p:cNvSpPr txBox="1">
            <a:spLocks noChangeArrowheads="1"/>
          </p:cNvSpPr>
          <p:nvPr/>
        </p:nvSpPr>
        <p:spPr bwMode="auto">
          <a:xfrm>
            <a:off x="941388" y="933450"/>
            <a:ext cx="753427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Attenuation = Reduced intensity of light passing through a sample due to absorption and scattering. Homogeneous solutions do not scatter light. Colloidal suspensions do scatter light.</a:t>
            </a:r>
          </a:p>
        </p:txBody>
      </p:sp>
      <p:grpSp>
        <p:nvGrpSpPr>
          <p:cNvPr id="34822" name="Group 55"/>
          <p:cNvGrpSpPr>
            <a:grpSpLocks/>
          </p:cNvGrpSpPr>
          <p:nvPr/>
        </p:nvGrpSpPr>
        <p:grpSpPr bwMode="auto">
          <a:xfrm>
            <a:off x="5049838" y="2155825"/>
            <a:ext cx="3535362" cy="2901950"/>
            <a:chOff x="5049504" y="1855628"/>
            <a:chExt cx="3534928" cy="2901714"/>
          </a:xfrm>
        </p:grpSpPr>
        <p:grpSp>
          <p:nvGrpSpPr>
            <p:cNvPr id="5" name="Group 51"/>
            <p:cNvGrpSpPr/>
            <p:nvPr/>
          </p:nvGrpSpPr>
          <p:grpSpPr>
            <a:xfrm>
              <a:off x="6102589" y="2841881"/>
              <a:ext cx="1915458" cy="1915461"/>
              <a:chOff x="4082723" y="4834458"/>
              <a:chExt cx="1915458" cy="1915461"/>
            </a:xfrm>
            <a:noFill/>
          </p:grpSpPr>
          <p:sp>
            <p:nvSpPr>
              <p:cNvPr id="43" name="Right Arrow 42"/>
              <p:cNvSpPr>
                <a:spLocks noChangeAspect="1"/>
              </p:cNvSpPr>
              <p:nvPr/>
            </p:nvSpPr>
            <p:spPr>
              <a:xfrm rot="5400000">
                <a:off x="4795599" y="638415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ight Arrow 43"/>
              <p:cNvSpPr>
                <a:spLocks noChangeAspect="1"/>
              </p:cNvSpPr>
              <p:nvPr/>
            </p:nvSpPr>
            <p:spPr>
              <a:xfrm rot="16200000">
                <a:off x="4795599" y="4957903"/>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ight Arrow 44"/>
              <p:cNvSpPr>
                <a:spLocks noChangeAspect="1"/>
              </p:cNvSpPr>
              <p:nvPr/>
            </p:nvSpPr>
            <p:spPr>
              <a:xfrm>
                <a:off x="5508975" y="569123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ight Arrow 45"/>
              <p:cNvSpPr>
                <a:spLocks noChangeAspect="1"/>
              </p:cNvSpPr>
              <p:nvPr/>
            </p:nvSpPr>
            <p:spPr>
              <a:xfrm rot="10800000">
                <a:off x="4082723" y="569123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ight Arrow 46"/>
              <p:cNvSpPr>
                <a:spLocks noChangeAspect="1"/>
              </p:cNvSpPr>
              <p:nvPr/>
            </p:nvSpPr>
            <p:spPr>
              <a:xfrm rot="2700000">
                <a:off x="5302763" y="6188072"/>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Right Arrow 47"/>
              <p:cNvSpPr>
                <a:spLocks noChangeAspect="1"/>
              </p:cNvSpPr>
              <p:nvPr/>
            </p:nvSpPr>
            <p:spPr>
              <a:xfrm rot="-2700000">
                <a:off x="5302763" y="5176893"/>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9" name="Right Arrow 48"/>
              <p:cNvSpPr>
                <a:spLocks noChangeAspect="1"/>
              </p:cNvSpPr>
              <p:nvPr/>
            </p:nvSpPr>
            <p:spPr>
              <a:xfrm rot="2700000" flipH="1">
                <a:off x="4273744" y="5189635"/>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0" name="Right Arrow 49"/>
              <p:cNvSpPr>
                <a:spLocks noChangeAspect="1"/>
              </p:cNvSpPr>
              <p:nvPr/>
            </p:nvSpPr>
            <p:spPr>
              <a:xfrm rot="18900000" flipH="1" flipV="1">
                <a:off x="4273744" y="6193807"/>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4827" name="Group 13"/>
            <p:cNvGrpSpPr>
              <a:grpSpLocks/>
            </p:cNvGrpSpPr>
            <p:nvPr/>
          </p:nvGrpSpPr>
          <p:grpSpPr bwMode="auto">
            <a:xfrm>
              <a:off x="6061691" y="1855628"/>
              <a:ext cx="1990315" cy="2868769"/>
              <a:chOff x="3683695" y="1981201"/>
              <a:chExt cx="914400" cy="1372452"/>
            </a:xfrm>
          </p:grpSpPr>
          <p:sp>
            <p:nvSpPr>
              <p:cNvPr id="26" name="Can 25"/>
              <p:cNvSpPr/>
              <p:nvPr/>
            </p:nvSpPr>
            <p:spPr>
              <a:xfrm>
                <a:off x="3683931" y="2439129"/>
                <a:ext cx="914476" cy="914338"/>
              </a:xfrm>
              <a:prstGeom prst="can">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en-US" sz="1600" dirty="0">
                    <a:solidFill>
                      <a:schemeClr val="tx1"/>
                    </a:solidFill>
                  </a:rPr>
                  <a:t>Colloidal Particles</a:t>
                </a:r>
              </a:p>
            </p:txBody>
          </p:sp>
          <p:sp>
            <p:nvSpPr>
              <p:cNvPr id="27" name="Can 26"/>
              <p:cNvSpPr/>
              <p:nvPr/>
            </p:nvSpPr>
            <p:spPr>
              <a:xfrm>
                <a:off x="3683931" y="1981201"/>
                <a:ext cx="914476" cy="1371506"/>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8" name="Right Arrow 27"/>
            <p:cNvSpPr/>
            <p:nvPr/>
          </p:nvSpPr>
          <p:spPr>
            <a:xfrm>
              <a:off x="5049504" y="3579513"/>
              <a:ext cx="977780" cy="485735"/>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ight Arrow 28"/>
            <p:cNvSpPr>
              <a:spLocks noChangeAspect="1"/>
            </p:cNvSpPr>
            <p:nvPr/>
          </p:nvSpPr>
          <p:spPr>
            <a:xfrm>
              <a:off x="8095542" y="3701741"/>
              <a:ext cx="488890" cy="241280"/>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Oval 29"/>
            <p:cNvSpPr>
              <a:spLocks noChangeAspect="1"/>
            </p:cNvSpPr>
            <p:nvPr/>
          </p:nvSpPr>
          <p:spPr bwMode="auto">
            <a:xfrm>
              <a:off x="6454269" y="3738250"/>
              <a:ext cx="128572" cy="12857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Oval 30"/>
            <p:cNvSpPr>
              <a:spLocks noChangeAspect="1"/>
            </p:cNvSpPr>
            <p:nvPr/>
          </p:nvSpPr>
          <p:spPr bwMode="auto">
            <a:xfrm>
              <a:off x="6809825" y="4206525"/>
              <a:ext cx="128572"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Oval 31"/>
            <p:cNvSpPr>
              <a:spLocks noChangeAspect="1"/>
            </p:cNvSpPr>
            <p:nvPr/>
          </p:nvSpPr>
          <p:spPr bwMode="auto">
            <a:xfrm>
              <a:off x="7389192" y="3650945"/>
              <a:ext cx="128571"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Oval 32"/>
            <p:cNvSpPr>
              <a:spLocks noChangeAspect="1"/>
            </p:cNvSpPr>
            <p:nvPr/>
          </p:nvSpPr>
          <p:spPr bwMode="auto">
            <a:xfrm>
              <a:off x="7441572" y="4235097"/>
              <a:ext cx="128572"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Oval 33"/>
            <p:cNvSpPr>
              <a:spLocks noChangeAspect="1"/>
            </p:cNvSpPr>
            <p:nvPr/>
          </p:nvSpPr>
          <p:spPr bwMode="auto">
            <a:xfrm>
              <a:off x="6314586" y="4273194"/>
              <a:ext cx="128572"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Oval 34"/>
            <p:cNvSpPr>
              <a:spLocks noChangeAspect="1"/>
            </p:cNvSpPr>
            <p:nvPr/>
          </p:nvSpPr>
          <p:spPr bwMode="auto">
            <a:xfrm>
              <a:off x="7035222" y="3636658"/>
              <a:ext cx="128572" cy="12857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Oval 35"/>
            <p:cNvSpPr>
              <a:spLocks noChangeAspect="1"/>
            </p:cNvSpPr>
            <p:nvPr/>
          </p:nvSpPr>
          <p:spPr bwMode="auto">
            <a:xfrm>
              <a:off x="7039985" y="3943021"/>
              <a:ext cx="128571"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Oval 36"/>
            <p:cNvSpPr>
              <a:spLocks noChangeAspect="1"/>
            </p:cNvSpPr>
            <p:nvPr/>
          </p:nvSpPr>
          <p:spPr bwMode="auto">
            <a:xfrm>
              <a:off x="6276490" y="3014409"/>
              <a:ext cx="128572" cy="12857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8" name="Oval 37"/>
            <p:cNvSpPr>
              <a:spLocks noChangeAspect="1"/>
            </p:cNvSpPr>
            <p:nvPr/>
          </p:nvSpPr>
          <p:spPr bwMode="auto">
            <a:xfrm>
              <a:off x="6857444" y="2925516"/>
              <a:ext cx="128572" cy="12857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Oval 38"/>
            <p:cNvSpPr>
              <a:spLocks noChangeAspect="1"/>
            </p:cNvSpPr>
            <p:nvPr/>
          </p:nvSpPr>
          <p:spPr bwMode="auto">
            <a:xfrm>
              <a:off x="7398716" y="3057268"/>
              <a:ext cx="128571"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Oval 39"/>
            <p:cNvSpPr>
              <a:spLocks noChangeAspect="1"/>
            </p:cNvSpPr>
            <p:nvPr/>
          </p:nvSpPr>
          <p:spPr bwMode="auto">
            <a:xfrm>
              <a:off x="7738399" y="2966788"/>
              <a:ext cx="128571" cy="12857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Oval 40"/>
            <p:cNvSpPr>
              <a:spLocks noChangeAspect="1"/>
            </p:cNvSpPr>
            <p:nvPr/>
          </p:nvSpPr>
          <p:spPr bwMode="auto">
            <a:xfrm>
              <a:off x="7171730" y="4527174"/>
              <a:ext cx="128572"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Oval 41"/>
            <p:cNvSpPr>
              <a:spLocks noChangeAspect="1"/>
            </p:cNvSpPr>
            <p:nvPr/>
          </p:nvSpPr>
          <p:spPr bwMode="auto">
            <a:xfrm>
              <a:off x="6503475" y="4419232"/>
              <a:ext cx="128571" cy="128577"/>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4823" name="TextBox 52"/>
          <p:cNvSpPr txBox="1">
            <a:spLocks noChangeArrowheads="1"/>
          </p:cNvSpPr>
          <p:nvPr/>
        </p:nvSpPr>
        <p:spPr bwMode="auto">
          <a:xfrm>
            <a:off x="5737225" y="5105400"/>
            <a:ext cx="274320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Attenuation due to scattering of incident light by colloidal particles. Absorption may also occur</a:t>
            </a:r>
          </a:p>
        </p:txBody>
      </p:sp>
      <p:cxnSp>
        <p:nvCxnSpPr>
          <p:cNvPr id="55" name="Straight Connector 54"/>
          <p:cNvCxnSpPr/>
          <p:nvPr/>
        </p:nvCxnSpPr>
        <p:spPr>
          <a:xfrm>
            <a:off x="4572000" y="2366963"/>
            <a:ext cx="0" cy="41306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4825" name="TextBox 57"/>
          <p:cNvSpPr txBox="1">
            <a:spLocks noChangeArrowheads="1"/>
          </p:cNvSpPr>
          <p:nvPr/>
        </p:nvSpPr>
        <p:spPr bwMode="auto">
          <a:xfrm>
            <a:off x="4551363" y="3030538"/>
            <a:ext cx="1539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Light scattered</a:t>
            </a:r>
          </a:p>
          <a:p>
            <a:pPr algn="ctr" eaLnBrk="1" hangingPunct="1"/>
            <a:r>
              <a:rPr lang="en-US" altLang="en-US" sz="1600"/>
              <a:t>in all directions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DLS: Dynamic Light Scattering</a:t>
            </a:r>
          </a:p>
        </p:txBody>
      </p:sp>
      <p:sp>
        <p:nvSpPr>
          <p:cNvPr id="35843" name="TextBox 2"/>
          <p:cNvSpPr txBox="1">
            <a:spLocks noChangeArrowheads="1"/>
          </p:cNvSpPr>
          <p:nvPr/>
        </p:nvSpPr>
        <p:spPr bwMode="auto">
          <a:xfrm>
            <a:off x="350838" y="1025525"/>
            <a:ext cx="8242300" cy="203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2563" indent="-182563"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 typeface="Arial" panose="020B0604020202020204" pitchFamily="34" charset="0"/>
              <a:buChar char="•"/>
            </a:pPr>
            <a:r>
              <a:rPr lang="en-US" altLang="en-US"/>
              <a:t>The scattering of light by colloidal particles can be put to good use</a:t>
            </a:r>
          </a:p>
          <a:p>
            <a:pPr eaLnBrk="1" hangingPunct="1">
              <a:buFont typeface="Arial" panose="020B0604020202020204" pitchFamily="34" charset="0"/>
              <a:buChar char="•"/>
            </a:pPr>
            <a:r>
              <a:rPr lang="en-US" altLang="en-US"/>
              <a:t>Measurements of scattering intensity versus time can be correlated to the Brownian motion of colloidal particles</a:t>
            </a:r>
          </a:p>
          <a:p>
            <a:pPr eaLnBrk="1" hangingPunct="1">
              <a:buFont typeface="Arial" panose="020B0604020202020204" pitchFamily="34" charset="0"/>
              <a:buChar char="•"/>
            </a:pPr>
            <a:r>
              <a:rPr lang="en-US" altLang="en-US"/>
              <a:t>Mathematical analysis of the signal is used to calculate the speed of the particles as they diffuse through the sample</a:t>
            </a:r>
          </a:p>
          <a:p>
            <a:pPr eaLnBrk="1" hangingPunct="1">
              <a:buFont typeface="Arial" panose="020B0604020202020204" pitchFamily="34" charset="0"/>
              <a:buChar char="•"/>
            </a:pPr>
            <a:r>
              <a:rPr lang="en-US" altLang="en-US"/>
              <a:t>The speed is related to particle size: On average, small particles move faster than larger ones</a:t>
            </a:r>
          </a:p>
        </p:txBody>
      </p:sp>
      <p:sp>
        <p:nvSpPr>
          <p:cNvPr id="35844" name="Rectangle 3"/>
          <p:cNvSpPr>
            <a:spLocks noChangeArrowheads="1"/>
          </p:cNvSpPr>
          <p:nvPr/>
        </p:nvSpPr>
        <p:spPr bwMode="auto">
          <a:xfrm>
            <a:off x="7423150" y="6242050"/>
            <a:ext cx="159861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000"/>
              <a:t>http://www.malvern.com</a:t>
            </a:r>
            <a:r>
              <a:rPr lang="en-US" altLang="en-US" sz="1400"/>
              <a:t>/</a:t>
            </a:r>
          </a:p>
        </p:txBody>
      </p:sp>
      <p:grpSp>
        <p:nvGrpSpPr>
          <p:cNvPr id="35845" name="Group 38"/>
          <p:cNvGrpSpPr>
            <a:grpSpLocks/>
          </p:cNvGrpSpPr>
          <p:nvPr/>
        </p:nvGrpSpPr>
        <p:grpSpPr bwMode="auto">
          <a:xfrm>
            <a:off x="714375" y="3068638"/>
            <a:ext cx="3586163" cy="3738562"/>
            <a:chOff x="713984" y="3068878"/>
            <a:chExt cx="3586548" cy="3739018"/>
          </a:xfrm>
        </p:grpSpPr>
        <p:grpSp>
          <p:nvGrpSpPr>
            <p:cNvPr id="35853" name="Group 4"/>
            <p:cNvGrpSpPr>
              <a:grpSpLocks/>
            </p:cNvGrpSpPr>
            <p:nvPr/>
          </p:nvGrpSpPr>
          <p:grpSpPr bwMode="auto">
            <a:xfrm>
              <a:off x="765604" y="3068878"/>
              <a:ext cx="3534928" cy="2079320"/>
              <a:chOff x="5049504" y="2743200"/>
              <a:chExt cx="3534928" cy="2079320"/>
            </a:xfrm>
          </p:grpSpPr>
          <p:grpSp>
            <p:nvGrpSpPr>
              <p:cNvPr id="4" name="Group 51"/>
              <p:cNvGrpSpPr/>
              <p:nvPr/>
            </p:nvGrpSpPr>
            <p:grpSpPr>
              <a:xfrm>
                <a:off x="6102589" y="2841881"/>
                <a:ext cx="1915458" cy="1915461"/>
                <a:chOff x="4082723" y="4834458"/>
                <a:chExt cx="1915458" cy="1915461"/>
              </a:xfrm>
              <a:noFill/>
            </p:grpSpPr>
            <p:sp>
              <p:nvSpPr>
                <p:cNvPr id="25" name="Right Arrow 24"/>
                <p:cNvSpPr>
                  <a:spLocks noChangeAspect="1"/>
                </p:cNvSpPr>
                <p:nvPr/>
              </p:nvSpPr>
              <p:spPr>
                <a:xfrm rot="5400000">
                  <a:off x="4795599" y="638415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ight Arrow 25"/>
                <p:cNvSpPr>
                  <a:spLocks noChangeAspect="1"/>
                </p:cNvSpPr>
                <p:nvPr/>
              </p:nvSpPr>
              <p:spPr>
                <a:xfrm rot="16200000">
                  <a:off x="4795599" y="4957903"/>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Right Arrow 26"/>
                <p:cNvSpPr>
                  <a:spLocks noChangeAspect="1"/>
                </p:cNvSpPr>
                <p:nvPr/>
              </p:nvSpPr>
              <p:spPr>
                <a:xfrm>
                  <a:off x="5508975" y="569123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Right Arrow 27"/>
                <p:cNvSpPr>
                  <a:spLocks noChangeAspect="1"/>
                </p:cNvSpPr>
                <p:nvPr/>
              </p:nvSpPr>
              <p:spPr>
                <a:xfrm rot="10800000">
                  <a:off x="4082723" y="5691238"/>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Right Arrow 28"/>
                <p:cNvSpPr>
                  <a:spLocks noChangeAspect="1"/>
                </p:cNvSpPr>
                <p:nvPr/>
              </p:nvSpPr>
              <p:spPr>
                <a:xfrm rot="2700000">
                  <a:off x="5302763" y="6188072"/>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Right Arrow 29"/>
                <p:cNvSpPr>
                  <a:spLocks noChangeAspect="1"/>
                </p:cNvSpPr>
                <p:nvPr/>
              </p:nvSpPr>
              <p:spPr>
                <a:xfrm rot="-2700000">
                  <a:off x="5302763" y="5176893"/>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1" name="Right Arrow 30"/>
                <p:cNvSpPr>
                  <a:spLocks noChangeAspect="1"/>
                </p:cNvSpPr>
                <p:nvPr/>
              </p:nvSpPr>
              <p:spPr>
                <a:xfrm rot="2700000" flipH="1">
                  <a:off x="4273744" y="5189635"/>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Right Arrow 31"/>
                <p:cNvSpPr>
                  <a:spLocks noChangeAspect="1"/>
                </p:cNvSpPr>
                <p:nvPr/>
              </p:nvSpPr>
              <p:spPr>
                <a:xfrm rot="18900000" flipH="1" flipV="1">
                  <a:off x="4273744" y="6193807"/>
                  <a:ext cx="489206" cy="242316"/>
                </a:xfrm>
                <a:prstGeom prst="rightArrow">
                  <a:avLst/>
                </a:prstGeom>
                <a:grp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23" name="Can 22"/>
              <p:cNvSpPr/>
              <p:nvPr/>
            </p:nvSpPr>
            <p:spPr>
              <a:xfrm>
                <a:off x="6061624" y="2743200"/>
                <a:ext cx="1990938" cy="2079879"/>
              </a:xfrm>
              <a:prstGeom prst="can">
                <a:avLst/>
              </a:prstGeom>
              <a:no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lstStyle/>
              <a:p>
                <a:pPr algn="ctr">
                  <a:defRPr/>
                </a:pPr>
                <a:r>
                  <a:rPr lang="en-US" sz="1600" dirty="0">
                    <a:solidFill>
                      <a:schemeClr val="tx1"/>
                    </a:solidFill>
                  </a:rPr>
                  <a:t>Colloidal Particles</a:t>
                </a:r>
              </a:p>
            </p:txBody>
          </p:sp>
          <p:sp>
            <p:nvSpPr>
              <p:cNvPr id="8" name="Right Arrow 7"/>
              <p:cNvSpPr/>
              <p:nvPr/>
            </p:nvSpPr>
            <p:spPr>
              <a:xfrm>
                <a:off x="5050278" y="3579914"/>
                <a:ext cx="978005" cy="485834"/>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Right Arrow 8"/>
              <p:cNvSpPr>
                <a:spLocks noChangeAspect="1"/>
              </p:cNvSpPr>
              <p:nvPr/>
            </p:nvSpPr>
            <p:spPr>
              <a:xfrm>
                <a:off x="8095430" y="3702167"/>
                <a:ext cx="489002" cy="241329"/>
              </a:xfrm>
              <a:prstGeom prst="rightArrow">
                <a:avLst/>
              </a:prstGeom>
              <a:solidFill>
                <a:srgbClr val="FFFF00"/>
              </a:solid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a:spLocks noChangeAspect="1"/>
              </p:cNvSpPr>
              <p:nvPr/>
            </p:nvSpPr>
            <p:spPr bwMode="auto">
              <a:xfrm>
                <a:off x="6455366" y="3738684"/>
                <a:ext cx="128602" cy="12860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a:spLocks noChangeAspect="1"/>
              </p:cNvSpPr>
              <p:nvPr/>
            </p:nvSpPr>
            <p:spPr bwMode="auto">
              <a:xfrm>
                <a:off x="6809417" y="4207054"/>
                <a:ext cx="128601"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p:cNvSpPr>
                <a:spLocks noChangeAspect="1"/>
              </p:cNvSpPr>
              <p:nvPr/>
            </p:nvSpPr>
            <p:spPr bwMode="auto">
              <a:xfrm>
                <a:off x="7388916" y="3651361"/>
                <a:ext cx="128602"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p:cNvSpPr>
                <a:spLocks noChangeAspect="1"/>
              </p:cNvSpPr>
              <p:nvPr/>
            </p:nvSpPr>
            <p:spPr bwMode="auto">
              <a:xfrm>
                <a:off x="7441309" y="4235632"/>
                <a:ext cx="128601"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p:cNvSpPr>
                <a:spLocks noChangeAspect="1"/>
              </p:cNvSpPr>
              <p:nvPr/>
            </p:nvSpPr>
            <p:spPr bwMode="auto">
              <a:xfrm>
                <a:off x="6315651" y="4273737"/>
                <a:ext cx="128602"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p:cNvSpPr>
                <a:spLocks noChangeAspect="1"/>
              </p:cNvSpPr>
              <p:nvPr/>
            </p:nvSpPr>
            <p:spPr bwMode="auto">
              <a:xfrm>
                <a:off x="7036453" y="3637071"/>
                <a:ext cx="128602" cy="12860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p:cNvSpPr>
                <a:spLocks noChangeAspect="1"/>
              </p:cNvSpPr>
              <p:nvPr/>
            </p:nvSpPr>
            <p:spPr bwMode="auto">
              <a:xfrm>
                <a:off x="7041217" y="3943497"/>
                <a:ext cx="128601"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p:cNvSpPr>
                <a:spLocks noChangeAspect="1"/>
              </p:cNvSpPr>
              <p:nvPr/>
            </p:nvSpPr>
            <p:spPr bwMode="auto">
              <a:xfrm>
                <a:off x="6277547" y="3014695"/>
                <a:ext cx="128602" cy="12860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Oval 17"/>
              <p:cNvSpPr>
                <a:spLocks noChangeAspect="1"/>
              </p:cNvSpPr>
              <p:nvPr/>
            </p:nvSpPr>
            <p:spPr bwMode="auto">
              <a:xfrm>
                <a:off x="6857047" y="2925784"/>
                <a:ext cx="128601" cy="12860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Oval 18"/>
              <p:cNvSpPr>
                <a:spLocks noChangeAspect="1"/>
              </p:cNvSpPr>
              <p:nvPr/>
            </p:nvSpPr>
            <p:spPr bwMode="auto">
              <a:xfrm>
                <a:off x="7398442" y="3057563"/>
                <a:ext cx="128602"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Oval 19"/>
              <p:cNvSpPr>
                <a:spLocks noChangeAspect="1"/>
              </p:cNvSpPr>
              <p:nvPr/>
            </p:nvSpPr>
            <p:spPr bwMode="auto">
              <a:xfrm>
                <a:off x="7738203" y="2967064"/>
                <a:ext cx="128602" cy="12860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Oval 20"/>
              <p:cNvSpPr>
                <a:spLocks noChangeAspect="1"/>
              </p:cNvSpPr>
              <p:nvPr/>
            </p:nvSpPr>
            <p:spPr bwMode="auto">
              <a:xfrm>
                <a:off x="7172993" y="4527768"/>
                <a:ext cx="128602"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Oval 21"/>
              <p:cNvSpPr>
                <a:spLocks noChangeAspect="1"/>
              </p:cNvSpPr>
              <p:nvPr/>
            </p:nvSpPr>
            <p:spPr bwMode="auto">
              <a:xfrm>
                <a:off x="6502996" y="4419805"/>
                <a:ext cx="128602" cy="12860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35854" name="TextBox 32"/>
            <p:cNvSpPr txBox="1">
              <a:spLocks noChangeArrowheads="1"/>
            </p:cNvSpPr>
            <p:nvPr/>
          </p:nvSpPr>
          <p:spPr bwMode="auto">
            <a:xfrm>
              <a:off x="713984" y="3673644"/>
              <a:ext cx="76174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Laser</a:t>
              </a:r>
            </a:p>
          </p:txBody>
        </p:sp>
        <p:sp>
          <p:nvSpPr>
            <p:cNvPr id="35" name="Right Arrow 34"/>
            <p:cNvSpPr>
              <a:spLocks/>
            </p:cNvSpPr>
            <p:nvPr/>
          </p:nvSpPr>
          <p:spPr>
            <a:xfrm rot="5400000">
              <a:off x="2292915" y="5560765"/>
              <a:ext cx="971669" cy="242914"/>
            </a:xfrm>
            <a:prstGeom prst="rightArrow">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Trapezoid 35"/>
            <p:cNvSpPr/>
            <p:nvPr/>
          </p:nvSpPr>
          <p:spPr>
            <a:xfrm rot="10800000">
              <a:off x="2317531" y="6231564"/>
              <a:ext cx="914498" cy="576332"/>
            </a:xfrm>
            <a:prstGeom prst="trapezoid">
              <a:avLst/>
            </a:prstGeom>
            <a:solidFill>
              <a:schemeClr val="bg2"/>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857" name="TextBox 36"/>
            <p:cNvSpPr txBox="1">
              <a:spLocks noChangeArrowheads="1"/>
            </p:cNvSpPr>
            <p:nvPr/>
          </p:nvSpPr>
          <p:spPr bwMode="auto">
            <a:xfrm>
              <a:off x="1465546" y="5336088"/>
              <a:ext cx="1172116"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Scattered</a:t>
              </a:r>
            </a:p>
            <a:p>
              <a:pPr algn="ctr" eaLnBrk="1" hangingPunct="1"/>
              <a:r>
                <a:rPr lang="en-US" altLang="en-US"/>
                <a:t>Light</a:t>
              </a:r>
            </a:p>
          </p:txBody>
        </p:sp>
        <p:sp>
          <p:nvSpPr>
            <p:cNvPr id="35858" name="TextBox 37"/>
            <p:cNvSpPr txBox="1">
              <a:spLocks noChangeArrowheads="1"/>
            </p:cNvSpPr>
            <p:nvPr/>
          </p:nvSpPr>
          <p:spPr bwMode="auto">
            <a:xfrm>
              <a:off x="3178780" y="6363408"/>
              <a:ext cx="105670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Detector</a:t>
              </a:r>
            </a:p>
          </p:txBody>
        </p:sp>
      </p:grpSp>
      <p:grpSp>
        <p:nvGrpSpPr>
          <p:cNvPr id="35846" name="Group 52"/>
          <p:cNvGrpSpPr>
            <a:grpSpLocks/>
          </p:cNvGrpSpPr>
          <p:nvPr/>
        </p:nvGrpSpPr>
        <p:grpSpPr bwMode="auto">
          <a:xfrm>
            <a:off x="5421313" y="3233738"/>
            <a:ext cx="2644775" cy="2597150"/>
            <a:chOff x="5121344" y="3446745"/>
            <a:chExt cx="2644793" cy="2596878"/>
          </a:xfrm>
        </p:grpSpPr>
        <p:grpSp>
          <p:nvGrpSpPr>
            <p:cNvPr id="35847" name="Group 42"/>
            <p:cNvGrpSpPr>
              <a:grpSpLocks/>
            </p:cNvGrpSpPr>
            <p:nvPr/>
          </p:nvGrpSpPr>
          <p:grpSpPr bwMode="auto">
            <a:xfrm>
              <a:off x="5536504" y="3446745"/>
              <a:ext cx="2229633" cy="2229633"/>
              <a:chOff x="5536504" y="3446745"/>
              <a:chExt cx="2229633" cy="2229633"/>
            </a:xfrm>
          </p:grpSpPr>
          <p:cxnSp>
            <p:nvCxnSpPr>
              <p:cNvPr id="41" name="Straight Connector 40"/>
              <p:cNvCxnSpPr/>
              <p:nvPr/>
            </p:nvCxnSpPr>
            <p:spPr>
              <a:xfrm>
                <a:off x="5537272" y="5662662"/>
                <a:ext cx="2228865"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a:off x="4422170" y="4561847"/>
                <a:ext cx="2230203"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5848" name="TextBox 43"/>
            <p:cNvSpPr txBox="1">
              <a:spLocks noChangeArrowheads="1"/>
            </p:cNvSpPr>
            <p:nvPr/>
          </p:nvSpPr>
          <p:spPr bwMode="auto">
            <a:xfrm>
              <a:off x="5674290" y="5674291"/>
              <a:ext cx="20056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Particle Size (nm)</a:t>
              </a:r>
            </a:p>
          </p:txBody>
        </p:sp>
        <p:sp>
          <p:nvSpPr>
            <p:cNvPr id="35849" name="TextBox 44"/>
            <p:cNvSpPr txBox="1">
              <a:spLocks noChangeArrowheads="1"/>
            </p:cNvSpPr>
            <p:nvPr/>
          </p:nvSpPr>
          <p:spPr bwMode="auto">
            <a:xfrm rot="-5400000">
              <a:off x="4373671" y="4336093"/>
              <a:ext cx="186467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Relative Amount</a:t>
              </a:r>
            </a:p>
          </p:txBody>
        </p:sp>
        <p:sp>
          <p:nvSpPr>
            <p:cNvPr id="52" name="Freeform 51"/>
            <p:cNvSpPr/>
            <p:nvPr/>
          </p:nvSpPr>
          <p:spPr>
            <a:xfrm>
              <a:off x="6124651" y="4041995"/>
              <a:ext cx="1103320" cy="1595271"/>
            </a:xfrm>
            <a:custGeom>
              <a:avLst/>
              <a:gdLst>
                <a:gd name="connsiteX0" fmla="*/ 0 w 1102290"/>
                <a:gd name="connsiteY0" fmla="*/ 1594981 h 1594981"/>
                <a:gd name="connsiteX1" fmla="*/ 275573 w 1102290"/>
                <a:gd name="connsiteY1" fmla="*/ 1306882 h 1594981"/>
                <a:gd name="connsiteX2" fmla="*/ 588723 w 1102290"/>
                <a:gd name="connsiteY2" fmla="*/ 4175 h 1594981"/>
                <a:gd name="connsiteX3" fmla="*/ 839244 w 1102290"/>
                <a:gd name="connsiteY3" fmla="*/ 1281830 h 1594981"/>
                <a:gd name="connsiteX4" fmla="*/ 1102290 w 1102290"/>
                <a:gd name="connsiteY4" fmla="*/ 1569929 h 159498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02290" h="1594981">
                  <a:moveTo>
                    <a:pt x="0" y="1594981"/>
                  </a:moveTo>
                  <a:cubicBezTo>
                    <a:pt x="88726" y="1583498"/>
                    <a:pt x="177453" y="1572016"/>
                    <a:pt x="275573" y="1306882"/>
                  </a:cubicBezTo>
                  <a:cubicBezTo>
                    <a:pt x="373693" y="1041748"/>
                    <a:pt x="494778" y="8350"/>
                    <a:pt x="588723" y="4175"/>
                  </a:cubicBezTo>
                  <a:cubicBezTo>
                    <a:pt x="682668" y="0"/>
                    <a:pt x="753650" y="1020871"/>
                    <a:pt x="839244" y="1281830"/>
                  </a:cubicBezTo>
                  <a:cubicBezTo>
                    <a:pt x="924838" y="1542789"/>
                    <a:pt x="1013564" y="1556359"/>
                    <a:pt x="1102290" y="1569929"/>
                  </a:cubicBezTo>
                </a:path>
              </a:pathLst>
            </a:custGeom>
            <a:ln w="127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457200" y="11113"/>
            <a:ext cx="8229600" cy="1143000"/>
          </a:xfrm>
        </p:spPr>
        <p:txBody>
          <a:bodyPr/>
          <a:lstStyle/>
          <a:p>
            <a:r>
              <a:rPr lang="en-US" altLang="en-US" smtClean="0"/>
              <a:t>Colloidal Particles in Nanotechnology</a:t>
            </a:r>
          </a:p>
        </p:txBody>
      </p:sp>
      <p:sp>
        <p:nvSpPr>
          <p:cNvPr id="14" name="Freeform 13"/>
          <p:cNvSpPr/>
          <p:nvPr/>
        </p:nvSpPr>
        <p:spPr bwMode="auto">
          <a:xfrm>
            <a:off x="1427163" y="1065213"/>
            <a:ext cx="1220787" cy="1163637"/>
          </a:xfrm>
          <a:custGeom>
            <a:avLst/>
            <a:gdLst>
              <a:gd name="connsiteX0" fmla="*/ 137786 w 1221287"/>
              <a:gd name="connsiteY0" fmla="*/ 348641 h 1162832"/>
              <a:gd name="connsiteX1" fmla="*/ 425885 w 1221287"/>
              <a:gd name="connsiteY1" fmla="*/ 48016 h 1162832"/>
              <a:gd name="connsiteX2" fmla="*/ 889348 w 1221287"/>
              <a:gd name="connsiteY2" fmla="*/ 60542 h 1162832"/>
              <a:gd name="connsiteX3" fmla="*/ 1164920 w 1221287"/>
              <a:gd name="connsiteY3" fmla="*/ 361167 h 1162832"/>
              <a:gd name="connsiteX4" fmla="*/ 826717 w 1221287"/>
              <a:gd name="connsiteY4" fmla="*/ 586635 h 1162832"/>
              <a:gd name="connsiteX5" fmla="*/ 250520 w 1221287"/>
              <a:gd name="connsiteY5" fmla="*/ 611687 h 1162832"/>
              <a:gd name="connsiteX6" fmla="*/ 100208 w 1221287"/>
              <a:gd name="connsiteY6" fmla="*/ 987468 h 1162832"/>
              <a:gd name="connsiteX7" fmla="*/ 851770 w 1221287"/>
              <a:gd name="connsiteY7" fmla="*/ 1112728 h 1162832"/>
              <a:gd name="connsiteX8" fmla="*/ 1202498 w 1221287"/>
              <a:gd name="connsiteY8" fmla="*/ 736948 h 1162832"/>
              <a:gd name="connsiteX9" fmla="*/ 739035 w 1221287"/>
              <a:gd name="connsiteY9" fmla="*/ 361167 h 1162832"/>
              <a:gd name="connsiteX10" fmla="*/ 413359 w 1221287"/>
              <a:gd name="connsiteY10" fmla="*/ 461375 h 1162832"/>
              <a:gd name="connsiteX11" fmla="*/ 538619 w 1221287"/>
              <a:gd name="connsiteY11" fmla="*/ 962416 h 1162832"/>
              <a:gd name="connsiteX12" fmla="*/ 1102290 w 1221287"/>
              <a:gd name="connsiteY12" fmla="*/ 1162832 h 11628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221287" h="1162832">
                <a:moveTo>
                  <a:pt x="137786" y="348641"/>
                </a:moveTo>
                <a:cubicBezTo>
                  <a:pt x="219205" y="222336"/>
                  <a:pt x="300625" y="96032"/>
                  <a:pt x="425885" y="48016"/>
                </a:cubicBezTo>
                <a:cubicBezTo>
                  <a:pt x="551145" y="0"/>
                  <a:pt x="766176" y="8350"/>
                  <a:pt x="889348" y="60542"/>
                </a:cubicBezTo>
                <a:cubicBezTo>
                  <a:pt x="1012520" y="112734"/>
                  <a:pt x="1175359" y="273485"/>
                  <a:pt x="1164920" y="361167"/>
                </a:cubicBezTo>
                <a:cubicBezTo>
                  <a:pt x="1154481" y="448849"/>
                  <a:pt x="979117" y="544882"/>
                  <a:pt x="826717" y="586635"/>
                </a:cubicBezTo>
                <a:cubicBezTo>
                  <a:pt x="674317" y="628388"/>
                  <a:pt x="371605" y="544882"/>
                  <a:pt x="250520" y="611687"/>
                </a:cubicBezTo>
                <a:cubicBezTo>
                  <a:pt x="129435" y="678492"/>
                  <a:pt x="0" y="903961"/>
                  <a:pt x="100208" y="987468"/>
                </a:cubicBezTo>
                <a:cubicBezTo>
                  <a:pt x="200416" y="1070975"/>
                  <a:pt x="668055" y="1154481"/>
                  <a:pt x="851770" y="1112728"/>
                </a:cubicBezTo>
                <a:cubicBezTo>
                  <a:pt x="1035485" y="1070975"/>
                  <a:pt x="1221287" y="862208"/>
                  <a:pt x="1202498" y="736948"/>
                </a:cubicBezTo>
                <a:cubicBezTo>
                  <a:pt x="1183709" y="611688"/>
                  <a:pt x="870558" y="407096"/>
                  <a:pt x="739035" y="361167"/>
                </a:cubicBezTo>
                <a:cubicBezTo>
                  <a:pt x="607512" y="315238"/>
                  <a:pt x="446762" y="361167"/>
                  <a:pt x="413359" y="461375"/>
                </a:cubicBezTo>
                <a:cubicBezTo>
                  <a:pt x="379956" y="561583"/>
                  <a:pt x="423797" y="845506"/>
                  <a:pt x="538619" y="962416"/>
                </a:cubicBezTo>
                <a:cubicBezTo>
                  <a:pt x="653441" y="1079326"/>
                  <a:pt x="877865" y="1121079"/>
                  <a:pt x="1102290" y="1162832"/>
                </a:cubicBezTo>
              </a:path>
            </a:pathLst>
          </a:custGeom>
          <a:ln w="44450">
            <a:solidFill>
              <a:schemeClr val="tx1"/>
            </a:solidFill>
            <a:tailEnd type="none"/>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p>
        </p:txBody>
      </p:sp>
      <p:grpSp>
        <p:nvGrpSpPr>
          <p:cNvPr id="36868" name="Group 133"/>
          <p:cNvGrpSpPr>
            <a:grpSpLocks/>
          </p:cNvGrpSpPr>
          <p:nvPr/>
        </p:nvGrpSpPr>
        <p:grpSpPr bwMode="auto">
          <a:xfrm>
            <a:off x="5476875" y="2987675"/>
            <a:ext cx="1135063" cy="1135063"/>
            <a:chOff x="7422296" y="3750525"/>
            <a:chExt cx="1134927" cy="1135134"/>
          </a:xfrm>
        </p:grpSpPr>
        <p:sp>
          <p:nvSpPr>
            <p:cNvPr id="77" name="Oval 76"/>
            <p:cNvSpPr>
              <a:spLocks noChangeAspect="1"/>
            </p:cNvSpPr>
            <p:nvPr/>
          </p:nvSpPr>
          <p:spPr>
            <a:xfrm>
              <a:off x="7422296" y="3750525"/>
              <a:ext cx="1134927" cy="1135134"/>
            </a:xfrm>
            <a:prstGeom prst="ellipse">
              <a:avLst/>
            </a:prstGeom>
            <a:noFill/>
            <a:ln w="38100" cmpd="sng">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0" name="Hexagon 79"/>
            <p:cNvSpPr>
              <a:spLocks noChangeAspect="1"/>
            </p:cNvSpPr>
            <p:nvPr/>
          </p:nvSpPr>
          <p:spPr>
            <a:xfrm rot="1530093">
              <a:off x="7585789" y="4101385"/>
              <a:ext cx="179366"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1" name="Hexagon 80"/>
            <p:cNvSpPr>
              <a:spLocks noChangeAspect="1"/>
            </p:cNvSpPr>
            <p:nvPr/>
          </p:nvSpPr>
          <p:spPr>
            <a:xfrm rot="1530093">
              <a:off x="7912775" y="3915635"/>
              <a:ext cx="180953"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2" name="Hexagon 81"/>
            <p:cNvSpPr>
              <a:spLocks noChangeAspect="1"/>
            </p:cNvSpPr>
            <p:nvPr/>
          </p:nvSpPr>
          <p:spPr>
            <a:xfrm rot="1530093">
              <a:off x="8050871" y="4253794"/>
              <a:ext cx="180953"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3" name="Hexagon 82"/>
            <p:cNvSpPr>
              <a:spLocks noChangeAspect="1"/>
            </p:cNvSpPr>
            <p:nvPr/>
          </p:nvSpPr>
          <p:spPr>
            <a:xfrm rot="1530093">
              <a:off x="7687377" y="4479234"/>
              <a:ext cx="180953"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4" name="Hexagon 83"/>
            <p:cNvSpPr>
              <a:spLocks noChangeAspect="1"/>
            </p:cNvSpPr>
            <p:nvPr/>
          </p:nvSpPr>
          <p:spPr>
            <a:xfrm rot="1530093">
              <a:off x="8025474" y="4566551"/>
              <a:ext cx="180953"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85" name="Hexagon 84"/>
            <p:cNvSpPr>
              <a:spLocks noChangeAspect="1"/>
            </p:cNvSpPr>
            <p:nvPr/>
          </p:nvSpPr>
          <p:spPr>
            <a:xfrm rot="1530093">
              <a:off x="8225475" y="4066458"/>
              <a:ext cx="180953" cy="15558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36869" name="Group 178"/>
          <p:cNvGrpSpPr>
            <a:grpSpLocks/>
          </p:cNvGrpSpPr>
          <p:nvPr/>
        </p:nvGrpSpPr>
        <p:grpSpPr bwMode="auto">
          <a:xfrm>
            <a:off x="4192588" y="4821238"/>
            <a:ext cx="1190625" cy="1268412"/>
            <a:chOff x="6212491" y="4987013"/>
            <a:chExt cx="1190624" cy="1268798"/>
          </a:xfrm>
        </p:grpSpPr>
        <p:grpSp>
          <p:nvGrpSpPr>
            <p:cNvPr id="37061" name="Group 134"/>
            <p:cNvGrpSpPr>
              <a:grpSpLocks/>
            </p:cNvGrpSpPr>
            <p:nvPr/>
          </p:nvGrpSpPr>
          <p:grpSpPr bwMode="auto">
            <a:xfrm>
              <a:off x="6212491" y="4987013"/>
              <a:ext cx="1190624" cy="1268798"/>
              <a:chOff x="7400376" y="3682219"/>
              <a:chExt cx="1190624" cy="1268798"/>
            </a:xfrm>
          </p:grpSpPr>
          <p:sp>
            <p:nvSpPr>
              <p:cNvPr id="136" name="Oval 135"/>
              <p:cNvSpPr>
                <a:spLocks noChangeAspect="1"/>
              </p:cNvSpPr>
              <p:nvPr/>
            </p:nvSpPr>
            <p:spPr>
              <a:xfrm>
                <a:off x="7422601" y="3750502"/>
                <a:ext cx="1135061" cy="1135408"/>
              </a:xfrm>
              <a:prstGeom prst="ellipse">
                <a:avLst/>
              </a:prstGeom>
              <a:noFill/>
              <a:ln w="38100" cmpd="tri">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7" name="Hexagon 136"/>
              <p:cNvSpPr>
                <a:spLocks noChangeAspect="1"/>
              </p:cNvSpPr>
              <p:nvPr/>
            </p:nvSpPr>
            <p:spPr>
              <a:xfrm rot="1530093">
                <a:off x="7400376" y="3995051"/>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8" name="Hexagon 137"/>
              <p:cNvSpPr>
                <a:spLocks noChangeAspect="1"/>
              </p:cNvSpPr>
              <p:nvPr/>
            </p:nvSpPr>
            <p:spPr>
              <a:xfrm rot="1530093">
                <a:off x="7830588" y="3682219"/>
                <a:ext cx="179388"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39" name="Hexagon 138"/>
              <p:cNvSpPr>
                <a:spLocks noChangeAspect="1"/>
              </p:cNvSpPr>
              <p:nvPr/>
            </p:nvSpPr>
            <p:spPr>
              <a:xfrm rot="1530093">
                <a:off x="8410025" y="4473035"/>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0" name="Hexagon 139"/>
              <p:cNvSpPr>
                <a:spLocks noChangeAspect="1"/>
              </p:cNvSpPr>
              <p:nvPr/>
            </p:nvSpPr>
            <p:spPr>
              <a:xfrm rot="998038">
                <a:off x="7482926" y="4620717"/>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1" name="Hexagon 140"/>
              <p:cNvSpPr>
                <a:spLocks noChangeAspect="1"/>
              </p:cNvSpPr>
              <p:nvPr/>
            </p:nvSpPr>
            <p:spPr>
              <a:xfrm rot="1530093">
                <a:off x="8365575" y="3929944"/>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42" name="Hexagon 141"/>
              <p:cNvSpPr>
                <a:spLocks noChangeAspect="1"/>
              </p:cNvSpPr>
              <p:nvPr/>
            </p:nvSpPr>
            <p:spPr>
              <a:xfrm rot="1530093">
                <a:off x="7938538" y="4795395"/>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164" name="Hexagon 163"/>
            <p:cNvSpPr>
              <a:spLocks noChangeAspect="1"/>
            </p:cNvSpPr>
            <p:nvPr/>
          </p:nvSpPr>
          <p:spPr>
            <a:xfrm rot="1530093">
              <a:off x="6610953" y="5396713"/>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5" name="Hexagon 164"/>
            <p:cNvSpPr>
              <a:spLocks noChangeAspect="1"/>
            </p:cNvSpPr>
            <p:nvPr/>
          </p:nvSpPr>
          <p:spPr>
            <a:xfrm rot="20389608">
              <a:off x="6669691" y="5717485"/>
              <a:ext cx="179387"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6" name="Hexagon 165"/>
            <p:cNvSpPr>
              <a:spLocks noChangeAspect="1"/>
            </p:cNvSpPr>
            <p:nvPr/>
          </p:nvSpPr>
          <p:spPr>
            <a:xfrm rot="1530093">
              <a:off x="6995127" y="5518987"/>
              <a:ext cx="180975" cy="155622"/>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7" name="Oval 166"/>
            <p:cNvSpPr>
              <a:spLocks noChangeAspect="1"/>
            </p:cNvSpPr>
            <p:nvPr/>
          </p:nvSpPr>
          <p:spPr>
            <a:xfrm rot="11462652">
              <a:off x="6987190" y="5404652"/>
              <a:ext cx="60325"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8" name="Oval 167"/>
            <p:cNvSpPr>
              <a:spLocks noChangeAspect="1"/>
            </p:cNvSpPr>
            <p:nvPr/>
          </p:nvSpPr>
          <p:spPr>
            <a:xfrm rot="11462652">
              <a:off x="6380766" y="5620618"/>
              <a:ext cx="60325"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9" name="Oval 168"/>
            <p:cNvSpPr>
              <a:spLocks noChangeAspect="1"/>
            </p:cNvSpPr>
            <p:nvPr/>
          </p:nvSpPr>
          <p:spPr>
            <a:xfrm rot="11462652">
              <a:off x="6955440" y="5854052"/>
              <a:ext cx="58737"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0" name="Oval 169"/>
            <p:cNvSpPr>
              <a:spLocks noChangeAspect="1"/>
            </p:cNvSpPr>
            <p:nvPr/>
          </p:nvSpPr>
          <p:spPr>
            <a:xfrm rot="11462652">
              <a:off x="6717316" y="5245854"/>
              <a:ext cx="58737"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1" name="Oval 170"/>
            <p:cNvSpPr>
              <a:spLocks noChangeAspect="1"/>
            </p:cNvSpPr>
            <p:nvPr/>
          </p:nvSpPr>
          <p:spPr>
            <a:xfrm rot="11462652">
              <a:off x="6945915" y="5188686"/>
              <a:ext cx="58737" cy="5875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2" name="Oval 171"/>
            <p:cNvSpPr>
              <a:spLocks noChangeAspect="1"/>
            </p:cNvSpPr>
            <p:nvPr/>
          </p:nvSpPr>
          <p:spPr>
            <a:xfrm rot="11462652">
              <a:off x="7106252" y="5908043"/>
              <a:ext cx="58738" cy="58755"/>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3" name="Oval 172"/>
            <p:cNvSpPr>
              <a:spLocks noChangeAspect="1"/>
            </p:cNvSpPr>
            <p:nvPr/>
          </p:nvSpPr>
          <p:spPr>
            <a:xfrm rot="11462652">
              <a:off x="6820502" y="5598386"/>
              <a:ext cx="58738" cy="5875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4" name="Oval 173"/>
            <p:cNvSpPr>
              <a:spLocks noChangeAspect="1"/>
            </p:cNvSpPr>
            <p:nvPr/>
          </p:nvSpPr>
          <p:spPr>
            <a:xfrm rot="11462652">
              <a:off x="6634766" y="5987442"/>
              <a:ext cx="60325" cy="58755"/>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5" name="Oval 174"/>
            <p:cNvSpPr>
              <a:spLocks noChangeAspect="1"/>
            </p:cNvSpPr>
            <p:nvPr/>
          </p:nvSpPr>
          <p:spPr>
            <a:xfrm rot="11462652">
              <a:off x="6474428" y="5773064"/>
              <a:ext cx="60325"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6" name="Oval 175"/>
            <p:cNvSpPr>
              <a:spLocks noChangeAspect="1"/>
            </p:cNvSpPr>
            <p:nvPr/>
          </p:nvSpPr>
          <p:spPr>
            <a:xfrm rot="11462652">
              <a:off x="6464903" y="5315725"/>
              <a:ext cx="60325" cy="6034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7" name="Oval 176"/>
            <p:cNvSpPr>
              <a:spLocks noChangeAspect="1"/>
            </p:cNvSpPr>
            <p:nvPr/>
          </p:nvSpPr>
          <p:spPr>
            <a:xfrm rot="11462652">
              <a:off x="6596666" y="5598386"/>
              <a:ext cx="58737" cy="5875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8" name="Oval 177"/>
            <p:cNvSpPr>
              <a:spLocks noChangeAspect="1"/>
            </p:cNvSpPr>
            <p:nvPr/>
          </p:nvSpPr>
          <p:spPr>
            <a:xfrm rot="11462652">
              <a:off x="7249127" y="5574567"/>
              <a:ext cx="58738" cy="58755"/>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36870" name="TextBox 180"/>
          <p:cNvSpPr txBox="1">
            <a:spLocks noChangeArrowheads="1"/>
          </p:cNvSpPr>
          <p:nvPr/>
        </p:nvSpPr>
        <p:spPr bwMode="auto">
          <a:xfrm>
            <a:off x="4724400" y="4178300"/>
            <a:ext cx="26416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Shell NP: hollow organic,</a:t>
            </a:r>
          </a:p>
          <a:p>
            <a:pPr algn="ctr" eaLnBrk="1" hangingPunct="1"/>
            <a:r>
              <a:rPr lang="en-US" altLang="en-US">
                <a:latin typeface="Calibri" panose="020F0502020204030204" pitchFamily="34" charset="0"/>
              </a:rPr>
              <a:t>inorganic, or metal sphere</a:t>
            </a:r>
          </a:p>
        </p:txBody>
      </p:sp>
      <p:sp>
        <p:nvSpPr>
          <p:cNvPr id="36871" name="TextBox 181"/>
          <p:cNvSpPr txBox="1">
            <a:spLocks noChangeArrowheads="1"/>
          </p:cNvSpPr>
          <p:nvPr/>
        </p:nvSpPr>
        <p:spPr bwMode="auto">
          <a:xfrm>
            <a:off x="3529013" y="6037263"/>
            <a:ext cx="26019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Liposome: hollow particle</a:t>
            </a:r>
          </a:p>
          <a:p>
            <a:pPr algn="ctr" eaLnBrk="1" hangingPunct="1"/>
            <a:r>
              <a:rPr lang="en-US" altLang="en-US">
                <a:latin typeface="Calibri" panose="020F0502020204030204" pitchFamily="34" charset="0"/>
              </a:rPr>
              <a:t>made from lipids</a:t>
            </a:r>
          </a:p>
        </p:txBody>
      </p:sp>
      <p:sp>
        <p:nvSpPr>
          <p:cNvPr id="36872" name="TextBox 182"/>
          <p:cNvSpPr txBox="1">
            <a:spLocks noChangeArrowheads="1"/>
          </p:cNvSpPr>
          <p:nvPr/>
        </p:nvSpPr>
        <p:spPr bwMode="auto">
          <a:xfrm>
            <a:off x="1014413" y="2333625"/>
            <a:ext cx="20478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Polymer molecules</a:t>
            </a:r>
          </a:p>
          <a:p>
            <a:pPr algn="ctr" eaLnBrk="1" hangingPunct="1"/>
            <a:r>
              <a:rPr lang="en-US" altLang="en-US">
                <a:latin typeface="Calibri" panose="020F0502020204030204" pitchFamily="34" charset="0"/>
              </a:rPr>
              <a:t>dispersed in solvent</a:t>
            </a:r>
          </a:p>
        </p:txBody>
      </p:sp>
      <p:grpSp>
        <p:nvGrpSpPr>
          <p:cNvPr id="36873" name="Group 231"/>
          <p:cNvGrpSpPr>
            <a:grpSpLocks/>
          </p:cNvGrpSpPr>
          <p:nvPr/>
        </p:nvGrpSpPr>
        <p:grpSpPr bwMode="auto">
          <a:xfrm>
            <a:off x="647700" y="4683125"/>
            <a:ext cx="1652588" cy="1544638"/>
            <a:chOff x="3839145" y="5204387"/>
            <a:chExt cx="1651912" cy="1544835"/>
          </a:xfrm>
        </p:grpSpPr>
        <p:sp>
          <p:nvSpPr>
            <p:cNvPr id="184" name="Oval 183"/>
            <p:cNvSpPr>
              <a:spLocks noChangeAspect="1"/>
            </p:cNvSpPr>
            <p:nvPr/>
          </p:nvSpPr>
          <p:spPr>
            <a:xfrm>
              <a:off x="4145408" y="5448893"/>
              <a:ext cx="1006063" cy="1005016"/>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86" name="Straight Connector 185"/>
            <p:cNvCxnSpPr/>
            <p:nvPr/>
          </p:nvCxnSpPr>
          <p:spPr>
            <a:xfrm flipH="1" flipV="1">
              <a:off x="5145124" y="5907740"/>
              <a:ext cx="18407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192" name="Oval 191"/>
            <p:cNvSpPr>
              <a:spLocks noChangeAspect="1"/>
            </p:cNvSpPr>
            <p:nvPr/>
          </p:nvSpPr>
          <p:spPr>
            <a:xfrm rot="19699003">
              <a:off x="3839145" y="5972835"/>
              <a:ext cx="131709" cy="13019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cxnSp>
          <p:nvCxnSpPr>
            <p:cNvPr id="195" name="Straight Connector 194"/>
            <p:cNvCxnSpPr/>
            <p:nvPr/>
          </p:nvCxnSpPr>
          <p:spPr>
            <a:xfrm rot="600000" flipH="1" flipV="1">
              <a:off x="5143536" y="6066510"/>
              <a:ext cx="18248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p:nvCxnSpPr>
          <p:spPr>
            <a:xfrm rot="1200000" flipH="1" flipV="1">
              <a:off x="5097518" y="6199877"/>
              <a:ext cx="18407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p:nvCxnSpPr>
          <p:spPr>
            <a:xfrm rot="2100000" flipH="1" flipV="1">
              <a:off x="5010241" y="6326893"/>
              <a:ext cx="18248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37029" name="Group 201"/>
            <p:cNvGrpSpPr>
              <a:grpSpLocks/>
            </p:cNvGrpSpPr>
            <p:nvPr/>
          </p:nvGrpSpPr>
          <p:grpSpPr bwMode="auto">
            <a:xfrm rot="-3780000">
              <a:off x="4884061" y="5349192"/>
              <a:ext cx="318805" cy="420128"/>
              <a:chOff x="5162086" y="6059706"/>
              <a:chExt cx="318805" cy="420128"/>
            </a:xfrm>
          </p:grpSpPr>
          <p:cxnSp>
            <p:nvCxnSpPr>
              <p:cNvPr id="198" name="Straight Connector 197"/>
              <p:cNvCxnSpPr/>
              <p:nvPr/>
            </p:nvCxnSpPr>
            <p:spPr>
              <a:xfrm flipH="1" flipV="1">
                <a:off x="5298949" y="6058556"/>
                <a:ext cx="18258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p:nvCxnSpPr>
            <p:spPr>
              <a:xfrm rot="600000" flipH="1" flipV="1">
                <a:off x="5295110" y="6218612"/>
                <a:ext cx="184174"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p:nvCxnSpPr>
            <p:spPr>
              <a:xfrm rot="1200000" flipH="1" flipV="1">
                <a:off x="5238764" y="6336841"/>
                <a:ext cx="185761"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rot="2100000" flipH="1" flipV="1">
                <a:off x="5149827" y="6464543"/>
                <a:ext cx="187349"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30" name="Group 202"/>
            <p:cNvGrpSpPr>
              <a:grpSpLocks/>
            </p:cNvGrpSpPr>
            <p:nvPr/>
          </p:nvGrpSpPr>
          <p:grpSpPr bwMode="auto">
            <a:xfrm rot="-7946484">
              <a:off x="4257986" y="5242096"/>
              <a:ext cx="318805" cy="420128"/>
              <a:chOff x="5162086" y="6059706"/>
              <a:chExt cx="318805" cy="420128"/>
            </a:xfrm>
          </p:grpSpPr>
          <p:cxnSp>
            <p:nvCxnSpPr>
              <p:cNvPr id="204" name="Straight Connector 203"/>
              <p:cNvCxnSpPr/>
              <p:nvPr/>
            </p:nvCxnSpPr>
            <p:spPr>
              <a:xfrm flipH="1" flipV="1">
                <a:off x="5300769" y="6059604"/>
                <a:ext cx="18099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rot="600000" flipH="1" flipV="1">
                <a:off x="5308371" y="6218445"/>
                <a:ext cx="169884"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p:nvCxnSpPr>
            <p:spPr>
              <a:xfrm rot="1200000" flipH="1" flipV="1">
                <a:off x="5253135" y="6351515"/>
                <a:ext cx="18099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rot="2100000" flipH="1" flipV="1">
                <a:off x="5169124" y="6483311"/>
                <a:ext cx="180998"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31" name="Group 207"/>
            <p:cNvGrpSpPr>
              <a:grpSpLocks/>
            </p:cNvGrpSpPr>
            <p:nvPr/>
          </p:nvGrpSpPr>
          <p:grpSpPr bwMode="auto">
            <a:xfrm rot="7942487">
              <a:off x="4008792" y="5987620"/>
              <a:ext cx="318805" cy="420128"/>
              <a:chOff x="5162086" y="6059706"/>
              <a:chExt cx="318805" cy="420128"/>
            </a:xfrm>
          </p:grpSpPr>
          <p:cxnSp>
            <p:nvCxnSpPr>
              <p:cNvPr id="209" name="Straight Connector 208"/>
              <p:cNvCxnSpPr/>
              <p:nvPr/>
            </p:nvCxnSpPr>
            <p:spPr>
              <a:xfrm flipH="1" flipV="1">
                <a:off x="5296390" y="6057677"/>
                <a:ext cx="18258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p:nvCxnSpPr>
            <p:spPr>
              <a:xfrm rot="600000" flipH="1" flipV="1">
                <a:off x="5294177" y="6218273"/>
                <a:ext cx="185761"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p:nvCxnSpPr>
            <p:spPr>
              <a:xfrm rot="1200000" flipH="1" flipV="1">
                <a:off x="5251464" y="6351033"/>
                <a:ext cx="18258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p:nvCxnSpPr>
            <p:spPr>
              <a:xfrm rot="2100000" flipH="1" flipV="1">
                <a:off x="5162405" y="6479495"/>
                <a:ext cx="18258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32" name="Group 212"/>
            <p:cNvGrpSpPr>
              <a:grpSpLocks/>
            </p:cNvGrpSpPr>
            <p:nvPr/>
          </p:nvGrpSpPr>
          <p:grpSpPr bwMode="auto">
            <a:xfrm rot="4471879">
              <a:off x="4472168" y="6290360"/>
              <a:ext cx="318805" cy="420128"/>
              <a:chOff x="5162086" y="6059706"/>
              <a:chExt cx="318805" cy="420128"/>
            </a:xfrm>
          </p:grpSpPr>
          <p:cxnSp>
            <p:nvCxnSpPr>
              <p:cNvPr id="214" name="Straight Connector 213"/>
              <p:cNvCxnSpPr/>
              <p:nvPr/>
            </p:nvCxnSpPr>
            <p:spPr>
              <a:xfrm flipH="1" flipV="1">
                <a:off x="5289904" y="6043652"/>
                <a:ext cx="185761"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rot="600000" flipH="1" flipV="1">
                <a:off x="5290375" y="6208651"/>
                <a:ext cx="187349"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rot="1200000" flipH="1" flipV="1">
                <a:off x="5240811" y="6340272"/>
                <a:ext cx="19052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p:nvCxnSpPr>
            <p:spPr>
              <a:xfrm rot="2100000" flipH="1" flipV="1">
                <a:off x="5160065" y="6476771"/>
                <a:ext cx="184174"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33" name="Group 217"/>
            <p:cNvGrpSpPr>
              <a:grpSpLocks/>
            </p:cNvGrpSpPr>
            <p:nvPr/>
          </p:nvGrpSpPr>
          <p:grpSpPr bwMode="auto">
            <a:xfrm rot="-10490759">
              <a:off x="3992278" y="5689829"/>
              <a:ext cx="209728" cy="132199"/>
              <a:chOff x="5250643" y="6219949"/>
              <a:chExt cx="209728" cy="132199"/>
            </a:xfrm>
          </p:grpSpPr>
          <p:cxnSp>
            <p:nvCxnSpPr>
              <p:cNvPr id="220" name="Straight Connector 219"/>
              <p:cNvCxnSpPr/>
              <p:nvPr/>
            </p:nvCxnSpPr>
            <p:spPr>
              <a:xfrm rot="600000" flipH="1" flipV="1">
                <a:off x="5295831" y="6210623"/>
                <a:ext cx="179313"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p:nvCxnSpPr>
            <p:spPr>
              <a:xfrm rot="1200000" flipH="1" flipV="1">
                <a:off x="5269016" y="6337314"/>
                <a:ext cx="180901"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grpSp>
        <p:cxnSp>
          <p:nvCxnSpPr>
            <p:cNvPr id="223" name="Straight Connector 222"/>
            <p:cNvCxnSpPr/>
            <p:nvPr/>
          </p:nvCxnSpPr>
          <p:spPr>
            <a:xfrm rot="16920000" flipH="1" flipV="1">
              <a:off x="4659498" y="5364745"/>
              <a:ext cx="184173"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p:nvCxnSpPr>
          <p:spPr>
            <a:xfrm rot="14220000" flipH="1" flipV="1">
              <a:off x="4906253" y="6437238"/>
              <a:ext cx="182585" cy="0"/>
            </a:xfrm>
            <a:prstGeom prst="line">
              <a:avLst/>
            </a:prstGeom>
            <a:ln w="12700">
              <a:solidFill>
                <a:schemeClr val="tx1"/>
              </a:solidFill>
              <a:tailEnd type="none"/>
            </a:ln>
          </p:spPr>
          <p:style>
            <a:lnRef idx="1">
              <a:schemeClr val="accent1"/>
            </a:lnRef>
            <a:fillRef idx="0">
              <a:schemeClr val="accent1"/>
            </a:fillRef>
            <a:effectRef idx="0">
              <a:schemeClr val="accent1"/>
            </a:effectRef>
            <a:fontRef idx="minor">
              <a:schemeClr val="tx1"/>
            </a:fontRef>
          </p:style>
        </p:cxnSp>
        <p:sp>
          <p:nvSpPr>
            <p:cNvPr id="225" name="Oval 224"/>
            <p:cNvSpPr>
              <a:spLocks noChangeAspect="1"/>
            </p:cNvSpPr>
            <p:nvPr/>
          </p:nvSpPr>
          <p:spPr>
            <a:xfrm rot="19699003">
              <a:off x="4892814" y="5204387"/>
              <a:ext cx="131709" cy="131780"/>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26" name="Oval 225"/>
            <p:cNvSpPr>
              <a:spLocks noChangeAspect="1"/>
            </p:cNvSpPr>
            <p:nvPr/>
          </p:nvSpPr>
          <p:spPr>
            <a:xfrm rot="19699003">
              <a:off x="5007067" y="6498365"/>
              <a:ext cx="130122" cy="13019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27" name="Oval 226"/>
            <p:cNvSpPr>
              <a:spLocks noChangeAspect="1"/>
            </p:cNvSpPr>
            <p:nvPr/>
          </p:nvSpPr>
          <p:spPr>
            <a:xfrm rot="19699003">
              <a:off x="4110497" y="6442795"/>
              <a:ext cx="131708" cy="130192"/>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28" name="Hexagon 227"/>
            <p:cNvSpPr>
              <a:spLocks noChangeAspect="1"/>
            </p:cNvSpPr>
            <p:nvPr/>
          </p:nvSpPr>
          <p:spPr>
            <a:xfrm rot="2693997">
              <a:off x="4002591" y="5340929"/>
              <a:ext cx="180901" cy="155595"/>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29" name="Hexagon 228"/>
            <p:cNvSpPr>
              <a:spLocks noChangeAspect="1"/>
            </p:cNvSpPr>
            <p:nvPr/>
          </p:nvSpPr>
          <p:spPr>
            <a:xfrm rot="3386037">
              <a:off x="5322802" y="5820457"/>
              <a:ext cx="180998" cy="155511"/>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30" name="Hexagon 229"/>
            <p:cNvSpPr>
              <a:spLocks noChangeAspect="1"/>
            </p:cNvSpPr>
            <p:nvPr/>
          </p:nvSpPr>
          <p:spPr>
            <a:xfrm rot="4470191">
              <a:off x="5160944" y="5380664"/>
              <a:ext cx="179410" cy="153924"/>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231" name="Hexagon 230"/>
            <p:cNvSpPr>
              <a:spLocks noChangeAspect="1"/>
            </p:cNvSpPr>
            <p:nvPr/>
          </p:nvSpPr>
          <p:spPr>
            <a:xfrm rot="6323101">
              <a:off x="4262786" y="6580967"/>
              <a:ext cx="180998" cy="155511"/>
            </a:xfrm>
            <a:prstGeom prst="hexagon">
              <a:avLst>
                <a:gd name="adj" fmla="val 28729"/>
                <a:gd name="vf" fmla="val 115470"/>
              </a:avLst>
            </a:prstGeom>
            <a:solidFill>
              <a:srgbClr val="0099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sp>
        <p:nvSpPr>
          <p:cNvPr id="36874" name="TextBox 232"/>
          <p:cNvSpPr txBox="1">
            <a:spLocks noChangeArrowheads="1"/>
          </p:cNvSpPr>
          <p:nvPr/>
        </p:nvSpPr>
        <p:spPr bwMode="auto">
          <a:xfrm>
            <a:off x="922338" y="6175375"/>
            <a:ext cx="1054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Metal NP</a:t>
            </a:r>
          </a:p>
        </p:txBody>
      </p:sp>
      <p:sp>
        <p:nvSpPr>
          <p:cNvPr id="156" name="Freeform 155"/>
          <p:cNvSpPr>
            <a:spLocks noChangeAspect="1"/>
          </p:cNvSpPr>
          <p:nvPr/>
        </p:nvSpPr>
        <p:spPr bwMode="auto">
          <a:xfrm>
            <a:off x="4297363" y="966788"/>
            <a:ext cx="671512" cy="1362075"/>
          </a:xfrm>
          <a:custGeom>
            <a:avLst/>
            <a:gdLst>
              <a:gd name="connsiteX0" fmla="*/ 1451112 w 1451112"/>
              <a:gd name="connsiteY0" fmla="*/ 2928731 h 2937565"/>
              <a:gd name="connsiteX1" fmla="*/ 1133060 w 1451112"/>
              <a:gd name="connsiteY1" fmla="*/ 2504661 h 2937565"/>
              <a:gd name="connsiteX2" fmla="*/ 655982 w 1451112"/>
              <a:gd name="connsiteY2" fmla="*/ 2372139 h 2937565"/>
              <a:gd name="connsiteX3" fmla="*/ 192156 w 1451112"/>
              <a:gd name="connsiteY3" fmla="*/ 2478157 h 2937565"/>
              <a:gd name="connsiteX4" fmla="*/ 6626 w 1451112"/>
              <a:gd name="connsiteY4" fmla="*/ 2703444 h 2937565"/>
              <a:gd name="connsiteX5" fmla="*/ 231912 w 1451112"/>
              <a:gd name="connsiteY5" fmla="*/ 2902226 h 2937565"/>
              <a:gd name="connsiteX6" fmla="*/ 616226 w 1451112"/>
              <a:gd name="connsiteY6" fmla="*/ 2915478 h 2937565"/>
              <a:gd name="connsiteX7" fmla="*/ 1106556 w 1451112"/>
              <a:gd name="connsiteY7" fmla="*/ 2796209 h 2937565"/>
              <a:gd name="connsiteX8" fmla="*/ 1305339 w 1451112"/>
              <a:gd name="connsiteY8" fmla="*/ 2650435 h 2937565"/>
              <a:gd name="connsiteX9" fmla="*/ 1358347 w 1451112"/>
              <a:gd name="connsiteY9" fmla="*/ 2398644 h 2937565"/>
              <a:gd name="connsiteX10" fmla="*/ 1265582 w 1451112"/>
              <a:gd name="connsiteY10" fmla="*/ 2160105 h 2937565"/>
              <a:gd name="connsiteX11" fmla="*/ 1106556 w 1451112"/>
              <a:gd name="connsiteY11" fmla="*/ 1961322 h 2937565"/>
              <a:gd name="connsiteX12" fmla="*/ 788504 w 1451112"/>
              <a:gd name="connsiteY12" fmla="*/ 1736035 h 2937565"/>
              <a:gd name="connsiteX13" fmla="*/ 377686 w 1451112"/>
              <a:gd name="connsiteY13" fmla="*/ 1749287 h 2937565"/>
              <a:gd name="connsiteX14" fmla="*/ 165652 w 1451112"/>
              <a:gd name="connsiteY14" fmla="*/ 1881809 h 2937565"/>
              <a:gd name="connsiteX15" fmla="*/ 152399 w 1451112"/>
              <a:gd name="connsiteY15" fmla="*/ 2080592 h 2937565"/>
              <a:gd name="connsiteX16" fmla="*/ 390939 w 1451112"/>
              <a:gd name="connsiteY16" fmla="*/ 2146852 h 2937565"/>
              <a:gd name="connsiteX17" fmla="*/ 682486 w 1451112"/>
              <a:gd name="connsiteY17" fmla="*/ 2146852 h 2937565"/>
              <a:gd name="connsiteX18" fmla="*/ 960782 w 1451112"/>
              <a:gd name="connsiteY18" fmla="*/ 2040835 h 2937565"/>
              <a:gd name="connsiteX19" fmla="*/ 1172817 w 1451112"/>
              <a:gd name="connsiteY19" fmla="*/ 1908313 h 2937565"/>
              <a:gd name="connsiteX20" fmla="*/ 1345095 w 1451112"/>
              <a:gd name="connsiteY20" fmla="*/ 1643270 h 2937565"/>
              <a:gd name="connsiteX21" fmla="*/ 1358347 w 1451112"/>
              <a:gd name="connsiteY21" fmla="*/ 1378226 h 2937565"/>
              <a:gd name="connsiteX22" fmla="*/ 1212573 w 1451112"/>
              <a:gd name="connsiteY22" fmla="*/ 1099931 h 2937565"/>
              <a:gd name="connsiteX23" fmla="*/ 1027043 w 1451112"/>
              <a:gd name="connsiteY23" fmla="*/ 940905 h 2937565"/>
              <a:gd name="connsiteX24" fmla="*/ 629478 w 1451112"/>
              <a:gd name="connsiteY24" fmla="*/ 914400 h 2937565"/>
              <a:gd name="connsiteX25" fmla="*/ 430695 w 1451112"/>
              <a:gd name="connsiteY25" fmla="*/ 954157 h 2937565"/>
              <a:gd name="connsiteX26" fmla="*/ 218660 w 1451112"/>
              <a:gd name="connsiteY26" fmla="*/ 1020418 h 2937565"/>
              <a:gd name="connsiteX27" fmla="*/ 139147 w 1451112"/>
              <a:gd name="connsiteY27" fmla="*/ 1179444 h 2937565"/>
              <a:gd name="connsiteX28" fmla="*/ 271669 w 1451112"/>
              <a:gd name="connsiteY28" fmla="*/ 1311965 h 2937565"/>
              <a:gd name="connsiteX29" fmla="*/ 510208 w 1451112"/>
              <a:gd name="connsiteY29" fmla="*/ 1364974 h 2937565"/>
              <a:gd name="connsiteX30" fmla="*/ 788504 w 1451112"/>
              <a:gd name="connsiteY30" fmla="*/ 1364974 h 2937565"/>
              <a:gd name="connsiteX31" fmla="*/ 1000539 w 1451112"/>
              <a:gd name="connsiteY31" fmla="*/ 1258957 h 2937565"/>
              <a:gd name="connsiteX32" fmla="*/ 1239078 w 1451112"/>
              <a:gd name="connsiteY32" fmla="*/ 1086678 h 2937565"/>
              <a:gd name="connsiteX33" fmla="*/ 1371599 w 1451112"/>
              <a:gd name="connsiteY33" fmla="*/ 927652 h 2937565"/>
              <a:gd name="connsiteX34" fmla="*/ 1398104 w 1451112"/>
              <a:gd name="connsiteY34" fmla="*/ 689113 h 2937565"/>
              <a:gd name="connsiteX35" fmla="*/ 1331843 w 1451112"/>
              <a:gd name="connsiteY35" fmla="*/ 516835 h 2937565"/>
              <a:gd name="connsiteX36" fmla="*/ 1212573 w 1451112"/>
              <a:gd name="connsiteY36" fmla="*/ 331305 h 2937565"/>
              <a:gd name="connsiteX37" fmla="*/ 1066799 w 1451112"/>
              <a:gd name="connsiteY37" fmla="*/ 212035 h 2937565"/>
              <a:gd name="connsiteX38" fmla="*/ 841512 w 1451112"/>
              <a:gd name="connsiteY38" fmla="*/ 145774 h 2937565"/>
              <a:gd name="connsiteX39" fmla="*/ 510208 w 1451112"/>
              <a:gd name="connsiteY39" fmla="*/ 92765 h 2937565"/>
              <a:gd name="connsiteX40" fmla="*/ 231912 w 1451112"/>
              <a:gd name="connsiteY40" fmla="*/ 119270 h 2937565"/>
              <a:gd name="connsiteX41" fmla="*/ 99391 w 1451112"/>
              <a:gd name="connsiteY41" fmla="*/ 278296 h 2937565"/>
              <a:gd name="connsiteX42" fmla="*/ 165652 w 1451112"/>
              <a:gd name="connsiteY42" fmla="*/ 516835 h 2937565"/>
              <a:gd name="connsiteX43" fmla="*/ 483704 w 1451112"/>
              <a:gd name="connsiteY43" fmla="*/ 583096 h 2937565"/>
              <a:gd name="connsiteX44" fmla="*/ 828260 w 1451112"/>
              <a:gd name="connsiteY44" fmla="*/ 503583 h 2937565"/>
              <a:gd name="connsiteX45" fmla="*/ 1106556 w 1451112"/>
              <a:gd name="connsiteY45" fmla="*/ 384313 h 2937565"/>
              <a:gd name="connsiteX46" fmla="*/ 1278834 w 1451112"/>
              <a:gd name="connsiteY46" fmla="*/ 238539 h 2937565"/>
              <a:gd name="connsiteX47" fmla="*/ 1384852 w 1451112"/>
              <a:gd name="connsiteY47" fmla="*/ 106018 h 2937565"/>
              <a:gd name="connsiteX48" fmla="*/ 1451112 w 1451112"/>
              <a:gd name="connsiteY48" fmla="*/ 0 h 293756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Lst>
            <a:rect l="l" t="t" r="r" b="b"/>
            <a:pathLst>
              <a:path w="1451112" h="2937565">
                <a:moveTo>
                  <a:pt x="1451112" y="2928731"/>
                </a:moveTo>
                <a:cubicBezTo>
                  <a:pt x="1358347" y="2763078"/>
                  <a:pt x="1265582" y="2597426"/>
                  <a:pt x="1133060" y="2504661"/>
                </a:cubicBezTo>
                <a:cubicBezTo>
                  <a:pt x="1000538" y="2411896"/>
                  <a:pt x="812799" y="2376556"/>
                  <a:pt x="655982" y="2372139"/>
                </a:cubicBezTo>
                <a:cubicBezTo>
                  <a:pt x="499165" y="2367722"/>
                  <a:pt x="300382" y="2422940"/>
                  <a:pt x="192156" y="2478157"/>
                </a:cubicBezTo>
                <a:cubicBezTo>
                  <a:pt x="83930" y="2533374"/>
                  <a:pt x="0" y="2632766"/>
                  <a:pt x="6626" y="2703444"/>
                </a:cubicBezTo>
                <a:cubicBezTo>
                  <a:pt x="13252" y="2774122"/>
                  <a:pt x="130312" y="2866887"/>
                  <a:pt x="231912" y="2902226"/>
                </a:cubicBezTo>
                <a:cubicBezTo>
                  <a:pt x="333512" y="2937565"/>
                  <a:pt x="470452" y="2933147"/>
                  <a:pt x="616226" y="2915478"/>
                </a:cubicBezTo>
                <a:cubicBezTo>
                  <a:pt x="762000" y="2897809"/>
                  <a:pt x="991704" y="2840383"/>
                  <a:pt x="1106556" y="2796209"/>
                </a:cubicBezTo>
                <a:cubicBezTo>
                  <a:pt x="1221408" y="2752035"/>
                  <a:pt x="1263374" y="2716696"/>
                  <a:pt x="1305339" y="2650435"/>
                </a:cubicBezTo>
                <a:cubicBezTo>
                  <a:pt x="1347304" y="2584174"/>
                  <a:pt x="1364973" y="2480366"/>
                  <a:pt x="1358347" y="2398644"/>
                </a:cubicBezTo>
                <a:cubicBezTo>
                  <a:pt x="1351721" y="2316922"/>
                  <a:pt x="1307547" y="2232992"/>
                  <a:pt x="1265582" y="2160105"/>
                </a:cubicBezTo>
                <a:cubicBezTo>
                  <a:pt x="1223617" y="2087218"/>
                  <a:pt x="1186069" y="2032000"/>
                  <a:pt x="1106556" y="1961322"/>
                </a:cubicBezTo>
                <a:cubicBezTo>
                  <a:pt x="1027043" y="1890644"/>
                  <a:pt x="909982" y="1771374"/>
                  <a:pt x="788504" y="1736035"/>
                </a:cubicBezTo>
                <a:cubicBezTo>
                  <a:pt x="667026" y="1700696"/>
                  <a:pt x="481495" y="1724991"/>
                  <a:pt x="377686" y="1749287"/>
                </a:cubicBezTo>
                <a:cubicBezTo>
                  <a:pt x="273877" y="1773583"/>
                  <a:pt x="203200" y="1826592"/>
                  <a:pt x="165652" y="1881809"/>
                </a:cubicBezTo>
                <a:cubicBezTo>
                  <a:pt x="128104" y="1937027"/>
                  <a:pt x="114851" y="2036418"/>
                  <a:pt x="152399" y="2080592"/>
                </a:cubicBezTo>
                <a:cubicBezTo>
                  <a:pt x="189947" y="2124766"/>
                  <a:pt x="302591" y="2135809"/>
                  <a:pt x="390939" y="2146852"/>
                </a:cubicBezTo>
                <a:cubicBezTo>
                  <a:pt x="479287" y="2157895"/>
                  <a:pt x="587512" y="2164522"/>
                  <a:pt x="682486" y="2146852"/>
                </a:cubicBezTo>
                <a:cubicBezTo>
                  <a:pt x="777460" y="2129183"/>
                  <a:pt x="879060" y="2080591"/>
                  <a:pt x="960782" y="2040835"/>
                </a:cubicBezTo>
                <a:cubicBezTo>
                  <a:pt x="1042504" y="2001079"/>
                  <a:pt x="1108765" y="1974574"/>
                  <a:pt x="1172817" y="1908313"/>
                </a:cubicBezTo>
                <a:cubicBezTo>
                  <a:pt x="1236869" y="1842052"/>
                  <a:pt x="1314173" y="1731618"/>
                  <a:pt x="1345095" y="1643270"/>
                </a:cubicBezTo>
                <a:cubicBezTo>
                  <a:pt x="1376017" y="1554922"/>
                  <a:pt x="1380434" y="1468782"/>
                  <a:pt x="1358347" y="1378226"/>
                </a:cubicBezTo>
                <a:cubicBezTo>
                  <a:pt x="1336260" y="1287670"/>
                  <a:pt x="1267790" y="1172818"/>
                  <a:pt x="1212573" y="1099931"/>
                </a:cubicBezTo>
                <a:cubicBezTo>
                  <a:pt x="1157356" y="1027044"/>
                  <a:pt x="1124226" y="971827"/>
                  <a:pt x="1027043" y="940905"/>
                </a:cubicBezTo>
                <a:cubicBezTo>
                  <a:pt x="929860" y="909983"/>
                  <a:pt x="728869" y="912191"/>
                  <a:pt x="629478" y="914400"/>
                </a:cubicBezTo>
                <a:cubicBezTo>
                  <a:pt x="530087" y="916609"/>
                  <a:pt x="499165" y="936487"/>
                  <a:pt x="430695" y="954157"/>
                </a:cubicBezTo>
                <a:cubicBezTo>
                  <a:pt x="362225" y="971827"/>
                  <a:pt x="267251" y="982870"/>
                  <a:pt x="218660" y="1020418"/>
                </a:cubicBezTo>
                <a:cubicBezTo>
                  <a:pt x="170069" y="1057966"/>
                  <a:pt x="130312" y="1130853"/>
                  <a:pt x="139147" y="1179444"/>
                </a:cubicBezTo>
                <a:cubicBezTo>
                  <a:pt x="147982" y="1228035"/>
                  <a:pt x="209826" y="1281043"/>
                  <a:pt x="271669" y="1311965"/>
                </a:cubicBezTo>
                <a:cubicBezTo>
                  <a:pt x="333513" y="1342887"/>
                  <a:pt x="424069" y="1356139"/>
                  <a:pt x="510208" y="1364974"/>
                </a:cubicBezTo>
                <a:cubicBezTo>
                  <a:pt x="596347" y="1373809"/>
                  <a:pt x="706782" y="1382643"/>
                  <a:pt x="788504" y="1364974"/>
                </a:cubicBezTo>
                <a:cubicBezTo>
                  <a:pt x="870226" y="1347305"/>
                  <a:pt x="925443" y="1305340"/>
                  <a:pt x="1000539" y="1258957"/>
                </a:cubicBezTo>
                <a:cubicBezTo>
                  <a:pt x="1075635" y="1212574"/>
                  <a:pt x="1177235" y="1141896"/>
                  <a:pt x="1239078" y="1086678"/>
                </a:cubicBezTo>
                <a:cubicBezTo>
                  <a:pt x="1300921" y="1031461"/>
                  <a:pt x="1345095" y="993913"/>
                  <a:pt x="1371599" y="927652"/>
                </a:cubicBezTo>
                <a:cubicBezTo>
                  <a:pt x="1398103" y="861391"/>
                  <a:pt x="1404730" y="757582"/>
                  <a:pt x="1398104" y="689113"/>
                </a:cubicBezTo>
                <a:cubicBezTo>
                  <a:pt x="1391478" y="620644"/>
                  <a:pt x="1362765" y="576470"/>
                  <a:pt x="1331843" y="516835"/>
                </a:cubicBezTo>
                <a:cubicBezTo>
                  <a:pt x="1300921" y="457200"/>
                  <a:pt x="1256747" y="382105"/>
                  <a:pt x="1212573" y="331305"/>
                </a:cubicBezTo>
                <a:cubicBezTo>
                  <a:pt x="1168399" y="280505"/>
                  <a:pt x="1128642" y="242957"/>
                  <a:pt x="1066799" y="212035"/>
                </a:cubicBezTo>
                <a:cubicBezTo>
                  <a:pt x="1004956" y="181113"/>
                  <a:pt x="934277" y="165652"/>
                  <a:pt x="841512" y="145774"/>
                </a:cubicBezTo>
                <a:cubicBezTo>
                  <a:pt x="748747" y="125896"/>
                  <a:pt x="611808" y="97182"/>
                  <a:pt x="510208" y="92765"/>
                </a:cubicBezTo>
                <a:cubicBezTo>
                  <a:pt x="408608" y="88348"/>
                  <a:pt x="300381" y="88348"/>
                  <a:pt x="231912" y="119270"/>
                </a:cubicBezTo>
                <a:cubicBezTo>
                  <a:pt x="163443" y="150192"/>
                  <a:pt x="110434" y="212035"/>
                  <a:pt x="99391" y="278296"/>
                </a:cubicBezTo>
                <a:cubicBezTo>
                  <a:pt x="88348" y="344557"/>
                  <a:pt x="101600" y="466035"/>
                  <a:pt x="165652" y="516835"/>
                </a:cubicBezTo>
                <a:cubicBezTo>
                  <a:pt x="229704" y="567635"/>
                  <a:pt x="373269" y="585305"/>
                  <a:pt x="483704" y="583096"/>
                </a:cubicBezTo>
                <a:cubicBezTo>
                  <a:pt x="594139" y="580887"/>
                  <a:pt x="724451" y="536713"/>
                  <a:pt x="828260" y="503583"/>
                </a:cubicBezTo>
                <a:cubicBezTo>
                  <a:pt x="932069" y="470453"/>
                  <a:pt x="1031460" y="428487"/>
                  <a:pt x="1106556" y="384313"/>
                </a:cubicBezTo>
                <a:cubicBezTo>
                  <a:pt x="1181652" y="340139"/>
                  <a:pt x="1232451" y="284921"/>
                  <a:pt x="1278834" y="238539"/>
                </a:cubicBezTo>
                <a:cubicBezTo>
                  <a:pt x="1325217" y="192157"/>
                  <a:pt x="1356139" y="145774"/>
                  <a:pt x="1384852" y="106018"/>
                </a:cubicBezTo>
                <a:cubicBezTo>
                  <a:pt x="1413565" y="66262"/>
                  <a:pt x="1432338" y="33131"/>
                  <a:pt x="1451112" y="0"/>
                </a:cubicBezTo>
              </a:path>
            </a:pathLst>
          </a:custGeom>
          <a:ln w="635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6876" name="TextBox 182"/>
          <p:cNvSpPr txBox="1">
            <a:spLocks noChangeArrowheads="1"/>
          </p:cNvSpPr>
          <p:nvPr/>
        </p:nvSpPr>
        <p:spPr bwMode="auto">
          <a:xfrm>
            <a:off x="3713163" y="2333625"/>
            <a:ext cx="1839912"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Proteins and DNA</a:t>
            </a:r>
          </a:p>
          <a:p>
            <a:pPr algn="ctr" eaLnBrk="1" hangingPunct="1"/>
            <a:r>
              <a:rPr lang="en-US" altLang="en-US">
                <a:latin typeface="Calibri" panose="020F0502020204030204" pitchFamily="34" charset="0"/>
              </a:rPr>
              <a:t>in biotechnology</a:t>
            </a:r>
          </a:p>
        </p:txBody>
      </p:sp>
      <p:sp>
        <p:nvSpPr>
          <p:cNvPr id="36877" name="TextBox 182"/>
          <p:cNvSpPr txBox="1">
            <a:spLocks noChangeArrowheads="1"/>
          </p:cNvSpPr>
          <p:nvPr/>
        </p:nvSpPr>
        <p:spPr bwMode="auto">
          <a:xfrm>
            <a:off x="6535738" y="2333625"/>
            <a:ext cx="155575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Polymer nano-</a:t>
            </a:r>
          </a:p>
          <a:p>
            <a:pPr algn="ctr" eaLnBrk="1" hangingPunct="1"/>
            <a:r>
              <a:rPr lang="en-US" altLang="en-US">
                <a:latin typeface="Calibri" panose="020F0502020204030204" pitchFamily="34" charset="0"/>
              </a:rPr>
              <a:t>spheres</a:t>
            </a:r>
          </a:p>
        </p:txBody>
      </p:sp>
      <p:grpSp>
        <p:nvGrpSpPr>
          <p:cNvPr id="36878" name="Group 181"/>
          <p:cNvGrpSpPr>
            <a:grpSpLocks/>
          </p:cNvGrpSpPr>
          <p:nvPr/>
        </p:nvGrpSpPr>
        <p:grpSpPr bwMode="auto">
          <a:xfrm>
            <a:off x="2663825" y="2886075"/>
            <a:ext cx="1408113" cy="1338263"/>
            <a:chOff x="2795772" y="3675566"/>
            <a:chExt cx="1408762" cy="1338340"/>
          </a:xfrm>
        </p:grpSpPr>
        <p:grpSp>
          <p:nvGrpSpPr>
            <p:cNvPr id="36977" name="Group 65"/>
            <p:cNvGrpSpPr>
              <a:grpSpLocks noChangeAspect="1"/>
            </p:cNvGrpSpPr>
            <p:nvPr/>
          </p:nvGrpSpPr>
          <p:grpSpPr bwMode="auto">
            <a:xfrm>
              <a:off x="2990049" y="3850752"/>
              <a:ext cx="1017942" cy="1016635"/>
              <a:chOff x="4842192" y="2856577"/>
              <a:chExt cx="2262650" cy="2259066"/>
            </a:xfrm>
          </p:grpSpPr>
          <p:grpSp>
            <p:nvGrpSpPr>
              <p:cNvPr id="36990" name="Group 42"/>
              <p:cNvGrpSpPr>
                <a:grpSpLocks/>
              </p:cNvGrpSpPr>
              <p:nvPr/>
            </p:nvGrpSpPr>
            <p:grpSpPr bwMode="auto">
              <a:xfrm>
                <a:off x="5357145" y="2856577"/>
                <a:ext cx="1404644" cy="1213906"/>
                <a:chOff x="5357145" y="2856577"/>
                <a:chExt cx="1404644" cy="1213906"/>
              </a:xfrm>
            </p:grpSpPr>
            <p:cxnSp>
              <p:nvCxnSpPr>
                <p:cNvPr id="18" name="Straight Connector 17"/>
                <p:cNvCxnSpPr/>
                <p:nvPr/>
              </p:nvCxnSpPr>
              <p:spPr>
                <a:xfrm rot="5400000" flipH="1" flipV="1">
                  <a:off x="5767914" y="3837842"/>
                  <a:ext cx="46213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37014" name="Group 29"/>
                <p:cNvGrpSpPr>
                  <a:grpSpLocks/>
                </p:cNvGrpSpPr>
                <p:nvPr/>
              </p:nvGrpSpPr>
              <p:grpSpPr bwMode="auto">
                <a:xfrm>
                  <a:off x="5836736" y="3219158"/>
                  <a:ext cx="561807" cy="463463"/>
                  <a:chOff x="5836736" y="3219158"/>
                  <a:chExt cx="561807" cy="463463"/>
                </a:xfrm>
              </p:grpSpPr>
              <p:cxnSp>
                <p:nvCxnSpPr>
                  <p:cNvPr id="22" name="Straight Connector 21"/>
                  <p:cNvCxnSpPr/>
                  <p:nvPr/>
                </p:nvCxnSpPr>
                <p:spPr>
                  <a:xfrm rot="2700000" flipH="1" flipV="1">
                    <a:off x="5605522" y="3449785"/>
                    <a:ext cx="46213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p:nvCxnSpPr>
                <p:spPr>
                  <a:xfrm rot="-2700000" flipH="1" flipV="1">
                    <a:off x="5935439" y="3451550"/>
                    <a:ext cx="462468"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15" name="Group 36"/>
                <p:cNvGrpSpPr>
                  <a:grpSpLocks/>
                </p:cNvGrpSpPr>
                <p:nvPr/>
              </p:nvGrpSpPr>
              <p:grpSpPr bwMode="auto">
                <a:xfrm rot="2700000">
                  <a:off x="6249154" y="3020533"/>
                  <a:ext cx="561807" cy="463463"/>
                  <a:chOff x="5836736" y="3219158"/>
                  <a:chExt cx="561807" cy="463463"/>
                </a:xfrm>
              </p:grpSpPr>
              <p:cxnSp>
                <p:nvCxnSpPr>
                  <p:cNvPr id="38" name="Straight Connector 37"/>
                  <p:cNvCxnSpPr/>
                  <p:nvPr/>
                </p:nvCxnSpPr>
                <p:spPr>
                  <a:xfrm rot="2700000" flipH="1" flipV="1">
                    <a:off x="5603936" y="3448205"/>
                    <a:ext cx="458935"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p:nvCxnSpPr>
                <p:spPr>
                  <a:xfrm rot="-2700000" flipH="1" flipV="1">
                    <a:off x="5931397" y="3446955"/>
                    <a:ext cx="455084"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16" name="Group 39"/>
                <p:cNvGrpSpPr>
                  <a:grpSpLocks/>
                </p:cNvGrpSpPr>
                <p:nvPr/>
              </p:nvGrpSpPr>
              <p:grpSpPr bwMode="auto">
                <a:xfrm rot="-2700000">
                  <a:off x="5357145" y="2856577"/>
                  <a:ext cx="561807" cy="463463"/>
                  <a:chOff x="5836736" y="3219158"/>
                  <a:chExt cx="561807" cy="463463"/>
                </a:xfrm>
              </p:grpSpPr>
              <p:cxnSp>
                <p:nvCxnSpPr>
                  <p:cNvPr id="41" name="Straight Connector 40"/>
                  <p:cNvCxnSpPr/>
                  <p:nvPr/>
                </p:nvCxnSpPr>
                <p:spPr>
                  <a:xfrm rot="2700000" flipH="1" flipV="1">
                    <a:off x="5599017" y="3423962"/>
                    <a:ext cx="444501"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2700000" flipH="1" flipV="1">
                    <a:off x="5948767" y="3406501"/>
                    <a:ext cx="458936"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36991" name="Group 43"/>
              <p:cNvGrpSpPr>
                <a:grpSpLocks/>
              </p:cNvGrpSpPr>
              <p:nvPr/>
            </p:nvGrpSpPr>
            <p:grpSpPr bwMode="auto">
              <a:xfrm rot="7200000">
                <a:off x="5795567" y="3806368"/>
                <a:ext cx="1404644" cy="1213906"/>
                <a:chOff x="5357145" y="2856577"/>
                <a:chExt cx="1404644" cy="1213906"/>
              </a:xfrm>
            </p:grpSpPr>
            <p:cxnSp>
              <p:nvCxnSpPr>
                <p:cNvPr id="45" name="Straight Connector 44"/>
                <p:cNvCxnSpPr/>
                <p:nvPr/>
              </p:nvCxnSpPr>
              <p:spPr>
                <a:xfrm rot="5400000" flipH="1" flipV="1">
                  <a:off x="5764562" y="3915385"/>
                  <a:ext cx="462467"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37004" name="Group 29"/>
                <p:cNvGrpSpPr>
                  <a:grpSpLocks/>
                </p:cNvGrpSpPr>
                <p:nvPr/>
              </p:nvGrpSpPr>
              <p:grpSpPr bwMode="auto">
                <a:xfrm>
                  <a:off x="5836736" y="3219158"/>
                  <a:ext cx="561807" cy="463463"/>
                  <a:chOff x="5836736" y="3219158"/>
                  <a:chExt cx="561807" cy="463463"/>
                </a:xfrm>
              </p:grpSpPr>
              <p:cxnSp>
                <p:nvCxnSpPr>
                  <p:cNvPr id="53" name="Straight Connector 52"/>
                  <p:cNvCxnSpPr/>
                  <p:nvPr/>
                </p:nvCxnSpPr>
                <p:spPr>
                  <a:xfrm rot="2700000" flipH="1" flipV="1">
                    <a:off x="5598790" y="3527089"/>
                    <a:ext cx="451875"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4" name="Straight Connector 53"/>
                  <p:cNvCxnSpPr/>
                  <p:nvPr/>
                </p:nvCxnSpPr>
                <p:spPr>
                  <a:xfrm rot="-2700000" flipH="1" flipV="1">
                    <a:off x="5920611" y="3509401"/>
                    <a:ext cx="476253"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05" name="Group 36"/>
                <p:cNvGrpSpPr>
                  <a:grpSpLocks/>
                </p:cNvGrpSpPr>
                <p:nvPr/>
              </p:nvGrpSpPr>
              <p:grpSpPr bwMode="auto">
                <a:xfrm rot="2700000">
                  <a:off x="6249154" y="3020533"/>
                  <a:ext cx="561807" cy="463463"/>
                  <a:chOff x="5836736" y="3219158"/>
                  <a:chExt cx="561807" cy="463463"/>
                </a:xfrm>
              </p:grpSpPr>
              <p:cxnSp>
                <p:nvCxnSpPr>
                  <p:cNvPr id="51" name="Straight Connector 50"/>
                  <p:cNvCxnSpPr/>
                  <p:nvPr/>
                </p:nvCxnSpPr>
                <p:spPr>
                  <a:xfrm rot="2700000" flipH="1" flipV="1">
                    <a:off x="5652629" y="3533316"/>
                    <a:ext cx="47977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p:nvCxnSpPr>
                <p:spPr>
                  <a:xfrm rot="-2700000" flipH="1" flipV="1">
                    <a:off x="5979941" y="3536872"/>
                    <a:ext cx="451874"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7006" name="Group 39"/>
                <p:cNvGrpSpPr>
                  <a:grpSpLocks/>
                </p:cNvGrpSpPr>
                <p:nvPr/>
              </p:nvGrpSpPr>
              <p:grpSpPr bwMode="auto">
                <a:xfrm rot="-2700000">
                  <a:off x="5357145" y="2856577"/>
                  <a:ext cx="561807" cy="463463"/>
                  <a:chOff x="5836736" y="3219158"/>
                  <a:chExt cx="561807" cy="463463"/>
                </a:xfrm>
              </p:grpSpPr>
              <p:cxnSp>
                <p:nvCxnSpPr>
                  <p:cNvPr id="49" name="Straight Connector 48"/>
                  <p:cNvCxnSpPr/>
                  <p:nvPr/>
                </p:nvCxnSpPr>
                <p:spPr>
                  <a:xfrm rot="2700000" flipH="1" flipV="1">
                    <a:off x="5533023" y="3490300"/>
                    <a:ext cx="451875"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p:nvCxnSpPr>
                <p:spPr>
                  <a:xfrm rot="-2700000" flipH="1" flipV="1">
                    <a:off x="5880281" y="3491182"/>
                    <a:ext cx="472724"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grpSp>
            <p:nvGrpSpPr>
              <p:cNvPr id="36992" name="Group 54"/>
              <p:cNvGrpSpPr>
                <a:grpSpLocks/>
              </p:cNvGrpSpPr>
              <p:nvPr/>
            </p:nvGrpSpPr>
            <p:grpSpPr bwMode="auto">
              <a:xfrm rot="-7200000">
                <a:off x="4746823" y="3702361"/>
                <a:ext cx="1404644" cy="1213906"/>
                <a:chOff x="5357145" y="2856577"/>
                <a:chExt cx="1404644" cy="1213906"/>
              </a:xfrm>
            </p:grpSpPr>
            <p:cxnSp>
              <p:nvCxnSpPr>
                <p:cNvPr id="56" name="Straight Connector 55"/>
                <p:cNvCxnSpPr/>
                <p:nvPr/>
              </p:nvCxnSpPr>
              <p:spPr>
                <a:xfrm rot="5400000" flipH="1" flipV="1">
                  <a:off x="5801205" y="3836190"/>
                  <a:ext cx="462467"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nvGrpSpPr>
                <p:cNvPr id="36994" name="Group 29"/>
                <p:cNvGrpSpPr>
                  <a:grpSpLocks/>
                </p:cNvGrpSpPr>
                <p:nvPr/>
              </p:nvGrpSpPr>
              <p:grpSpPr bwMode="auto">
                <a:xfrm>
                  <a:off x="5836736" y="3219158"/>
                  <a:ext cx="561807" cy="463463"/>
                  <a:chOff x="5836736" y="3219158"/>
                  <a:chExt cx="561807" cy="463463"/>
                </a:xfrm>
              </p:grpSpPr>
              <p:cxnSp>
                <p:nvCxnSpPr>
                  <p:cNvPr id="64" name="Straight Connector 63"/>
                  <p:cNvCxnSpPr/>
                  <p:nvPr/>
                </p:nvCxnSpPr>
                <p:spPr>
                  <a:xfrm rot="2700000" flipH="1" flipV="1">
                    <a:off x="5693154" y="3452741"/>
                    <a:ext cx="444814"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2700000" flipH="1" flipV="1">
                    <a:off x="6037383" y="3418158"/>
                    <a:ext cx="448029"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6995" name="Group 36"/>
                <p:cNvGrpSpPr>
                  <a:grpSpLocks/>
                </p:cNvGrpSpPr>
                <p:nvPr/>
              </p:nvGrpSpPr>
              <p:grpSpPr bwMode="auto">
                <a:xfrm rot="2700000">
                  <a:off x="6249154" y="3020533"/>
                  <a:ext cx="561807" cy="463463"/>
                  <a:chOff x="5836736" y="3219158"/>
                  <a:chExt cx="561807" cy="463463"/>
                </a:xfrm>
              </p:grpSpPr>
              <p:cxnSp>
                <p:nvCxnSpPr>
                  <p:cNvPr id="62" name="Straight Connector 61"/>
                  <p:cNvCxnSpPr/>
                  <p:nvPr/>
                </p:nvCxnSpPr>
                <p:spPr>
                  <a:xfrm rot="2700000" flipH="1" flipV="1">
                    <a:off x="5645998" y="3371630"/>
                    <a:ext cx="451556"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p:nvCxnSpPr>
                <p:spPr>
                  <a:xfrm rot="-2700000" flipH="1" flipV="1">
                    <a:off x="6013820" y="3366638"/>
                    <a:ext cx="462466"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nvGrpSpPr>
                <p:cNvPr id="36996" name="Group 39"/>
                <p:cNvGrpSpPr>
                  <a:grpSpLocks/>
                </p:cNvGrpSpPr>
                <p:nvPr/>
              </p:nvGrpSpPr>
              <p:grpSpPr bwMode="auto">
                <a:xfrm rot="-2700000">
                  <a:off x="5357145" y="2856577"/>
                  <a:ext cx="561807" cy="463463"/>
                  <a:chOff x="5836736" y="3219158"/>
                  <a:chExt cx="561807" cy="463463"/>
                </a:xfrm>
              </p:grpSpPr>
              <p:cxnSp>
                <p:nvCxnSpPr>
                  <p:cNvPr id="60" name="Straight Connector 59"/>
                  <p:cNvCxnSpPr/>
                  <p:nvPr/>
                </p:nvCxnSpPr>
                <p:spPr>
                  <a:xfrm rot="2700000" flipH="1" flipV="1">
                    <a:off x="5661523" y="3478772"/>
                    <a:ext cx="451875"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rot="-2700000" flipH="1" flipV="1">
                    <a:off x="6011332" y="3461295"/>
                    <a:ext cx="455084" cy="0"/>
                  </a:xfrm>
                  <a:prstGeom prst="line">
                    <a:avLst/>
                  </a:prstGeom>
                  <a:ln w="28575">
                    <a:solidFill>
                      <a:schemeClr val="tx1"/>
                    </a:solidFill>
                    <a:tailEnd type="none"/>
                  </a:ln>
                </p:spPr>
                <p:style>
                  <a:lnRef idx="1">
                    <a:schemeClr val="accent1"/>
                  </a:lnRef>
                  <a:fillRef idx="0">
                    <a:schemeClr val="accent1"/>
                  </a:fillRef>
                  <a:effectRef idx="0">
                    <a:schemeClr val="accent1"/>
                  </a:effectRef>
                  <a:fontRef idx="minor">
                    <a:schemeClr val="tx1"/>
                  </a:fontRef>
                </p:style>
              </p:cxnSp>
            </p:grpSp>
          </p:grpSp>
        </p:grpSp>
        <p:sp>
          <p:nvSpPr>
            <p:cNvPr id="70" name="Oval 69"/>
            <p:cNvSpPr>
              <a:spLocks noChangeAspect="1"/>
            </p:cNvSpPr>
            <p:nvPr/>
          </p:nvSpPr>
          <p:spPr bwMode="auto">
            <a:xfrm>
              <a:off x="3586711" y="3681916"/>
              <a:ext cx="160412"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1" name="Oval 70"/>
            <p:cNvSpPr>
              <a:spLocks noChangeAspect="1"/>
            </p:cNvSpPr>
            <p:nvPr/>
          </p:nvSpPr>
          <p:spPr bwMode="auto">
            <a:xfrm>
              <a:off x="3000654" y="3969271"/>
              <a:ext cx="160411" cy="16034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2" name="Oval 71"/>
            <p:cNvSpPr>
              <a:spLocks noChangeAspect="1"/>
            </p:cNvSpPr>
            <p:nvPr/>
          </p:nvSpPr>
          <p:spPr bwMode="auto">
            <a:xfrm>
              <a:off x="2795772" y="4483650"/>
              <a:ext cx="160412" cy="16193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3" name="Oval 72"/>
            <p:cNvSpPr>
              <a:spLocks noChangeAspect="1"/>
            </p:cNvSpPr>
            <p:nvPr/>
          </p:nvSpPr>
          <p:spPr bwMode="auto">
            <a:xfrm>
              <a:off x="3335771" y="4853559"/>
              <a:ext cx="160412"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74" name="Oval 73"/>
            <p:cNvSpPr>
              <a:spLocks noChangeAspect="1"/>
            </p:cNvSpPr>
            <p:nvPr/>
          </p:nvSpPr>
          <p:spPr bwMode="auto">
            <a:xfrm>
              <a:off x="3894828" y="4748778"/>
              <a:ext cx="162000"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59" name="Oval 158"/>
            <p:cNvSpPr>
              <a:spLocks noChangeAspect="1"/>
            </p:cNvSpPr>
            <p:nvPr/>
          </p:nvSpPr>
          <p:spPr bwMode="auto">
            <a:xfrm>
              <a:off x="3283360" y="3675566"/>
              <a:ext cx="160411"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0" name="Oval 159"/>
            <p:cNvSpPr>
              <a:spLocks noChangeAspect="1"/>
            </p:cNvSpPr>
            <p:nvPr/>
          </p:nvSpPr>
          <p:spPr bwMode="auto">
            <a:xfrm>
              <a:off x="3859887" y="3959745"/>
              <a:ext cx="160412" cy="16034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1" name="Oval 160"/>
            <p:cNvSpPr>
              <a:spLocks noChangeAspect="1"/>
            </p:cNvSpPr>
            <p:nvPr/>
          </p:nvSpPr>
          <p:spPr bwMode="auto">
            <a:xfrm>
              <a:off x="3939299" y="4108979"/>
              <a:ext cx="162000" cy="16193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2" name="Oval 161"/>
            <p:cNvSpPr>
              <a:spLocks noChangeAspect="1"/>
            </p:cNvSpPr>
            <p:nvPr/>
          </p:nvSpPr>
          <p:spPr bwMode="auto">
            <a:xfrm>
              <a:off x="2906948" y="4105804"/>
              <a:ext cx="160412" cy="160346"/>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63" name="Oval 162"/>
            <p:cNvSpPr>
              <a:spLocks noChangeAspect="1"/>
            </p:cNvSpPr>
            <p:nvPr/>
          </p:nvSpPr>
          <p:spPr bwMode="auto">
            <a:xfrm>
              <a:off x="2953007" y="4751953"/>
              <a:ext cx="160411"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79" name="Oval 178"/>
            <p:cNvSpPr>
              <a:spLocks noChangeAspect="1"/>
            </p:cNvSpPr>
            <p:nvPr/>
          </p:nvSpPr>
          <p:spPr bwMode="auto">
            <a:xfrm>
              <a:off x="3513653" y="4847208"/>
              <a:ext cx="160412" cy="160347"/>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80" name="Oval 179"/>
            <p:cNvSpPr>
              <a:spLocks noChangeAspect="1"/>
            </p:cNvSpPr>
            <p:nvPr/>
          </p:nvSpPr>
          <p:spPr bwMode="auto">
            <a:xfrm>
              <a:off x="4044122" y="4493176"/>
              <a:ext cx="160412" cy="161934"/>
            </a:xfrm>
            <a:prstGeom prst="ellipse">
              <a:avLst/>
            </a:prstGeom>
            <a:solidFill>
              <a:srgbClr val="FF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grpSp>
      <p:grpSp>
        <p:nvGrpSpPr>
          <p:cNvPr id="36879" name="Group 186"/>
          <p:cNvGrpSpPr>
            <a:grpSpLocks/>
          </p:cNvGrpSpPr>
          <p:nvPr/>
        </p:nvGrpSpPr>
        <p:grpSpPr bwMode="auto">
          <a:xfrm>
            <a:off x="6672263" y="1006475"/>
            <a:ext cx="1282700" cy="1281113"/>
            <a:chOff x="5490010" y="1084589"/>
            <a:chExt cx="1282181" cy="1280160"/>
          </a:xfrm>
        </p:grpSpPr>
        <p:sp>
          <p:nvSpPr>
            <p:cNvPr id="185" name="Oval 184"/>
            <p:cNvSpPr>
              <a:spLocks noChangeAspect="1"/>
            </p:cNvSpPr>
            <p:nvPr/>
          </p:nvSpPr>
          <p:spPr bwMode="auto">
            <a:xfrm>
              <a:off x="5490010" y="1084589"/>
              <a:ext cx="1282181" cy="1280160"/>
            </a:xfrm>
            <a:prstGeom prst="ellipse">
              <a:avLst/>
            </a:prstGeom>
            <a:solidFill>
              <a:srgbClr val="0000FF">
                <a:alpha val="5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183" name="Freeform 182"/>
            <p:cNvSpPr/>
            <p:nvPr/>
          </p:nvSpPr>
          <p:spPr>
            <a:xfrm>
              <a:off x="5547137" y="1214667"/>
              <a:ext cx="1142538" cy="1015244"/>
            </a:xfrm>
            <a:custGeom>
              <a:avLst/>
              <a:gdLst>
                <a:gd name="connsiteX0" fmla="*/ 315467 w 1142185"/>
                <a:gd name="connsiteY0" fmla="*/ 475989 h 1015351"/>
                <a:gd name="connsiteX1" fmla="*/ 190207 w 1142185"/>
                <a:gd name="connsiteY1" fmla="*/ 375780 h 1015351"/>
                <a:gd name="connsiteX2" fmla="*/ 165154 w 1142185"/>
                <a:gd name="connsiteY2" fmla="*/ 300624 h 1015351"/>
                <a:gd name="connsiteX3" fmla="*/ 177681 w 1142185"/>
                <a:gd name="connsiteY3" fmla="*/ 250520 h 1015351"/>
                <a:gd name="connsiteX4" fmla="*/ 215259 w 1142185"/>
                <a:gd name="connsiteY4" fmla="*/ 225468 h 1015351"/>
                <a:gd name="connsiteX5" fmla="*/ 265363 w 1142185"/>
                <a:gd name="connsiteY5" fmla="*/ 187890 h 1015351"/>
                <a:gd name="connsiteX6" fmla="*/ 453253 w 1142185"/>
                <a:gd name="connsiteY6" fmla="*/ 237994 h 1015351"/>
                <a:gd name="connsiteX7" fmla="*/ 465779 w 1142185"/>
                <a:gd name="connsiteY7" fmla="*/ 275572 h 1015351"/>
                <a:gd name="connsiteX8" fmla="*/ 415675 w 1142185"/>
                <a:gd name="connsiteY8" fmla="*/ 350728 h 1015351"/>
                <a:gd name="connsiteX9" fmla="*/ 240311 w 1142185"/>
                <a:gd name="connsiteY9" fmla="*/ 388307 h 1015351"/>
                <a:gd name="connsiteX10" fmla="*/ 202733 w 1142185"/>
                <a:gd name="connsiteY10" fmla="*/ 438411 h 1015351"/>
                <a:gd name="connsiteX11" fmla="*/ 215259 w 1142185"/>
                <a:gd name="connsiteY11" fmla="*/ 538619 h 1015351"/>
                <a:gd name="connsiteX12" fmla="*/ 227785 w 1142185"/>
                <a:gd name="connsiteY12" fmla="*/ 576197 h 1015351"/>
                <a:gd name="connsiteX13" fmla="*/ 327993 w 1142185"/>
                <a:gd name="connsiteY13" fmla="*/ 688931 h 1015351"/>
                <a:gd name="connsiteX14" fmla="*/ 365571 w 1142185"/>
                <a:gd name="connsiteY14" fmla="*/ 701457 h 1015351"/>
                <a:gd name="connsiteX15" fmla="*/ 440727 w 1142185"/>
                <a:gd name="connsiteY15" fmla="*/ 751561 h 1015351"/>
                <a:gd name="connsiteX16" fmla="*/ 540935 w 1142185"/>
                <a:gd name="connsiteY16" fmla="*/ 776613 h 1015351"/>
                <a:gd name="connsiteX17" fmla="*/ 628618 w 1142185"/>
                <a:gd name="connsiteY17" fmla="*/ 801665 h 1015351"/>
                <a:gd name="connsiteX18" fmla="*/ 741352 w 1142185"/>
                <a:gd name="connsiteY18" fmla="*/ 826717 h 1015351"/>
                <a:gd name="connsiteX19" fmla="*/ 829034 w 1142185"/>
                <a:gd name="connsiteY19" fmla="*/ 814191 h 1015351"/>
                <a:gd name="connsiteX20" fmla="*/ 866612 w 1142185"/>
                <a:gd name="connsiteY20" fmla="*/ 764087 h 1015351"/>
                <a:gd name="connsiteX21" fmla="*/ 916716 w 1142185"/>
                <a:gd name="connsiteY21" fmla="*/ 713983 h 1015351"/>
                <a:gd name="connsiteX22" fmla="*/ 929242 w 1142185"/>
                <a:gd name="connsiteY22" fmla="*/ 676405 h 1015351"/>
                <a:gd name="connsiteX23" fmla="*/ 904190 w 1142185"/>
                <a:gd name="connsiteY23" fmla="*/ 350728 h 1015351"/>
                <a:gd name="connsiteX24" fmla="*/ 866612 w 1142185"/>
                <a:gd name="connsiteY24" fmla="*/ 300624 h 1015351"/>
                <a:gd name="connsiteX25" fmla="*/ 803982 w 1142185"/>
                <a:gd name="connsiteY25" fmla="*/ 263046 h 1015351"/>
                <a:gd name="connsiteX26" fmla="*/ 728826 w 1142185"/>
                <a:gd name="connsiteY26" fmla="*/ 275572 h 1015351"/>
                <a:gd name="connsiteX27" fmla="*/ 716300 w 1142185"/>
                <a:gd name="connsiteY27" fmla="*/ 313150 h 1015351"/>
                <a:gd name="connsiteX28" fmla="*/ 778930 w 1142185"/>
                <a:gd name="connsiteY28" fmla="*/ 438411 h 1015351"/>
                <a:gd name="connsiteX29" fmla="*/ 791456 w 1142185"/>
                <a:gd name="connsiteY29" fmla="*/ 501041 h 1015351"/>
                <a:gd name="connsiteX30" fmla="*/ 829034 w 1142185"/>
                <a:gd name="connsiteY30" fmla="*/ 538619 h 1015351"/>
                <a:gd name="connsiteX31" fmla="*/ 791456 w 1142185"/>
                <a:gd name="connsiteY31" fmla="*/ 613775 h 1015351"/>
                <a:gd name="connsiteX32" fmla="*/ 428201 w 1142185"/>
                <a:gd name="connsiteY32" fmla="*/ 663879 h 1015351"/>
                <a:gd name="connsiteX33" fmla="*/ 390623 w 1142185"/>
                <a:gd name="connsiteY33" fmla="*/ 676405 h 1015351"/>
                <a:gd name="connsiteX34" fmla="*/ 378097 w 1142185"/>
                <a:gd name="connsiteY34" fmla="*/ 914400 h 1015351"/>
                <a:gd name="connsiteX35" fmla="*/ 340519 w 1142185"/>
                <a:gd name="connsiteY35" fmla="*/ 964504 h 1015351"/>
                <a:gd name="connsiteX36" fmla="*/ 365571 w 1142185"/>
                <a:gd name="connsiteY36" fmla="*/ 1002082 h 1015351"/>
                <a:gd name="connsiteX37" fmla="*/ 490831 w 1142185"/>
                <a:gd name="connsiteY37" fmla="*/ 1014608 h 1015351"/>
                <a:gd name="connsiteX38" fmla="*/ 678722 w 1142185"/>
                <a:gd name="connsiteY38" fmla="*/ 1002082 h 1015351"/>
                <a:gd name="connsiteX39" fmla="*/ 716300 w 1142185"/>
                <a:gd name="connsiteY39" fmla="*/ 989556 h 1015351"/>
                <a:gd name="connsiteX40" fmla="*/ 766404 w 1142185"/>
                <a:gd name="connsiteY40" fmla="*/ 926926 h 1015351"/>
                <a:gd name="connsiteX41" fmla="*/ 778930 w 1142185"/>
                <a:gd name="connsiteY41" fmla="*/ 889348 h 1015351"/>
                <a:gd name="connsiteX42" fmla="*/ 703774 w 1142185"/>
                <a:gd name="connsiteY42" fmla="*/ 776613 h 1015351"/>
                <a:gd name="connsiteX43" fmla="*/ 578513 w 1142185"/>
                <a:gd name="connsiteY43" fmla="*/ 751561 h 1015351"/>
                <a:gd name="connsiteX44" fmla="*/ 528409 w 1142185"/>
                <a:gd name="connsiteY44" fmla="*/ 713983 h 1015351"/>
                <a:gd name="connsiteX45" fmla="*/ 453253 w 1142185"/>
                <a:gd name="connsiteY45" fmla="*/ 701457 h 1015351"/>
                <a:gd name="connsiteX46" fmla="*/ 302941 w 1142185"/>
                <a:gd name="connsiteY46" fmla="*/ 726509 h 1015351"/>
                <a:gd name="connsiteX47" fmla="*/ 265363 w 1142185"/>
                <a:gd name="connsiteY47" fmla="*/ 739035 h 1015351"/>
                <a:gd name="connsiteX48" fmla="*/ 89998 w 1142185"/>
                <a:gd name="connsiteY48" fmla="*/ 663879 h 1015351"/>
                <a:gd name="connsiteX49" fmla="*/ 52420 w 1142185"/>
                <a:gd name="connsiteY49" fmla="*/ 601249 h 1015351"/>
                <a:gd name="connsiteX50" fmla="*/ 64946 w 1142185"/>
                <a:gd name="connsiteY50" fmla="*/ 475989 h 1015351"/>
                <a:gd name="connsiteX51" fmla="*/ 77472 w 1142185"/>
                <a:gd name="connsiteY51" fmla="*/ 425885 h 1015351"/>
                <a:gd name="connsiteX52" fmla="*/ 177681 w 1142185"/>
                <a:gd name="connsiteY52" fmla="*/ 400833 h 1015351"/>
                <a:gd name="connsiteX53" fmla="*/ 265363 w 1142185"/>
                <a:gd name="connsiteY53" fmla="*/ 413359 h 1015351"/>
                <a:gd name="connsiteX54" fmla="*/ 353045 w 1142185"/>
                <a:gd name="connsiteY54" fmla="*/ 513567 h 1015351"/>
                <a:gd name="connsiteX55" fmla="*/ 453253 w 1142185"/>
                <a:gd name="connsiteY55" fmla="*/ 563671 h 1015351"/>
                <a:gd name="connsiteX56" fmla="*/ 565987 w 1142185"/>
                <a:gd name="connsiteY56" fmla="*/ 501041 h 1015351"/>
                <a:gd name="connsiteX57" fmla="*/ 591039 w 1142185"/>
                <a:gd name="connsiteY57" fmla="*/ 450937 h 1015351"/>
                <a:gd name="connsiteX58" fmla="*/ 628618 w 1142185"/>
                <a:gd name="connsiteY58" fmla="*/ 400833 h 1015351"/>
                <a:gd name="connsiteX59" fmla="*/ 641144 w 1142185"/>
                <a:gd name="connsiteY59" fmla="*/ 350728 h 1015351"/>
                <a:gd name="connsiteX60" fmla="*/ 879138 w 1142185"/>
                <a:gd name="connsiteY60" fmla="*/ 501041 h 1015351"/>
                <a:gd name="connsiteX61" fmla="*/ 465779 w 1142185"/>
                <a:gd name="connsiteY61" fmla="*/ 513567 h 1015351"/>
                <a:gd name="connsiteX62" fmla="*/ 378097 w 1142185"/>
                <a:gd name="connsiteY62" fmla="*/ 526093 h 1015351"/>
                <a:gd name="connsiteX63" fmla="*/ 290415 w 1142185"/>
                <a:gd name="connsiteY63" fmla="*/ 551145 h 1015351"/>
                <a:gd name="connsiteX64" fmla="*/ 240311 w 1142185"/>
                <a:gd name="connsiteY64" fmla="*/ 563671 h 1015351"/>
                <a:gd name="connsiteX65" fmla="*/ 190207 w 1142185"/>
                <a:gd name="connsiteY65" fmla="*/ 601249 h 1015351"/>
                <a:gd name="connsiteX66" fmla="*/ 152628 w 1142185"/>
                <a:gd name="connsiteY66" fmla="*/ 626301 h 1015351"/>
                <a:gd name="connsiteX67" fmla="*/ 115050 w 1142185"/>
                <a:gd name="connsiteY67" fmla="*/ 676405 h 1015351"/>
                <a:gd name="connsiteX68" fmla="*/ 102524 w 1142185"/>
                <a:gd name="connsiteY68" fmla="*/ 713983 h 1015351"/>
                <a:gd name="connsiteX69" fmla="*/ 115050 w 1142185"/>
                <a:gd name="connsiteY69" fmla="*/ 764087 h 1015351"/>
                <a:gd name="connsiteX70" fmla="*/ 152628 w 1142185"/>
                <a:gd name="connsiteY70" fmla="*/ 776613 h 1015351"/>
                <a:gd name="connsiteX71" fmla="*/ 240311 w 1142185"/>
                <a:gd name="connsiteY71" fmla="*/ 789139 h 1015351"/>
                <a:gd name="connsiteX72" fmla="*/ 716300 w 1142185"/>
                <a:gd name="connsiteY72" fmla="*/ 814191 h 1015351"/>
                <a:gd name="connsiteX73" fmla="*/ 753878 w 1142185"/>
                <a:gd name="connsiteY73" fmla="*/ 864296 h 1015351"/>
                <a:gd name="connsiteX74" fmla="*/ 803982 w 1142185"/>
                <a:gd name="connsiteY74" fmla="*/ 889348 h 1015351"/>
                <a:gd name="connsiteX75" fmla="*/ 1104607 w 1142185"/>
                <a:gd name="connsiteY75" fmla="*/ 851770 h 1015351"/>
                <a:gd name="connsiteX76" fmla="*/ 1142185 w 1142185"/>
                <a:gd name="connsiteY76" fmla="*/ 764087 h 1015351"/>
                <a:gd name="connsiteX77" fmla="*/ 1129659 w 1142185"/>
                <a:gd name="connsiteY77" fmla="*/ 576197 h 1015351"/>
                <a:gd name="connsiteX78" fmla="*/ 1092081 w 1142185"/>
                <a:gd name="connsiteY78" fmla="*/ 513567 h 1015351"/>
                <a:gd name="connsiteX79" fmla="*/ 1067028 w 1142185"/>
                <a:gd name="connsiteY79" fmla="*/ 463463 h 1015351"/>
                <a:gd name="connsiteX80" fmla="*/ 954294 w 1142185"/>
                <a:gd name="connsiteY80" fmla="*/ 413359 h 1015351"/>
                <a:gd name="connsiteX81" fmla="*/ 791456 w 1142185"/>
                <a:gd name="connsiteY81" fmla="*/ 388307 h 1015351"/>
                <a:gd name="connsiteX82" fmla="*/ 766404 w 1142185"/>
                <a:gd name="connsiteY82" fmla="*/ 363254 h 1015351"/>
                <a:gd name="connsiteX83" fmla="*/ 778930 w 1142185"/>
                <a:gd name="connsiteY83" fmla="*/ 212942 h 1015351"/>
                <a:gd name="connsiteX84" fmla="*/ 816508 w 1142185"/>
                <a:gd name="connsiteY84" fmla="*/ 162838 h 1015351"/>
                <a:gd name="connsiteX85" fmla="*/ 753878 w 1142185"/>
                <a:gd name="connsiteY85" fmla="*/ 37578 h 1015351"/>
                <a:gd name="connsiteX86" fmla="*/ 616091 w 1142185"/>
                <a:gd name="connsiteY86" fmla="*/ 0 h 1015351"/>
                <a:gd name="connsiteX87" fmla="*/ 528409 w 1142185"/>
                <a:gd name="connsiteY87" fmla="*/ 12526 h 1015351"/>
                <a:gd name="connsiteX88" fmla="*/ 490831 w 1142185"/>
                <a:gd name="connsiteY88" fmla="*/ 37578 h 1015351"/>
                <a:gd name="connsiteX89" fmla="*/ 528409 w 1142185"/>
                <a:gd name="connsiteY89" fmla="*/ 162838 h 1015351"/>
                <a:gd name="connsiteX90" fmla="*/ 553461 w 1142185"/>
                <a:gd name="connsiteY90" fmla="*/ 200416 h 1015351"/>
                <a:gd name="connsiteX91" fmla="*/ 728826 w 1142185"/>
                <a:gd name="connsiteY91" fmla="*/ 463463 h 1015351"/>
                <a:gd name="connsiteX92" fmla="*/ 703774 w 1142185"/>
                <a:gd name="connsiteY92" fmla="*/ 501041 h 1015351"/>
                <a:gd name="connsiteX93" fmla="*/ 591039 w 1142185"/>
                <a:gd name="connsiteY93" fmla="*/ 538619 h 1015351"/>
                <a:gd name="connsiteX94" fmla="*/ 478305 w 1142185"/>
                <a:gd name="connsiteY94" fmla="*/ 576197 h 1015351"/>
                <a:gd name="connsiteX95" fmla="*/ 140102 w 1142185"/>
                <a:gd name="connsiteY95" fmla="*/ 601249 h 1015351"/>
                <a:gd name="connsiteX96" fmla="*/ 102524 w 1142185"/>
                <a:gd name="connsiteY96" fmla="*/ 613775 h 1015351"/>
                <a:gd name="connsiteX97" fmla="*/ 77472 w 1142185"/>
                <a:gd name="connsiteY97" fmla="*/ 776613 h 1015351"/>
                <a:gd name="connsiteX98" fmla="*/ 202733 w 1142185"/>
                <a:gd name="connsiteY98" fmla="*/ 814191 h 1015351"/>
                <a:gd name="connsiteX99" fmla="*/ 252837 w 1142185"/>
                <a:gd name="connsiteY99" fmla="*/ 839243 h 1015351"/>
                <a:gd name="connsiteX100" fmla="*/ 378097 w 1142185"/>
                <a:gd name="connsiteY100" fmla="*/ 864296 h 1015351"/>
                <a:gd name="connsiteX101" fmla="*/ 528409 w 1142185"/>
                <a:gd name="connsiteY101" fmla="*/ 851770 h 1015351"/>
                <a:gd name="connsiteX102" fmla="*/ 591039 w 1142185"/>
                <a:gd name="connsiteY102" fmla="*/ 839243 h 1015351"/>
                <a:gd name="connsiteX103" fmla="*/ 666196 w 1142185"/>
                <a:gd name="connsiteY103" fmla="*/ 776613 h 1015351"/>
                <a:gd name="connsiteX104" fmla="*/ 703774 w 1142185"/>
                <a:gd name="connsiteY104" fmla="*/ 764087 h 1015351"/>
                <a:gd name="connsiteX105" fmla="*/ 829034 w 1142185"/>
                <a:gd name="connsiteY105" fmla="*/ 713983 h 1015351"/>
                <a:gd name="connsiteX106" fmla="*/ 879138 w 1142185"/>
                <a:gd name="connsiteY106" fmla="*/ 676405 h 1015351"/>
                <a:gd name="connsiteX107" fmla="*/ 929242 w 1142185"/>
                <a:gd name="connsiteY107" fmla="*/ 663879 h 1015351"/>
                <a:gd name="connsiteX108" fmla="*/ 966820 w 1142185"/>
                <a:gd name="connsiteY108" fmla="*/ 651353 h 1015351"/>
                <a:gd name="connsiteX109" fmla="*/ 1016924 w 1142185"/>
                <a:gd name="connsiteY109" fmla="*/ 663879 h 1015351"/>
                <a:gd name="connsiteX110" fmla="*/ 1079554 w 1142185"/>
                <a:gd name="connsiteY110" fmla="*/ 764087 h 1015351"/>
                <a:gd name="connsiteX111" fmla="*/ 979346 w 1142185"/>
                <a:gd name="connsiteY111" fmla="*/ 814191 h 1015351"/>
                <a:gd name="connsiteX112" fmla="*/ 904190 w 1142185"/>
                <a:gd name="connsiteY112" fmla="*/ 826717 h 1015351"/>
                <a:gd name="connsiteX113" fmla="*/ 778930 w 1142185"/>
                <a:gd name="connsiteY113" fmla="*/ 789139 h 1015351"/>
                <a:gd name="connsiteX114" fmla="*/ 553461 w 1142185"/>
                <a:gd name="connsiteY114" fmla="*/ 601249 h 1015351"/>
                <a:gd name="connsiteX115" fmla="*/ 478305 w 1142185"/>
                <a:gd name="connsiteY115" fmla="*/ 438411 h 1015351"/>
                <a:gd name="connsiteX116" fmla="*/ 453253 w 1142185"/>
                <a:gd name="connsiteY116" fmla="*/ 250520 h 1015351"/>
                <a:gd name="connsiteX117" fmla="*/ 490831 w 1142185"/>
                <a:gd name="connsiteY117" fmla="*/ 62630 h 1015351"/>
                <a:gd name="connsiteX118" fmla="*/ 440727 w 1142185"/>
                <a:gd name="connsiteY118" fmla="*/ 50104 h 1015351"/>
                <a:gd name="connsiteX119" fmla="*/ 240311 w 1142185"/>
                <a:gd name="connsiteY119" fmla="*/ 112734 h 1015351"/>
                <a:gd name="connsiteX120" fmla="*/ 202733 w 1142185"/>
                <a:gd name="connsiteY120" fmla="*/ 162838 h 1015351"/>
                <a:gd name="connsiteX121" fmla="*/ 215259 w 1142185"/>
                <a:gd name="connsiteY121" fmla="*/ 237994 h 1015351"/>
                <a:gd name="connsiteX122" fmla="*/ 302941 w 1142185"/>
                <a:gd name="connsiteY122" fmla="*/ 250520 h 1015351"/>
                <a:gd name="connsiteX123" fmla="*/ 591039 w 1142185"/>
                <a:gd name="connsiteY123" fmla="*/ 225468 h 1015351"/>
                <a:gd name="connsiteX124" fmla="*/ 653670 w 1142185"/>
                <a:gd name="connsiteY124" fmla="*/ 200416 h 1015351"/>
                <a:gd name="connsiteX125" fmla="*/ 691248 w 1142185"/>
                <a:gd name="connsiteY125" fmla="*/ 162838 h 1015351"/>
                <a:gd name="connsiteX126" fmla="*/ 766404 w 1142185"/>
                <a:gd name="connsiteY126" fmla="*/ 100208 h 1015351"/>
                <a:gd name="connsiteX127" fmla="*/ 728826 w 1142185"/>
                <a:gd name="connsiteY127" fmla="*/ 87682 h 1015351"/>
                <a:gd name="connsiteX128" fmla="*/ 716300 w 1142185"/>
                <a:gd name="connsiteY128" fmla="*/ 137786 h 1015351"/>
                <a:gd name="connsiteX129" fmla="*/ 778930 w 1142185"/>
                <a:gd name="connsiteY129" fmla="*/ 162838 h 1015351"/>
                <a:gd name="connsiteX130" fmla="*/ 854086 w 1142185"/>
                <a:gd name="connsiteY130" fmla="*/ 187890 h 1015351"/>
                <a:gd name="connsiteX131" fmla="*/ 904190 w 1142185"/>
                <a:gd name="connsiteY131" fmla="*/ 212942 h 1015351"/>
                <a:gd name="connsiteX132" fmla="*/ 1016924 w 1142185"/>
                <a:gd name="connsiteY132" fmla="*/ 237994 h 1015351"/>
                <a:gd name="connsiteX133" fmla="*/ 1079554 w 1142185"/>
                <a:gd name="connsiteY133" fmla="*/ 313150 h 1015351"/>
                <a:gd name="connsiteX134" fmla="*/ 1067028 w 1142185"/>
                <a:gd name="connsiteY134" fmla="*/ 363254 h 1015351"/>
                <a:gd name="connsiteX135" fmla="*/ 904190 w 1142185"/>
                <a:gd name="connsiteY135" fmla="*/ 400833 h 1015351"/>
                <a:gd name="connsiteX136" fmla="*/ 803982 w 1142185"/>
                <a:gd name="connsiteY136" fmla="*/ 450937 h 1015351"/>
                <a:gd name="connsiteX137" fmla="*/ 766404 w 1142185"/>
                <a:gd name="connsiteY137" fmla="*/ 488515 h 1015351"/>
                <a:gd name="connsiteX138" fmla="*/ 703774 w 1142185"/>
                <a:gd name="connsiteY138" fmla="*/ 526093 h 1015351"/>
                <a:gd name="connsiteX139" fmla="*/ 666196 w 1142185"/>
                <a:gd name="connsiteY139" fmla="*/ 563671 h 1015351"/>
                <a:gd name="connsiteX140" fmla="*/ 628618 w 1142185"/>
                <a:gd name="connsiteY140" fmla="*/ 613775 h 1015351"/>
                <a:gd name="connsiteX141" fmla="*/ 528409 w 1142185"/>
                <a:gd name="connsiteY141" fmla="*/ 676405 h 1015351"/>
                <a:gd name="connsiteX142" fmla="*/ 390623 w 1142185"/>
                <a:gd name="connsiteY142" fmla="*/ 638827 h 1015351"/>
                <a:gd name="connsiteX143" fmla="*/ 353045 w 1142185"/>
                <a:gd name="connsiteY143" fmla="*/ 613775 h 1015351"/>
                <a:gd name="connsiteX144" fmla="*/ 277889 w 1142185"/>
                <a:gd name="connsiteY144" fmla="*/ 551145 h 1015351"/>
                <a:gd name="connsiteX145" fmla="*/ 240311 w 1142185"/>
                <a:gd name="connsiteY145" fmla="*/ 488515 h 1015351"/>
                <a:gd name="connsiteX146" fmla="*/ 190207 w 1142185"/>
                <a:gd name="connsiteY146" fmla="*/ 425885 h 1015351"/>
                <a:gd name="connsiteX147" fmla="*/ 152628 w 1142185"/>
                <a:gd name="connsiteY147" fmla="*/ 313150 h 1015351"/>
                <a:gd name="connsiteX148" fmla="*/ 89998 w 1142185"/>
                <a:gd name="connsiteY148" fmla="*/ 250520 h 1015351"/>
                <a:gd name="connsiteX149" fmla="*/ 27368 w 1142185"/>
                <a:gd name="connsiteY149" fmla="*/ 237994 h 1015351"/>
                <a:gd name="connsiteX150" fmla="*/ 2316 w 1142185"/>
                <a:gd name="connsiteY150" fmla="*/ 288098 h 1015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Lst>
              <a:rect l="l" t="t" r="r" b="b"/>
              <a:pathLst>
                <a:path w="1142185" h="1015351">
                  <a:moveTo>
                    <a:pt x="315467" y="475989"/>
                  </a:moveTo>
                  <a:cubicBezTo>
                    <a:pt x="259127" y="440776"/>
                    <a:pt x="215463" y="432605"/>
                    <a:pt x="190207" y="375780"/>
                  </a:cubicBezTo>
                  <a:cubicBezTo>
                    <a:pt x="179482" y="351649"/>
                    <a:pt x="165154" y="300624"/>
                    <a:pt x="165154" y="300624"/>
                  </a:cubicBezTo>
                  <a:cubicBezTo>
                    <a:pt x="169330" y="283923"/>
                    <a:pt x="168131" y="264844"/>
                    <a:pt x="177681" y="250520"/>
                  </a:cubicBezTo>
                  <a:cubicBezTo>
                    <a:pt x="186032" y="237994"/>
                    <a:pt x="203009" y="234218"/>
                    <a:pt x="215259" y="225468"/>
                  </a:cubicBezTo>
                  <a:cubicBezTo>
                    <a:pt x="232247" y="213334"/>
                    <a:pt x="248662" y="200416"/>
                    <a:pt x="265363" y="187890"/>
                  </a:cubicBezTo>
                  <a:cubicBezTo>
                    <a:pt x="360072" y="195782"/>
                    <a:pt x="405934" y="167015"/>
                    <a:pt x="453253" y="237994"/>
                  </a:cubicBezTo>
                  <a:cubicBezTo>
                    <a:pt x="460577" y="248980"/>
                    <a:pt x="461604" y="263046"/>
                    <a:pt x="465779" y="275572"/>
                  </a:cubicBezTo>
                  <a:cubicBezTo>
                    <a:pt x="449078" y="300624"/>
                    <a:pt x="444885" y="343426"/>
                    <a:pt x="415675" y="350728"/>
                  </a:cubicBezTo>
                  <a:cubicBezTo>
                    <a:pt x="324262" y="373581"/>
                    <a:pt x="382452" y="359878"/>
                    <a:pt x="240311" y="388307"/>
                  </a:cubicBezTo>
                  <a:cubicBezTo>
                    <a:pt x="227785" y="405008"/>
                    <a:pt x="206165" y="417818"/>
                    <a:pt x="202733" y="438411"/>
                  </a:cubicBezTo>
                  <a:cubicBezTo>
                    <a:pt x="197199" y="471616"/>
                    <a:pt x="209237" y="505499"/>
                    <a:pt x="215259" y="538619"/>
                  </a:cubicBezTo>
                  <a:cubicBezTo>
                    <a:pt x="217621" y="551610"/>
                    <a:pt x="221880" y="564387"/>
                    <a:pt x="227785" y="576197"/>
                  </a:cubicBezTo>
                  <a:cubicBezTo>
                    <a:pt x="257212" y="635050"/>
                    <a:pt x="270408" y="652940"/>
                    <a:pt x="327993" y="688931"/>
                  </a:cubicBezTo>
                  <a:cubicBezTo>
                    <a:pt x="339190" y="695929"/>
                    <a:pt x="354029" y="695045"/>
                    <a:pt x="365571" y="701457"/>
                  </a:cubicBezTo>
                  <a:cubicBezTo>
                    <a:pt x="391891" y="716079"/>
                    <a:pt x="413053" y="739701"/>
                    <a:pt x="440727" y="751561"/>
                  </a:cubicBezTo>
                  <a:cubicBezTo>
                    <a:pt x="472374" y="765124"/>
                    <a:pt x="507667" y="767742"/>
                    <a:pt x="540935" y="776613"/>
                  </a:cubicBezTo>
                  <a:cubicBezTo>
                    <a:pt x="570306" y="784445"/>
                    <a:pt x="599128" y="794293"/>
                    <a:pt x="628618" y="801665"/>
                  </a:cubicBezTo>
                  <a:cubicBezTo>
                    <a:pt x="665963" y="811001"/>
                    <a:pt x="703774" y="818366"/>
                    <a:pt x="741352" y="826717"/>
                  </a:cubicBezTo>
                  <a:cubicBezTo>
                    <a:pt x="770579" y="822542"/>
                    <a:pt x="802627" y="827395"/>
                    <a:pt x="829034" y="814191"/>
                  </a:cubicBezTo>
                  <a:cubicBezTo>
                    <a:pt x="847707" y="804855"/>
                    <a:pt x="852865" y="779798"/>
                    <a:pt x="866612" y="764087"/>
                  </a:cubicBezTo>
                  <a:cubicBezTo>
                    <a:pt x="882165" y="746312"/>
                    <a:pt x="900015" y="730684"/>
                    <a:pt x="916716" y="713983"/>
                  </a:cubicBezTo>
                  <a:cubicBezTo>
                    <a:pt x="920891" y="701457"/>
                    <a:pt x="926040" y="689214"/>
                    <a:pt x="929242" y="676405"/>
                  </a:cubicBezTo>
                  <a:cubicBezTo>
                    <a:pt x="959414" y="555715"/>
                    <a:pt x="943631" y="515066"/>
                    <a:pt x="904190" y="350728"/>
                  </a:cubicBezTo>
                  <a:cubicBezTo>
                    <a:pt x="899318" y="330428"/>
                    <a:pt x="882323" y="314371"/>
                    <a:pt x="866612" y="300624"/>
                  </a:cubicBezTo>
                  <a:cubicBezTo>
                    <a:pt x="848290" y="284592"/>
                    <a:pt x="824859" y="275572"/>
                    <a:pt x="803982" y="263046"/>
                  </a:cubicBezTo>
                  <a:cubicBezTo>
                    <a:pt x="778930" y="267221"/>
                    <a:pt x="750877" y="262971"/>
                    <a:pt x="728826" y="275572"/>
                  </a:cubicBezTo>
                  <a:cubicBezTo>
                    <a:pt x="717362" y="282123"/>
                    <a:pt x="714842" y="300027"/>
                    <a:pt x="716300" y="313150"/>
                  </a:cubicBezTo>
                  <a:cubicBezTo>
                    <a:pt x="723181" y="375083"/>
                    <a:pt x="745092" y="393293"/>
                    <a:pt x="778930" y="438411"/>
                  </a:cubicBezTo>
                  <a:cubicBezTo>
                    <a:pt x="783105" y="459288"/>
                    <a:pt x="781935" y="481999"/>
                    <a:pt x="791456" y="501041"/>
                  </a:cubicBezTo>
                  <a:cubicBezTo>
                    <a:pt x="799378" y="516885"/>
                    <a:pt x="829034" y="520905"/>
                    <a:pt x="829034" y="538619"/>
                  </a:cubicBezTo>
                  <a:cubicBezTo>
                    <a:pt x="829034" y="566628"/>
                    <a:pt x="810064" y="592841"/>
                    <a:pt x="791456" y="613775"/>
                  </a:cubicBezTo>
                  <a:cubicBezTo>
                    <a:pt x="714853" y="699953"/>
                    <a:pt x="456422" y="662703"/>
                    <a:pt x="428201" y="663879"/>
                  </a:cubicBezTo>
                  <a:cubicBezTo>
                    <a:pt x="415675" y="668054"/>
                    <a:pt x="399959" y="667069"/>
                    <a:pt x="390623" y="676405"/>
                  </a:cubicBezTo>
                  <a:cubicBezTo>
                    <a:pt x="334180" y="732848"/>
                    <a:pt x="375490" y="875294"/>
                    <a:pt x="378097" y="914400"/>
                  </a:cubicBezTo>
                  <a:cubicBezTo>
                    <a:pt x="365571" y="931101"/>
                    <a:pt x="343471" y="943837"/>
                    <a:pt x="340519" y="964504"/>
                  </a:cubicBezTo>
                  <a:cubicBezTo>
                    <a:pt x="338390" y="979407"/>
                    <a:pt x="351289" y="997321"/>
                    <a:pt x="365571" y="1002082"/>
                  </a:cubicBezTo>
                  <a:cubicBezTo>
                    <a:pt x="405379" y="1015351"/>
                    <a:pt x="449078" y="1010433"/>
                    <a:pt x="490831" y="1014608"/>
                  </a:cubicBezTo>
                  <a:cubicBezTo>
                    <a:pt x="553461" y="1010433"/>
                    <a:pt x="616337" y="1009014"/>
                    <a:pt x="678722" y="1002082"/>
                  </a:cubicBezTo>
                  <a:cubicBezTo>
                    <a:pt x="691845" y="1000624"/>
                    <a:pt x="706275" y="998149"/>
                    <a:pt x="716300" y="989556"/>
                  </a:cubicBezTo>
                  <a:cubicBezTo>
                    <a:pt x="736599" y="972157"/>
                    <a:pt x="749703" y="947803"/>
                    <a:pt x="766404" y="926926"/>
                  </a:cubicBezTo>
                  <a:cubicBezTo>
                    <a:pt x="770579" y="914400"/>
                    <a:pt x="780388" y="902471"/>
                    <a:pt x="778930" y="889348"/>
                  </a:cubicBezTo>
                  <a:cubicBezTo>
                    <a:pt x="773346" y="839093"/>
                    <a:pt x="754394" y="794692"/>
                    <a:pt x="703774" y="776613"/>
                  </a:cubicBezTo>
                  <a:cubicBezTo>
                    <a:pt x="663674" y="762292"/>
                    <a:pt x="578513" y="751561"/>
                    <a:pt x="578513" y="751561"/>
                  </a:cubicBezTo>
                  <a:cubicBezTo>
                    <a:pt x="561812" y="739035"/>
                    <a:pt x="547792" y="721736"/>
                    <a:pt x="528409" y="713983"/>
                  </a:cubicBezTo>
                  <a:cubicBezTo>
                    <a:pt x="504828" y="704551"/>
                    <a:pt x="478651" y="701457"/>
                    <a:pt x="453253" y="701457"/>
                  </a:cubicBezTo>
                  <a:cubicBezTo>
                    <a:pt x="407506" y="701457"/>
                    <a:pt x="349115" y="713317"/>
                    <a:pt x="302941" y="726509"/>
                  </a:cubicBezTo>
                  <a:cubicBezTo>
                    <a:pt x="290245" y="730136"/>
                    <a:pt x="277889" y="734860"/>
                    <a:pt x="265363" y="739035"/>
                  </a:cubicBezTo>
                  <a:cubicBezTo>
                    <a:pt x="202811" y="720269"/>
                    <a:pt x="135368" y="715730"/>
                    <a:pt x="89998" y="663879"/>
                  </a:cubicBezTo>
                  <a:cubicBezTo>
                    <a:pt x="73966" y="645557"/>
                    <a:pt x="64946" y="622126"/>
                    <a:pt x="52420" y="601249"/>
                  </a:cubicBezTo>
                  <a:cubicBezTo>
                    <a:pt x="56595" y="559496"/>
                    <a:pt x="59012" y="517529"/>
                    <a:pt x="64946" y="475989"/>
                  </a:cubicBezTo>
                  <a:cubicBezTo>
                    <a:pt x="67381" y="458947"/>
                    <a:pt x="63148" y="435434"/>
                    <a:pt x="77472" y="425885"/>
                  </a:cubicBezTo>
                  <a:cubicBezTo>
                    <a:pt x="106120" y="406786"/>
                    <a:pt x="177681" y="400833"/>
                    <a:pt x="177681" y="400833"/>
                  </a:cubicBezTo>
                  <a:cubicBezTo>
                    <a:pt x="206908" y="405008"/>
                    <a:pt x="238485" y="401142"/>
                    <a:pt x="265363" y="413359"/>
                  </a:cubicBezTo>
                  <a:cubicBezTo>
                    <a:pt x="301142" y="429622"/>
                    <a:pt x="327005" y="487527"/>
                    <a:pt x="353045" y="513567"/>
                  </a:cubicBezTo>
                  <a:cubicBezTo>
                    <a:pt x="378061" y="538583"/>
                    <a:pt x="423350" y="551710"/>
                    <a:pt x="453253" y="563671"/>
                  </a:cubicBezTo>
                  <a:cubicBezTo>
                    <a:pt x="495409" y="546808"/>
                    <a:pt x="534902" y="537307"/>
                    <a:pt x="565987" y="501041"/>
                  </a:cubicBezTo>
                  <a:cubicBezTo>
                    <a:pt x="578139" y="486864"/>
                    <a:pt x="581142" y="466771"/>
                    <a:pt x="591039" y="450937"/>
                  </a:cubicBezTo>
                  <a:cubicBezTo>
                    <a:pt x="602104" y="433234"/>
                    <a:pt x="616092" y="417534"/>
                    <a:pt x="628618" y="400833"/>
                  </a:cubicBezTo>
                  <a:cubicBezTo>
                    <a:pt x="632793" y="384131"/>
                    <a:pt x="625160" y="344334"/>
                    <a:pt x="641144" y="350728"/>
                  </a:cubicBezTo>
                  <a:cubicBezTo>
                    <a:pt x="728262" y="385575"/>
                    <a:pt x="947895" y="437195"/>
                    <a:pt x="879138" y="501041"/>
                  </a:cubicBezTo>
                  <a:cubicBezTo>
                    <a:pt x="778123" y="594841"/>
                    <a:pt x="603565" y="509392"/>
                    <a:pt x="465779" y="513567"/>
                  </a:cubicBezTo>
                  <a:cubicBezTo>
                    <a:pt x="436552" y="517742"/>
                    <a:pt x="407145" y="520812"/>
                    <a:pt x="378097" y="526093"/>
                  </a:cubicBezTo>
                  <a:cubicBezTo>
                    <a:pt x="324254" y="535883"/>
                    <a:pt x="337368" y="537730"/>
                    <a:pt x="290415" y="551145"/>
                  </a:cubicBezTo>
                  <a:cubicBezTo>
                    <a:pt x="273862" y="555874"/>
                    <a:pt x="257012" y="559496"/>
                    <a:pt x="240311" y="563671"/>
                  </a:cubicBezTo>
                  <a:cubicBezTo>
                    <a:pt x="223610" y="576197"/>
                    <a:pt x="207195" y="589115"/>
                    <a:pt x="190207" y="601249"/>
                  </a:cubicBezTo>
                  <a:cubicBezTo>
                    <a:pt x="177956" y="609999"/>
                    <a:pt x="163273" y="615656"/>
                    <a:pt x="152628" y="626301"/>
                  </a:cubicBezTo>
                  <a:cubicBezTo>
                    <a:pt x="137866" y="641063"/>
                    <a:pt x="127576" y="659704"/>
                    <a:pt x="115050" y="676405"/>
                  </a:cubicBezTo>
                  <a:cubicBezTo>
                    <a:pt x="110875" y="688931"/>
                    <a:pt x="102524" y="700779"/>
                    <a:pt x="102524" y="713983"/>
                  </a:cubicBezTo>
                  <a:cubicBezTo>
                    <a:pt x="102524" y="731198"/>
                    <a:pt x="104296" y="750644"/>
                    <a:pt x="115050" y="764087"/>
                  </a:cubicBezTo>
                  <a:cubicBezTo>
                    <a:pt x="123298" y="774397"/>
                    <a:pt x="139681" y="774024"/>
                    <a:pt x="152628" y="776613"/>
                  </a:cubicBezTo>
                  <a:cubicBezTo>
                    <a:pt x="181579" y="782403"/>
                    <a:pt x="211083" y="784964"/>
                    <a:pt x="240311" y="789139"/>
                  </a:cubicBezTo>
                  <a:cubicBezTo>
                    <a:pt x="437408" y="854838"/>
                    <a:pt x="34111" y="724428"/>
                    <a:pt x="716300" y="814191"/>
                  </a:cubicBezTo>
                  <a:cubicBezTo>
                    <a:pt x="736999" y="816915"/>
                    <a:pt x="738027" y="850709"/>
                    <a:pt x="753878" y="864296"/>
                  </a:cubicBezTo>
                  <a:cubicBezTo>
                    <a:pt x="768055" y="876448"/>
                    <a:pt x="787281" y="880997"/>
                    <a:pt x="803982" y="889348"/>
                  </a:cubicBezTo>
                  <a:cubicBezTo>
                    <a:pt x="818495" y="888494"/>
                    <a:pt x="1046359" y="890602"/>
                    <a:pt x="1104607" y="851770"/>
                  </a:cubicBezTo>
                  <a:cubicBezTo>
                    <a:pt x="1117874" y="842926"/>
                    <a:pt x="1136263" y="781854"/>
                    <a:pt x="1142185" y="764087"/>
                  </a:cubicBezTo>
                  <a:cubicBezTo>
                    <a:pt x="1138010" y="701457"/>
                    <a:pt x="1141969" y="637747"/>
                    <a:pt x="1129659" y="576197"/>
                  </a:cubicBezTo>
                  <a:cubicBezTo>
                    <a:pt x="1124884" y="552324"/>
                    <a:pt x="1103905" y="534849"/>
                    <a:pt x="1092081" y="513567"/>
                  </a:cubicBezTo>
                  <a:cubicBezTo>
                    <a:pt x="1083013" y="497244"/>
                    <a:pt x="1079180" y="477640"/>
                    <a:pt x="1067028" y="463463"/>
                  </a:cubicBezTo>
                  <a:cubicBezTo>
                    <a:pt x="1030581" y="420942"/>
                    <a:pt x="1006098" y="421993"/>
                    <a:pt x="954294" y="413359"/>
                  </a:cubicBezTo>
                  <a:cubicBezTo>
                    <a:pt x="900123" y="404331"/>
                    <a:pt x="845735" y="396658"/>
                    <a:pt x="791456" y="388307"/>
                  </a:cubicBezTo>
                  <a:cubicBezTo>
                    <a:pt x="783105" y="379956"/>
                    <a:pt x="771685" y="373817"/>
                    <a:pt x="766404" y="363254"/>
                  </a:cubicBezTo>
                  <a:cubicBezTo>
                    <a:pt x="744692" y="319830"/>
                    <a:pt x="751372" y="249685"/>
                    <a:pt x="778930" y="212942"/>
                  </a:cubicBezTo>
                  <a:lnTo>
                    <a:pt x="816508" y="162838"/>
                  </a:lnTo>
                  <a:cubicBezTo>
                    <a:pt x="795631" y="121085"/>
                    <a:pt x="783763" y="73440"/>
                    <a:pt x="753878" y="37578"/>
                  </a:cubicBezTo>
                  <a:cubicBezTo>
                    <a:pt x="734411" y="14217"/>
                    <a:pt x="638036" y="3657"/>
                    <a:pt x="616091" y="0"/>
                  </a:cubicBezTo>
                  <a:cubicBezTo>
                    <a:pt x="586864" y="4175"/>
                    <a:pt x="556688" y="4042"/>
                    <a:pt x="528409" y="12526"/>
                  </a:cubicBezTo>
                  <a:cubicBezTo>
                    <a:pt x="513990" y="16852"/>
                    <a:pt x="490831" y="22524"/>
                    <a:pt x="490831" y="37578"/>
                  </a:cubicBezTo>
                  <a:cubicBezTo>
                    <a:pt x="490831" y="81170"/>
                    <a:pt x="512760" y="122152"/>
                    <a:pt x="528409" y="162838"/>
                  </a:cubicBezTo>
                  <a:cubicBezTo>
                    <a:pt x="533813" y="176889"/>
                    <a:pt x="545110" y="187890"/>
                    <a:pt x="553461" y="200416"/>
                  </a:cubicBezTo>
                  <a:cubicBezTo>
                    <a:pt x="589482" y="380522"/>
                    <a:pt x="525821" y="112819"/>
                    <a:pt x="728826" y="463463"/>
                  </a:cubicBezTo>
                  <a:cubicBezTo>
                    <a:pt x="736369" y="476491"/>
                    <a:pt x="715339" y="491403"/>
                    <a:pt x="703774" y="501041"/>
                  </a:cubicBezTo>
                  <a:cubicBezTo>
                    <a:pt x="665605" y="532849"/>
                    <a:pt x="636659" y="525585"/>
                    <a:pt x="591039" y="538619"/>
                  </a:cubicBezTo>
                  <a:cubicBezTo>
                    <a:pt x="552952" y="549501"/>
                    <a:pt x="516863" y="567125"/>
                    <a:pt x="478305" y="576197"/>
                  </a:cubicBezTo>
                  <a:cubicBezTo>
                    <a:pt x="407373" y="592887"/>
                    <a:pt x="156594" y="600381"/>
                    <a:pt x="140102" y="601249"/>
                  </a:cubicBezTo>
                  <a:cubicBezTo>
                    <a:pt x="127576" y="605424"/>
                    <a:pt x="109848" y="602789"/>
                    <a:pt x="102524" y="613775"/>
                  </a:cubicBezTo>
                  <a:cubicBezTo>
                    <a:pt x="79953" y="647631"/>
                    <a:pt x="44532" y="730497"/>
                    <a:pt x="77472" y="776613"/>
                  </a:cubicBezTo>
                  <a:cubicBezTo>
                    <a:pt x="97153" y="804167"/>
                    <a:pt x="181436" y="810641"/>
                    <a:pt x="202733" y="814191"/>
                  </a:cubicBezTo>
                  <a:cubicBezTo>
                    <a:pt x="219434" y="822542"/>
                    <a:pt x="235353" y="832686"/>
                    <a:pt x="252837" y="839243"/>
                  </a:cubicBezTo>
                  <a:cubicBezTo>
                    <a:pt x="282740" y="850457"/>
                    <a:pt x="352112" y="859965"/>
                    <a:pt x="378097" y="864296"/>
                  </a:cubicBezTo>
                  <a:cubicBezTo>
                    <a:pt x="428201" y="860121"/>
                    <a:pt x="478476" y="857645"/>
                    <a:pt x="528409" y="851770"/>
                  </a:cubicBezTo>
                  <a:cubicBezTo>
                    <a:pt x="549553" y="849282"/>
                    <a:pt x="572348" y="849438"/>
                    <a:pt x="591039" y="839243"/>
                  </a:cubicBezTo>
                  <a:cubicBezTo>
                    <a:pt x="619668" y="823627"/>
                    <a:pt x="639062" y="794702"/>
                    <a:pt x="666196" y="776613"/>
                  </a:cubicBezTo>
                  <a:cubicBezTo>
                    <a:pt x="677182" y="769289"/>
                    <a:pt x="691638" y="769288"/>
                    <a:pt x="703774" y="764087"/>
                  </a:cubicBezTo>
                  <a:cubicBezTo>
                    <a:pt x="832790" y="708795"/>
                    <a:pt x="657968" y="771005"/>
                    <a:pt x="829034" y="713983"/>
                  </a:cubicBezTo>
                  <a:cubicBezTo>
                    <a:pt x="845735" y="701457"/>
                    <a:pt x="860465" y="685741"/>
                    <a:pt x="879138" y="676405"/>
                  </a:cubicBezTo>
                  <a:cubicBezTo>
                    <a:pt x="894536" y="668706"/>
                    <a:pt x="912689" y="668608"/>
                    <a:pt x="929242" y="663879"/>
                  </a:cubicBezTo>
                  <a:cubicBezTo>
                    <a:pt x="941938" y="660252"/>
                    <a:pt x="954294" y="655528"/>
                    <a:pt x="966820" y="651353"/>
                  </a:cubicBezTo>
                  <a:cubicBezTo>
                    <a:pt x="983521" y="655528"/>
                    <a:pt x="1001977" y="655338"/>
                    <a:pt x="1016924" y="663879"/>
                  </a:cubicBezTo>
                  <a:cubicBezTo>
                    <a:pt x="1058517" y="687647"/>
                    <a:pt x="1063007" y="722720"/>
                    <a:pt x="1079554" y="764087"/>
                  </a:cubicBezTo>
                  <a:cubicBezTo>
                    <a:pt x="1039839" y="790564"/>
                    <a:pt x="1031203" y="800048"/>
                    <a:pt x="979346" y="814191"/>
                  </a:cubicBezTo>
                  <a:cubicBezTo>
                    <a:pt x="954843" y="820874"/>
                    <a:pt x="929242" y="822542"/>
                    <a:pt x="904190" y="826717"/>
                  </a:cubicBezTo>
                  <a:cubicBezTo>
                    <a:pt x="862437" y="814191"/>
                    <a:pt x="817578" y="809303"/>
                    <a:pt x="778930" y="789139"/>
                  </a:cubicBezTo>
                  <a:cubicBezTo>
                    <a:pt x="687467" y="741419"/>
                    <a:pt x="609854" y="685838"/>
                    <a:pt x="553461" y="601249"/>
                  </a:cubicBezTo>
                  <a:cubicBezTo>
                    <a:pt x="532742" y="570170"/>
                    <a:pt x="491632" y="469508"/>
                    <a:pt x="478305" y="438411"/>
                  </a:cubicBezTo>
                  <a:cubicBezTo>
                    <a:pt x="466356" y="378665"/>
                    <a:pt x="450541" y="310182"/>
                    <a:pt x="453253" y="250520"/>
                  </a:cubicBezTo>
                  <a:cubicBezTo>
                    <a:pt x="457551" y="155957"/>
                    <a:pt x="468201" y="130520"/>
                    <a:pt x="490831" y="62630"/>
                  </a:cubicBezTo>
                  <a:cubicBezTo>
                    <a:pt x="474130" y="58455"/>
                    <a:pt x="457909" y="49030"/>
                    <a:pt x="440727" y="50104"/>
                  </a:cubicBezTo>
                  <a:cubicBezTo>
                    <a:pt x="347687" y="55919"/>
                    <a:pt x="299049" y="53996"/>
                    <a:pt x="240311" y="112734"/>
                  </a:cubicBezTo>
                  <a:cubicBezTo>
                    <a:pt x="225549" y="127496"/>
                    <a:pt x="215259" y="146137"/>
                    <a:pt x="202733" y="162838"/>
                  </a:cubicBezTo>
                  <a:cubicBezTo>
                    <a:pt x="206908" y="187890"/>
                    <a:pt x="196145" y="221270"/>
                    <a:pt x="215259" y="237994"/>
                  </a:cubicBezTo>
                  <a:cubicBezTo>
                    <a:pt x="237478" y="257436"/>
                    <a:pt x="273433" y="251504"/>
                    <a:pt x="302941" y="250520"/>
                  </a:cubicBezTo>
                  <a:cubicBezTo>
                    <a:pt x="399283" y="247309"/>
                    <a:pt x="495006" y="233819"/>
                    <a:pt x="591039" y="225468"/>
                  </a:cubicBezTo>
                  <a:cubicBezTo>
                    <a:pt x="611916" y="217117"/>
                    <a:pt x="634603" y="212333"/>
                    <a:pt x="653670" y="200416"/>
                  </a:cubicBezTo>
                  <a:cubicBezTo>
                    <a:pt x="668692" y="191027"/>
                    <a:pt x="677639" y="174179"/>
                    <a:pt x="691248" y="162838"/>
                  </a:cubicBezTo>
                  <a:cubicBezTo>
                    <a:pt x="795883" y="75642"/>
                    <a:pt x="656619" y="209993"/>
                    <a:pt x="766404" y="100208"/>
                  </a:cubicBezTo>
                  <a:cubicBezTo>
                    <a:pt x="753878" y="96033"/>
                    <a:pt x="739389" y="79760"/>
                    <a:pt x="728826" y="87682"/>
                  </a:cubicBezTo>
                  <a:cubicBezTo>
                    <a:pt x="715054" y="98011"/>
                    <a:pt x="706751" y="123462"/>
                    <a:pt x="716300" y="137786"/>
                  </a:cubicBezTo>
                  <a:cubicBezTo>
                    <a:pt x="728772" y="156495"/>
                    <a:pt x="757799" y="155154"/>
                    <a:pt x="778930" y="162838"/>
                  </a:cubicBezTo>
                  <a:cubicBezTo>
                    <a:pt x="803747" y="171862"/>
                    <a:pt x="829568" y="178083"/>
                    <a:pt x="854086" y="187890"/>
                  </a:cubicBezTo>
                  <a:cubicBezTo>
                    <a:pt x="871423" y="194825"/>
                    <a:pt x="886706" y="206386"/>
                    <a:pt x="904190" y="212942"/>
                  </a:cubicBezTo>
                  <a:cubicBezTo>
                    <a:pt x="924407" y="220523"/>
                    <a:pt x="999918" y="234593"/>
                    <a:pt x="1016924" y="237994"/>
                  </a:cubicBezTo>
                  <a:cubicBezTo>
                    <a:pt x="1027526" y="248596"/>
                    <a:pt x="1076647" y="292804"/>
                    <a:pt x="1079554" y="313150"/>
                  </a:cubicBezTo>
                  <a:cubicBezTo>
                    <a:pt x="1081989" y="330192"/>
                    <a:pt x="1080099" y="352050"/>
                    <a:pt x="1067028" y="363254"/>
                  </a:cubicBezTo>
                  <a:cubicBezTo>
                    <a:pt x="1039516" y="386836"/>
                    <a:pt x="933432" y="396656"/>
                    <a:pt x="904190" y="400833"/>
                  </a:cubicBezTo>
                  <a:cubicBezTo>
                    <a:pt x="870787" y="417534"/>
                    <a:pt x="830389" y="424530"/>
                    <a:pt x="803982" y="450937"/>
                  </a:cubicBezTo>
                  <a:cubicBezTo>
                    <a:pt x="791456" y="463463"/>
                    <a:pt x="780576" y="477886"/>
                    <a:pt x="766404" y="488515"/>
                  </a:cubicBezTo>
                  <a:cubicBezTo>
                    <a:pt x="746927" y="503123"/>
                    <a:pt x="723251" y="511485"/>
                    <a:pt x="703774" y="526093"/>
                  </a:cubicBezTo>
                  <a:cubicBezTo>
                    <a:pt x="689602" y="536722"/>
                    <a:pt x="677724" y="550221"/>
                    <a:pt x="666196" y="563671"/>
                  </a:cubicBezTo>
                  <a:cubicBezTo>
                    <a:pt x="652610" y="579522"/>
                    <a:pt x="644776" y="600555"/>
                    <a:pt x="628618" y="613775"/>
                  </a:cubicBezTo>
                  <a:cubicBezTo>
                    <a:pt x="598132" y="638718"/>
                    <a:pt x="528409" y="676405"/>
                    <a:pt x="528409" y="676405"/>
                  </a:cubicBezTo>
                  <a:cubicBezTo>
                    <a:pt x="482480" y="663879"/>
                    <a:pt x="435456" y="654839"/>
                    <a:pt x="390623" y="638827"/>
                  </a:cubicBezTo>
                  <a:cubicBezTo>
                    <a:pt x="376446" y="633764"/>
                    <a:pt x="364928" y="623017"/>
                    <a:pt x="353045" y="613775"/>
                  </a:cubicBezTo>
                  <a:cubicBezTo>
                    <a:pt x="327304" y="593754"/>
                    <a:pt x="299704" y="575384"/>
                    <a:pt x="277889" y="551145"/>
                  </a:cubicBezTo>
                  <a:cubicBezTo>
                    <a:pt x="261602" y="533049"/>
                    <a:pt x="254273" y="508460"/>
                    <a:pt x="240311" y="488515"/>
                  </a:cubicBezTo>
                  <a:cubicBezTo>
                    <a:pt x="224979" y="466613"/>
                    <a:pt x="206908" y="446762"/>
                    <a:pt x="190207" y="425885"/>
                  </a:cubicBezTo>
                  <a:lnTo>
                    <a:pt x="152628" y="313150"/>
                  </a:lnTo>
                  <a:cubicBezTo>
                    <a:pt x="136933" y="266066"/>
                    <a:pt x="148042" y="269868"/>
                    <a:pt x="89998" y="250520"/>
                  </a:cubicBezTo>
                  <a:cubicBezTo>
                    <a:pt x="69800" y="243787"/>
                    <a:pt x="48245" y="242169"/>
                    <a:pt x="27368" y="237994"/>
                  </a:cubicBezTo>
                  <a:cubicBezTo>
                    <a:pt x="0" y="279046"/>
                    <a:pt x="2316" y="260518"/>
                    <a:pt x="2316" y="288098"/>
                  </a:cubicBezTo>
                </a:path>
              </a:pathLst>
            </a:custGeom>
            <a:ln>
              <a:solidFill>
                <a:srgbClr val="0000FF"/>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36880" name="TextBox 232"/>
          <p:cNvSpPr txBox="1">
            <a:spLocks noChangeArrowheads="1"/>
          </p:cNvSpPr>
          <p:nvPr/>
        </p:nvSpPr>
        <p:spPr bwMode="auto">
          <a:xfrm>
            <a:off x="2473325" y="4178300"/>
            <a:ext cx="1789113"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Dendrimer: star-</a:t>
            </a:r>
          </a:p>
          <a:p>
            <a:pPr algn="ctr" eaLnBrk="1" hangingPunct="1"/>
            <a:r>
              <a:rPr lang="en-US" altLang="en-US">
                <a:latin typeface="Calibri" panose="020F0502020204030204" pitchFamily="34" charset="0"/>
              </a:rPr>
              <a:t>shaped polymer</a:t>
            </a:r>
          </a:p>
        </p:txBody>
      </p:sp>
      <p:grpSp>
        <p:nvGrpSpPr>
          <p:cNvPr id="36881" name="Group 101"/>
          <p:cNvGrpSpPr>
            <a:grpSpLocks noChangeAspect="1"/>
          </p:cNvGrpSpPr>
          <p:nvPr/>
        </p:nvGrpSpPr>
        <p:grpSpPr bwMode="auto">
          <a:xfrm>
            <a:off x="7275513" y="4795838"/>
            <a:ext cx="1243012" cy="1320800"/>
            <a:chOff x="2811764" y="1504035"/>
            <a:chExt cx="3877698" cy="4121135"/>
          </a:xfrm>
        </p:grpSpPr>
        <p:grpSp>
          <p:nvGrpSpPr>
            <p:cNvPr id="36883" name="Group 34"/>
            <p:cNvGrpSpPr>
              <a:grpSpLocks/>
            </p:cNvGrpSpPr>
            <p:nvPr/>
          </p:nvGrpSpPr>
          <p:grpSpPr bwMode="auto">
            <a:xfrm rot="-760186">
              <a:off x="4544212" y="1326497"/>
              <a:ext cx="2029106" cy="2808225"/>
              <a:chOff x="1546224" y="1066232"/>
              <a:chExt cx="2029106" cy="2808225"/>
            </a:xfrm>
          </p:grpSpPr>
          <p:grpSp>
            <p:nvGrpSpPr>
              <p:cNvPr id="36949" name="Group 17"/>
              <p:cNvGrpSpPr>
                <a:grpSpLocks/>
              </p:cNvGrpSpPr>
              <p:nvPr/>
            </p:nvGrpSpPr>
            <p:grpSpPr bwMode="auto">
              <a:xfrm rot="341218">
                <a:off x="1724240" y="2015163"/>
                <a:ext cx="1851090" cy="1859294"/>
                <a:chOff x="1838621" y="2062476"/>
                <a:chExt cx="1851090" cy="1859294"/>
              </a:xfrm>
            </p:grpSpPr>
            <p:grpSp>
              <p:nvGrpSpPr>
                <p:cNvPr id="36960" name="Group 4"/>
                <p:cNvGrpSpPr>
                  <a:grpSpLocks/>
                </p:cNvGrpSpPr>
                <p:nvPr/>
              </p:nvGrpSpPr>
              <p:grpSpPr bwMode="auto">
                <a:xfrm rot="-5400000">
                  <a:off x="2443127" y="2171522"/>
                  <a:ext cx="802433" cy="1684874"/>
                  <a:chOff x="89725" y="2386560"/>
                  <a:chExt cx="802433" cy="1684874"/>
                </a:xfrm>
              </p:grpSpPr>
              <p:sp>
                <p:nvSpPr>
                  <p:cNvPr id="322" name="Freeform 2"/>
                  <p:cNvSpPr/>
                  <p:nvPr/>
                </p:nvSpPr>
                <p:spPr bwMode="auto">
                  <a:xfrm rot="18135756">
                    <a:off x="-119894" y="2602153"/>
                    <a:ext cx="1312378" cy="80243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23" name="Oval 3"/>
                  <p:cNvSpPr>
                    <a:spLocks noChangeAspect="1"/>
                  </p:cNvSpPr>
                  <p:nvPr/>
                </p:nvSpPr>
                <p:spPr bwMode="auto">
                  <a:xfrm rot="18135756">
                    <a:off x="434527" y="3754736"/>
                    <a:ext cx="277332" cy="257571"/>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61" name="Group 5"/>
                <p:cNvGrpSpPr>
                  <a:grpSpLocks/>
                </p:cNvGrpSpPr>
                <p:nvPr/>
              </p:nvGrpSpPr>
              <p:grpSpPr bwMode="auto">
                <a:xfrm rot="-4657300">
                  <a:off x="2374382" y="2373708"/>
                  <a:ext cx="802433" cy="1753454"/>
                  <a:chOff x="79739" y="2288164"/>
                  <a:chExt cx="802433" cy="1753454"/>
                </a:xfrm>
              </p:grpSpPr>
              <p:sp>
                <p:nvSpPr>
                  <p:cNvPr id="320" name="Freeform 6"/>
                  <p:cNvSpPr/>
                  <p:nvPr/>
                </p:nvSpPr>
                <p:spPr bwMode="auto">
                  <a:xfrm rot="18135756">
                    <a:off x="-165220" y="2519357"/>
                    <a:ext cx="1371808" cy="80243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21" name="Oval 7"/>
                  <p:cNvSpPr>
                    <a:spLocks noChangeAspect="1"/>
                  </p:cNvSpPr>
                  <p:nvPr/>
                </p:nvSpPr>
                <p:spPr bwMode="auto">
                  <a:xfrm rot="18135756">
                    <a:off x="459242" y="3707048"/>
                    <a:ext cx="282284" cy="272429"/>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62" name="Group 8"/>
                <p:cNvGrpSpPr>
                  <a:grpSpLocks/>
                </p:cNvGrpSpPr>
                <p:nvPr/>
              </p:nvGrpSpPr>
              <p:grpSpPr bwMode="auto">
                <a:xfrm rot="-4109402">
                  <a:off x="2332587" y="2664093"/>
                  <a:ext cx="792526" cy="1722827"/>
                  <a:chOff x="69933" y="2291991"/>
                  <a:chExt cx="792526" cy="1722827"/>
                </a:xfrm>
              </p:grpSpPr>
              <p:sp>
                <p:nvSpPr>
                  <p:cNvPr id="318" name="Freeform 9"/>
                  <p:cNvSpPr/>
                  <p:nvPr/>
                </p:nvSpPr>
                <p:spPr bwMode="auto">
                  <a:xfrm rot="18135756">
                    <a:off x="-157383" y="2536402"/>
                    <a:ext cx="1361902" cy="792526"/>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19" name="Oval 10"/>
                  <p:cNvSpPr>
                    <a:spLocks noChangeAspect="1"/>
                  </p:cNvSpPr>
                  <p:nvPr/>
                </p:nvSpPr>
                <p:spPr bwMode="auto">
                  <a:xfrm rot="18135756">
                    <a:off x="379470" y="3715445"/>
                    <a:ext cx="282286" cy="26747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63" name="Group 11"/>
                <p:cNvGrpSpPr>
                  <a:grpSpLocks/>
                </p:cNvGrpSpPr>
                <p:nvPr/>
              </p:nvGrpSpPr>
              <p:grpSpPr bwMode="auto">
                <a:xfrm rot="-6595151">
                  <a:off x="2435402" y="1920888"/>
                  <a:ext cx="807384" cy="1701234"/>
                  <a:chOff x="121042" y="2446825"/>
                  <a:chExt cx="807384" cy="1701234"/>
                </a:xfrm>
              </p:grpSpPr>
              <p:sp>
                <p:nvSpPr>
                  <p:cNvPr id="316" name="Freeform 315"/>
                  <p:cNvSpPr/>
                  <p:nvPr/>
                </p:nvSpPr>
                <p:spPr bwMode="auto">
                  <a:xfrm rot="18135756">
                    <a:off x="-56415" y="2712448"/>
                    <a:ext cx="1361899" cy="767758"/>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17" name="Oval 316"/>
                  <p:cNvSpPr>
                    <a:spLocks noChangeAspect="1"/>
                  </p:cNvSpPr>
                  <p:nvPr/>
                </p:nvSpPr>
                <p:spPr bwMode="auto">
                  <a:xfrm rot="18135756">
                    <a:off x="504619" y="3880426"/>
                    <a:ext cx="282286" cy="252619"/>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64" name="Group 14"/>
                <p:cNvGrpSpPr>
                  <a:grpSpLocks/>
                </p:cNvGrpSpPr>
                <p:nvPr/>
              </p:nvGrpSpPr>
              <p:grpSpPr bwMode="auto">
                <a:xfrm rot="-7274546">
                  <a:off x="2276617" y="1624480"/>
                  <a:ext cx="802433" cy="1678426"/>
                  <a:chOff x="171494" y="2448924"/>
                  <a:chExt cx="802433" cy="1678426"/>
                </a:xfrm>
              </p:grpSpPr>
              <p:sp>
                <p:nvSpPr>
                  <p:cNvPr id="314" name="Freeform 313"/>
                  <p:cNvSpPr/>
                  <p:nvPr/>
                </p:nvSpPr>
                <p:spPr bwMode="auto">
                  <a:xfrm rot="18135756">
                    <a:off x="-24192" y="2720587"/>
                    <a:ext cx="1347043" cy="80243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15" name="Oval 314"/>
                  <p:cNvSpPr>
                    <a:spLocks noChangeAspect="1"/>
                  </p:cNvSpPr>
                  <p:nvPr/>
                </p:nvSpPr>
                <p:spPr bwMode="auto">
                  <a:xfrm rot="18135756">
                    <a:off x="497942" y="3860614"/>
                    <a:ext cx="277332" cy="26747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nvGrpSpPr>
              <p:cNvPr id="36950" name="Group 18"/>
              <p:cNvGrpSpPr>
                <a:grpSpLocks/>
              </p:cNvGrpSpPr>
              <p:nvPr/>
            </p:nvGrpSpPr>
            <p:grpSpPr bwMode="auto">
              <a:xfrm rot="-3494287">
                <a:off x="1373453" y="1239003"/>
                <a:ext cx="1752548" cy="1407005"/>
                <a:chOff x="2123717" y="2430948"/>
                <a:chExt cx="1752548" cy="1407005"/>
              </a:xfrm>
            </p:grpSpPr>
            <p:grpSp>
              <p:nvGrpSpPr>
                <p:cNvPr id="36951" name="Group 4"/>
                <p:cNvGrpSpPr>
                  <a:grpSpLocks/>
                </p:cNvGrpSpPr>
                <p:nvPr/>
              </p:nvGrpSpPr>
              <p:grpSpPr bwMode="auto">
                <a:xfrm rot="-5400000">
                  <a:off x="2604806" y="2021198"/>
                  <a:ext cx="861710" cy="1681209"/>
                  <a:chOff x="212242" y="2579711"/>
                  <a:chExt cx="861710" cy="1681209"/>
                </a:xfrm>
              </p:grpSpPr>
              <p:sp>
                <p:nvSpPr>
                  <p:cNvPr id="307" name="Freeform 2"/>
                  <p:cNvSpPr/>
                  <p:nvPr/>
                </p:nvSpPr>
                <p:spPr bwMode="auto">
                  <a:xfrm rot="18135756">
                    <a:off x="6039" y="2860456"/>
                    <a:ext cx="1372058" cy="861710"/>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08" name="Oval 3"/>
                  <p:cNvSpPr>
                    <a:spLocks noChangeAspect="1"/>
                  </p:cNvSpPr>
                  <p:nvPr/>
                </p:nvSpPr>
                <p:spPr bwMode="auto">
                  <a:xfrm rot="18135756">
                    <a:off x="580848" y="4054459"/>
                    <a:ext cx="282336" cy="28228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52" name="Group 5"/>
                <p:cNvGrpSpPr>
                  <a:grpSpLocks/>
                </p:cNvGrpSpPr>
                <p:nvPr/>
              </p:nvGrpSpPr>
              <p:grpSpPr bwMode="auto">
                <a:xfrm rot="-4657300">
                  <a:off x="2557783" y="2399724"/>
                  <a:ext cx="906281" cy="1669251"/>
                  <a:chOff x="93974" y="2556671"/>
                  <a:chExt cx="906281" cy="1669251"/>
                </a:xfrm>
              </p:grpSpPr>
              <p:sp>
                <p:nvSpPr>
                  <p:cNvPr id="305" name="Freeform 6"/>
                  <p:cNvSpPr/>
                  <p:nvPr/>
                </p:nvSpPr>
                <p:spPr bwMode="auto">
                  <a:xfrm rot="18135756">
                    <a:off x="-30699" y="2808620"/>
                    <a:ext cx="1302711" cy="906284"/>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06" name="Oval 305"/>
                  <p:cNvSpPr>
                    <a:spLocks noChangeAspect="1"/>
                  </p:cNvSpPr>
                  <p:nvPr/>
                </p:nvSpPr>
                <p:spPr bwMode="auto">
                  <a:xfrm rot="18135756">
                    <a:off x="513805" y="3983869"/>
                    <a:ext cx="277384" cy="28228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53" name="Group 8"/>
                <p:cNvGrpSpPr>
                  <a:grpSpLocks/>
                </p:cNvGrpSpPr>
                <p:nvPr/>
              </p:nvGrpSpPr>
              <p:grpSpPr bwMode="auto">
                <a:xfrm rot="-4109402">
                  <a:off x="2535499" y="2559511"/>
                  <a:ext cx="866660" cy="1690223"/>
                  <a:chOff x="233323" y="2487234"/>
                  <a:chExt cx="866660" cy="1690223"/>
                </a:xfrm>
              </p:grpSpPr>
              <p:sp>
                <p:nvSpPr>
                  <p:cNvPr id="303" name="Freeform 302"/>
                  <p:cNvSpPr/>
                  <p:nvPr/>
                </p:nvSpPr>
                <p:spPr bwMode="auto">
                  <a:xfrm rot="18135756">
                    <a:off x="60834" y="2778073"/>
                    <a:ext cx="1337387" cy="86666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04" name="Oval 303"/>
                  <p:cNvSpPr>
                    <a:spLocks noChangeAspect="1"/>
                  </p:cNvSpPr>
                  <p:nvPr/>
                </p:nvSpPr>
                <p:spPr bwMode="auto">
                  <a:xfrm rot="18135756">
                    <a:off x="583326" y="3934480"/>
                    <a:ext cx="277384" cy="30209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grpSp>
          <p:nvGrpSpPr>
            <p:cNvPr id="36884" name="Group 35"/>
            <p:cNvGrpSpPr>
              <a:grpSpLocks/>
            </p:cNvGrpSpPr>
            <p:nvPr/>
          </p:nvGrpSpPr>
          <p:grpSpPr bwMode="auto">
            <a:xfrm rot="6899777">
              <a:off x="3650959" y="2839915"/>
              <a:ext cx="2510899" cy="2864487"/>
              <a:chOff x="1057328" y="1212417"/>
              <a:chExt cx="2510899" cy="2864487"/>
            </a:xfrm>
          </p:grpSpPr>
          <p:grpSp>
            <p:nvGrpSpPr>
              <p:cNvPr id="36917" name="Group 17"/>
              <p:cNvGrpSpPr>
                <a:grpSpLocks/>
              </p:cNvGrpSpPr>
              <p:nvPr/>
            </p:nvGrpSpPr>
            <p:grpSpPr bwMode="auto">
              <a:xfrm rot="341218">
                <a:off x="1794007" y="2183213"/>
                <a:ext cx="1774220" cy="1893691"/>
                <a:chOff x="1926588" y="2226514"/>
                <a:chExt cx="1774220" cy="1893691"/>
              </a:xfrm>
            </p:grpSpPr>
            <p:grpSp>
              <p:nvGrpSpPr>
                <p:cNvPr id="36934" name="Group 4"/>
                <p:cNvGrpSpPr>
                  <a:grpSpLocks/>
                </p:cNvGrpSpPr>
                <p:nvPr/>
              </p:nvGrpSpPr>
              <p:grpSpPr bwMode="auto">
                <a:xfrm rot="-5400000">
                  <a:off x="2428446" y="2305252"/>
                  <a:ext cx="871614" cy="1673110"/>
                  <a:chOff x="-72714" y="2412352"/>
                  <a:chExt cx="871614" cy="1673110"/>
                </a:xfrm>
              </p:grpSpPr>
              <p:sp>
                <p:nvSpPr>
                  <p:cNvPr id="296" name="Freeform 2"/>
                  <p:cNvSpPr/>
                  <p:nvPr/>
                </p:nvSpPr>
                <p:spPr bwMode="auto">
                  <a:xfrm rot="18135756">
                    <a:off x="-425087" y="2638530"/>
                    <a:ext cx="1352247" cy="871617"/>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97" name="Oval 3"/>
                  <p:cNvSpPr>
                    <a:spLocks noChangeAspect="1"/>
                  </p:cNvSpPr>
                  <p:nvPr/>
                </p:nvSpPr>
                <p:spPr bwMode="auto">
                  <a:xfrm rot="18135756">
                    <a:off x="192867" y="3762280"/>
                    <a:ext cx="282335" cy="28228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35" name="Group 5"/>
                <p:cNvGrpSpPr>
                  <a:grpSpLocks/>
                </p:cNvGrpSpPr>
                <p:nvPr/>
              </p:nvGrpSpPr>
              <p:grpSpPr bwMode="auto">
                <a:xfrm rot="-4657300">
                  <a:off x="2402552" y="2581820"/>
                  <a:ext cx="881519" cy="1642252"/>
                  <a:chOff x="-94254" y="2442597"/>
                  <a:chExt cx="881519" cy="1642252"/>
                </a:xfrm>
              </p:grpSpPr>
              <p:sp>
                <p:nvSpPr>
                  <p:cNvPr id="294" name="Freeform 6"/>
                  <p:cNvSpPr/>
                  <p:nvPr/>
                </p:nvSpPr>
                <p:spPr bwMode="auto">
                  <a:xfrm rot="18135756">
                    <a:off x="-414338" y="2658455"/>
                    <a:ext cx="1332431" cy="881522"/>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95" name="Oval 7"/>
                  <p:cNvSpPr>
                    <a:spLocks noChangeAspect="1"/>
                  </p:cNvSpPr>
                  <p:nvPr/>
                </p:nvSpPr>
                <p:spPr bwMode="auto">
                  <a:xfrm rot="18135756">
                    <a:off x="163045" y="3833328"/>
                    <a:ext cx="272432" cy="28723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36" name="Group 8"/>
                <p:cNvGrpSpPr>
                  <a:grpSpLocks/>
                </p:cNvGrpSpPr>
                <p:nvPr/>
              </p:nvGrpSpPr>
              <p:grpSpPr bwMode="auto">
                <a:xfrm rot="-4109402">
                  <a:off x="2308841" y="2866338"/>
                  <a:ext cx="871614" cy="1636119"/>
                  <a:chOff x="-111642" y="2408301"/>
                  <a:chExt cx="871614" cy="1636119"/>
                </a:xfrm>
              </p:grpSpPr>
              <p:sp>
                <p:nvSpPr>
                  <p:cNvPr id="292" name="Freeform 291"/>
                  <p:cNvSpPr/>
                  <p:nvPr/>
                </p:nvSpPr>
                <p:spPr bwMode="auto">
                  <a:xfrm rot="18135756">
                    <a:off x="-428015" y="2689821"/>
                    <a:ext cx="1332432" cy="871617"/>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93" name="Oval 292"/>
                  <p:cNvSpPr>
                    <a:spLocks noChangeAspect="1"/>
                  </p:cNvSpPr>
                  <p:nvPr/>
                </p:nvSpPr>
                <p:spPr bwMode="auto">
                  <a:xfrm rot="18135756">
                    <a:off x="119979" y="3762095"/>
                    <a:ext cx="277384" cy="28228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37" name="Group 11"/>
                <p:cNvGrpSpPr>
                  <a:grpSpLocks/>
                </p:cNvGrpSpPr>
                <p:nvPr/>
              </p:nvGrpSpPr>
              <p:grpSpPr bwMode="auto">
                <a:xfrm rot="-6595151">
                  <a:off x="2401964" y="2077483"/>
                  <a:ext cx="866660" cy="1719473"/>
                  <a:chOff x="-63100" y="2377676"/>
                  <a:chExt cx="866660" cy="1719473"/>
                </a:xfrm>
              </p:grpSpPr>
              <p:sp>
                <p:nvSpPr>
                  <p:cNvPr id="290" name="Freeform 289"/>
                  <p:cNvSpPr/>
                  <p:nvPr/>
                </p:nvSpPr>
                <p:spPr bwMode="auto">
                  <a:xfrm rot="18135756">
                    <a:off x="-446651" y="2567548"/>
                    <a:ext cx="1342340" cy="86666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91" name="Oval 290"/>
                  <p:cNvSpPr>
                    <a:spLocks noChangeAspect="1"/>
                  </p:cNvSpPr>
                  <p:nvPr/>
                </p:nvSpPr>
                <p:spPr bwMode="auto">
                  <a:xfrm rot="18135756">
                    <a:off x="109255" y="3762883"/>
                    <a:ext cx="277384" cy="28723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38" name="Group 14"/>
                <p:cNvGrpSpPr>
                  <a:grpSpLocks/>
                </p:cNvGrpSpPr>
                <p:nvPr/>
              </p:nvGrpSpPr>
              <p:grpSpPr bwMode="auto">
                <a:xfrm rot="-7274546">
                  <a:off x="2312401" y="1854607"/>
                  <a:ext cx="841900" cy="1585714"/>
                  <a:chOff x="-34155" y="2447431"/>
                  <a:chExt cx="841900" cy="1585714"/>
                </a:xfrm>
              </p:grpSpPr>
              <p:sp>
                <p:nvSpPr>
                  <p:cNvPr id="288" name="Freeform 287"/>
                  <p:cNvSpPr/>
                  <p:nvPr/>
                </p:nvSpPr>
                <p:spPr bwMode="auto">
                  <a:xfrm rot="18135756">
                    <a:off x="-331035" y="2625057"/>
                    <a:ext cx="1277946" cy="84190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89" name="Oval 288"/>
                  <p:cNvSpPr>
                    <a:spLocks noChangeAspect="1"/>
                  </p:cNvSpPr>
                  <p:nvPr/>
                </p:nvSpPr>
                <p:spPr bwMode="auto">
                  <a:xfrm rot="18135756">
                    <a:off x="250871" y="3661054"/>
                    <a:ext cx="272429" cy="31199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nvGrpSpPr>
              <p:cNvPr id="36918" name="Group 18"/>
              <p:cNvGrpSpPr>
                <a:grpSpLocks/>
              </p:cNvGrpSpPr>
              <p:nvPr/>
            </p:nvGrpSpPr>
            <p:grpSpPr bwMode="auto">
              <a:xfrm rot="-3494287">
                <a:off x="1083161" y="1186584"/>
                <a:ext cx="1890243" cy="1941909"/>
                <a:chOff x="1755474" y="2088408"/>
                <a:chExt cx="1890243" cy="1941909"/>
              </a:xfrm>
            </p:grpSpPr>
            <p:grpSp>
              <p:nvGrpSpPr>
                <p:cNvPr id="36919" name="Group 62"/>
                <p:cNvGrpSpPr>
                  <a:grpSpLocks/>
                </p:cNvGrpSpPr>
                <p:nvPr/>
              </p:nvGrpSpPr>
              <p:grpSpPr bwMode="auto">
                <a:xfrm rot="-5400000">
                  <a:off x="2308670" y="2181250"/>
                  <a:ext cx="861872" cy="1726675"/>
                  <a:chOff x="29378" y="2260921"/>
                  <a:chExt cx="861872" cy="1726675"/>
                </a:xfrm>
              </p:grpSpPr>
              <p:sp>
                <p:nvSpPr>
                  <p:cNvPr id="281" name="Freeform 2"/>
                  <p:cNvSpPr/>
                  <p:nvPr/>
                </p:nvSpPr>
                <p:spPr bwMode="auto">
                  <a:xfrm rot="18135756">
                    <a:off x="-208679" y="2386566"/>
                    <a:ext cx="1347042" cy="861872"/>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82" name="Oval 3"/>
                  <p:cNvSpPr>
                    <a:spLocks noChangeAspect="1"/>
                  </p:cNvSpPr>
                  <p:nvPr/>
                </p:nvSpPr>
                <p:spPr bwMode="auto">
                  <a:xfrm rot="18135756">
                    <a:off x="359329" y="3554372"/>
                    <a:ext cx="267427" cy="29224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20" name="Group 63"/>
                <p:cNvGrpSpPr>
                  <a:grpSpLocks/>
                </p:cNvGrpSpPr>
                <p:nvPr/>
              </p:nvGrpSpPr>
              <p:grpSpPr bwMode="auto">
                <a:xfrm rot="-4657300">
                  <a:off x="2338022" y="2425743"/>
                  <a:ext cx="866827" cy="1748562"/>
                  <a:chOff x="-1786" y="2297173"/>
                  <a:chExt cx="866827" cy="1748562"/>
                </a:xfrm>
              </p:grpSpPr>
              <p:sp>
                <p:nvSpPr>
                  <p:cNvPr id="279" name="Freeform 6"/>
                  <p:cNvSpPr/>
                  <p:nvPr/>
                </p:nvSpPr>
                <p:spPr bwMode="auto">
                  <a:xfrm rot="18135756">
                    <a:off x="-272529" y="2426063"/>
                    <a:ext cx="1327232" cy="866824"/>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80" name="Oval 279"/>
                  <p:cNvSpPr>
                    <a:spLocks noChangeAspect="1"/>
                  </p:cNvSpPr>
                  <p:nvPr/>
                </p:nvSpPr>
                <p:spPr bwMode="auto">
                  <a:xfrm rot="18135756">
                    <a:off x="275252" y="3619437"/>
                    <a:ext cx="272381" cy="292246"/>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21" name="Group 8"/>
                <p:cNvGrpSpPr>
                  <a:grpSpLocks/>
                </p:cNvGrpSpPr>
                <p:nvPr/>
              </p:nvGrpSpPr>
              <p:grpSpPr bwMode="auto">
                <a:xfrm rot="-4109402">
                  <a:off x="2277896" y="2748088"/>
                  <a:ext cx="866827" cy="1697632"/>
                  <a:chOff x="-40073" y="2314448"/>
                  <a:chExt cx="866827" cy="1697632"/>
                </a:xfrm>
              </p:grpSpPr>
              <p:sp>
                <p:nvSpPr>
                  <p:cNvPr id="277" name="Freeform 276"/>
                  <p:cNvSpPr/>
                  <p:nvPr/>
                </p:nvSpPr>
                <p:spPr bwMode="auto">
                  <a:xfrm rot="18135756">
                    <a:off x="-355403" y="2449895"/>
                    <a:ext cx="1317328" cy="866824"/>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78" name="Oval 277"/>
                  <p:cNvSpPr>
                    <a:spLocks noChangeAspect="1"/>
                  </p:cNvSpPr>
                  <p:nvPr/>
                </p:nvSpPr>
                <p:spPr bwMode="auto">
                  <a:xfrm rot="18135756">
                    <a:off x="196616" y="3613143"/>
                    <a:ext cx="272381" cy="277384"/>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22" name="Group 11"/>
                <p:cNvGrpSpPr>
                  <a:grpSpLocks/>
                </p:cNvGrpSpPr>
                <p:nvPr/>
              </p:nvGrpSpPr>
              <p:grpSpPr bwMode="auto">
                <a:xfrm rot="-6595151">
                  <a:off x="2329198" y="2022861"/>
                  <a:ext cx="832152" cy="1717492"/>
                  <a:chOff x="37108" y="2312978"/>
                  <a:chExt cx="832152" cy="1717492"/>
                </a:xfrm>
              </p:grpSpPr>
              <p:sp>
                <p:nvSpPr>
                  <p:cNvPr id="275" name="Freeform 274"/>
                  <p:cNvSpPr/>
                  <p:nvPr/>
                </p:nvSpPr>
                <p:spPr bwMode="auto">
                  <a:xfrm rot="18135756">
                    <a:off x="-148458" y="2459014"/>
                    <a:ext cx="1361898" cy="832152"/>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76" name="Oval 275"/>
                  <p:cNvSpPr>
                    <a:spLocks noChangeAspect="1"/>
                  </p:cNvSpPr>
                  <p:nvPr/>
                </p:nvSpPr>
                <p:spPr bwMode="auto">
                  <a:xfrm rot="18135756">
                    <a:off x="401266" y="3634265"/>
                    <a:ext cx="277332" cy="277384"/>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23" name="Group 14"/>
                <p:cNvGrpSpPr>
                  <a:grpSpLocks/>
                </p:cNvGrpSpPr>
                <p:nvPr/>
              </p:nvGrpSpPr>
              <p:grpSpPr bwMode="auto">
                <a:xfrm rot="-7274546">
                  <a:off x="2158402" y="1685480"/>
                  <a:ext cx="891592" cy="1697448"/>
                  <a:chOff x="104821" y="2339884"/>
                  <a:chExt cx="891592" cy="1697448"/>
                </a:xfrm>
              </p:grpSpPr>
              <p:sp>
                <p:nvSpPr>
                  <p:cNvPr id="273" name="Freeform 272"/>
                  <p:cNvSpPr/>
                  <p:nvPr/>
                </p:nvSpPr>
                <p:spPr bwMode="auto">
                  <a:xfrm rot="18135756">
                    <a:off x="-35416" y="2470093"/>
                    <a:ext cx="1317328" cy="891592"/>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74" name="Oval 273"/>
                  <p:cNvSpPr>
                    <a:spLocks noChangeAspect="1"/>
                  </p:cNvSpPr>
                  <p:nvPr/>
                </p:nvSpPr>
                <p:spPr bwMode="auto">
                  <a:xfrm rot="18135756">
                    <a:off x="521178" y="3618851"/>
                    <a:ext cx="272378" cy="312059"/>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grpSp>
          <p:nvGrpSpPr>
            <p:cNvPr id="36885" name="Group 18"/>
            <p:cNvGrpSpPr>
              <a:grpSpLocks/>
            </p:cNvGrpSpPr>
            <p:nvPr/>
          </p:nvGrpSpPr>
          <p:grpSpPr bwMode="auto">
            <a:xfrm rot="-10447994">
              <a:off x="2806582" y="2424271"/>
              <a:ext cx="1835834" cy="1887126"/>
              <a:chOff x="1963646" y="2303256"/>
              <a:chExt cx="1835834" cy="1887126"/>
            </a:xfrm>
          </p:grpSpPr>
          <p:grpSp>
            <p:nvGrpSpPr>
              <p:cNvPr id="36902" name="Group 71"/>
              <p:cNvGrpSpPr>
                <a:grpSpLocks/>
              </p:cNvGrpSpPr>
              <p:nvPr/>
            </p:nvGrpSpPr>
            <p:grpSpPr bwMode="auto">
              <a:xfrm rot="-5400000">
                <a:off x="2556838" y="2375040"/>
                <a:ext cx="807387" cy="1677896"/>
                <a:chOff x="-112781" y="2506237"/>
                <a:chExt cx="807387" cy="1677896"/>
              </a:xfrm>
            </p:grpSpPr>
            <p:sp>
              <p:nvSpPr>
                <p:cNvPr id="264" name="Freeform 2"/>
                <p:cNvSpPr/>
                <p:nvPr/>
              </p:nvSpPr>
              <p:spPr bwMode="auto">
                <a:xfrm rot="18135756">
                  <a:off x="-395839" y="2823917"/>
                  <a:ext cx="1361899" cy="807387"/>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65" name="Oval 3"/>
                <p:cNvSpPr>
                  <a:spLocks noChangeAspect="1"/>
                </p:cNvSpPr>
                <p:nvPr/>
              </p:nvSpPr>
              <p:spPr bwMode="auto">
                <a:xfrm rot="18135756">
                  <a:off x="205600" y="3909250"/>
                  <a:ext cx="277333" cy="272429"/>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03" name="Group 72"/>
              <p:cNvGrpSpPr>
                <a:grpSpLocks/>
              </p:cNvGrpSpPr>
              <p:nvPr/>
            </p:nvGrpSpPr>
            <p:grpSpPr bwMode="auto">
              <a:xfrm rot="-4657300">
                <a:off x="2496573" y="2523138"/>
                <a:ext cx="861872" cy="1715315"/>
                <a:chOff x="-44746" y="2483558"/>
                <a:chExt cx="861872" cy="1715315"/>
              </a:xfrm>
            </p:grpSpPr>
            <p:sp>
              <p:nvSpPr>
                <p:cNvPr id="262" name="Freeform 6"/>
                <p:cNvSpPr/>
                <p:nvPr/>
              </p:nvSpPr>
              <p:spPr bwMode="auto">
                <a:xfrm rot="18135756">
                  <a:off x="-272477" y="2711288"/>
                  <a:ext cx="1317329" cy="861872"/>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63" name="Oval 262"/>
                <p:cNvSpPr>
                  <a:spLocks noChangeAspect="1"/>
                </p:cNvSpPr>
                <p:nvPr/>
              </p:nvSpPr>
              <p:spPr bwMode="auto">
                <a:xfrm rot="18135756">
                  <a:off x="325930" y="3921517"/>
                  <a:ext cx="277332" cy="277384"/>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04" name="Group 8"/>
              <p:cNvGrpSpPr>
                <a:grpSpLocks/>
              </p:cNvGrpSpPr>
              <p:nvPr/>
            </p:nvGrpSpPr>
            <p:grpSpPr bwMode="auto">
              <a:xfrm rot="-4109402">
                <a:off x="2484806" y="2962470"/>
                <a:ext cx="797478" cy="1658345"/>
                <a:chOff x="-123422" y="2565735"/>
                <a:chExt cx="797478" cy="1658345"/>
              </a:xfrm>
            </p:grpSpPr>
            <p:sp>
              <p:nvSpPr>
                <p:cNvPr id="260" name="Freeform 259"/>
                <p:cNvSpPr/>
                <p:nvPr/>
              </p:nvSpPr>
              <p:spPr bwMode="auto">
                <a:xfrm rot="18135756">
                  <a:off x="-404800" y="2841465"/>
                  <a:ext cx="1347043" cy="797481"/>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61" name="Oval 260"/>
                <p:cNvSpPr>
                  <a:spLocks noChangeAspect="1"/>
                </p:cNvSpPr>
                <p:nvPr/>
              </p:nvSpPr>
              <p:spPr bwMode="auto">
                <a:xfrm rot="18135756">
                  <a:off x="156155" y="3932285"/>
                  <a:ext cx="277332" cy="267478"/>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05" name="Group 11"/>
              <p:cNvGrpSpPr>
                <a:grpSpLocks/>
              </p:cNvGrpSpPr>
              <p:nvPr/>
            </p:nvGrpSpPr>
            <p:grpSpPr bwMode="auto">
              <a:xfrm rot="-6595151">
                <a:off x="2515946" y="2081668"/>
                <a:ext cx="802433" cy="1707497"/>
                <a:chOff x="-57184" y="2461247"/>
                <a:chExt cx="802433" cy="1707497"/>
              </a:xfrm>
            </p:grpSpPr>
            <p:sp>
              <p:nvSpPr>
                <p:cNvPr id="258" name="Freeform 257"/>
                <p:cNvSpPr/>
                <p:nvPr/>
              </p:nvSpPr>
              <p:spPr bwMode="auto">
                <a:xfrm rot="18135756">
                  <a:off x="-360567" y="2709368"/>
                  <a:ext cx="1337138" cy="80243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59" name="Oval 258"/>
                <p:cNvSpPr>
                  <a:spLocks noChangeAspect="1"/>
                </p:cNvSpPr>
                <p:nvPr/>
              </p:nvSpPr>
              <p:spPr bwMode="auto">
                <a:xfrm rot="18135756">
                  <a:off x="235672" y="3913067"/>
                  <a:ext cx="282283" cy="27243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906" name="Group 14"/>
              <p:cNvGrpSpPr>
                <a:grpSpLocks/>
              </p:cNvGrpSpPr>
              <p:nvPr/>
            </p:nvGrpSpPr>
            <p:grpSpPr bwMode="auto">
              <a:xfrm rot="-7274546">
                <a:off x="2394122" y="1872780"/>
                <a:ext cx="802433" cy="1663386"/>
                <a:chOff x="-95314" y="2432025"/>
                <a:chExt cx="802433" cy="1663386"/>
              </a:xfrm>
            </p:grpSpPr>
            <p:sp>
              <p:nvSpPr>
                <p:cNvPr id="256" name="Freeform 255"/>
                <p:cNvSpPr/>
                <p:nvPr/>
              </p:nvSpPr>
              <p:spPr bwMode="auto">
                <a:xfrm rot="18135756">
                  <a:off x="-324032" y="2710919"/>
                  <a:ext cx="1327234" cy="80243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57" name="Oval 256"/>
                <p:cNvSpPr>
                  <a:spLocks noChangeAspect="1"/>
                </p:cNvSpPr>
                <p:nvPr/>
              </p:nvSpPr>
              <p:spPr bwMode="auto">
                <a:xfrm rot="18135756">
                  <a:off x="234039" y="3869657"/>
                  <a:ext cx="272378" cy="26252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nvGrpSpPr>
            <p:cNvPr id="36886" name="Group 17"/>
            <p:cNvGrpSpPr>
              <a:grpSpLocks/>
            </p:cNvGrpSpPr>
            <p:nvPr/>
          </p:nvGrpSpPr>
          <p:grpSpPr bwMode="auto">
            <a:xfrm rot="-6612489">
              <a:off x="3432882" y="1564757"/>
              <a:ext cx="1859006" cy="1884828"/>
              <a:chOff x="1973466" y="2143669"/>
              <a:chExt cx="1859006" cy="1884828"/>
            </a:xfrm>
          </p:grpSpPr>
          <p:grpSp>
            <p:nvGrpSpPr>
              <p:cNvPr id="36887" name="Group 4"/>
              <p:cNvGrpSpPr>
                <a:grpSpLocks/>
              </p:cNvGrpSpPr>
              <p:nvPr/>
            </p:nvGrpSpPr>
            <p:grpSpPr bwMode="auto">
              <a:xfrm rot="-5400000">
                <a:off x="2550423" y="2169427"/>
                <a:ext cx="866664" cy="1697435"/>
                <a:chOff x="53425" y="2519690"/>
                <a:chExt cx="866664" cy="1697435"/>
              </a:xfrm>
            </p:grpSpPr>
            <p:sp>
              <p:nvSpPr>
                <p:cNvPr id="249" name="Freeform 2"/>
                <p:cNvSpPr/>
                <p:nvPr/>
              </p:nvSpPr>
              <p:spPr bwMode="auto">
                <a:xfrm rot="18135756">
                  <a:off x="-154584" y="2802191"/>
                  <a:ext cx="1307668" cy="866661"/>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50" name="Oval 3"/>
                <p:cNvSpPr>
                  <a:spLocks noChangeAspect="1"/>
                </p:cNvSpPr>
                <p:nvPr/>
              </p:nvSpPr>
              <p:spPr bwMode="auto">
                <a:xfrm rot="18135756">
                  <a:off x="417609" y="3947187"/>
                  <a:ext cx="267478" cy="272381"/>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888" name="Group 5"/>
              <p:cNvGrpSpPr>
                <a:grpSpLocks/>
              </p:cNvGrpSpPr>
              <p:nvPr/>
            </p:nvGrpSpPr>
            <p:grpSpPr bwMode="auto">
              <a:xfrm rot="-4657300">
                <a:off x="2528234" y="2467428"/>
                <a:ext cx="861710" cy="1653742"/>
                <a:chOff x="46592" y="2526648"/>
                <a:chExt cx="861710" cy="1653742"/>
              </a:xfrm>
            </p:grpSpPr>
            <p:sp>
              <p:nvSpPr>
                <p:cNvPr id="247" name="Freeform 6"/>
                <p:cNvSpPr/>
                <p:nvPr/>
              </p:nvSpPr>
              <p:spPr bwMode="auto">
                <a:xfrm rot="18135756">
                  <a:off x="-147697" y="2793315"/>
                  <a:ext cx="1342342" cy="861710"/>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48" name="Oval 7"/>
                <p:cNvSpPr>
                  <a:spLocks noChangeAspect="1"/>
                </p:cNvSpPr>
                <p:nvPr/>
              </p:nvSpPr>
              <p:spPr bwMode="auto">
                <a:xfrm rot="18135756">
                  <a:off x="352300" y="3893615"/>
                  <a:ext cx="277384" cy="297141"/>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889" name="Group 32"/>
              <p:cNvGrpSpPr>
                <a:grpSpLocks/>
              </p:cNvGrpSpPr>
              <p:nvPr/>
            </p:nvGrpSpPr>
            <p:grpSpPr bwMode="auto">
              <a:xfrm rot="-4109402">
                <a:off x="2485153" y="2783044"/>
                <a:ext cx="841900" cy="1649006"/>
                <a:chOff x="33912" y="2523890"/>
                <a:chExt cx="841900" cy="1649006"/>
              </a:xfrm>
            </p:grpSpPr>
            <p:sp>
              <p:nvSpPr>
                <p:cNvPr id="245" name="Freeform 244"/>
                <p:cNvSpPr/>
                <p:nvPr/>
              </p:nvSpPr>
              <p:spPr bwMode="auto">
                <a:xfrm rot="18135756">
                  <a:off x="-155987" y="2812829"/>
                  <a:ext cx="1302716" cy="84190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46" name="Oval 245"/>
                <p:cNvSpPr>
                  <a:spLocks noChangeAspect="1"/>
                </p:cNvSpPr>
                <p:nvPr/>
              </p:nvSpPr>
              <p:spPr bwMode="auto">
                <a:xfrm rot="18135756">
                  <a:off x="384754" y="3894640"/>
                  <a:ext cx="277384" cy="27733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890" name="Group 11"/>
              <p:cNvGrpSpPr>
                <a:grpSpLocks/>
              </p:cNvGrpSpPr>
              <p:nvPr/>
            </p:nvGrpSpPr>
            <p:grpSpPr bwMode="auto">
              <a:xfrm rot="-6595151">
                <a:off x="2461808" y="1934540"/>
                <a:ext cx="866660" cy="1735569"/>
                <a:chOff x="43335" y="2471848"/>
                <a:chExt cx="866660" cy="1735569"/>
              </a:xfrm>
            </p:grpSpPr>
            <p:sp>
              <p:nvSpPr>
                <p:cNvPr id="243" name="Freeform 242"/>
                <p:cNvSpPr/>
                <p:nvPr/>
              </p:nvSpPr>
              <p:spPr bwMode="auto">
                <a:xfrm rot="18135756">
                  <a:off x="-185245" y="2772350"/>
                  <a:ext cx="1347294" cy="866663"/>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44" name="Oval 243"/>
                <p:cNvSpPr>
                  <a:spLocks noChangeAspect="1"/>
                </p:cNvSpPr>
                <p:nvPr/>
              </p:nvSpPr>
              <p:spPr bwMode="auto">
                <a:xfrm rot="18135756">
                  <a:off x="349690" y="3971463"/>
                  <a:ext cx="277384" cy="282287"/>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6891" name="Group 14"/>
              <p:cNvGrpSpPr>
                <a:grpSpLocks/>
              </p:cNvGrpSpPr>
              <p:nvPr/>
            </p:nvGrpSpPr>
            <p:grpSpPr bwMode="auto">
              <a:xfrm rot="-7274546">
                <a:off x="2379532" y="1737603"/>
                <a:ext cx="871614" cy="1683746"/>
                <a:chOff x="-33407" y="2503776"/>
                <a:chExt cx="871614" cy="1683746"/>
              </a:xfrm>
            </p:grpSpPr>
            <p:sp>
              <p:nvSpPr>
                <p:cNvPr id="219" name="Freeform 218"/>
                <p:cNvSpPr/>
                <p:nvPr/>
              </p:nvSpPr>
              <p:spPr bwMode="auto">
                <a:xfrm rot="18135756">
                  <a:off x="-263854" y="2762059"/>
                  <a:ext cx="1357200" cy="871617"/>
                </a:xfrm>
                <a:custGeom>
                  <a:avLst/>
                  <a:gdLst>
                    <a:gd name="connsiteX0" fmla="*/ 0 w 1339403"/>
                    <a:gd name="connsiteY0" fmla="*/ 839273 h 839273"/>
                    <a:gd name="connsiteX1" fmla="*/ 103031 w 1339403"/>
                    <a:gd name="connsiteY1" fmla="*/ 568816 h 839273"/>
                    <a:gd name="connsiteX2" fmla="*/ 334851 w 1339403"/>
                    <a:gd name="connsiteY2" fmla="*/ 607453 h 839273"/>
                    <a:gd name="connsiteX3" fmla="*/ 425003 w 1339403"/>
                    <a:gd name="connsiteY3" fmla="*/ 375633 h 839273"/>
                    <a:gd name="connsiteX4" fmla="*/ 695459 w 1339403"/>
                    <a:gd name="connsiteY4" fmla="*/ 440028 h 839273"/>
                    <a:gd name="connsiteX5" fmla="*/ 772732 w 1339403"/>
                    <a:gd name="connsiteY5" fmla="*/ 169571 h 839273"/>
                    <a:gd name="connsiteX6" fmla="*/ 1068946 w 1339403"/>
                    <a:gd name="connsiteY6" fmla="*/ 259723 h 839273"/>
                    <a:gd name="connsiteX7" fmla="*/ 1146220 w 1339403"/>
                    <a:gd name="connsiteY7" fmla="*/ 27904 h 839273"/>
                    <a:gd name="connsiteX8" fmla="*/ 1339403 w 1339403"/>
                    <a:gd name="connsiteY8" fmla="*/ 92298 h 83927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339403" h="839273">
                      <a:moveTo>
                        <a:pt x="0" y="839273"/>
                      </a:moveTo>
                      <a:cubicBezTo>
                        <a:pt x="23611" y="723363"/>
                        <a:pt x="47223" y="607453"/>
                        <a:pt x="103031" y="568816"/>
                      </a:cubicBezTo>
                      <a:cubicBezTo>
                        <a:pt x="158839" y="530179"/>
                        <a:pt x="281189" y="639650"/>
                        <a:pt x="334851" y="607453"/>
                      </a:cubicBezTo>
                      <a:cubicBezTo>
                        <a:pt x="388513" y="575256"/>
                        <a:pt x="364902" y="403537"/>
                        <a:pt x="425003" y="375633"/>
                      </a:cubicBezTo>
                      <a:cubicBezTo>
                        <a:pt x="485104" y="347729"/>
                        <a:pt x="637504" y="474372"/>
                        <a:pt x="695459" y="440028"/>
                      </a:cubicBezTo>
                      <a:cubicBezTo>
                        <a:pt x="753414" y="405684"/>
                        <a:pt x="710484" y="199622"/>
                        <a:pt x="772732" y="169571"/>
                      </a:cubicBezTo>
                      <a:cubicBezTo>
                        <a:pt x="834980" y="139520"/>
                        <a:pt x="1006698" y="283334"/>
                        <a:pt x="1068946" y="259723"/>
                      </a:cubicBezTo>
                      <a:cubicBezTo>
                        <a:pt x="1131194" y="236112"/>
                        <a:pt x="1101144" y="55808"/>
                        <a:pt x="1146220" y="27904"/>
                      </a:cubicBezTo>
                      <a:cubicBezTo>
                        <a:pt x="1191296" y="0"/>
                        <a:pt x="1311499" y="79419"/>
                        <a:pt x="1339403" y="92298"/>
                      </a:cubicBezTo>
                    </a:path>
                  </a:pathLst>
                </a:custGeom>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22" name="Oval 221"/>
                <p:cNvSpPr>
                  <a:spLocks noChangeAspect="1"/>
                </p:cNvSpPr>
                <p:nvPr/>
              </p:nvSpPr>
              <p:spPr bwMode="auto">
                <a:xfrm rot="18135756">
                  <a:off x="306052" y="3947322"/>
                  <a:ext cx="277384" cy="277333"/>
                </a:xfrm>
                <a:prstGeom prst="ellips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sp>
        <p:nvSpPr>
          <p:cNvPr id="36882" name="TextBox 232"/>
          <p:cNvSpPr txBox="1">
            <a:spLocks noChangeArrowheads="1"/>
          </p:cNvSpPr>
          <p:nvPr/>
        </p:nvSpPr>
        <p:spPr bwMode="auto">
          <a:xfrm>
            <a:off x="7392988" y="6102350"/>
            <a:ext cx="104298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latin typeface="Calibri" panose="020F0502020204030204" pitchFamily="34" charset="0"/>
              </a:rPr>
              <a:t>Emulsion</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altLang="en-US" smtClean="0"/>
              <a:t>Formation of Colloidal Particles</a:t>
            </a:r>
          </a:p>
        </p:txBody>
      </p:sp>
      <p:sp>
        <p:nvSpPr>
          <p:cNvPr id="37891" name="Content Placeholder 2"/>
          <p:cNvSpPr>
            <a:spLocks noGrp="1"/>
          </p:cNvSpPr>
          <p:nvPr>
            <p:ph sz="half" idx="1"/>
          </p:nvPr>
        </p:nvSpPr>
        <p:spPr>
          <a:xfrm>
            <a:off x="457200" y="1036638"/>
            <a:ext cx="4038600" cy="1719262"/>
          </a:xfrm>
        </p:spPr>
        <p:txBody>
          <a:bodyPr/>
          <a:lstStyle/>
          <a:p>
            <a:pPr>
              <a:buFontTx/>
              <a:buNone/>
            </a:pPr>
            <a:r>
              <a:rPr lang="en-US" altLang="en-US" b="1" u="sng" smtClean="0"/>
              <a:t>Physical Methods</a:t>
            </a:r>
          </a:p>
          <a:p>
            <a:r>
              <a:rPr lang="en-US" altLang="en-US" smtClean="0"/>
              <a:t>Grinding or milling</a:t>
            </a:r>
          </a:p>
        </p:txBody>
      </p:sp>
      <p:sp>
        <p:nvSpPr>
          <p:cNvPr id="37892" name="Content Placeholder 3"/>
          <p:cNvSpPr>
            <a:spLocks noGrp="1"/>
          </p:cNvSpPr>
          <p:nvPr>
            <p:ph sz="half" idx="2"/>
          </p:nvPr>
        </p:nvSpPr>
        <p:spPr>
          <a:xfrm>
            <a:off x="4533900" y="1036638"/>
            <a:ext cx="4397375" cy="2720975"/>
          </a:xfrm>
        </p:spPr>
        <p:txBody>
          <a:bodyPr/>
          <a:lstStyle/>
          <a:p>
            <a:pPr>
              <a:buFontTx/>
              <a:buNone/>
            </a:pPr>
            <a:r>
              <a:rPr lang="en-US" altLang="en-US" b="1" u="sng" smtClean="0"/>
              <a:t>Condensation Methods</a:t>
            </a:r>
          </a:p>
          <a:p>
            <a:r>
              <a:rPr lang="en-US" altLang="en-US" smtClean="0"/>
              <a:t>Flame-spray</a:t>
            </a:r>
          </a:p>
          <a:p>
            <a:r>
              <a:rPr lang="en-US" altLang="en-US" smtClean="0"/>
              <a:t>Liquid phase synthesis</a:t>
            </a:r>
          </a:p>
        </p:txBody>
      </p:sp>
      <p:grpSp>
        <p:nvGrpSpPr>
          <p:cNvPr id="37893" name="Group 20"/>
          <p:cNvGrpSpPr>
            <a:grpSpLocks/>
          </p:cNvGrpSpPr>
          <p:nvPr/>
        </p:nvGrpSpPr>
        <p:grpSpPr bwMode="auto">
          <a:xfrm>
            <a:off x="1571625" y="2505075"/>
            <a:ext cx="1893888" cy="1689100"/>
            <a:chOff x="1465545" y="2868464"/>
            <a:chExt cx="1893518" cy="1689122"/>
          </a:xfrm>
        </p:grpSpPr>
        <p:grpSp>
          <p:nvGrpSpPr>
            <p:cNvPr id="37956" name="Group 9"/>
            <p:cNvGrpSpPr>
              <a:grpSpLocks/>
            </p:cNvGrpSpPr>
            <p:nvPr/>
          </p:nvGrpSpPr>
          <p:grpSpPr bwMode="auto">
            <a:xfrm>
              <a:off x="1465545" y="3308960"/>
              <a:ext cx="914400" cy="914400"/>
              <a:chOff x="1340285" y="3945698"/>
              <a:chExt cx="914400" cy="914400"/>
            </a:xfrm>
          </p:grpSpPr>
          <p:sp>
            <p:nvSpPr>
              <p:cNvPr id="5" name="Oval 4"/>
              <p:cNvSpPr/>
              <p:nvPr/>
            </p:nvSpPr>
            <p:spPr>
              <a:xfrm>
                <a:off x="1340285" y="3944946"/>
                <a:ext cx="914221" cy="9144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 name="Arc 6"/>
              <p:cNvSpPr/>
              <p:nvPr/>
            </p:nvSpPr>
            <p:spPr>
              <a:xfrm>
                <a:off x="1432342" y="4037022"/>
                <a:ext cx="730107" cy="730260"/>
              </a:xfrm>
              <a:prstGeom prst="arc">
                <a:avLst>
                  <a:gd name="adj1" fmla="val 15939904"/>
                  <a:gd name="adj2" fmla="val 2529027"/>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37957" name="Group 8"/>
            <p:cNvGrpSpPr>
              <a:grpSpLocks/>
            </p:cNvGrpSpPr>
            <p:nvPr/>
          </p:nvGrpSpPr>
          <p:grpSpPr bwMode="auto">
            <a:xfrm>
              <a:off x="2444663" y="3308960"/>
              <a:ext cx="914400" cy="914400"/>
              <a:chOff x="2319403" y="3935260"/>
              <a:chExt cx="914400" cy="914400"/>
            </a:xfrm>
          </p:grpSpPr>
          <p:sp>
            <p:nvSpPr>
              <p:cNvPr id="6" name="Oval 5"/>
              <p:cNvSpPr/>
              <p:nvPr/>
            </p:nvSpPr>
            <p:spPr>
              <a:xfrm>
                <a:off x="2319582" y="3934508"/>
                <a:ext cx="914221" cy="914412"/>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Arc 7"/>
              <p:cNvSpPr/>
              <p:nvPr/>
            </p:nvSpPr>
            <p:spPr>
              <a:xfrm flipH="1">
                <a:off x="2411639" y="4026584"/>
                <a:ext cx="730107" cy="730260"/>
              </a:xfrm>
              <a:prstGeom prst="arc">
                <a:avLst>
                  <a:gd name="adj1" fmla="val 15939904"/>
                  <a:gd name="adj2" fmla="val 2529027"/>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11" name="Rectangle 10"/>
            <p:cNvSpPr>
              <a:spLocks noChangeAspect="1"/>
            </p:cNvSpPr>
            <p:nvPr/>
          </p:nvSpPr>
          <p:spPr>
            <a:xfrm rot="11594772">
              <a:off x="2254379" y="2868464"/>
              <a:ext cx="374577" cy="37465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Rectangle 11"/>
            <p:cNvSpPr>
              <a:spLocks noChangeAspect="1"/>
            </p:cNvSpPr>
            <p:nvPr/>
          </p:nvSpPr>
          <p:spPr>
            <a:xfrm rot="2700000">
              <a:off x="2309116" y="3342360"/>
              <a:ext cx="201615" cy="20316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Rectangle 12"/>
            <p:cNvSpPr>
              <a:spLocks noChangeAspect="1"/>
            </p:cNvSpPr>
            <p:nvPr/>
          </p:nvSpPr>
          <p:spPr>
            <a:xfrm rot="2700000">
              <a:off x="2395634" y="3859082"/>
              <a:ext cx="44451" cy="444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Rectangle 13"/>
            <p:cNvSpPr>
              <a:spLocks noChangeAspect="1"/>
            </p:cNvSpPr>
            <p:nvPr/>
          </p:nvSpPr>
          <p:spPr>
            <a:xfrm rot="4080000">
              <a:off x="2206759" y="4313112"/>
              <a:ext cx="44451" cy="444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Rectangle 14"/>
            <p:cNvSpPr>
              <a:spLocks noChangeAspect="1"/>
            </p:cNvSpPr>
            <p:nvPr/>
          </p:nvSpPr>
          <p:spPr>
            <a:xfrm rot="1800000">
              <a:off x="2359133" y="4465510"/>
              <a:ext cx="44441" cy="444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Rectangle 15"/>
            <p:cNvSpPr>
              <a:spLocks noChangeAspect="1"/>
            </p:cNvSpPr>
            <p:nvPr/>
          </p:nvSpPr>
          <p:spPr>
            <a:xfrm rot="420000">
              <a:off x="2481347" y="4194044"/>
              <a:ext cx="44441" cy="444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Rectangle 16"/>
            <p:cNvSpPr>
              <a:spLocks noChangeAspect="1"/>
            </p:cNvSpPr>
            <p:nvPr/>
          </p:nvSpPr>
          <p:spPr>
            <a:xfrm rot="420000">
              <a:off x="2128990" y="4502023"/>
              <a:ext cx="44441" cy="444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Rectangle 17"/>
            <p:cNvSpPr>
              <a:spLocks noChangeAspect="1"/>
            </p:cNvSpPr>
            <p:nvPr/>
          </p:nvSpPr>
          <p:spPr>
            <a:xfrm rot="4080000">
              <a:off x="2508325" y="4354388"/>
              <a:ext cx="44451" cy="4444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9" name="Rectangle 18"/>
            <p:cNvSpPr>
              <a:spLocks noChangeAspect="1"/>
            </p:cNvSpPr>
            <p:nvPr/>
          </p:nvSpPr>
          <p:spPr>
            <a:xfrm rot="1800000">
              <a:off x="2359133" y="4082918"/>
              <a:ext cx="44441" cy="444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Rectangle 19"/>
            <p:cNvSpPr>
              <a:spLocks noChangeAspect="1"/>
            </p:cNvSpPr>
            <p:nvPr/>
          </p:nvSpPr>
          <p:spPr>
            <a:xfrm rot="420000">
              <a:off x="2663874" y="4513135"/>
              <a:ext cx="44441" cy="44451"/>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7894" name="Group 52"/>
          <p:cNvGrpSpPr>
            <a:grpSpLocks/>
          </p:cNvGrpSpPr>
          <p:nvPr/>
        </p:nvGrpSpPr>
        <p:grpSpPr bwMode="auto">
          <a:xfrm>
            <a:off x="763588" y="4529138"/>
            <a:ext cx="3509962" cy="2384425"/>
            <a:chOff x="763524" y="4838017"/>
            <a:chExt cx="3510503" cy="2385743"/>
          </a:xfrm>
        </p:grpSpPr>
        <p:grpSp>
          <p:nvGrpSpPr>
            <p:cNvPr id="37924" name="Group 50"/>
            <p:cNvGrpSpPr>
              <a:grpSpLocks/>
            </p:cNvGrpSpPr>
            <p:nvPr/>
          </p:nvGrpSpPr>
          <p:grpSpPr bwMode="auto">
            <a:xfrm>
              <a:off x="763524" y="4838017"/>
              <a:ext cx="3510503" cy="1673749"/>
              <a:chOff x="763524" y="4827259"/>
              <a:chExt cx="3510503" cy="1673749"/>
            </a:xfrm>
          </p:grpSpPr>
          <p:grpSp>
            <p:nvGrpSpPr>
              <p:cNvPr id="37926" name="Group 26"/>
              <p:cNvGrpSpPr>
                <a:grpSpLocks/>
              </p:cNvGrpSpPr>
              <p:nvPr/>
            </p:nvGrpSpPr>
            <p:grpSpPr bwMode="auto">
              <a:xfrm flipH="1">
                <a:off x="2631990" y="5013062"/>
                <a:ext cx="1642037" cy="1464981"/>
                <a:chOff x="763524" y="5036027"/>
                <a:chExt cx="1642037" cy="1464981"/>
              </a:xfrm>
            </p:grpSpPr>
            <p:sp>
              <p:nvSpPr>
                <p:cNvPr id="28" name="Can 27"/>
                <p:cNvSpPr/>
                <p:nvPr/>
              </p:nvSpPr>
              <p:spPr>
                <a:xfrm rot="4086092">
                  <a:off x="1126935" y="4672652"/>
                  <a:ext cx="914906" cy="1641728"/>
                </a:xfrm>
                <a:prstGeom prst="can">
                  <a:avLst/>
                </a:prstGeom>
                <a:no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Oval 28"/>
                <p:cNvSpPr>
                  <a:spLocks noChangeAspect="1"/>
                </p:cNvSpPr>
                <p:nvPr/>
              </p:nvSpPr>
              <p:spPr>
                <a:xfrm>
                  <a:off x="888955" y="5474456"/>
                  <a:ext cx="585878" cy="601996"/>
                </a:xfrm>
                <a:prstGeom prst="ellipse">
                  <a:avLst/>
                </a:prstGeom>
                <a:solidFill>
                  <a:schemeClr val="bg1">
                    <a:lumMod val="85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0" name="Straight Connector 29"/>
                <p:cNvCxnSpPr/>
                <p:nvPr/>
              </p:nvCxnSpPr>
              <p:spPr>
                <a:xfrm rot="16200000" flipH="1">
                  <a:off x="1578711" y="6093180"/>
                  <a:ext cx="600407" cy="249275"/>
                </a:xfrm>
                <a:prstGeom prst="line">
                  <a:avLst/>
                </a:prstGeom>
                <a:ln w="2540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grpSp>
            <p:nvGrpSpPr>
              <p:cNvPr id="37927" name="Group 30"/>
              <p:cNvGrpSpPr>
                <a:grpSpLocks/>
              </p:cNvGrpSpPr>
              <p:nvPr/>
            </p:nvGrpSpPr>
            <p:grpSpPr bwMode="auto">
              <a:xfrm rot="20220000" flipH="1">
                <a:off x="1869990" y="4827259"/>
                <a:ext cx="1642037" cy="1464981"/>
                <a:chOff x="763524" y="5036027"/>
                <a:chExt cx="1642037" cy="1464981"/>
              </a:xfrm>
            </p:grpSpPr>
            <p:sp>
              <p:nvSpPr>
                <p:cNvPr id="32" name="Can 31"/>
                <p:cNvSpPr/>
                <p:nvPr/>
              </p:nvSpPr>
              <p:spPr>
                <a:xfrm rot="4086092">
                  <a:off x="1129104" y="4664183"/>
                  <a:ext cx="919670" cy="1640141"/>
                </a:xfrm>
                <a:prstGeom prst="can">
                  <a:avLst/>
                </a:prstGeom>
                <a:no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Oval 32"/>
                <p:cNvSpPr>
                  <a:spLocks noChangeAspect="1"/>
                </p:cNvSpPr>
                <p:nvPr/>
              </p:nvSpPr>
              <p:spPr>
                <a:xfrm>
                  <a:off x="1351582" y="5290721"/>
                  <a:ext cx="584290" cy="592465"/>
                </a:xfrm>
                <a:prstGeom prst="ellipse">
                  <a:avLst/>
                </a:prstGeom>
                <a:solidFill>
                  <a:schemeClr val="bg1">
                    <a:lumMod val="6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4" name="Straight Connector 33"/>
                <p:cNvCxnSpPr/>
                <p:nvPr/>
              </p:nvCxnSpPr>
              <p:spPr>
                <a:xfrm rot="16200000" flipH="1">
                  <a:off x="1588440" y="6083828"/>
                  <a:ext cx="584523" cy="249275"/>
                </a:xfrm>
                <a:prstGeom prst="line">
                  <a:avLst/>
                </a:prstGeom>
                <a:ln w="2540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7928" name="Group 34"/>
              <p:cNvGrpSpPr>
                <a:grpSpLocks/>
              </p:cNvGrpSpPr>
              <p:nvPr/>
            </p:nvGrpSpPr>
            <p:grpSpPr bwMode="auto">
              <a:xfrm rot="20880000" flipH="1">
                <a:off x="2373120" y="4917029"/>
                <a:ext cx="1642037" cy="1464981"/>
                <a:chOff x="763524" y="5036027"/>
                <a:chExt cx="1642037" cy="1464981"/>
              </a:xfrm>
            </p:grpSpPr>
            <p:sp>
              <p:nvSpPr>
                <p:cNvPr id="36" name="Can 35"/>
                <p:cNvSpPr/>
                <p:nvPr/>
              </p:nvSpPr>
              <p:spPr>
                <a:xfrm rot="4086092">
                  <a:off x="1127400" y="4671418"/>
                  <a:ext cx="913317" cy="1641728"/>
                </a:xfrm>
                <a:prstGeom prst="can">
                  <a:avLst/>
                </a:prstGeom>
                <a:no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Oval 36"/>
                <p:cNvSpPr>
                  <a:spLocks noChangeAspect="1"/>
                </p:cNvSpPr>
                <p:nvPr/>
              </p:nvSpPr>
              <p:spPr>
                <a:xfrm>
                  <a:off x="1140480" y="5372704"/>
                  <a:ext cx="584290" cy="586111"/>
                </a:xfrm>
                <a:prstGeom prst="ellipse">
                  <a:avLst/>
                </a:prstGeom>
                <a:solidFill>
                  <a:schemeClr val="bg1">
                    <a:lumMod val="75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38" name="Straight Connector 37"/>
                <p:cNvCxnSpPr/>
                <p:nvPr/>
              </p:nvCxnSpPr>
              <p:spPr>
                <a:xfrm rot="16200000" flipH="1">
                  <a:off x="1589731" y="6071718"/>
                  <a:ext cx="582934" cy="247688"/>
                </a:xfrm>
                <a:prstGeom prst="line">
                  <a:avLst/>
                </a:prstGeom>
                <a:ln w="2540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grpSp>
          <p:grpSp>
            <p:nvGrpSpPr>
              <p:cNvPr id="37929" name="Group 25"/>
              <p:cNvGrpSpPr>
                <a:grpSpLocks/>
              </p:cNvGrpSpPr>
              <p:nvPr/>
            </p:nvGrpSpPr>
            <p:grpSpPr bwMode="auto">
              <a:xfrm>
                <a:off x="763524" y="5036027"/>
                <a:ext cx="1642037" cy="1464981"/>
                <a:chOff x="763524" y="5036027"/>
                <a:chExt cx="1642037" cy="1464981"/>
              </a:xfrm>
            </p:grpSpPr>
            <p:sp>
              <p:nvSpPr>
                <p:cNvPr id="22" name="Can 21"/>
                <p:cNvSpPr/>
                <p:nvPr/>
              </p:nvSpPr>
              <p:spPr>
                <a:xfrm rot="4086092">
                  <a:off x="1126936" y="4671924"/>
                  <a:ext cx="914906" cy="1641728"/>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Oval 22"/>
                <p:cNvSpPr>
                  <a:spLocks noChangeAspect="1"/>
                </p:cNvSpPr>
                <p:nvPr/>
              </p:nvSpPr>
              <p:spPr>
                <a:xfrm>
                  <a:off x="977034" y="5436299"/>
                  <a:ext cx="585489" cy="585489"/>
                </a:xfrm>
                <a:prstGeom prst="ellipse">
                  <a:avLst/>
                </a:prstGeom>
                <a:solidFill>
                  <a:schemeClr val="bg2">
                    <a:lumMod val="75000"/>
                  </a:schemeClr>
                </a:solidFill>
                <a:ln>
                  <a:noFill/>
                </a:ln>
                <a:scene3d>
                  <a:camera prst="orthographicFront"/>
                  <a:lightRig rig="threePt" dir="t"/>
                </a:scene3d>
                <a:sp3d>
                  <a:bevelT w="279400" h="1905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25" name="Straight Connector 24"/>
                <p:cNvCxnSpPr/>
                <p:nvPr/>
              </p:nvCxnSpPr>
              <p:spPr>
                <a:xfrm rot="16200000" flipH="1">
                  <a:off x="1586653" y="6084509"/>
                  <a:ext cx="584523" cy="249275"/>
                </a:xfrm>
                <a:prstGeom prst="line">
                  <a:avLst/>
                </a:prstGeom>
                <a:ln w="254000">
                  <a:solidFill>
                    <a:schemeClr val="tx1"/>
                  </a:solidFill>
                </a:ln>
              </p:spPr>
              <p:style>
                <a:lnRef idx="1">
                  <a:schemeClr val="accent1"/>
                </a:lnRef>
                <a:fillRef idx="0">
                  <a:schemeClr val="accent1"/>
                </a:fillRef>
                <a:effectRef idx="0">
                  <a:schemeClr val="accent1"/>
                </a:effectRef>
                <a:fontRef idx="minor">
                  <a:schemeClr val="tx1"/>
                </a:fontRef>
              </p:style>
            </p:cxnSp>
          </p:grpSp>
          <p:sp>
            <p:nvSpPr>
              <p:cNvPr id="39" name="Rectangle 38"/>
              <p:cNvSpPr>
                <a:spLocks noChangeAspect="1"/>
              </p:cNvSpPr>
              <p:nvPr/>
            </p:nvSpPr>
            <p:spPr>
              <a:xfrm rot="4080000">
                <a:off x="992150" y="5438793"/>
                <a:ext cx="44475" cy="444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Rectangle 39"/>
              <p:cNvSpPr>
                <a:spLocks noChangeAspect="1"/>
              </p:cNvSpPr>
              <p:nvPr/>
            </p:nvSpPr>
            <p:spPr>
              <a:xfrm rot="1800000">
                <a:off x="928649" y="5835878"/>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ectangle 40"/>
              <p:cNvSpPr>
                <a:spLocks noChangeAspect="1"/>
              </p:cNvSpPr>
              <p:nvPr/>
            </p:nvSpPr>
            <p:spPr>
              <a:xfrm rot="420000">
                <a:off x="1289067" y="5338717"/>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Rectangle 41"/>
              <p:cNvSpPr>
                <a:spLocks noChangeAspect="1"/>
              </p:cNvSpPr>
              <p:nvPr/>
            </p:nvSpPr>
            <p:spPr>
              <a:xfrm rot="420000">
                <a:off x="865140" y="5602387"/>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ectangle 42"/>
              <p:cNvSpPr>
                <a:spLocks noChangeAspect="1"/>
              </p:cNvSpPr>
              <p:nvPr/>
            </p:nvSpPr>
            <p:spPr>
              <a:xfrm rot="4080000">
                <a:off x="1049309" y="6009021"/>
                <a:ext cx="44475" cy="444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ectangle 43"/>
              <p:cNvSpPr>
                <a:spLocks noChangeAspect="1"/>
              </p:cNvSpPr>
              <p:nvPr/>
            </p:nvSpPr>
            <p:spPr>
              <a:xfrm rot="1800000">
                <a:off x="1147758" y="5248179"/>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ectangle 44"/>
              <p:cNvSpPr>
                <a:spLocks noChangeAspect="1"/>
              </p:cNvSpPr>
              <p:nvPr/>
            </p:nvSpPr>
            <p:spPr>
              <a:xfrm rot="420000">
                <a:off x="1595502" y="5611918"/>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6" name="Rectangle 45"/>
              <p:cNvSpPr>
                <a:spLocks noChangeAspect="1"/>
              </p:cNvSpPr>
              <p:nvPr/>
            </p:nvSpPr>
            <p:spPr>
              <a:xfrm rot="4080000">
                <a:off x="1195382" y="6037612"/>
                <a:ext cx="44475" cy="444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ectangle 46"/>
              <p:cNvSpPr>
                <a:spLocks noChangeAspect="1"/>
              </p:cNvSpPr>
              <p:nvPr/>
            </p:nvSpPr>
            <p:spPr>
              <a:xfrm rot="1800000">
                <a:off x="798454" y="5362542"/>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Rectangle 47"/>
              <p:cNvSpPr>
                <a:spLocks noChangeAspect="1"/>
              </p:cNvSpPr>
              <p:nvPr/>
            </p:nvSpPr>
            <p:spPr>
              <a:xfrm rot="420000">
                <a:off x="1562159" y="5889883"/>
                <a:ext cx="44457" cy="44475"/>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9" name="Rectangle 48"/>
              <p:cNvSpPr>
                <a:spLocks noChangeAspect="1"/>
              </p:cNvSpPr>
              <p:nvPr/>
            </p:nvSpPr>
            <p:spPr>
              <a:xfrm rot="1800000">
                <a:off x="1368454" y="5179879"/>
                <a:ext cx="44457" cy="42886"/>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0" name="Rectangle 49"/>
              <p:cNvSpPr>
                <a:spLocks noChangeAspect="1"/>
              </p:cNvSpPr>
              <p:nvPr/>
            </p:nvSpPr>
            <p:spPr>
              <a:xfrm rot="4080000">
                <a:off x="1478000" y="5408614"/>
                <a:ext cx="44475" cy="4445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2" name="Arc 51"/>
            <p:cNvSpPr/>
            <p:nvPr/>
          </p:nvSpPr>
          <p:spPr>
            <a:xfrm flipH="1">
              <a:off x="1840015" y="6491517"/>
              <a:ext cx="1333706" cy="732243"/>
            </a:xfrm>
            <a:prstGeom prst="arc">
              <a:avLst>
                <a:gd name="adj1" fmla="val 12130292"/>
                <a:gd name="adj2" fmla="val 20423757"/>
              </a:avLst>
            </a:prstGeom>
            <a:ln>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nvGrpSpPr>
          <p:cNvPr id="37895" name="Group 78"/>
          <p:cNvGrpSpPr>
            <a:grpSpLocks/>
          </p:cNvGrpSpPr>
          <p:nvPr/>
        </p:nvGrpSpPr>
        <p:grpSpPr bwMode="auto">
          <a:xfrm>
            <a:off x="5446713" y="3463925"/>
            <a:ext cx="2212975" cy="1971675"/>
            <a:chOff x="4807284" y="4251949"/>
            <a:chExt cx="2213809" cy="1972387"/>
          </a:xfrm>
        </p:grpSpPr>
        <p:sp>
          <p:nvSpPr>
            <p:cNvPr id="54" name="Oval 53"/>
            <p:cNvSpPr>
              <a:spLocks noChangeAspect="1"/>
            </p:cNvSpPr>
            <p:nvPr/>
          </p:nvSpPr>
          <p:spPr>
            <a:xfrm>
              <a:off x="5750614" y="5800321"/>
              <a:ext cx="128635"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Oval 54"/>
            <p:cNvSpPr>
              <a:spLocks noChangeAspect="1"/>
            </p:cNvSpPr>
            <p:nvPr/>
          </p:nvSpPr>
          <p:spPr>
            <a:xfrm>
              <a:off x="5485401" y="5800321"/>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Oval 55"/>
            <p:cNvSpPr>
              <a:spLocks noChangeAspect="1"/>
            </p:cNvSpPr>
            <p:nvPr/>
          </p:nvSpPr>
          <p:spPr>
            <a:xfrm>
              <a:off x="5618802" y="5800321"/>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7" name="Oval 56"/>
            <p:cNvSpPr>
              <a:spLocks noChangeAspect="1"/>
            </p:cNvSpPr>
            <p:nvPr/>
          </p:nvSpPr>
          <p:spPr>
            <a:xfrm>
              <a:off x="6149227" y="5800321"/>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8" name="Oval 57"/>
            <p:cNvSpPr>
              <a:spLocks noChangeAspect="1"/>
            </p:cNvSpPr>
            <p:nvPr/>
          </p:nvSpPr>
          <p:spPr>
            <a:xfrm>
              <a:off x="5884015" y="5800321"/>
              <a:ext cx="128635"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9" name="Oval 58"/>
            <p:cNvSpPr>
              <a:spLocks noChangeAspect="1"/>
            </p:cNvSpPr>
            <p:nvPr/>
          </p:nvSpPr>
          <p:spPr>
            <a:xfrm>
              <a:off x="6015826" y="5800321"/>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0" name="Oval 59"/>
            <p:cNvSpPr>
              <a:spLocks noChangeAspect="1"/>
            </p:cNvSpPr>
            <p:nvPr/>
          </p:nvSpPr>
          <p:spPr>
            <a:xfrm>
              <a:off x="5818902" y="5684391"/>
              <a:ext cx="127048"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1" name="Oval 60"/>
            <p:cNvSpPr>
              <a:spLocks noChangeAspect="1"/>
            </p:cNvSpPr>
            <p:nvPr/>
          </p:nvSpPr>
          <p:spPr>
            <a:xfrm>
              <a:off x="5553690" y="5684391"/>
              <a:ext cx="127048"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2" name="Oval 61"/>
            <p:cNvSpPr>
              <a:spLocks noChangeAspect="1"/>
            </p:cNvSpPr>
            <p:nvPr/>
          </p:nvSpPr>
          <p:spPr>
            <a:xfrm>
              <a:off x="5685502" y="5684391"/>
              <a:ext cx="128636"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Oval 63"/>
            <p:cNvSpPr>
              <a:spLocks noChangeAspect="1"/>
            </p:cNvSpPr>
            <p:nvPr/>
          </p:nvSpPr>
          <p:spPr>
            <a:xfrm>
              <a:off x="5950715" y="5684391"/>
              <a:ext cx="128635"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Oval 64"/>
            <p:cNvSpPr>
              <a:spLocks noChangeAspect="1"/>
            </p:cNvSpPr>
            <p:nvPr/>
          </p:nvSpPr>
          <p:spPr>
            <a:xfrm>
              <a:off x="6084115" y="5684391"/>
              <a:ext cx="127048"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Oval 65"/>
            <p:cNvSpPr>
              <a:spLocks noChangeAspect="1"/>
            </p:cNvSpPr>
            <p:nvPr/>
          </p:nvSpPr>
          <p:spPr>
            <a:xfrm>
              <a:off x="5159842" y="5284197"/>
              <a:ext cx="128635"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Oval 66"/>
            <p:cNvSpPr>
              <a:spLocks noChangeAspect="1"/>
            </p:cNvSpPr>
            <p:nvPr/>
          </p:nvSpPr>
          <p:spPr>
            <a:xfrm>
              <a:off x="5104258" y="4882415"/>
              <a:ext cx="127048" cy="1286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Oval 67"/>
            <p:cNvSpPr>
              <a:spLocks noChangeAspect="1"/>
            </p:cNvSpPr>
            <p:nvPr/>
          </p:nvSpPr>
          <p:spPr>
            <a:xfrm>
              <a:off x="5504459" y="5053927"/>
              <a:ext cx="127048" cy="1286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Oval 68"/>
            <p:cNvSpPr>
              <a:spLocks noChangeAspect="1"/>
            </p:cNvSpPr>
            <p:nvPr/>
          </p:nvSpPr>
          <p:spPr>
            <a:xfrm>
              <a:off x="6450965" y="5171444"/>
              <a:ext cx="128636" cy="1286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0" name="Oval 69"/>
            <p:cNvSpPr>
              <a:spLocks noChangeAspect="1"/>
            </p:cNvSpPr>
            <p:nvPr/>
          </p:nvSpPr>
          <p:spPr>
            <a:xfrm>
              <a:off x="5677562" y="4251949"/>
              <a:ext cx="128635"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Oval 70"/>
            <p:cNvSpPr>
              <a:spLocks noChangeAspect="1"/>
            </p:cNvSpPr>
            <p:nvPr/>
          </p:nvSpPr>
          <p:spPr>
            <a:xfrm>
              <a:off x="6115877" y="5006284"/>
              <a:ext cx="127048"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2" name="Oval 71"/>
            <p:cNvSpPr>
              <a:spLocks noChangeAspect="1"/>
            </p:cNvSpPr>
            <p:nvPr/>
          </p:nvSpPr>
          <p:spPr>
            <a:xfrm>
              <a:off x="6254041" y="4490160"/>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3" name="Oval 72"/>
            <p:cNvSpPr>
              <a:spLocks noChangeAspect="1"/>
            </p:cNvSpPr>
            <p:nvPr/>
          </p:nvSpPr>
          <p:spPr>
            <a:xfrm>
              <a:off x="5401233" y="4553683"/>
              <a:ext cx="127048" cy="12863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4" name="Oval 73"/>
            <p:cNvSpPr>
              <a:spLocks noChangeAspect="1"/>
            </p:cNvSpPr>
            <p:nvPr/>
          </p:nvSpPr>
          <p:spPr>
            <a:xfrm>
              <a:off x="5051851" y="4291651"/>
              <a:ext cx="128635" cy="1286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5" name="Oval 74"/>
            <p:cNvSpPr>
              <a:spLocks noChangeAspect="1"/>
            </p:cNvSpPr>
            <p:nvPr/>
          </p:nvSpPr>
          <p:spPr>
            <a:xfrm>
              <a:off x="5990417" y="4644204"/>
              <a:ext cx="128636" cy="128633"/>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6" name="Oval 75"/>
            <p:cNvSpPr>
              <a:spLocks noChangeAspect="1"/>
            </p:cNvSpPr>
            <p:nvPr/>
          </p:nvSpPr>
          <p:spPr>
            <a:xfrm>
              <a:off x="6460494" y="4282123"/>
              <a:ext cx="128636" cy="127046"/>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7" name="Arc 76"/>
            <p:cNvSpPr/>
            <p:nvPr/>
          </p:nvSpPr>
          <p:spPr>
            <a:xfrm>
              <a:off x="4807284" y="5063455"/>
              <a:ext cx="1052909" cy="1156117"/>
            </a:xfrm>
            <a:prstGeom prst="arc">
              <a:avLst>
                <a:gd name="adj1" fmla="val 18410605"/>
                <a:gd name="adj2" fmla="val 0"/>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78" name="Arc 77"/>
            <p:cNvSpPr/>
            <p:nvPr/>
          </p:nvSpPr>
          <p:spPr>
            <a:xfrm flipH="1">
              <a:off x="5980888" y="4909411"/>
              <a:ext cx="1040205" cy="1314925"/>
            </a:xfrm>
            <a:prstGeom prst="arc">
              <a:avLst>
                <a:gd name="adj1" fmla="val 19002722"/>
                <a:gd name="adj2" fmla="val 491516"/>
              </a:avLst>
            </a:prstGeom>
            <a:ln>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sp>
        <p:nvSpPr>
          <p:cNvPr id="37896" name="TextBox 78"/>
          <p:cNvSpPr txBox="1">
            <a:spLocks noChangeArrowheads="1"/>
          </p:cNvSpPr>
          <p:nvPr/>
        </p:nvSpPr>
        <p:spPr bwMode="auto">
          <a:xfrm>
            <a:off x="5586413" y="3068638"/>
            <a:ext cx="20701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Precursor Material</a:t>
            </a:r>
          </a:p>
        </p:txBody>
      </p:sp>
      <p:sp>
        <p:nvSpPr>
          <p:cNvPr id="37897" name="TextBox 79"/>
          <p:cNvSpPr txBox="1">
            <a:spLocks noChangeArrowheads="1"/>
          </p:cNvSpPr>
          <p:nvPr/>
        </p:nvSpPr>
        <p:spPr bwMode="auto">
          <a:xfrm>
            <a:off x="5576888" y="5162550"/>
            <a:ext cx="18764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Growing Particle</a:t>
            </a:r>
          </a:p>
        </p:txBody>
      </p:sp>
      <p:sp>
        <p:nvSpPr>
          <p:cNvPr id="37898" name="TextBox 80"/>
          <p:cNvSpPr txBox="1">
            <a:spLocks noChangeArrowheads="1"/>
          </p:cNvSpPr>
          <p:nvPr/>
        </p:nvSpPr>
        <p:spPr bwMode="auto">
          <a:xfrm>
            <a:off x="504825" y="4362450"/>
            <a:ext cx="9794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Ball Mill</a:t>
            </a:r>
          </a:p>
        </p:txBody>
      </p:sp>
      <p:sp>
        <p:nvSpPr>
          <p:cNvPr id="37899" name="TextBox 81"/>
          <p:cNvSpPr txBox="1">
            <a:spLocks noChangeArrowheads="1"/>
          </p:cNvSpPr>
          <p:nvPr/>
        </p:nvSpPr>
        <p:spPr bwMode="auto">
          <a:xfrm>
            <a:off x="620713" y="2724150"/>
            <a:ext cx="119697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Roller Mill</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p:txBody>
          <a:bodyPr/>
          <a:lstStyle/>
          <a:p>
            <a:r>
              <a:rPr lang="en-US" altLang="en-US" sz="3200" smtClean="0"/>
              <a:t>Example: Formation of Gold Nanoparticles</a:t>
            </a:r>
          </a:p>
        </p:txBody>
      </p:sp>
      <p:grpSp>
        <p:nvGrpSpPr>
          <p:cNvPr id="38915" name="Group 24"/>
          <p:cNvGrpSpPr>
            <a:grpSpLocks/>
          </p:cNvGrpSpPr>
          <p:nvPr/>
        </p:nvGrpSpPr>
        <p:grpSpPr bwMode="auto">
          <a:xfrm>
            <a:off x="1366838" y="1757363"/>
            <a:ext cx="914400" cy="1812925"/>
            <a:chOff x="1366380" y="1956150"/>
            <a:chExt cx="914400" cy="1812018"/>
          </a:xfrm>
        </p:grpSpPr>
        <p:grpSp>
          <p:nvGrpSpPr>
            <p:cNvPr id="38954" name="Group 13"/>
            <p:cNvGrpSpPr>
              <a:grpSpLocks/>
            </p:cNvGrpSpPr>
            <p:nvPr/>
          </p:nvGrpSpPr>
          <p:grpSpPr bwMode="auto">
            <a:xfrm>
              <a:off x="1366380" y="1956150"/>
              <a:ext cx="914400" cy="1372452"/>
              <a:chOff x="3683695" y="1981201"/>
              <a:chExt cx="914400" cy="1372452"/>
            </a:xfrm>
          </p:grpSpPr>
          <p:sp>
            <p:nvSpPr>
              <p:cNvPr id="12" name="Can 11"/>
              <p:cNvSpPr/>
              <p:nvPr/>
            </p:nvSpPr>
            <p:spPr>
              <a:xfrm>
                <a:off x="3683695" y="2439758"/>
                <a:ext cx="914400" cy="913943"/>
              </a:xfrm>
              <a:prstGeom prst="can">
                <a:avLst/>
              </a:prstGeom>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HAuCl</a:t>
                </a:r>
                <a:r>
                  <a:rPr lang="en-US" sz="1600" baseline="-25000" dirty="0">
                    <a:solidFill>
                      <a:schemeClr val="tx1"/>
                    </a:solidFill>
                  </a:rPr>
                  <a:t>4</a:t>
                </a:r>
              </a:p>
            </p:txBody>
          </p:sp>
          <p:sp>
            <p:nvSpPr>
              <p:cNvPr id="13" name="Can 12"/>
              <p:cNvSpPr/>
              <p:nvPr/>
            </p:nvSpPr>
            <p:spPr>
              <a:xfrm>
                <a:off x="3683695" y="1981201"/>
                <a:ext cx="914400" cy="1370914"/>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8955" name="Group 23"/>
            <p:cNvGrpSpPr>
              <a:grpSpLocks/>
            </p:cNvGrpSpPr>
            <p:nvPr/>
          </p:nvGrpSpPr>
          <p:grpSpPr bwMode="auto">
            <a:xfrm>
              <a:off x="1498582" y="3367336"/>
              <a:ext cx="650989" cy="400832"/>
              <a:chOff x="1494772" y="3447346"/>
              <a:chExt cx="650989" cy="400832"/>
            </a:xfrm>
          </p:grpSpPr>
          <p:sp>
            <p:nvSpPr>
              <p:cNvPr id="21" name="Freeform 20"/>
              <p:cNvSpPr/>
              <p:nvPr/>
            </p:nvSpPr>
            <p:spPr>
              <a:xfrm>
                <a:off x="1494332"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2" name="Freeform 21"/>
              <p:cNvSpPr/>
              <p:nvPr/>
            </p:nvSpPr>
            <p:spPr>
              <a:xfrm>
                <a:off x="1753095"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3" name="Freeform 22"/>
              <p:cNvSpPr/>
              <p:nvPr/>
            </p:nvSpPr>
            <p:spPr>
              <a:xfrm>
                <a:off x="2011857"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grpSp>
        <p:nvGrpSpPr>
          <p:cNvPr id="38916" name="Group 33"/>
          <p:cNvGrpSpPr>
            <a:grpSpLocks/>
          </p:cNvGrpSpPr>
          <p:nvPr/>
        </p:nvGrpSpPr>
        <p:grpSpPr bwMode="auto">
          <a:xfrm>
            <a:off x="5083175" y="1757363"/>
            <a:ext cx="914400" cy="1812925"/>
            <a:chOff x="1366380" y="1956150"/>
            <a:chExt cx="914400" cy="1812018"/>
          </a:xfrm>
        </p:grpSpPr>
        <p:grpSp>
          <p:nvGrpSpPr>
            <p:cNvPr id="38947" name="Group 13"/>
            <p:cNvGrpSpPr>
              <a:grpSpLocks/>
            </p:cNvGrpSpPr>
            <p:nvPr/>
          </p:nvGrpSpPr>
          <p:grpSpPr bwMode="auto">
            <a:xfrm>
              <a:off x="1366380" y="1956150"/>
              <a:ext cx="914400" cy="1372452"/>
              <a:chOff x="3683695" y="1981201"/>
              <a:chExt cx="914400" cy="1372452"/>
            </a:xfrm>
          </p:grpSpPr>
          <p:sp>
            <p:nvSpPr>
              <p:cNvPr id="40" name="Can 39"/>
              <p:cNvSpPr/>
              <p:nvPr/>
            </p:nvSpPr>
            <p:spPr>
              <a:xfrm>
                <a:off x="3683695" y="2439758"/>
                <a:ext cx="914400" cy="913943"/>
              </a:xfrm>
              <a:prstGeom prst="can">
                <a:avLst/>
              </a:prstGeom>
              <a:solidFill>
                <a:srgbClr val="9966FF"/>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sz="1600" baseline="-25000" dirty="0">
                  <a:solidFill>
                    <a:schemeClr val="tx1"/>
                  </a:solidFill>
                </a:endParaRPr>
              </a:p>
            </p:txBody>
          </p:sp>
          <p:sp>
            <p:nvSpPr>
              <p:cNvPr id="41" name="Can 40"/>
              <p:cNvSpPr/>
              <p:nvPr/>
            </p:nvSpPr>
            <p:spPr>
              <a:xfrm>
                <a:off x="3683695" y="1981201"/>
                <a:ext cx="914400" cy="1370914"/>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8948" name="Group 23"/>
            <p:cNvGrpSpPr>
              <a:grpSpLocks/>
            </p:cNvGrpSpPr>
            <p:nvPr/>
          </p:nvGrpSpPr>
          <p:grpSpPr bwMode="auto">
            <a:xfrm>
              <a:off x="1498582" y="3367336"/>
              <a:ext cx="650989" cy="400832"/>
              <a:chOff x="1494772" y="3447346"/>
              <a:chExt cx="650989" cy="400832"/>
            </a:xfrm>
          </p:grpSpPr>
          <p:sp>
            <p:nvSpPr>
              <p:cNvPr id="37" name="Freeform 36"/>
              <p:cNvSpPr/>
              <p:nvPr/>
            </p:nvSpPr>
            <p:spPr>
              <a:xfrm>
                <a:off x="1494333"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8" name="Freeform 37"/>
              <p:cNvSpPr/>
              <p:nvPr/>
            </p:nvSpPr>
            <p:spPr>
              <a:xfrm>
                <a:off x="1753095"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9" name="Freeform 38"/>
              <p:cNvSpPr/>
              <p:nvPr/>
            </p:nvSpPr>
            <p:spPr>
              <a:xfrm>
                <a:off x="2011858"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grpSp>
        <p:nvGrpSpPr>
          <p:cNvPr id="38917" name="Group 41"/>
          <p:cNvGrpSpPr>
            <a:grpSpLocks/>
          </p:cNvGrpSpPr>
          <p:nvPr/>
        </p:nvGrpSpPr>
        <p:grpSpPr bwMode="auto">
          <a:xfrm>
            <a:off x="6921500" y="1757363"/>
            <a:ext cx="914400" cy="1812925"/>
            <a:chOff x="1366380" y="1956150"/>
            <a:chExt cx="914400" cy="1812018"/>
          </a:xfrm>
        </p:grpSpPr>
        <p:grpSp>
          <p:nvGrpSpPr>
            <p:cNvPr id="38940" name="Group 13"/>
            <p:cNvGrpSpPr>
              <a:grpSpLocks/>
            </p:cNvGrpSpPr>
            <p:nvPr/>
          </p:nvGrpSpPr>
          <p:grpSpPr bwMode="auto">
            <a:xfrm>
              <a:off x="1366380" y="1956150"/>
              <a:ext cx="914400" cy="1372452"/>
              <a:chOff x="3683695" y="1981201"/>
              <a:chExt cx="914400" cy="1372452"/>
            </a:xfrm>
          </p:grpSpPr>
          <p:sp>
            <p:nvSpPr>
              <p:cNvPr id="48" name="Can 47"/>
              <p:cNvSpPr/>
              <p:nvPr/>
            </p:nvSpPr>
            <p:spPr>
              <a:xfrm>
                <a:off x="3683695" y="2439758"/>
                <a:ext cx="914400" cy="913943"/>
              </a:xfrm>
              <a:prstGeom prst="can">
                <a:avLst/>
              </a:prstGeom>
              <a:solidFill>
                <a:srgbClr val="CC0000"/>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Gold</a:t>
                </a:r>
              </a:p>
              <a:p>
                <a:pPr algn="ctr">
                  <a:defRPr/>
                </a:pPr>
                <a:r>
                  <a:rPr lang="en-US" sz="1600" dirty="0">
                    <a:solidFill>
                      <a:schemeClr val="tx1"/>
                    </a:solidFill>
                  </a:rPr>
                  <a:t>NP</a:t>
                </a:r>
              </a:p>
            </p:txBody>
          </p:sp>
          <p:sp>
            <p:nvSpPr>
              <p:cNvPr id="49" name="Can 48"/>
              <p:cNvSpPr/>
              <p:nvPr/>
            </p:nvSpPr>
            <p:spPr>
              <a:xfrm>
                <a:off x="3683695" y="1981201"/>
                <a:ext cx="914400" cy="1370914"/>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8941" name="Group 23"/>
            <p:cNvGrpSpPr>
              <a:grpSpLocks/>
            </p:cNvGrpSpPr>
            <p:nvPr/>
          </p:nvGrpSpPr>
          <p:grpSpPr bwMode="auto">
            <a:xfrm>
              <a:off x="1498582" y="3367336"/>
              <a:ext cx="650989" cy="400832"/>
              <a:chOff x="1494772" y="3447346"/>
              <a:chExt cx="650989" cy="400832"/>
            </a:xfrm>
          </p:grpSpPr>
          <p:sp>
            <p:nvSpPr>
              <p:cNvPr id="45" name="Freeform 44"/>
              <p:cNvSpPr/>
              <p:nvPr/>
            </p:nvSpPr>
            <p:spPr>
              <a:xfrm>
                <a:off x="1494333"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6" name="Freeform 45"/>
              <p:cNvSpPr/>
              <p:nvPr/>
            </p:nvSpPr>
            <p:spPr>
              <a:xfrm>
                <a:off x="1753095"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7" name="Freeform 46"/>
              <p:cNvSpPr/>
              <p:nvPr/>
            </p:nvSpPr>
            <p:spPr>
              <a:xfrm>
                <a:off x="2011858" y="3446741"/>
                <a:ext cx="133350" cy="401437"/>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grpSp>
        <p:nvGrpSpPr>
          <p:cNvPr id="38918" name="Group 56"/>
          <p:cNvGrpSpPr>
            <a:grpSpLocks/>
          </p:cNvGrpSpPr>
          <p:nvPr/>
        </p:nvGrpSpPr>
        <p:grpSpPr bwMode="auto">
          <a:xfrm>
            <a:off x="2692400" y="982663"/>
            <a:ext cx="1590675" cy="2587625"/>
            <a:chOff x="2536761" y="1232713"/>
            <a:chExt cx="1591996" cy="2587647"/>
          </a:xfrm>
        </p:grpSpPr>
        <p:grpSp>
          <p:nvGrpSpPr>
            <p:cNvPr id="38926" name="Group 54"/>
            <p:cNvGrpSpPr>
              <a:grpSpLocks/>
            </p:cNvGrpSpPr>
            <p:nvPr/>
          </p:nvGrpSpPr>
          <p:grpSpPr bwMode="auto">
            <a:xfrm>
              <a:off x="3072008" y="1232713"/>
              <a:ext cx="1056749" cy="2587647"/>
              <a:chOff x="3072008" y="1232713"/>
              <a:chExt cx="1056749" cy="2587647"/>
            </a:xfrm>
          </p:grpSpPr>
          <p:grpSp>
            <p:nvGrpSpPr>
              <p:cNvPr id="38928" name="Group 25"/>
              <p:cNvGrpSpPr>
                <a:grpSpLocks/>
              </p:cNvGrpSpPr>
              <p:nvPr/>
            </p:nvGrpSpPr>
            <p:grpSpPr bwMode="auto">
              <a:xfrm>
                <a:off x="3072008" y="2008342"/>
                <a:ext cx="914400" cy="1812018"/>
                <a:chOff x="1366380" y="1956150"/>
                <a:chExt cx="914400" cy="1812018"/>
              </a:xfrm>
            </p:grpSpPr>
            <p:grpSp>
              <p:nvGrpSpPr>
                <p:cNvPr id="38933" name="Group 13"/>
                <p:cNvGrpSpPr>
                  <a:grpSpLocks/>
                </p:cNvGrpSpPr>
                <p:nvPr/>
              </p:nvGrpSpPr>
              <p:grpSpPr bwMode="auto">
                <a:xfrm>
                  <a:off x="1366380" y="1956150"/>
                  <a:ext cx="914400" cy="1372452"/>
                  <a:chOff x="3683695" y="1981201"/>
                  <a:chExt cx="914400" cy="1372452"/>
                </a:xfrm>
              </p:grpSpPr>
              <p:sp>
                <p:nvSpPr>
                  <p:cNvPr id="32" name="Can 31"/>
                  <p:cNvSpPr/>
                  <p:nvPr/>
                </p:nvSpPr>
                <p:spPr>
                  <a:xfrm>
                    <a:off x="3683880" y="2439070"/>
                    <a:ext cx="913570" cy="914407"/>
                  </a:xfrm>
                  <a:prstGeom prst="can">
                    <a:avLst/>
                  </a:prstGeom>
                  <a:solidFill>
                    <a:schemeClr val="bg1">
                      <a:lumMod val="75000"/>
                    </a:schemeClr>
                  </a:solidFill>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HAuCl</a:t>
                    </a:r>
                    <a:r>
                      <a:rPr lang="en-US" sz="1600" baseline="-25000" dirty="0">
                        <a:solidFill>
                          <a:schemeClr val="tx1"/>
                        </a:solidFill>
                      </a:rPr>
                      <a:t>4</a:t>
                    </a:r>
                  </a:p>
                </p:txBody>
              </p:sp>
              <p:sp>
                <p:nvSpPr>
                  <p:cNvPr id="33" name="Can 32"/>
                  <p:cNvSpPr/>
                  <p:nvPr/>
                </p:nvSpPr>
                <p:spPr>
                  <a:xfrm>
                    <a:off x="3683880" y="1981866"/>
                    <a:ext cx="913570" cy="1370024"/>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8934" name="Group 23"/>
                <p:cNvGrpSpPr>
                  <a:grpSpLocks/>
                </p:cNvGrpSpPr>
                <p:nvPr/>
              </p:nvGrpSpPr>
              <p:grpSpPr bwMode="auto">
                <a:xfrm>
                  <a:off x="1498582" y="3367336"/>
                  <a:ext cx="650989" cy="400832"/>
                  <a:chOff x="1494772" y="3447346"/>
                  <a:chExt cx="650989" cy="400832"/>
                </a:xfrm>
              </p:grpSpPr>
              <p:sp>
                <p:nvSpPr>
                  <p:cNvPr id="29" name="Freeform 28"/>
                  <p:cNvSpPr/>
                  <p:nvPr/>
                </p:nvSpPr>
                <p:spPr>
                  <a:xfrm>
                    <a:off x="1494627" y="3448125"/>
                    <a:ext cx="133461" cy="400053"/>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0" name="Freeform 29"/>
                  <p:cNvSpPr/>
                  <p:nvPr/>
                </p:nvSpPr>
                <p:spPr>
                  <a:xfrm>
                    <a:off x="1753605" y="3448125"/>
                    <a:ext cx="120750" cy="400053"/>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31" name="Freeform 30"/>
                  <p:cNvSpPr/>
                  <p:nvPr/>
                </p:nvSpPr>
                <p:spPr>
                  <a:xfrm>
                    <a:off x="1999871" y="3448125"/>
                    <a:ext cx="133461" cy="400053"/>
                  </a:xfrm>
                  <a:custGeom>
                    <a:avLst/>
                    <a:gdLst>
                      <a:gd name="connsiteX0" fmla="*/ 83507 w 133612"/>
                      <a:gd name="connsiteY0" fmla="*/ 0 h 400832"/>
                      <a:gd name="connsiteX1" fmla="*/ 8351 w 133612"/>
                      <a:gd name="connsiteY1" fmla="*/ 125260 h 400832"/>
                      <a:gd name="connsiteX2" fmla="*/ 133612 w 133612"/>
                      <a:gd name="connsiteY2" fmla="*/ 263046 h 400832"/>
                      <a:gd name="connsiteX3" fmla="*/ 8351 w 133612"/>
                      <a:gd name="connsiteY3" fmla="*/ 400832 h 400832"/>
                    </a:gdLst>
                    <a:ahLst/>
                    <a:cxnLst>
                      <a:cxn ang="0">
                        <a:pos x="connsiteX0" y="connsiteY0"/>
                      </a:cxn>
                      <a:cxn ang="0">
                        <a:pos x="connsiteX1" y="connsiteY1"/>
                      </a:cxn>
                      <a:cxn ang="0">
                        <a:pos x="connsiteX2" y="connsiteY2"/>
                      </a:cxn>
                      <a:cxn ang="0">
                        <a:pos x="connsiteX3" y="connsiteY3"/>
                      </a:cxn>
                    </a:cxnLst>
                    <a:rect l="l" t="t" r="r" b="b"/>
                    <a:pathLst>
                      <a:path w="133612" h="400832">
                        <a:moveTo>
                          <a:pt x="83507" y="0"/>
                        </a:moveTo>
                        <a:cubicBezTo>
                          <a:pt x="41753" y="40709"/>
                          <a:pt x="0" y="81419"/>
                          <a:pt x="8351" y="125260"/>
                        </a:cubicBezTo>
                        <a:cubicBezTo>
                          <a:pt x="16702" y="169101"/>
                          <a:pt x="133612" y="217117"/>
                          <a:pt x="133612" y="263046"/>
                        </a:cubicBezTo>
                        <a:cubicBezTo>
                          <a:pt x="133612" y="308975"/>
                          <a:pt x="70981" y="354903"/>
                          <a:pt x="8351" y="400832"/>
                        </a:cubicBezTo>
                      </a:path>
                    </a:pathLst>
                  </a:custGeom>
                  <a:ln w="25400">
                    <a:solidFill>
                      <a:srgbClr val="FF0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grpSp>
          <p:grpSp>
            <p:nvGrpSpPr>
              <p:cNvPr id="38929" name="Group 53"/>
              <p:cNvGrpSpPr>
                <a:grpSpLocks/>
              </p:cNvGrpSpPr>
              <p:nvPr/>
            </p:nvGrpSpPr>
            <p:grpSpPr bwMode="auto">
              <a:xfrm>
                <a:off x="3374377" y="1232713"/>
                <a:ext cx="754380" cy="1308992"/>
                <a:chOff x="3522649" y="1232713"/>
                <a:chExt cx="754380" cy="1308992"/>
              </a:xfrm>
            </p:grpSpPr>
            <p:sp>
              <p:nvSpPr>
                <p:cNvPr id="50" name="Can 49"/>
                <p:cNvSpPr>
                  <a:spLocks noChangeAspect="1"/>
                </p:cNvSpPr>
                <p:nvPr/>
              </p:nvSpPr>
              <p:spPr>
                <a:xfrm rot="15165912">
                  <a:off x="3648064" y="1106990"/>
                  <a:ext cx="503241" cy="754688"/>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1" name="Teardrop 50"/>
                <p:cNvSpPr>
                  <a:spLocks noChangeAspect="1"/>
                </p:cNvSpPr>
                <p:nvPr/>
              </p:nvSpPr>
              <p:spPr>
                <a:xfrm rot="18897435">
                  <a:off x="3569286" y="1957338"/>
                  <a:ext cx="184152" cy="182714"/>
                </a:xfrm>
                <a:prstGeom prst="teardrop">
                  <a:avLst>
                    <a:gd name="adj" fmla="val 2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2" name="Teardrop 51"/>
                <p:cNvSpPr>
                  <a:spLocks noChangeAspect="1"/>
                </p:cNvSpPr>
                <p:nvPr/>
              </p:nvSpPr>
              <p:spPr>
                <a:xfrm rot="18897435">
                  <a:off x="3570080" y="2359772"/>
                  <a:ext cx="182564" cy="182714"/>
                </a:xfrm>
                <a:prstGeom prst="teardrop">
                  <a:avLst>
                    <a:gd name="adj" fmla="val 200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sp>
          <p:nvSpPr>
            <p:cNvPr id="38927" name="TextBox 55"/>
            <p:cNvSpPr txBox="1">
              <a:spLocks noChangeArrowheads="1"/>
            </p:cNvSpPr>
            <p:nvPr/>
          </p:nvSpPr>
          <p:spPr bwMode="auto">
            <a:xfrm>
              <a:off x="2536761" y="1453018"/>
              <a:ext cx="878767"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Sodium</a:t>
              </a:r>
            </a:p>
            <a:p>
              <a:pPr algn="ctr" eaLnBrk="1" hangingPunct="1"/>
              <a:r>
                <a:rPr lang="en-US" altLang="en-US" sz="1600"/>
                <a:t>Citrate</a:t>
              </a:r>
            </a:p>
          </p:txBody>
        </p:sp>
      </p:grpSp>
      <p:sp>
        <p:nvSpPr>
          <p:cNvPr id="38919" name="TextBox 57"/>
          <p:cNvSpPr txBox="1">
            <a:spLocks noChangeArrowheads="1"/>
          </p:cNvSpPr>
          <p:nvPr/>
        </p:nvSpPr>
        <p:spPr bwMode="auto">
          <a:xfrm>
            <a:off x="889000" y="3155950"/>
            <a:ext cx="6731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FF0000"/>
                </a:solidFill>
              </a:rPr>
              <a:t>Heat</a:t>
            </a:r>
          </a:p>
        </p:txBody>
      </p:sp>
      <p:sp>
        <p:nvSpPr>
          <p:cNvPr id="38920" name="Rectangle 58"/>
          <p:cNvSpPr>
            <a:spLocks noChangeArrowheads="1"/>
          </p:cNvSpPr>
          <p:nvPr/>
        </p:nvSpPr>
        <p:spPr bwMode="auto">
          <a:xfrm>
            <a:off x="3225800" y="6334125"/>
            <a:ext cx="59182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r>
              <a:rPr lang="en-US" altLang="en-US" sz="1000"/>
              <a:t>http://mrsec.wisc.edu/Edetc/nanolab/gold/index.html</a:t>
            </a:r>
          </a:p>
          <a:p>
            <a:pPr algn="r" eaLnBrk="1" hangingPunct="1"/>
            <a:r>
              <a:rPr lang="en-US" altLang="en-US" sz="1000"/>
              <a:t>J. Chem. Ed. 2004, 81, 544A.</a:t>
            </a:r>
          </a:p>
        </p:txBody>
      </p:sp>
      <p:cxnSp>
        <p:nvCxnSpPr>
          <p:cNvPr id="61" name="Straight Arrow Connector 60"/>
          <p:cNvCxnSpPr/>
          <p:nvPr/>
        </p:nvCxnSpPr>
        <p:spPr>
          <a:xfrm>
            <a:off x="2517775" y="2574925"/>
            <a:ext cx="46355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2" name="Straight Arrow Connector 61"/>
          <p:cNvCxnSpPr/>
          <p:nvPr/>
        </p:nvCxnSpPr>
        <p:spPr>
          <a:xfrm>
            <a:off x="4360863" y="2574925"/>
            <a:ext cx="461962"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3" name="Straight Arrow Connector 62"/>
          <p:cNvCxnSpPr/>
          <p:nvPr/>
        </p:nvCxnSpPr>
        <p:spPr>
          <a:xfrm>
            <a:off x="6202363" y="2574925"/>
            <a:ext cx="46355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924" name="TextBox 64"/>
          <p:cNvSpPr txBox="1">
            <a:spLocks noChangeArrowheads="1"/>
          </p:cNvSpPr>
          <p:nvPr/>
        </p:nvSpPr>
        <p:spPr bwMode="auto">
          <a:xfrm>
            <a:off x="588963" y="3783013"/>
            <a:ext cx="8104187" cy="2584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panose="020B0604020202020204" pitchFamily="34" charset="0"/>
              </a:defRPr>
            </a:lvl1pPr>
            <a:lvl2pPr marL="800100" indent="-34290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buFontTx/>
              <a:buAutoNum type="arabicPeriod"/>
            </a:pPr>
            <a:r>
              <a:rPr lang="en-US" altLang="en-US"/>
              <a:t>Heat a solution of chloroauric acid (HAuCl</a:t>
            </a:r>
            <a:r>
              <a:rPr lang="en-US" altLang="en-US" baseline="-25000"/>
              <a:t>4</a:t>
            </a:r>
            <a:r>
              <a:rPr lang="en-US" altLang="en-US"/>
              <a:t>) up to reflux (boiling). HAuCl</a:t>
            </a:r>
            <a:r>
              <a:rPr lang="en-US" altLang="en-US" baseline="-25000"/>
              <a:t>4</a:t>
            </a:r>
            <a:r>
              <a:rPr lang="en-US" altLang="en-US"/>
              <a:t> is a water soluble gold salt</a:t>
            </a:r>
          </a:p>
          <a:p>
            <a:pPr eaLnBrk="1" hangingPunct="1">
              <a:buFontTx/>
              <a:buAutoNum type="arabicPeriod"/>
            </a:pPr>
            <a:r>
              <a:rPr lang="en-US" altLang="en-US"/>
              <a:t>Add trisodium citrate, which is a reducing agent</a:t>
            </a:r>
          </a:p>
          <a:p>
            <a:pPr eaLnBrk="1" hangingPunct="1">
              <a:buFontTx/>
              <a:buAutoNum type="arabicPeriod"/>
            </a:pPr>
            <a:r>
              <a:rPr lang="en-US" altLang="en-US"/>
              <a:t>Continue stirring and heating for about 10 minutes</a:t>
            </a:r>
          </a:p>
          <a:p>
            <a:pPr lvl="1" eaLnBrk="1" hangingPunct="1">
              <a:buFont typeface="Arial" panose="020B0604020202020204" pitchFamily="34" charset="0"/>
              <a:buChar char="•"/>
            </a:pPr>
            <a:r>
              <a:rPr lang="en-US" altLang="en-US"/>
              <a:t>During this time, the sodium citrate reduces the gold salt (Au</a:t>
            </a:r>
            <a:r>
              <a:rPr lang="en-US" altLang="en-US" baseline="30000"/>
              <a:t>3+</a:t>
            </a:r>
            <a:r>
              <a:rPr lang="en-US" altLang="en-US"/>
              <a:t>) to metallic gold (Au</a:t>
            </a:r>
            <a:r>
              <a:rPr lang="en-US" altLang="en-US" baseline="30000"/>
              <a:t>0</a:t>
            </a:r>
            <a:r>
              <a:rPr lang="en-US" altLang="en-US"/>
              <a:t>)</a:t>
            </a:r>
          </a:p>
          <a:p>
            <a:pPr lvl="1" eaLnBrk="1" hangingPunct="1">
              <a:buFont typeface="Arial" panose="020B0604020202020204" pitchFamily="34" charset="0"/>
              <a:buChar char="•"/>
            </a:pPr>
            <a:r>
              <a:rPr lang="en-US" altLang="en-US"/>
              <a:t>The neutral gold atoms aggregate into seed crystals</a:t>
            </a:r>
          </a:p>
          <a:p>
            <a:pPr lvl="1" eaLnBrk="1" hangingPunct="1">
              <a:buFont typeface="Arial" panose="020B0604020202020204" pitchFamily="34" charset="0"/>
              <a:buChar char="•"/>
            </a:pPr>
            <a:r>
              <a:rPr lang="en-US" altLang="en-US"/>
              <a:t>The seed crystals continue to grow and eventually form gold nanoparticles</a:t>
            </a:r>
          </a:p>
        </p:txBody>
      </p:sp>
      <p:sp>
        <p:nvSpPr>
          <p:cNvPr id="38925" name="TextBox 65"/>
          <p:cNvSpPr txBox="1">
            <a:spLocks noChangeArrowheads="1"/>
          </p:cNvSpPr>
          <p:nvPr/>
        </p:nvSpPr>
        <p:spPr bwMode="auto">
          <a:xfrm>
            <a:off x="6321425" y="1403350"/>
            <a:ext cx="2116138"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Red Color = Gold NP</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5"/>
          <p:cNvSpPr>
            <a:spLocks noGrp="1"/>
          </p:cNvSpPr>
          <p:nvPr>
            <p:ph type="title"/>
          </p:nvPr>
        </p:nvSpPr>
        <p:spPr/>
        <p:txBody>
          <a:bodyPr/>
          <a:lstStyle/>
          <a:p>
            <a:r>
              <a:rPr lang="en-US" altLang="en-US" sz="3200" smtClean="0"/>
              <a:t>Example: Formation of Gold Nanoparticles</a:t>
            </a:r>
          </a:p>
        </p:txBody>
      </p:sp>
      <p:sp>
        <p:nvSpPr>
          <p:cNvPr id="7" name="TextBox 6"/>
          <p:cNvSpPr txBox="1"/>
          <p:nvPr/>
        </p:nvSpPr>
        <p:spPr>
          <a:xfrm>
            <a:off x="204788" y="1065213"/>
            <a:ext cx="4692650" cy="368300"/>
          </a:xfrm>
          <a:prstGeom prst="rect">
            <a:avLst/>
          </a:prstGeom>
          <a:noFill/>
        </p:spPr>
        <p:txBody>
          <a:bodyPr wrap="none">
            <a:spAutoFit/>
          </a:bodyPr>
          <a:lstStyle/>
          <a:p>
            <a:pPr>
              <a:defRPr/>
            </a:pPr>
            <a:r>
              <a:rPr lang="en-US" u="sng" dirty="0">
                <a:latin typeface="+mn-lt"/>
              </a:rPr>
              <a:t>Reduction of gold ions:</a:t>
            </a:r>
            <a:r>
              <a:rPr lang="en-US" dirty="0">
                <a:latin typeface="+mn-lt"/>
              </a:rPr>
              <a:t> Au(III) + 3e</a:t>
            </a:r>
            <a:r>
              <a:rPr lang="en-US" baseline="30000" dirty="0">
                <a:latin typeface="+mn-lt"/>
              </a:rPr>
              <a:t>-</a:t>
            </a:r>
            <a:r>
              <a:rPr lang="en-US" dirty="0">
                <a:latin typeface="+mn-lt"/>
              </a:rPr>
              <a:t> </a:t>
            </a:r>
            <a:r>
              <a:rPr lang="en-US" dirty="0">
                <a:latin typeface="+mn-lt"/>
                <a:cs typeface="Times New Roman"/>
              </a:rPr>
              <a:t>→ Au(0)</a:t>
            </a:r>
            <a:endParaRPr lang="en-US" dirty="0">
              <a:latin typeface="+mn-lt"/>
            </a:endParaRPr>
          </a:p>
        </p:txBody>
      </p:sp>
      <p:sp>
        <p:nvSpPr>
          <p:cNvPr id="52" name="TextBox 51"/>
          <p:cNvSpPr txBox="1"/>
          <p:nvPr/>
        </p:nvSpPr>
        <p:spPr>
          <a:xfrm>
            <a:off x="204788" y="1655763"/>
            <a:ext cx="3621087" cy="369887"/>
          </a:xfrm>
          <a:prstGeom prst="rect">
            <a:avLst/>
          </a:prstGeom>
          <a:noFill/>
        </p:spPr>
        <p:txBody>
          <a:bodyPr wrap="none">
            <a:spAutoFit/>
          </a:bodyPr>
          <a:lstStyle/>
          <a:p>
            <a:pPr>
              <a:defRPr/>
            </a:pPr>
            <a:r>
              <a:rPr lang="en-US" u="sng" dirty="0">
                <a:latin typeface="+mn-lt"/>
              </a:rPr>
              <a:t>Nucleation of Au(0) seed crystals:</a:t>
            </a:r>
          </a:p>
        </p:txBody>
      </p:sp>
      <p:grpSp>
        <p:nvGrpSpPr>
          <p:cNvPr id="39941" name="Group 55"/>
          <p:cNvGrpSpPr>
            <a:grpSpLocks/>
          </p:cNvGrpSpPr>
          <p:nvPr/>
        </p:nvGrpSpPr>
        <p:grpSpPr bwMode="auto">
          <a:xfrm>
            <a:off x="688975" y="2073275"/>
            <a:ext cx="2011363" cy="2012950"/>
            <a:chOff x="688932" y="2630466"/>
            <a:chExt cx="2011680" cy="2011680"/>
          </a:xfrm>
        </p:grpSpPr>
        <p:sp>
          <p:nvSpPr>
            <p:cNvPr id="5" name="Oval 4"/>
            <p:cNvSpPr>
              <a:spLocks noChangeAspect="1"/>
            </p:cNvSpPr>
            <p:nvPr/>
          </p:nvSpPr>
          <p:spPr>
            <a:xfrm>
              <a:off x="1090633" y="2739935"/>
              <a:ext cx="146073" cy="14754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 name="Oval 7"/>
            <p:cNvSpPr>
              <a:spLocks noChangeAspect="1"/>
            </p:cNvSpPr>
            <p:nvPr/>
          </p:nvSpPr>
          <p:spPr>
            <a:xfrm>
              <a:off x="2254454" y="3058821"/>
              <a:ext cx="146073" cy="14754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9" name="Oval 8"/>
            <p:cNvSpPr>
              <a:spLocks noChangeAspect="1"/>
            </p:cNvSpPr>
            <p:nvPr/>
          </p:nvSpPr>
          <p:spPr>
            <a:xfrm>
              <a:off x="1511387" y="320795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0" name="Oval 9"/>
            <p:cNvSpPr>
              <a:spLocks noChangeAspect="1"/>
            </p:cNvSpPr>
            <p:nvPr/>
          </p:nvSpPr>
          <p:spPr>
            <a:xfrm>
              <a:off x="2024230" y="3721977"/>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1" name="Oval 10"/>
            <p:cNvSpPr>
              <a:spLocks noChangeAspect="1"/>
            </p:cNvSpPr>
            <p:nvPr/>
          </p:nvSpPr>
          <p:spPr>
            <a:xfrm>
              <a:off x="1538379" y="4140812"/>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2" name="Oval 11"/>
            <p:cNvSpPr>
              <a:spLocks noChangeAspect="1"/>
            </p:cNvSpPr>
            <p:nvPr/>
          </p:nvSpPr>
          <p:spPr>
            <a:xfrm>
              <a:off x="928683" y="3741015"/>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3" name="Oval 12"/>
            <p:cNvSpPr>
              <a:spLocks noChangeAspect="1"/>
            </p:cNvSpPr>
            <p:nvPr/>
          </p:nvSpPr>
          <p:spPr>
            <a:xfrm>
              <a:off x="1490746" y="3674382"/>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4" name="Oval 13"/>
            <p:cNvSpPr>
              <a:spLocks noChangeAspect="1"/>
            </p:cNvSpPr>
            <p:nvPr/>
          </p:nvSpPr>
          <p:spPr>
            <a:xfrm>
              <a:off x="976315" y="3054062"/>
              <a:ext cx="146073" cy="14754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5" name="Oval 14"/>
            <p:cNvSpPr>
              <a:spLocks noChangeAspect="1"/>
            </p:cNvSpPr>
            <p:nvPr/>
          </p:nvSpPr>
          <p:spPr>
            <a:xfrm>
              <a:off x="1938492" y="2816087"/>
              <a:ext cx="146073" cy="147544"/>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6" name="Oval 15"/>
            <p:cNvSpPr>
              <a:spLocks noChangeAspect="1"/>
            </p:cNvSpPr>
            <p:nvPr/>
          </p:nvSpPr>
          <p:spPr>
            <a:xfrm>
              <a:off x="2471976" y="3579192"/>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 name="Oval 16"/>
            <p:cNvSpPr>
              <a:spLocks noChangeAspect="1"/>
            </p:cNvSpPr>
            <p:nvPr/>
          </p:nvSpPr>
          <p:spPr>
            <a:xfrm>
              <a:off x="881050" y="4226483"/>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8" name="Oval 17"/>
            <p:cNvSpPr>
              <a:spLocks noChangeAspect="1"/>
            </p:cNvSpPr>
            <p:nvPr/>
          </p:nvSpPr>
          <p:spPr>
            <a:xfrm>
              <a:off x="2176654" y="4293116"/>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6" name="Straight Arrow Connector 45"/>
            <p:cNvCxnSpPr>
              <a:stCxn id="9" idx="4"/>
              <a:endCxn id="13" idx="0"/>
            </p:cNvCxnSpPr>
            <p:nvPr/>
          </p:nvCxnSpPr>
          <p:spPr>
            <a:xfrm rot="5400000">
              <a:off x="1413867" y="3503825"/>
              <a:ext cx="320473" cy="20640"/>
            </a:xfrm>
            <a:prstGeom prst="straightConnector1">
              <a:avLst/>
            </a:prstGeom>
            <a:ln>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49" name="Straight Arrow Connector 48"/>
            <p:cNvCxnSpPr>
              <a:stCxn id="10" idx="2"/>
              <a:endCxn id="13" idx="6"/>
            </p:cNvCxnSpPr>
            <p:nvPr/>
          </p:nvCxnSpPr>
          <p:spPr>
            <a:xfrm rot="10800000">
              <a:off x="1636819" y="3747361"/>
              <a:ext cx="387411" cy="47595"/>
            </a:xfrm>
            <a:prstGeom prst="straightConnector1">
              <a:avLst/>
            </a:prstGeom>
            <a:ln>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sp>
          <p:nvSpPr>
            <p:cNvPr id="53" name="Rectangle 52"/>
            <p:cNvSpPr/>
            <p:nvPr/>
          </p:nvSpPr>
          <p:spPr>
            <a:xfrm>
              <a:off x="688932" y="2630466"/>
              <a:ext cx="2011680" cy="20116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9942" name="Group 56"/>
          <p:cNvGrpSpPr>
            <a:grpSpLocks/>
          </p:cNvGrpSpPr>
          <p:nvPr/>
        </p:nvGrpSpPr>
        <p:grpSpPr bwMode="auto">
          <a:xfrm>
            <a:off x="3665538" y="2073275"/>
            <a:ext cx="2011362" cy="2012950"/>
            <a:chOff x="3584532" y="2695184"/>
            <a:chExt cx="2011680" cy="2011680"/>
          </a:xfrm>
        </p:grpSpPr>
        <p:sp>
          <p:nvSpPr>
            <p:cNvPr id="19" name="Oval 18"/>
            <p:cNvSpPr>
              <a:spLocks noChangeAspect="1"/>
            </p:cNvSpPr>
            <p:nvPr/>
          </p:nvSpPr>
          <p:spPr>
            <a:xfrm>
              <a:off x="4243448" y="2741193"/>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0" name="Oval 19"/>
            <p:cNvSpPr>
              <a:spLocks noChangeAspect="1"/>
            </p:cNvSpPr>
            <p:nvPr/>
          </p:nvSpPr>
          <p:spPr>
            <a:xfrm>
              <a:off x="4559411" y="3126712"/>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1" name="Oval 20"/>
            <p:cNvSpPr>
              <a:spLocks noChangeAspect="1"/>
            </p:cNvSpPr>
            <p:nvPr/>
          </p:nvSpPr>
          <p:spPr>
            <a:xfrm>
              <a:off x="4643561" y="3569345"/>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2" name="Oval 21"/>
            <p:cNvSpPr>
              <a:spLocks noChangeAspect="1"/>
            </p:cNvSpPr>
            <p:nvPr/>
          </p:nvSpPr>
          <p:spPr>
            <a:xfrm>
              <a:off x="4662614" y="3721649"/>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3" name="Oval 22"/>
            <p:cNvSpPr>
              <a:spLocks noChangeAspect="1"/>
            </p:cNvSpPr>
            <p:nvPr/>
          </p:nvSpPr>
          <p:spPr>
            <a:xfrm>
              <a:off x="4748353" y="4483168"/>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4" name="Oval 23"/>
            <p:cNvSpPr>
              <a:spLocks noChangeAspect="1"/>
            </p:cNvSpPr>
            <p:nvPr/>
          </p:nvSpPr>
          <p:spPr>
            <a:xfrm>
              <a:off x="3662331" y="3816839"/>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Oval 24"/>
            <p:cNvSpPr>
              <a:spLocks noChangeAspect="1"/>
            </p:cNvSpPr>
            <p:nvPr/>
          </p:nvSpPr>
          <p:spPr>
            <a:xfrm>
              <a:off x="4510190" y="3674054"/>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Oval 25"/>
            <p:cNvSpPr>
              <a:spLocks noChangeAspect="1"/>
            </p:cNvSpPr>
            <p:nvPr/>
          </p:nvSpPr>
          <p:spPr>
            <a:xfrm>
              <a:off x="3919547" y="3188586"/>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7" name="Oval 26"/>
            <p:cNvSpPr>
              <a:spLocks noChangeAspect="1"/>
            </p:cNvSpPr>
            <p:nvPr/>
          </p:nvSpPr>
          <p:spPr>
            <a:xfrm>
              <a:off x="5005569" y="2741193"/>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8" name="Oval 27"/>
            <p:cNvSpPr>
              <a:spLocks noChangeAspect="1"/>
            </p:cNvSpPr>
            <p:nvPr/>
          </p:nvSpPr>
          <p:spPr>
            <a:xfrm>
              <a:off x="5405682" y="3407522"/>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9" name="Oval 28"/>
            <p:cNvSpPr>
              <a:spLocks noChangeAspect="1"/>
            </p:cNvSpPr>
            <p:nvPr/>
          </p:nvSpPr>
          <p:spPr>
            <a:xfrm>
              <a:off x="3824282" y="435942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0" name="Oval 29"/>
            <p:cNvSpPr>
              <a:spLocks noChangeAspect="1"/>
            </p:cNvSpPr>
            <p:nvPr/>
          </p:nvSpPr>
          <p:spPr>
            <a:xfrm>
              <a:off x="5310417" y="435942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Oval 42"/>
            <p:cNvSpPr>
              <a:spLocks noChangeAspect="1"/>
            </p:cNvSpPr>
            <p:nvPr/>
          </p:nvSpPr>
          <p:spPr>
            <a:xfrm>
              <a:off x="4484786" y="3532855"/>
              <a:ext cx="390587" cy="390279"/>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ectangle 53"/>
            <p:cNvSpPr/>
            <p:nvPr/>
          </p:nvSpPr>
          <p:spPr>
            <a:xfrm>
              <a:off x="3584532" y="2695184"/>
              <a:ext cx="2011680" cy="20116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39943" name="Group 69"/>
          <p:cNvGrpSpPr>
            <a:grpSpLocks/>
          </p:cNvGrpSpPr>
          <p:nvPr/>
        </p:nvGrpSpPr>
        <p:grpSpPr bwMode="auto">
          <a:xfrm>
            <a:off x="6640513" y="2073275"/>
            <a:ext cx="2011362" cy="2012950"/>
            <a:chOff x="6640883" y="2474935"/>
            <a:chExt cx="2011680" cy="2011680"/>
          </a:xfrm>
        </p:grpSpPr>
        <p:sp>
          <p:nvSpPr>
            <p:cNvPr id="31" name="Oval 30"/>
            <p:cNvSpPr>
              <a:spLocks noChangeAspect="1"/>
            </p:cNvSpPr>
            <p:nvPr/>
          </p:nvSpPr>
          <p:spPr>
            <a:xfrm>
              <a:off x="7268044" y="2941366"/>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2" name="Oval 31"/>
            <p:cNvSpPr>
              <a:spLocks noChangeAspect="1"/>
            </p:cNvSpPr>
            <p:nvPr/>
          </p:nvSpPr>
          <p:spPr>
            <a:xfrm>
              <a:off x="7717378" y="332847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Oval 32"/>
            <p:cNvSpPr>
              <a:spLocks noChangeAspect="1"/>
            </p:cNvSpPr>
            <p:nvPr/>
          </p:nvSpPr>
          <p:spPr>
            <a:xfrm>
              <a:off x="7568130" y="3282463"/>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Oval 33"/>
            <p:cNvSpPr>
              <a:spLocks noChangeAspect="1"/>
            </p:cNvSpPr>
            <p:nvPr/>
          </p:nvSpPr>
          <p:spPr>
            <a:xfrm>
              <a:off x="7591945" y="3434767"/>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Oval 34"/>
            <p:cNvSpPr>
              <a:spLocks noChangeAspect="1"/>
            </p:cNvSpPr>
            <p:nvPr/>
          </p:nvSpPr>
          <p:spPr>
            <a:xfrm>
              <a:off x="7684035" y="4032876"/>
              <a:ext cx="147661"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Oval 35"/>
            <p:cNvSpPr>
              <a:spLocks noChangeAspect="1"/>
            </p:cNvSpPr>
            <p:nvPr/>
          </p:nvSpPr>
          <p:spPr>
            <a:xfrm>
              <a:off x="7466514" y="3534716"/>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Oval 36"/>
            <p:cNvSpPr>
              <a:spLocks noChangeAspect="1"/>
            </p:cNvSpPr>
            <p:nvPr/>
          </p:nvSpPr>
          <p:spPr>
            <a:xfrm>
              <a:off x="7439521" y="3380826"/>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9" name="Oval 38"/>
            <p:cNvSpPr>
              <a:spLocks noChangeAspect="1"/>
            </p:cNvSpPr>
            <p:nvPr/>
          </p:nvSpPr>
          <p:spPr>
            <a:xfrm>
              <a:off x="7953953" y="286680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0" name="Oval 39"/>
            <p:cNvSpPr>
              <a:spLocks noChangeAspect="1"/>
            </p:cNvSpPr>
            <p:nvPr/>
          </p:nvSpPr>
          <p:spPr>
            <a:xfrm>
              <a:off x="7733256" y="348712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Oval 40"/>
            <p:cNvSpPr>
              <a:spLocks noChangeAspect="1"/>
            </p:cNvSpPr>
            <p:nvPr/>
          </p:nvSpPr>
          <p:spPr>
            <a:xfrm>
              <a:off x="7010828" y="3671155"/>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2" name="Oval 41"/>
            <p:cNvSpPr>
              <a:spLocks noChangeAspect="1"/>
            </p:cNvSpPr>
            <p:nvPr/>
          </p:nvSpPr>
          <p:spPr>
            <a:xfrm>
              <a:off x="7610998" y="3587071"/>
              <a:ext cx="146073" cy="145958"/>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Oval 43"/>
            <p:cNvSpPr>
              <a:spLocks noChangeAspect="1"/>
            </p:cNvSpPr>
            <p:nvPr/>
          </p:nvSpPr>
          <p:spPr>
            <a:xfrm>
              <a:off x="7417293" y="3252319"/>
              <a:ext cx="516020" cy="514025"/>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Rectangle 54"/>
            <p:cNvSpPr/>
            <p:nvPr/>
          </p:nvSpPr>
          <p:spPr>
            <a:xfrm>
              <a:off x="6640883" y="2474935"/>
              <a:ext cx="2011680" cy="201168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cxnSp>
        <p:nvCxnSpPr>
          <p:cNvPr id="59" name="Straight Arrow Connector 58"/>
          <p:cNvCxnSpPr/>
          <p:nvPr/>
        </p:nvCxnSpPr>
        <p:spPr>
          <a:xfrm>
            <a:off x="2981325" y="3079750"/>
            <a:ext cx="46355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60" name="Straight Arrow Connector 59"/>
          <p:cNvCxnSpPr/>
          <p:nvPr/>
        </p:nvCxnSpPr>
        <p:spPr>
          <a:xfrm>
            <a:off x="5899150" y="3079750"/>
            <a:ext cx="463550" cy="1588"/>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946" name="TextBox 60"/>
          <p:cNvSpPr txBox="1">
            <a:spLocks noChangeArrowheads="1"/>
          </p:cNvSpPr>
          <p:nvPr/>
        </p:nvSpPr>
        <p:spPr bwMode="auto">
          <a:xfrm>
            <a:off x="6550025" y="1516063"/>
            <a:ext cx="2185988"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Seed Crystal</a:t>
            </a:r>
          </a:p>
          <a:p>
            <a:pPr algn="ctr" eaLnBrk="1" hangingPunct="1"/>
            <a:r>
              <a:rPr lang="en-US" altLang="en-US" sz="1600"/>
              <a:t>10’s to 100’s of Atoms</a:t>
            </a:r>
          </a:p>
        </p:txBody>
      </p:sp>
      <p:grpSp>
        <p:nvGrpSpPr>
          <p:cNvPr id="39947" name="Group 70"/>
          <p:cNvGrpSpPr>
            <a:grpSpLocks/>
          </p:cNvGrpSpPr>
          <p:nvPr/>
        </p:nvGrpSpPr>
        <p:grpSpPr bwMode="auto">
          <a:xfrm>
            <a:off x="1006475" y="5238750"/>
            <a:ext cx="515938" cy="515938"/>
            <a:chOff x="4103130" y="4882889"/>
            <a:chExt cx="515059" cy="515059"/>
          </a:xfrm>
        </p:grpSpPr>
        <p:sp>
          <p:nvSpPr>
            <p:cNvPr id="62" name="Oval 61"/>
            <p:cNvSpPr>
              <a:spLocks noChangeAspect="1"/>
            </p:cNvSpPr>
            <p:nvPr/>
          </p:nvSpPr>
          <p:spPr>
            <a:xfrm>
              <a:off x="4418505" y="4958959"/>
              <a:ext cx="145801" cy="145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3" name="Oval 62"/>
            <p:cNvSpPr>
              <a:spLocks noChangeAspect="1"/>
            </p:cNvSpPr>
            <p:nvPr/>
          </p:nvSpPr>
          <p:spPr>
            <a:xfrm>
              <a:off x="4269534" y="4913001"/>
              <a:ext cx="145801" cy="145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4" name="Oval 63"/>
            <p:cNvSpPr>
              <a:spLocks noChangeAspect="1"/>
            </p:cNvSpPr>
            <p:nvPr/>
          </p:nvSpPr>
          <p:spPr>
            <a:xfrm>
              <a:off x="4293305" y="5065141"/>
              <a:ext cx="145801" cy="1473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5" name="Oval 64"/>
            <p:cNvSpPr>
              <a:spLocks noChangeAspect="1"/>
            </p:cNvSpPr>
            <p:nvPr/>
          </p:nvSpPr>
          <p:spPr>
            <a:xfrm>
              <a:off x="4168107" y="5166568"/>
              <a:ext cx="147385" cy="145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6" name="Oval 65"/>
            <p:cNvSpPr>
              <a:spLocks noChangeAspect="1"/>
            </p:cNvSpPr>
            <p:nvPr/>
          </p:nvSpPr>
          <p:spPr>
            <a:xfrm>
              <a:off x="4141165" y="5012842"/>
              <a:ext cx="145801" cy="145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7" name="Oval 66"/>
            <p:cNvSpPr>
              <a:spLocks noChangeAspect="1"/>
            </p:cNvSpPr>
            <p:nvPr/>
          </p:nvSpPr>
          <p:spPr>
            <a:xfrm>
              <a:off x="4434353" y="5119024"/>
              <a:ext cx="147385" cy="145801"/>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8" name="Oval 67"/>
            <p:cNvSpPr>
              <a:spLocks noChangeAspect="1"/>
            </p:cNvSpPr>
            <p:nvPr/>
          </p:nvSpPr>
          <p:spPr>
            <a:xfrm>
              <a:off x="4312323" y="5217281"/>
              <a:ext cx="145801" cy="147385"/>
            </a:xfrm>
            <a:prstGeom prst="ellipse">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Oval 68"/>
            <p:cNvSpPr>
              <a:spLocks noChangeAspect="1"/>
            </p:cNvSpPr>
            <p:nvPr/>
          </p:nvSpPr>
          <p:spPr>
            <a:xfrm>
              <a:off x="4103130" y="4882889"/>
              <a:ext cx="515059" cy="515059"/>
            </a:xfrm>
            <a:prstGeom prst="ellipse">
              <a:avLst/>
            </a:prstGeom>
            <a:noFill/>
            <a:ln>
              <a:solidFill>
                <a:srgbClr val="FF0000"/>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cxnSp>
        <p:nvCxnSpPr>
          <p:cNvPr id="74" name="Straight Arrow Connector 73"/>
          <p:cNvCxnSpPr/>
          <p:nvPr/>
        </p:nvCxnSpPr>
        <p:spPr>
          <a:xfrm flipV="1">
            <a:off x="1938338" y="5011738"/>
            <a:ext cx="903287" cy="3429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77" name="Can 76"/>
          <p:cNvSpPr/>
          <p:nvPr/>
        </p:nvSpPr>
        <p:spPr>
          <a:xfrm rot="5400000">
            <a:off x="4887119" y="5214144"/>
            <a:ext cx="412750" cy="1563688"/>
          </a:xfrm>
          <a:prstGeom prst="can">
            <a:avLst>
              <a:gd name="adj" fmla="val 45170"/>
            </a:avLst>
          </a:prstGeom>
          <a:solidFill>
            <a:srgbClr val="FFC000"/>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78" name="Straight Arrow Connector 77"/>
          <p:cNvCxnSpPr/>
          <p:nvPr/>
        </p:nvCxnSpPr>
        <p:spPr>
          <a:xfrm>
            <a:off x="1935163" y="5614988"/>
            <a:ext cx="904875" cy="3429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9951" name="TextBox 78"/>
          <p:cNvSpPr txBox="1">
            <a:spLocks noChangeArrowheads="1"/>
          </p:cNvSpPr>
          <p:nvPr/>
        </p:nvSpPr>
        <p:spPr bwMode="auto">
          <a:xfrm>
            <a:off x="3044825" y="5807075"/>
            <a:ext cx="107315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600"/>
              <a:t>Nanorods</a:t>
            </a:r>
          </a:p>
        </p:txBody>
      </p:sp>
      <p:sp>
        <p:nvSpPr>
          <p:cNvPr id="39952" name="TextBox 79"/>
          <p:cNvSpPr txBox="1">
            <a:spLocks noChangeArrowheads="1"/>
          </p:cNvSpPr>
          <p:nvPr/>
        </p:nvSpPr>
        <p:spPr bwMode="auto">
          <a:xfrm>
            <a:off x="2919413" y="4676775"/>
            <a:ext cx="1436687"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Spherical</a:t>
            </a:r>
          </a:p>
          <a:p>
            <a:pPr algn="ctr" eaLnBrk="1" hangingPunct="1"/>
            <a:r>
              <a:rPr lang="en-US" altLang="en-US" sz="1600"/>
              <a:t>Nanoparticles</a:t>
            </a:r>
          </a:p>
        </p:txBody>
      </p:sp>
      <p:sp>
        <p:nvSpPr>
          <p:cNvPr id="39953" name="TextBox 80"/>
          <p:cNvSpPr txBox="1">
            <a:spLocks noChangeArrowheads="1"/>
          </p:cNvSpPr>
          <p:nvPr/>
        </p:nvSpPr>
        <p:spPr bwMode="auto">
          <a:xfrm>
            <a:off x="1773238" y="4633913"/>
            <a:ext cx="8620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Isotropic</a:t>
            </a:r>
          </a:p>
          <a:p>
            <a:pPr algn="ctr" eaLnBrk="1" hangingPunct="1"/>
            <a:r>
              <a:rPr lang="en-US" altLang="en-US" sz="1400"/>
              <a:t>Growth</a:t>
            </a:r>
          </a:p>
        </p:txBody>
      </p:sp>
      <p:sp>
        <p:nvSpPr>
          <p:cNvPr id="39954" name="TextBox 81"/>
          <p:cNvSpPr txBox="1">
            <a:spLocks noChangeArrowheads="1"/>
          </p:cNvSpPr>
          <p:nvPr/>
        </p:nvSpPr>
        <p:spPr bwMode="auto">
          <a:xfrm>
            <a:off x="1668463" y="5864225"/>
            <a:ext cx="10715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Anisotropic</a:t>
            </a:r>
          </a:p>
          <a:p>
            <a:pPr algn="ctr" eaLnBrk="1" hangingPunct="1"/>
            <a:r>
              <a:rPr lang="en-US" altLang="en-US" sz="1400"/>
              <a:t>Growth</a:t>
            </a:r>
          </a:p>
        </p:txBody>
      </p:sp>
      <p:grpSp>
        <p:nvGrpSpPr>
          <p:cNvPr id="39955" name="Group 97"/>
          <p:cNvGrpSpPr>
            <a:grpSpLocks/>
          </p:cNvGrpSpPr>
          <p:nvPr/>
        </p:nvGrpSpPr>
        <p:grpSpPr bwMode="auto">
          <a:xfrm>
            <a:off x="4443413" y="4354513"/>
            <a:ext cx="3916362" cy="1258887"/>
            <a:chOff x="5446064" y="4417627"/>
            <a:chExt cx="3915991" cy="1258785"/>
          </a:xfrm>
        </p:grpSpPr>
        <p:sp>
          <p:nvSpPr>
            <p:cNvPr id="83" name="Arc 82"/>
            <p:cNvSpPr/>
            <p:nvPr/>
          </p:nvSpPr>
          <p:spPr>
            <a:xfrm>
              <a:off x="5973064" y="4417627"/>
              <a:ext cx="1306388" cy="1258785"/>
            </a:xfrm>
            <a:prstGeom prst="arc">
              <a:avLst>
                <a:gd name="adj1" fmla="val 19942861"/>
                <a:gd name="adj2" fmla="val 1710929"/>
              </a:avLst>
            </a:prstGeom>
            <a:ln w="76200">
              <a:solidFill>
                <a:srgbClr val="FFC000"/>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grpSp>
          <p:nvGrpSpPr>
            <p:cNvPr id="39960" name="Group 96"/>
            <p:cNvGrpSpPr>
              <a:grpSpLocks/>
            </p:cNvGrpSpPr>
            <p:nvPr/>
          </p:nvGrpSpPr>
          <p:grpSpPr bwMode="auto">
            <a:xfrm>
              <a:off x="5446064" y="4584698"/>
              <a:ext cx="3915991" cy="914404"/>
              <a:chOff x="5458590" y="4584698"/>
              <a:chExt cx="3915991" cy="914404"/>
            </a:xfrm>
          </p:grpSpPr>
          <p:sp>
            <p:nvSpPr>
              <p:cNvPr id="76" name="Oval 75"/>
              <p:cNvSpPr>
                <a:spLocks noChangeAspect="1"/>
              </p:cNvSpPr>
              <p:nvPr/>
            </p:nvSpPr>
            <p:spPr>
              <a:xfrm>
                <a:off x="5458590" y="4708115"/>
                <a:ext cx="598430" cy="598440"/>
              </a:xfrm>
              <a:prstGeom prst="ellipse">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4" name="Diamond 83"/>
              <p:cNvSpPr>
                <a:spLocks noChangeAspect="1"/>
              </p:cNvSpPr>
              <p:nvPr/>
            </p:nvSpPr>
            <p:spPr>
              <a:xfrm>
                <a:off x="7328488" y="4838279"/>
                <a:ext cx="119051" cy="119053"/>
              </a:xfrm>
              <a:prstGeom prst="diamon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5" name="Diamond 84"/>
              <p:cNvSpPr>
                <a:spLocks noChangeAspect="1"/>
              </p:cNvSpPr>
              <p:nvPr/>
            </p:nvSpPr>
            <p:spPr>
              <a:xfrm>
                <a:off x="7284042" y="4704940"/>
                <a:ext cx="119051" cy="119053"/>
              </a:xfrm>
              <a:prstGeom prst="diamon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6" name="Diamond 85"/>
              <p:cNvSpPr>
                <a:spLocks noChangeAspect="1"/>
              </p:cNvSpPr>
              <p:nvPr/>
            </p:nvSpPr>
            <p:spPr>
              <a:xfrm>
                <a:off x="7328488" y="5003366"/>
                <a:ext cx="119051" cy="119053"/>
              </a:xfrm>
              <a:prstGeom prst="diamon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7" name="Diamond 86"/>
              <p:cNvSpPr>
                <a:spLocks noChangeAspect="1"/>
              </p:cNvSpPr>
              <p:nvPr/>
            </p:nvSpPr>
            <p:spPr>
              <a:xfrm>
                <a:off x="7328488" y="5149404"/>
                <a:ext cx="119051" cy="119053"/>
              </a:xfrm>
              <a:prstGeom prst="diamon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8" name="Diamond 87"/>
              <p:cNvSpPr>
                <a:spLocks noChangeAspect="1"/>
              </p:cNvSpPr>
              <p:nvPr/>
            </p:nvSpPr>
            <p:spPr>
              <a:xfrm>
                <a:off x="7271343" y="5289093"/>
                <a:ext cx="119051" cy="119053"/>
              </a:xfrm>
              <a:prstGeom prst="diamond">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9" name="Rectangle 88"/>
              <p:cNvSpPr/>
              <p:nvPr/>
            </p:nvSpPr>
            <p:spPr>
              <a:xfrm>
                <a:off x="6852283" y="4584300"/>
                <a:ext cx="914313" cy="914326"/>
              </a:xfrm>
              <a:prstGeom prst="rect">
                <a:avLst/>
              </a:prstGeom>
              <a:noFill/>
              <a:ln w="127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91" name="Straight Connector 90"/>
              <p:cNvCxnSpPr>
                <a:endCxn id="76" idx="7"/>
              </p:cNvCxnSpPr>
              <p:nvPr/>
            </p:nvCxnSpPr>
            <p:spPr>
              <a:xfrm rot="10800000" flipV="1">
                <a:off x="5969717" y="4584300"/>
                <a:ext cx="876217" cy="212708"/>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a:endCxn id="76" idx="7"/>
              </p:cNvCxnSpPr>
              <p:nvPr/>
            </p:nvCxnSpPr>
            <p:spPr>
              <a:xfrm rot="10800000">
                <a:off x="5969717" y="4797008"/>
                <a:ext cx="882566" cy="701618"/>
              </a:xfrm>
              <a:prstGeom prst="line">
                <a:avLst/>
              </a:prstGeom>
              <a:ln w="127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39970" name="TextBox 95"/>
              <p:cNvSpPr txBox="1">
                <a:spLocks noChangeArrowheads="1"/>
              </p:cNvSpPr>
              <p:nvPr/>
            </p:nvSpPr>
            <p:spPr bwMode="auto">
              <a:xfrm>
                <a:off x="7756830" y="4749800"/>
                <a:ext cx="161775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Surface capped</a:t>
                </a:r>
              </a:p>
              <a:p>
                <a:pPr algn="ctr" eaLnBrk="1" hangingPunct="1"/>
                <a:r>
                  <a:rPr lang="en-US" altLang="en-US" sz="1400"/>
                  <a:t>with citrate anions</a:t>
                </a:r>
              </a:p>
            </p:txBody>
          </p:sp>
        </p:grpSp>
      </p:grpSp>
      <p:sp>
        <p:nvSpPr>
          <p:cNvPr id="39956" name="TextBox 98"/>
          <p:cNvSpPr txBox="1">
            <a:spLocks noChangeArrowheads="1"/>
          </p:cNvSpPr>
          <p:nvPr/>
        </p:nvSpPr>
        <p:spPr bwMode="auto">
          <a:xfrm>
            <a:off x="5846763" y="5653088"/>
            <a:ext cx="3338512"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sz="1400"/>
              <a:t>Adding surfactant to growth solution</a:t>
            </a:r>
          </a:p>
          <a:p>
            <a:pPr eaLnBrk="1" hangingPunct="1"/>
            <a:r>
              <a:rPr lang="en-US" altLang="en-US" sz="1400"/>
              <a:t>caps certain crystal faces and promotes</a:t>
            </a:r>
          </a:p>
          <a:p>
            <a:pPr eaLnBrk="1" hangingPunct="1"/>
            <a:r>
              <a:rPr lang="en-US" altLang="en-US" sz="1400"/>
              <a:t>growth only in selected directions</a:t>
            </a:r>
          </a:p>
        </p:txBody>
      </p:sp>
      <p:sp>
        <p:nvSpPr>
          <p:cNvPr id="100" name="TextBox 99"/>
          <p:cNvSpPr txBox="1"/>
          <p:nvPr/>
        </p:nvSpPr>
        <p:spPr>
          <a:xfrm>
            <a:off x="204788" y="4200525"/>
            <a:ext cx="2684462" cy="369888"/>
          </a:xfrm>
          <a:prstGeom prst="rect">
            <a:avLst/>
          </a:prstGeom>
          <a:noFill/>
        </p:spPr>
        <p:txBody>
          <a:bodyPr wrap="none">
            <a:spAutoFit/>
          </a:bodyPr>
          <a:lstStyle/>
          <a:p>
            <a:pPr>
              <a:defRPr/>
            </a:pPr>
            <a:r>
              <a:rPr lang="en-US" u="sng" dirty="0">
                <a:latin typeface="+mn-lt"/>
              </a:rPr>
              <a:t>Growth of nanoparticles:</a:t>
            </a:r>
          </a:p>
        </p:txBody>
      </p:sp>
      <p:sp>
        <p:nvSpPr>
          <p:cNvPr id="39958" name="TextBox 100"/>
          <p:cNvSpPr txBox="1">
            <a:spLocks noChangeArrowheads="1"/>
          </p:cNvSpPr>
          <p:nvPr/>
        </p:nvSpPr>
        <p:spPr bwMode="auto">
          <a:xfrm>
            <a:off x="309563" y="5314950"/>
            <a:ext cx="661987"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600"/>
              <a:t>Seed</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685800" y="85725"/>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4400">
                <a:solidFill>
                  <a:schemeClr val="tx2"/>
                </a:solidFill>
              </a:rPr>
              <a:t>Stabilization of Colloids</a:t>
            </a:r>
          </a:p>
        </p:txBody>
      </p:sp>
      <p:sp>
        <p:nvSpPr>
          <p:cNvPr id="40963" name="Rectangle 3"/>
          <p:cNvSpPr>
            <a:spLocks noChangeArrowheads="1"/>
          </p:cNvSpPr>
          <p:nvPr/>
        </p:nvSpPr>
        <p:spPr bwMode="auto">
          <a:xfrm>
            <a:off x="685800" y="1331913"/>
            <a:ext cx="7772400" cy="4505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20000"/>
              </a:spcBef>
              <a:buFontTx/>
              <a:buChar char="•"/>
            </a:pPr>
            <a:r>
              <a:rPr lang="en-US" altLang="en-US" sz="2400"/>
              <a:t>Remember: An important aspect of colloidal engineering is the suspension of the particle in a medium – often water</a:t>
            </a:r>
          </a:p>
          <a:p>
            <a:pPr eaLnBrk="1" hangingPunct="1">
              <a:spcBef>
                <a:spcPct val="20000"/>
              </a:spcBef>
              <a:buFontTx/>
              <a:buChar char="•"/>
            </a:pPr>
            <a:r>
              <a:rPr lang="en-US" altLang="en-US" sz="2400"/>
              <a:t>Colloidal particles can be hydrophobic or hydrophilic.</a:t>
            </a:r>
          </a:p>
          <a:p>
            <a:pPr eaLnBrk="1" hangingPunct="1">
              <a:spcBef>
                <a:spcPct val="20000"/>
              </a:spcBef>
              <a:buFontTx/>
              <a:buChar char="•"/>
            </a:pPr>
            <a:r>
              <a:rPr lang="en-US" altLang="en-US" sz="2400"/>
              <a:t>Hydrophilic groups generally contain oxygen and nitrogen. They are water loving</a:t>
            </a:r>
          </a:p>
          <a:p>
            <a:pPr eaLnBrk="1" hangingPunct="1">
              <a:spcBef>
                <a:spcPct val="20000"/>
              </a:spcBef>
              <a:buFontTx/>
              <a:buChar char="•"/>
            </a:pPr>
            <a:r>
              <a:rPr lang="en-US" altLang="en-US" sz="2400"/>
              <a:t>Hydrophobic colloids can be prepared in water only if they are stabilized in some way. The lack of affinity for water will cause them to settle or float</a:t>
            </a:r>
          </a:p>
          <a:p>
            <a:pPr eaLnBrk="1" hangingPunct="1">
              <a:spcBef>
                <a:spcPct val="20000"/>
              </a:spcBef>
              <a:buFontTx/>
              <a:buChar char="•"/>
            </a:pPr>
            <a:r>
              <a:rPr lang="en-US" altLang="en-US" sz="2400"/>
              <a:t>More general terms are lyophilic (likes the external phase) and lyophobic (dislikes the external phase). These terms are used when the medium is not water</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altLang="en-US" smtClean="0"/>
              <a:t>Stabilization of Colloids</a:t>
            </a:r>
          </a:p>
        </p:txBody>
      </p:sp>
      <p:sp>
        <p:nvSpPr>
          <p:cNvPr id="3" name="TextBox 2"/>
          <p:cNvSpPr txBox="1"/>
          <p:nvPr/>
        </p:nvSpPr>
        <p:spPr>
          <a:xfrm>
            <a:off x="382588" y="1116013"/>
            <a:ext cx="8461375" cy="2032000"/>
          </a:xfrm>
          <a:prstGeom prst="rect">
            <a:avLst/>
          </a:prstGeom>
          <a:noFill/>
        </p:spPr>
        <p:txBody>
          <a:bodyPr>
            <a:spAutoFit/>
          </a:bodyPr>
          <a:lstStyle/>
          <a:p>
            <a:pPr>
              <a:defRPr/>
            </a:pPr>
            <a:r>
              <a:rPr lang="en-US" b="1" u="sng" dirty="0">
                <a:latin typeface="Arial" charset="0"/>
              </a:rPr>
              <a:t>How do the particles remain suspended in solution?</a:t>
            </a:r>
          </a:p>
          <a:p>
            <a:pPr marL="274320" indent="-274320">
              <a:buFont typeface="Arial" pitchFamily="34" charset="0"/>
              <a:buChar char="•"/>
              <a:defRPr/>
            </a:pPr>
            <a:r>
              <a:rPr lang="en-US" dirty="0">
                <a:latin typeface="Arial" charset="0"/>
              </a:rPr>
              <a:t>For such small particles, the forces of Brownian motion exceed the force of gravity, which otherwise would cause the particles to settle out</a:t>
            </a:r>
          </a:p>
          <a:p>
            <a:pPr marL="274320" indent="-274320">
              <a:buFont typeface="Arial" pitchFamily="34" charset="0"/>
              <a:buChar char="•"/>
              <a:defRPr/>
            </a:pPr>
            <a:r>
              <a:rPr lang="en-US" dirty="0">
                <a:latin typeface="Arial" charset="0"/>
              </a:rPr>
              <a:t>Particles suspended in water often acquire a negative surface charge. Particles with charged surfaces repel each other at short distances</a:t>
            </a:r>
          </a:p>
          <a:p>
            <a:pPr marL="274320" indent="-274320">
              <a:buFont typeface="Arial" pitchFamily="34" charset="0"/>
              <a:buChar char="•"/>
              <a:defRPr/>
            </a:pPr>
            <a:r>
              <a:rPr lang="en-US" dirty="0" err="1">
                <a:latin typeface="Arial" charset="0"/>
              </a:rPr>
              <a:t>Steric</a:t>
            </a:r>
            <a:r>
              <a:rPr lang="en-US" dirty="0">
                <a:latin typeface="Arial" charset="0"/>
              </a:rPr>
              <a:t> repulsion can also be used to keep particles from aggregating. This is useful for suspending neutral particles in non-polar continuous phases</a:t>
            </a:r>
          </a:p>
        </p:txBody>
      </p:sp>
      <p:grpSp>
        <p:nvGrpSpPr>
          <p:cNvPr id="41988" name="Group 144"/>
          <p:cNvGrpSpPr>
            <a:grpSpLocks/>
          </p:cNvGrpSpPr>
          <p:nvPr/>
        </p:nvGrpSpPr>
        <p:grpSpPr bwMode="auto">
          <a:xfrm>
            <a:off x="5145088" y="3433763"/>
            <a:ext cx="3495675" cy="2325687"/>
            <a:chOff x="5144780" y="3693371"/>
            <a:chExt cx="3496562" cy="2324924"/>
          </a:xfrm>
        </p:grpSpPr>
        <p:grpSp>
          <p:nvGrpSpPr>
            <p:cNvPr id="42057" name="Group 134"/>
            <p:cNvGrpSpPr>
              <a:grpSpLocks/>
            </p:cNvGrpSpPr>
            <p:nvPr/>
          </p:nvGrpSpPr>
          <p:grpSpPr bwMode="auto">
            <a:xfrm>
              <a:off x="5144780" y="4220135"/>
              <a:ext cx="3496562" cy="1798160"/>
              <a:chOff x="5458684" y="4206487"/>
              <a:chExt cx="3496562" cy="1798160"/>
            </a:xfrm>
          </p:grpSpPr>
          <p:grpSp>
            <p:nvGrpSpPr>
              <p:cNvPr id="42062" name="Group 110"/>
              <p:cNvGrpSpPr>
                <a:grpSpLocks/>
              </p:cNvGrpSpPr>
              <p:nvPr/>
            </p:nvGrpSpPr>
            <p:grpSpPr bwMode="auto">
              <a:xfrm>
                <a:off x="5458684" y="4206487"/>
                <a:ext cx="1817558" cy="1798160"/>
                <a:chOff x="6727925" y="4204210"/>
                <a:chExt cx="1817558" cy="1798160"/>
              </a:xfrm>
            </p:grpSpPr>
            <p:sp>
              <p:nvSpPr>
                <p:cNvPr id="84" name="Oval 83"/>
                <p:cNvSpPr>
                  <a:spLocks noChangeAspect="1"/>
                </p:cNvSpPr>
                <p:nvPr/>
              </p:nvSpPr>
              <p:spPr>
                <a:xfrm>
                  <a:off x="7126488" y="4591546"/>
                  <a:ext cx="1022609" cy="1023601"/>
                </a:xfrm>
                <a:prstGeom prst="ellipse">
                  <a:avLst/>
                </a:prstGeom>
                <a:solidFill>
                  <a:srgbClr val="800080"/>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86" name="Straight Connector 85"/>
                <p:cNvCxnSpPr>
                  <a:stCxn id="84" idx="0"/>
                </p:cNvCxnSpPr>
                <p:nvPr/>
              </p:nvCxnSpPr>
              <p:spPr>
                <a:xfrm rot="16200000" flipV="1">
                  <a:off x="7472745" y="4426498"/>
                  <a:ext cx="323744" cy="63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a:stCxn id="84" idx="7"/>
                </p:cNvCxnSpPr>
                <p:nvPr/>
              </p:nvCxnSpPr>
              <p:spPr>
                <a:xfrm rot="5400000" flipH="1" flipV="1">
                  <a:off x="8002283" y="4508161"/>
                  <a:ext cx="230112" cy="2350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16200000" flipV="1">
                  <a:off x="7491800" y="5775431"/>
                  <a:ext cx="323744" cy="63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rot="5400000" flipH="1" flipV="1">
                  <a:off x="7052718" y="5485740"/>
                  <a:ext cx="228525" cy="2365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a:stCxn id="84" idx="6"/>
                </p:cNvCxnSpPr>
                <p:nvPr/>
              </p:nvCxnSpPr>
              <p:spPr>
                <a:xfrm>
                  <a:off x="8149097" y="5102553"/>
                  <a:ext cx="381097" cy="15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p:nvCxnSpPr>
              <p:spPr>
                <a:xfrm>
                  <a:off x="6732688" y="5110488"/>
                  <a:ext cx="381097"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2093" name="Group 97"/>
                <p:cNvGrpSpPr>
                  <a:grpSpLocks/>
                </p:cNvGrpSpPr>
                <p:nvPr/>
              </p:nvGrpSpPr>
              <p:grpSpPr bwMode="auto">
                <a:xfrm rot="2542173">
                  <a:off x="6736237" y="5099793"/>
                  <a:ext cx="1795391" cy="9764"/>
                  <a:chOff x="6885867" y="5254964"/>
                  <a:chExt cx="1795391" cy="9764"/>
                </a:xfrm>
              </p:grpSpPr>
              <p:cxnSp>
                <p:nvCxnSpPr>
                  <p:cNvPr id="96" name="Straight Connector 95"/>
                  <p:cNvCxnSpPr/>
                  <p:nvPr/>
                </p:nvCxnSpPr>
                <p:spPr>
                  <a:xfrm>
                    <a:off x="8282730" y="5246841"/>
                    <a:ext cx="38109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p:nvCxnSpPr>
                <p:spPr>
                  <a:xfrm>
                    <a:off x="6851559" y="5260129"/>
                    <a:ext cx="382685"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94" name="Group 98"/>
                <p:cNvGrpSpPr>
                  <a:grpSpLocks/>
                </p:cNvGrpSpPr>
                <p:nvPr/>
              </p:nvGrpSpPr>
              <p:grpSpPr bwMode="auto">
                <a:xfrm rot="-1318987">
                  <a:off x="6750092" y="5108106"/>
                  <a:ext cx="1795391" cy="9764"/>
                  <a:chOff x="6885867" y="5254964"/>
                  <a:chExt cx="1795391" cy="9764"/>
                </a:xfrm>
              </p:grpSpPr>
              <p:cxnSp>
                <p:nvCxnSpPr>
                  <p:cNvPr id="100" name="Straight Connector 99"/>
                  <p:cNvCxnSpPr/>
                  <p:nvPr/>
                </p:nvCxnSpPr>
                <p:spPr>
                  <a:xfrm>
                    <a:off x="8301262" y="5255116"/>
                    <a:ext cx="37950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p:nvCxnSpPr>
                <p:spPr>
                  <a:xfrm>
                    <a:off x="6885579" y="5262417"/>
                    <a:ext cx="379509"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95" name="Group 101"/>
                <p:cNvGrpSpPr>
                  <a:grpSpLocks/>
                </p:cNvGrpSpPr>
                <p:nvPr/>
              </p:nvGrpSpPr>
              <p:grpSpPr bwMode="auto">
                <a:xfrm rot="1176340">
                  <a:off x="6727925" y="5113647"/>
                  <a:ext cx="1795391" cy="9764"/>
                  <a:chOff x="6885867" y="5254964"/>
                  <a:chExt cx="1795391" cy="9764"/>
                </a:xfrm>
              </p:grpSpPr>
              <p:cxnSp>
                <p:nvCxnSpPr>
                  <p:cNvPr id="103" name="Straight Connector 102"/>
                  <p:cNvCxnSpPr/>
                  <p:nvPr/>
                </p:nvCxnSpPr>
                <p:spPr>
                  <a:xfrm>
                    <a:off x="8295311" y="5254329"/>
                    <a:ext cx="379509"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868606" y="5253124"/>
                    <a:ext cx="381097"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96" name="Group 104"/>
                <p:cNvGrpSpPr>
                  <a:grpSpLocks/>
                </p:cNvGrpSpPr>
                <p:nvPr/>
              </p:nvGrpSpPr>
              <p:grpSpPr bwMode="auto">
                <a:xfrm rot="4076838">
                  <a:off x="6730697" y="5099793"/>
                  <a:ext cx="1795391" cy="9764"/>
                  <a:chOff x="6885867" y="5254964"/>
                  <a:chExt cx="1795391" cy="9764"/>
                </a:xfrm>
              </p:grpSpPr>
              <p:cxnSp>
                <p:nvCxnSpPr>
                  <p:cNvPr id="106" name="Straight Connector 105"/>
                  <p:cNvCxnSpPr/>
                  <p:nvPr/>
                </p:nvCxnSpPr>
                <p:spPr>
                  <a:xfrm>
                    <a:off x="8288112" y="5275487"/>
                    <a:ext cx="377701"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p:nvCxnSpPr>
                <p:spPr>
                  <a:xfrm>
                    <a:off x="6876705" y="5284572"/>
                    <a:ext cx="379289"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97" name="Group 107"/>
                <p:cNvGrpSpPr>
                  <a:grpSpLocks/>
                </p:cNvGrpSpPr>
                <p:nvPr/>
              </p:nvGrpSpPr>
              <p:grpSpPr bwMode="auto">
                <a:xfrm rot="-4087298">
                  <a:off x="6761176" y="5097024"/>
                  <a:ext cx="1795391" cy="9764"/>
                  <a:chOff x="6885867" y="5254964"/>
                  <a:chExt cx="1795391" cy="9764"/>
                </a:xfrm>
              </p:grpSpPr>
              <p:cxnSp>
                <p:nvCxnSpPr>
                  <p:cNvPr id="109" name="Straight Connector 108"/>
                  <p:cNvCxnSpPr/>
                  <p:nvPr/>
                </p:nvCxnSpPr>
                <p:spPr>
                  <a:xfrm>
                    <a:off x="8303819" y="5220931"/>
                    <a:ext cx="377701"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p:nvCxnSpPr>
                <p:spPr>
                  <a:xfrm>
                    <a:off x="6887515" y="5262639"/>
                    <a:ext cx="379288"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2063" name="Group 111"/>
              <p:cNvGrpSpPr>
                <a:grpSpLocks/>
              </p:cNvGrpSpPr>
              <p:nvPr/>
            </p:nvGrpSpPr>
            <p:grpSpPr bwMode="auto">
              <a:xfrm rot="830752">
                <a:off x="7137688" y="4206487"/>
                <a:ext cx="1817558" cy="1798160"/>
                <a:chOff x="6727925" y="4204210"/>
                <a:chExt cx="1817558" cy="1798160"/>
              </a:xfrm>
            </p:grpSpPr>
            <p:sp>
              <p:nvSpPr>
                <p:cNvPr id="113" name="Oval 112"/>
                <p:cNvSpPr>
                  <a:spLocks noChangeAspect="1"/>
                </p:cNvSpPr>
                <p:nvPr/>
              </p:nvSpPr>
              <p:spPr>
                <a:xfrm>
                  <a:off x="7125897" y="4591425"/>
                  <a:ext cx="1022609" cy="1023601"/>
                </a:xfrm>
                <a:prstGeom prst="ellipse">
                  <a:avLst/>
                </a:prstGeom>
                <a:solidFill>
                  <a:srgbClr val="800080"/>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14" name="Straight Connector 113"/>
                <p:cNvCxnSpPr>
                  <a:stCxn id="113" idx="0"/>
                </p:cNvCxnSpPr>
                <p:nvPr/>
              </p:nvCxnSpPr>
              <p:spPr>
                <a:xfrm rot="16200000" flipV="1">
                  <a:off x="7458542" y="4415255"/>
                  <a:ext cx="323744" cy="63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a:stCxn id="113" idx="7"/>
                </p:cNvCxnSpPr>
                <p:nvPr/>
              </p:nvCxnSpPr>
              <p:spPr>
                <a:xfrm rot="5400000" flipH="1" flipV="1">
                  <a:off x="8001288" y="4508111"/>
                  <a:ext cx="230111" cy="23501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p:nvCxnSpPr>
              <p:spPr>
                <a:xfrm rot="16200000" flipV="1">
                  <a:off x="7491379" y="5775220"/>
                  <a:ext cx="323744" cy="6352"/>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p:nvCxnSpPr>
              <p:spPr>
                <a:xfrm rot="5400000" flipH="1" flipV="1">
                  <a:off x="7051999" y="5485851"/>
                  <a:ext cx="228525" cy="23659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a:stCxn id="113" idx="6"/>
                </p:cNvCxnSpPr>
                <p:nvPr/>
              </p:nvCxnSpPr>
              <p:spPr>
                <a:xfrm>
                  <a:off x="8132952" y="5093360"/>
                  <a:ext cx="382685" cy="15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a:xfrm>
                  <a:off x="6714143" y="5103079"/>
                  <a:ext cx="381097" cy="1586"/>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2071" name="Group 97"/>
                <p:cNvGrpSpPr>
                  <a:grpSpLocks/>
                </p:cNvGrpSpPr>
                <p:nvPr/>
              </p:nvGrpSpPr>
              <p:grpSpPr bwMode="auto">
                <a:xfrm rot="2542173">
                  <a:off x="6736237" y="5099793"/>
                  <a:ext cx="1795391" cy="9764"/>
                  <a:chOff x="6885867" y="5254964"/>
                  <a:chExt cx="1795391" cy="9764"/>
                </a:xfrm>
              </p:grpSpPr>
              <p:cxnSp>
                <p:nvCxnSpPr>
                  <p:cNvPr id="133" name="Straight Connector 132"/>
                  <p:cNvCxnSpPr/>
                  <p:nvPr/>
                </p:nvCxnSpPr>
                <p:spPr>
                  <a:xfrm>
                    <a:off x="8261305" y="5260182"/>
                    <a:ext cx="382685"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p:nvCxnSpPr>
                <p:spPr>
                  <a:xfrm>
                    <a:off x="6842439" y="5267524"/>
                    <a:ext cx="381097"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72" name="Group 98"/>
                <p:cNvGrpSpPr>
                  <a:grpSpLocks/>
                </p:cNvGrpSpPr>
                <p:nvPr/>
              </p:nvGrpSpPr>
              <p:grpSpPr bwMode="auto">
                <a:xfrm rot="-1318987">
                  <a:off x="6750092" y="5108106"/>
                  <a:ext cx="1795391" cy="9764"/>
                  <a:chOff x="6885867" y="5254964"/>
                  <a:chExt cx="1795391" cy="9764"/>
                </a:xfrm>
              </p:grpSpPr>
              <p:cxnSp>
                <p:nvCxnSpPr>
                  <p:cNvPr id="131" name="Straight Connector 130"/>
                  <p:cNvCxnSpPr/>
                  <p:nvPr/>
                </p:nvCxnSpPr>
                <p:spPr>
                  <a:xfrm>
                    <a:off x="8286602" y="5243322"/>
                    <a:ext cx="379508"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p:nvCxnSpPr>
                <p:spPr>
                  <a:xfrm>
                    <a:off x="6867585" y="5250551"/>
                    <a:ext cx="37950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73" name="Group 101"/>
                <p:cNvGrpSpPr>
                  <a:grpSpLocks/>
                </p:cNvGrpSpPr>
                <p:nvPr/>
              </p:nvGrpSpPr>
              <p:grpSpPr bwMode="auto">
                <a:xfrm rot="1176340">
                  <a:off x="6727925" y="5113647"/>
                  <a:ext cx="1795391" cy="9764"/>
                  <a:chOff x="6885867" y="5254964"/>
                  <a:chExt cx="1795391" cy="9764"/>
                </a:xfrm>
              </p:grpSpPr>
              <p:cxnSp>
                <p:nvCxnSpPr>
                  <p:cNvPr id="129" name="Straight Connector 128"/>
                  <p:cNvCxnSpPr/>
                  <p:nvPr/>
                </p:nvCxnSpPr>
                <p:spPr>
                  <a:xfrm>
                    <a:off x="8283695" y="5255043"/>
                    <a:ext cx="379509"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p:nvCxnSpPr>
                <p:spPr>
                  <a:xfrm>
                    <a:off x="6863345" y="5262778"/>
                    <a:ext cx="379508" cy="158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74" name="Group 104"/>
                <p:cNvGrpSpPr>
                  <a:grpSpLocks/>
                </p:cNvGrpSpPr>
                <p:nvPr/>
              </p:nvGrpSpPr>
              <p:grpSpPr bwMode="auto">
                <a:xfrm rot="4076838">
                  <a:off x="6730697" y="5099793"/>
                  <a:ext cx="1795391" cy="9764"/>
                  <a:chOff x="6885867" y="5254964"/>
                  <a:chExt cx="1795391" cy="9764"/>
                </a:xfrm>
              </p:grpSpPr>
              <p:cxnSp>
                <p:nvCxnSpPr>
                  <p:cNvPr id="127" name="Straight Connector 126"/>
                  <p:cNvCxnSpPr/>
                  <p:nvPr/>
                </p:nvCxnSpPr>
                <p:spPr>
                  <a:xfrm>
                    <a:off x="8273264" y="5300765"/>
                    <a:ext cx="379288"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p:nvCxnSpPr>
                <p:spPr>
                  <a:xfrm>
                    <a:off x="6862700" y="5308867"/>
                    <a:ext cx="377701" cy="1588"/>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2075" name="Group 107"/>
                <p:cNvGrpSpPr>
                  <a:grpSpLocks/>
                </p:cNvGrpSpPr>
                <p:nvPr/>
              </p:nvGrpSpPr>
              <p:grpSpPr bwMode="auto">
                <a:xfrm rot="-4087298">
                  <a:off x="6761176" y="5097024"/>
                  <a:ext cx="1795391" cy="9764"/>
                  <a:chOff x="6885867" y="5254964"/>
                  <a:chExt cx="1795391" cy="9764"/>
                </a:xfrm>
              </p:grpSpPr>
              <p:cxnSp>
                <p:nvCxnSpPr>
                  <p:cNvPr id="125" name="Straight Connector 124"/>
                  <p:cNvCxnSpPr/>
                  <p:nvPr/>
                </p:nvCxnSpPr>
                <p:spPr>
                  <a:xfrm>
                    <a:off x="8300165" y="5156718"/>
                    <a:ext cx="379288" cy="9527"/>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p:nvCxnSpPr>
                <p:spPr>
                  <a:xfrm>
                    <a:off x="6890973" y="5205355"/>
                    <a:ext cx="376114" cy="6351"/>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cxnSp>
          <p:nvCxnSpPr>
            <p:cNvPr id="137" name="Straight Connector 136"/>
            <p:cNvCxnSpPr/>
            <p:nvPr/>
          </p:nvCxnSpPr>
          <p:spPr>
            <a:xfrm>
              <a:off x="6569128" y="5364460"/>
              <a:ext cx="654216" cy="1587"/>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p:nvCxnSpPr>
          <p:spPr>
            <a:xfrm>
              <a:off x="6569128" y="5066107"/>
              <a:ext cx="654216" cy="1587"/>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6569128" y="4767755"/>
              <a:ext cx="654216" cy="1587"/>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42061" name="TextBox 142"/>
            <p:cNvSpPr txBox="1">
              <a:spLocks noChangeArrowheads="1"/>
            </p:cNvSpPr>
            <p:nvPr/>
          </p:nvSpPr>
          <p:spPr bwMode="auto">
            <a:xfrm>
              <a:off x="5922335" y="3693371"/>
              <a:ext cx="200567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Steric Repulsion</a:t>
              </a:r>
            </a:p>
          </p:txBody>
        </p:sp>
      </p:grpSp>
      <p:grpSp>
        <p:nvGrpSpPr>
          <p:cNvPr id="41989" name="Group 145"/>
          <p:cNvGrpSpPr>
            <a:grpSpLocks/>
          </p:cNvGrpSpPr>
          <p:nvPr/>
        </p:nvGrpSpPr>
        <p:grpSpPr bwMode="auto">
          <a:xfrm>
            <a:off x="152400" y="3433763"/>
            <a:ext cx="4276725" cy="3001962"/>
            <a:chOff x="152396" y="3693371"/>
            <a:chExt cx="4277168" cy="3000856"/>
          </a:xfrm>
        </p:grpSpPr>
        <p:grpSp>
          <p:nvGrpSpPr>
            <p:cNvPr id="41990" name="Group 82"/>
            <p:cNvGrpSpPr>
              <a:grpSpLocks/>
            </p:cNvGrpSpPr>
            <p:nvPr/>
          </p:nvGrpSpPr>
          <p:grpSpPr bwMode="auto">
            <a:xfrm>
              <a:off x="152396" y="3810000"/>
              <a:ext cx="4277168" cy="2884227"/>
              <a:chOff x="384412" y="3810000"/>
              <a:chExt cx="4277168" cy="2884227"/>
            </a:xfrm>
          </p:grpSpPr>
          <p:grpSp>
            <p:nvGrpSpPr>
              <p:cNvPr id="41995" name="Group 65"/>
              <p:cNvGrpSpPr>
                <a:grpSpLocks noChangeAspect="1"/>
              </p:cNvGrpSpPr>
              <p:nvPr/>
            </p:nvGrpSpPr>
            <p:grpSpPr bwMode="auto">
              <a:xfrm>
                <a:off x="2624902" y="4303598"/>
                <a:ext cx="1465449" cy="1484826"/>
                <a:chOff x="3825923" y="4249003"/>
                <a:chExt cx="1953932" cy="1979768"/>
              </a:xfrm>
            </p:grpSpPr>
            <p:sp>
              <p:nvSpPr>
                <p:cNvPr id="20" name="Oval 19"/>
                <p:cNvSpPr>
                  <a:spLocks noChangeAspect="1"/>
                </p:cNvSpPr>
                <p:nvPr/>
              </p:nvSpPr>
              <p:spPr>
                <a:xfrm>
                  <a:off x="4147296" y="4664697"/>
                  <a:ext cx="1363275" cy="1364748"/>
                </a:xfrm>
                <a:prstGeom prst="ellips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2043" name="TextBox 20"/>
                <p:cNvSpPr txBox="1">
                  <a:spLocks noChangeArrowheads="1"/>
                </p:cNvSpPr>
                <p:nvPr/>
              </p:nvSpPr>
              <p:spPr bwMode="auto">
                <a:xfrm>
                  <a:off x="4287672" y="434226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4" name="TextBox 21"/>
                <p:cNvSpPr txBox="1">
                  <a:spLocks noChangeArrowheads="1"/>
                </p:cNvSpPr>
                <p:nvPr/>
              </p:nvSpPr>
              <p:spPr bwMode="auto">
                <a:xfrm>
                  <a:off x="4713027" y="424900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5" name="TextBox 22"/>
                <p:cNvSpPr txBox="1">
                  <a:spLocks noChangeArrowheads="1"/>
                </p:cNvSpPr>
                <p:nvPr/>
              </p:nvSpPr>
              <p:spPr bwMode="auto">
                <a:xfrm>
                  <a:off x="3825923" y="4849505"/>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6" name="TextBox 23"/>
                <p:cNvSpPr txBox="1">
                  <a:spLocks noChangeArrowheads="1"/>
                </p:cNvSpPr>
                <p:nvPr/>
              </p:nvSpPr>
              <p:spPr bwMode="auto">
                <a:xfrm>
                  <a:off x="3825923" y="523164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7" name="TextBox 24"/>
                <p:cNvSpPr txBox="1">
                  <a:spLocks noChangeArrowheads="1"/>
                </p:cNvSpPr>
                <p:nvPr/>
              </p:nvSpPr>
              <p:spPr bwMode="auto">
                <a:xfrm>
                  <a:off x="5040573" y="434453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8" name="TextBox 25"/>
                <p:cNvSpPr txBox="1">
                  <a:spLocks noChangeArrowheads="1"/>
                </p:cNvSpPr>
                <p:nvPr/>
              </p:nvSpPr>
              <p:spPr bwMode="auto">
                <a:xfrm>
                  <a:off x="3962400" y="5586484"/>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9" name="TextBox 26"/>
                <p:cNvSpPr txBox="1">
                  <a:spLocks noChangeArrowheads="1"/>
                </p:cNvSpPr>
                <p:nvPr/>
              </p:nvSpPr>
              <p:spPr bwMode="auto">
                <a:xfrm>
                  <a:off x="4249003" y="5818496"/>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0" name="TextBox 27"/>
                <p:cNvSpPr txBox="1">
                  <a:spLocks noChangeArrowheads="1"/>
                </p:cNvSpPr>
                <p:nvPr/>
              </p:nvSpPr>
              <p:spPr bwMode="auto">
                <a:xfrm>
                  <a:off x="4562902" y="585943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1" name="TextBox 28"/>
                <p:cNvSpPr txBox="1">
                  <a:spLocks noChangeArrowheads="1"/>
                </p:cNvSpPr>
                <p:nvPr/>
              </p:nvSpPr>
              <p:spPr bwMode="auto">
                <a:xfrm>
                  <a:off x="5026925" y="5791201"/>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2" name="TextBox 29"/>
                <p:cNvSpPr txBox="1">
                  <a:spLocks noChangeArrowheads="1"/>
                </p:cNvSpPr>
                <p:nvPr/>
              </p:nvSpPr>
              <p:spPr bwMode="auto">
                <a:xfrm>
                  <a:off x="5368121" y="555918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3" name="TextBox 30"/>
                <p:cNvSpPr txBox="1">
                  <a:spLocks noChangeArrowheads="1"/>
                </p:cNvSpPr>
                <p:nvPr/>
              </p:nvSpPr>
              <p:spPr bwMode="auto">
                <a:xfrm>
                  <a:off x="5518245" y="519069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4" name="TextBox 31"/>
                <p:cNvSpPr txBox="1">
                  <a:spLocks noChangeArrowheads="1"/>
                </p:cNvSpPr>
                <p:nvPr/>
              </p:nvSpPr>
              <p:spPr bwMode="auto">
                <a:xfrm>
                  <a:off x="5490950" y="489044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5" name="TextBox 32"/>
                <p:cNvSpPr txBox="1">
                  <a:spLocks noChangeArrowheads="1"/>
                </p:cNvSpPr>
                <p:nvPr/>
              </p:nvSpPr>
              <p:spPr bwMode="auto">
                <a:xfrm>
                  <a:off x="5395415" y="461749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56" name="TextBox 33"/>
                <p:cNvSpPr txBox="1">
                  <a:spLocks noChangeArrowheads="1"/>
                </p:cNvSpPr>
                <p:nvPr/>
              </p:nvSpPr>
              <p:spPr bwMode="auto">
                <a:xfrm>
                  <a:off x="4016992" y="4562902"/>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grpSp>
          <p:sp>
            <p:nvSpPr>
              <p:cNvPr id="41996" name="TextBox 34"/>
              <p:cNvSpPr txBox="1">
                <a:spLocks noChangeArrowheads="1"/>
              </p:cNvSpPr>
              <p:nvPr/>
            </p:nvSpPr>
            <p:spPr bwMode="auto">
              <a:xfrm>
                <a:off x="464024" y="4312693"/>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1997" name="TextBox 35"/>
              <p:cNvSpPr txBox="1">
                <a:spLocks noChangeArrowheads="1"/>
              </p:cNvSpPr>
              <p:nvPr/>
            </p:nvSpPr>
            <p:spPr bwMode="auto">
              <a:xfrm>
                <a:off x="602777" y="4669809"/>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1998" name="TextBox 36"/>
              <p:cNvSpPr txBox="1">
                <a:spLocks noChangeArrowheads="1"/>
              </p:cNvSpPr>
              <p:nvPr/>
            </p:nvSpPr>
            <p:spPr bwMode="auto">
              <a:xfrm>
                <a:off x="1189630" y="3837296"/>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1999" name="TextBox 37"/>
              <p:cNvSpPr txBox="1">
                <a:spLocks noChangeArrowheads="1"/>
              </p:cNvSpPr>
              <p:nvPr/>
            </p:nvSpPr>
            <p:spPr bwMode="auto">
              <a:xfrm>
                <a:off x="821141" y="5420436"/>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0" name="TextBox 38"/>
              <p:cNvSpPr txBox="1">
                <a:spLocks noChangeArrowheads="1"/>
              </p:cNvSpPr>
              <p:nvPr/>
            </p:nvSpPr>
            <p:spPr bwMode="auto">
              <a:xfrm>
                <a:off x="1025857" y="4314969"/>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1" name="TextBox 39"/>
              <p:cNvSpPr txBox="1">
                <a:spLocks noChangeArrowheads="1"/>
              </p:cNvSpPr>
              <p:nvPr/>
            </p:nvSpPr>
            <p:spPr bwMode="auto">
              <a:xfrm>
                <a:off x="3277738" y="3973774"/>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2" name="TextBox 40"/>
              <p:cNvSpPr txBox="1">
                <a:spLocks noChangeArrowheads="1"/>
              </p:cNvSpPr>
              <p:nvPr/>
            </p:nvSpPr>
            <p:spPr bwMode="auto">
              <a:xfrm>
                <a:off x="3482454" y="6116472"/>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3" name="TextBox 41"/>
              <p:cNvSpPr txBox="1">
                <a:spLocks noChangeArrowheads="1"/>
              </p:cNvSpPr>
              <p:nvPr/>
            </p:nvSpPr>
            <p:spPr bwMode="auto">
              <a:xfrm>
                <a:off x="2022123" y="3932834"/>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4" name="TextBox 42"/>
              <p:cNvSpPr txBox="1">
                <a:spLocks noChangeArrowheads="1"/>
              </p:cNvSpPr>
              <p:nvPr/>
            </p:nvSpPr>
            <p:spPr bwMode="auto">
              <a:xfrm>
                <a:off x="4055640" y="4028363"/>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5" name="TextBox 43"/>
              <p:cNvSpPr txBox="1">
                <a:spLocks noChangeArrowheads="1"/>
              </p:cNvSpPr>
              <p:nvPr/>
            </p:nvSpPr>
            <p:spPr bwMode="auto">
              <a:xfrm>
                <a:off x="2172269" y="6007290"/>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6" name="TextBox 44"/>
              <p:cNvSpPr txBox="1">
                <a:spLocks noChangeArrowheads="1"/>
              </p:cNvSpPr>
              <p:nvPr/>
            </p:nvSpPr>
            <p:spPr bwMode="auto">
              <a:xfrm>
                <a:off x="3154888" y="5816219"/>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7" name="TextBox 45"/>
              <p:cNvSpPr txBox="1">
                <a:spLocks noChangeArrowheads="1"/>
              </p:cNvSpPr>
              <p:nvPr/>
            </p:nvSpPr>
            <p:spPr bwMode="auto">
              <a:xfrm>
                <a:off x="657367" y="3810000"/>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8" name="TextBox 46"/>
              <p:cNvSpPr txBox="1">
                <a:spLocks noChangeArrowheads="1"/>
              </p:cNvSpPr>
              <p:nvPr/>
            </p:nvSpPr>
            <p:spPr bwMode="auto">
              <a:xfrm>
                <a:off x="1639985" y="5925403"/>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09" name="TextBox 47"/>
              <p:cNvSpPr txBox="1">
                <a:spLocks noChangeArrowheads="1"/>
              </p:cNvSpPr>
              <p:nvPr/>
            </p:nvSpPr>
            <p:spPr bwMode="auto">
              <a:xfrm>
                <a:off x="3973754" y="4410502"/>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0" name="TextBox 48"/>
              <p:cNvSpPr txBox="1">
                <a:spLocks noChangeArrowheads="1"/>
              </p:cNvSpPr>
              <p:nvPr/>
            </p:nvSpPr>
            <p:spPr bwMode="auto">
              <a:xfrm>
                <a:off x="889379" y="5024651"/>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1" name="TextBox 49"/>
              <p:cNvSpPr txBox="1">
                <a:spLocks noChangeArrowheads="1"/>
              </p:cNvSpPr>
              <p:nvPr/>
            </p:nvSpPr>
            <p:spPr bwMode="auto">
              <a:xfrm rot="10800000">
                <a:off x="4317221" y="4853210"/>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2" name="TextBox 50"/>
              <p:cNvSpPr txBox="1">
                <a:spLocks noChangeArrowheads="1"/>
              </p:cNvSpPr>
              <p:nvPr/>
            </p:nvSpPr>
            <p:spPr bwMode="auto">
              <a:xfrm rot="10800000">
                <a:off x="2963817" y="6283952"/>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3" name="TextBox 51"/>
              <p:cNvSpPr txBox="1">
                <a:spLocks noChangeArrowheads="1"/>
              </p:cNvSpPr>
              <p:nvPr/>
            </p:nvSpPr>
            <p:spPr bwMode="auto">
              <a:xfrm rot="10800000">
                <a:off x="4069286" y="5778984"/>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4" name="TextBox 52"/>
              <p:cNvSpPr txBox="1">
                <a:spLocks noChangeArrowheads="1"/>
              </p:cNvSpPr>
              <p:nvPr/>
            </p:nvSpPr>
            <p:spPr bwMode="auto">
              <a:xfrm rot="10800000">
                <a:off x="520888" y="5847225"/>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5" name="TextBox 53"/>
              <p:cNvSpPr txBox="1">
                <a:spLocks noChangeArrowheads="1"/>
              </p:cNvSpPr>
              <p:nvPr/>
            </p:nvSpPr>
            <p:spPr bwMode="auto">
              <a:xfrm rot="10800000">
                <a:off x="3973773" y="6161121"/>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6" name="TextBox 54"/>
              <p:cNvSpPr txBox="1">
                <a:spLocks noChangeArrowheads="1"/>
              </p:cNvSpPr>
              <p:nvPr/>
            </p:nvSpPr>
            <p:spPr bwMode="auto">
              <a:xfrm rot="10800000">
                <a:off x="2568053" y="5765338"/>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7" name="TextBox 55"/>
              <p:cNvSpPr txBox="1">
                <a:spLocks noChangeArrowheads="1"/>
              </p:cNvSpPr>
              <p:nvPr/>
            </p:nvSpPr>
            <p:spPr bwMode="auto">
              <a:xfrm rot="10800000">
                <a:off x="2568053" y="4154902"/>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8" name="TextBox 56"/>
              <p:cNvSpPr txBox="1">
                <a:spLocks noChangeArrowheads="1"/>
              </p:cNvSpPr>
              <p:nvPr/>
            </p:nvSpPr>
            <p:spPr bwMode="auto">
              <a:xfrm rot="10800000">
                <a:off x="2336042" y="6324895"/>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19" name="TextBox 57"/>
              <p:cNvSpPr txBox="1">
                <a:spLocks noChangeArrowheads="1"/>
              </p:cNvSpPr>
              <p:nvPr/>
            </p:nvSpPr>
            <p:spPr bwMode="auto">
              <a:xfrm rot="10800000">
                <a:off x="1175981" y="6106532"/>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0" name="TextBox 58"/>
              <p:cNvSpPr txBox="1">
                <a:spLocks noChangeArrowheads="1"/>
              </p:cNvSpPr>
              <p:nvPr/>
            </p:nvSpPr>
            <p:spPr bwMode="auto">
              <a:xfrm rot="10800000">
                <a:off x="3796351" y="3991133"/>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1" name="TextBox 59"/>
              <p:cNvSpPr txBox="1">
                <a:spLocks noChangeArrowheads="1"/>
              </p:cNvSpPr>
              <p:nvPr/>
            </p:nvSpPr>
            <p:spPr bwMode="auto">
              <a:xfrm rot="10800000">
                <a:off x="2922894" y="3963838"/>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2" name="TextBox 60"/>
              <p:cNvSpPr txBox="1">
                <a:spLocks noChangeArrowheads="1"/>
              </p:cNvSpPr>
              <p:nvPr/>
            </p:nvSpPr>
            <p:spPr bwMode="auto">
              <a:xfrm rot="10800000">
                <a:off x="4342262" y="4523391"/>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3" name="TextBox 61"/>
              <p:cNvSpPr txBox="1">
                <a:spLocks noChangeArrowheads="1"/>
              </p:cNvSpPr>
              <p:nvPr/>
            </p:nvSpPr>
            <p:spPr bwMode="auto">
              <a:xfrm rot="10800000">
                <a:off x="384412" y="5164836"/>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4" name="TextBox 62"/>
              <p:cNvSpPr txBox="1">
                <a:spLocks noChangeArrowheads="1"/>
              </p:cNvSpPr>
              <p:nvPr/>
            </p:nvSpPr>
            <p:spPr bwMode="auto">
              <a:xfrm rot="10800000">
                <a:off x="1653653" y="4004776"/>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5" name="TextBox 63"/>
              <p:cNvSpPr txBox="1">
                <a:spLocks noChangeArrowheads="1"/>
              </p:cNvSpPr>
              <p:nvPr/>
            </p:nvSpPr>
            <p:spPr bwMode="auto">
              <a:xfrm rot="10800000">
                <a:off x="4069287" y="5328608"/>
                <a:ext cx="31931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grpSp>
            <p:nvGrpSpPr>
              <p:cNvPr id="42026" name="Group 66"/>
              <p:cNvGrpSpPr>
                <a:grpSpLocks noChangeAspect="1"/>
              </p:cNvGrpSpPr>
              <p:nvPr/>
            </p:nvGrpSpPr>
            <p:grpSpPr bwMode="auto">
              <a:xfrm>
                <a:off x="1262412" y="4305871"/>
                <a:ext cx="1465449" cy="1484826"/>
                <a:chOff x="3825923" y="4249003"/>
                <a:chExt cx="1953932" cy="1979768"/>
              </a:xfrm>
            </p:grpSpPr>
            <p:sp>
              <p:nvSpPr>
                <p:cNvPr id="68" name="Oval 67"/>
                <p:cNvSpPr>
                  <a:spLocks noChangeAspect="1"/>
                </p:cNvSpPr>
                <p:nvPr/>
              </p:nvSpPr>
              <p:spPr>
                <a:xfrm>
                  <a:off x="4164597" y="4646855"/>
                  <a:ext cx="1365391" cy="1341472"/>
                </a:xfrm>
                <a:prstGeom prst="ellips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42028" name="TextBox 68"/>
                <p:cNvSpPr txBox="1">
                  <a:spLocks noChangeArrowheads="1"/>
                </p:cNvSpPr>
                <p:nvPr/>
              </p:nvSpPr>
              <p:spPr bwMode="auto">
                <a:xfrm>
                  <a:off x="4287672" y="434226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29" name="TextBox 69"/>
                <p:cNvSpPr txBox="1">
                  <a:spLocks noChangeArrowheads="1"/>
                </p:cNvSpPr>
                <p:nvPr/>
              </p:nvSpPr>
              <p:spPr bwMode="auto">
                <a:xfrm>
                  <a:off x="4713027" y="424900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0" name="TextBox 70"/>
                <p:cNvSpPr txBox="1">
                  <a:spLocks noChangeArrowheads="1"/>
                </p:cNvSpPr>
                <p:nvPr/>
              </p:nvSpPr>
              <p:spPr bwMode="auto">
                <a:xfrm>
                  <a:off x="3825923" y="4849505"/>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1" name="TextBox 71"/>
                <p:cNvSpPr txBox="1">
                  <a:spLocks noChangeArrowheads="1"/>
                </p:cNvSpPr>
                <p:nvPr/>
              </p:nvSpPr>
              <p:spPr bwMode="auto">
                <a:xfrm>
                  <a:off x="3825923" y="523164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2" name="TextBox 72"/>
                <p:cNvSpPr txBox="1">
                  <a:spLocks noChangeArrowheads="1"/>
                </p:cNvSpPr>
                <p:nvPr/>
              </p:nvSpPr>
              <p:spPr bwMode="auto">
                <a:xfrm>
                  <a:off x="5040573" y="434453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3" name="TextBox 73"/>
                <p:cNvSpPr txBox="1">
                  <a:spLocks noChangeArrowheads="1"/>
                </p:cNvSpPr>
                <p:nvPr/>
              </p:nvSpPr>
              <p:spPr bwMode="auto">
                <a:xfrm>
                  <a:off x="3962400" y="5586484"/>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4" name="TextBox 74"/>
                <p:cNvSpPr txBox="1">
                  <a:spLocks noChangeArrowheads="1"/>
                </p:cNvSpPr>
                <p:nvPr/>
              </p:nvSpPr>
              <p:spPr bwMode="auto">
                <a:xfrm>
                  <a:off x="4249003" y="5818496"/>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5" name="TextBox 75"/>
                <p:cNvSpPr txBox="1">
                  <a:spLocks noChangeArrowheads="1"/>
                </p:cNvSpPr>
                <p:nvPr/>
              </p:nvSpPr>
              <p:spPr bwMode="auto">
                <a:xfrm>
                  <a:off x="4562902" y="585943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6" name="TextBox 76"/>
                <p:cNvSpPr txBox="1">
                  <a:spLocks noChangeArrowheads="1"/>
                </p:cNvSpPr>
                <p:nvPr/>
              </p:nvSpPr>
              <p:spPr bwMode="auto">
                <a:xfrm>
                  <a:off x="5026925" y="5791201"/>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7" name="TextBox 77"/>
                <p:cNvSpPr txBox="1">
                  <a:spLocks noChangeArrowheads="1"/>
                </p:cNvSpPr>
                <p:nvPr/>
              </p:nvSpPr>
              <p:spPr bwMode="auto">
                <a:xfrm>
                  <a:off x="5368121" y="555918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8" name="TextBox 78"/>
                <p:cNvSpPr txBox="1">
                  <a:spLocks noChangeArrowheads="1"/>
                </p:cNvSpPr>
                <p:nvPr/>
              </p:nvSpPr>
              <p:spPr bwMode="auto">
                <a:xfrm>
                  <a:off x="5518245" y="5190699"/>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39" name="TextBox 79"/>
                <p:cNvSpPr txBox="1">
                  <a:spLocks noChangeArrowheads="1"/>
                </p:cNvSpPr>
                <p:nvPr/>
              </p:nvSpPr>
              <p:spPr bwMode="auto">
                <a:xfrm>
                  <a:off x="5490950" y="4890448"/>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0" name="TextBox 80"/>
                <p:cNvSpPr txBox="1">
                  <a:spLocks noChangeArrowheads="1"/>
                </p:cNvSpPr>
                <p:nvPr/>
              </p:nvSpPr>
              <p:spPr bwMode="auto">
                <a:xfrm>
                  <a:off x="5395415" y="4617493"/>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sp>
              <p:nvSpPr>
                <p:cNvPr id="42041" name="TextBox 81"/>
                <p:cNvSpPr txBox="1">
                  <a:spLocks noChangeArrowheads="1"/>
                </p:cNvSpPr>
                <p:nvPr/>
              </p:nvSpPr>
              <p:spPr bwMode="auto">
                <a:xfrm>
                  <a:off x="4016992" y="4562902"/>
                  <a:ext cx="2616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a:t>
                  </a:r>
                </a:p>
              </p:txBody>
            </p:sp>
          </p:grpSp>
        </p:grpSp>
        <p:cxnSp>
          <p:nvCxnSpPr>
            <p:cNvPr id="140" name="Straight Connector 139"/>
            <p:cNvCxnSpPr/>
            <p:nvPr/>
          </p:nvCxnSpPr>
          <p:spPr>
            <a:xfrm>
              <a:off x="2249701" y="5423108"/>
              <a:ext cx="457247" cy="1586"/>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p:nvCxnSpPr>
          <p:spPr>
            <a:xfrm>
              <a:off x="2249701" y="5124768"/>
              <a:ext cx="457247" cy="1586"/>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p:nvCxnSpPr>
          <p:spPr>
            <a:xfrm>
              <a:off x="2249701" y="4828015"/>
              <a:ext cx="457247" cy="1587"/>
            </a:xfrm>
            <a:prstGeom prst="line">
              <a:avLst/>
            </a:prstGeom>
            <a:ln w="25400">
              <a:solidFill>
                <a:srgbClr val="FF0000"/>
              </a:solidFill>
              <a:prstDash val="sysDash"/>
              <a:headEnd type="arrow"/>
              <a:tailEnd type="arrow"/>
            </a:ln>
          </p:spPr>
          <p:style>
            <a:lnRef idx="1">
              <a:schemeClr val="accent1"/>
            </a:lnRef>
            <a:fillRef idx="0">
              <a:schemeClr val="accent1"/>
            </a:fillRef>
            <a:effectRef idx="0">
              <a:schemeClr val="accent1"/>
            </a:effectRef>
            <a:fontRef idx="minor">
              <a:schemeClr val="tx1"/>
            </a:fontRef>
          </p:style>
        </p:cxnSp>
        <p:sp>
          <p:nvSpPr>
            <p:cNvPr id="41994" name="TextBox 143"/>
            <p:cNvSpPr txBox="1">
              <a:spLocks noChangeArrowheads="1"/>
            </p:cNvSpPr>
            <p:nvPr/>
          </p:nvSpPr>
          <p:spPr bwMode="auto">
            <a:xfrm>
              <a:off x="1243427" y="3693371"/>
              <a:ext cx="274947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Electrostatic Repulsion</a:t>
              </a:r>
            </a:p>
          </p:txBody>
        </p:sp>
      </p:gr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3175"/>
            <a:ext cx="8229600" cy="823913"/>
          </a:xfrm>
        </p:spPr>
        <p:txBody>
          <a:bodyPr/>
          <a:lstStyle/>
          <a:p>
            <a:pPr eaLnBrk="1" hangingPunct="1"/>
            <a:r>
              <a:rPr lang="en-US" altLang="en-US" smtClean="0"/>
              <a:t>Separating Colloids: Electrophoresis</a:t>
            </a:r>
          </a:p>
        </p:txBody>
      </p:sp>
      <p:grpSp>
        <p:nvGrpSpPr>
          <p:cNvPr id="43011" name="Group 39"/>
          <p:cNvGrpSpPr>
            <a:grpSpLocks/>
          </p:cNvGrpSpPr>
          <p:nvPr/>
        </p:nvGrpSpPr>
        <p:grpSpPr bwMode="auto">
          <a:xfrm>
            <a:off x="50800" y="2562225"/>
            <a:ext cx="3213100" cy="3111500"/>
            <a:chOff x="50106" y="1770345"/>
            <a:chExt cx="3213899" cy="3111933"/>
          </a:xfrm>
        </p:grpSpPr>
        <p:cxnSp>
          <p:nvCxnSpPr>
            <p:cNvPr id="6" name="Straight Connector 5"/>
            <p:cNvCxnSpPr/>
            <p:nvPr/>
          </p:nvCxnSpPr>
          <p:spPr>
            <a:xfrm>
              <a:off x="990140" y="1991039"/>
              <a:ext cx="214207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990140" y="4172567"/>
              <a:ext cx="2142071"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3073" name="TextBox 7"/>
            <p:cNvSpPr txBox="1">
              <a:spLocks noChangeArrowheads="1"/>
            </p:cNvSpPr>
            <p:nvPr/>
          </p:nvSpPr>
          <p:spPr bwMode="auto">
            <a:xfrm>
              <a:off x="1039660" y="1903956"/>
              <a:ext cx="20697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
              </a:r>
            </a:p>
          </p:txBody>
        </p:sp>
        <p:sp>
          <p:nvSpPr>
            <p:cNvPr id="43074" name="TextBox 8"/>
            <p:cNvSpPr txBox="1">
              <a:spLocks noChangeArrowheads="1"/>
            </p:cNvSpPr>
            <p:nvPr/>
          </p:nvSpPr>
          <p:spPr bwMode="auto">
            <a:xfrm>
              <a:off x="979118" y="3872631"/>
              <a:ext cx="22365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 - - - - - - - - - - - - -</a:t>
              </a:r>
            </a:p>
          </p:txBody>
        </p:sp>
        <p:sp>
          <p:nvSpPr>
            <p:cNvPr id="43075" name="TextBox 9"/>
            <p:cNvSpPr txBox="1">
              <a:spLocks noChangeArrowheads="1"/>
            </p:cNvSpPr>
            <p:nvPr/>
          </p:nvSpPr>
          <p:spPr bwMode="auto">
            <a:xfrm>
              <a:off x="876206" y="4359058"/>
              <a:ext cx="7922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1</a:t>
              </a:r>
            </a:p>
          </p:txBody>
        </p:sp>
        <p:sp>
          <p:nvSpPr>
            <p:cNvPr id="43076" name="TextBox 10"/>
            <p:cNvSpPr txBox="1">
              <a:spLocks noChangeArrowheads="1"/>
            </p:cNvSpPr>
            <p:nvPr/>
          </p:nvSpPr>
          <p:spPr bwMode="auto">
            <a:xfrm>
              <a:off x="1674003" y="4359058"/>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2</a:t>
              </a:r>
            </a:p>
          </p:txBody>
        </p:sp>
        <p:sp>
          <p:nvSpPr>
            <p:cNvPr id="43077" name="TextBox 11"/>
            <p:cNvSpPr txBox="1">
              <a:spLocks noChangeArrowheads="1"/>
            </p:cNvSpPr>
            <p:nvPr/>
          </p:nvSpPr>
          <p:spPr bwMode="auto">
            <a:xfrm>
              <a:off x="2471800" y="4359058"/>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3</a:t>
              </a:r>
            </a:p>
          </p:txBody>
        </p:sp>
        <p:sp>
          <p:nvSpPr>
            <p:cNvPr id="13" name="Rectangle 12"/>
            <p:cNvSpPr/>
            <p:nvPr/>
          </p:nvSpPr>
          <p:spPr>
            <a:xfrm>
              <a:off x="50106" y="2656293"/>
              <a:ext cx="914627" cy="91294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1"/>
                  </a:solidFill>
                </a:rPr>
                <a:t>Power</a:t>
              </a:r>
            </a:p>
            <a:p>
              <a:pPr algn="ctr">
                <a:defRPr/>
              </a:pPr>
              <a:r>
                <a:rPr lang="en-US" dirty="0">
                  <a:solidFill>
                    <a:schemeClr val="tx1"/>
                  </a:solidFill>
                </a:rPr>
                <a:t>Supply</a:t>
              </a:r>
            </a:p>
          </p:txBody>
        </p:sp>
        <p:sp>
          <p:nvSpPr>
            <p:cNvPr id="21" name="Freeform 20"/>
            <p:cNvSpPr/>
            <p:nvPr/>
          </p:nvSpPr>
          <p:spPr>
            <a:xfrm>
              <a:off x="316872" y="1770345"/>
              <a:ext cx="747899" cy="873247"/>
            </a:xfrm>
            <a:custGeom>
              <a:avLst/>
              <a:gdLst>
                <a:gd name="connsiteX0" fmla="*/ 158663 w 747386"/>
                <a:gd name="connsiteY0" fmla="*/ 872647 h 872647"/>
                <a:gd name="connsiteX1" fmla="*/ 20877 w 747386"/>
                <a:gd name="connsiteY1" fmla="*/ 459288 h 872647"/>
                <a:gd name="connsiteX2" fmla="*/ 283923 w 747386"/>
                <a:gd name="connsiteY2" fmla="*/ 434236 h 872647"/>
                <a:gd name="connsiteX3" fmla="*/ 221293 w 747386"/>
                <a:gd name="connsiteY3" fmla="*/ 96033 h 872647"/>
                <a:gd name="connsiteX4" fmla="*/ 521918 w 747386"/>
                <a:gd name="connsiteY4" fmla="*/ 20877 h 872647"/>
                <a:gd name="connsiteX5" fmla="*/ 747386 w 747386"/>
                <a:gd name="connsiteY5" fmla="*/ 221293 h 8726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47386" h="872647">
                  <a:moveTo>
                    <a:pt x="158663" y="872647"/>
                  </a:moveTo>
                  <a:cubicBezTo>
                    <a:pt x="79331" y="702502"/>
                    <a:pt x="0" y="532357"/>
                    <a:pt x="20877" y="459288"/>
                  </a:cubicBezTo>
                  <a:cubicBezTo>
                    <a:pt x="41754" y="386220"/>
                    <a:pt x="250520" y="494778"/>
                    <a:pt x="283923" y="434236"/>
                  </a:cubicBezTo>
                  <a:cubicBezTo>
                    <a:pt x="317326" y="373694"/>
                    <a:pt x="181627" y="164926"/>
                    <a:pt x="221293" y="96033"/>
                  </a:cubicBezTo>
                  <a:cubicBezTo>
                    <a:pt x="260959" y="27140"/>
                    <a:pt x="434236" y="0"/>
                    <a:pt x="521918" y="20877"/>
                  </a:cubicBezTo>
                  <a:cubicBezTo>
                    <a:pt x="609600" y="41754"/>
                    <a:pt x="678493" y="131523"/>
                    <a:pt x="747386" y="221293"/>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2" name="Freeform 21"/>
            <p:cNvSpPr/>
            <p:nvPr/>
          </p:nvSpPr>
          <p:spPr>
            <a:xfrm>
              <a:off x="343867" y="3569233"/>
              <a:ext cx="695498" cy="893886"/>
            </a:xfrm>
            <a:custGeom>
              <a:avLst/>
              <a:gdLst>
                <a:gd name="connsiteX0" fmla="*/ 169101 w 695194"/>
                <a:gd name="connsiteY0" fmla="*/ 0 h 893524"/>
                <a:gd name="connsiteX1" fmla="*/ 6263 w 695194"/>
                <a:gd name="connsiteY1" fmla="*/ 263046 h 893524"/>
                <a:gd name="connsiteX2" fmla="*/ 206679 w 695194"/>
                <a:gd name="connsiteY2" fmla="*/ 450937 h 893524"/>
                <a:gd name="connsiteX3" fmla="*/ 43841 w 695194"/>
                <a:gd name="connsiteY3" fmla="*/ 688931 h 893524"/>
                <a:gd name="connsiteX4" fmla="*/ 269309 w 695194"/>
                <a:gd name="connsiteY4" fmla="*/ 876822 h 893524"/>
                <a:gd name="connsiteX5" fmla="*/ 557408 w 695194"/>
                <a:gd name="connsiteY5" fmla="*/ 789140 h 893524"/>
                <a:gd name="connsiteX6" fmla="*/ 695194 w 695194"/>
                <a:gd name="connsiteY6" fmla="*/ 613775 h 8935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695194" h="893524">
                  <a:moveTo>
                    <a:pt x="169101" y="0"/>
                  </a:moveTo>
                  <a:cubicBezTo>
                    <a:pt x="84550" y="93945"/>
                    <a:pt x="0" y="187890"/>
                    <a:pt x="6263" y="263046"/>
                  </a:cubicBezTo>
                  <a:cubicBezTo>
                    <a:pt x="12526" y="338202"/>
                    <a:pt x="200416" y="379956"/>
                    <a:pt x="206679" y="450937"/>
                  </a:cubicBezTo>
                  <a:cubicBezTo>
                    <a:pt x="212942" y="521918"/>
                    <a:pt x="33403" y="617950"/>
                    <a:pt x="43841" y="688931"/>
                  </a:cubicBezTo>
                  <a:cubicBezTo>
                    <a:pt x="54279" y="759912"/>
                    <a:pt x="183715" y="860121"/>
                    <a:pt x="269309" y="876822"/>
                  </a:cubicBezTo>
                  <a:cubicBezTo>
                    <a:pt x="354904" y="893524"/>
                    <a:pt x="486427" y="832981"/>
                    <a:pt x="557408" y="789140"/>
                  </a:cubicBezTo>
                  <a:cubicBezTo>
                    <a:pt x="628389" y="745299"/>
                    <a:pt x="661791" y="679537"/>
                    <a:pt x="695194" y="613775"/>
                  </a:cubicBezTo>
                </a:path>
              </a:pathLst>
            </a:custGeom>
            <a:ln w="127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sp>
          <p:nvSpPr>
            <p:cNvPr id="24" name="Rounded Rectangle 23"/>
            <p:cNvSpPr>
              <a:spLocks noChangeAspect="1"/>
            </p:cNvSpPr>
            <p:nvPr/>
          </p:nvSpPr>
          <p:spPr>
            <a:xfrm>
              <a:off x="1152105" y="3797865"/>
              <a:ext cx="247712" cy="24609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5" name="Rounded Rectangle 24"/>
            <p:cNvSpPr>
              <a:spLocks noChangeAspect="1"/>
            </p:cNvSpPr>
            <p:nvPr/>
          </p:nvSpPr>
          <p:spPr>
            <a:xfrm>
              <a:off x="1961931" y="3797865"/>
              <a:ext cx="246124" cy="24609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26" name="Rounded Rectangle 25"/>
            <p:cNvSpPr>
              <a:spLocks noChangeAspect="1"/>
            </p:cNvSpPr>
            <p:nvPr/>
          </p:nvSpPr>
          <p:spPr>
            <a:xfrm>
              <a:off x="2744764" y="3797865"/>
              <a:ext cx="247712" cy="246096"/>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43012" name="Group 84"/>
          <p:cNvGrpSpPr>
            <a:grpSpLocks/>
          </p:cNvGrpSpPr>
          <p:nvPr/>
        </p:nvGrpSpPr>
        <p:grpSpPr bwMode="auto">
          <a:xfrm>
            <a:off x="3365500" y="2695575"/>
            <a:ext cx="2387600" cy="2978150"/>
            <a:chOff x="3734228" y="1906043"/>
            <a:chExt cx="2387799" cy="2978322"/>
          </a:xfrm>
        </p:grpSpPr>
        <p:grpSp>
          <p:nvGrpSpPr>
            <p:cNvPr id="43046" name="Group 40"/>
            <p:cNvGrpSpPr>
              <a:grpSpLocks/>
            </p:cNvGrpSpPr>
            <p:nvPr/>
          </p:nvGrpSpPr>
          <p:grpSpPr bwMode="auto">
            <a:xfrm>
              <a:off x="3734228" y="1906043"/>
              <a:ext cx="2387799" cy="2978322"/>
              <a:chOff x="5525450" y="2156564"/>
              <a:chExt cx="2387799" cy="2978322"/>
            </a:xfrm>
          </p:grpSpPr>
          <p:cxnSp>
            <p:nvCxnSpPr>
              <p:cNvPr id="27" name="Straight Connector 26"/>
              <p:cNvCxnSpPr/>
              <p:nvPr/>
            </p:nvCxnSpPr>
            <p:spPr>
              <a:xfrm>
                <a:off x="5639760" y="2243882"/>
                <a:ext cx="21417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a:off x="5639760" y="4425233"/>
                <a:ext cx="214171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3066" name="TextBox 28"/>
              <p:cNvSpPr txBox="1">
                <a:spLocks noChangeArrowheads="1"/>
              </p:cNvSpPr>
              <p:nvPr/>
            </p:nvSpPr>
            <p:spPr bwMode="auto">
              <a:xfrm>
                <a:off x="5688904" y="2156564"/>
                <a:ext cx="20697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
                </a:r>
              </a:p>
            </p:txBody>
          </p:sp>
          <p:sp>
            <p:nvSpPr>
              <p:cNvPr id="43067" name="TextBox 29"/>
              <p:cNvSpPr txBox="1">
                <a:spLocks noChangeArrowheads="1"/>
              </p:cNvSpPr>
              <p:nvPr/>
            </p:nvSpPr>
            <p:spPr bwMode="auto">
              <a:xfrm>
                <a:off x="5628362" y="4125239"/>
                <a:ext cx="22365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 - - - - - - - - - - - - -</a:t>
                </a:r>
              </a:p>
            </p:txBody>
          </p:sp>
          <p:sp>
            <p:nvSpPr>
              <p:cNvPr id="43068" name="TextBox 30"/>
              <p:cNvSpPr txBox="1">
                <a:spLocks noChangeArrowheads="1"/>
              </p:cNvSpPr>
              <p:nvPr/>
            </p:nvSpPr>
            <p:spPr bwMode="auto">
              <a:xfrm>
                <a:off x="5525450" y="4611666"/>
                <a:ext cx="7922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1</a:t>
                </a:r>
              </a:p>
            </p:txBody>
          </p:sp>
          <p:sp>
            <p:nvSpPr>
              <p:cNvPr id="43069" name="TextBox 31"/>
              <p:cNvSpPr txBox="1">
                <a:spLocks noChangeArrowheads="1"/>
              </p:cNvSpPr>
              <p:nvPr/>
            </p:nvSpPr>
            <p:spPr bwMode="auto">
              <a:xfrm>
                <a:off x="6323247" y="4611666"/>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2</a:t>
                </a:r>
              </a:p>
            </p:txBody>
          </p:sp>
          <p:sp>
            <p:nvSpPr>
              <p:cNvPr id="43070" name="TextBox 32"/>
              <p:cNvSpPr txBox="1">
                <a:spLocks noChangeArrowheads="1"/>
              </p:cNvSpPr>
              <p:nvPr/>
            </p:nvSpPr>
            <p:spPr bwMode="auto">
              <a:xfrm>
                <a:off x="7121044" y="4611666"/>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3</a:t>
                </a:r>
              </a:p>
            </p:txBody>
          </p:sp>
        </p:grpSp>
        <p:grpSp>
          <p:nvGrpSpPr>
            <p:cNvPr id="43047" name="Group 50"/>
            <p:cNvGrpSpPr>
              <a:grpSpLocks/>
            </p:cNvGrpSpPr>
            <p:nvPr/>
          </p:nvGrpSpPr>
          <p:grpSpPr bwMode="auto">
            <a:xfrm>
              <a:off x="4015370" y="3337958"/>
              <a:ext cx="246888" cy="520733"/>
              <a:chOff x="4015370" y="3311238"/>
              <a:chExt cx="246888" cy="520733"/>
            </a:xfrm>
          </p:grpSpPr>
          <p:sp>
            <p:nvSpPr>
              <p:cNvPr id="42" name="Rounded Rectangle 41"/>
              <p:cNvSpPr>
                <a:spLocks/>
              </p:cNvSpPr>
              <p:nvPr/>
            </p:nvSpPr>
            <p:spPr>
              <a:xfrm>
                <a:off x="4015239" y="3639963"/>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3" name="Rounded Rectangle 42"/>
              <p:cNvSpPr>
                <a:spLocks/>
              </p:cNvSpPr>
              <p:nvPr/>
            </p:nvSpPr>
            <p:spPr>
              <a:xfrm>
                <a:off x="4015239" y="3512956"/>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 name="Rounded Rectangle 43"/>
              <p:cNvSpPr>
                <a:spLocks/>
              </p:cNvSpPr>
              <p:nvPr/>
            </p:nvSpPr>
            <p:spPr>
              <a:xfrm>
                <a:off x="4015239" y="3311331"/>
                <a:ext cx="247671" cy="4604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 name="Rounded Rectangle 44"/>
              <p:cNvSpPr>
                <a:spLocks/>
              </p:cNvSpPr>
              <p:nvPr/>
            </p:nvSpPr>
            <p:spPr>
              <a:xfrm>
                <a:off x="4015239" y="3786021"/>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43048" name="Group 49"/>
            <p:cNvGrpSpPr>
              <a:grpSpLocks/>
            </p:cNvGrpSpPr>
            <p:nvPr/>
          </p:nvGrpSpPr>
          <p:grpSpPr bwMode="auto">
            <a:xfrm>
              <a:off x="5576297" y="3337958"/>
              <a:ext cx="246888" cy="520733"/>
              <a:chOff x="5551245" y="3344885"/>
              <a:chExt cx="246888" cy="520733"/>
            </a:xfrm>
          </p:grpSpPr>
          <p:sp>
            <p:nvSpPr>
              <p:cNvPr id="46" name="Rounded Rectangle 45"/>
              <p:cNvSpPr>
                <a:spLocks/>
              </p:cNvSpPr>
              <p:nvPr/>
            </p:nvSpPr>
            <p:spPr>
              <a:xfrm>
                <a:off x="5550830" y="3673610"/>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7" name="Rounded Rectangle 46"/>
              <p:cNvSpPr>
                <a:spLocks/>
              </p:cNvSpPr>
              <p:nvPr/>
            </p:nvSpPr>
            <p:spPr>
              <a:xfrm>
                <a:off x="5550830" y="3546603"/>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8" name="Rounded Rectangle 47"/>
              <p:cNvSpPr>
                <a:spLocks/>
              </p:cNvSpPr>
              <p:nvPr/>
            </p:nvSpPr>
            <p:spPr>
              <a:xfrm>
                <a:off x="5550830" y="3344978"/>
                <a:ext cx="247671" cy="4604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9" name="Rounded Rectangle 48"/>
              <p:cNvSpPr>
                <a:spLocks/>
              </p:cNvSpPr>
              <p:nvPr/>
            </p:nvSpPr>
            <p:spPr>
              <a:xfrm>
                <a:off x="5550830" y="3819668"/>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43049" name="Group 57"/>
            <p:cNvGrpSpPr>
              <a:grpSpLocks/>
            </p:cNvGrpSpPr>
            <p:nvPr/>
          </p:nvGrpSpPr>
          <p:grpSpPr bwMode="auto">
            <a:xfrm>
              <a:off x="4793850" y="3207322"/>
              <a:ext cx="246888" cy="651369"/>
              <a:chOff x="4781324" y="3207322"/>
              <a:chExt cx="246888" cy="651369"/>
            </a:xfrm>
          </p:grpSpPr>
          <p:grpSp>
            <p:nvGrpSpPr>
              <p:cNvPr id="43050" name="Group 51"/>
              <p:cNvGrpSpPr>
                <a:grpSpLocks/>
              </p:cNvGrpSpPr>
              <p:nvPr/>
            </p:nvGrpSpPr>
            <p:grpSpPr bwMode="auto">
              <a:xfrm>
                <a:off x="4781324" y="3207322"/>
                <a:ext cx="246888" cy="651369"/>
                <a:chOff x="4015370" y="3180602"/>
                <a:chExt cx="246888" cy="651369"/>
              </a:xfrm>
            </p:grpSpPr>
            <p:sp>
              <p:nvSpPr>
                <p:cNvPr id="53" name="Rounded Rectangle 52"/>
                <p:cNvSpPr>
                  <a:spLocks/>
                </p:cNvSpPr>
                <p:nvPr/>
              </p:nvSpPr>
              <p:spPr>
                <a:xfrm>
                  <a:off x="4014699" y="3693941"/>
                  <a:ext cx="247671" cy="4445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4" name="Rounded Rectangle 53"/>
                <p:cNvSpPr>
                  <a:spLocks/>
                </p:cNvSpPr>
                <p:nvPr/>
              </p:nvSpPr>
              <p:spPr>
                <a:xfrm>
                  <a:off x="4014699" y="3389123"/>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5" name="Rounded Rectangle 54"/>
                <p:cNvSpPr>
                  <a:spLocks/>
                </p:cNvSpPr>
                <p:nvPr/>
              </p:nvSpPr>
              <p:spPr>
                <a:xfrm>
                  <a:off x="4014699" y="3181148"/>
                  <a:ext cx="247671" cy="4604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6" name="Rounded Rectangle 55"/>
                <p:cNvSpPr>
                  <a:spLocks/>
                </p:cNvSpPr>
                <p:nvPr/>
              </p:nvSpPr>
              <p:spPr>
                <a:xfrm>
                  <a:off x="4014699" y="3786021"/>
                  <a:ext cx="247671" cy="4604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57" name="Rounded Rectangle 56"/>
              <p:cNvSpPr>
                <a:spLocks/>
              </p:cNvSpPr>
              <p:nvPr/>
            </p:nvSpPr>
            <p:spPr>
              <a:xfrm>
                <a:off x="4780653" y="3558727"/>
                <a:ext cx="247671" cy="44453"/>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grpSp>
        <p:nvGrpSpPr>
          <p:cNvPr id="43013" name="Group 83"/>
          <p:cNvGrpSpPr>
            <a:grpSpLocks/>
          </p:cNvGrpSpPr>
          <p:nvPr/>
        </p:nvGrpSpPr>
        <p:grpSpPr bwMode="auto">
          <a:xfrm>
            <a:off x="5853113" y="2695575"/>
            <a:ext cx="2387600" cy="2978150"/>
            <a:chOff x="6341729" y="1906043"/>
            <a:chExt cx="2387799" cy="2978322"/>
          </a:xfrm>
        </p:grpSpPr>
        <p:grpSp>
          <p:nvGrpSpPr>
            <p:cNvPr id="43021" name="Group 58"/>
            <p:cNvGrpSpPr>
              <a:grpSpLocks/>
            </p:cNvGrpSpPr>
            <p:nvPr/>
          </p:nvGrpSpPr>
          <p:grpSpPr bwMode="auto">
            <a:xfrm>
              <a:off x="6341729" y="1906043"/>
              <a:ext cx="2387799" cy="2978322"/>
              <a:chOff x="5525450" y="2156564"/>
              <a:chExt cx="2387799" cy="2978322"/>
            </a:xfrm>
          </p:grpSpPr>
          <p:cxnSp>
            <p:nvCxnSpPr>
              <p:cNvPr id="60" name="Straight Connector 59"/>
              <p:cNvCxnSpPr/>
              <p:nvPr/>
            </p:nvCxnSpPr>
            <p:spPr>
              <a:xfrm>
                <a:off x="5639760" y="2243882"/>
                <a:ext cx="214171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1" name="Straight Connector 60"/>
              <p:cNvCxnSpPr/>
              <p:nvPr/>
            </p:nvCxnSpPr>
            <p:spPr>
              <a:xfrm>
                <a:off x="5639760" y="4425233"/>
                <a:ext cx="2141715"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43041" name="TextBox 61"/>
              <p:cNvSpPr txBox="1">
                <a:spLocks noChangeArrowheads="1"/>
              </p:cNvSpPr>
              <p:nvPr/>
            </p:nvSpPr>
            <p:spPr bwMode="auto">
              <a:xfrm>
                <a:off x="5688904" y="2156564"/>
                <a:ext cx="2069797"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a:t>
                </a:r>
              </a:p>
            </p:txBody>
          </p:sp>
          <p:sp>
            <p:nvSpPr>
              <p:cNvPr id="43042" name="TextBox 62"/>
              <p:cNvSpPr txBox="1">
                <a:spLocks noChangeArrowheads="1"/>
              </p:cNvSpPr>
              <p:nvPr/>
            </p:nvSpPr>
            <p:spPr bwMode="auto">
              <a:xfrm>
                <a:off x="5628362" y="4125239"/>
                <a:ext cx="223651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 - - - - - - - - - - - - - -</a:t>
                </a:r>
              </a:p>
            </p:txBody>
          </p:sp>
          <p:sp>
            <p:nvSpPr>
              <p:cNvPr id="43043" name="TextBox 63"/>
              <p:cNvSpPr txBox="1">
                <a:spLocks noChangeArrowheads="1"/>
              </p:cNvSpPr>
              <p:nvPr/>
            </p:nvSpPr>
            <p:spPr bwMode="auto">
              <a:xfrm>
                <a:off x="5525450" y="4611666"/>
                <a:ext cx="7922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1</a:t>
                </a:r>
              </a:p>
            </p:txBody>
          </p:sp>
          <p:sp>
            <p:nvSpPr>
              <p:cNvPr id="43044" name="TextBox 64"/>
              <p:cNvSpPr txBox="1">
                <a:spLocks noChangeArrowheads="1"/>
              </p:cNvSpPr>
              <p:nvPr/>
            </p:nvSpPr>
            <p:spPr bwMode="auto">
              <a:xfrm>
                <a:off x="6323247" y="4611666"/>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2</a:t>
                </a:r>
              </a:p>
            </p:txBody>
          </p:sp>
          <p:sp>
            <p:nvSpPr>
              <p:cNvPr id="43045" name="TextBox 65"/>
              <p:cNvSpPr txBox="1">
                <a:spLocks noChangeArrowheads="1"/>
              </p:cNvSpPr>
              <p:nvPr/>
            </p:nvSpPr>
            <p:spPr bwMode="auto">
              <a:xfrm>
                <a:off x="7121044" y="4611666"/>
                <a:ext cx="792205"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sz="1400"/>
                  <a:t>Sample</a:t>
                </a:r>
              </a:p>
              <a:p>
                <a:pPr algn="ctr" eaLnBrk="1" hangingPunct="1"/>
                <a:r>
                  <a:rPr lang="en-US" altLang="en-US" sz="1400"/>
                  <a:t>3</a:t>
                </a:r>
              </a:p>
            </p:txBody>
          </p:sp>
        </p:grpSp>
        <p:grpSp>
          <p:nvGrpSpPr>
            <p:cNvPr id="43022" name="Group 66"/>
            <p:cNvGrpSpPr>
              <a:grpSpLocks/>
            </p:cNvGrpSpPr>
            <p:nvPr/>
          </p:nvGrpSpPr>
          <p:grpSpPr bwMode="auto">
            <a:xfrm>
              <a:off x="6635397" y="2325439"/>
              <a:ext cx="246888" cy="1371600"/>
              <a:chOff x="4015370" y="3311238"/>
              <a:chExt cx="246888" cy="520733"/>
            </a:xfrm>
          </p:grpSpPr>
          <p:sp>
            <p:nvSpPr>
              <p:cNvPr id="68" name="Rounded Rectangle 67"/>
              <p:cNvSpPr>
                <a:spLocks/>
              </p:cNvSpPr>
              <p:nvPr/>
            </p:nvSpPr>
            <p:spPr>
              <a:xfrm>
                <a:off x="4015413" y="3639625"/>
                <a:ext cx="246084"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69" name="Rounded Rectangle 68"/>
              <p:cNvSpPr>
                <a:spLocks/>
              </p:cNvSpPr>
              <p:nvPr/>
            </p:nvSpPr>
            <p:spPr>
              <a:xfrm>
                <a:off x="4015413" y="3513051"/>
                <a:ext cx="246084"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0" name="Rounded Rectangle 69"/>
              <p:cNvSpPr>
                <a:spLocks/>
              </p:cNvSpPr>
              <p:nvPr/>
            </p:nvSpPr>
            <p:spPr>
              <a:xfrm>
                <a:off x="4015413" y="3311135"/>
                <a:ext cx="246084"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1" name="Rounded Rectangle 70"/>
              <p:cNvSpPr>
                <a:spLocks/>
              </p:cNvSpPr>
              <p:nvPr/>
            </p:nvSpPr>
            <p:spPr>
              <a:xfrm>
                <a:off x="4015413" y="3786090"/>
                <a:ext cx="246084"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43023" name="Group 71"/>
            <p:cNvGrpSpPr>
              <a:grpSpLocks/>
            </p:cNvGrpSpPr>
            <p:nvPr/>
          </p:nvGrpSpPr>
          <p:grpSpPr bwMode="auto">
            <a:xfrm>
              <a:off x="8171272" y="2325439"/>
              <a:ext cx="246888" cy="1371600"/>
              <a:chOff x="5551245" y="3344885"/>
              <a:chExt cx="246888" cy="520733"/>
            </a:xfrm>
          </p:grpSpPr>
          <p:sp>
            <p:nvSpPr>
              <p:cNvPr id="73" name="Rounded Rectangle 72"/>
              <p:cNvSpPr>
                <a:spLocks/>
              </p:cNvSpPr>
              <p:nvPr/>
            </p:nvSpPr>
            <p:spPr>
              <a:xfrm>
                <a:off x="5550654" y="3673272"/>
                <a:ext cx="247671"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4" name="Rounded Rectangle 73"/>
              <p:cNvSpPr>
                <a:spLocks/>
              </p:cNvSpPr>
              <p:nvPr/>
            </p:nvSpPr>
            <p:spPr>
              <a:xfrm>
                <a:off x="5550654" y="3546698"/>
                <a:ext cx="247671"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5" name="Rounded Rectangle 74"/>
              <p:cNvSpPr>
                <a:spLocks/>
              </p:cNvSpPr>
              <p:nvPr/>
            </p:nvSpPr>
            <p:spPr>
              <a:xfrm>
                <a:off x="5550654" y="3344782"/>
                <a:ext cx="247671"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76" name="Rounded Rectangle 75"/>
              <p:cNvSpPr>
                <a:spLocks/>
              </p:cNvSpPr>
              <p:nvPr/>
            </p:nvSpPr>
            <p:spPr>
              <a:xfrm>
                <a:off x="5550654" y="3819737"/>
                <a:ext cx="247671" cy="45808"/>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43024" name="Group 76"/>
            <p:cNvGrpSpPr>
              <a:grpSpLocks/>
            </p:cNvGrpSpPr>
            <p:nvPr/>
          </p:nvGrpSpPr>
          <p:grpSpPr bwMode="auto">
            <a:xfrm>
              <a:off x="7401351" y="2325439"/>
              <a:ext cx="246888" cy="1371600"/>
              <a:chOff x="4781324" y="3207322"/>
              <a:chExt cx="246888" cy="651369"/>
            </a:xfrm>
          </p:grpSpPr>
          <p:grpSp>
            <p:nvGrpSpPr>
              <p:cNvPr id="43025" name="Group 51"/>
              <p:cNvGrpSpPr>
                <a:grpSpLocks/>
              </p:cNvGrpSpPr>
              <p:nvPr/>
            </p:nvGrpSpPr>
            <p:grpSpPr bwMode="auto">
              <a:xfrm>
                <a:off x="4781324" y="3207322"/>
                <a:ext cx="246888" cy="651369"/>
                <a:chOff x="4015370" y="3180602"/>
                <a:chExt cx="246888" cy="651369"/>
              </a:xfrm>
            </p:grpSpPr>
            <p:sp>
              <p:nvSpPr>
                <p:cNvPr id="80" name="Rounded Rectangle 79"/>
                <p:cNvSpPr>
                  <a:spLocks/>
                </p:cNvSpPr>
                <p:nvPr/>
              </p:nvSpPr>
              <p:spPr>
                <a:xfrm>
                  <a:off x="4014698" y="3693154"/>
                  <a:ext cx="247671" cy="4599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1" name="Rounded Rectangle 80"/>
                <p:cNvSpPr>
                  <a:spLocks/>
                </p:cNvSpPr>
                <p:nvPr/>
              </p:nvSpPr>
              <p:spPr>
                <a:xfrm>
                  <a:off x="4014698" y="3388561"/>
                  <a:ext cx="247671" cy="4523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2" name="Rounded Rectangle 81"/>
                <p:cNvSpPr>
                  <a:spLocks/>
                </p:cNvSpPr>
                <p:nvPr/>
              </p:nvSpPr>
              <p:spPr>
                <a:xfrm>
                  <a:off x="4014698" y="3180473"/>
                  <a:ext cx="247671" cy="45991"/>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83" name="Rounded Rectangle 82"/>
                <p:cNvSpPr>
                  <a:spLocks/>
                </p:cNvSpPr>
                <p:nvPr/>
              </p:nvSpPr>
              <p:spPr>
                <a:xfrm>
                  <a:off x="4014698" y="3785889"/>
                  <a:ext cx="247671" cy="45990"/>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sp>
            <p:nvSpPr>
              <p:cNvPr id="79" name="Rounded Rectangle 78"/>
              <p:cNvSpPr>
                <a:spLocks/>
              </p:cNvSpPr>
              <p:nvPr/>
            </p:nvSpPr>
            <p:spPr>
              <a:xfrm>
                <a:off x="4780652" y="3557776"/>
                <a:ext cx="247671" cy="45237"/>
              </a:xfrm>
              <a:prstGeom prst="round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sp>
        <p:nvSpPr>
          <p:cNvPr id="43014" name="TextBox 85"/>
          <p:cNvSpPr txBox="1">
            <a:spLocks noChangeArrowheads="1"/>
          </p:cNvSpPr>
          <p:nvPr/>
        </p:nvSpPr>
        <p:spPr bwMode="auto">
          <a:xfrm>
            <a:off x="8099425" y="2906713"/>
            <a:ext cx="10445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smaller</a:t>
            </a:r>
          </a:p>
          <a:p>
            <a:pPr algn="ctr" eaLnBrk="1" hangingPunct="1"/>
            <a:r>
              <a:rPr lang="en-US" altLang="en-US"/>
              <a:t>particles</a:t>
            </a:r>
          </a:p>
        </p:txBody>
      </p:sp>
      <p:sp>
        <p:nvSpPr>
          <p:cNvPr id="43015" name="TextBox 86"/>
          <p:cNvSpPr txBox="1">
            <a:spLocks noChangeArrowheads="1"/>
          </p:cNvSpPr>
          <p:nvPr/>
        </p:nvSpPr>
        <p:spPr bwMode="auto">
          <a:xfrm>
            <a:off x="8099425" y="4210050"/>
            <a:ext cx="1044575"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larger</a:t>
            </a:r>
          </a:p>
          <a:p>
            <a:pPr algn="ctr" eaLnBrk="1" hangingPunct="1"/>
            <a:r>
              <a:rPr lang="en-US" altLang="en-US"/>
              <a:t>particles</a:t>
            </a:r>
          </a:p>
        </p:txBody>
      </p:sp>
      <p:sp>
        <p:nvSpPr>
          <p:cNvPr id="43016" name="TextBox 87"/>
          <p:cNvSpPr txBox="1">
            <a:spLocks noChangeArrowheads="1"/>
          </p:cNvSpPr>
          <p:nvPr/>
        </p:nvSpPr>
        <p:spPr bwMode="auto">
          <a:xfrm>
            <a:off x="50800" y="5872163"/>
            <a:ext cx="286543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Samples added to gel and</a:t>
            </a:r>
          </a:p>
          <a:p>
            <a:pPr algn="ctr" eaLnBrk="1" hangingPunct="1"/>
            <a:r>
              <a:rPr lang="en-US" altLang="en-US"/>
              <a:t>voltage applied</a:t>
            </a:r>
          </a:p>
        </p:txBody>
      </p:sp>
      <p:cxnSp>
        <p:nvCxnSpPr>
          <p:cNvPr id="89" name="Straight Arrow Connector 88"/>
          <p:cNvCxnSpPr/>
          <p:nvPr/>
        </p:nvCxnSpPr>
        <p:spPr>
          <a:xfrm>
            <a:off x="1377950" y="5872163"/>
            <a:ext cx="6126163"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43018" name="TextBox 89"/>
          <p:cNvSpPr txBox="1">
            <a:spLocks noChangeArrowheads="1"/>
          </p:cNvSpPr>
          <p:nvPr/>
        </p:nvSpPr>
        <p:spPr bwMode="auto">
          <a:xfrm>
            <a:off x="2941638" y="5872163"/>
            <a:ext cx="3713162"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Negatively charged particles migrate slowly towards the (+) electrode</a:t>
            </a:r>
          </a:p>
        </p:txBody>
      </p:sp>
      <p:sp>
        <p:nvSpPr>
          <p:cNvPr id="43019" name="TextBox 90"/>
          <p:cNvSpPr txBox="1">
            <a:spLocks noChangeArrowheads="1"/>
          </p:cNvSpPr>
          <p:nvPr/>
        </p:nvSpPr>
        <p:spPr bwMode="auto">
          <a:xfrm>
            <a:off x="6526213" y="5849938"/>
            <a:ext cx="2617787"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End point: Particles separated by size</a:t>
            </a:r>
          </a:p>
        </p:txBody>
      </p:sp>
      <p:sp>
        <p:nvSpPr>
          <p:cNvPr id="43020" name="TextBox 91"/>
          <p:cNvSpPr txBox="1">
            <a:spLocks noChangeArrowheads="1"/>
          </p:cNvSpPr>
          <p:nvPr/>
        </p:nvSpPr>
        <p:spPr bwMode="auto">
          <a:xfrm>
            <a:off x="298450" y="763588"/>
            <a:ext cx="8682038" cy="175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Colloidal particles commonly take on a negative surface charge when dispersed in water. In the presence of an electric field, the particles move through the surrounding medium. Smaller particles move faster than larger particles. Over time, the colloidal particles become separated according to size</a:t>
            </a:r>
          </a:p>
          <a:p>
            <a:pPr eaLnBrk="1" hangingPunct="1"/>
            <a:endParaRPr lang="en-US" altLang="en-US"/>
          </a:p>
          <a:p>
            <a:pPr eaLnBrk="1" hangingPunct="1"/>
            <a:r>
              <a:rPr lang="en-US" altLang="en-US" b="1" u="sng"/>
              <a:t>Applications</a:t>
            </a:r>
            <a:r>
              <a:rPr lang="en-US" altLang="en-US" b="1"/>
              <a:t>:</a:t>
            </a:r>
            <a:r>
              <a:rPr lang="en-US" altLang="en-US"/>
              <a:t> DNA fingerprinting and protein isolation/purification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ltLang="en-US" smtClean="0"/>
              <a:t>Solutions</a:t>
            </a:r>
          </a:p>
        </p:txBody>
      </p:sp>
      <p:sp>
        <p:nvSpPr>
          <p:cNvPr id="16387" name="Content Placeholder 2"/>
          <p:cNvSpPr>
            <a:spLocks noGrp="1"/>
          </p:cNvSpPr>
          <p:nvPr>
            <p:ph idx="1"/>
          </p:nvPr>
        </p:nvSpPr>
        <p:spPr>
          <a:xfrm>
            <a:off x="457200" y="1287463"/>
            <a:ext cx="8229600" cy="4525962"/>
          </a:xfrm>
        </p:spPr>
        <p:txBody>
          <a:bodyPr/>
          <a:lstStyle/>
          <a:p>
            <a:r>
              <a:rPr lang="en-US" altLang="en-US" smtClean="0"/>
              <a:t>A homogeneous mixture of two or more substances</a:t>
            </a:r>
          </a:p>
          <a:p>
            <a:r>
              <a:rPr lang="en-US" altLang="en-US" smtClean="0"/>
              <a:t>Most common:</a:t>
            </a:r>
          </a:p>
          <a:p>
            <a:pPr lvl="1"/>
            <a:r>
              <a:rPr lang="en-US" altLang="en-US" smtClean="0"/>
              <a:t>Solid dissolved in liquid</a:t>
            </a:r>
          </a:p>
          <a:p>
            <a:pPr lvl="1"/>
            <a:r>
              <a:rPr lang="en-US" altLang="en-US" smtClean="0"/>
              <a:t>Mixture of two liquids</a:t>
            </a:r>
          </a:p>
          <a:p>
            <a:pPr lvl="1"/>
            <a:r>
              <a:rPr lang="en-US" altLang="en-US" smtClean="0"/>
              <a:t>Gas dissolved in liquid</a:t>
            </a:r>
          </a:p>
          <a:p>
            <a:r>
              <a:rPr lang="en-US" altLang="en-US" smtClean="0"/>
              <a:t>There are other types as well (solid-solid, gas-solid, etc.)</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altLang="en-US" smtClean="0"/>
              <a:t>Purifying Colloids: Dialysis</a:t>
            </a:r>
          </a:p>
        </p:txBody>
      </p:sp>
      <p:sp>
        <p:nvSpPr>
          <p:cNvPr id="44035" name="TextBox 3"/>
          <p:cNvSpPr txBox="1">
            <a:spLocks noChangeArrowheads="1"/>
          </p:cNvSpPr>
          <p:nvPr/>
        </p:nvSpPr>
        <p:spPr bwMode="auto">
          <a:xfrm>
            <a:off x="250825" y="981075"/>
            <a:ext cx="874236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u="sng"/>
              <a:t>Application</a:t>
            </a:r>
            <a:r>
              <a:rPr lang="en-US" altLang="en-US" b="1"/>
              <a:t>: </a:t>
            </a:r>
            <a:r>
              <a:rPr lang="en-US" altLang="en-US"/>
              <a:t>Removing impurities from a colloidal suspension. Impurities could be unreacted starting materials, by-products from particle synthesis, salts, excess capping agents, etc</a:t>
            </a:r>
          </a:p>
        </p:txBody>
      </p:sp>
      <p:sp>
        <p:nvSpPr>
          <p:cNvPr id="44036" name="TextBox 124"/>
          <p:cNvSpPr txBox="1">
            <a:spLocks noChangeArrowheads="1"/>
          </p:cNvSpPr>
          <p:nvPr/>
        </p:nvSpPr>
        <p:spPr bwMode="auto">
          <a:xfrm>
            <a:off x="476250" y="5438775"/>
            <a:ext cx="8355013"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Semi-permeable membrane allows small molecules to pass. Colloidal particles are too large to pass through the membrane pores. Continuous rinsing with fresh solvent eventually removes all unwanted small molecule impurities</a:t>
            </a:r>
          </a:p>
        </p:txBody>
      </p:sp>
      <p:grpSp>
        <p:nvGrpSpPr>
          <p:cNvPr id="44037" name="Group 136"/>
          <p:cNvGrpSpPr>
            <a:grpSpLocks/>
          </p:cNvGrpSpPr>
          <p:nvPr/>
        </p:nvGrpSpPr>
        <p:grpSpPr bwMode="auto">
          <a:xfrm>
            <a:off x="579438" y="2006600"/>
            <a:ext cx="2190750" cy="3317875"/>
            <a:chOff x="904875" y="2006409"/>
            <a:chExt cx="2190750" cy="3318069"/>
          </a:xfrm>
        </p:grpSpPr>
        <p:grpSp>
          <p:nvGrpSpPr>
            <p:cNvPr id="44190" name="Group 125"/>
            <p:cNvGrpSpPr>
              <a:grpSpLocks/>
            </p:cNvGrpSpPr>
            <p:nvPr/>
          </p:nvGrpSpPr>
          <p:grpSpPr bwMode="auto">
            <a:xfrm>
              <a:off x="1077239" y="2006409"/>
              <a:ext cx="1778696" cy="3166841"/>
              <a:chOff x="1215025" y="2219351"/>
              <a:chExt cx="1778696" cy="3166841"/>
            </a:xfrm>
          </p:grpSpPr>
          <p:sp>
            <p:nvSpPr>
              <p:cNvPr id="5" name="Rounded Rectangle 4"/>
              <p:cNvSpPr/>
              <p:nvPr/>
            </p:nvSpPr>
            <p:spPr>
              <a:xfrm>
                <a:off x="1215698" y="2568621"/>
                <a:ext cx="1778000" cy="2817978"/>
              </a:xfrm>
              <a:prstGeom prst="roundRect">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4195" name="TextBox 5"/>
              <p:cNvSpPr txBox="1">
                <a:spLocks noChangeArrowheads="1"/>
              </p:cNvSpPr>
              <p:nvPr/>
            </p:nvSpPr>
            <p:spPr bwMode="auto">
              <a:xfrm>
                <a:off x="1390389" y="2219351"/>
                <a:ext cx="1454244"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Dialysis Bag</a:t>
                </a:r>
              </a:p>
            </p:txBody>
          </p:sp>
          <p:grpSp>
            <p:nvGrpSpPr>
              <p:cNvPr id="44196" name="Group 110"/>
              <p:cNvGrpSpPr>
                <a:grpSpLocks noChangeAspect="1"/>
              </p:cNvGrpSpPr>
              <p:nvPr/>
            </p:nvGrpSpPr>
            <p:grpSpPr bwMode="auto">
              <a:xfrm>
                <a:off x="1319446" y="2667763"/>
                <a:ext cx="728696" cy="719417"/>
                <a:chOff x="6722714" y="4202035"/>
                <a:chExt cx="1822202" cy="1797951"/>
              </a:xfrm>
            </p:grpSpPr>
            <p:sp>
              <p:nvSpPr>
                <p:cNvPr id="38" name="Oval 37"/>
                <p:cNvSpPr>
                  <a:spLocks noChangeAspect="1"/>
                </p:cNvSpPr>
                <p:nvPr/>
              </p:nvSpPr>
              <p:spPr>
                <a:xfrm>
                  <a:off x="7157987" y="4589090"/>
                  <a:ext cx="1020226" cy="102762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39" name="Straight Connector 38"/>
                <p:cNvCxnSpPr>
                  <a:stCxn id="38" idx="0"/>
                </p:cNvCxnSpPr>
                <p:nvPr/>
              </p:nvCxnSpPr>
              <p:spPr>
                <a:xfrm rot="16200000" flipV="1">
                  <a:off x="7505424" y="4424430"/>
                  <a:ext cx="321381" cy="794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a:stCxn id="38" idx="7"/>
                </p:cNvCxnSpPr>
                <p:nvPr/>
              </p:nvCxnSpPr>
              <p:spPr>
                <a:xfrm rot="5400000" flipH="1" flipV="1">
                  <a:off x="8033377" y="4507693"/>
                  <a:ext cx="230125" cy="234214"/>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p:nvCxnSpPr>
              <p:spPr>
                <a:xfrm rot="16200000" flipV="1">
                  <a:off x="7521304" y="5777410"/>
                  <a:ext cx="325349"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p:nvCxnSpPr>
              <p:spPr>
                <a:xfrm rot="5400000" flipH="1" flipV="1">
                  <a:off x="7082621" y="5485725"/>
                  <a:ext cx="230125" cy="238185"/>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a:stCxn id="38" idx="6"/>
                </p:cNvCxnSpPr>
                <p:nvPr/>
              </p:nvCxnSpPr>
              <p:spPr>
                <a:xfrm>
                  <a:off x="8178213" y="5100922"/>
                  <a:ext cx="381097" cy="39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p:nvCxnSpPr>
              <p:spPr>
                <a:xfrm>
                  <a:off x="6764980" y="5108857"/>
                  <a:ext cx="381097" cy="39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268" name="Group 97"/>
                <p:cNvGrpSpPr>
                  <a:grpSpLocks/>
                </p:cNvGrpSpPr>
                <p:nvPr/>
              </p:nvGrpSpPr>
              <p:grpSpPr bwMode="auto">
                <a:xfrm rot="2542173">
                  <a:off x="6726868" y="5093724"/>
                  <a:ext cx="1803848" cy="7924"/>
                  <a:chOff x="6873130" y="5254185"/>
                  <a:chExt cx="1803848" cy="7924"/>
                </a:xfrm>
              </p:grpSpPr>
              <p:cxnSp>
                <p:nvCxnSpPr>
                  <p:cNvPr id="58" name="Straight Connector 57"/>
                  <p:cNvCxnSpPr/>
                  <p:nvPr/>
                </p:nvCxnSpPr>
                <p:spPr>
                  <a:xfrm>
                    <a:off x="8290691" y="5252416"/>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a:off x="6874083" y="5260389"/>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69" name="Group 98"/>
                <p:cNvGrpSpPr>
                  <a:grpSpLocks/>
                </p:cNvGrpSpPr>
                <p:nvPr/>
              </p:nvGrpSpPr>
              <p:grpSpPr bwMode="auto">
                <a:xfrm rot="-1318987">
                  <a:off x="6749726" y="5108425"/>
                  <a:ext cx="1795190" cy="8888"/>
                  <a:chOff x="6885579" y="5255117"/>
                  <a:chExt cx="1795190" cy="8888"/>
                </a:xfrm>
              </p:grpSpPr>
              <p:cxnSp>
                <p:nvCxnSpPr>
                  <p:cNvPr id="56" name="Straight Connector 55"/>
                  <p:cNvCxnSpPr/>
                  <p:nvPr/>
                </p:nvCxnSpPr>
                <p:spPr>
                  <a:xfrm>
                    <a:off x="8300101" y="5254002"/>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7" name="Straight Connector 56"/>
                  <p:cNvCxnSpPr/>
                  <p:nvPr/>
                </p:nvCxnSpPr>
                <p:spPr>
                  <a:xfrm>
                    <a:off x="6898729" y="5257666"/>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70" name="Group 101"/>
                <p:cNvGrpSpPr>
                  <a:grpSpLocks/>
                </p:cNvGrpSpPr>
                <p:nvPr/>
              </p:nvGrpSpPr>
              <p:grpSpPr bwMode="auto">
                <a:xfrm rot="1176340">
                  <a:off x="6722714" y="5110999"/>
                  <a:ext cx="1795225" cy="6910"/>
                  <a:chOff x="6879595" y="5254329"/>
                  <a:chExt cx="1795225" cy="6910"/>
                </a:xfrm>
              </p:grpSpPr>
              <p:cxnSp>
                <p:nvCxnSpPr>
                  <p:cNvPr id="54" name="Straight Connector 53"/>
                  <p:cNvCxnSpPr/>
                  <p:nvPr/>
                </p:nvCxnSpPr>
                <p:spPr>
                  <a:xfrm>
                    <a:off x="8294953" y="5252396"/>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5" name="Straight Connector 54"/>
                  <p:cNvCxnSpPr/>
                  <p:nvPr/>
                </p:nvCxnSpPr>
                <p:spPr>
                  <a:xfrm>
                    <a:off x="6881266" y="5258680"/>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71" name="Group 104"/>
                <p:cNvGrpSpPr>
                  <a:grpSpLocks/>
                </p:cNvGrpSpPr>
                <p:nvPr/>
              </p:nvGrpSpPr>
              <p:grpSpPr bwMode="auto">
                <a:xfrm rot="4076838">
                  <a:off x="6723689" y="5098727"/>
                  <a:ext cx="1793279" cy="9240"/>
                  <a:chOff x="6882664" y="5262202"/>
                  <a:chExt cx="1793279" cy="9240"/>
                </a:xfrm>
              </p:grpSpPr>
              <p:cxnSp>
                <p:nvCxnSpPr>
                  <p:cNvPr id="52" name="Straight Connector 51"/>
                  <p:cNvCxnSpPr/>
                  <p:nvPr/>
                </p:nvCxnSpPr>
                <p:spPr>
                  <a:xfrm>
                    <a:off x="8293981" y="5263361"/>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p:nvCxnSpPr>
                <p:spPr>
                  <a:xfrm>
                    <a:off x="6850611" y="5265138"/>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72" name="Group 107"/>
                <p:cNvGrpSpPr>
                  <a:grpSpLocks/>
                </p:cNvGrpSpPr>
                <p:nvPr/>
              </p:nvGrpSpPr>
              <p:grpSpPr bwMode="auto">
                <a:xfrm rot="-4087298">
                  <a:off x="6758710" y="5091442"/>
                  <a:ext cx="1794688" cy="15873"/>
                  <a:chOff x="6887514" y="5248353"/>
                  <a:chExt cx="1794688" cy="15873"/>
                </a:xfrm>
              </p:grpSpPr>
              <p:cxnSp>
                <p:nvCxnSpPr>
                  <p:cNvPr id="50" name="Straight Connector 49"/>
                  <p:cNvCxnSpPr/>
                  <p:nvPr/>
                </p:nvCxnSpPr>
                <p:spPr>
                  <a:xfrm>
                    <a:off x="8287546" y="5248300"/>
                    <a:ext cx="408670"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p:nvCxnSpPr>
                <p:spPr>
                  <a:xfrm>
                    <a:off x="6886467" y="5264942"/>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197" name="Group 110"/>
              <p:cNvGrpSpPr>
                <a:grpSpLocks noChangeAspect="1"/>
              </p:cNvGrpSpPr>
              <p:nvPr/>
            </p:nvGrpSpPr>
            <p:grpSpPr bwMode="auto">
              <a:xfrm>
                <a:off x="2110674" y="3584251"/>
                <a:ext cx="728696" cy="719417"/>
                <a:chOff x="6722714" y="4202035"/>
                <a:chExt cx="1822202" cy="1797951"/>
              </a:xfrm>
            </p:grpSpPr>
            <p:sp>
              <p:nvSpPr>
                <p:cNvPr id="62" name="Oval 61"/>
                <p:cNvSpPr>
                  <a:spLocks noChangeAspect="1"/>
                </p:cNvSpPr>
                <p:nvPr/>
              </p:nvSpPr>
              <p:spPr>
                <a:xfrm>
                  <a:off x="7128564" y="4591942"/>
                  <a:ext cx="1020229" cy="1023661"/>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63" name="Straight Connector 62"/>
                <p:cNvCxnSpPr>
                  <a:stCxn id="62" idx="0"/>
                </p:cNvCxnSpPr>
                <p:nvPr/>
              </p:nvCxnSpPr>
              <p:spPr>
                <a:xfrm rot="16200000" flipV="1">
                  <a:off x="7476004" y="4427282"/>
                  <a:ext cx="321381" cy="794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62" idx="7"/>
                </p:cNvCxnSpPr>
                <p:nvPr/>
              </p:nvCxnSpPr>
              <p:spPr>
                <a:xfrm rot="5400000" flipH="1" flipV="1">
                  <a:off x="8003957" y="4510543"/>
                  <a:ext cx="230125" cy="234217"/>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p:nvCxnSpPr>
              <p:spPr>
                <a:xfrm rot="16200000" flipV="1">
                  <a:off x="7491882" y="5776293"/>
                  <a:ext cx="325349" cy="3971"/>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rot="5400000" flipH="1" flipV="1">
                  <a:off x="7053198" y="5484608"/>
                  <a:ext cx="230125" cy="238185"/>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a:stCxn id="62" idx="6"/>
                </p:cNvCxnSpPr>
                <p:nvPr/>
              </p:nvCxnSpPr>
              <p:spPr>
                <a:xfrm>
                  <a:off x="8148793" y="5103774"/>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p:nvCxnSpPr>
              <p:spPr>
                <a:xfrm>
                  <a:off x="6735560" y="5111709"/>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246" name="Group 97"/>
                <p:cNvGrpSpPr>
                  <a:grpSpLocks/>
                </p:cNvGrpSpPr>
                <p:nvPr/>
              </p:nvGrpSpPr>
              <p:grpSpPr bwMode="auto">
                <a:xfrm rot="2542173">
                  <a:off x="6726868" y="5093724"/>
                  <a:ext cx="1803848" cy="7924"/>
                  <a:chOff x="6873130" y="5254185"/>
                  <a:chExt cx="1803848" cy="7924"/>
                </a:xfrm>
              </p:grpSpPr>
              <p:cxnSp>
                <p:nvCxnSpPr>
                  <p:cNvPr id="82" name="Straight Connector 81"/>
                  <p:cNvCxnSpPr/>
                  <p:nvPr/>
                </p:nvCxnSpPr>
                <p:spPr>
                  <a:xfrm>
                    <a:off x="8291408" y="5255623"/>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p:nvCxnSpPr>
                <p:spPr>
                  <a:xfrm>
                    <a:off x="6874800" y="5263596"/>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47" name="Group 98"/>
                <p:cNvGrpSpPr>
                  <a:grpSpLocks/>
                </p:cNvGrpSpPr>
                <p:nvPr/>
              </p:nvGrpSpPr>
              <p:grpSpPr bwMode="auto">
                <a:xfrm rot="-1318987">
                  <a:off x="6749726" y="5108425"/>
                  <a:ext cx="1795190" cy="8888"/>
                  <a:chOff x="6885579" y="5255117"/>
                  <a:chExt cx="1795190" cy="8888"/>
                </a:xfrm>
              </p:grpSpPr>
              <p:cxnSp>
                <p:nvCxnSpPr>
                  <p:cNvPr id="80" name="Straight Connector 79"/>
                  <p:cNvCxnSpPr/>
                  <p:nvPr/>
                </p:nvCxnSpPr>
                <p:spPr>
                  <a:xfrm>
                    <a:off x="8293508" y="5160258"/>
                    <a:ext cx="377128" cy="19841"/>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p:nvCxnSpPr>
                <p:spPr>
                  <a:xfrm>
                    <a:off x="6886556" y="5260263"/>
                    <a:ext cx="381097"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48" name="Group 101"/>
                <p:cNvGrpSpPr>
                  <a:grpSpLocks/>
                </p:cNvGrpSpPr>
                <p:nvPr/>
              </p:nvGrpSpPr>
              <p:grpSpPr bwMode="auto">
                <a:xfrm rot="1176340">
                  <a:off x="6722714" y="5110999"/>
                  <a:ext cx="1795225" cy="6910"/>
                  <a:chOff x="6879595" y="5254329"/>
                  <a:chExt cx="1795225" cy="6910"/>
                </a:xfrm>
              </p:grpSpPr>
              <p:cxnSp>
                <p:nvCxnSpPr>
                  <p:cNvPr id="78" name="Straight Connector 77"/>
                  <p:cNvCxnSpPr/>
                  <p:nvPr/>
                </p:nvCxnSpPr>
                <p:spPr>
                  <a:xfrm>
                    <a:off x="8283831" y="5226396"/>
                    <a:ext cx="37712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p:nvCxnSpPr>
                <p:spPr>
                  <a:xfrm>
                    <a:off x="6861027" y="5278041"/>
                    <a:ext cx="37712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49" name="Group 104"/>
                <p:cNvGrpSpPr>
                  <a:grpSpLocks/>
                </p:cNvGrpSpPr>
                <p:nvPr/>
              </p:nvGrpSpPr>
              <p:grpSpPr bwMode="auto">
                <a:xfrm rot="4076838">
                  <a:off x="6723689" y="5098727"/>
                  <a:ext cx="1793279" cy="9240"/>
                  <a:chOff x="6882664" y="5262202"/>
                  <a:chExt cx="1793279" cy="9240"/>
                </a:xfrm>
              </p:grpSpPr>
              <p:cxnSp>
                <p:nvCxnSpPr>
                  <p:cNvPr id="76" name="Straight Connector 75"/>
                  <p:cNvCxnSpPr/>
                  <p:nvPr/>
                </p:nvCxnSpPr>
                <p:spPr>
                  <a:xfrm>
                    <a:off x="8270968" y="5264361"/>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6881361" y="5270797"/>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50" name="Group 107"/>
                <p:cNvGrpSpPr>
                  <a:grpSpLocks/>
                </p:cNvGrpSpPr>
                <p:nvPr/>
              </p:nvGrpSpPr>
              <p:grpSpPr bwMode="auto">
                <a:xfrm rot="-4087298">
                  <a:off x="6758710" y="5091442"/>
                  <a:ext cx="1794688" cy="15873"/>
                  <a:chOff x="6887514" y="5248353"/>
                  <a:chExt cx="1794688" cy="15873"/>
                </a:xfrm>
              </p:grpSpPr>
              <p:cxnSp>
                <p:nvCxnSpPr>
                  <p:cNvPr id="74" name="Straight Connector 73"/>
                  <p:cNvCxnSpPr/>
                  <p:nvPr/>
                </p:nvCxnSpPr>
                <p:spPr>
                  <a:xfrm>
                    <a:off x="8300019" y="5247108"/>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p:nvCxnSpPr>
                <p:spPr>
                  <a:xfrm>
                    <a:off x="6892782" y="5256370"/>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198" name="Group 110"/>
              <p:cNvGrpSpPr>
                <a:grpSpLocks noChangeAspect="1"/>
              </p:cNvGrpSpPr>
              <p:nvPr/>
            </p:nvGrpSpPr>
            <p:grpSpPr bwMode="auto">
              <a:xfrm>
                <a:off x="1283956" y="4348338"/>
                <a:ext cx="728696" cy="719417"/>
                <a:chOff x="6722714" y="4202035"/>
                <a:chExt cx="1822202" cy="1797951"/>
              </a:xfrm>
            </p:grpSpPr>
            <p:sp>
              <p:nvSpPr>
                <p:cNvPr id="85" name="Oval 84"/>
                <p:cNvSpPr>
                  <a:spLocks noChangeAspect="1"/>
                </p:cNvSpPr>
                <p:nvPr/>
              </p:nvSpPr>
              <p:spPr>
                <a:xfrm>
                  <a:off x="7127642" y="4590805"/>
                  <a:ext cx="1020226" cy="1023661"/>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86" name="Straight Connector 85"/>
                <p:cNvCxnSpPr>
                  <a:stCxn id="85" idx="0"/>
                </p:cNvCxnSpPr>
                <p:nvPr/>
              </p:nvCxnSpPr>
              <p:spPr>
                <a:xfrm rot="16200000" flipV="1">
                  <a:off x="7475079" y="4426142"/>
                  <a:ext cx="321383" cy="794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a:stCxn id="85" idx="7"/>
                </p:cNvCxnSpPr>
                <p:nvPr/>
              </p:nvCxnSpPr>
              <p:spPr>
                <a:xfrm rot="5400000" flipH="1" flipV="1">
                  <a:off x="8003031" y="4509408"/>
                  <a:ext cx="230125" cy="234214"/>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p:nvCxnSpPr>
              <p:spPr>
                <a:xfrm rot="16200000" flipV="1">
                  <a:off x="7490959" y="5775156"/>
                  <a:ext cx="325349"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p:nvCxnSpPr>
              <p:spPr>
                <a:xfrm rot="5400000" flipH="1" flipV="1">
                  <a:off x="7052275" y="5483471"/>
                  <a:ext cx="230125" cy="238185"/>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a:stCxn id="85" idx="6"/>
                </p:cNvCxnSpPr>
                <p:nvPr/>
              </p:nvCxnSpPr>
              <p:spPr>
                <a:xfrm>
                  <a:off x="8147868" y="5102634"/>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p:nvCxnSpPr>
              <p:spPr>
                <a:xfrm>
                  <a:off x="6734635" y="5110569"/>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224" name="Group 97"/>
                <p:cNvGrpSpPr>
                  <a:grpSpLocks/>
                </p:cNvGrpSpPr>
                <p:nvPr/>
              </p:nvGrpSpPr>
              <p:grpSpPr bwMode="auto">
                <a:xfrm rot="2542173">
                  <a:off x="6726868" y="5093724"/>
                  <a:ext cx="1803848" cy="7924"/>
                  <a:chOff x="6873130" y="5254185"/>
                  <a:chExt cx="1803848" cy="7924"/>
                </a:xfrm>
              </p:grpSpPr>
              <p:cxnSp>
                <p:nvCxnSpPr>
                  <p:cNvPr id="105" name="Straight Connector 104"/>
                  <p:cNvCxnSpPr/>
                  <p:nvPr/>
                </p:nvCxnSpPr>
                <p:spPr>
                  <a:xfrm>
                    <a:off x="8289958" y="5255403"/>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p:nvCxnSpPr>
                <p:spPr>
                  <a:xfrm>
                    <a:off x="6873349" y="5263379"/>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25" name="Group 98"/>
                <p:cNvGrpSpPr>
                  <a:grpSpLocks/>
                </p:cNvGrpSpPr>
                <p:nvPr/>
              </p:nvGrpSpPr>
              <p:grpSpPr bwMode="auto">
                <a:xfrm rot="-1318987">
                  <a:off x="6749726" y="5108425"/>
                  <a:ext cx="1795190" cy="8888"/>
                  <a:chOff x="6885579" y="5255117"/>
                  <a:chExt cx="1795190" cy="8888"/>
                </a:xfrm>
              </p:grpSpPr>
              <p:cxnSp>
                <p:nvCxnSpPr>
                  <p:cNvPr id="103" name="Straight Connector 102"/>
                  <p:cNvCxnSpPr/>
                  <p:nvPr/>
                </p:nvCxnSpPr>
                <p:spPr>
                  <a:xfrm>
                    <a:off x="8297393" y="5140626"/>
                    <a:ext cx="381097" cy="35712"/>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p:nvCxnSpPr>
                <p:spPr>
                  <a:xfrm>
                    <a:off x="6875218" y="5183896"/>
                    <a:ext cx="381097" cy="5951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26" name="Group 101"/>
                <p:cNvGrpSpPr>
                  <a:grpSpLocks/>
                </p:cNvGrpSpPr>
                <p:nvPr/>
              </p:nvGrpSpPr>
              <p:grpSpPr bwMode="auto">
                <a:xfrm rot="1176340">
                  <a:off x="6722714" y="5110999"/>
                  <a:ext cx="1795225" cy="6910"/>
                  <a:chOff x="6879595" y="5254329"/>
                  <a:chExt cx="1795225" cy="6910"/>
                </a:xfrm>
              </p:grpSpPr>
              <p:cxnSp>
                <p:nvCxnSpPr>
                  <p:cNvPr id="101" name="Straight Connector 100"/>
                  <p:cNvCxnSpPr/>
                  <p:nvPr/>
                </p:nvCxnSpPr>
                <p:spPr>
                  <a:xfrm>
                    <a:off x="8268580" y="5221486"/>
                    <a:ext cx="3810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p:nvCxnSpPr>
                <p:spPr>
                  <a:xfrm>
                    <a:off x="6856598" y="5244717"/>
                    <a:ext cx="377126"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27" name="Group 104"/>
                <p:cNvGrpSpPr>
                  <a:grpSpLocks/>
                </p:cNvGrpSpPr>
                <p:nvPr/>
              </p:nvGrpSpPr>
              <p:grpSpPr bwMode="auto">
                <a:xfrm rot="4076838">
                  <a:off x="6723689" y="5098727"/>
                  <a:ext cx="1793279" cy="9240"/>
                  <a:chOff x="6882664" y="5262202"/>
                  <a:chExt cx="1793279" cy="9240"/>
                </a:xfrm>
              </p:grpSpPr>
              <p:cxnSp>
                <p:nvCxnSpPr>
                  <p:cNvPr id="99" name="Straight Connector 98"/>
                  <p:cNvCxnSpPr/>
                  <p:nvPr/>
                </p:nvCxnSpPr>
                <p:spPr>
                  <a:xfrm>
                    <a:off x="8289443" y="5268563"/>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p:nvCxnSpPr>
                <p:spPr>
                  <a:xfrm>
                    <a:off x="6849748" y="5271830"/>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228" name="Group 107"/>
                <p:cNvGrpSpPr>
                  <a:grpSpLocks/>
                </p:cNvGrpSpPr>
                <p:nvPr/>
              </p:nvGrpSpPr>
              <p:grpSpPr bwMode="auto">
                <a:xfrm rot="-4087298">
                  <a:off x="6758710" y="5091442"/>
                  <a:ext cx="1794688" cy="15873"/>
                  <a:chOff x="6887514" y="5248353"/>
                  <a:chExt cx="1794688" cy="15873"/>
                </a:xfrm>
              </p:grpSpPr>
              <p:cxnSp>
                <p:nvCxnSpPr>
                  <p:cNvPr id="97" name="Straight Connector 96"/>
                  <p:cNvCxnSpPr/>
                  <p:nvPr/>
                </p:nvCxnSpPr>
                <p:spPr>
                  <a:xfrm>
                    <a:off x="8315430" y="5218533"/>
                    <a:ext cx="380897"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a:off x="6931181" y="5232188"/>
                    <a:ext cx="37692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4199" name="TextBox 106"/>
              <p:cNvSpPr txBox="1">
                <a:spLocks noChangeArrowheads="1"/>
              </p:cNvSpPr>
              <p:nvPr/>
            </p:nvSpPr>
            <p:spPr bwMode="auto">
              <a:xfrm>
                <a:off x="2505205" y="3081403"/>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0" name="TextBox 107"/>
              <p:cNvSpPr txBox="1">
                <a:spLocks noChangeArrowheads="1"/>
              </p:cNvSpPr>
              <p:nvPr/>
            </p:nvSpPr>
            <p:spPr bwMode="auto">
              <a:xfrm>
                <a:off x="1442581" y="3534428"/>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1" name="TextBox 108"/>
              <p:cNvSpPr txBox="1">
                <a:spLocks noChangeArrowheads="1"/>
              </p:cNvSpPr>
              <p:nvPr/>
            </p:nvSpPr>
            <p:spPr bwMode="auto">
              <a:xfrm>
                <a:off x="2294350" y="2670132"/>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2" name="TextBox 109"/>
              <p:cNvSpPr txBox="1">
                <a:spLocks noChangeArrowheads="1"/>
              </p:cNvSpPr>
              <p:nvPr/>
            </p:nvSpPr>
            <p:spPr bwMode="auto">
              <a:xfrm>
                <a:off x="2432137" y="477450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3" name="TextBox 110"/>
              <p:cNvSpPr txBox="1">
                <a:spLocks noChangeArrowheads="1"/>
              </p:cNvSpPr>
              <p:nvPr/>
            </p:nvSpPr>
            <p:spPr bwMode="auto">
              <a:xfrm>
                <a:off x="2144038" y="439872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4" name="TextBox 111"/>
              <p:cNvSpPr txBox="1">
                <a:spLocks noChangeArrowheads="1"/>
              </p:cNvSpPr>
              <p:nvPr/>
            </p:nvSpPr>
            <p:spPr bwMode="auto">
              <a:xfrm>
                <a:off x="2607501" y="282044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5" name="TextBox 112"/>
              <p:cNvSpPr txBox="1">
                <a:spLocks noChangeArrowheads="1"/>
              </p:cNvSpPr>
              <p:nvPr/>
            </p:nvSpPr>
            <p:spPr bwMode="auto">
              <a:xfrm>
                <a:off x="1906044" y="3296433"/>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6" name="TextBox 113"/>
              <p:cNvSpPr txBox="1">
                <a:spLocks noChangeArrowheads="1"/>
              </p:cNvSpPr>
              <p:nvPr/>
            </p:nvSpPr>
            <p:spPr bwMode="auto">
              <a:xfrm>
                <a:off x="1292268" y="3935260"/>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7" name="TextBox 114"/>
              <p:cNvSpPr txBox="1">
                <a:spLocks noChangeArrowheads="1"/>
              </p:cNvSpPr>
              <p:nvPr/>
            </p:nvSpPr>
            <p:spPr bwMode="auto">
              <a:xfrm>
                <a:off x="1826843" y="4949869"/>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208" name="TextBox 115"/>
              <p:cNvSpPr txBox="1">
                <a:spLocks noChangeArrowheads="1"/>
              </p:cNvSpPr>
              <p:nvPr/>
            </p:nvSpPr>
            <p:spPr bwMode="auto">
              <a:xfrm>
                <a:off x="1693101" y="3872630"/>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cxnSp>
            <p:nvCxnSpPr>
              <p:cNvPr id="117" name="Straight Connector 116"/>
              <p:cNvCxnSpPr/>
              <p:nvPr/>
            </p:nvCxnSpPr>
            <p:spPr bwMode="auto">
              <a:xfrm rot="-420000">
                <a:off x="2295198" y="3271925"/>
                <a:ext cx="150813"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p:nvCxnSpPr>
            <p:spPr bwMode="auto">
              <a:xfrm rot="1176340">
                <a:off x="1364923" y="3549754"/>
                <a:ext cx="150813"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p:nvCxnSpPr>
            <p:spPr bwMode="auto">
              <a:xfrm rot="-3240000">
                <a:off x="1801482" y="3772017"/>
                <a:ext cx="152409"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p:nvCxnSpPr>
            <p:spPr bwMode="auto">
              <a:xfrm rot="4260000">
                <a:off x="2596819" y="4486433"/>
                <a:ext cx="152409"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bwMode="auto">
              <a:xfrm rot="1176340">
                <a:off x="2177723" y="4873806"/>
                <a:ext cx="152400"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p:nvCxnSpPr>
            <p:spPr bwMode="auto">
              <a:xfrm rot="1176340">
                <a:off x="1487161" y="5250066"/>
                <a:ext cx="150812"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p:nvCxnSpPr>
            <p:spPr bwMode="auto">
              <a:xfrm rot="-1440000">
                <a:off x="2747636" y="5091307"/>
                <a:ext cx="152400" cy="1587"/>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bwMode="auto">
              <a:xfrm rot="6660000">
                <a:off x="2650794" y="2757545"/>
                <a:ext cx="152409"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cxnSp>
          <p:nvCxnSpPr>
            <p:cNvPr id="128" name="Straight Arrow Connector 127"/>
            <p:cNvCxnSpPr>
              <a:stCxn id="44199" idx="3"/>
            </p:cNvCxnSpPr>
            <p:nvPr/>
          </p:nvCxnSpPr>
          <p:spPr>
            <a:xfrm flipV="1">
              <a:off x="2667000" y="2904987"/>
              <a:ext cx="428625" cy="147647"/>
            </a:xfrm>
            <a:prstGeom prst="straightConnector1">
              <a:avLst/>
            </a:prstGeom>
            <a:ln>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p:nvPr/>
          </p:nvCxnSpPr>
          <p:spPr>
            <a:xfrm rot="10800000" flipV="1">
              <a:off x="904875" y="3352688"/>
              <a:ext cx="323850" cy="9526"/>
            </a:xfrm>
            <a:prstGeom prst="straightConnector1">
              <a:avLst/>
            </a:prstGeom>
            <a:ln>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cxnSp>
          <p:nvCxnSpPr>
            <p:cNvPr id="133" name="Straight Arrow Connector 132"/>
            <p:cNvCxnSpPr/>
            <p:nvPr/>
          </p:nvCxnSpPr>
          <p:spPr>
            <a:xfrm rot="5400000">
              <a:off x="1638292" y="5143495"/>
              <a:ext cx="285767" cy="76200"/>
            </a:xfrm>
            <a:prstGeom prst="straightConnector1">
              <a:avLst/>
            </a:prstGeom>
            <a:ln>
              <a:solidFill>
                <a:schemeClr val="tx1"/>
              </a:solidFill>
              <a:prstDash val="sysDash"/>
              <a:tailEnd type="arrow"/>
            </a:ln>
          </p:spPr>
          <p:style>
            <a:lnRef idx="1">
              <a:schemeClr val="accent1"/>
            </a:lnRef>
            <a:fillRef idx="0">
              <a:schemeClr val="accent1"/>
            </a:fillRef>
            <a:effectRef idx="0">
              <a:schemeClr val="accent1"/>
            </a:effectRef>
            <a:fontRef idx="minor">
              <a:schemeClr val="tx1"/>
            </a:fontRef>
          </p:style>
        </p:cxnSp>
      </p:grpSp>
      <p:grpSp>
        <p:nvGrpSpPr>
          <p:cNvPr id="44038" name="Group 125"/>
          <p:cNvGrpSpPr>
            <a:grpSpLocks/>
          </p:cNvGrpSpPr>
          <p:nvPr/>
        </p:nvGrpSpPr>
        <p:grpSpPr bwMode="auto">
          <a:xfrm>
            <a:off x="3683000" y="2347913"/>
            <a:ext cx="1778000" cy="2817812"/>
            <a:chOff x="1215025" y="2567836"/>
            <a:chExt cx="1778696" cy="2818356"/>
          </a:xfrm>
        </p:grpSpPr>
        <p:sp>
          <p:nvSpPr>
            <p:cNvPr id="143" name="Rounded Rectangle 142"/>
            <p:cNvSpPr/>
            <p:nvPr/>
          </p:nvSpPr>
          <p:spPr>
            <a:xfrm>
              <a:off x="1215025" y="2567836"/>
              <a:ext cx="1778696" cy="2818356"/>
            </a:xfrm>
            <a:prstGeom prst="roundRect">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4113" name="Group 110"/>
            <p:cNvGrpSpPr>
              <a:grpSpLocks noChangeAspect="1"/>
            </p:cNvGrpSpPr>
            <p:nvPr/>
          </p:nvGrpSpPr>
          <p:grpSpPr bwMode="auto">
            <a:xfrm>
              <a:off x="1319449" y="2667763"/>
              <a:ext cx="728697" cy="719417"/>
              <a:chOff x="6722714" y="4202035"/>
              <a:chExt cx="1822202" cy="1797951"/>
            </a:xfrm>
          </p:grpSpPr>
          <p:sp>
            <p:nvSpPr>
              <p:cNvPr id="210" name="Oval 37"/>
              <p:cNvSpPr>
                <a:spLocks noChangeAspect="1"/>
              </p:cNvSpPr>
              <p:nvPr/>
            </p:nvSpPr>
            <p:spPr>
              <a:xfrm>
                <a:off x="7128768" y="4591180"/>
                <a:ext cx="1020626"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211" name="Straight Connector 38"/>
              <p:cNvCxnSpPr/>
              <p:nvPr/>
            </p:nvCxnSpPr>
            <p:spPr>
              <a:xfrm rot="16200000" flipV="1">
                <a:off x="7476384" y="4426496"/>
                <a:ext cx="321424" cy="794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2" name="Straight Connector 39"/>
              <p:cNvCxnSpPr/>
              <p:nvPr/>
            </p:nvCxnSpPr>
            <p:spPr>
              <a:xfrm rot="5400000" flipH="1" flipV="1">
                <a:off x="8004531" y="4509739"/>
                <a:ext cx="230156" cy="23430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3" name="Straight Connector 40"/>
              <p:cNvCxnSpPr/>
              <p:nvPr/>
            </p:nvCxnSpPr>
            <p:spPr>
              <a:xfrm rot="16200000" flipV="1">
                <a:off x="7492268" y="5775690"/>
                <a:ext cx="325393" cy="397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p:nvCxnSpPr>
            <p:spPr>
              <a:xfrm rot="5400000" flipH="1" flipV="1">
                <a:off x="7053401" y="5483936"/>
                <a:ext cx="230156" cy="23827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p:nvCxnSpPr>
            <p:spPr>
              <a:xfrm>
                <a:off x="8149394" y="5103080"/>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p:nvCxnSpPr>
            <p:spPr>
              <a:xfrm>
                <a:off x="6735610" y="5111017"/>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175" name="Group 97"/>
              <p:cNvGrpSpPr>
                <a:grpSpLocks/>
              </p:cNvGrpSpPr>
              <p:nvPr/>
            </p:nvGrpSpPr>
            <p:grpSpPr bwMode="auto">
              <a:xfrm rot="2542173">
                <a:off x="6726868" y="5093724"/>
                <a:ext cx="1803848" cy="7924"/>
                <a:chOff x="6873130" y="5254185"/>
                <a:chExt cx="1803848" cy="7924"/>
              </a:xfrm>
            </p:grpSpPr>
            <p:cxnSp>
              <p:nvCxnSpPr>
                <p:cNvPr id="230" name="Straight Connector 229"/>
                <p:cNvCxnSpPr/>
                <p:nvPr/>
              </p:nvCxnSpPr>
              <p:spPr>
                <a:xfrm>
                  <a:off x="8291433" y="5254843"/>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1" name="Straight Connector 58"/>
                <p:cNvCxnSpPr/>
                <p:nvPr/>
              </p:nvCxnSpPr>
              <p:spPr>
                <a:xfrm>
                  <a:off x="6874273" y="5262816"/>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76" name="Group 98"/>
              <p:cNvGrpSpPr>
                <a:grpSpLocks/>
              </p:cNvGrpSpPr>
              <p:nvPr/>
            </p:nvGrpSpPr>
            <p:grpSpPr bwMode="auto">
              <a:xfrm rot="-1318987">
                <a:off x="6749726" y="5108425"/>
                <a:ext cx="1795190" cy="8888"/>
                <a:chOff x="6885579" y="5255117"/>
                <a:chExt cx="1795190" cy="8888"/>
              </a:xfrm>
            </p:grpSpPr>
            <p:cxnSp>
              <p:nvCxnSpPr>
                <p:cNvPr id="228" name="Straight Connector 227"/>
                <p:cNvCxnSpPr/>
                <p:nvPr/>
              </p:nvCxnSpPr>
              <p:spPr>
                <a:xfrm>
                  <a:off x="8301564" y="5163481"/>
                  <a:ext cx="381245" cy="19841"/>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p:nvCxnSpPr>
              <p:spPr>
                <a:xfrm>
                  <a:off x="6886841" y="5259772"/>
                  <a:ext cx="381245"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77" name="Group 101"/>
              <p:cNvGrpSpPr>
                <a:grpSpLocks/>
              </p:cNvGrpSpPr>
              <p:nvPr/>
            </p:nvGrpSpPr>
            <p:grpSpPr bwMode="auto">
              <a:xfrm rot="1176340">
                <a:off x="6722714" y="5110999"/>
                <a:ext cx="1795225" cy="6910"/>
                <a:chOff x="6879595" y="5254329"/>
                <a:chExt cx="1795225" cy="6910"/>
              </a:xfrm>
            </p:grpSpPr>
            <p:cxnSp>
              <p:nvCxnSpPr>
                <p:cNvPr id="226" name="Straight Connector 225"/>
                <p:cNvCxnSpPr/>
                <p:nvPr/>
              </p:nvCxnSpPr>
              <p:spPr>
                <a:xfrm>
                  <a:off x="8284054" y="5224935"/>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p:nvCxnSpPr>
              <p:spPr>
                <a:xfrm>
                  <a:off x="6867407" y="5236291"/>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78" name="Group 104"/>
              <p:cNvGrpSpPr>
                <a:grpSpLocks/>
              </p:cNvGrpSpPr>
              <p:nvPr/>
            </p:nvGrpSpPr>
            <p:grpSpPr bwMode="auto">
              <a:xfrm rot="4076838">
                <a:off x="6723689" y="5098727"/>
                <a:ext cx="1793279" cy="9240"/>
                <a:chOff x="6882664" y="5262202"/>
                <a:chExt cx="1793279" cy="9240"/>
              </a:xfrm>
            </p:grpSpPr>
            <p:cxnSp>
              <p:nvCxnSpPr>
                <p:cNvPr id="224" name="Straight Connector 223"/>
                <p:cNvCxnSpPr/>
                <p:nvPr/>
              </p:nvCxnSpPr>
              <p:spPr>
                <a:xfrm>
                  <a:off x="8270540" y="5263733"/>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p:nvCxnSpPr>
              <p:spPr>
                <a:xfrm>
                  <a:off x="6880746" y="5270170"/>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79" name="Group 107"/>
              <p:cNvGrpSpPr>
                <a:grpSpLocks/>
              </p:cNvGrpSpPr>
              <p:nvPr/>
            </p:nvGrpSpPr>
            <p:grpSpPr bwMode="auto">
              <a:xfrm rot="-4087298">
                <a:off x="6758710" y="5091442"/>
                <a:ext cx="1794688" cy="15873"/>
                <a:chOff x="6887514" y="5248353"/>
                <a:chExt cx="1794688" cy="15873"/>
              </a:xfrm>
            </p:grpSpPr>
            <p:cxnSp>
              <p:nvCxnSpPr>
                <p:cNvPr id="222" name="Straight Connector 221"/>
                <p:cNvCxnSpPr/>
                <p:nvPr/>
              </p:nvCxnSpPr>
              <p:spPr>
                <a:xfrm>
                  <a:off x="8300884" y="5247223"/>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p:nvCxnSpPr>
              <p:spPr>
                <a:xfrm>
                  <a:off x="6893458" y="5256490"/>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114" name="Group 110"/>
            <p:cNvGrpSpPr>
              <a:grpSpLocks noChangeAspect="1"/>
            </p:cNvGrpSpPr>
            <p:nvPr/>
          </p:nvGrpSpPr>
          <p:grpSpPr bwMode="auto">
            <a:xfrm>
              <a:off x="2110677" y="3584251"/>
              <a:ext cx="728697" cy="719417"/>
              <a:chOff x="6722714" y="4202035"/>
              <a:chExt cx="1822202" cy="1797951"/>
            </a:xfrm>
          </p:grpSpPr>
          <p:sp>
            <p:nvSpPr>
              <p:cNvPr id="188" name="Oval 187"/>
              <p:cNvSpPr>
                <a:spLocks noChangeAspect="1"/>
              </p:cNvSpPr>
              <p:nvPr/>
            </p:nvSpPr>
            <p:spPr>
              <a:xfrm>
                <a:off x="7127907" y="4590372"/>
                <a:ext cx="1020626"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89" name="Straight Connector 188"/>
              <p:cNvCxnSpPr>
                <a:stCxn id="188" idx="0"/>
              </p:cNvCxnSpPr>
              <p:nvPr/>
            </p:nvCxnSpPr>
            <p:spPr>
              <a:xfrm rot="16200000" flipV="1">
                <a:off x="7475523" y="4425687"/>
                <a:ext cx="321426" cy="794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a:stCxn id="188" idx="7"/>
              </p:cNvCxnSpPr>
              <p:nvPr/>
            </p:nvCxnSpPr>
            <p:spPr>
              <a:xfrm rot="5400000" flipH="1" flipV="1">
                <a:off x="8003670" y="4508932"/>
                <a:ext cx="230156" cy="23430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p:nvCxnSpPr>
            <p:spPr>
              <a:xfrm rot="16200000" flipV="1">
                <a:off x="7491408" y="5774883"/>
                <a:ext cx="325393" cy="397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p:nvCxnSpPr>
            <p:spPr>
              <a:xfrm rot="5400000" flipH="1" flipV="1">
                <a:off x="7052541" y="5483128"/>
                <a:ext cx="230156" cy="23827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a:stCxn id="188" idx="6"/>
              </p:cNvCxnSpPr>
              <p:nvPr/>
            </p:nvCxnSpPr>
            <p:spPr>
              <a:xfrm>
                <a:off x="8148534" y="5102270"/>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p:nvCxnSpPr>
            <p:spPr>
              <a:xfrm>
                <a:off x="6734749" y="5110207"/>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153" name="Group 97"/>
              <p:cNvGrpSpPr>
                <a:grpSpLocks/>
              </p:cNvGrpSpPr>
              <p:nvPr/>
            </p:nvGrpSpPr>
            <p:grpSpPr bwMode="auto">
              <a:xfrm rot="2542173">
                <a:off x="6726868" y="5093724"/>
                <a:ext cx="1803848" cy="7924"/>
                <a:chOff x="6873130" y="5254185"/>
                <a:chExt cx="1803848" cy="7924"/>
              </a:xfrm>
            </p:grpSpPr>
            <p:cxnSp>
              <p:nvCxnSpPr>
                <p:cNvPr id="208" name="Straight Connector 207"/>
                <p:cNvCxnSpPr/>
                <p:nvPr/>
              </p:nvCxnSpPr>
              <p:spPr>
                <a:xfrm>
                  <a:off x="8290251" y="5254824"/>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p:nvCxnSpPr>
              <p:spPr>
                <a:xfrm>
                  <a:off x="6873093" y="5262799"/>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54" name="Group 98"/>
              <p:cNvGrpSpPr>
                <a:grpSpLocks/>
              </p:cNvGrpSpPr>
              <p:nvPr/>
            </p:nvGrpSpPr>
            <p:grpSpPr bwMode="auto">
              <a:xfrm rot="-1318987">
                <a:off x="6749726" y="5108425"/>
                <a:ext cx="1795190" cy="8888"/>
                <a:chOff x="6885579" y="5255117"/>
                <a:chExt cx="1795190" cy="8888"/>
              </a:xfrm>
            </p:grpSpPr>
            <p:cxnSp>
              <p:nvCxnSpPr>
                <p:cNvPr id="206" name="Straight Connector 205"/>
                <p:cNvCxnSpPr/>
                <p:nvPr/>
              </p:nvCxnSpPr>
              <p:spPr>
                <a:xfrm>
                  <a:off x="8296744" y="5110874"/>
                  <a:ext cx="381245" cy="59517"/>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p:nvCxnSpPr>
              <p:spPr>
                <a:xfrm>
                  <a:off x="6875435" y="5183735"/>
                  <a:ext cx="381245" cy="5951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55" name="Group 101"/>
              <p:cNvGrpSpPr>
                <a:grpSpLocks/>
              </p:cNvGrpSpPr>
              <p:nvPr/>
            </p:nvGrpSpPr>
            <p:grpSpPr bwMode="auto">
              <a:xfrm rot="1176340">
                <a:off x="6722714" y="5110999"/>
                <a:ext cx="1795225" cy="6910"/>
                <a:chOff x="6879595" y="5254329"/>
                <a:chExt cx="1795225" cy="6910"/>
              </a:xfrm>
            </p:grpSpPr>
            <p:cxnSp>
              <p:nvCxnSpPr>
                <p:cNvPr id="204" name="Straight Connector 203"/>
                <p:cNvCxnSpPr/>
                <p:nvPr/>
              </p:nvCxnSpPr>
              <p:spPr>
                <a:xfrm>
                  <a:off x="8269084" y="5220978"/>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p:nvCxnSpPr>
              <p:spPr>
                <a:xfrm>
                  <a:off x="6857511" y="5234743"/>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56" name="Group 104"/>
              <p:cNvGrpSpPr>
                <a:grpSpLocks/>
              </p:cNvGrpSpPr>
              <p:nvPr/>
            </p:nvGrpSpPr>
            <p:grpSpPr bwMode="auto">
              <a:xfrm rot="4076838">
                <a:off x="6723689" y="5098727"/>
                <a:ext cx="1793279" cy="9240"/>
                <a:chOff x="6882664" y="5262202"/>
                <a:chExt cx="1793279" cy="9240"/>
              </a:xfrm>
            </p:grpSpPr>
            <p:cxnSp>
              <p:nvCxnSpPr>
                <p:cNvPr id="202" name="Straight Connector 201"/>
                <p:cNvCxnSpPr/>
                <p:nvPr/>
              </p:nvCxnSpPr>
              <p:spPr>
                <a:xfrm>
                  <a:off x="8269469" y="5264227"/>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p:nvCxnSpPr>
              <p:spPr>
                <a:xfrm>
                  <a:off x="6849459" y="5271267"/>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57" name="Group 107"/>
              <p:cNvGrpSpPr>
                <a:grpSpLocks/>
              </p:cNvGrpSpPr>
              <p:nvPr/>
            </p:nvGrpSpPr>
            <p:grpSpPr bwMode="auto">
              <a:xfrm rot="-4087298">
                <a:off x="6758710" y="5091442"/>
                <a:ext cx="1794688" cy="15873"/>
                <a:chOff x="6887514" y="5248353"/>
                <a:chExt cx="1794688" cy="15873"/>
              </a:xfrm>
            </p:grpSpPr>
            <p:cxnSp>
              <p:nvCxnSpPr>
                <p:cNvPr id="200" name="Straight Connector 199"/>
                <p:cNvCxnSpPr/>
                <p:nvPr/>
              </p:nvCxnSpPr>
              <p:spPr>
                <a:xfrm>
                  <a:off x="8305720" y="5235793"/>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p:nvCxnSpPr>
              <p:spPr>
                <a:xfrm>
                  <a:off x="6931580" y="5232480"/>
                  <a:ext cx="376979"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115" name="Group 110"/>
            <p:cNvGrpSpPr>
              <a:grpSpLocks noChangeAspect="1"/>
            </p:cNvGrpSpPr>
            <p:nvPr/>
          </p:nvGrpSpPr>
          <p:grpSpPr bwMode="auto">
            <a:xfrm>
              <a:off x="1283959" y="4348338"/>
              <a:ext cx="728697" cy="719417"/>
              <a:chOff x="6722714" y="4202035"/>
              <a:chExt cx="1822202" cy="1797951"/>
            </a:xfrm>
          </p:grpSpPr>
          <p:sp>
            <p:nvSpPr>
              <p:cNvPr id="166" name="Oval 165"/>
              <p:cNvSpPr>
                <a:spLocks noChangeAspect="1"/>
              </p:cNvSpPr>
              <p:nvPr/>
            </p:nvSpPr>
            <p:spPr>
              <a:xfrm>
                <a:off x="7126176" y="4589492"/>
                <a:ext cx="1020624"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167" name="Straight Connector 166"/>
              <p:cNvCxnSpPr>
                <a:stCxn id="166" idx="0"/>
              </p:cNvCxnSpPr>
              <p:nvPr/>
            </p:nvCxnSpPr>
            <p:spPr>
              <a:xfrm rot="16200000" flipV="1">
                <a:off x="7473790" y="4424809"/>
                <a:ext cx="321424" cy="794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a:stCxn id="166" idx="7"/>
              </p:cNvCxnSpPr>
              <p:nvPr/>
            </p:nvCxnSpPr>
            <p:spPr>
              <a:xfrm rot="5400000" flipH="1" flipV="1">
                <a:off x="8001936" y="4508055"/>
                <a:ext cx="230156" cy="23430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p:nvCxnSpPr>
            <p:spPr>
              <a:xfrm rot="16200000" flipV="1">
                <a:off x="7489677" y="5774003"/>
                <a:ext cx="325393" cy="397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p:nvCxnSpPr>
            <p:spPr>
              <a:xfrm rot="5400000" flipH="1" flipV="1">
                <a:off x="7050810" y="5482248"/>
                <a:ext cx="230156" cy="23827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a:stCxn id="166" idx="6"/>
              </p:cNvCxnSpPr>
              <p:nvPr/>
            </p:nvCxnSpPr>
            <p:spPr>
              <a:xfrm>
                <a:off x="8146800" y="5101393"/>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a:xfrm>
                <a:off x="6733016" y="5109329"/>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131" name="Group 97"/>
              <p:cNvGrpSpPr>
                <a:grpSpLocks/>
              </p:cNvGrpSpPr>
              <p:nvPr/>
            </p:nvGrpSpPr>
            <p:grpSpPr bwMode="auto">
              <a:xfrm rot="2542173">
                <a:off x="6726868" y="5093724"/>
                <a:ext cx="1803848" cy="7924"/>
                <a:chOff x="6873130" y="5254185"/>
                <a:chExt cx="1803848" cy="7924"/>
              </a:xfrm>
            </p:grpSpPr>
            <p:cxnSp>
              <p:nvCxnSpPr>
                <p:cNvPr id="186" name="Straight Connector 185"/>
                <p:cNvCxnSpPr/>
                <p:nvPr/>
              </p:nvCxnSpPr>
              <p:spPr>
                <a:xfrm>
                  <a:off x="8254459" y="5259402"/>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p:nvCxnSpPr>
              <p:spPr>
                <a:xfrm>
                  <a:off x="6851200" y="5283372"/>
                  <a:ext cx="377273"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32" name="Group 98"/>
              <p:cNvGrpSpPr>
                <a:grpSpLocks/>
              </p:cNvGrpSpPr>
              <p:nvPr/>
            </p:nvGrpSpPr>
            <p:grpSpPr bwMode="auto">
              <a:xfrm rot="-1318987">
                <a:off x="6749726" y="5108425"/>
                <a:ext cx="1795190" cy="8888"/>
                <a:chOff x="6885579" y="5255117"/>
                <a:chExt cx="1795190" cy="8888"/>
              </a:xfrm>
            </p:grpSpPr>
            <p:cxnSp>
              <p:nvCxnSpPr>
                <p:cNvPr id="184" name="Straight Connector 183"/>
                <p:cNvCxnSpPr/>
                <p:nvPr/>
              </p:nvCxnSpPr>
              <p:spPr>
                <a:xfrm>
                  <a:off x="8283812" y="5089851"/>
                  <a:ext cx="381245"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p:nvCxnSpPr>
              <p:spPr>
                <a:xfrm>
                  <a:off x="6871355" y="5150100"/>
                  <a:ext cx="381245" cy="3174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33" name="Group 101"/>
              <p:cNvGrpSpPr>
                <a:grpSpLocks/>
              </p:cNvGrpSpPr>
              <p:nvPr/>
            </p:nvGrpSpPr>
            <p:grpSpPr bwMode="auto">
              <a:xfrm rot="1176340">
                <a:off x="6722714" y="5110999"/>
                <a:ext cx="1795225" cy="6910"/>
                <a:chOff x="6879595" y="5254329"/>
                <a:chExt cx="1795225" cy="6910"/>
              </a:xfrm>
            </p:grpSpPr>
            <p:cxnSp>
              <p:nvCxnSpPr>
                <p:cNvPr id="182" name="Straight Connector 181"/>
                <p:cNvCxnSpPr/>
                <p:nvPr/>
              </p:nvCxnSpPr>
              <p:spPr>
                <a:xfrm>
                  <a:off x="8253270" y="5217250"/>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p:nvCxnSpPr>
              <p:spPr>
                <a:xfrm>
                  <a:off x="6841951" y="5243562"/>
                  <a:ext cx="38124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34" name="Group 104"/>
              <p:cNvGrpSpPr>
                <a:grpSpLocks/>
              </p:cNvGrpSpPr>
              <p:nvPr/>
            </p:nvGrpSpPr>
            <p:grpSpPr bwMode="auto">
              <a:xfrm rot="4076838">
                <a:off x="6723689" y="5098727"/>
                <a:ext cx="1793279" cy="9240"/>
                <a:chOff x="6882664" y="5262202"/>
                <a:chExt cx="1793279" cy="9240"/>
              </a:xfrm>
            </p:grpSpPr>
            <p:cxnSp>
              <p:nvCxnSpPr>
                <p:cNvPr id="180" name="Straight Connector 179"/>
                <p:cNvCxnSpPr/>
                <p:nvPr/>
              </p:nvCxnSpPr>
              <p:spPr>
                <a:xfrm>
                  <a:off x="8256178" y="5273561"/>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p:nvCxnSpPr>
              <p:spPr>
                <a:xfrm>
                  <a:off x="6841336" y="5278413"/>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35" name="Group 107"/>
              <p:cNvGrpSpPr>
                <a:grpSpLocks/>
              </p:cNvGrpSpPr>
              <p:nvPr/>
            </p:nvGrpSpPr>
            <p:grpSpPr bwMode="auto">
              <a:xfrm rot="-4087298">
                <a:off x="6758710" y="5091442"/>
                <a:ext cx="1794688" cy="15873"/>
                <a:chOff x="6887514" y="5248353"/>
                <a:chExt cx="1794688" cy="15873"/>
              </a:xfrm>
            </p:grpSpPr>
            <p:cxnSp>
              <p:nvCxnSpPr>
                <p:cNvPr id="178" name="Straight Connector 177"/>
                <p:cNvCxnSpPr/>
                <p:nvPr/>
              </p:nvCxnSpPr>
              <p:spPr>
                <a:xfrm>
                  <a:off x="8316909" y="5208031"/>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p:nvCxnSpPr>
              <p:spPr>
                <a:xfrm>
                  <a:off x="6914645" y="5219502"/>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sp>
          <p:nvSpPr>
            <p:cNvPr id="44116" name="TextBox 148"/>
            <p:cNvSpPr txBox="1">
              <a:spLocks noChangeArrowheads="1"/>
            </p:cNvSpPr>
            <p:nvPr/>
          </p:nvSpPr>
          <p:spPr bwMode="auto">
            <a:xfrm>
              <a:off x="1442581" y="3534428"/>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117" name="TextBox 149"/>
            <p:cNvSpPr txBox="1">
              <a:spLocks noChangeArrowheads="1"/>
            </p:cNvSpPr>
            <p:nvPr/>
          </p:nvSpPr>
          <p:spPr bwMode="auto">
            <a:xfrm>
              <a:off x="2122900" y="2574882"/>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118" name="TextBox 150"/>
            <p:cNvSpPr txBox="1">
              <a:spLocks noChangeArrowheads="1"/>
            </p:cNvSpPr>
            <p:nvPr/>
          </p:nvSpPr>
          <p:spPr bwMode="auto">
            <a:xfrm>
              <a:off x="2232112" y="4469704"/>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sp>
          <p:nvSpPr>
            <p:cNvPr id="44119" name="TextBox 152"/>
            <p:cNvSpPr txBox="1">
              <a:spLocks noChangeArrowheads="1"/>
            </p:cNvSpPr>
            <p:nvPr/>
          </p:nvSpPr>
          <p:spPr bwMode="auto">
            <a:xfrm>
              <a:off x="2626551" y="3191919"/>
              <a:ext cx="30008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0000FF"/>
                  </a:solidFill>
                </a:rPr>
                <a:t>x</a:t>
              </a:r>
            </a:p>
          </p:txBody>
        </p:sp>
        <p:cxnSp>
          <p:nvCxnSpPr>
            <p:cNvPr id="158" name="Straight Connector 157"/>
            <p:cNvCxnSpPr/>
            <p:nvPr/>
          </p:nvCxnSpPr>
          <p:spPr bwMode="auto">
            <a:xfrm rot="21180000">
              <a:off x="2504580" y="3052116"/>
              <a:ext cx="150872" cy="158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bwMode="auto">
            <a:xfrm rot="18360000">
              <a:off x="1830437" y="4086573"/>
              <a:ext cx="150842"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p:nvCxnSpPr>
          <p:spPr bwMode="auto">
            <a:xfrm rot="1176340">
              <a:off x="1486594" y="5249641"/>
              <a:ext cx="150871"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auto">
            <a:xfrm rot="-1440000">
              <a:off x="2747563" y="5090860"/>
              <a:ext cx="152460" cy="1588"/>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39" name="Group 125"/>
          <p:cNvGrpSpPr>
            <a:grpSpLocks/>
          </p:cNvGrpSpPr>
          <p:nvPr/>
        </p:nvGrpSpPr>
        <p:grpSpPr bwMode="auto">
          <a:xfrm>
            <a:off x="6699250" y="2347913"/>
            <a:ext cx="1779588" cy="2817812"/>
            <a:chOff x="1215025" y="2567836"/>
            <a:chExt cx="1778696" cy="2818356"/>
          </a:xfrm>
        </p:grpSpPr>
        <p:sp>
          <p:nvSpPr>
            <p:cNvPr id="234" name="Rounded Rectangle 233"/>
            <p:cNvSpPr/>
            <p:nvPr/>
          </p:nvSpPr>
          <p:spPr>
            <a:xfrm>
              <a:off x="1215025" y="2567836"/>
              <a:ext cx="1778696" cy="2818356"/>
            </a:xfrm>
            <a:prstGeom prst="roundRect">
              <a:avLst/>
            </a:prstGeom>
            <a:noFill/>
            <a:ln>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nvGrpSpPr>
            <p:cNvPr id="44043" name="Group 110"/>
            <p:cNvGrpSpPr>
              <a:grpSpLocks noChangeAspect="1"/>
            </p:cNvGrpSpPr>
            <p:nvPr/>
          </p:nvGrpSpPr>
          <p:grpSpPr bwMode="auto">
            <a:xfrm>
              <a:off x="1319449" y="2667763"/>
              <a:ext cx="728697" cy="719417"/>
              <a:chOff x="6722714" y="4202035"/>
              <a:chExt cx="1822202" cy="1797951"/>
            </a:xfrm>
          </p:grpSpPr>
          <p:sp>
            <p:nvSpPr>
              <p:cNvPr id="290" name="Oval 37"/>
              <p:cNvSpPr>
                <a:spLocks noChangeAspect="1"/>
              </p:cNvSpPr>
              <p:nvPr/>
            </p:nvSpPr>
            <p:spPr>
              <a:xfrm>
                <a:off x="7128173" y="4591180"/>
                <a:ext cx="1019716"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291" name="Straight Connector 38"/>
              <p:cNvCxnSpPr/>
              <p:nvPr/>
            </p:nvCxnSpPr>
            <p:spPr>
              <a:xfrm rot="16200000" flipV="1">
                <a:off x="7475336" y="4426500"/>
                <a:ext cx="321424"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2" name="Straight Connector 39"/>
              <p:cNvCxnSpPr/>
              <p:nvPr/>
            </p:nvCxnSpPr>
            <p:spPr>
              <a:xfrm rot="5400000" flipH="1" flipV="1">
                <a:off x="8003053" y="4509844"/>
                <a:ext cx="230156" cy="23409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3" name="Straight Connector 40"/>
              <p:cNvCxnSpPr/>
              <p:nvPr/>
            </p:nvCxnSpPr>
            <p:spPr>
              <a:xfrm rot="16200000" flipV="1">
                <a:off x="7491205" y="5775692"/>
                <a:ext cx="325393"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p:nvCxnSpPr>
            <p:spPr>
              <a:xfrm rot="5400000" flipH="1" flipV="1">
                <a:off x="7052771" y="5484042"/>
                <a:ext cx="230156" cy="2380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p:nvPr/>
            </p:nvCxnSpPr>
            <p:spPr>
              <a:xfrm>
                <a:off x="8147890" y="5103080"/>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p:nvCxnSpPr>
            <p:spPr>
              <a:xfrm>
                <a:off x="6735366" y="5111017"/>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097" name="Group 97"/>
              <p:cNvGrpSpPr>
                <a:grpSpLocks/>
              </p:cNvGrpSpPr>
              <p:nvPr/>
            </p:nvGrpSpPr>
            <p:grpSpPr bwMode="auto">
              <a:xfrm rot="2542173">
                <a:off x="6726868" y="5093724"/>
                <a:ext cx="1803848" cy="7924"/>
                <a:chOff x="6873130" y="5254185"/>
                <a:chExt cx="1803848" cy="7924"/>
              </a:xfrm>
            </p:grpSpPr>
            <p:cxnSp>
              <p:nvCxnSpPr>
                <p:cNvPr id="310" name="Straight Connector 309"/>
                <p:cNvCxnSpPr/>
                <p:nvPr/>
              </p:nvCxnSpPr>
              <p:spPr>
                <a:xfrm>
                  <a:off x="8290204" y="5255543"/>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11" name="Straight Connector 58"/>
                <p:cNvCxnSpPr/>
                <p:nvPr/>
              </p:nvCxnSpPr>
              <p:spPr>
                <a:xfrm>
                  <a:off x="6874309" y="5263517"/>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98" name="Group 98"/>
              <p:cNvGrpSpPr>
                <a:grpSpLocks/>
              </p:cNvGrpSpPr>
              <p:nvPr/>
            </p:nvGrpSpPr>
            <p:grpSpPr bwMode="auto">
              <a:xfrm rot="-1318987">
                <a:off x="6749726" y="5108425"/>
                <a:ext cx="1795190" cy="8888"/>
                <a:chOff x="6885579" y="5255117"/>
                <a:chExt cx="1795190" cy="8888"/>
              </a:xfrm>
            </p:grpSpPr>
            <p:cxnSp>
              <p:nvCxnSpPr>
                <p:cNvPr id="308" name="Straight Connector 307"/>
                <p:cNvCxnSpPr/>
                <p:nvPr/>
              </p:nvCxnSpPr>
              <p:spPr>
                <a:xfrm>
                  <a:off x="8288664" y="5140364"/>
                  <a:ext cx="372970" cy="35712"/>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p:nvCxnSpPr>
              <p:spPr>
                <a:xfrm>
                  <a:off x="6889458" y="5191040"/>
                  <a:ext cx="369003" cy="3967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99" name="Group 101"/>
              <p:cNvGrpSpPr>
                <a:grpSpLocks/>
              </p:cNvGrpSpPr>
              <p:nvPr/>
            </p:nvGrpSpPr>
            <p:grpSpPr bwMode="auto">
              <a:xfrm rot="1176340">
                <a:off x="6722714" y="5110999"/>
                <a:ext cx="1795225" cy="6910"/>
                <a:chOff x="6879595" y="5254329"/>
                <a:chExt cx="1795225" cy="6910"/>
              </a:xfrm>
            </p:grpSpPr>
            <p:cxnSp>
              <p:nvCxnSpPr>
                <p:cNvPr id="306" name="Straight Connector 305"/>
                <p:cNvCxnSpPr/>
                <p:nvPr/>
              </p:nvCxnSpPr>
              <p:spPr>
                <a:xfrm>
                  <a:off x="8271416" y="5229277"/>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p:nvCxnSpPr>
              <p:spPr>
                <a:xfrm>
                  <a:off x="6867476" y="5237970"/>
                  <a:ext cx="372970"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00" name="Group 104"/>
              <p:cNvGrpSpPr>
                <a:grpSpLocks/>
              </p:cNvGrpSpPr>
              <p:nvPr/>
            </p:nvGrpSpPr>
            <p:grpSpPr bwMode="auto">
              <a:xfrm rot="4076838">
                <a:off x="6723689" y="5098727"/>
                <a:ext cx="1793279" cy="9240"/>
                <a:chOff x="6882664" y="5262202"/>
                <a:chExt cx="1793279" cy="9240"/>
              </a:xfrm>
            </p:grpSpPr>
            <p:cxnSp>
              <p:nvCxnSpPr>
                <p:cNvPr id="304" name="Straight Connector 303"/>
                <p:cNvCxnSpPr/>
                <p:nvPr/>
              </p:nvCxnSpPr>
              <p:spPr>
                <a:xfrm>
                  <a:off x="8290033" y="5268467"/>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5" name="Straight Connector 304"/>
                <p:cNvCxnSpPr/>
                <p:nvPr/>
              </p:nvCxnSpPr>
              <p:spPr>
                <a:xfrm>
                  <a:off x="6850145" y="5271730"/>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101" name="Group 107"/>
              <p:cNvGrpSpPr>
                <a:grpSpLocks/>
              </p:cNvGrpSpPr>
              <p:nvPr/>
            </p:nvGrpSpPr>
            <p:grpSpPr bwMode="auto">
              <a:xfrm rot="-4087298">
                <a:off x="6758710" y="5091442"/>
                <a:ext cx="1794688" cy="15873"/>
                <a:chOff x="6887514" y="5248353"/>
                <a:chExt cx="1794688" cy="15873"/>
              </a:xfrm>
            </p:grpSpPr>
            <p:cxnSp>
              <p:nvCxnSpPr>
                <p:cNvPr id="302" name="Straight Connector 301"/>
                <p:cNvCxnSpPr/>
                <p:nvPr/>
              </p:nvCxnSpPr>
              <p:spPr>
                <a:xfrm>
                  <a:off x="8320489" y="5221905"/>
                  <a:ext cx="376981"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3" name="Straight Connector 302"/>
                <p:cNvCxnSpPr/>
                <p:nvPr/>
              </p:nvCxnSpPr>
              <p:spPr>
                <a:xfrm>
                  <a:off x="6893061" y="5255501"/>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044" name="Group 110"/>
            <p:cNvGrpSpPr>
              <a:grpSpLocks noChangeAspect="1"/>
            </p:cNvGrpSpPr>
            <p:nvPr/>
          </p:nvGrpSpPr>
          <p:grpSpPr bwMode="auto">
            <a:xfrm>
              <a:off x="2110677" y="3584251"/>
              <a:ext cx="728697" cy="719417"/>
              <a:chOff x="6722714" y="4202035"/>
              <a:chExt cx="1822202" cy="1797951"/>
            </a:xfrm>
          </p:grpSpPr>
          <p:sp>
            <p:nvSpPr>
              <p:cNvPr id="268" name="Oval 267"/>
              <p:cNvSpPr>
                <a:spLocks noChangeAspect="1"/>
              </p:cNvSpPr>
              <p:nvPr/>
            </p:nvSpPr>
            <p:spPr>
              <a:xfrm>
                <a:off x="7125549" y="4590372"/>
                <a:ext cx="1023683"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269" name="Straight Connector 268"/>
              <p:cNvCxnSpPr>
                <a:stCxn id="268" idx="0"/>
              </p:cNvCxnSpPr>
              <p:nvPr/>
            </p:nvCxnSpPr>
            <p:spPr>
              <a:xfrm rot="16200000" flipV="1">
                <a:off x="7472712" y="4425690"/>
                <a:ext cx="321426"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a:stCxn id="268" idx="7"/>
              </p:cNvCxnSpPr>
              <p:nvPr/>
            </p:nvCxnSpPr>
            <p:spPr>
              <a:xfrm rot="5400000" flipH="1" flipV="1">
                <a:off x="8002410" y="4507055"/>
                <a:ext cx="230156" cy="2380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p:nvCxnSpPr>
            <p:spPr>
              <a:xfrm rot="16200000" flipV="1">
                <a:off x="7490565" y="5772900"/>
                <a:ext cx="325393"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p:nvCxnSpPr>
            <p:spPr>
              <a:xfrm rot="5400000" flipH="1" flipV="1">
                <a:off x="7050147" y="5483235"/>
                <a:ext cx="230156" cy="2380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a:stCxn id="268" idx="6"/>
              </p:cNvCxnSpPr>
              <p:nvPr/>
            </p:nvCxnSpPr>
            <p:spPr>
              <a:xfrm>
                <a:off x="8149232" y="5102270"/>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p:nvCxnSpPr>
            <p:spPr>
              <a:xfrm>
                <a:off x="6732742" y="5110207"/>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075" name="Group 97"/>
              <p:cNvGrpSpPr>
                <a:grpSpLocks/>
              </p:cNvGrpSpPr>
              <p:nvPr/>
            </p:nvGrpSpPr>
            <p:grpSpPr bwMode="auto">
              <a:xfrm rot="2542173">
                <a:off x="6726868" y="5093724"/>
                <a:ext cx="1803848" cy="7924"/>
                <a:chOff x="6873130" y="5254185"/>
                <a:chExt cx="1803848" cy="7924"/>
              </a:xfrm>
            </p:grpSpPr>
            <p:cxnSp>
              <p:nvCxnSpPr>
                <p:cNvPr id="288" name="Straight Connector 287"/>
                <p:cNvCxnSpPr/>
                <p:nvPr/>
              </p:nvCxnSpPr>
              <p:spPr>
                <a:xfrm>
                  <a:off x="8290652" y="5254039"/>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p:nvCxnSpPr>
              <p:spPr>
                <a:xfrm>
                  <a:off x="6835261" y="5265819"/>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76" name="Group 98"/>
              <p:cNvGrpSpPr>
                <a:grpSpLocks/>
              </p:cNvGrpSpPr>
              <p:nvPr/>
            </p:nvGrpSpPr>
            <p:grpSpPr bwMode="auto">
              <a:xfrm rot="-1318987">
                <a:off x="6749726" y="5108425"/>
                <a:ext cx="1795190" cy="8888"/>
                <a:chOff x="6885579" y="5255117"/>
                <a:chExt cx="1795190" cy="8888"/>
              </a:xfrm>
            </p:grpSpPr>
            <p:cxnSp>
              <p:nvCxnSpPr>
                <p:cNvPr id="286" name="Straight Connector 285"/>
                <p:cNvCxnSpPr/>
                <p:nvPr/>
              </p:nvCxnSpPr>
              <p:spPr>
                <a:xfrm>
                  <a:off x="8298769" y="5140894"/>
                  <a:ext cx="380905" cy="35712"/>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p:nvCxnSpPr>
              <p:spPr>
                <a:xfrm>
                  <a:off x="6884531" y="5257646"/>
                  <a:ext cx="380905" cy="3967"/>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77" name="Group 101"/>
              <p:cNvGrpSpPr>
                <a:grpSpLocks/>
              </p:cNvGrpSpPr>
              <p:nvPr/>
            </p:nvGrpSpPr>
            <p:grpSpPr bwMode="auto">
              <a:xfrm rot="1176340">
                <a:off x="6722714" y="5110999"/>
                <a:ext cx="1795225" cy="6910"/>
                <a:chOff x="6879595" y="5254329"/>
                <a:chExt cx="1795225" cy="6910"/>
              </a:xfrm>
            </p:grpSpPr>
            <p:cxnSp>
              <p:nvCxnSpPr>
                <p:cNvPr id="284" name="Straight Connector 283"/>
                <p:cNvCxnSpPr/>
                <p:nvPr/>
              </p:nvCxnSpPr>
              <p:spPr>
                <a:xfrm>
                  <a:off x="8269631" y="5219920"/>
                  <a:ext cx="384874"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5" name="Straight Connector 284"/>
                <p:cNvCxnSpPr/>
                <p:nvPr/>
              </p:nvCxnSpPr>
              <p:spPr>
                <a:xfrm>
                  <a:off x="6840630" y="5240343"/>
                  <a:ext cx="384872"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78" name="Group 104"/>
              <p:cNvGrpSpPr>
                <a:grpSpLocks/>
              </p:cNvGrpSpPr>
              <p:nvPr/>
            </p:nvGrpSpPr>
            <p:grpSpPr bwMode="auto">
              <a:xfrm rot="4076838">
                <a:off x="6723689" y="5098727"/>
                <a:ext cx="1793279" cy="9240"/>
                <a:chOff x="6882664" y="5262202"/>
                <a:chExt cx="1793279" cy="9240"/>
              </a:xfrm>
            </p:grpSpPr>
            <p:cxnSp>
              <p:nvCxnSpPr>
                <p:cNvPr id="282" name="Straight Connector 281"/>
                <p:cNvCxnSpPr/>
                <p:nvPr/>
              </p:nvCxnSpPr>
              <p:spPr>
                <a:xfrm>
                  <a:off x="8262599" y="5235598"/>
                  <a:ext cx="380948" cy="27772"/>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p:nvCxnSpPr>
              <p:spPr>
                <a:xfrm>
                  <a:off x="6849898" y="5254311"/>
                  <a:ext cx="380948" cy="31741"/>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79" name="Group 107"/>
              <p:cNvGrpSpPr>
                <a:grpSpLocks/>
              </p:cNvGrpSpPr>
              <p:nvPr/>
            </p:nvGrpSpPr>
            <p:grpSpPr bwMode="auto">
              <a:xfrm rot="-4087298">
                <a:off x="6758710" y="5091442"/>
                <a:ext cx="1794688" cy="15873"/>
                <a:chOff x="6887514" y="5248353"/>
                <a:chExt cx="1794688" cy="15873"/>
              </a:xfrm>
            </p:grpSpPr>
            <p:cxnSp>
              <p:nvCxnSpPr>
                <p:cNvPr id="280" name="Straight Connector 279"/>
                <p:cNvCxnSpPr/>
                <p:nvPr/>
              </p:nvCxnSpPr>
              <p:spPr>
                <a:xfrm>
                  <a:off x="8301736" y="5247188"/>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p:nvPr/>
              </p:nvCxnSpPr>
              <p:spPr>
                <a:xfrm>
                  <a:off x="6905359" y="5252010"/>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nvGrpSpPr>
            <p:cNvPr id="44045" name="Group 110"/>
            <p:cNvGrpSpPr>
              <a:grpSpLocks noChangeAspect="1"/>
            </p:cNvGrpSpPr>
            <p:nvPr/>
          </p:nvGrpSpPr>
          <p:grpSpPr bwMode="auto">
            <a:xfrm>
              <a:off x="1283959" y="4348338"/>
              <a:ext cx="728697" cy="719417"/>
              <a:chOff x="6722714" y="4202035"/>
              <a:chExt cx="1822202" cy="1797951"/>
            </a:xfrm>
          </p:grpSpPr>
          <p:sp>
            <p:nvSpPr>
              <p:cNvPr id="246" name="Oval 245"/>
              <p:cNvSpPr>
                <a:spLocks noChangeAspect="1"/>
              </p:cNvSpPr>
              <p:nvPr/>
            </p:nvSpPr>
            <p:spPr>
              <a:xfrm>
                <a:off x="7125661" y="4589492"/>
                <a:ext cx="1023683" cy="1023799"/>
              </a:xfrm>
              <a:prstGeom prst="ellipse">
                <a:avLst/>
              </a:prstGeom>
              <a:solidFill>
                <a:srgbClr val="009900"/>
              </a:solidFill>
              <a:ln w="25400">
                <a:noFill/>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a:p>
            </p:txBody>
          </p:sp>
          <p:cxnSp>
            <p:nvCxnSpPr>
              <p:cNvPr id="247" name="Straight Connector 246"/>
              <p:cNvCxnSpPr>
                <a:stCxn id="246" idx="0"/>
              </p:cNvCxnSpPr>
              <p:nvPr/>
            </p:nvCxnSpPr>
            <p:spPr>
              <a:xfrm rot="16200000" flipV="1">
                <a:off x="7472822" y="4424813"/>
                <a:ext cx="321424"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8" name="Straight Connector 247"/>
              <p:cNvCxnSpPr>
                <a:stCxn id="246" idx="7"/>
              </p:cNvCxnSpPr>
              <p:nvPr/>
            </p:nvCxnSpPr>
            <p:spPr>
              <a:xfrm rot="5400000" flipH="1" flipV="1">
                <a:off x="8002523" y="4506175"/>
                <a:ext cx="230156" cy="2380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9" name="Straight Connector 248"/>
              <p:cNvCxnSpPr/>
              <p:nvPr/>
            </p:nvCxnSpPr>
            <p:spPr>
              <a:xfrm rot="16200000" flipV="1">
                <a:off x="7490677" y="5772020"/>
                <a:ext cx="325393" cy="793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0" name="Straight Connector 249"/>
              <p:cNvCxnSpPr/>
              <p:nvPr/>
            </p:nvCxnSpPr>
            <p:spPr>
              <a:xfrm rot="5400000" flipH="1" flipV="1">
                <a:off x="7050260" y="5482355"/>
                <a:ext cx="230156" cy="238066"/>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1" name="Straight Connector 250"/>
              <p:cNvCxnSpPr>
                <a:stCxn id="246" idx="6"/>
              </p:cNvCxnSpPr>
              <p:nvPr/>
            </p:nvCxnSpPr>
            <p:spPr>
              <a:xfrm>
                <a:off x="8149344" y="5101393"/>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2" name="Straight Connector 251"/>
              <p:cNvCxnSpPr/>
              <p:nvPr/>
            </p:nvCxnSpPr>
            <p:spPr>
              <a:xfrm>
                <a:off x="6732851" y="5109329"/>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44053" name="Group 97"/>
              <p:cNvGrpSpPr>
                <a:grpSpLocks/>
              </p:cNvGrpSpPr>
              <p:nvPr/>
            </p:nvGrpSpPr>
            <p:grpSpPr bwMode="auto">
              <a:xfrm rot="2542173">
                <a:off x="6726868" y="5093724"/>
                <a:ext cx="1803848" cy="7924"/>
                <a:chOff x="6873130" y="5254185"/>
                <a:chExt cx="1803848" cy="7924"/>
              </a:xfrm>
            </p:grpSpPr>
            <p:cxnSp>
              <p:nvCxnSpPr>
                <p:cNvPr id="266" name="Straight Connector 265"/>
                <p:cNvCxnSpPr/>
                <p:nvPr/>
              </p:nvCxnSpPr>
              <p:spPr>
                <a:xfrm>
                  <a:off x="8286694" y="5254653"/>
                  <a:ext cx="384872"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p:nvCxnSpPr>
              <p:spPr>
                <a:xfrm>
                  <a:off x="6831301" y="5266430"/>
                  <a:ext cx="384874"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4" name="Group 98"/>
              <p:cNvGrpSpPr>
                <a:grpSpLocks/>
              </p:cNvGrpSpPr>
              <p:nvPr/>
            </p:nvGrpSpPr>
            <p:grpSpPr bwMode="auto">
              <a:xfrm rot="-1318987">
                <a:off x="6749726" y="5108425"/>
                <a:ext cx="1795190" cy="8888"/>
                <a:chOff x="6885579" y="5255117"/>
                <a:chExt cx="1795190" cy="8888"/>
              </a:xfrm>
            </p:grpSpPr>
            <p:cxnSp>
              <p:nvCxnSpPr>
                <p:cNvPr id="264" name="Straight Connector 263"/>
                <p:cNvCxnSpPr/>
                <p:nvPr/>
              </p:nvCxnSpPr>
              <p:spPr>
                <a:xfrm>
                  <a:off x="8293739" y="5093872"/>
                  <a:ext cx="392807" cy="51583"/>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p:nvCxnSpPr>
              <p:spPr>
                <a:xfrm>
                  <a:off x="6884964" y="5256872"/>
                  <a:ext cx="380905" cy="3969"/>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5" name="Group 101"/>
              <p:cNvGrpSpPr>
                <a:grpSpLocks/>
              </p:cNvGrpSpPr>
              <p:nvPr/>
            </p:nvGrpSpPr>
            <p:grpSpPr bwMode="auto">
              <a:xfrm rot="1176340">
                <a:off x="6722714" y="5110999"/>
                <a:ext cx="1795225" cy="6910"/>
                <a:chOff x="6879595" y="5254329"/>
                <a:chExt cx="1795225" cy="6910"/>
              </a:xfrm>
            </p:grpSpPr>
            <p:cxnSp>
              <p:nvCxnSpPr>
                <p:cNvPr id="262" name="Straight Connector 261"/>
                <p:cNvCxnSpPr/>
                <p:nvPr/>
              </p:nvCxnSpPr>
              <p:spPr>
                <a:xfrm>
                  <a:off x="8275444" y="5200773"/>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p:nvCxnSpPr>
              <p:spPr>
                <a:xfrm>
                  <a:off x="6847774" y="5224933"/>
                  <a:ext cx="380905"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6" name="Group 104"/>
              <p:cNvGrpSpPr>
                <a:grpSpLocks/>
              </p:cNvGrpSpPr>
              <p:nvPr/>
            </p:nvGrpSpPr>
            <p:grpSpPr bwMode="auto">
              <a:xfrm rot="4076838">
                <a:off x="6723689" y="5098727"/>
                <a:ext cx="1793279" cy="9240"/>
                <a:chOff x="6882664" y="5262202"/>
                <a:chExt cx="1793279" cy="9240"/>
              </a:xfrm>
            </p:grpSpPr>
            <p:cxnSp>
              <p:nvCxnSpPr>
                <p:cNvPr id="260" name="Straight Connector 259"/>
                <p:cNvCxnSpPr/>
                <p:nvPr/>
              </p:nvCxnSpPr>
              <p:spPr>
                <a:xfrm>
                  <a:off x="8264062" y="5235599"/>
                  <a:ext cx="380948" cy="15871"/>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p:nvCxnSpPr>
              <p:spPr>
                <a:xfrm>
                  <a:off x="6844516" y="5306879"/>
                  <a:ext cx="380948" cy="11902"/>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44057" name="Group 107"/>
              <p:cNvGrpSpPr>
                <a:grpSpLocks/>
              </p:cNvGrpSpPr>
              <p:nvPr/>
            </p:nvGrpSpPr>
            <p:grpSpPr bwMode="auto">
              <a:xfrm rot="-4087298">
                <a:off x="6758710" y="5091442"/>
                <a:ext cx="1794688" cy="15873"/>
                <a:chOff x="6887514" y="5248353"/>
                <a:chExt cx="1794688" cy="15873"/>
              </a:xfrm>
            </p:grpSpPr>
            <p:cxnSp>
              <p:nvCxnSpPr>
                <p:cNvPr id="258" name="Straight Connector 257"/>
                <p:cNvCxnSpPr/>
                <p:nvPr/>
              </p:nvCxnSpPr>
              <p:spPr>
                <a:xfrm>
                  <a:off x="8302595" y="5246965"/>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p:nvCxnSpPr>
              <p:spPr>
                <a:xfrm>
                  <a:off x="6920945" y="5245874"/>
                  <a:ext cx="380948" cy="0"/>
                </a:xfrm>
                <a:prstGeom prst="line">
                  <a:avLst/>
                </a:prstGeom>
                <a:solidFill>
                  <a:srgbClr val="009900"/>
                </a:solidFill>
                <a:ln w="25400">
                  <a:solidFill>
                    <a:schemeClr val="tx1"/>
                  </a:solidFill>
                </a:ln>
              </p:spPr>
              <p:style>
                <a:lnRef idx="1">
                  <a:schemeClr val="accent1"/>
                </a:lnRef>
                <a:fillRef idx="0">
                  <a:schemeClr val="accent1"/>
                </a:fillRef>
                <a:effectRef idx="0">
                  <a:schemeClr val="accent1"/>
                </a:effectRef>
                <a:fontRef idx="minor">
                  <a:schemeClr val="tx1"/>
                </a:fontRef>
              </p:style>
            </p:cxnSp>
          </p:grpSp>
        </p:grpSp>
      </p:grpSp>
      <p:cxnSp>
        <p:nvCxnSpPr>
          <p:cNvPr id="312" name="Straight Arrow Connector 311"/>
          <p:cNvCxnSpPr/>
          <p:nvPr/>
        </p:nvCxnSpPr>
        <p:spPr>
          <a:xfrm>
            <a:off x="2722563" y="3694113"/>
            <a:ext cx="730250"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3" name="Straight Arrow Connector 312"/>
          <p:cNvCxnSpPr/>
          <p:nvPr/>
        </p:nvCxnSpPr>
        <p:spPr>
          <a:xfrm>
            <a:off x="5672138" y="3694113"/>
            <a:ext cx="731837" cy="1587"/>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ltLang="en-US" smtClean="0"/>
              <a:t>Solution Definitions</a:t>
            </a:r>
          </a:p>
        </p:txBody>
      </p:sp>
      <p:grpSp>
        <p:nvGrpSpPr>
          <p:cNvPr id="17411" name="Group 13"/>
          <p:cNvGrpSpPr>
            <a:grpSpLocks/>
          </p:cNvGrpSpPr>
          <p:nvPr/>
        </p:nvGrpSpPr>
        <p:grpSpPr bwMode="auto">
          <a:xfrm>
            <a:off x="966788" y="1695450"/>
            <a:ext cx="1838325" cy="2400300"/>
            <a:chOff x="3683695" y="1981201"/>
            <a:chExt cx="914400" cy="1372500"/>
          </a:xfrm>
        </p:grpSpPr>
        <p:sp>
          <p:nvSpPr>
            <p:cNvPr id="54" name="Can 53"/>
            <p:cNvSpPr/>
            <p:nvPr/>
          </p:nvSpPr>
          <p:spPr>
            <a:xfrm>
              <a:off x="3683695" y="2439609"/>
              <a:ext cx="914400" cy="914092"/>
            </a:xfrm>
            <a:prstGeom prst="can">
              <a:avLst/>
            </a:prstGeom>
            <a:ln w="6350">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dirty="0">
                  <a:solidFill>
                    <a:schemeClr val="tx1"/>
                  </a:solidFill>
                </a:rPr>
                <a:t>Homogeneous</a:t>
              </a:r>
            </a:p>
            <a:p>
              <a:pPr algn="ctr">
                <a:defRPr/>
              </a:pPr>
              <a:r>
                <a:rPr lang="en-US" sz="1600" dirty="0">
                  <a:solidFill>
                    <a:schemeClr val="tx1"/>
                  </a:solidFill>
                </a:rPr>
                <a:t>Solution</a:t>
              </a:r>
            </a:p>
          </p:txBody>
        </p:sp>
        <p:sp>
          <p:nvSpPr>
            <p:cNvPr id="55" name="Can 54"/>
            <p:cNvSpPr/>
            <p:nvPr/>
          </p:nvSpPr>
          <p:spPr>
            <a:xfrm>
              <a:off x="3683695" y="1981201"/>
              <a:ext cx="914400" cy="1370685"/>
            </a:xfrm>
            <a:prstGeom prst="can">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grpSp>
      <p:grpSp>
        <p:nvGrpSpPr>
          <p:cNvPr id="17412" name="Group 61"/>
          <p:cNvGrpSpPr>
            <a:grpSpLocks/>
          </p:cNvGrpSpPr>
          <p:nvPr/>
        </p:nvGrpSpPr>
        <p:grpSpPr bwMode="auto">
          <a:xfrm>
            <a:off x="2592388" y="1490663"/>
            <a:ext cx="5824537" cy="3181350"/>
            <a:chOff x="2968668" y="2129425"/>
            <a:chExt cx="5824603" cy="3181611"/>
          </a:xfrm>
        </p:grpSpPr>
        <p:grpSp>
          <p:nvGrpSpPr>
            <p:cNvPr id="17414" name="Group 46"/>
            <p:cNvGrpSpPr>
              <a:grpSpLocks/>
            </p:cNvGrpSpPr>
            <p:nvPr/>
          </p:nvGrpSpPr>
          <p:grpSpPr bwMode="auto">
            <a:xfrm>
              <a:off x="4345058" y="2181769"/>
              <a:ext cx="4117251" cy="2872962"/>
              <a:chOff x="299151" y="1956300"/>
              <a:chExt cx="4117251" cy="2872962"/>
            </a:xfrm>
          </p:grpSpPr>
          <p:grpSp>
            <p:nvGrpSpPr>
              <p:cNvPr id="17418" name="Group 48"/>
              <p:cNvGrpSpPr>
                <a:grpSpLocks/>
              </p:cNvGrpSpPr>
              <p:nvPr/>
            </p:nvGrpSpPr>
            <p:grpSpPr bwMode="auto">
              <a:xfrm rot="1800000" flipH="1">
                <a:off x="3724036" y="2711537"/>
                <a:ext cx="304800" cy="304800"/>
                <a:chOff x="2017690" y="2107825"/>
                <a:chExt cx="304800" cy="304800"/>
              </a:xfrm>
            </p:grpSpPr>
            <p:sp>
              <p:nvSpPr>
                <p:cNvPr id="17447" name="Oval 50"/>
                <p:cNvSpPr>
                  <a:spLocks noChangeArrowheads="1"/>
                </p:cNvSpPr>
                <p:nvPr/>
              </p:nvSpPr>
              <p:spPr bwMode="auto">
                <a:xfrm>
                  <a:off x="2017690" y="2184025"/>
                  <a:ext cx="152400" cy="152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8" name="Oval 63"/>
                <p:cNvSpPr>
                  <a:spLocks noChangeArrowheads="1"/>
                </p:cNvSpPr>
                <p:nvPr/>
              </p:nvSpPr>
              <p:spPr bwMode="auto">
                <a:xfrm>
                  <a:off x="2170090" y="2260225"/>
                  <a:ext cx="152400" cy="152400"/>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9" name="Oval 76"/>
                <p:cNvSpPr>
                  <a:spLocks noChangeArrowheads="1"/>
                </p:cNvSpPr>
                <p:nvPr/>
              </p:nvSpPr>
              <p:spPr bwMode="auto">
                <a:xfrm>
                  <a:off x="2170090" y="2107825"/>
                  <a:ext cx="152400" cy="1524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7419" name="Group 52"/>
              <p:cNvGrpSpPr>
                <a:grpSpLocks/>
              </p:cNvGrpSpPr>
              <p:nvPr/>
            </p:nvGrpSpPr>
            <p:grpSpPr bwMode="auto">
              <a:xfrm>
                <a:off x="3131898" y="4011700"/>
                <a:ext cx="304800" cy="304800"/>
                <a:chOff x="2017690" y="2107825"/>
                <a:chExt cx="304800" cy="304800"/>
              </a:xfrm>
            </p:grpSpPr>
            <p:sp>
              <p:nvSpPr>
                <p:cNvPr id="17444" name="Oval 50"/>
                <p:cNvSpPr>
                  <a:spLocks noChangeArrowheads="1"/>
                </p:cNvSpPr>
                <p:nvPr/>
              </p:nvSpPr>
              <p:spPr bwMode="auto">
                <a:xfrm>
                  <a:off x="2017690" y="2184025"/>
                  <a:ext cx="152400" cy="152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5" name="Oval 63"/>
                <p:cNvSpPr>
                  <a:spLocks noChangeArrowheads="1"/>
                </p:cNvSpPr>
                <p:nvPr/>
              </p:nvSpPr>
              <p:spPr bwMode="auto">
                <a:xfrm>
                  <a:off x="2170090" y="2260225"/>
                  <a:ext cx="152400" cy="152400"/>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6" name="Oval 76"/>
                <p:cNvSpPr>
                  <a:spLocks noChangeArrowheads="1"/>
                </p:cNvSpPr>
                <p:nvPr/>
              </p:nvSpPr>
              <p:spPr bwMode="auto">
                <a:xfrm>
                  <a:off x="2170090" y="2107825"/>
                  <a:ext cx="152400" cy="1524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7420" name="Group 56"/>
              <p:cNvGrpSpPr>
                <a:grpSpLocks/>
              </p:cNvGrpSpPr>
              <p:nvPr/>
            </p:nvGrpSpPr>
            <p:grpSpPr bwMode="auto">
              <a:xfrm>
                <a:off x="1149111" y="2736937"/>
                <a:ext cx="304800" cy="304800"/>
                <a:chOff x="2017690" y="2107825"/>
                <a:chExt cx="304800" cy="304800"/>
              </a:xfrm>
            </p:grpSpPr>
            <p:sp>
              <p:nvSpPr>
                <p:cNvPr id="17441" name="Oval 50"/>
                <p:cNvSpPr>
                  <a:spLocks noChangeArrowheads="1"/>
                </p:cNvSpPr>
                <p:nvPr/>
              </p:nvSpPr>
              <p:spPr bwMode="auto">
                <a:xfrm>
                  <a:off x="2017690" y="2184025"/>
                  <a:ext cx="152400" cy="152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2" name="Oval 63"/>
                <p:cNvSpPr>
                  <a:spLocks noChangeArrowheads="1"/>
                </p:cNvSpPr>
                <p:nvPr/>
              </p:nvSpPr>
              <p:spPr bwMode="auto">
                <a:xfrm>
                  <a:off x="2170090" y="2260225"/>
                  <a:ext cx="152400" cy="152400"/>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3" name="Oval 76"/>
                <p:cNvSpPr>
                  <a:spLocks noChangeArrowheads="1"/>
                </p:cNvSpPr>
                <p:nvPr/>
              </p:nvSpPr>
              <p:spPr bwMode="auto">
                <a:xfrm>
                  <a:off x="2170090" y="2107825"/>
                  <a:ext cx="152400" cy="1524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7421" name="Group 135"/>
              <p:cNvGrpSpPr>
                <a:grpSpLocks/>
              </p:cNvGrpSpPr>
              <p:nvPr/>
            </p:nvGrpSpPr>
            <p:grpSpPr bwMode="auto">
              <a:xfrm rot="-5400000">
                <a:off x="2015408" y="3612172"/>
                <a:ext cx="304800" cy="304800"/>
                <a:chOff x="2017690" y="2107825"/>
                <a:chExt cx="304800" cy="304800"/>
              </a:xfrm>
            </p:grpSpPr>
            <p:sp>
              <p:nvSpPr>
                <p:cNvPr id="17438" name="Oval 50"/>
                <p:cNvSpPr>
                  <a:spLocks noChangeArrowheads="1"/>
                </p:cNvSpPr>
                <p:nvPr/>
              </p:nvSpPr>
              <p:spPr bwMode="auto">
                <a:xfrm>
                  <a:off x="2017690" y="2184025"/>
                  <a:ext cx="152400" cy="152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39" name="Oval 63"/>
                <p:cNvSpPr>
                  <a:spLocks noChangeArrowheads="1"/>
                </p:cNvSpPr>
                <p:nvPr/>
              </p:nvSpPr>
              <p:spPr bwMode="auto">
                <a:xfrm>
                  <a:off x="2170090" y="2260225"/>
                  <a:ext cx="152400" cy="152400"/>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40" name="Oval 76"/>
                <p:cNvSpPr>
                  <a:spLocks noChangeArrowheads="1"/>
                </p:cNvSpPr>
                <p:nvPr/>
              </p:nvSpPr>
              <p:spPr bwMode="auto">
                <a:xfrm>
                  <a:off x="2170090" y="2107825"/>
                  <a:ext cx="152400" cy="1524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grpSp>
            <p:nvGrpSpPr>
              <p:cNvPr id="17422" name="Group 139"/>
              <p:cNvGrpSpPr>
                <a:grpSpLocks/>
              </p:cNvGrpSpPr>
              <p:nvPr/>
            </p:nvGrpSpPr>
            <p:grpSpPr bwMode="auto">
              <a:xfrm>
                <a:off x="1198323" y="4524462"/>
                <a:ext cx="304800" cy="304800"/>
                <a:chOff x="2017690" y="2107825"/>
                <a:chExt cx="304800" cy="304800"/>
              </a:xfrm>
            </p:grpSpPr>
            <p:sp>
              <p:nvSpPr>
                <p:cNvPr id="17435" name="Oval 50"/>
                <p:cNvSpPr>
                  <a:spLocks noChangeArrowheads="1"/>
                </p:cNvSpPr>
                <p:nvPr/>
              </p:nvSpPr>
              <p:spPr bwMode="auto">
                <a:xfrm>
                  <a:off x="2017690" y="2184025"/>
                  <a:ext cx="152400" cy="152400"/>
                </a:xfrm>
                <a:prstGeom prst="ellipse">
                  <a:avLst/>
                </a:prstGeom>
                <a:solidFill>
                  <a:schemeClr val="accent1"/>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36" name="Oval 63"/>
                <p:cNvSpPr>
                  <a:spLocks noChangeArrowheads="1"/>
                </p:cNvSpPr>
                <p:nvPr/>
              </p:nvSpPr>
              <p:spPr bwMode="auto">
                <a:xfrm>
                  <a:off x="2170090" y="2260225"/>
                  <a:ext cx="152400" cy="152400"/>
                </a:xfrm>
                <a:prstGeom prst="ellipse">
                  <a:avLst/>
                </a:prstGeom>
                <a:solidFill>
                  <a:srgbClr val="FF00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sp>
              <p:nvSpPr>
                <p:cNvPr id="17437" name="Oval 76"/>
                <p:cNvSpPr>
                  <a:spLocks noChangeArrowheads="1"/>
                </p:cNvSpPr>
                <p:nvPr/>
              </p:nvSpPr>
              <p:spPr bwMode="auto">
                <a:xfrm>
                  <a:off x="2170090" y="2107825"/>
                  <a:ext cx="152400" cy="152400"/>
                </a:xfrm>
                <a:prstGeom prst="ellipse">
                  <a:avLst/>
                </a:prstGeom>
                <a:solidFill>
                  <a:srgbClr val="FFFF00"/>
                </a:solidFill>
                <a:ln w="9525">
                  <a:solidFill>
                    <a:schemeClr val="tx1"/>
                  </a:solidFill>
                  <a:round/>
                  <a:headEnd/>
                  <a:tailEnd/>
                </a:ln>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n-US" altLang="en-US"/>
                </a:p>
              </p:txBody>
            </p:sp>
          </p:grpSp>
          <p:sp>
            <p:nvSpPr>
              <p:cNvPr id="32" name="Right Triangle 31"/>
              <p:cNvSpPr>
                <a:spLocks noChangeAspect="1"/>
              </p:cNvSpPr>
              <p:nvPr/>
            </p:nvSpPr>
            <p:spPr>
              <a:xfrm rot="5184021">
                <a:off x="2728030" y="3169308"/>
                <a:ext cx="334991" cy="334967"/>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3" name="Right Triangle 32"/>
              <p:cNvSpPr>
                <a:spLocks noChangeAspect="1"/>
              </p:cNvSpPr>
              <p:nvPr/>
            </p:nvSpPr>
            <p:spPr>
              <a:xfrm rot="1398204">
                <a:off x="2235911" y="4415587"/>
                <a:ext cx="334967" cy="334990"/>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4" name="Right Triangle 33"/>
              <p:cNvSpPr>
                <a:spLocks noChangeAspect="1"/>
              </p:cNvSpPr>
              <p:nvPr/>
            </p:nvSpPr>
            <p:spPr>
              <a:xfrm rot="9307996">
                <a:off x="4080607" y="2205605"/>
                <a:ext cx="334967" cy="333402"/>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5" name="Right Triangle 34"/>
              <p:cNvSpPr>
                <a:spLocks noChangeAspect="1"/>
              </p:cNvSpPr>
              <p:nvPr/>
            </p:nvSpPr>
            <p:spPr>
              <a:xfrm rot="17135042">
                <a:off x="727757" y="3553515"/>
                <a:ext cx="334991" cy="334967"/>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6" name="Right Triangle 35"/>
              <p:cNvSpPr>
                <a:spLocks noChangeAspect="1"/>
              </p:cNvSpPr>
              <p:nvPr/>
            </p:nvSpPr>
            <p:spPr>
              <a:xfrm rot="7620231">
                <a:off x="753157" y="2213555"/>
                <a:ext cx="334991" cy="334967"/>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37" name="Right Triangle 36"/>
              <p:cNvSpPr>
                <a:spLocks noChangeAspect="1"/>
              </p:cNvSpPr>
              <p:nvPr/>
            </p:nvSpPr>
            <p:spPr>
              <a:xfrm rot="2446263">
                <a:off x="3813904" y="4482267"/>
                <a:ext cx="334967" cy="334990"/>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17429" name="TextBox 167"/>
              <p:cNvSpPr txBox="1">
                <a:spLocks noChangeArrowheads="1"/>
              </p:cNvSpPr>
              <p:nvPr/>
            </p:nvSpPr>
            <p:spPr bwMode="auto">
              <a:xfrm>
                <a:off x="1685284" y="1956300"/>
                <a:ext cx="19030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solvent molecule</a:t>
                </a:r>
              </a:p>
            </p:txBody>
          </p:sp>
          <p:sp>
            <p:nvSpPr>
              <p:cNvPr id="17430" name="TextBox 168"/>
              <p:cNvSpPr txBox="1">
                <a:spLocks noChangeArrowheads="1"/>
              </p:cNvSpPr>
              <p:nvPr/>
            </p:nvSpPr>
            <p:spPr bwMode="auto">
              <a:xfrm>
                <a:off x="299151" y="3950636"/>
                <a:ext cx="1787669"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eaLnBrk="1" hangingPunct="1"/>
                <a:r>
                  <a:rPr lang="en-US" altLang="en-US"/>
                  <a:t>solute molecule</a:t>
                </a:r>
              </a:p>
            </p:txBody>
          </p:sp>
          <p:sp>
            <p:nvSpPr>
              <p:cNvPr id="40" name="Right Triangle 39"/>
              <p:cNvSpPr>
                <a:spLocks noChangeAspect="1"/>
              </p:cNvSpPr>
              <p:nvPr/>
            </p:nvSpPr>
            <p:spPr>
              <a:xfrm rot="9652800">
                <a:off x="2066047" y="2632678"/>
                <a:ext cx="334966" cy="334991"/>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1" name="Right Triangle 40"/>
              <p:cNvSpPr>
                <a:spLocks noChangeAspect="1"/>
              </p:cNvSpPr>
              <p:nvPr/>
            </p:nvSpPr>
            <p:spPr>
              <a:xfrm rot="9307996">
                <a:off x="4082195" y="3599545"/>
                <a:ext cx="334966" cy="333402"/>
              </a:xfrm>
              <a:prstGeom prst="rtTriangle">
                <a:avLst/>
              </a:prstGeom>
              <a:solidFill>
                <a:srgbClr val="0000F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43" name="Straight Arrow Connector 42"/>
              <p:cNvCxnSpPr>
                <a:stCxn id="17429" idx="2"/>
                <a:endCxn id="40" idx="2"/>
              </p:cNvCxnSpPr>
              <p:nvPr/>
            </p:nvCxnSpPr>
            <p:spPr>
              <a:xfrm rot="5400000">
                <a:off x="2356554" y="2305636"/>
                <a:ext cx="260371" cy="30162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a:stCxn id="17430" idx="2"/>
                <a:endCxn id="17435" idx="0"/>
              </p:cNvCxnSpPr>
              <p:nvPr/>
            </p:nvCxnSpPr>
            <p:spPr>
              <a:xfrm rot="16200000" flipH="1">
                <a:off x="1093682" y="4419559"/>
                <a:ext cx="281010" cy="82551"/>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56" name="Rectangle 55"/>
            <p:cNvSpPr/>
            <p:nvPr/>
          </p:nvSpPr>
          <p:spPr>
            <a:xfrm>
              <a:off x="4259320" y="2129425"/>
              <a:ext cx="4533951" cy="3181611"/>
            </a:xfrm>
            <a:prstGeom prst="rect">
              <a:avLst/>
            </a:prstGeom>
            <a:noFill/>
            <a:ln w="12700">
              <a:solidFill>
                <a:schemeClr val="tx1"/>
              </a:solidFill>
              <a:prstDash val="lg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cxnSp>
          <p:nvCxnSpPr>
            <p:cNvPr id="58" name="Straight Connector 57"/>
            <p:cNvCxnSpPr/>
            <p:nvPr/>
          </p:nvCxnSpPr>
          <p:spPr>
            <a:xfrm rot="5400000" flipH="1" flipV="1">
              <a:off x="2831292" y="2266801"/>
              <a:ext cx="1565403" cy="1290652"/>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cxnSp>
          <p:nvCxnSpPr>
            <p:cNvPr id="59" name="Straight Connector 58"/>
            <p:cNvCxnSpPr/>
            <p:nvPr/>
          </p:nvCxnSpPr>
          <p:spPr>
            <a:xfrm rot="16200000" flipH="1">
              <a:off x="2812241" y="3863957"/>
              <a:ext cx="1603507" cy="1290652"/>
            </a:xfrm>
            <a:prstGeom prst="line">
              <a:avLst/>
            </a:prstGeom>
            <a:ln w="12700">
              <a:solidFill>
                <a:schemeClr val="tx1"/>
              </a:solidFill>
              <a:prstDash val="lgDash"/>
            </a:ln>
          </p:spPr>
          <p:style>
            <a:lnRef idx="1">
              <a:schemeClr val="accent1"/>
            </a:lnRef>
            <a:fillRef idx="0">
              <a:schemeClr val="accent1"/>
            </a:fillRef>
            <a:effectRef idx="0">
              <a:schemeClr val="accent1"/>
            </a:effectRef>
            <a:fontRef idx="minor">
              <a:schemeClr val="tx1"/>
            </a:fontRef>
          </p:style>
        </p:cxnSp>
      </p:grpSp>
      <p:sp>
        <p:nvSpPr>
          <p:cNvPr id="17413" name="TextBox 62"/>
          <p:cNvSpPr txBox="1">
            <a:spLocks noChangeArrowheads="1"/>
          </p:cNvSpPr>
          <p:nvPr/>
        </p:nvSpPr>
        <p:spPr bwMode="auto">
          <a:xfrm>
            <a:off x="414338" y="5348288"/>
            <a:ext cx="8532812"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b="1"/>
              <a:t>Solvent: </a:t>
            </a:r>
            <a:r>
              <a:rPr lang="en-US" altLang="en-US"/>
              <a:t>The substance that dissolves the solute; usually the primary component</a:t>
            </a:r>
          </a:p>
          <a:p>
            <a:pPr eaLnBrk="1" hangingPunct="1"/>
            <a:r>
              <a:rPr lang="en-US" altLang="en-US" b="1"/>
              <a:t>Solute: </a:t>
            </a:r>
            <a:r>
              <a:rPr lang="en-US" altLang="en-US"/>
              <a:t>The compound (e.g., salt or sugar) that is dissolved in the solvent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0" y="3175"/>
            <a:ext cx="9144000" cy="1143000"/>
          </a:xfrm>
        </p:spPr>
        <p:txBody>
          <a:bodyPr/>
          <a:lstStyle/>
          <a:p>
            <a:r>
              <a:rPr lang="en-US" altLang="en-US" sz="3200" smtClean="0"/>
              <a:t>Properties of Solutions, Solutes, and Solvents</a:t>
            </a:r>
          </a:p>
        </p:txBody>
      </p:sp>
      <p:sp>
        <p:nvSpPr>
          <p:cNvPr id="18435" name="Content Placeholder 2"/>
          <p:cNvSpPr>
            <a:spLocks noGrp="1"/>
          </p:cNvSpPr>
          <p:nvPr>
            <p:ph idx="1"/>
          </p:nvPr>
        </p:nvSpPr>
        <p:spPr>
          <a:xfrm>
            <a:off x="457200" y="1085850"/>
            <a:ext cx="8229600" cy="4525963"/>
          </a:xfrm>
        </p:spPr>
        <p:txBody>
          <a:bodyPr/>
          <a:lstStyle/>
          <a:p>
            <a:pPr>
              <a:buFontTx/>
              <a:buNone/>
            </a:pPr>
            <a:r>
              <a:rPr lang="en-US" altLang="en-US" b="1" u="sng" smtClean="0"/>
              <a:t>Solutions</a:t>
            </a:r>
          </a:p>
          <a:p>
            <a:r>
              <a:rPr lang="en-US" altLang="en-US" smtClean="0"/>
              <a:t>Concentration: reported in several ways</a:t>
            </a:r>
          </a:p>
          <a:p>
            <a:pPr lvl="1"/>
            <a:r>
              <a:rPr lang="en-US" altLang="en-US" smtClean="0"/>
              <a:t>Mass basis:</a:t>
            </a:r>
          </a:p>
          <a:p>
            <a:pPr lvl="1"/>
            <a:endParaRPr lang="en-US" altLang="en-US" smtClean="0"/>
          </a:p>
          <a:p>
            <a:pPr lvl="1"/>
            <a:r>
              <a:rPr lang="en-US" altLang="en-US" smtClean="0"/>
              <a:t>Molar basis:</a:t>
            </a:r>
          </a:p>
          <a:p>
            <a:endParaRPr lang="en-US" altLang="en-US" smtClean="0"/>
          </a:p>
          <a:p>
            <a:r>
              <a:rPr lang="en-US" altLang="en-US" smtClean="0"/>
              <a:t>pH: a measure of the H</a:t>
            </a:r>
            <a:r>
              <a:rPr lang="en-US" altLang="en-US" baseline="30000" smtClean="0"/>
              <a:t>+</a:t>
            </a:r>
            <a:r>
              <a:rPr lang="en-US" altLang="en-US" smtClean="0"/>
              <a:t> concentration in an aqueous solution.</a:t>
            </a:r>
          </a:p>
          <a:p>
            <a:pPr lvl="1"/>
            <a:r>
              <a:rPr lang="en-US" altLang="en-US" smtClean="0"/>
              <a:t>High pH = basic; low pH = acidic</a:t>
            </a:r>
          </a:p>
          <a:p>
            <a:pPr lvl="1"/>
            <a:r>
              <a:rPr lang="en-US" altLang="en-US" smtClean="0"/>
              <a:t>pH is a log scale, not linear</a:t>
            </a:r>
          </a:p>
        </p:txBody>
      </p:sp>
      <p:grpSp>
        <p:nvGrpSpPr>
          <p:cNvPr id="18436" name="Group 9"/>
          <p:cNvGrpSpPr>
            <a:grpSpLocks/>
          </p:cNvGrpSpPr>
          <p:nvPr/>
        </p:nvGrpSpPr>
        <p:grpSpPr bwMode="auto">
          <a:xfrm>
            <a:off x="3259138" y="3181350"/>
            <a:ext cx="3494087" cy="747713"/>
            <a:chOff x="5073043" y="5674290"/>
            <a:chExt cx="3494760" cy="747201"/>
          </a:xfrm>
        </p:grpSpPr>
        <p:sp>
          <p:nvSpPr>
            <p:cNvPr id="18442" name="TextBox 4"/>
            <p:cNvSpPr txBox="1">
              <a:spLocks noChangeArrowheads="1"/>
            </p:cNvSpPr>
            <p:nvPr/>
          </p:nvSpPr>
          <p:spPr bwMode="auto">
            <a:xfrm>
              <a:off x="5073043" y="5849655"/>
              <a:ext cx="166584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Molarity (M) = </a:t>
              </a:r>
            </a:p>
          </p:txBody>
        </p:sp>
        <p:sp>
          <p:nvSpPr>
            <p:cNvPr id="18443" name="TextBox 5"/>
            <p:cNvSpPr txBox="1">
              <a:spLocks noChangeArrowheads="1"/>
            </p:cNvSpPr>
            <p:nvPr/>
          </p:nvSpPr>
          <p:spPr bwMode="auto">
            <a:xfrm>
              <a:off x="6701425" y="5674290"/>
              <a:ext cx="177484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Moles of Solute</a:t>
              </a:r>
            </a:p>
          </p:txBody>
        </p:sp>
        <p:sp>
          <p:nvSpPr>
            <p:cNvPr id="18444" name="TextBox 6"/>
            <p:cNvSpPr txBox="1">
              <a:spLocks noChangeArrowheads="1"/>
            </p:cNvSpPr>
            <p:nvPr/>
          </p:nvSpPr>
          <p:spPr bwMode="auto">
            <a:xfrm>
              <a:off x="6653408" y="6052159"/>
              <a:ext cx="190308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Liters of Solution</a:t>
              </a:r>
            </a:p>
          </p:txBody>
        </p:sp>
        <p:cxnSp>
          <p:nvCxnSpPr>
            <p:cNvPr id="9" name="Straight Connector 8"/>
            <p:cNvCxnSpPr/>
            <p:nvPr/>
          </p:nvCxnSpPr>
          <p:spPr>
            <a:xfrm>
              <a:off x="6613215" y="6037579"/>
              <a:ext cx="1954588"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18437" name="Group 10"/>
          <p:cNvGrpSpPr>
            <a:grpSpLocks/>
          </p:cNvGrpSpPr>
          <p:nvPr/>
        </p:nvGrpSpPr>
        <p:grpSpPr bwMode="auto">
          <a:xfrm>
            <a:off x="3246438" y="2144713"/>
            <a:ext cx="4468812" cy="746125"/>
            <a:chOff x="5787025" y="5674290"/>
            <a:chExt cx="4468651" cy="747201"/>
          </a:xfrm>
        </p:grpSpPr>
        <p:sp>
          <p:nvSpPr>
            <p:cNvPr id="18438" name="TextBox 11"/>
            <p:cNvSpPr txBox="1">
              <a:spLocks noChangeArrowheads="1"/>
            </p:cNvSpPr>
            <p:nvPr/>
          </p:nvSpPr>
          <p:spPr bwMode="auto">
            <a:xfrm>
              <a:off x="5787025" y="5849655"/>
              <a:ext cx="883575"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wt% = </a:t>
              </a:r>
            </a:p>
          </p:txBody>
        </p:sp>
        <p:sp>
          <p:nvSpPr>
            <p:cNvPr id="18439" name="TextBox 12"/>
            <p:cNvSpPr txBox="1">
              <a:spLocks noChangeArrowheads="1"/>
            </p:cNvSpPr>
            <p:nvPr/>
          </p:nvSpPr>
          <p:spPr bwMode="auto">
            <a:xfrm>
              <a:off x="7515615" y="5674290"/>
              <a:ext cx="1672253"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mass of solute</a:t>
              </a:r>
            </a:p>
          </p:txBody>
        </p:sp>
        <p:sp>
          <p:nvSpPr>
            <p:cNvPr id="18440" name="TextBox 13"/>
            <p:cNvSpPr txBox="1">
              <a:spLocks noChangeArrowheads="1"/>
            </p:cNvSpPr>
            <p:nvPr/>
          </p:nvSpPr>
          <p:spPr bwMode="auto">
            <a:xfrm>
              <a:off x="6653408" y="6052159"/>
              <a:ext cx="3602268"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mass of solute + mass of solvent</a:t>
              </a:r>
            </a:p>
          </p:txBody>
        </p:sp>
        <p:cxnSp>
          <p:nvCxnSpPr>
            <p:cNvPr id="15" name="Straight Connector 14"/>
            <p:cNvCxnSpPr/>
            <p:nvPr/>
          </p:nvCxnSpPr>
          <p:spPr>
            <a:xfrm>
              <a:off x="6614082" y="6036762"/>
              <a:ext cx="3474913"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0" y="3175"/>
            <a:ext cx="9144000" cy="1143000"/>
          </a:xfrm>
        </p:spPr>
        <p:txBody>
          <a:bodyPr/>
          <a:lstStyle/>
          <a:p>
            <a:r>
              <a:rPr lang="en-US" altLang="en-US" sz="3200" smtClean="0">
                <a:solidFill>
                  <a:srgbClr val="000000"/>
                </a:solidFill>
              </a:rPr>
              <a:t>Properties of Solutions, Solutes, and Solvents</a:t>
            </a:r>
            <a:endParaRPr lang="en-US" altLang="en-US" smtClean="0"/>
          </a:p>
        </p:txBody>
      </p:sp>
      <p:sp>
        <p:nvSpPr>
          <p:cNvPr id="19459" name="Content Placeholder 2"/>
          <p:cNvSpPr>
            <a:spLocks noGrp="1"/>
          </p:cNvSpPr>
          <p:nvPr>
            <p:ph idx="1"/>
          </p:nvPr>
        </p:nvSpPr>
        <p:spPr>
          <a:xfrm>
            <a:off x="457200" y="1374775"/>
            <a:ext cx="8229600" cy="4525963"/>
          </a:xfrm>
        </p:spPr>
        <p:txBody>
          <a:bodyPr/>
          <a:lstStyle/>
          <a:p>
            <a:pPr>
              <a:buFontTx/>
              <a:buNone/>
            </a:pPr>
            <a:r>
              <a:rPr lang="en-US" altLang="en-US" b="1" u="sng" smtClean="0"/>
              <a:t>Solutes</a:t>
            </a:r>
          </a:p>
          <a:p>
            <a:r>
              <a:rPr lang="en-US" altLang="en-US" smtClean="0"/>
              <a:t>Ionic: dissociate into cations and anions when dissolved in a good solvent (usually water)</a:t>
            </a:r>
          </a:p>
          <a:p>
            <a:pPr lvl="1"/>
            <a:r>
              <a:rPr lang="en-US" altLang="en-US" smtClean="0"/>
              <a:t>Examples: table salt (NaCl), NaOH</a:t>
            </a:r>
          </a:p>
          <a:p>
            <a:r>
              <a:rPr lang="en-US" altLang="en-US" smtClean="0"/>
              <a:t>Molecular: do not dissociate; remain as whole molecules in solution</a:t>
            </a:r>
          </a:p>
          <a:p>
            <a:pPr lvl="1"/>
            <a:r>
              <a:rPr lang="en-US" altLang="en-US" smtClean="0"/>
              <a:t>Examples: sugar (sucrose), ethylene glycol </a:t>
            </a:r>
          </a:p>
          <a:p>
            <a:endParaRPr lang="en-US" altLang="en-US"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0" y="3175"/>
            <a:ext cx="9144000" cy="1143000"/>
          </a:xfrm>
        </p:spPr>
        <p:txBody>
          <a:bodyPr/>
          <a:lstStyle/>
          <a:p>
            <a:r>
              <a:rPr lang="en-US" altLang="en-US" sz="3200" smtClean="0">
                <a:solidFill>
                  <a:srgbClr val="000000"/>
                </a:solidFill>
              </a:rPr>
              <a:t>Properties of Solutions, Solutes, and Solvents</a:t>
            </a:r>
            <a:endParaRPr lang="en-US" altLang="en-US" sz="3200" smtClean="0"/>
          </a:p>
        </p:txBody>
      </p:sp>
      <p:sp>
        <p:nvSpPr>
          <p:cNvPr id="20483" name="Content Placeholder 2"/>
          <p:cNvSpPr>
            <a:spLocks noGrp="1"/>
          </p:cNvSpPr>
          <p:nvPr>
            <p:ph idx="1"/>
          </p:nvPr>
        </p:nvSpPr>
        <p:spPr>
          <a:xfrm>
            <a:off x="457200" y="1249363"/>
            <a:ext cx="8229600" cy="4525962"/>
          </a:xfrm>
        </p:spPr>
        <p:txBody>
          <a:bodyPr/>
          <a:lstStyle/>
          <a:p>
            <a:pPr>
              <a:buFontTx/>
              <a:buNone/>
            </a:pPr>
            <a:r>
              <a:rPr lang="en-US" altLang="en-US" b="1" u="sng" smtClean="0"/>
              <a:t>Solvents</a:t>
            </a:r>
          </a:p>
          <a:p>
            <a:r>
              <a:rPr lang="en-US" altLang="en-US" smtClean="0"/>
              <a:t>Each solvent has its own set of properties</a:t>
            </a:r>
          </a:p>
          <a:p>
            <a:pPr lvl="1"/>
            <a:r>
              <a:rPr lang="en-US" altLang="en-US" smtClean="0"/>
              <a:t>melting point</a:t>
            </a:r>
          </a:p>
          <a:p>
            <a:pPr lvl="1"/>
            <a:r>
              <a:rPr lang="en-US" altLang="en-US" smtClean="0"/>
              <a:t>boiling point</a:t>
            </a:r>
          </a:p>
          <a:p>
            <a:pPr lvl="1"/>
            <a:r>
              <a:rPr lang="en-US" altLang="en-US" smtClean="0"/>
              <a:t>polarity</a:t>
            </a:r>
          </a:p>
          <a:p>
            <a:pPr lvl="1"/>
            <a:r>
              <a:rPr lang="en-US" altLang="en-US" smtClean="0"/>
              <a:t>density</a:t>
            </a:r>
          </a:p>
          <a:p>
            <a:pPr lvl="1"/>
            <a:r>
              <a:rPr lang="en-US" altLang="en-US" smtClean="0"/>
              <a:t>index of refraction</a:t>
            </a:r>
          </a:p>
          <a:p>
            <a:pPr lvl="1"/>
            <a:r>
              <a:rPr lang="en-US" altLang="en-US" smtClean="0"/>
              <a:t>possible impurities</a:t>
            </a:r>
          </a:p>
          <a:p>
            <a:pPr lvl="1"/>
            <a:r>
              <a:rPr lang="en-US" altLang="en-US" smtClean="0"/>
              <a:t>health and safety</a:t>
            </a:r>
          </a:p>
        </p:txBody>
      </p:sp>
      <p:sp>
        <p:nvSpPr>
          <p:cNvPr id="20484" name="TextBox 3"/>
          <p:cNvSpPr txBox="1">
            <a:spLocks noChangeArrowheads="1"/>
          </p:cNvSpPr>
          <p:nvPr/>
        </p:nvSpPr>
        <p:spPr bwMode="auto">
          <a:xfrm>
            <a:off x="4725988" y="3236913"/>
            <a:ext cx="3902075" cy="1477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t>Solvents are chosen for a particular application based on these factors.</a:t>
            </a:r>
          </a:p>
          <a:p>
            <a:pPr eaLnBrk="1" hangingPunct="1"/>
            <a:endParaRPr lang="en-US" altLang="en-US"/>
          </a:p>
          <a:p>
            <a:pPr eaLnBrk="1" hangingPunct="1"/>
            <a:r>
              <a:rPr lang="en-US" altLang="en-US"/>
              <a:t>Goal: Find the best one for the job while minimizing risks.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0" y="3175"/>
            <a:ext cx="9144000" cy="1143000"/>
          </a:xfrm>
        </p:spPr>
        <p:txBody>
          <a:bodyPr/>
          <a:lstStyle/>
          <a:p>
            <a:r>
              <a:rPr lang="en-US" altLang="en-US" sz="3200" smtClean="0">
                <a:solidFill>
                  <a:srgbClr val="000000"/>
                </a:solidFill>
              </a:rPr>
              <a:t>Properties of Solutions, Solutes, and Solvents</a:t>
            </a:r>
            <a:endParaRPr lang="en-US" altLang="en-US" sz="3200" smtClean="0"/>
          </a:p>
        </p:txBody>
      </p:sp>
      <p:sp>
        <p:nvSpPr>
          <p:cNvPr id="21507" name="Content Placeholder 2"/>
          <p:cNvSpPr>
            <a:spLocks noGrp="1"/>
          </p:cNvSpPr>
          <p:nvPr>
            <p:ph idx="1"/>
          </p:nvPr>
        </p:nvSpPr>
        <p:spPr>
          <a:xfrm>
            <a:off x="457200" y="1187450"/>
            <a:ext cx="8229600" cy="4525963"/>
          </a:xfrm>
        </p:spPr>
        <p:txBody>
          <a:bodyPr/>
          <a:lstStyle/>
          <a:p>
            <a:r>
              <a:rPr lang="en-US" altLang="en-US" smtClean="0"/>
              <a:t>Rule of thumb: “Like dissolves like”</a:t>
            </a:r>
          </a:p>
          <a:p>
            <a:pPr lvl="1"/>
            <a:r>
              <a:rPr lang="en-US" altLang="en-US" smtClean="0"/>
              <a:t>This mainly applies to the polarity of solvents vs. solutes.</a:t>
            </a:r>
          </a:p>
          <a:p>
            <a:r>
              <a:rPr lang="en-US" altLang="en-US" smtClean="0"/>
              <a:t>For example, which solvent is better suited to cleaning vacuum grease off of a glass fitting? water, acetone, hexanes</a:t>
            </a:r>
          </a:p>
          <a:p>
            <a:r>
              <a:rPr lang="en-US" altLang="en-US" smtClean="0"/>
              <a:t>Which pairs of liquids are miscible? </a:t>
            </a:r>
          </a:p>
          <a:p>
            <a:pPr lvl="1"/>
            <a:r>
              <a:rPr lang="en-US" altLang="en-US" smtClean="0"/>
              <a:t>water &amp; ethanol, ethanol &amp; IPA, methanol &amp; hexanes, acetone &amp; water, hexanes &amp; pentane, water &amp; pump oil</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Solvent Polarity Index</a:t>
            </a:r>
          </a:p>
        </p:txBody>
      </p:sp>
      <p:graphicFrame>
        <p:nvGraphicFramePr>
          <p:cNvPr id="4" name="Content Placeholder 3"/>
          <p:cNvGraphicFramePr>
            <a:graphicFrameLocks noGrp="1"/>
          </p:cNvGraphicFramePr>
          <p:nvPr>
            <p:ph idx="1"/>
          </p:nvPr>
        </p:nvGraphicFramePr>
        <p:xfrm>
          <a:off x="989013" y="973138"/>
          <a:ext cx="7899400" cy="4821232"/>
        </p:xfrm>
        <a:graphic>
          <a:graphicData uri="http://schemas.openxmlformats.org/drawingml/2006/table">
            <a:tbl>
              <a:tblPr firstRow="1" bandRow="1">
                <a:tableStyleId>{5C22544A-7EE6-4342-B048-85BDC9FD1C3A}</a:tableStyleId>
              </a:tblPr>
              <a:tblGrid>
                <a:gridCol w="2993906"/>
                <a:gridCol w="2418924"/>
                <a:gridCol w="2486570"/>
              </a:tblGrid>
              <a:tr h="370864">
                <a:tc>
                  <a:txBody>
                    <a:bodyPr/>
                    <a:lstStyle/>
                    <a:p>
                      <a:r>
                        <a:rPr lang="en-US" sz="1800" b="0" u="sng" dirty="0" smtClean="0">
                          <a:solidFill>
                            <a:schemeClr val="tx1"/>
                          </a:solidFill>
                        </a:rPr>
                        <a:t>Solvent</a:t>
                      </a:r>
                      <a:endParaRPr lang="en-US" sz="1800" b="0" u="sng"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b="0" u="sng" dirty="0" smtClean="0">
                          <a:solidFill>
                            <a:schemeClr val="tx1"/>
                          </a:solidFill>
                        </a:rPr>
                        <a:t>Polarity Index</a:t>
                      </a:r>
                      <a:endParaRPr lang="en-US" sz="1800" b="0" u="sng"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b="0" u="sng" dirty="0" smtClean="0">
                          <a:solidFill>
                            <a:schemeClr val="tx1"/>
                          </a:solidFill>
                        </a:rPr>
                        <a:t>Normal </a:t>
                      </a:r>
                      <a:r>
                        <a:rPr lang="en-US" sz="1800" b="0" u="sng" dirty="0" err="1" smtClean="0">
                          <a:solidFill>
                            <a:schemeClr val="tx1"/>
                          </a:solidFill>
                        </a:rPr>
                        <a:t>bp</a:t>
                      </a:r>
                      <a:r>
                        <a:rPr lang="en-US" sz="1800" b="0" u="sng" baseline="0" dirty="0" smtClean="0">
                          <a:solidFill>
                            <a:schemeClr val="tx1"/>
                          </a:solidFill>
                        </a:rPr>
                        <a:t>(°C)</a:t>
                      </a:r>
                      <a:endParaRPr lang="en-US" sz="1800" b="0" u="sng"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64">
                <a:tc>
                  <a:txBody>
                    <a:bodyPr/>
                    <a:lstStyle/>
                    <a:p>
                      <a:r>
                        <a:rPr lang="en-US" sz="1800" b="0" dirty="0" smtClean="0">
                          <a:solidFill>
                            <a:schemeClr val="tx1"/>
                          </a:solidFill>
                        </a:rPr>
                        <a:t>Water</a:t>
                      </a:r>
                      <a:endParaRPr lang="en-US" sz="1800" b="0"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b="0" dirty="0" smtClean="0">
                          <a:solidFill>
                            <a:schemeClr val="tx1"/>
                          </a:solidFill>
                        </a:rPr>
                        <a:t>9</a:t>
                      </a:r>
                      <a:endParaRPr lang="en-US" sz="1800" b="0"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r>
                        <a:rPr lang="en-US" sz="1800" b="0" dirty="0" smtClean="0">
                          <a:solidFill>
                            <a:schemeClr val="tx1"/>
                          </a:solidFill>
                        </a:rPr>
                        <a:t>100</a:t>
                      </a:r>
                      <a:endParaRPr lang="en-US" sz="1800" b="0" dirty="0">
                        <a:solidFill>
                          <a:schemeClr val="tx1"/>
                        </a:solidFill>
                      </a:endParaRPr>
                    </a:p>
                  </a:txBody>
                  <a:tcPr marL="91446" marR="91446" marT="45723" marB="45723">
                    <a:lnL w="12700" cmpd="sng">
                      <a:noFill/>
                    </a:lnL>
                    <a:lnR w="12700" cmpd="sng">
                      <a:noFill/>
                    </a:lnR>
                    <a:lnT w="12700" cmpd="sng">
                      <a:noFill/>
                    </a:lnT>
                    <a:lnB w="381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DMSO</a:t>
                      </a:r>
                      <a:endParaRPr lang="en-US" sz="1800" dirty="0">
                        <a:solidFill>
                          <a:schemeClr val="tx1"/>
                        </a:solidFill>
                      </a:endParaRPr>
                    </a:p>
                  </a:txBody>
                  <a:tcPr marL="91446" marR="91446" marT="45723" marB="45723">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7.2</a:t>
                      </a:r>
                      <a:endParaRPr lang="en-US" sz="1800" dirty="0">
                        <a:solidFill>
                          <a:schemeClr val="tx1"/>
                        </a:solidFill>
                      </a:endParaRPr>
                    </a:p>
                  </a:txBody>
                  <a:tcPr marL="91446" marR="91446" marT="45723" marB="45723">
                    <a:lnL w="12700" cmpd="sng">
                      <a:noFill/>
                    </a:lnL>
                    <a:lnR w="12700" cmpd="sng">
                      <a:noFill/>
                    </a:lnR>
                    <a:lnT w="381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189</a:t>
                      </a:r>
                      <a:endParaRPr lang="en-US" sz="1800" dirty="0">
                        <a:solidFill>
                          <a:schemeClr val="tx1"/>
                        </a:solidFill>
                      </a:endParaRPr>
                    </a:p>
                  </a:txBody>
                  <a:tcPr marL="91446" marR="91446" marT="45723" marB="45723">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Acetic Acid</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6.2</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118</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Ethanol</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5.2</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78</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Methanol</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5.1</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65</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Chloroform</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4.1</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61</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Isopropanol</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3.9</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82</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err="1" smtClean="0">
                          <a:solidFill>
                            <a:schemeClr val="tx1"/>
                          </a:solidFill>
                        </a:rPr>
                        <a:t>Methylene</a:t>
                      </a:r>
                      <a:r>
                        <a:rPr lang="en-US" sz="1800" dirty="0" smtClean="0">
                          <a:solidFill>
                            <a:schemeClr val="tx1"/>
                          </a:solidFill>
                        </a:rPr>
                        <a:t> chloride</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3.1</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40</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Diethyl ether</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2.8</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35</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MTBE</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2.5</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55</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800" dirty="0" smtClean="0">
                          <a:solidFill>
                            <a:schemeClr val="tx1"/>
                          </a:solidFill>
                        </a:rPr>
                        <a:t>Toluene</a:t>
                      </a: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2.4</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110</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370864">
                <a:tc>
                  <a:txBody>
                    <a:bodyPr/>
                    <a:lstStyle/>
                    <a:p>
                      <a:r>
                        <a:rPr lang="en-US" sz="1800" dirty="0" smtClean="0">
                          <a:solidFill>
                            <a:schemeClr val="tx1"/>
                          </a:solidFill>
                        </a:rPr>
                        <a:t>Pentane,</a:t>
                      </a:r>
                      <a:r>
                        <a:rPr lang="en-US" sz="1800" baseline="0" dirty="0" smtClean="0">
                          <a:solidFill>
                            <a:schemeClr val="tx1"/>
                          </a:solidFill>
                        </a:rPr>
                        <a:t> hexane, </a:t>
                      </a:r>
                      <a:r>
                        <a:rPr lang="en-US" sz="1800" baseline="0" dirty="0" err="1" smtClean="0">
                          <a:solidFill>
                            <a:schemeClr val="tx1"/>
                          </a:solidFill>
                        </a:rPr>
                        <a:t>heptane</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0</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c>
                  <a:txBody>
                    <a:bodyPr/>
                    <a:lstStyle/>
                    <a:p>
                      <a:pPr algn="ctr"/>
                      <a:r>
                        <a:rPr lang="en-US" sz="1800" dirty="0" smtClean="0">
                          <a:solidFill>
                            <a:schemeClr val="tx1"/>
                          </a:solidFill>
                        </a:rPr>
                        <a:t>35,69,98</a:t>
                      </a:r>
                      <a:endParaRPr lang="en-US" sz="1800" dirty="0">
                        <a:solidFill>
                          <a:schemeClr val="tx1"/>
                        </a:solidFill>
                      </a:endParaRPr>
                    </a:p>
                  </a:txBody>
                  <a:tcPr marL="91446" marR="91446" marT="45723" marB="45723">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cxnSp>
        <p:nvCxnSpPr>
          <p:cNvPr id="6" name="Straight Arrow Connector 5"/>
          <p:cNvCxnSpPr/>
          <p:nvPr/>
        </p:nvCxnSpPr>
        <p:spPr>
          <a:xfrm rot="5400000">
            <a:off x="-1585118" y="3501231"/>
            <a:ext cx="4070350" cy="1587"/>
          </a:xfrm>
          <a:prstGeom prst="straightConnector1">
            <a:avLst/>
          </a:prstGeom>
          <a:ln w="76200">
            <a:solidFill>
              <a:srgbClr val="FF3300"/>
            </a:solidFill>
            <a:tailEnd type="arrow"/>
          </a:ln>
        </p:spPr>
        <p:style>
          <a:lnRef idx="1">
            <a:schemeClr val="accent1"/>
          </a:lnRef>
          <a:fillRef idx="0">
            <a:schemeClr val="accent1"/>
          </a:fillRef>
          <a:effectRef idx="0">
            <a:schemeClr val="accent1"/>
          </a:effectRef>
          <a:fontRef idx="minor">
            <a:schemeClr val="tx1"/>
          </a:fontRef>
        </p:style>
      </p:cxnSp>
      <p:sp>
        <p:nvSpPr>
          <p:cNvPr id="22572" name="TextBox 6"/>
          <p:cNvSpPr txBox="1">
            <a:spLocks noChangeArrowheads="1"/>
          </p:cNvSpPr>
          <p:nvPr/>
        </p:nvSpPr>
        <p:spPr bwMode="auto">
          <a:xfrm>
            <a:off x="87313" y="739775"/>
            <a:ext cx="723900"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FF0000"/>
                </a:solidFill>
              </a:rPr>
              <a:t>More</a:t>
            </a:r>
          </a:p>
          <a:p>
            <a:pPr eaLnBrk="1" hangingPunct="1"/>
            <a:r>
              <a:rPr lang="en-US" altLang="en-US">
                <a:solidFill>
                  <a:srgbClr val="FF0000"/>
                </a:solidFill>
              </a:rPr>
              <a:t>Polar</a:t>
            </a:r>
          </a:p>
        </p:txBody>
      </p:sp>
      <p:sp>
        <p:nvSpPr>
          <p:cNvPr id="22573" name="TextBox 7"/>
          <p:cNvSpPr txBox="1">
            <a:spLocks noChangeArrowheads="1"/>
          </p:cNvSpPr>
          <p:nvPr/>
        </p:nvSpPr>
        <p:spPr bwMode="auto">
          <a:xfrm>
            <a:off x="87313" y="5588000"/>
            <a:ext cx="7239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en-US" altLang="en-US">
                <a:solidFill>
                  <a:srgbClr val="FF0000"/>
                </a:solidFill>
              </a:rPr>
              <a:t>Less</a:t>
            </a:r>
          </a:p>
          <a:p>
            <a:pPr eaLnBrk="1" hangingPunct="1"/>
            <a:r>
              <a:rPr lang="en-US" altLang="en-US">
                <a:solidFill>
                  <a:srgbClr val="FF0000"/>
                </a:solidFill>
              </a:rPr>
              <a:t>Polar</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2865</TotalTime>
  <Words>2032</Words>
  <Application>Microsoft Office PowerPoint</Application>
  <PresentationFormat>On-screen Show (4:3)</PresentationFormat>
  <Paragraphs>524</Paragraphs>
  <Slides>30</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CopprplGoth Bd BT</vt:lpstr>
      <vt:lpstr>Times New Roman</vt:lpstr>
      <vt:lpstr>Default Design</vt:lpstr>
      <vt:lpstr>PowerPoint Presentation</vt:lpstr>
      <vt:lpstr>Outline</vt:lpstr>
      <vt:lpstr>Solutions</vt:lpstr>
      <vt:lpstr>Solution Definitions</vt:lpstr>
      <vt:lpstr>Properties of Solutions, Solutes, and Solvents</vt:lpstr>
      <vt:lpstr>Properties of Solutions, Solutes, and Solvents</vt:lpstr>
      <vt:lpstr>Properties of Solutions, Solutes, and Solvents</vt:lpstr>
      <vt:lpstr>Properties of Solutions, Solutes, and Solvents</vt:lpstr>
      <vt:lpstr>Solvent Polarity Index</vt:lpstr>
      <vt:lpstr>Properties of Solutions, Solutes, and Solvents</vt:lpstr>
      <vt:lpstr>Outline</vt:lpstr>
      <vt:lpstr>What is a Colloid?</vt:lpstr>
      <vt:lpstr>PowerPoint Presentation</vt:lpstr>
      <vt:lpstr>General properties of Colloids</vt:lpstr>
      <vt:lpstr>PowerPoint Presentation</vt:lpstr>
      <vt:lpstr>Naming of Colloids</vt:lpstr>
      <vt:lpstr>Examples of Colloids</vt:lpstr>
      <vt:lpstr>Experiment: Finely Dividing a 1 cm3 Cube </vt:lpstr>
      <vt:lpstr>Experiment: Finely Dividing a 1 cm3 Cube </vt:lpstr>
      <vt:lpstr>PowerPoint Presentation</vt:lpstr>
      <vt:lpstr>Scattering of Light by Colloidal Particles</vt:lpstr>
      <vt:lpstr>DLS: Dynamic Light Scattering</vt:lpstr>
      <vt:lpstr>Colloidal Particles in Nanotechnology</vt:lpstr>
      <vt:lpstr>Formation of Colloidal Particles</vt:lpstr>
      <vt:lpstr>Example: Formation of Gold Nanoparticles</vt:lpstr>
      <vt:lpstr>Example: Formation of Gold Nanoparticles</vt:lpstr>
      <vt:lpstr>PowerPoint Presentation</vt:lpstr>
      <vt:lpstr>Stabilization of Colloids</vt:lpstr>
      <vt:lpstr>Separating Colloids: Electrophoresis</vt:lpstr>
      <vt:lpstr>Purifying Colloids: Dialysis</vt:lpstr>
    </vt:vector>
  </TitlesOfParts>
  <Company>Penn State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Darlene Fink</dc:creator>
  <cp:lastModifiedBy>Renee L. Lindenberg</cp:lastModifiedBy>
  <cp:revision>268</cp:revision>
  <dcterms:created xsi:type="dcterms:W3CDTF">2006-10-25T13:09:16Z</dcterms:created>
  <dcterms:modified xsi:type="dcterms:W3CDTF">2018-02-20T15:46:01Z</dcterms:modified>
</cp:coreProperties>
</file>