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38" r:id="rId1"/>
  </p:sldMasterIdLst>
  <p:notesMasterIdLst>
    <p:notesMasterId r:id="rId20"/>
  </p:notesMasterIdLst>
  <p:handoutMasterIdLst>
    <p:handoutMasterId r:id="rId21"/>
  </p:handoutMasterIdLst>
  <p:sldIdLst>
    <p:sldId id="500" r:id="rId2"/>
    <p:sldId id="501" r:id="rId3"/>
    <p:sldId id="502" r:id="rId4"/>
    <p:sldId id="504" r:id="rId5"/>
    <p:sldId id="494" r:id="rId6"/>
    <p:sldId id="505" r:id="rId7"/>
    <p:sldId id="506" r:id="rId8"/>
    <p:sldId id="507" r:id="rId9"/>
    <p:sldId id="508" r:id="rId10"/>
    <p:sldId id="509" r:id="rId11"/>
    <p:sldId id="510" r:id="rId12"/>
    <p:sldId id="511" r:id="rId13"/>
    <p:sldId id="512" r:id="rId14"/>
    <p:sldId id="513" r:id="rId15"/>
    <p:sldId id="496" r:id="rId16"/>
    <p:sldId id="497" r:id="rId17"/>
    <p:sldId id="498" r:id="rId18"/>
    <p:sldId id="514" r:id="rId19"/>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159" algn="l" rtl="0" eaLnBrk="0" fontAlgn="base" hangingPunct="0">
      <a:spcBef>
        <a:spcPct val="0"/>
      </a:spcBef>
      <a:spcAft>
        <a:spcPct val="0"/>
      </a:spcAft>
      <a:defRPr sz="2400" kern="1200">
        <a:solidFill>
          <a:schemeClr val="tx1"/>
        </a:solidFill>
        <a:latin typeface="Times" charset="0"/>
        <a:ea typeface="+mn-ea"/>
        <a:cs typeface="+mn-cs"/>
      </a:defRPr>
    </a:lvl2pPr>
    <a:lvl3pPr marL="914318" algn="l" rtl="0" eaLnBrk="0" fontAlgn="base" hangingPunct="0">
      <a:spcBef>
        <a:spcPct val="0"/>
      </a:spcBef>
      <a:spcAft>
        <a:spcPct val="0"/>
      </a:spcAft>
      <a:defRPr sz="2400" kern="1200">
        <a:solidFill>
          <a:schemeClr val="tx1"/>
        </a:solidFill>
        <a:latin typeface="Times" charset="0"/>
        <a:ea typeface="+mn-ea"/>
        <a:cs typeface="+mn-cs"/>
      </a:defRPr>
    </a:lvl3pPr>
    <a:lvl4pPr marL="1371477" algn="l" rtl="0" eaLnBrk="0" fontAlgn="base" hangingPunct="0">
      <a:spcBef>
        <a:spcPct val="0"/>
      </a:spcBef>
      <a:spcAft>
        <a:spcPct val="0"/>
      </a:spcAft>
      <a:defRPr sz="2400" kern="1200">
        <a:solidFill>
          <a:schemeClr val="tx1"/>
        </a:solidFill>
        <a:latin typeface="Times" charset="0"/>
        <a:ea typeface="+mn-ea"/>
        <a:cs typeface="+mn-cs"/>
      </a:defRPr>
    </a:lvl4pPr>
    <a:lvl5pPr marL="1828637" algn="l" rtl="0" eaLnBrk="0" fontAlgn="base" hangingPunct="0">
      <a:spcBef>
        <a:spcPct val="0"/>
      </a:spcBef>
      <a:spcAft>
        <a:spcPct val="0"/>
      </a:spcAft>
      <a:defRPr sz="2400" kern="1200">
        <a:solidFill>
          <a:schemeClr val="tx1"/>
        </a:solidFill>
        <a:latin typeface="Times" charset="0"/>
        <a:ea typeface="+mn-ea"/>
        <a:cs typeface="+mn-cs"/>
      </a:defRPr>
    </a:lvl5pPr>
    <a:lvl6pPr marL="2285797" algn="l" defTabSz="457159" rtl="0" eaLnBrk="1" latinLnBrk="0" hangingPunct="1">
      <a:defRPr sz="2400" kern="1200">
        <a:solidFill>
          <a:schemeClr val="tx1"/>
        </a:solidFill>
        <a:latin typeface="Times" charset="0"/>
        <a:ea typeface="+mn-ea"/>
        <a:cs typeface="+mn-cs"/>
      </a:defRPr>
    </a:lvl6pPr>
    <a:lvl7pPr marL="2742956" algn="l" defTabSz="457159" rtl="0" eaLnBrk="1" latinLnBrk="0" hangingPunct="1">
      <a:defRPr sz="2400" kern="1200">
        <a:solidFill>
          <a:schemeClr val="tx1"/>
        </a:solidFill>
        <a:latin typeface="Times" charset="0"/>
        <a:ea typeface="+mn-ea"/>
        <a:cs typeface="+mn-cs"/>
      </a:defRPr>
    </a:lvl7pPr>
    <a:lvl8pPr marL="3200115" algn="l" defTabSz="457159" rtl="0" eaLnBrk="1" latinLnBrk="0" hangingPunct="1">
      <a:defRPr sz="2400" kern="1200">
        <a:solidFill>
          <a:schemeClr val="tx1"/>
        </a:solidFill>
        <a:latin typeface="Times" charset="0"/>
        <a:ea typeface="+mn-ea"/>
        <a:cs typeface="+mn-cs"/>
      </a:defRPr>
    </a:lvl8pPr>
    <a:lvl9pPr marL="3657274" algn="l" defTabSz="457159"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B7"/>
    <a:srgbClr val="FFDCD9"/>
    <a:srgbClr val="FFCC66"/>
    <a:srgbClr val="FFF795"/>
    <a:srgbClr val="FFE1BE"/>
    <a:srgbClr val="FF0000"/>
    <a:srgbClr val="E6E6E6"/>
    <a:srgbClr val="0000FF"/>
    <a:srgbClr val="9EFCC0"/>
    <a:srgbClr val="B9F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80" autoAdjust="0"/>
    <p:restoredTop sz="96305" autoAdjust="0"/>
  </p:normalViewPr>
  <p:slideViewPr>
    <p:cSldViewPr snapToGrid="0" showGuides="1">
      <p:cViewPr varScale="1">
        <p:scale>
          <a:sx n="78" d="100"/>
          <a:sy n="78" d="100"/>
        </p:scale>
        <p:origin x="1440" y="60"/>
      </p:cViewPr>
      <p:guideLst>
        <p:guide orient="horz" pos="2160"/>
        <p:guide pos="2880"/>
      </p:guideLst>
    </p:cSldViewPr>
  </p:slideViewPr>
  <p:outlineViewPr>
    <p:cViewPr>
      <p:scale>
        <a:sx n="66" d="100"/>
        <a:sy n="66" d="100"/>
      </p:scale>
      <p:origin x="8" y="9424"/>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71800" cy="50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1">
                <a:latin typeface="Verdana" charset="0"/>
              </a:defRPr>
            </a:lvl1pPr>
          </a:lstStyle>
          <a:p>
            <a:r>
              <a:rPr lang="en-US" dirty="0"/>
              <a:t>WNS</a:t>
            </a:r>
          </a:p>
        </p:txBody>
      </p:sp>
      <p:sp>
        <p:nvSpPr>
          <p:cNvPr id="114691" name="Rectangle 3"/>
          <p:cNvSpPr>
            <a:spLocks noGrp="1" noChangeArrowheads="1"/>
          </p:cNvSpPr>
          <p:nvPr>
            <p:ph type="dt" sz="quarter" idx="1"/>
          </p:nvPr>
        </p:nvSpPr>
        <p:spPr bwMode="auto">
          <a:xfrm>
            <a:off x="3886200" y="0"/>
            <a:ext cx="2971800" cy="50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1">
                <a:latin typeface="Verdana" charset="0"/>
              </a:defRPr>
            </a:lvl1pPr>
          </a:lstStyle>
          <a:p>
            <a:r>
              <a:rPr lang="en-US" dirty="0"/>
              <a:t>KIChE_10</a:t>
            </a:r>
          </a:p>
        </p:txBody>
      </p:sp>
      <p:sp>
        <p:nvSpPr>
          <p:cNvPr id="114692" name="Rectangle 4"/>
          <p:cNvSpPr>
            <a:spLocks noGrp="1" noChangeArrowheads="1"/>
          </p:cNvSpPr>
          <p:nvPr>
            <p:ph type="ftr" sz="quarter" idx="2"/>
          </p:nvPr>
        </p:nvSpPr>
        <p:spPr bwMode="auto">
          <a:xfrm>
            <a:off x="0" y="8636000"/>
            <a:ext cx="2971800" cy="508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14693" name="Rectangle 5"/>
          <p:cNvSpPr>
            <a:spLocks noGrp="1" noChangeArrowheads="1"/>
          </p:cNvSpPr>
          <p:nvPr>
            <p:ph type="sldNum" sz="quarter" idx="3"/>
          </p:nvPr>
        </p:nvSpPr>
        <p:spPr bwMode="auto">
          <a:xfrm>
            <a:off x="3886200" y="8636000"/>
            <a:ext cx="2971800" cy="508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1">
                <a:latin typeface="Verdana" charset="0"/>
              </a:defRPr>
            </a:lvl1pPr>
          </a:lstStyle>
          <a:p>
            <a:fld id="{E6642C02-4C19-4246-969B-EB4B7E9B70A6}" type="slidenum">
              <a:rPr lang="en-US"/>
              <a:pPr/>
              <a:t>‹#›</a:t>
            </a:fld>
            <a:endParaRPr lang="en-US" dirty="0"/>
          </a:p>
        </p:txBody>
      </p:sp>
    </p:spTree>
    <p:extLst>
      <p:ext uri="{BB962C8B-B14F-4D97-AF65-F5344CB8AC3E}">
        <p14:creationId xmlns:p14="http://schemas.microsoft.com/office/powerpoint/2010/main" val="2047010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4C25E63-E587-134E-ACAD-8E9182AE739C}" type="slidenum">
              <a:rPr lang="en-US"/>
              <a:pPr/>
              <a:t>‹#›</a:t>
            </a:fld>
            <a:endParaRPr lang="en-US" dirty="0"/>
          </a:p>
        </p:txBody>
      </p:sp>
    </p:spTree>
    <p:extLst>
      <p:ext uri="{BB962C8B-B14F-4D97-AF65-F5344CB8AC3E}">
        <p14:creationId xmlns:p14="http://schemas.microsoft.com/office/powerpoint/2010/main" val="1734414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159" algn="l" rtl="0" fontAlgn="base">
      <a:spcBef>
        <a:spcPct val="30000"/>
      </a:spcBef>
      <a:spcAft>
        <a:spcPct val="0"/>
      </a:spcAft>
      <a:defRPr sz="1200" kern="1200">
        <a:solidFill>
          <a:schemeClr val="tx1"/>
        </a:solidFill>
        <a:latin typeface="Times" charset="0"/>
        <a:ea typeface="ＭＳ Ｐゴシック" charset="-128"/>
        <a:cs typeface="+mn-cs"/>
      </a:defRPr>
    </a:lvl2pPr>
    <a:lvl3pPr marL="914318" algn="l" rtl="0" fontAlgn="base">
      <a:spcBef>
        <a:spcPct val="30000"/>
      </a:spcBef>
      <a:spcAft>
        <a:spcPct val="0"/>
      </a:spcAft>
      <a:defRPr sz="1200" kern="1200">
        <a:solidFill>
          <a:schemeClr val="tx1"/>
        </a:solidFill>
        <a:latin typeface="Times" charset="0"/>
        <a:ea typeface="ＭＳ Ｐゴシック" charset="-128"/>
        <a:cs typeface="+mn-cs"/>
      </a:defRPr>
    </a:lvl3pPr>
    <a:lvl4pPr marL="1371477" algn="l" rtl="0" fontAlgn="base">
      <a:spcBef>
        <a:spcPct val="30000"/>
      </a:spcBef>
      <a:spcAft>
        <a:spcPct val="0"/>
      </a:spcAft>
      <a:defRPr sz="1200" kern="1200">
        <a:solidFill>
          <a:schemeClr val="tx1"/>
        </a:solidFill>
        <a:latin typeface="Times" charset="0"/>
        <a:ea typeface="ＭＳ Ｐゴシック" charset="-128"/>
        <a:cs typeface="+mn-cs"/>
      </a:defRPr>
    </a:lvl4pPr>
    <a:lvl5pPr marL="1828637" algn="l" rtl="0" fontAlgn="base">
      <a:spcBef>
        <a:spcPct val="30000"/>
      </a:spcBef>
      <a:spcAft>
        <a:spcPct val="0"/>
      </a:spcAft>
      <a:defRPr sz="1200" kern="1200">
        <a:solidFill>
          <a:schemeClr val="tx1"/>
        </a:solidFill>
        <a:latin typeface="Times" charset="0"/>
        <a:ea typeface="ＭＳ Ｐゴシック" charset="-128"/>
        <a:cs typeface="+mn-cs"/>
      </a:defRPr>
    </a:lvl5pPr>
    <a:lvl6pPr marL="2285797" algn="l" defTabSz="457159" rtl="0" eaLnBrk="1" latinLnBrk="0" hangingPunct="1">
      <a:defRPr sz="1200" kern="1200">
        <a:solidFill>
          <a:schemeClr val="tx1"/>
        </a:solidFill>
        <a:latin typeface="+mn-lt"/>
        <a:ea typeface="+mn-ea"/>
        <a:cs typeface="+mn-cs"/>
      </a:defRPr>
    </a:lvl6pPr>
    <a:lvl7pPr marL="2742956" algn="l" defTabSz="457159" rtl="0" eaLnBrk="1" latinLnBrk="0" hangingPunct="1">
      <a:defRPr sz="1200" kern="1200">
        <a:solidFill>
          <a:schemeClr val="tx1"/>
        </a:solidFill>
        <a:latin typeface="+mn-lt"/>
        <a:ea typeface="+mn-ea"/>
        <a:cs typeface="+mn-cs"/>
      </a:defRPr>
    </a:lvl7pPr>
    <a:lvl8pPr marL="3200115" algn="l" defTabSz="457159" rtl="0" eaLnBrk="1" latinLnBrk="0" hangingPunct="1">
      <a:defRPr sz="1200" kern="1200">
        <a:solidFill>
          <a:schemeClr val="tx1"/>
        </a:solidFill>
        <a:latin typeface="+mn-lt"/>
        <a:ea typeface="+mn-ea"/>
        <a:cs typeface="+mn-cs"/>
      </a:defRPr>
    </a:lvl8pPr>
    <a:lvl9pPr marL="3657274" algn="l" defTabSz="4571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25E63-E587-134E-ACAD-8E9182AE739C}" type="slidenum">
              <a:rPr lang="en-US" smtClean="0"/>
              <a:pPr/>
              <a:t>1</a:t>
            </a:fld>
            <a:endParaRPr lang="en-US" dirty="0"/>
          </a:p>
        </p:txBody>
      </p:sp>
    </p:spTree>
    <p:extLst>
      <p:ext uri="{BB962C8B-B14F-4D97-AF65-F5344CB8AC3E}">
        <p14:creationId xmlns:p14="http://schemas.microsoft.com/office/powerpoint/2010/main" val="321103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302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807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091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254343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1782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228183199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3524929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9075" y="5665521"/>
            <a:ext cx="1057275" cy="1087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34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954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3806305"/>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658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4795" y="1876426"/>
            <a:ext cx="7886700"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00375" y="6359017"/>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D57F1E4F-1CFF-5643-939E-217C01CDF565}" type="slidenum">
              <a:rPr lang="en-US" smtClean="0"/>
              <a:pPr/>
              <a:t>‹#›</a:t>
            </a:fld>
            <a:endParaRPr lang="en-US" dirty="0"/>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15250" y="5391149"/>
            <a:ext cx="1305457"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39322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zoom.us/" TargetMode="External"/><Relationship Id="rId2" Type="http://schemas.openxmlformats.org/officeDocument/2006/relationships/hyperlink" Target="http://nano4me.org/" TargetMode="External"/><Relationship Id="rId1" Type="http://schemas.openxmlformats.org/officeDocument/2006/relationships/slideLayout" Target="../slideLayouts/slideLayout2.xml"/><Relationship Id="rId4" Type="http://schemas.openxmlformats.org/officeDocument/2006/relationships/hyperlink" Target="https://www.teamviewer.com/en/index.asp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716138" y="800100"/>
            <a:ext cx="7772400" cy="70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200" dirty="0">
                <a:latin typeface="Andalus" panose="02020603050405020304" pitchFamily="18" charset="-78"/>
                <a:cs typeface="Andalus" panose="02020603050405020304" pitchFamily="18" charset="-78"/>
              </a:rPr>
              <a:t>Remote Access Laboratory Guide</a:t>
            </a:r>
            <a:endParaRPr lang="en-US" altLang="en-US" sz="3200" dirty="0">
              <a:latin typeface="Andalus" panose="02020603050405020304" pitchFamily="18" charset="-78"/>
              <a:cs typeface="Andalus" panose="02020603050405020304" pitchFamily="18" charset="-78"/>
            </a:endParaRPr>
          </a:p>
          <a:p>
            <a:pPr algn="ctr"/>
            <a:endParaRPr lang="en-US" altLang="en-US" sz="3200" dirty="0">
              <a:solidFill>
                <a:schemeClr val="tx2"/>
              </a:solidFill>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rotWithShape="1">
          <a:blip r:embed="rId3"/>
          <a:srcRect r="936"/>
          <a:stretch/>
        </p:blipFill>
        <p:spPr>
          <a:xfrm>
            <a:off x="823814" y="2164830"/>
            <a:ext cx="3200400" cy="3194755"/>
          </a:xfrm>
          <a:prstGeom prst="rect">
            <a:avLst/>
          </a:prstGeom>
        </p:spPr>
      </p:pic>
      <p:sp>
        <p:nvSpPr>
          <p:cNvPr id="6" name="Rectangle 5"/>
          <p:cNvSpPr/>
          <p:nvPr/>
        </p:nvSpPr>
        <p:spPr>
          <a:xfrm>
            <a:off x="4022508" y="2094743"/>
            <a:ext cx="4663440" cy="954107"/>
          </a:xfrm>
          <a:prstGeom prst="rect">
            <a:avLst/>
          </a:prstGeom>
        </p:spPr>
        <p:txBody>
          <a:bodyPr wrap="square">
            <a:spAutoFit/>
          </a:bodyPr>
          <a:lstStyle/>
          <a:p>
            <a:pPr algn="ctr"/>
            <a:r>
              <a:rPr lang="en-US" altLang="en-US" sz="2800" dirty="0">
                <a:solidFill>
                  <a:schemeClr val="tx2"/>
                </a:solidFill>
              </a:rPr>
              <a:t>Identification of Unknown Mineral</a:t>
            </a:r>
          </a:p>
        </p:txBody>
      </p:sp>
      <p:sp>
        <p:nvSpPr>
          <p:cNvPr id="9" name="Rectangle 8"/>
          <p:cNvSpPr/>
          <p:nvPr/>
        </p:nvSpPr>
        <p:spPr>
          <a:xfrm>
            <a:off x="4219918" y="3974590"/>
            <a:ext cx="4268620" cy="1384995"/>
          </a:xfrm>
          <a:prstGeom prst="rect">
            <a:avLst/>
          </a:prstGeom>
        </p:spPr>
        <p:txBody>
          <a:bodyPr wrap="square">
            <a:spAutoFit/>
          </a:bodyPr>
          <a:lstStyle/>
          <a:p>
            <a:r>
              <a:rPr lang="en-US" b="1" dirty="0">
                <a:solidFill>
                  <a:srgbClr val="000000"/>
                </a:solidFill>
                <a:latin typeface="+mn-lt"/>
              </a:rPr>
              <a:t>In this exercise, you will: </a:t>
            </a:r>
            <a:endParaRPr lang="en-US" dirty="0">
              <a:solidFill>
                <a:srgbClr val="000000"/>
              </a:solidFill>
              <a:latin typeface="+mn-lt"/>
            </a:endParaRPr>
          </a:p>
          <a:p>
            <a:pPr marL="171450" indent="-171450">
              <a:buFont typeface="Arial" panose="020B0604020202020204" pitchFamily="34" charset="0"/>
              <a:buChar char="•"/>
            </a:pPr>
            <a:r>
              <a:rPr lang="en-US" sz="1200" dirty="0">
                <a:solidFill>
                  <a:srgbClr val="000000"/>
                </a:solidFill>
                <a:latin typeface="+mn-lt"/>
              </a:rPr>
              <a:t>Gather minerals</a:t>
            </a:r>
          </a:p>
          <a:p>
            <a:pPr marL="171450" indent="-171450">
              <a:buFont typeface="Arial" panose="020B0604020202020204" pitchFamily="34" charset="0"/>
              <a:buChar char="•"/>
            </a:pPr>
            <a:r>
              <a:rPr lang="en-US" sz="1200" dirty="0">
                <a:solidFill>
                  <a:srgbClr val="000000"/>
                </a:solidFill>
                <a:latin typeface="+mn-lt"/>
              </a:rPr>
              <a:t>Conduct experiments to determine the material properties</a:t>
            </a:r>
          </a:p>
          <a:p>
            <a:pPr marL="171450" indent="-171450">
              <a:buFont typeface="Arial" panose="020B0604020202020204" pitchFamily="34" charset="0"/>
              <a:buChar char="•"/>
            </a:pPr>
            <a:r>
              <a:rPr lang="en-US" sz="1200" dirty="0">
                <a:solidFill>
                  <a:srgbClr val="000000"/>
                </a:solidFill>
                <a:latin typeface="+mn-lt"/>
              </a:rPr>
              <a:t>Identify an unknown mineral</a:t>
            </a:r>
          </a:p>
          <a:p>
            <a:pPr marL="171450" indent="-171450">
              <a:buFont typeface="Arial" panose="020B0604020202020204" pitchFamily="34" charset="0"/>
              <a:buChar char="•"/>
            </a:pPr>
            <a:r>
              <a:rPr lang="en-US" sz="1200" dirty="0">
                <a:solidFill>
                  <a:srgbClr val="000000"/>
                </a:solidFill>
                <a:latin typeface="+mn-lt"/>
              </a:rPr>
              <a:t>Gain experience in nanoscale characterization</a:t>
            </a:r>
          </a:p>
          <a:p>
            <a:pPr marL="171450" indent="-171450">
              <a:buFont typeface="Arial" panose="020B0604020202020204" pitchFamily="34" charset="0"/>
              <a:buChar char="•"/>
            </a:pPr>
            <a:endParaRPr lang="en-US" sz="1200" dirty="0">
              <a:solidFill>
                <a:srgbClr val="000000"/>
              </a:solidFill>
              <a:latin typeface="+mn-lt"/>
            </a:endParaRPr>
          </a:p>
        </p:txBody>
      </p:sp>
      <p:sp>
        <p:nvSpPr>
          <p:cNvPr id="7" name="TextBox 6"/>
          <p:cNvSpPr txBox="1"/>
          <p:nvPr/>
        </p:nvSpPr>
        <p:spPr>
          <a:xfrm>
            <a:off x="0" y="6596390"/>
            <a:ext cx="1766830" cy="261610"/>
          </a:xfrm>
          <a:prstGeom prst="rect">
            <a:avLst/>
          </a:prstGeom>
          <a:noFill/>
        </p:spPr>
        <p:txBody>
          <a:bodyPr wrap="none" rtlCol="0">
            <a:spAutoFit/>
          </a:bodyPr>
          <a:lstStyle/>
          <a:p>
            <a:r>
              <a:rPr lang="en-US" sz="1100" dirty="0">
                <a:latin typeface="+mn-lt"/>
              </a:rPr>
              <a:t>Published: Dec 2016, Rev. 1</a:t>
            </a:r>
          </a:p>
        </p:txBody>
      </p:sp>
    </p:spTree>
    <p:extLst>
      <p:ext uri="{BB962C8B-B14F-4D97-AF65-F5344CB8AC3E}">
        <p14:creationId xmlns:p14="http://schemas.microsoft.com/office/powerpoint/2010/main" val="3981824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11811"/>
          </a:xfrm>
        </p:spPr>
        <p:txBody>
          <a:bodyPr>
            <a:normAutofit fontScale="90000"/>
          </a:bodyPr>
          <a:lstStyle/>
          <a:p>
            <a:r>
              <a:rPr lang="en-US" dirty="0"/>
              <a:t>Procedure: Flame Test</a:t>
            </a:r>
          </a:p>
        </p:txBody>
      </p:sp>
      <p:sp>
        <p:nvSpPr>
          <p:cNvPr id="3" name="Content Placeholder 2"/>
          <p:cNvSpPr>
            <a:spLocks noGrp="1"/>
          </p:cNvSpPr>
          <p:nvPr>
            <p:ph idx="1"/>
          </p:nvPr>
        </p:nvSpPr>
        <p:spPr>
          <a:xfrm>
            <a:off x="783758" y="1203301"/>
            <a:ext cx="7428749" cy="4398546"/>
          </a:xfrm>
        </p:spPr>
        <p:txBody>
          <a:bodyPr>
            <a:noAutofit/>
          </a:bodyPr>
          <a:lstStyle/>
          <a:p>
            <a:pPr marL="0" indent="0" algn="just">
              <a:buNone/>
            </a:pPr>
            <a:r>
              <a:rPr lang="en-US" sz="1400" dirty="0"/>
              <a:t>Flame test: A flame test can be used to determine the cation present in a mineral, assuming the cation contained in the mineral produces a colored flame when burned. Obtain a </a:t>
            </a:r>
            <a:r>
              <a:rPr lang="en-US" sz="1400" dirty="0" err="1"/>
              <a:t>nichrome</a:t>
            </a:r>
            <a:r>
              <a:rPr lang="en-US" sz="1400" dirty="0"/>
              <a:t> wire and clean it thoroughly using the hottest part of the Bunsen burner flame. Moisten the tip of the wire with a 1.0 M </a:t>
            </a:r>
            <a:r>
              <a:rPr lang="en-US" sz="1400" dirty="0" err="1"/>
              <a:t>HCl</a:t>
            </a:r>
            <a:r>
              <a:rPr lang="en-US" sz="1400" dirty="0"/>
              <a:t> solution and dip it into the pulverized mineral in order to adhere a small amount of the mineral onto the end of the wire. Introduce this end of the wire into the flame. The presence of a specific cation will produce a colored flame. The colored flame doesn’t last long and some colored flames are very similar to the natural color of the flame so pay close attention. A table has been provided for the color a specific cation produces, if any.</a:t>
            </a:r>
          </a:p>
        </p:txBody>
      </p:sp>
      <p:sp>
        <p:nvSpPr>
          <p:cNvPr id="8" name="Rectangle 7"/>
          <p:cNvSpPr/>
          <p:nvPr/>
        </p:nvSpPr>
        <p:spPr>
          <a:xfrm>
            <a:off x="1395515" y="5204845"/>
            <a:ext cx="5230368" cy="246221"/>
          </a:xfrm>
          <a:prstGeom prst="rect">
            <a:avLst/>
          </a:prstGeom>
        </p:spPr>
        <p:txBody>
          <a:bodyPr wrap="square">
            <a:spAutoFit/>
          </a:bodyPr>
          <a:lstStyle/>
          <a:p>
            <a:r>
              <a:rPr lang="en-US" sz="1000" dirty="0"/>
              <a:t>http://www.sciencecompany.com/Flame-Test-Chemical-Kit-With-Five-Chemicals-P16517.aspx</a:t>
            </a:r>
          </a:p>
        </p:txBody>
      </p:sp>
      <p:pic>
        <p:nvPicPr>
          <p:cNvPr id="4098" name="Picture 2" descr="Image result for flame test mineral"/>
          <p:cNvPicPr>
            <a:picLocks noChangeAspect="1" noChangeArrowheads="1"/>
          </p:cNvPicPr>
          <p:nvPr/>
        </p:nvPicPr>
        <p:blipFill rotWithShape="1">
          <a:blip r:embed="rId2">
            <a:extLst>
              <a:ext uri="{28A0092B-C50C-407E-A947-70E740481C1C}">
                <a14:useLocalDpi xmlns:a14="http://schemas.microsoft.com/office/drawing/2010/main" val="0"/>
              </a:ext>
            </a:extLst>
          </a:blip>
          <a:srcRect t="33539" b="31169"/>
          <a:stretch/>
        </p:blipFill>
        <p:spPr bwMode="auto">
          <a:xfrm>
            <a:off x="1176866" y="2909623"/>
            <a:ext cx="6512268" cy="229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845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11811"/>
          </a:xfrm>
        </p:spPr>
        <p:txBody>
          <a:bodyPr>
            <a:normAutofit fontScale="90000"/>
          </a:bodyPr>
          <a:lstStyle/>
          <a:p>
            <a:r>
              <a:rPr lang="en-US" dirty="0"/>
              <a:t>Procedure: Precipitation with </a:t>
            </a:r>
            <a:r>
              <a:rPr lang="en-US" dirty="0" err="1"/>
              <a:t>NaOH</a:t>
            </a:r>
            <a:endParaRPr lang="en-US" dirty="0"/>
          </a:p>
        </p:txBody>
      </p:sp>
      <p:sp>
        <p:nvSpPr>
          <p:cNvPr id="3" name="Content Placeholder 2"/>
          <p:cNvSpPr>
            <a:spLocks noGrp="1"/>
          </p:cNvSpPr>
          <p:nvPr>
            <p:ph idx="1"/>
          </p:nvPr>
        </p:nvSpPr>
        <p:spPr>
          <a:xfrm>
            <a:off x="783758" y="1203301"/>
            <a:ext cx="7428749" cy="4398546"/>
          </a:xfrm>
        </p:spPr>
        <p:txBody>
          <a:bodyPr>
            <a:noAutofit/>
          </a:bodyPr>
          <a:lstStyle/>
          <a:p>
            <a:pPr marL="0" indent="0" algn="just">
              <a:buNone/>
            </a:pPr>
            <a:r>
              <a:rPr lang="en-US" sz="1400" dirty="0"/>
              <a:t>Precipitation with </a:t>
            </a:r>
            <a:r>
              <a:rPr lang="en-US" sz="1400" dirty="0" err="1"/>
              <a:t>NaOH</a:t>
            </a:r>
            <a:r>
              <a:rPr lang="en-US" sz="1400" dirty="0"/>
              <a:t>: In order to test cations for precipitation with </a:t>
            </a:r>
            <a:r>
              <a:rPr lang="en-US" sz="1400" dirty="0" err="1"/>
              <a:t>NaOH</a:t>
            </a:r>
            <a:r>
              <a:rPr lang="en-US" sz="1400" dirty="0"/>
              <a:t> (</a:t>
            </a:r>
            <a:r>
              <a:rPr lang="en-US" sz="1400" dirty="0" err="1"/>
              <a:t>aq</a:t>
            </a:r>
            <a:r>
              <a:rPr lang="en-US" sz="1400" dirty="0"/>
              <a:t>), an initial stock solution should be made using a small amount of the pulverized mineral and dilute nitric acid to dissolve the compound. Once the stock solution is prepared, precipitation can be tested by adding </a:t>
            </a:r>
            <a:r>
              <a:rPr lang="en-US" sz="1400" dirty="0" err="1"/>
              <a:t>NaOH</a:t>
            </a:r>
            <a:r>
              <a:rPr lang="en-US" sz="1400" dirty="0"/>
              <a:t> (</a:t>
            </a:r>
            <a:r>
              <a:rPr lang="en-US" sz="1400" dirty="0" err="1"/>
              <a:t>aq</a:t>
            </a:r>
            <a:r>
              <a:rPr lang="en-US" sz="1400" dirty="0"/>
              <a:t>) drop­wise to the solution. Keep in mind the pH of the solution should reach pH 7 before any precipitation can occur. The pH can be monitored with the use of indicator paper. Precipitation will occur upon the formation of </a:t>
            </a:r>
            <a:r>
              <a:rPr lang="en-US" sz="1400" dirty="0" err="1"/>
              <a:t>Pb</a:t>
            </a:r>
            <a:r>
              <a:rPr lang="en-US" sz="1400" dirty="0"/>
              <a:t>(OH)</a:t>
            </a:r>
            <a:r>
              <a:rPr lang="en-US" sz="1400" baseline="-25000" dirty="0"/>
              <a:t>2</a:t>
            </a:r>
            <a:r>
              <a:rPr lang="en-US" sz="1400" dirty="0"/>
              <a:t>, Al(OH)</a:t>
            </a:r>
            <a:r>
              <a:rPr lang="en-US" sz="1400" baseline="-25000" dirty="0"/>
              <a:t>3</a:t>
            </a:r>
            <a:r>
              <a:rPr lang="en-US" sz="1400" dirty="0"/>
              <a:t> or Zn(OH)</a:t>
            </a:r>
            <a:r>
              <a:rPr lang="en-US" sz="1400" baseline="-25000" dirty="0"/>
              <a:t>2</a:t>
            </a:r>
            <a:r>
              <a:rPr lang="en-US" sz="1400" dirty="0"/>
              <a:t>. Care must be taken throughout the addition of aqueous </a:t>
            </a:r>
            <a:r>
              <a:rPr lang="en-US" sz="1400" dirty="0" err="1"/>
              <a:t>NaOH</a:t>
            </a:r>
            <a:r>
              <a:rPr lang="en-US" sz="1400" dirty="0"/>
              <a:t> as the precipitate compounds exhibit amphoteric behavior and will dissolve in excess </a:t>
            </a:r>
            <a:r>
              <a:rPr lang="en-US" sz="1400" dirty="0" err="1"/>
              <a:t>NaOH</a:t>
            </a:r>
            <a:r>
              <a:rPr lang="en-US" sz="1400" dirty="0"/>
              <a:t> forming the soluble salts Na</a:t>
            </a:r>
            <a:r>
              <a:rPr lang="en-US" sz="1400" baseline="-25000" dirty="0"/>
              <a:t>2</a:t>
            </a:r>
            <a:r>
              <a:rPr lang="en-US" sz="1400" dirty="0"/>
              <a:t>Pb(OH)</a:t>
            </a:r>
            <a:r>
              <a:rPr lang="en-US" sz="1400" baseline="-25000" dirty="0"/>
              <a:t>4</a:t>
            </a:r>
            <a:r>
              <a:rPr lang="en-US" sz="1400" dirty="0"/>
              <a:t>, </a:t>
            </a:r>
            <a:r>
              <a:rPr lang="en-US" sz="1400" dirty="0" err="1"/>
              <a:t>NaAl</a:t>
            </a:r>
            <a:r>
              <a:rPr lang="en-US" sz="1400" dirty="0"/>
              <a:t>(OH)</a:t>
            </a:r>
            <a:r>
              <a:rPr lang="en-US" sz="1400" baseline="-25000" dirty="0"/>
              <a:t>4</a:t>
            </a:r>
            <a:r>
              <a:rPr lang="en-US" sz="1400" dirty="0"/>
              <a:t>, and Na</a:t>
            </a:r>
            <a:r>
              <a:rPr lang="en-US" sz="1400" baseline="-25000" dirty="0"/>
              <a:t>2</a:t>
            </a:r>
            <a:r>
              <a:rPr lang="en-US" sz="1400" dirty="0"/>
              <a:t>Zn(OH)</a:t>
            </a:r>
            <a:r>
              <a:rPr lang="en-US" sz="1400" baseline="-25000" dirty="0"/>
              <a:t>4</a:t>
            </a:r>
            <a:r>
              <a:rPr lang="en-US" sz="1400" dirty="0"/>
              <a:t> respectively.</a:t>
            </a:r>
          </a:p>
        </p:txBody>
      </p:sp>
    </p:spTree>
    <p:extLst>
      <p:ext uri="{BB962C8B-B14F-4D97-AF65-F5344CB8AC3E}">
        <p14:creationId xmlns:p14="http://schemas.microsoft.com/office/powerpoint/2010/main" val="208854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11811"/>
          </a:xfrm>
        </p:spPr>
        <p:txBody>
          <a:bodyPr>
            <a:normAutofit fontScale="90000"/>
          </a:bodyPr>
          <a:lstStyle/>
          <a:p>
            <a:r>
              <a:rPr lang="en-US" dirty="0"/>
              <a:t>Procedure: Acid Test</a:t>
            </a:r>
          </a:p>
        </p:txBody>
      </p:sp>
      <p:sp>
        <p:nvSpPr>
          <p:cNvPr id="3" name="Content Placeholder 2"/>
          <p:cNvSpPr>
            <a:spLocks noGrp="1"/>
          </p:cNvSpPr>
          <p:nvPr>
            <p:ph idx="1"/>
          </p:nvPr>
        </p:nvSpPr>
        <p:spPr>
          <a:xfrm>
            <a:off x="783758" y="1203301"/>
            <a:ext cx="7428749" cy="4398546"/>
          </a:xfrm>
        </p:spPr>
        <p:txBody>
          <a:bodyPr>
            <a:noAutofit/>
          </a:bodyPr>
          <a:lstStyle/>
          <a:p>
            <a:pPr marL="0" indent="0" algn="just">
              <a:buNone/>
            </a:pPr>
            <a:r>
              <a:rPr lang="en-US" sz="1400" dirty="0"/>
              <a:t>Acid Test: Minerals containing a carbonate anion can be tested for by the addition of </a:t>
            </a:r>
            <a:r>
              <a:rPr lang="en-US" sz="1400" dirty="0" err="1"/>
              <a:t>HCl</a:t>
            </a:r>
            <a:r>
              <a:rPr lang="en-US" sz="1400" dirty="0"/>
              <a:t> (</a:t>
            </a:r>
            <a:r>
              <a:rPr lang="en-US" sz="1400" dirty="0" err="1"/>
              <a:t>aq</a:t>
            </a:r>
            <a:r>
              <a:rPr lang="en-US" sz="1400" dirty="0"/>
              <a:t>) to the powdered mineral. If the carbonate anion is present, the reaction between the </a:t>
            </a:r>
            <a:r>
              <a:rPr lang="en-US" sz="1400" dirty="0" err="1"/>
              <a:t>HCl</a:t>
            </a:r>
            <a:r>
              <a:rPr lang="en-US" sz="1400" dirty="0"/>
              <a:t> (</a:t>
            </a:r>
            <a:r>
              <a:rPr lang="en-US" sz="1400" dirty="0" err="1"/>
              <a:t>aq</a:t>
            </a:r>
            <a:r>
              <a:rPr lang="en-US" sz="1400" dirty="0"/>
              <a:t>) and carbonate anion will bubble upon the formation of CO</a:t>
            </a:r>
            <a:r>
              <a:rPr lang="en-US" sz="1400" baseline="-25000" dirty="0"/>
              <a:t>2</a:t>
            </a:r>
            <a:r>
              <a:rPr lang="en-US" sz="1400" dirty="0"/>
              <a:t> gas.</a:t>
            </a:r>
          </a:p>
        </p:txBody>
      </p:sp>
    </p:spTree>
    <p:extLst>
      <p:ext uri="{BB962C8B-B14F-4D97-AF65-F5344CB8AC3E}">
        <p14:creationId xmlns:p14="http://schemas.microsoft.com/office/powerpoint/2010/main" val="1966217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917670"/>
          </a:xfrm>
        </p:spPr>
        <p:txBody>
          <a:bodyPr>
            <a:normAutofit fontScale="90000"/>
          </a:bodyPr>
          <a:lstStyle/>
          <a:p>
            <a:r>
              <a:rPr lang="en-US" dirty="0"/>
              <a:t>Procedure: </a:t>
            </a:r>
            <a:br>
              <a:rPr lang="en-US" dirty="0"/>
            </a:br>
            <a:r>
              <a:rPr lang="en-US" dirty="0"/>
              <a:t>Determining the unknown mineral</a:t>
            </a:r>
          </a:p>
        </p:txBody>
      </p:sp>
      <p:sp>
        <p:nvSpPr>
          <p:cNvPr id="3" name="Content Placeholder 2"/>
          <p:cNvSpPr>
            <a:spLocks noGrp="1"/>
          </p:cNvSpPr>
          <p:nvPr>
            <p:ph idx="1"/>
          </p:nvPr>
        </p:nvSpPr>
        <p:spPr>
          <a:xfrm>
            <a:off x="783758" y="1589649"/>
            <a:ext cx="7428749" cy="4012198"/>
          </a:xfrm>
        </p:spPr>
        <p:txBody>
          <a:bodyPr>
            <a:noAutofit/>
          </a:bodyPr>
          <a:lstStyle/>
          <a:p>
            <a:pPr marL="0" indent="0" algn="just">
              <a:spcBef>
                <a:spcPts val="0"/>
              </a:spcBef>
              <a:buNone/>
            </a:pPr>
            <a:r>
              <a:rPr lang="en-US" sz="1400" dirty="0"/>
              <a:t>Using the identification methods for both physical and chemical properties of minerals, gather as much data as possible on your provided specimen and attempt to identify it by name and chemical formula. The link provided</a:t>
            </a:r>
          </a:p>
          <a:p>
            <a:pPr marL="0" indent="0" algn="just">
              <a:spcBef>
                <a:spcPts val="0"/>
              </a:spcBef>
              <a:buNone/>
            </a:pPr>
            <a:r>
              <a:rPr lang="en-US" sz="1400" dirty="0"/>
              <a:t>(http://www.minsocam.org/msa/collectors_corner/id/mineral_id_keyi1.htm) </a:t>
            </a:r>
          </a:p>
          <a:p>
            <a:pPr marL="0" indent="0" algn="just">
              <a:spcBef>
                <a:spcPts val="0"/>
              </a:spcBef>
              <a:buNone/>
            </a:pPr>
            <a:r>
              <a:rPr lang="en-US" sz="1400" dirty="0"/>
              <a:t>will provide additional resources to aid in identifying physical properties. The site also features a mineral ID table which you will need to use to determine what your unknown specimen is. The table asks a series of yes/no questions based on the physical properties you have identified and then provides a list a minerals that display those properties. You will then need to conduct chemical tests to further narrow down your choices by identifying the elements present in the composition of your unknown mineral. </a:t>
            </a:r>
          </a:p>
          <a:p>
            <a:pPr marL="0" indent="0" algn="just">
              <a:buNone/>
            </a:pPr>
            <a:endParaRPr lang="en-US" sz="1400" dirty="0"/>
          </a:p>
          <a:p>
            <a:pPr marL="0" indent="0" algn="just">
              <a:buNone/>
            </a:pPr>
            <a:r>
              <a:rPr lang="en-US" sz="1400" dirty="0"/>
              <a:t>(Note: It is not necessary to conduct both an acid and precipitate test for every specimen. For example If your observations indicate that your specimen is a carbonate, then conduct the appropriate test to obtain results that support those observations. If your observations indicate that your specimen may form a precipitate in a solution, then conduct that test. If you conclude that one of either tests will not yield supporting data, indicate why on the line provided.)</a:t>
            </a:r>
          </a:p>
        </p:txBody>
      </p:sp>
    </p:spTree>
    <p:extLst>
      <p:ext uri="{BB962C8B-B14F-4D97-AF65-F5344CB8AC3E}">
        <p14:creationId xmlns:p14="http://schemas.microsoft.com/office/powerpoint/2010/main" val="2038206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4"/>
            <a:ext cx="6798734" cy="1353769"/>
          </a:xfrm>
        </p:spPr>
        <p:txBody>
          <a:bodyPr>
            <a:normAutofit fontScale="90000"/>
          </a:bodyPr>
          <a:lstStyle/>
          <a:p>
            <a:r>
              <a:rPr lang="en-US" dirty="0"/>
              <a:t>Procedure: </a:t>
            </a:r>
            <a:br>
              <a:rPr lang="en-US" dirty="0"/>
            </a:br>
            <a:r>
              <a:rPr lang="en-US" dirty="0"/>
              <a:t>Microscopic determination of the unknown mineral</a:t>
            </a:r>
          </a:p>
        </p:txBody>
      </p:sp>
      <p:sp>
        <p:nvSpPr>
          <p:cNvPr id="3" name="Content Placeholder 2"/>
          <p:cNvSpPr>
            <a:spLocks noGrp="1"/>
          </p:cNvSpPr>
          <p:nvPr>
            <p:ph idx="1"/>
          </p:nvPr>
        </p:nvSpPr>
        <p:spPr>
          <a:xfrm>
            <a:off x="783758" y="1927273"/>
            <a:ext cx="7428749" cy="3674574"/>
          </a:xfrm>
        </p:spPr>
        <p:txBody>
          <a:bodyPr>
            <a:noAutofit/>
          </a:bodyPr>
          <a:lstStyle/>
          <a:p>
            <a:pPr marL="0" indent="0" algn="just">
              <a:spcBef>
                <a:spcPts val="0"/>
              </a:spcBef>
              <a:buNone/>
            </a:pPr>
            <a:r>
              <a:rPr lang="en-US" sz="1400" dirty="0"/>
              <a:t>Using the Scanning Electron Microscope (SEM) and Electron Diffraction Spectrometer (EDS), determine the elemental analysis of your unknown mineral. Using data, determine empirical formula.</a:t>
            </a:r>
          </a:p>
        </p:txBody>
      </p:sp>
    </p:spTree>
    <p:extLst>
      <p:ext uri="{BB962C8B-B14F-4D97-AF65-F5344CB8AC3E}">
        <p14:creationId xmlns:p14="http://schemas.microsoft.com/office/powerpoint/2010/main" val="651351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8713" y="573505"/>
            <a:ext cx="7750488" cy="511811"/>
          </a:xfrm>
        </p:spPr>
        <p:txBody>
          <a:bodyPr>
            <a:normAutofit fontScale="90000"/>
          </a:bodyPr>
          <a:lstStyle/>
          <a:p>
            <a:r>
              <a:rPr lang="en-US" dirty="0"/>
              <a:t>Remote Access Connection Instructions </a:t>
            </a:r>
          </a:p>
        </p:txBody>
      </p:sp>
      <p:sp>
        <p:nvSpPr>
          <p:cNvPr id="3" name="Content Placeholder 2"/>
          <p:cNvSpPr>
            <a:spLocks noGrp="1"/>
          </p:cNvSpPr>
          <p:nvPr>
            <p:ph idx="1"/>
          </p:nvPr>
        </p:nvSpPr>
        <p:spPr>
          <a:xfrm>
            <a:off x="753253" y="1246030"/>
            <a:ext cx="7434295" cy="4898396"/>
          </a:xfrm>
        </p:spPr>
        <p:txBody>
          <a:bodyPr>
            <a:noAutofit/>
          </a:bodyPr>
          <a:lstStyle/>
          <a:p>
            <a:pPr marL="0" indent="0" algn="just">
              <a:buNone/>
            </a:pPr>
            <a:r>
              <a:rPr lang="en-US" sz="1200" dirty="0"/>
              <a:t>What makes these labs different and unique from other classroom experiments is that we have incorporated a section in each activity to remotely characterize your samples from your classroom. Remote access to a variety of characterization tools can enhance the visualization of micro-/</a:t>
            </a:r>
            <a:r>
              <a:rPr lang="en-US" sz="1200" dirty="0" err="1"/>
              <a:t>nano</a:t>
            </a:r>
            <a:r>
              <a:rPr lang="en-US" sz="1200" dirty="0"/>
              <a:t>-related concepts by allowing students to see the effects of their work first hand. You can choose to mail your samples to our facility to be analyzed at a later date or you can use our samples that have been processed using the same procedure. Please use the following steps to successfully complete a remote session. </a:t>
            </a:r>
          </a:p>
          <a:p>
            <a:pPr algn="just">
              <a:buFont typeface="+mj-lt"/>
              <a:buAutoNum type="romanUcPeriod"/>
            </a:pPr>
            <a:r>
              <a:rPr lang="en-US" sz="1200" dirty="0"/>
              <a:t>Request a remote lab session specifying pertinent information such as: the day, the time, and the instrument you are interested in using by visiting our web site </a:t>
            </a:r>
            <a:r>
              <a:rPr lang="en-US" sz="1200" dirty="0">
                <a:hlinkClick r:id="rId2"/>
              </a:rPr>
              <a:t>http://nano4me.org/</a:t>
            </a:r>
            <a:r>
              <a:rPr lang="en-US" sz="1200" dirty="0"/>
              <a:t>  Go to the </a:t>
            </a:r>
            <a:r>
              <a:rPr lang="en-US" sz="1200" i="1" dirty="0"/>
              <a:t>Educator’s </a:t>
            </a:r>
            <a:r>
              <a:rPr lang="en-US" sz="1200" dirty="0"/>
              <a:t>tab and select the </a:t>
            </a:r>
            <a:r>
              <a:rPr lang="en-US" sz="1200" i="1" dirty="0"/>
              <a:t>Remote Access </a:t>
            </a:r>
            <a:r>
              <a:rPr lang="en-US" sz="1200" dirty="0"/>
              <a:t>tab in that section. You will see the list of partners with the instruments provided to chose from.  </a:t>
            </a:r>
          </a:p>
          <a:p>
            <a:pPr algn="just">
              <a:buFont typeface="+mj-lt"/>
              <a:buAutoNum type="romanUcPeriod"/>
            </a:pPr>
            <a:r>
              <a:rPr lang="en-US" sz="1200" dirty="0"/>
              <a:t>You will be contacted by a Remote Access staff member to set up a test run to ensure you are set up properly and have the required infrastructure. </a:t>
            </a:r>
          </a:p>
          <a:p>
            <a:pPr algn="just">
              <a:buFont typeface="+mj-lt"/>
              <a:buAutoNum type="romanUcPeriod"/>
            </a:pPr>
            <a:r>
              <a:rPr lang="en-US" sz="1200" dirty="0"/>
              <a:t>Send samples or verify the in-house sample you would like us to prepare and load for characterization. Send your samples to the Remote Access center that you chose on your request. </a:t>
            </a:r>
          </a:p>
          <a:p>
            <a:pPr algn="just">
              <a:buFont typeface="+mj-lt"/>
              <a:buAutoNum type="romanUcPeriod"/>
            </a:pPr>
            <a:r>
              <a:rPr lang="en-US" sz="1200" dirty="0"/>
              <a:t>There are two communications soft-ware packages, that will allow us to communicate instructions and answer questions during the session. </a:t>
            </a:r>
          </a:p>
          <a:p>
            <a:pPr lvl="1" algn="just">
              <a:buFont typeface="+mj-lt"/>
              <a:buAutoNum type="romanUcPeriod"/>
            </a:pPr>
            <a:r>
              <a:rPr lang="en-US" sz="1200" dirty="0"/>
              <a:t>Zoom: You can obtain a free download at: </a:t>
            </a:r>
            <a:r>
              <a:rPr lang="en-US" sz="1200" dirty="0">
                <a:solidFill>
                  <a:srgbClr val="001AB7"/>
                </a:solidFill>
                <a:hlinkClick r:id="rId3"/>
              </a:rPr>
              <a:t>https://www.zoom.us/</a:t>
            </a:r>
            <a:r>
              <a:rPr lang="en-US" sz="1200" dirty="0">
                <a:solidFill>
                  <a:srgbClr val="001AB7"/>
                </a:solidFill>
              </a:rPr>
              <a:t> </a:t>
            </a:r>
          </a:p>
          <a:p>
            <a:pPr lvl="1" algn="just">
              <a:buFont typeface="+mj-lt"/>
              <a:buAutoNum type="romanUcPeriod"/>
            </a:pPr>
            <a:r>
              <a:rPr lang="en-US" sz="1200" dirty="0"/>
              <a:t>TeamViewer: You can obtain a free download at: </a:t>
            </a:r>
            <a:r>
              <a:rPr lang="en-US" sz="1200" dirty="0">
                <a:hlinkClick r:id="rId4"/>
              </a:rPr>
              <a:t>https://www.teamviewer.com/en/index.aspx</a:t>
            </a:r>
            <a:r>
              <a:rPr lang="en-US" sz="1200" dirty="0"/>
              <a:t> </a:t>
            </a:r>
          </a:p>
        </p:txBody>
      </p:sp>
    </p:spTree>
    <p:extLst>
      <p:ext uri="{BB962C8B-B14F-4D97-AF65-F5344CB8AC3E}">
        <p14:creationId xmlns:p14="http://schemas.microsoft.com/office/powerpoint/2010/main" val="1680453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8713" y="573505"/>
            <a:ext cx="7750488" cy="511811"/>
          </a:xfrm>
        </p:spPr>
        <p:txBody>
          <a:bodyPr>
            <a:normAutofit fontScale="90000"/>
          </a:bodyPr>
          <a:lstStyle/>
          <a:p>
            <a:r>
              <a:rPr lang="en-US" dirty="0"/>
              <a:t>Remote Access Connection Instructions </a:t>
            </a:r>
          </a:p>
        </p:txBody>
      </p:sp>
      <p:sp>
        <p:nvSpPr>
          <p:cNvPr id="3" name="Content Placeholder 2"/>
          <p:cNvSpPr>
            <a:spLocks noGrp="1"/>
          </p:cNvSpPr>
          <p:nvPr>
            <p:ph idx="1"/>
          </p:nvPr>
        </p:nvSpPr>
        <p:spPr>
          <a:xfrm>
            <a:off x="761122" y="1203301"/>
            <a:ext cx="7434295" cy="5086404"/>
          </a:xfrm>
        </p:spPr>
        <p:txBody>
          <a:bodyPr>
            <a:noAutofit/>
          </a:bodyPr>
          <a:lstStyle/>
          <a:p>
            <a:pPr algn="just">
              <a:buFont typeface="+mj-lt"/>
              <a:buAutoNum type="romanUcPeriod" startAt="5"/>
            </a:pPr>
            <a:r>
              <a:rPr lang="en-US" sz="1200" dirty="0"/>
              <a:t>You will need: </a:t>
            </a:r>
          </a:p>
          <a:p>
            <a:pPr marL="548640" lvl="1" indent="0" algn="just">
              <a:spcBef>
                <a:spcPts val="0"/>
              </a:spcBef>
              <a:spcAft>
                <a:spcPts val="0"/>
              </a:spcAft>
              <a:buFont typeface="+mj-lt"/>
              <a:buAutoNum type="alphaLcParenR"/>
            </a:pPr>
            <a:r>
              <a:rPr lang="en-US" sz="1200" dirty="0"/>
              <a:t> Computer with administrator access to install plug-ins and software </a:t>
            </a:r>
          </a:p>
          <a:p>
            <a:pPr marL="548640" lvl="1" indent="0" algn="just">
              <a:spcAft>
                <a:spcPts val="0"/>
              </a:spcAft>
              <a:buFont typeface="+mj-lt"/>
              <a:buAutoNum type="alphaLcParenR"/>
            </a:pPr>
            <a:r>
              <a:rPr lang="en-US" sz="1200" dirty="0"/>
              <a:t> An internet connection </a:t>
            </a:r>
          </a:p>
          <a:p>
            <a:pPr marL="548640" lvl="1" indent="0" algn="just">
              <a:spcAft>
                <a:spcPts val="0"/>
              </a:spcAft>
              <a:buFont typeface="+mj-lt"/>
              <a:buAutoNum type="alphaLcParenR"/>
            </a:pPr>
            <a:r>
              <a:rPr lang="en-US" sz="1200" dirty="0"/>
              <a:t> Speakers </a:t>
            </a:r>
          </a:p>
          <a:p>
            <a:pPr marL="548640" lvl="1" indent="0" algn="just">
              <a:spcAft>
                <a:spcPts val="0"/>
              </a:spcAft>
              <a:buFont typeface="+mj-lt"/>
              <a:buAutoNum type="alphaLcParenR"/>
            </a:pPr>
            <a:r>
              <a:rPr lang="en-US" sz="1200" dirty="0"/>
              <a:t> Microphone </a:t>
            </a:r>
          </a:p>
          <a:p>
            <a:pPr marL="548640" lvl="1" indent="0" algn="just">
              <a:spcAft>
                <a:spcPts val="0"/>
              </a:spcAft>
              <a:buFont typeface="+mj-lt"/>
              <a:buAutoNum type="alphaLcParenR"/>
            </a:pPr>
            <a:r>
              <a:rPr lang="en-US" sz="1200" dirty="0"/>
              <a:t> Projector connected to the same computer </a:t>
            </a:r>
          </a:p>
          <a:p>
            <a:pPr marL="548640" lvl="1" indent="0" algn="just">
              <a:spcAft>
                <a:spcPts val="0"/>
              </a:spcAft>
              <a:buFont typeface="+mj-lt"/>
              <a:buAutoNum type="alphaLcParenR"/>
            </a:pPr>
            <a:r>
              <a:rPr lang="en-US" sz="1200" dirty="0"/>
              <a:t> Web browser (Firefox preferred) </a:t>
            </a:r>
          </a:p>
          <a:p>
            <a:pPr algn="just">
              <a:spcBef>
                <a:spcPts val="600"/>
              </a:spcBef>
              <a:buFont typeface="+mj-lt"/>
              <a:buAutoNum type="romanUcPeriod" startAt="6"/>
            </a:pPr>
            <a:r>
              <a:rPr lang="en-US" sz="1200" dirty="0"/>
              <a:t>During the test run you can refer to this guide to perform the following steps, but it’s very important that you only</a:t>
            </a:r>
            <a:r>
              <a:rPr lang="en-US" sz="1200" b="1" dirty="0"/>
              <a:t> </a:t>
            </a:r>
            <a:r>
              <a:rPr lang="en-US" sz="1200" dirty="0"/>
              <a:t>proceed with these steps during your scheduled times. You may interfere with other remote sessions and potentially damage equipment if you log in at other times. </a:t>
            </a:r>
          </a:p>
          <a:p>
            <a:pPr marL="548640" lvl="1" indent="0" algn="just">
              <a:spcAft>
                <a:spcPts val="0"/>
              </a:spcAft>
              <a:buFont typeface="+mj-lt"/>
              <a:buAutoNum type="alphaLcParenR"/>
            </a:pPr>
            <a:r>
              <a:rPr lang="en-US" sz="1200" dirty="0"/>
              <a:t> Open and logon to your Zoom/Team-viewer account. You will be given the access code to enter at the time of your test and then again during the remote session. </a:t>
            </a:r>
          </a:p>
          <a:p>
            <a:pPr marL="1177290" lvl="2" algn="just">
              <a:buFont typeface="Wingdings" panose="05000000000000000000" pitchFamily="2" charset="2"/>
              <a:buChar char="§"/>
            </a:pPr>
            <a:r>
              <a:rPr lang="en-US" sz="1200" dirty="0"/>
              <a:t>If you are using the Zoom software, Remote Access staff will give you the access code. </a:t>
            </a:r>
          </a:p>
          <a:p>
            <a:pPr marL="1177290" lvl="2" algn="just">
              <a:buFont typeface="Wingdings" panose="05000000000000000000" pitchFamily="2" charset="2"/>
              <a:buChar char="§"/>
            </a:pPr>
            <a:r>
              <a:rPr lang="en-US" sz="1200" dirty="0"/>
              <a:t>If you are using the Team-viewer software, Remote Access staff will give you the ID &amp; password.</a:t>
            </a:r>
          </a:p>
          <a:p>
            <a:pPr marL="548640" lvl="1" indent="0" algn="just">
              <a:spcAft>
                <a:spcPts val="0"/>
              </a:spcAft>
              <a:buFont typeface="+mj-lt"/>
              <a:buAutoNum type="alphaLcParenR"/>
            </a:pPr>
            <a:r>
              <a:rPr lang="en-US" sz="1200" dirty="0"/>
              <a:t> You should soon see the Remote Access desktop and at this point you can interact with the icons on the screen as if it were your desktop.</a:t>
            </a:r>
          </a:p>
          <a:p>
            <a:pPr marL="548640" lvl="1" indent="0" algn="just">
              <a:spcAft>
                <a:spcPts val="0"/>
              </a:spcAft>
              <a:buFont typeface="+mj-lt"/>
              <a:buAutoNum type="alphaLcParenR"/>
            </a:pPr>
            <a:r>
              <a:rPr lang="en-US" sz="1200" dirty="0"/>
              <a:t> Switch to full screen mode by selecting the maximize screen option in the top right corner of the screen. </a:t>
            </a:r>
          </a:p>
          <a:p>
            <a:pPr marL="548640" lvl="1" indent="0" algn="just">
              <a:spcAft>
                <a:spcPts val="0"/>
              </a:spcAft>
              <a:buFont typeface="+mj-lt"/>
              <a:buAutoNum type="alphaLcParenR"/>
            </a:pPr>
            <a:r>
              <a:rPr lang="en-US" sz="1200" dirty="0"/>
              <a:t> Upon completion of the session, move your mouse to the top right corner of the screen, and click on the X to disconnect the remote session. It will ask if you want to end the remote session. Click Yes. </a:t>
            </a:r>
          </a:p>
        </p:txBody>
      </p:sp>
    </p:spTree>
    <p:extLst>
      <p:ext uri="{BB962C8B-B14F-4D97-AF65-F5344CB8AC3E}">
        <p14:creationId xmlns:p14="http://schemas.microsoft.com/office/powerpoint/2010/main" val="1902352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8713" y="573505"/>
            <a:ext cx="7750488" cy="511811"/>
          </a:xfrm>
        </p:spPr>
        <p:txBody>
          <a:bodyPr>
            <a:normAutofit fontScale="90000"/>
          </a:bodyPr>
          <a:lstStyle/>
          <a:p>
            <a:r>
              <a:rPr lang="en-US" dirty="0"/>
              <a:t>Author and Editor References</a:t>
            </a:r>
          </a:p>
        </p:txBody>
      </p:sp>
      <p:sp>
        <p:nvSpPr>
          <p:cNvPr id="3" name="Content Placeholder 2"/>
          <p:cNvSpPr>
            <a:spLocks noGrp="1"/>
          </p:cNvSpPr>
          <p:nvPr>
            <p:ph idx="1"/>
          </p:nvPr>
        </p:nvSpPr>
        <p:spPr>
          <a:xfrm>
            <a:off x="873278" y="1203301"/>
            <a:ext cx="6798736" cy="5000946"/>
          </a:xfrm>
        </p:spPr>
        <p:txBody>
          <a:bodyPr>
            <a:normAutofit/>
          </a:bodyPr>
          <a:lstStyle/>
          <a:p>
            <a:pPr marL="0" indent="0" algn="just">
              <a:buNone/>
            </a:pPr>
            <a:r>
              <a:rPr lang="en-US" sz="1600" dirty="0"/>
              <a:t>This remote access laboratory was created thanks to work done primarily at Pasadena City College, Pasadena CA. Two workshops were held at PCC in Aug 2015 and Aug 2016.  Contributors to this the creation of this laboratory were:</a:t>
            </a:r>
          </a:p>
          <a:p>
            <a:pPr lvl="1" algn="just"/>
            <a:r>
              <a:rPr lang="en-US" sz="1600" dirty="0"/>
              <a:t> Jared Ashcroft			Pasadena City College</a:t>
            </a:r>
          </a:p>
          <a:p>
            <a:pPr algn="just"/>
            <a:endParaRPr lang="en-US" sz="1600" dirty="0"/>
          </a:p>
          <a:p>
            <a:pPr algn="just"/>
            <a:r>
              <a:rPr lang="en-US" sz="1600" dirty="0"/>
              <a:t>Editing into RAIN Format was completed by:</a:t>
            </a:r>
          </a:p>
          <a:p>
            <a:pPr lvl="1" algn="just"/>
            <a:r>
              <a:rPr lang="en-US" sz="1600" dirty="0"/>
              <a:t>Beth Last				The Pennsylvania State University</a:t>
            </a:r>
          </a:p>
        </p:txBody>
      </p:sp>
    </p:spTree>
    <p:extLst>
      <p:ext uri="{BB962C8B-B14F-4D97-AF65-F5344CB8AC3E}">
        <p14:creationId xmlns:p14="http://schemas.microsoft.com/office/powerpoint/2010/main" val="120274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8713" y="573505"/>
            <a:ext cx="7750488" cy="511811"/>
          </a:xfrm>
        </p:spPr>
        <p:txBody>
          <a:bodyPr>
            <a:normAutofit fontScale="90000"/>
          </a:bodyPr>
          <a:lstStyle/>
          <a:p>
            <a:r>
              <a:rPr lang="en-US" dirty="0"/>
              <a:t>References and Supplemental Material</a:t>
            </a:r>
          </a:p>
        </p:txBody>
      </p:sp>
      <p:sp>
        <p:nvSpPr>
          <p:cNvPr id="3" name="Content Placeholder 2"/>
          <p:cNvSpPr>
            <a:spLocks noGrp="1"/>
          </p:cNvSpPr>
          <p:nvPr>
            <p:ph idx="1"/>
          </p:nvPr>
        </p:nvSpPr>
        <p:spPr>
          <a:xfrm>
            <a:off x="873278" y="1203301"/>
            <a:ext cx="6798736" cy="5000946"/>
          </a:xfrm>
        </p:spPr>
        <p:txBody>
          <a:bodyPr>
            <a:normAutofit/>
          </a:bodyPr>
          <a:lstStyle/>
          <a:p>
            <a:pPr algn="just"/>
            <a:r>
              <a:rPr lang="en-US" sz="1000" dirty="0"/>
              <a:t>A Cooperative Approach to Teaching Mineral Identification; T. L. </a:t>
            </a:r>
            <a:r>
              <a:rPr lang="en-US" sz="1000" dirty="0" err="1"/>
              <a:t>Constantopoulos</a:t>
            </a:r>
            <a:r>
              <a:rPr lang="en-US" sz="1000" dirty="0"/>
              <a:t>; Journal of Geological Education; 1994, 42, 261-263</a:t>
            </a:r>
            <a:endParaRPr lang="en-US" sz="2000" dirty="0"/>
          </a:p>
          <a:p>
            <a:pPr algn="just"/>
            <a:endParaRPr lang="en-US" sz="2000" dirty="0"/>
          </a:p>
          <a:p>
            <a:pPr marL="0" indent="0" algn="just">
              <a:spcBef>
                <a:spcPts val="0"/>
              </a:spcBef>
              <a:buNone/>
            </a:pPr>
            <a:r>
              <a:rPr lang="en-US" sz="1200" dirty="0"/>
              <a:t>The Nanotechnology Applications and Career Knowledge (NACK) Center was established at the Penn State College of Engineering in September 2008 through the National Science Foundation (NSF) Advanced Technological Education program. </a:t>
            </a:r>
          </a:p>
          <a:p>
            <a:pPr marL="0" indent="0" algn="just">
              <a:buNone/>
            </a:pPr>
            <a:r>
              <a:rPr lang="en-US" sz="1200" dirty="0"/>
              <a:t>Please contact a NACK representative today to assist you in increasing the awareness of nanotechnology and education related opportunities across the nation. Visit our website for an expanded contact list. </a:t>
            </a:r>
          </a:p>
          <a:p>
            <a:pPr marL="0" indent="0" algn="just">
              <a:buNone/>
            </a:pPr>
            <a:r>
              <a:rPr lang="en-US" sz="1200" dirty="0"/>
              <a:t>The work included had been led by the NACK Center and has been partially supported by the NSF under Grant Nos. 0802498, 1205105, and 1601450. Any opinions, findings, and conclusions or recommendations expressed in this material are those of the author(s) and do not necessarily reflect the views of the National Science Foundation. </a:t>
            </a: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3483" r="25115" b="66148"/>
          <a:stretch/>
        </p:blipFill>
        <p:spPr>
          <a:xfrm>
            <a:off x="152073" y="5486400"/>
            <a:ext cx="1351989" cy="1200495"/>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9627"/>
          <a:stretch/>
        </p:blipFill>
        <p:spPr>
          <a:xfrm>
            <a:off x="4453144" y="5810250"/>
            <a:ext cx="1828800" cy="748916"/>
          </a:xfrm>
          <a:prstGeom prst="rect">
            <a:avLst/>
          </a:prstGeom>
        </p:spPr>
      </p:pic>
      <p:sp>
        <p:nvSpPr>
          <p:cNvPr id="2" name="TextBox 1"/>
          <p:cNvSpPr txBox="1"/>
          <p:nvPr/>
        </p:nvSpPr>
        <p:spPr>
          <a:xfrm>
            <a:off x="1685925" y="5810250"/>
            <a:ext cx="1924050" cy="769441"/>
          </a:xfrm>
          <a:prstGeom prst="rect">
            <a:avLst/>
          </a:prstGeom>
          <a:noFill/>
        </p:spPr>
        <p:txBody>
          <a:bodyPr wrap="square" rtlCol="0">
            <a:spAutoFit/>
          </a:bodyPr>
          <a:lstStyle/>
          <a:p>
            <a:r>
              <a:rPr lang="en-US" sz="1100" dirty="0">
                <a:latin typeface="+mn-lt"/>
              </a:rPr>
              <a:t>Funded, in part, by a grant from the National Science Foundation.</a:t>
            </a:r>
            <a:br>
              <a:rPr lang="en-US" sz="1100" dirty="0">
                <a:latin typeface="+mn-lt"/>
              </a:rPr>
            </a:br>
            <a:r>
              <a:rPr lang="en-US" sz="1100" dirty="0">
                <a:latin typeface="+mn-lt"/>
              </a:rPr>
              <a:t>DUE </a:t>
            </a:r>
            <a:r>
              <a:rPr lang="en-US" sz="1100" dirty="0">
                <a:latin typeface="+mn-lt"/>
              </a:rPr>
              <a:t>1601450</a:t>
            </a:r>
            <a:endParaRPr lang="en-US" sz="1100" dirty="0">
              <a:latin typeface="+mn-lt"/>
            </a:endParaRPr>
          </a:p>
        </p:txBody>
      </p:sp>
      <p:sp>
        <p:nvSpPr>
          <p:cNvPr id="11" name="Rectangle 10"/>
          <p:cNvSpPr/>
          <p:nvPr/>
        </p:nvSpPr>
        <p:spPr>
          <a:xfrm>
            <a:off x="6990887" y="3724515"/>
            <a:ext cx="1914987" cy="600164"/>
          </a:xfrm>
          <a:prstGeom prst="rect">
            <a:avLst/>
          </a:prstGeom>
        </p:spPr>
        <p:txBody>
          <a:bodyPr wrap="square">
            <a:spAutoFit/>
          </a:bodyPr>
          <a:lstStyle/>
          <a:p>
            <a:r>
              <a:rPr lang="en-US" sz="1100" dirty="0">
                <a:latin typeface="+mn-lt"/>
              </a:rPr>
              <a:t>Pennsylvania State University</a:t>
            </a:r>
          </a:p>
          <a:p>
            <a:r>
              <a:rPr lang="en-US" sz="1100" dirty="0">
                <a:latin typeface="+mn-lt"/>
              </a:rPr>
              <a:t>118 Research West</a:t>
            </a:r>
          </a:p>
          <a:p>
            <a:r>
              <a:rPr lang="en-US" sz="1100" dirty="0">
                <a:latin typeface="+mn-lt"/>
              </a:rPr>
              <a:t>University Park, PA 16802</a:t>
            </a:r>
          </a:p>
        </p:txBody>
      </p:sp>
      <p:sp>
        <p:nvSpPr>
          <p:cNvPr id="12" name="TextBox 11"/>
          <p:cNvSpPr txBox="1"/>
          <p:nvPr/>
        </p:nvSpPr>
        <p:spPr>
          <a:xfrm>
            <a:off x="237237" y="3657954"/>
            <a:ext cx="2115438" cy="600164"/>
          </a:xfrm>
          <a:prstGeom prst="rect">
            <a:avLst/>
          </a:prstGeom>
          <a:noFill/>
        </p:spPr>
        <p:txBody>
          <a:bodyPr wrap="square" rtlCol="0">
            <a:spAutoFit/>
          </a:bodyPr>
          <a:lstStyle/>
          <a:p>
            <a:r>
              <a:rPr lang="en-US" sz="1100" dirty="0">
                <a:solidFill>
                  <a:srgbClr val="000000"/>
                </a:solidFill>
                <a:latin typeface="+mn-lt"/>
              </a:rPr>
              <a:t>Nanotechnology Applications and Career Knowledge (NACK) National Center </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926" y="3707708"/>
            <a:ext cx="2181224" cy="500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6863" y="3784297"/>
            <a:ext cx="1629237" cy="729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Object 14"/>
          <p:cNvGraphicFramePr>
            <a:graphicFrameLocks noChangeAspect="1"/>
          </p:cNvGraphicFramePr>
          <p:nvPr>
            <p:extLst>
              <p:ext uri="{D42A27DB-BD31-4B8C-83A1-F6EECF244321}">
                <p14:modId xmlns:p14="http://schemas.microsoft.com/office/powerpoint/2010/main" val="717334838"/>
              </p:ext>
            </p:extLst>
          </p:nvPr>
        </p:nvGraphicFramePr>
        <p:xfrm>
          <a:off x="1288472" y="4568241"/>
          <a:ext cx="2250065" cy="759361"/>
        </p:xfrm>
        <a:graphic>
          <a:graphicData uri="http://schemas.openxmlformats.org/presentationml/2006/ole">
            <mc:AlternateContent xmlns:mc="http://schemas.openxmlformats.org/markup-compatibility/2006">
              <mc:Choice xmlns:v="urn:schemas-microsoft-com:vml" Requires="v">
                <p:oleObj spid="_x0000_s2054" name="Image" r:id="rId6" imgW="6247440" imgH="2107800" progId="Photoshop.Image.16">
                  <p:embed/>
                </p:oleObj>
              </mc:Choice>
              <mc:Fallback>
                <p:oleObj name="Image" r:id="rId6" imgW="6247440" imgH="2107800" progId="Photoshop.Image.16">
                  <p:embed/>
                  <p:pic>
                    <p:nvPicPr>
                      <p:cNvPr id="0" name=""/>
                      <p:cNvPicPr/>
                      <p:nvPr/>
                    </p:nvPicPr>
                    <p:blipFill>
                      <a:blip r:embed="rId7"/>
                      <a:stretch>
                        <a:fillRect/>
                      </a:stretch>
                    </p:blipFill>
                    <p:spPr>
                      <a:xfrm>
                        <a:off x="1288472" y="4568241"/>
                        <a:ext cx="2250065" cy="759361"/>
                      </a:xfrm>
                      <a:prstGeom prst="rect">
                        <a:avLst/>
                      </a:prstGeom>
                    </p:spPr>
                  </p:pic>
                </p:oleObj>
              </mc:Fallback>
            </mc:AlternateContent>
          </a:graphicData>
        </a:graphic>
      </p:graphicFrame>
    </p:spTree>
    <p:extLst>
      <p:ext uri="{BB962C8B-B14F-4D97-AF65-F5344CB8AC3E}">
        <p14:creationId xmlns:p14="http://schemas.microsoft.com/office/powerpoint/2010/main" val="206642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5929" y="1176850"/>
            <a:ext cx="7777339" cy="2893100"/>
          </a:xfrm>
          <a:prstGeom prst="rect">
            <a:avLst/>
          </a:prstGeom>
        </p:spPr>
        <p:txBody>
          <a:bodyPr wrap="square">
            <a:spAutoFit/>
          </a:bodyPr>
          <a:lstStyle/>
          <a:p>
            <a:pPr marL="0" lvl="0" indent="0" algn="just">
              <a:buNone/>
            </a:pPr>
            <a:r>
              <a:rPr lang="en-US" sz="1400" dirty="0">
                <a:latin typeface="+mn-lt"/>
              </a:rPr>
              <a:t>Do we take minerals for granted? Your automobile contains more than a ton of steel, 240 pounds of aluminum, 50 pounds of carbon, 42 pounds of copper, 41 pounds of silicon, 22 pounds of zinc, plus more than thirty other mineral commodities, including titanium, platinum and gold. No wonder the cost of a car is so high. Have you thought of how a battery runs. If not for lead, nickel, cadmium or lithium, batteries don’t exist. No cell phones, computers or X Box Ones. Without nonfuel mineral commodities, many things we take for granted, would no longer work. </a:t>
            </a:r>
          </a:p>
          <a:p>
            <a:pPr marL="0" lvl="0" indent="0" algn="just">
              <a:buNone/>
            </a:pPr>
            <a:r>
              <a:rPr lang="en-US" sz="1400" dirty="0">
                <a:solidFill>
                  <a:prstClr val="black">
                    <a:lumMod val="85000"/>
                    <a:lumOff val="15000"/>
                  </a:prstClr>
                </a:solidFill>
                <a:latin typeface="+mn-lt"/>
              </a:rPr>
              <a:t>Minerals are everywhere and we interact with them on a daily basis (Figure 1). The United States Geological Society (USGS) is an advocate for supporting research efforts in identifying new mineral sources and investigating how these materials interact with the environment to affect human and ecosystem health. As a part of this effort, analytical techniques must be developed to determine the elemental composition of unknown mineral samples. In this lab, you will be given two unknown geological samples to identify. You will than collect a geological sample of your own and as a class, determine the elemental composition of each of your samples.</a:t>
            </a:r>
          </a:p>
        </p:txBody>
      </p:sp>
      <p:sp>
        <p:nvSpPr>
          <p:cNvPr id="10" name="Title 1"/>
          <p:cNvSpPr>
            <a:spLocks noGrp="1"/>
          </p:cNvSpPr>
          <p:nvPr>
            <p:ph type="title"/>
          </p:nvPr>
        </p:nvSpPr>
        <p:spPr>
          <a:xfrm>
            <a:off x="1176866" y="573505"/>
            <a:ext cx="6798734" cy="511811"/>
          </a:xfrm>
        </p:spPr>
        <p:txBody>
          <a:bodyPr>
            <a:normAutofit fontScale="90000"/>
          </a:bodyPr>
          <a:lstStyle/>
          <a:p>
            <a:r>
              <a:rPr lang="en-US" dirty="0"/>
              <a:t>Background</a:t>
            </a:r>
          </a:p>
        </p:txBody>
      </p:sp>
      <p:sp>
        <p:nvSpPr>
          <p:cNvPr id="4" name="Rectangle 3"/>
          <p:cNvSpPr/>
          <p:nvPr/>
        </p:nvSpPr>
        <p:spPr>
          <a:xfrm>
            <a:off x="3142276" y="6457890"/>
            <a:ext cx="4572000" cy="246221"/>
          </a:xfrm>
          <a:prstGeom prst="rect">
            <a:avLst/>
          </a:prstGeom>
        </p:spPr>
        <p:txBody>
          <a:bodyPr>
            <a:spAutoFit/>
          </a:bodyPr>
          <a:lstStyle/>
          <a:p>
            <a:r>
              <a:rPr lang="en-US" sz="1000" dirty="0"/>
              <a:t>http://minerals.usgs.gov/granted.html</a:t>
            </a:r>
          </a:p>
        </p:txBody>
      </p:sp>
      <p:pic>
        <p:nvPicPr>
          <p:cNvPr id="5" name="Picture 2" descr="Collage of building materials and minerals commonly used in ho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924" y="4003443"/>
            <a:ext cx="4940360" cy="245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87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76866" y="573505"/>
            <a:ext cx="6798734" cy="511811"/>
          </a:xfrm>
        </p:spPr>
        <p:txBody>
          <a:bodyPr>
            <a:normAutofit fontScale="90000"/>
          </a:bodyPr>
          <a:lstStyle/>
          <a:p>
            <a:r>
              <a:rPr lang="en-US" dirty="0"/>
              <a:t>Background</a:t>
            </a:r>
          </a:p>
        </p:txBody>
      </p:sp>
      <p:sp>
        <p:nvSpPr>
          <p:cNvPr id="5" name="Rectangle 4"/>
          <p:cNvSpPr/>
          <p:nvPr/>
        </p:nvSpPr>
        <p:spPr>
          <a:xfrm>
            <a:off x="511553" y="1090184"/>
            <a:ext cx="7777339" cy="523220"/>
          </a:xfrm>
          <a:prstGeom prst="rect">
            <a:avLst/>
          </a:prstGeom>
        </p:spPr>
        <p:txBody>
          <a:bodyPr wrap="square">
            <a:spAutoFit/>
          </a:bodyPr>
          <a:lstStyle/>
          <a:p>
            <a:pPr lvl="0" algn="just" defTabSz="457200" eaLnBrk="1" fontAlgn="auto" hangingPunct="1">
              <a:spcBef>
                <a:spcPct val="20000"/>
              </a:spcBef>
              <a:spcAft>
                <a:spcPts val="600"/>
              </a:spcAft>
              <a:buClr>
                <a:srgbClr val="83992A"/>
              </a:buClr>
              <a:buSzPct val="115000"/>
            </a:pPr>
            <a:r>
              <a:rPr lang="en-US" sz="1400" dirty="0">
                <a:solidFill>
                  <a:prstClr val="black">
                    <a:lumMod val="85000"/>
                    <a:lumOff val="15000"/>
                  </a:prstClr>
                </a:solidFill>
                <a:latin typeface="+mn-lt"/>
              </a:rPr>
              <a:t>The </a:t>
            </a:r>
            <a:r>
              <a:rPr lang="en-US" sz="1400" u="sng" dirty="0">
                <a:solidFill>
                  <a:prstClr val="black">
                    <a:lumMod val="85000"/>
                    <a:lumOff val="15000"/>
                  </a:prstClr>
                </a:solidFill>
                <a:latin typeface="+mn-lt"/>
              </a:rPr>
              <a:t>Physical</a:t>
            </a:r>
            <a:r>
              <a:rPr lang="en-US" sz="1400" dirty="0">
                <a:solidFill>
                  <a:prstClr val="black">
                    <a:lumMod val="85000"/>
                    <a:lumOff val="15000"/>
                  </a:prstClr>
                </a:solidFill>
                <a:latin typeface="+mn-lt"/>
              </a:rPr>
              <a:t> and </a:t>
            </a:r>
            <a:r>
              <a:rPr lang="en-US" sz="1400" u="sng" dirty="0">
                <a:solidFill>
                  <a:prstClr val="black">
                    <a:lumMod val="85000"/>
                    <a:lumOff val="15000"/>
                  </a:prstClr>
                </a:solidFill>
                <a:latin typeface="+mn-lt"/>
              </a:rPr>
              <a:t>Chemical</a:t>
            </a:r>
            <a:r>
              <a:rPr lang="en-US" sz="1400" dirty="0">
                <a:solidFill>
                  <a:prstClr val="black">
                    <a:lumMod val="85000"/>
                    <a:lumOff val="15000"/>
                  </a:prstClr>
                </a:solidFill>
                <a:latin typeface="+mn-lt"/>
              </a:rPr>
              <a:t> properties of the minerals will be investigated for the purpose of identifying the unknown mineral. </a:t>
            </a:r>
          </a:p>
        </p:txBody>
      </p:sp>
      <p:sp>
        <p:nvSpPr>
          <p:cNvPr id="3" name="TextBox 2"/>
          <p:cNvSpPr txBox="1"/>
          <p:nvPr/>
        </p:nvSpPr>
        <p:spPr>
          <a:xfrm>
            <a:off x="1496596" y="1613404"/>
            <a:ext cx="4038285" cy="3539430"/>
          </a:xfrm>
          <a:prstGeom prst="rect">
            <a:avLst/>
          </a:prstGeom>
          <a:noFill/>
        </p:spPr>
        <p:txBody>
          <a:bodyPr wrap="none" rtlCol="0">
            <a:spAutoFit/>
          </a:bodyPr>
          <a:lstStyle/>
          <a:p>
            <a:r>
              <a:rPr lang="en-US" sz="1600" u="sng" dirty="0"/>
              <a:t>Experiments to determine Physical Properties</a:t>
            </a:r>
          </a:p>
          <a:p>
            <a:pPr marL="285750" indent="-285750">
              <a:buFont typeface="Arial" panose="020B0604020202020204" pitchFamily="34" charset="0"/>
              <a:buChar char="•"/>
            </a:pPr>
            <a:r>
              <a:rPr lang="en-US" sz="1600" dirty="0"/>
              <a:t>Hardness</a:t>
            </a:r>
          </a:p>
          <a:p>
            <a:pPr marL="285750" indent="-285750">
              <a:buFont typeface="Arial" panose="020B0604020202020204" pitchFamily="34" charset="0"/>
              <a:buChar char="•"/>
            </a:pPr>
            <a:r>
              <a:rPr lang="en-US" sz="1600" dirty="0"/>
              <a:t>Color</a:t>
            </a:r>
          </a:p>
          <a:p>
            <a:pPr marL="285750" indent="-285750">
              <a:buFont typeface="Arial" panose="020B0604020202020204" pitchFamily="34" charset="0"/>
              <a:buChar char="•"/>
            </a:pPr>
            <a:r>
              <a:rPr lang="en-US" sz="1600" dirty="0"/>
              <a:t>Streak</a:t>
            </a:r>
          </a:p>
          <a:p>
            <a:pPr marL="285750" indent="-285750">
              <a:buFont typeface="Arial" panose="020B0604020202020204" pitchFamily="34" charset="0"/>
              <a:buChar char="•"/>
            </a:pPr>
            <a:r>
              <a:rPr lang="en-US" sz="1600" dirty="0"/>
              <a:t>Luster</a:t>
            </a:r>
          </a:p>
          <a:p>
            <a:pPr marL="285750" indent="-285750">
              <a:buFont typeface="Arial" panose="020B0604020202020204" pitchFamily="34" charset="0"/>
              <a:buChar char="•"/>
            </a:pPr>
            <a:r>
              <a:rPr lang="en-US" sz="1600" dirty="0"/>
              <a:t>Cleavage</a:t>
            </a:r>
          </a:p>
          <a:p>
            <a:pPr marL="285750" indent="-285750">
              <a:buFont typeface="Arial" panose="020B0604020202020204" pitchFamily="34" charset="0"/>
              <a:buChar char="•"/>
            </a:pPr>
            <a:r>
              <a:rPr lang="en-US" sz="1600" dirty="0"/>
              <a:t>Specific gravity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r>
              <a:rPr lang="en-US" sz="1600" u="sng" dirty="0"/>
              <a:t>Experiments to determine Chemical Properties</a:t>
            </a:r>
          </a:p>
          <a:p>
            <a:pPr marL="285750" indent="-285750">
              <a:buFont typeface="Arial" panose="020B0604020202020204" pitchFamily="34" charset="0"/>
              <a:buChar char="•"/>
            </a:pPr>
            <a:r>
              <a:rPr lang="en-US" sz="1600" dirty="0"/>
              <a:t>Flame test</a:t>
            </a:r>
          </a:p>
          <a:p>
            <a:pPr marL="285750" indent="-285750">
              <a:buFont typeface="Arial" panose="020B0604020202020204" pitchFamily="34" charset="0"/>
              <a:buChar char="•"/>
            </a:pPr>
            <a:r>
              <a:rPr lang="en-US" sz="1600" dirty="0"/>
              <a:t>Precipitation with </a:t>
            </a:r>
            <a:r>
              <a:rPr lang="en-US" sz="1600" dirty="0" err="1"/>
              <a:t>NaOH</a:t>
            </a:r>
            <a:endParaRPr lang="en-US" sz="1600" dirty="0"/>
          </a:p>
          <a:p>
            <a:pPr marL="285750" indent="-285750">
              <a:buFont typeface="Arial" panose="020B0604020202020204" pitchFamily="34" charset="0"/>
              <a:buChar char="•"/>
            </a:pPr>
            <a:r>
              <a:rPr lang="en-US" sz="1600" dirty="0"/>
              <a:t>Acid Test</a:t>
            </a:r>
          </a:p>
          <a:p>
            <a:endParaRPr lang="en-US" sz="1600" dirty="0"/>
          </a:p>
        </p:txBody>
      </p:sp>
    </p:spTree>
    <p:extLst>
      <p:ext uri="{BB962C8B-B14F-4D97-AF65-F5344CB8AC3E}">
        <p14:creationId xmlns:p14="http://schemas.microsoft.com/office/powerpoint/2010/main" val="58269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76866" y="573505"/>
            <a:ext cx="6798734" cy="511811"/>
          </a:xfrm>
        </p:spPr>
        <p:txBody>
          <a:bodyPr>
            <a:normAutofit fontScale="90000"/>
          </a:bodyPr>
          <a:lstStyle/>
          <a:p>
            <a:r>
              <a:rPr lang="en-US" dirty="0"/>
              <a:t>Background</a:t>
            </a:r>
          </a:p>
        </p:txBody>
      </p:sp>
      <p:sp>
        <p:nvSpPr>
          <p:cNvPr id="12" name="Rectangle 11"/>
          <p:cNvSpPr/>
          <p:nvPr/>
        </p:nvSpPr>
        <p:spPr>
          <a:xfrm>
            <a:off x="365760" y="1048987"/>
            <a:ext cx="8553157" cy="5262979"/>
          </a:xfrm>
          <a:prstGeom prst="rect">
            <a:avLst/>
          </a:prstGeom>
        </p:spPr>
        <p:txBody>
          <a:bodyPr wrap="square">
            <a:spAutoFit/>
          </a:bodyPr>
          <a:lstStyle/>
          <a:p>
            <a:r>
              <a:rPr lang="en-US" sz="1400" i="1" dirty="0">
                <a:solidFill>
                  <a:srgbClr val="000000"/>
                </a:solidFill>
                <a:latin typeface="+mn-lt"/>
              </a:rPr>
              <a:t>For this lab exercise, you will need the following</a:t>
            </a:r>
            <a:r>
              <a:rPr lang="en-US" sz="1400" dirty="0">
                <a:solidFill>
                  <a:srgbClr val="000000"/>
                </a:solidFill>
                <a:latin typeface="+mn-lt"/>
              </a:rPr>
              <a:t> :</a:t>
            </a:r>
          </a:p>
          <a:p>
            <a:pPr marL="171450" indent="-171450">
              <a:buFont typeface="Arial" panose="020B0604020202020204" pitchFamily="34" charset="0"/>
              <a:buChar char="•"/>
            </a:pPr>
            <a:r>
              <a:rPr lang="en-US" sz="1400" dirty="0">
                <a:solidFill>
                  <a:srgbClr val="000000"/>
                </a:solidFill>
                <a:latin typeface="+mn-lt"/>
              </a:rPr>
              <a:t>A piece of plain white paper (a blank specimen label works great.)</a:t>
            </a:r>
          </a:p>
          <a:p>
            <a:pPr marL="171450" indent="-171450">
              <a:buFont typeface="Arial" panose="020B0604020202020204" pitchFamily="34" charset="0"/>
              <a:buChar char="•"/>
            </a:pPr>
            <a:r>
              <a:rPr lang="en-US" sz="1400" dirty="0">
                <a:solidFill>
                  <a:srgbClr val="000000"/>
                </a:solidFill>
                <a:latin typeface="+mn-lt"/>
              </a:rPr>
              <a:t>Your fingernails (preferable still attached to your fingers!)</a:t>
            </a:r>
          </a:p>
          <a:p>
            <a:pPr marL="171450" indent="-171450">
              <a:buFont typeface="Arial" panose="020B0604020202020204" pitchFamily="34" charset="0"/>
              <a:buChar char="•"/>
            </a:pPr>
            <a:r>
              <a:rPr lang="en-US" sz="1400" dirty="0">
                <a:solidFill>
                  <a:srgbClr val="000000"/>
                </a:solidFill>
                <a:latin typeface="+mn-lt"/>
              </a:rPr>
              <a:t>A copper penny ( pre-1983; or small – ½ inch – piece of copper; or short piece of heavy copper wire.)</a:t>
            </a:r>
          </a:p>
          <a:p>
            <a:pPr marL="171450" indent="-171450">
              <a:buFont typeface="Arial" panose="020B0604020202020204" pitchFamily="34" charset="0"/>
              <a:buChar char="•"/>
            </a:pPr>
            <a:r>
              <a:rPr lang="en-US" sz="1400" dirty="0">
                <a:solidFill>
                  <a:srgbClr val="000000"/>
                </a:solidFill>
                <a:latin typeface="+mn-lt"/>
              </a:rPr>
              <a:t>A small piece of fluorite (a broken cleavage piece is fine.)</a:t>
            </a:r>
          </a:p>
          <a:p>
            <a:pPr marL="171450" indent="-171450">
              <a:buFont typeface="Arial" panose="020B0604020202020204" pitchFamily="34" charset="0"/>
              <a:buChar char="•"/>
            </a:pPr>
            <a:r>
              <a:rPr lang="en-US" sz="1400" dirty="0">
                <a:solidFill>
                  <a:srgbClr val="000000"/>
                </a:solidFill>
                <a:latin typeface="+mn-lt"/>
              </a:rPr>
              <a:t>A pocket knife (NOT a Swiss Army knife – the steel in those is harder than in most cheap pocket knives, which can throw hardness tests off.)</a:t>
            </a:r>
          </a:p>
          <a:p>
            <a:pPr marL="171450" indent="-171450">
              <a:buFont typeface="Arial" panose="020B0604020202020204" pitchFamily="34" charset="0"/>
              <a:buChar char="•"/>
            </a:pPr>
            <a:r>
              <a:rPr lang="en-US" sz="1400" dirty="0">
                <a:solidFill>
                  <a:srgbClr val="000000"/>
                </a:solidFill>
                <a:latin typeface="+mn-lt"/>
              </a:rPr>
              <a:t>A small section of a steel file (a 2 or 3 inch tip from a triangular file for sharpening chain saws works fine.)</a:t>
            </a:r>
          </a:p>
          <a:p>
            <a:pPr marL="171450" indent="-171450">
              <a:buFont typeface="Arial" panose="020B0604020202020204" pitchFamily="34" charset="0"/>
              <a:buChar char="•"/>
            </a:pPr>
            <a:r>
              <a:rPr lang="en-US" sz="1400" dirty="0">
                <a:solidFill>
                  <a:srgbClr val="000000"/>
                </a:solidFill>
                <a:latin typeface="+mn-lt"/>
              </a:rPr>
              <a:t>A piece of a quartz crystal (with at least one good face and a sharp point - a broken section usually has a sharp point on it somewhere, it doesn’t have to be a crystal termination.)</a:t>
            </a:r>
          </a:p>
          <a:p>
            <a:pPr marL="171450" indent="-171450">
              <a:buFont typeface="Arial" panose="020B0604020202020204" pitchFamily="34" charset="0"/>
              <a:buChar char="•"/>
            </a:pPr>
            <a:r>
              <a:rPr lang="en-US" sz="1400" dirty="0">
                <a:solidFill>
                  <a:srgbClr val="000000"/>
                </a:solidFill>
                <a:latin typeface="+mn-lt"/>
              </a:rPr>
              <a:t>A small piece of a beryl or topaz crystal (with at least one good face and a sharp point or edge.)</a:t>
            </a:r>
          </a:p>
          <a:p>
            <a:pPr marL="171450" indent="-171450">
              <a:buFont typeface="Arial" panose="020B0604020202020204" pitchFamily="34" charset="0"/>
              <a:buChar char="•"/>
            </a:pPr>
            <a:r>
              <a:rPr lang="en-US" sz="1400" dirty="0">
                <a:solidFill>
                  <a:srgbClr val="000000"/>
                </a:solidFill>
                <a:latin typeface="+mn-lt"/>
              </a:rPr>
              <a:t>A small piece of a corundum crystal (with at least one good face and sharp point or edge.)</a:t>
            </a:r>
          </a:p>
          <a:p>
            <a:pPr marL="171450" indent="-171450">
              <a:buFont typeface="Arial" panose="020B0604020202020204" pitchFamily="34" charset="0"/>
              <a:buChar char="•"/>
            </a:pPr>
            <a:r>
              <a:rPr lang="en-US" sz="1400" dirty="0">
                <a:solidFill>
                  <a:srgbClr val="000000"/>
                </a:solidFill>
                <a:latin typeface="+mn-lt"/>
              </a:rPr>
              <a:t>A "streak plate" (unglazed porcelain tile – a 2 inch square is plenty.)</a:t>
            </a:r>
          </a:p>
          <a:p>
            <a:pPr marL="171450" indent="-171450">
              <a:buFont typeface="Arial" panose="020B0604020202020204" pitchFamily="34" charset="0"/>
              <a:buChar char="•"/>
            </a:pPr>
            <a:r>
              <a:rPr lang="en-US" sz="1400" dirty="0">
                <a:solidFill>
                  <a:srgbClr val="000000"/>
                </a:solidFill>
                <a:latin typeface="+mn-lt"/>
              </a:rPr>
              <a:t>A short candle stub and matches or a cigarette lighter.</a:t>
            </a:r>
          </a:p>
          <a:p>
            <a:pPr marL="171450" indent="-171450">
              <a:buFont typeface="Arial" panose="020B0604020202020204" pitchFamily="34" charset="0"/>
              <a:buChar char="•"/>
            </a:pPr>
            <a:r>
              <a:rPr lang="en-US" sz="1400" dirty="0">
                <a:solidFill>
                  <a:srgbClr val="000000"/>
                </a:solidFill>
                <a:latin typeface="+mn-lt"/>
              </a:rPr>
              <a:t>A small pair of tweezers.</a:t>
            </a:r>
          </a:p>
          <a:p>
            <a:pPr marL="171450" indent="-171450">
              <a:buFont typeface="Arial" panose="020B0604020202020204" pitchFamily="34" charset="0"/>
              <a:buChar char="•"/>
            </a:pPr>
            <a:r>
              <a:rPr lang="en-US" sz="1400" dirty="0">
                <a:solidFill>
                  <a:srgbClr val="000000"/>
                </a:solidFill>
                <a:latin typeface="+mn-lt"/>
              </a:rPr>
              <a:t>A needle in a wooden dowel (for generating cleavage, etc.)</a:t>
            </a:r>
          </a:p>
          <a:p>
            <a:pPr marL="171450" indent="-171450">
              <a:buFont typeface="Arial" panose="020B0604020202020204" pitchFamily="34" charset="0"/>
              <a:buChar char="•"/>
            </a:pPr>
            <a:r>
              <a:rPr lang="en-US" sz="1400" dirty="0">
                <a:solidFill>
                  <a:srgbClr val="000000"/>
                </a:solidFill>
                <a:latin typeface="+mn-lt"/>
              </a:rPr>
              <a:t>A small magnet (a refrigerator magnet is fine, but it should be a fairly strong one.)</a:t>
            </a:r>
          </a:p>
          <a:p>
            <a:pPr marL="171450" indent="-171450">
              <a:buFont typeface="Arial" panose="020B0604020202020204" pitchFamily="34" charset="0"/>
              <a:buChar char="•"/>
            </a:pPr>
            <a:r>
              <a:rPr lang="en-US" sz="1400" dirty="0">
                <a:solidFill>
                  <a:srgbClr val="000000"/>
                </a:solidFill>
                <a:latin typeface="+mn-lt"/>
              </a:rPr>
              <a:t>A plastic dropper bottle for dilute (10%) </a:t>
            </a:r>
            <a:r>
              <a:rPr lang="en-US" sz="1400" dirty="0" err="1">
                <a:solidFill>
                  <a:srgbClr val="000000"/>
                </a:solidFill>
                <a:latin typeface="+mn-lt"/>
              </a:rPr>
              <a:t>HCl</a:t>
            </a:r>
            <a:r>
              <a:rPr lang="en-US" sz="1400" dirty="0">
                <a:solidFill>
                  <a:srgbClr val="000000"/>
                </a:solidFill>
                <a:latin typeface="+mn-lt"/>
              </a:rPr>
              <a:t> acid solution (Please read, understand and follow the label warnings and Material Safety Data Sheets when working with any hazardous material). </a:t>
            </a:r>
          </a:p>
          <a:p>
            <a:pPr marL="171450" indent="-171450">
              <a:buFont typeface="Arial" panose="020B0604020202020204" pitchFamily="34" charset="0"/>
              <a:buChar char="•"/>
            </a:pPr>
            <a:r>
              <a:rPr lang="en-US" sz="1400" dirty="0">
                <a:solidFill>
                  <a:srgbClr val="000000"/>
                </a:solidFill>
                <a:latin typeface="+mn-lt"/>
              </a:rPr>
              <a:t>A 10x hand lens/jeweler’s loupe.</a:t>
            </a:r>
          </a:p>
          <a:p>
            <a:pPr marL="171450" indent="-171450">
              <a:buFont typeface="Arial" panose="020B0604020202020204" pitchFamily="34" charset="0"/>
              <a:buChar char="•"/>
            </a:pPr>
            <a:endParaRPr lang="en-US" sz="1400" dirty="0">
              <a:solidFill>
                <a:srgbClr val="000000"/>
              </a:solidFill>
              <a:latin typeface="+mn-lt"/>
            </a:endParaRPr>
          </a:p>
          <a:p>
            <a:r>
              <a:rPr lang="en-US" sz="1400" b="1" dirty="0">
                <a:solidFill>
                  <a:srgbClr val="000000"/>
                </a:solidFill>
                <a:latin typeface="+mn-lt"/>
              </a:rPr>
              <a:t>Additional resources for obtaining information regarding mineral properties including mineral </a:t>
            </a:r>
          </a:p>
          <a:p>
            <a:r>
              <a:rPr lang="en-US" sz="1400" b="1" dirty="0">
                <a:solidFill>
                  <a:srgbClr val="000000"/>
                </a:solidFill>
                <a:latin typeface="+mn-lt"/>
              </a:rPr>
              <a:t>ID key required for this experiment: </a:t>
            </a:r>
          </a:p>
          <a:p>
            <a:r>
              <a:rPr lang="en-US" sz="1400" b="1" dirty="0">
                <a:solidFill>
                  <a:srgbClr val="000000"/>
                </a:solidFill>
                <a:latin typeface="+mn-lt"/>
              </a:rPr>
              <a:t>http://www.minsocam.org/msa/collectors_corner/id/mineral_id_keyi1.htm</a:t>
            </a:r>
          </a:p>
        </p:txBody>
      </p:sp>
    </p:spTree>
    <p:extLst>
      <p:ext uri="{BB962C8B-B14F-4D97-AF65-F5344CB8AC3E}">
        <p14:creationId xmlns:p14="http://schemas.microsoft.com/office/powerpoint/2010/main" val="89754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11811"/>
          </a:xfrm>
        </p:spPr>
        <p:txBody>
          <a:bodyPr>
            <a:normAutofit fontScale="90000"/>
          </a:bodyPr>
          <a:lstStyle/>
          <a:p>
            <a:r>
              <a:rPr lang="en-US" dirty="0"/>
              <a:t>Procedure: Hardness </a:t>
            </a:r>
          </a:p>
        </p:txBody>
      </p:sp>
      <p:sp>
        <p:nvSpPr>
          <p:cNvPr id="3" name="Content Placeholder 2"/>
          <p:cNvSpPr>
            <a:spLocks noGrp="1"/>
          </p:cNvSpPr>
          <p:nvPr>
            <p:ph idx="1"/>
          </p:nvPr>
        </p:nvSpPr>
        <p:spPr>
          <a:xfrm>
            <a:off x="783758" y="1203301"/>
            <a:ext cx="7428749" cy="4398546"/>
          </a:xfrm>
        </p:spPr>
        <p:txBody>
          <a:bodyPr>
            <a:noAutofit/>
          </a:bodyPr>
          <a:lstStyle/>
          <a:p>
            <a:pPr marL="0" indent="0" algn="just">
              <a:buNone/>
            </a:pPr>
            <a:r>
              <a:rPr lang="en-US" sz="1400" dirty="0"/>
              <a:t>Hardness: Hardness is the </a:t>
            </a:r>
            <a:r>
              <a:rPr lang="en-US" sz="1400" dirty="0" err="1"/>
              <a:t>scratchability</a:t>
            </a:r>
            <a:r>
              <a:rPr lang="en-US" sz="1400" dirty="0"/>
              <a:t> of a substance. The easiest way to determine hardness is to scratch one mineral with another. If one mineral can scratch another, the one that does the scratching is the harder mineral. A series of 10 common minerals are used as a relative scale known as </a:t>
            </a:r>
            <a:r>
              <a:rPr lang="en-US" sz="1400" dirty="0" err="1"/>
              <a:t>Moh’s</a:t>
            </a:r>
            <a:r>
              <a:rPr lang="en-US" sz="1400" dirty="0"/>
              <a:t> hardness scale with 1 being the easiest to scratch and 10 being the hardest. A mineral’s hardness is where it resides in relation to this scale. For example if a mineral can scratch the </a:t>
            </a:r>
            <a:r>
              <a:rPr lang="en-US" sz="1400" dirty="0" err="1"/>
              <a:t>Moh’s</a:t>
            </a:r>
            <a:r>
              <a:rPr lang="en-US" sz="1400" dirty="0"/>
              <a:t> mineral with a hardness of 4 but cannot scratch the </a:t>
            </a:r>
            <a:r>
              <a:rPr lang="en-US" sz="1400" dirty="0" err="1"/>
              <a:t>Moh’s</a:t>
            </a:r>
            <a:r>
              <a:rPr lang="en-US" sz="1400" dirty="0"/>
              <a:t> mineral with a hardness of 6, its hardness is approximately 5.</a:t>
            </a:r>
          </a:p>
        </p:txBody>
      </p:sp>
      <p:graphicFrame>
        <p:nvGraphicFramePr>
          <p:cNvPr id="2" name="Table 1"/>
          <p:cNvGraphicFramePr>
            <a:graphicFrameLocks noGrp="1"/>
          </p:cNvGraphicFramePr>
          <p:nvPr>
            <p:extLst>
              <p:ext uri="{D42A27DB-BD31-4B8C-83A1-F6EECF244321}">
                <p14:modId xmlns:p14="http://schemas.microsoft.com/office/powerpoint/2010/main" val="186701022"/>
              </p:ext>
            </p:extLst>
          </p:nvPr>
        </p:nvGraphicFramePr>
        <p:xfrm>
          <a:off x="783758" y="2656058"/>
          <a:ext cx="1859090" cy="3268980"/>
        </p:xfrm>
        <a:graphic>
          <a:graphicData uri="http://schemas.openxmlformats.org/drawingml/2006/table">
            <a:tbl>
              <a:tblPr firstRow="1" bandRow="1">
                <a:tableStyleId>{5940675A-B579-460E-94D1-54222C63F5DA}</a:tableStyleId>
              </a:tblPr>
              <a:tblGrid>
                <a:gridCol w="877697">
                  <a:extLst>
                    <a:ext uri="{9D8B030D-6E8A-4147-A177-3AD203B41FA5}">
                      <a16:colId xmlns:a16="http://schemas.microsoft.com/office/drawing/2014/main" val="20000"/>
                    </a:ext>
                  </a:extLst>
                </a:gridCol>
                <a:gridCol w="981393">
                  <a:extLst>
                    <a:ext uri="{9D8B030D-6E8A-4147-A177-3AD203B41FA5}">
                      <a16:colId xmlns:a16="http://schemas.microsoft.com/office/drawing/2014/main" val="20001"/>
                    </a:ext>
                  </a:extLst>
                </a:gridCol>
              </a:tblGrid>
              <a:tr h="196273">
                <a:tc>
                  <a:txBody>
                    <a:bodyPr/>
                    <a:lstStyle/>
                    <a:p>
                      <a:pPr algn="ctr"/>
                      <a:r>
                        <a:rPr lang="en-US" b="1" dirty="0"/>
                        <a:t>Hardness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Mineral</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6273">
                <a:tc>
                  <a:txBody>
                    <a:bodyPr/>
                    <a:lstStyle/>
                    <a:p>
                      <a:pPr algn="ctr"/>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Talc</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6273">
                <a:tc>
                  <a:txBody>
                    <a:bodyPr/>
                    <a:lstStyle/>
                    <a:p>
                      <a:pPr algn="ctr"/>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Gypsum</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6273">
                <a:tc>
                  <a:txBody>
                    <a:bodyPr/>
                    <a:lstStyle/>
                    <a:p>
                      <a:pPr algn="ctr"/>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Calcite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6273">
                <a:tc>
                  <a:txBody>
                    <a:bodyPr/>
                    <a:lstStyle/>
                    <a:p>
                      <a:pPr algn="ctr"/>
                      <a:r>
                        <a:rPr lang="en-US" dirty="0"/>
                        <a:t>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Fluorite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6273">
                <a:tc>
                  <a:txBody>
                    <a:bodyPr/>
                    <a:lstStyle/>
                    <a:p>
                      <a:pPr algn="ctr"/>
                      <a:r>
                        <a:rPr lang="en-US" dirty="0"/>
                        <a:t>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Apatite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6273">
                <a:tc>
                  <a:txBody>
                    <a:bodyPr/>
                    <a:lstStyle/>
                    <a:p>
                      <a:pPr algn="ctr"/>
                      <a:r>
                        <a:rPr lang="en-US" dirty="0"/>
                        <a:t>6</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Orthoclase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96273">
                <a:tc>
                  <a:txBody>
                    <a:bodyPr/>
                    <a:lstStyle/>
                    <a:p>
                      <a:pPr algn="ctr"/>
                      <a:r>
                        <a:rPr lang="en-US" dirty="0"/>
                        <a:t>7</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Quartz</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96273">
                <a:tc>
                  <a:txBody>
                    <a:bodyPr/>
                    <a:lstStyle/>
                    <a:p>
                      <a:pPr algn="ctr"/>
                      <a:r>
                        <a:rPr lang="en-US" dirty="0"/>
                        <a:t>8</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Topaz</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96273">
                <a:tc>
                  <a:txBody>
                    <a:bodyPr/>
                    <a:lstStyle/>
                    <a:p>
                      <a:pPr algn="ctr"/>
                      <a:r>
                        <a:rPr lang="en-US" dirty="0"/>
                        <a:t>9</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Corundum</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96273">
                <a:tc>
                  <a:txBody>
                    <a:bodyPr/>
                    <a:lstStyle/>
                    <a:p>
                      <a:pPr algn="ctr"/>
                      <a:r>
                        <a:rPr lang="en-US" dirty="0"/>
                        <a:t>10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a:t>Diamond</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pic>
        <p:nvPicPr>
          <p:cNvPr id="4" name="Picture 3"/>
          <p:cNvPicPr>
            <a:picLocks noChangeAspect="1"/>
          </p:cNvPicPr>
          <p:nvPr/>
        </p:nvPicPr>
        <p:blipFill rotWithShape="1">
          <a:blip r:embed="rId2"/>
          <a:srcRect l="36451" t="20666" r="39743" b="36666"/>
          <a:stretch/>
        </p:blipFill>
        <p:spPr>
          <a:xfrm>
            <a:off x="4199105" y="2656058"/>
            <a:ext cx="3188093" cy="3214012"/>
          </a:xfrm>
          <a:prstGeom prst="rect">
            <a:avLst/>
          </a:prstGeom>
        </p:spPr>
      </p:pic>
      <p:sp>
        <p:nvSpPr>
          <p:cNvPr id="8" name="Rectangle 7"/>
          <p:cNvSpPr/>
          <p:nvPr/>
        </p:nvSpPr>
        <p:spPr>
          <a:xfrm>
            <a:off x="4314403" y="5843042"/>
            <a:ext cx="4572000" cy="246221"/>
          </a:xfrm>
          <a:prstGeom prst="rect">
            <a:avLst/>
          </a:prstGeom>
        </p:spPr>
        <p:txBody>
          <a:bodyPr>
            <a:spAutoFit/>
          </a:bodyPr>
          <a:lstStyle/>
          <a:p>
            <a:r>
              <a:rPr lang="en-US" sz="1000" dirty="0"/>
              <a:t>http://geology.com/minerals/mohs-hardness-scale.shtml</a:t>
            </a:r>
          </a:p>
        </p:txBody>
      </p:sp>
      <p:sp>
        <p:nvSpPr>
          <p:cNvPr id="9" name="Content Placeholder 2"/>
          <p:cNvSpPr txBox="1">
            <a:spLocks/>
          </p:cNvSpPr>
          <p:nvPr/>
        </p:nvSpPr>
        <p:spPr>
          <a:xfrm>
            <a:off x="2606258" y="3391592"/>
            <a:ext cx="1286537" cy="30428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0" indent="0" algn="just" fontAlgn="auto">
              <a:spcAft>
                <a:spcPts val="0"/>
              </a:spcAft>
              <a:buFont typeface="Wingdings 2" pitchFamily="18" charset="2"/>
              <a:buNone/>
            </a:pPr>
            <a:r>
              <a:rPr lang="en-US" sz="1400" dirty="0"/>
              <a:t>Fingernail (2.5)</a:t>
            </a:r>
          </a:p>
        </p:txBody>
      </p:sp>
      <p:sp>
        <p:nvSpPr>
          <p:cNvPr id="10" name="Content Placeholder 2"/>
          <p:cNvSpPr txBox="1">
            <a:spLocks/>
          </p:cNvSpPr>
          <p:nvPr/>
        </p:nvSpPr>
        <p:spPr>
          <a:xfrm>
            <a:off x="2606258" y="3587602"/>
            <a:ext cx="1706690" cy="26987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0" indent="0" algn="just" fontAlgn="auto">
              <a:spcAft>
                <a:spcPts val="0"/>
              </a:spcAft>
              <a:buFont typeface="Wingdings 2" pitchFamily="18" charset="2"/>
              <a:buNone/>
            </a:pPr>
            <a:r>
              <a:rPr lang="en-US" sz="1400" dirty="0"/>
              <a:t>Copper penny (3)</a:t>
            </a:r>
          </a:p>
        </p:txBody>
      </p:sp>
      <p:sp>
        <p:nvSpPr>
          <p:cNvPr id="11" name="Content Placeholder 2"/>
          <p:cNvSpPr txBox="1">
            <a:spLocks/>
          </p:cNvSpPr>
          <p:nvPr/>
        </p:nvSpPr>
        <p:spPr>
          <a:xfrm>
            <a:off x="2606258" y="4099852"/>
            <a:ext cx="1497281" cy="33156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0" indent="0" algn="just" fontAlgn="auto">
              <a:spcAft>
                <a:spcPts val="0"/>
              </a:spcAft>
              <a:buFont typeface="Wingdings 2" pitchFamily="18" charset="2"/>
              <a:buNone/>
            </a:pPr>
            <a:r>
              <a:rPr lang="en-US" sz="1400" dirty="0"/>
              <a:t>Pocket knife (~ 5)</a:t>
            </a:r>
          </a:p>
        </p:txBody>
      </p:sp>
      <p:sp>
        <p:nvSpPr>
          <p:cNvPr id="12" name="Content Placeholder 2"/>
          <p:cNvSpPr txBox="1">
            <a:spLocks/>
          </p:cNvSpPr>
          <p:nvPr/>
        </p:nvSpPr>
        <p:spPr>
          <a:xfrm>
            <a:off x="2606258" y="4295862"/>
            <a:ext cx="1706690" cy="26987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0" indent="0" algn="just" fontAlgn="auto">
              <a:spcAft>
                <a:spcPts val="0"/>
              </a:spcAft>
              <a:buFont typeface="Wingdings 2" pitchFamily="18" charset="2"/>
              <a:buNone/>
            </a:pPr>
            <a:r>
              <a:rPr lang="en-US" sz="1400" dirty="0"/>
              <a:t>Window glass (5.5)</a:t>
            </a:r>
          </a:p>
        </p:txBody>
      </p:sp>
      <p:sp>
        <p:nvSpPr>
          <p:cNvPr id="13" name="Content Placeholder 2"/>
          <p:cNvSpPr txBox="1">
            <a:spLocks/>
          </p:cNvSpPr>
          <p:nvPr/>
        </p:nvSpPr>
        <p:spPr>
          <a:xfrm>
            <a:off x="2606258" y="4599929"/>
            <a:ext cx="1706690" cy="26987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0" indent="0" algn="just" fontAlgn="auto">
              <a:spcAft>
                <a:spcPts val="0"/>
              </a:spcAft>
              <a:buFont typeface="Wingdings 2" pitchFamily="18" charset="2"/>
              <a:buNone/>
            </a:pPr>
            <a:r>
              <a:rPr lang="en-US" sz="1400" dirty="0"/>
              <a:t>Steel file (6.5)</a:t>
            </a:r>
          </a:p>
        </p:txBody>
      </p:sp>
    </p:spTree>
    <p:extLst>
      <p:ext uri="{BB962C8B-B14F-4D97-AF65-F5344CB8AC3E}">
        <p14:creationId xmlns:p14="http://schemas.microsoft.com/office/powerpoint/2010/main" val="23975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11811"/>
          </a:xfrm>
        </p:spPr>
        <p:txBody>
          <a:bodyPr>
            <a:normAutofit fontScale="90000"/>
          </a:bodyPr>
          <a:lstStyle/>
          <a:p>
            <a:r>
              <a:rPr lang="en-US" dirty="0"/>
              <a:t>Procedure: Color </a:t>
            </a:r>
          </a:p>
        </p:txBody>
      </p:sp>
      <p:sp>
        <p:nvSpPr>
          <p:cNvPr id="3" name="Content Placeholder 2"/>
          <p:cNvSpPr>
            <a:spLocks noGrp="1"/>
          </p:cNvSpPr>
          <p:nvPr>
            <p:ph idx="1"/>
          </p:nvPr>
        </p:nvSpPr>
        <p:spPr>
          <a:xfrm>
            <a:off x="783758" y="1203301"/>
            <a:ext cx="7428749" cy="4398546"/>
          </a:xfrm>
        </p:spPr>
        <p:txBody>
          <a:bodyPr>
            <a:noAutofit/>
          </a:bodyPr>
          <a:lstStyle/>
          <a:p>
            <a:pPr marL="0" indent="0" algn="just">
              <a:buNone/>
            </a:pPr>
            <a:r>
              <a:rPr lang="en-US" sz="1400" dirty="0"/>
              <a:t>Color: While it is still worth noting, for many minerals color is the least reliable of all the physical properties because differences in grain size, minute amounts of impurities and other variations may cause changes in a mineral's normal color. Two specimens of the same mineral can look very different as a result of these variations but will still display the same fundamental properties that are determined by its composition.</a:t>
            </a:r>
          </a:p>
          <a:p>
            <a:pPr marL="0" indent="0" algn="just">
              <a:buNone/>
            </a:pPr>
            <a:endParaRPr lang="en-US" sz="1400" dirty="0"/>
          </a:p>
          <a:p>
            <a:pPr marL="0" indent="0" algn="just">
              <a:buNone/>
            </a:pPr>
            <a:r>
              <a:rPr lang="en-US" sz="1400" dirty="0"/>
              <a:t>Streak: The color of the powdered mineral. It is especially significant when different from the color of the </a:t>
            </a:r>
            <a:r>
              <a:rPr lang="en-US" sz="1400" dirty="0" err="1"/>
              <a:t>unpowdered</a:t>
            </a:r>
            <a:r>
              <a:rPr lang="en-US" sz="1400" dirty="0"/>
              <a:t> mineral. Streak is determined by scratching a mineral on a ceramic streak plate.</a:t>
            </a:r>
          </a:p>
        </p:txBody>
      </p:sp>
    </p:spTree>
    <p:extLst>
      <p:ext uri="{BB962C8B-B14F-4D97-AF65-F5344CB8AC3E}">
        <p14:creationId xmlns:p14="http://schemas.microsoft.com/office/powerpoint/2010/main" val="166087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11811"/>
          </a:xfrm>
        </p:spPr>
        <p:txBody>
          <a:bodyPr>
            <a:normAutofit fontScale="90000"/>
          </a:bodyPr>
          <a:lstStyle/>
          <a:p>
            <a:r>
              <a:rPr lang="en-US" dirty="0"/>
              <a:t>Procedure: Luster </a:t>
            </a:r>
          </a:p>
        </p:txBody>
      </p:sp>
      <p:sp>
        <p:nvSpPr>
          <p:cNvPr id="3" name="Content Placeholder 2"/>
          <p:cNvSpPr>
            <a:spLocks noGrp="1"/>
          </p:cNvSpPr>
          <p:nvPr>
            <p:ph idx="1"/>
          </p:nvPr>
        </p:nvSpPr>
        <p:spPr>
          <a:xfrm>
            <a:off x="783758" y="1203301"/>
            <a:ext cx="7428749" cy="4398546"/>
          </a:xfrm>
        </p:spPr>
        <p:txBody>
          <a:bodyPr>
            <a:noAutofit/>
          </a:bodyPr>
          <a:lstStyle/>
          <a:p>
            <a:pPr marL="0" indent="0" algn="just">
              <a:buNone/>
            </a:pPr>
            <a:r>
              <a:rPr lang="en-US" sz="1400" dirty="0"/>
              <a:t>Luster: Luster is the way in which a mineral reflects light; the general appearance or sheen of a mineral. The two main classifications of luster are metallic and nonmetallic. A luster is metallic only if it resembles a metal (such as iron, bronze, lead, silver or gold) so much that it might be confused with it. Nonmetallic minerals are obviously those which do not look like metal. They are described by the following terms:</a:t>
            </a:r>
          </a:p>
        </p:txBody>
      </p:sp>
      <p:sp>
        <p:nvSpPr>
          <p:cNvPr id="8" name="Rectangle 7"/>
          <p:cNvSpPr/>
          <p:nvPr/>
        </p:nvSpPr>
        <p:spPr>
          <a:xfrm>
            <a:off x="2290233" y="6591720"/>
            <a:ext cx="4572000" cy="246221"/>
          </a:xfrm>
          <a:prstGeom prst="rect">
            <a:avLst/>
          </a:prstGeom>
        </p:spPr>
        <p:txBody>
          <a:bodyPr>
            <a:spAutoFit/>
          </a:bodyPr>
          <a:lstStyle/>
          <a:p>
            <a:r>
              <a:rPr lang="en-US" sz="1000" dirty="0"/>
              <a:t>http://www.minsocam.org/msa/collectors_corner/id/mineral_id_keyi3.htm#Luster</a:t>
            </a:r>
          </a:p>
        </p:txBody>
      </p:sp>
      <p:sp>
        <p:nvSpPr>
          <p:cNvPr id="2" name="Rectangle 1"/>
          <p:cNvSpPr/>
          <p:nvPr/>
        </p:nvSpPr>
        <p:spPr>
          <a:xfrm>
            <a:off x="2471816" y="5371918"/>
            <a:ext cx="1490976" cy="523220"/>
          </a:xfrm>
          <a:prstGeom prst="rect">
            <a:avLst/>
          </a:prstGeom>
        </p:spPr>
        <p:txBody>
          <a:bodyPr wrap="square">
            <a:spAutoFit/>
          </a:bodyPr>
          <a:lstStyle/>
          <a:p>
            <a:pPr marL="0" marR="0">
              <a:spcBef>
                <a:spcPts val="0"/>
              </a:spcBef>
              <a:spcAft>
                <a:spcPts val="0"/>
              </a:spcAft>
            </a:pPr>
            <a:r>
              <a:rPr lang="en-US" sz="1400" b="1" dirty="0">
                <a:latin typeface="Calibri" panose="020F0502020204030204" pitchFamily="34" charset="0"/>
                <a:ea typeface="Times New Roman" panose="02020603050405020304" pitchFamily="18" charset="0"/>
                <a:cs typeface="Times New Roman" panose="02020603050405020304" pitchFamily="18" charset="0"/>
              </a:rPr>
              <a:t>Dull </a:t>
            </a:r>
            <a:r>
              <a:rPr lang="en-US" sz="1400" dirty="0">
                <a:latin typeface="Calibri" panose="020F0502020204030204" pitchFamily="34" charset="0"/>
                <a:ea typeface="Times New Roman" panose="02020603050405020304" pitchFamily="18" charset="0"/>
                <a:cs typeface="Times New Roman" panose="02020603050405020304" pitchFamily="18" charset="0"/>
              </a:rPr>
              <a:t>or </a:t>
            </a:r>
            <a:r>
              <a:rPr lang="en-US" sz="1400" b="1" dirty="0">
                <a:latin typeface="Calibri" panose="020F0502020204030204" pitchFamily="34" charset="0"/>
                <a:ea typeface="Times New Roman" panose="02020603050405020304" pitchFamily="18" charset="0"/>
                <a:cs typeface="Times New Roman" panose="02020603050405020304" pitchFamily="18" charset="0"/>
              </a:rPr>
              <a:t>earthy</a:t>
            </a:r>
            <a:r>
              <a:rPr lang="en-US" sz="1400" dirty="0">
                <a:latin typeface="Calibri" panose="020F0502020204030204" pitchFamily="34" charset="0"/>
                <a:ea typeface="Times New Roman" panose="02020603050405020304" pitchFamily="18" charset="0"/>
                <a:cs typeface="Times New Roman" panose="02020603050405020304" pitchFamily="18" charset="0"/>
              </a:rPr>
              <a:t> ­ as indicated.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1837566" y="2216744"/>
            <a:ext cx="1475651" cy="738664"/>
          </a:xfrm>
          <a:prstGeom prst="rect">
            <a:avLst/>
          </a:prstGeom>
        </p:spPr>
        <p:txBody>
          <a:bodyPr wrap="square">
            <a:spAutoFit/>
          </a:bodyPr>
          <a:lstStyle/>
          <a:p>
            <a:pPr marL="0" marR="0">
              <a:spcBef>
                <a:spcPts val="0"/>
              </a:spcBef>
              <a:spcAft>
                <a:spcPts val="0"/>
              </a:spcAft>
            </a:pPr>
            <a:r>
              <a:rPr lang="en-US" sz="1400" b="1" dirty="0">
                <a:latin typeface="Calibri" panose="020F0502020204030204" pitchFamily="34" charset="0"/>
                <a:ea typeface="Times New Roman" panose="02020603050405020304" pitchFamily="18" charset="0"/>
                <a:cs typeface="Times New Roman" panose="02020603050405020304" pitchFamily="18" charset="0"/>
              </a:rPr>
              <a:t>Adamantine </a:t>
            </a:r>
            <a:r>
              <a:rPr lang="en-US" sz="1400" dirty="0">
                <a:latin typeface="Calibri" panose="020F0502020204030204" pitchFamily="34" charset="0"/>
                <a:ea typeface="Times New Roman" panose="02020603050405020304" pitchFamily="18" charset="0"/>
                <a:cs typeface="Times New Roman" panose="02020603050405020304" pitchFamily="18" charset="0"/>
              </a:rPr>
              <a:t>­ reflects light like a diamond.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6513352" y="2216744"/>
            <a:ext cx="1803032" cy="523220"/>
          </a:xfrm>
          <a:prstGeom prst="rect">
            <a:avLst/>
          </a:prstGeom>
        </p:spPr>
        <p:txBody>
          <a:bodyPr wrap="square">
            <a:spAutoFit/>
          </a:bodyPr>
          <a:lstStyle/>
          <a:p>
            <a:pPr marL="0" marR="0">
              <a:spcBef>
                <a:spcPts val="0"/>
              </a:spcBef>
              <a:spcAft>
                <a:spcPts val="0"/>
              </a:spcAft>
            </a:pPr>
            <a:r>
              <a:rPr lang="en-US" sz="1400" b="1" dirty="0">
                <a:latin typeface="Calibri" panose="020F0502020204030204" pitchFamily="34" charset="0"/>
                <a:ea typeface="Times New Roman" panose="02020603050405020304" pitchFamily="18" charset="0"/>
                <a:cs typeface="Times New Roman" panose="02020603050405020304" pitchFamily="18" charset="0"/>
              </a:rPr>
              <a:t>Silky ­ </a:t>
            </a:r>
            <a:r>
              <a:rPr lang="en-US" sz="1400" dirty="0">
                <a:latin typeface="Calibri" panose="020F0502020204030204" pitchFamily="34" charset="0"/>
                <a:ea typeface="Times New Roman" panose="02020603050405020304" pitchFamily="18" charset="0"/>
                <a:cs typeface="Times New Roman" panose="02020603050405020304" pitchFamily="18" charset="0"/>
              </a:rPr>
              <a:t>the appearance of silk cloth.</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783758" y="5719832"/>
            <a:ext cx="1560162" cy="523220"/>
          </a:xfrm>
          <a:prstGeom prst="rect">
            <a:avLst/>
          </a:prstGeom>
        </p:spPr>
        <p:txBody>
          <a:bodyPr wrap="square">
            <a:spAutoFit/>
          </a:bodyPr>
          <a:lstStyle/>
          <a:p>
            <a:pPr marL="0" marR="0">
              <a:spcBef>
                <a:spcPts val="0"/>
              </a:spcBef>
              <a:spcAft>
                <a:spcPts val="0"/>
              </a:spcAft>
            </a:pPr>
            <a:r>
              <a:rPr lang="en-US" sz="1400" b="1" dirty="0">
                <a:latin typeface="Calibri" panose="020F0502020204030204" pitchFamily="34" charset="0"/>
                <a:ea typeface="Times New Roman" panose="02020603050405020304" pitchFamily="18" charset="0"/>
                <a:cs typeface="Times New Roman" panose="02020603050405020304" pitchFamily="18" charset="0"/>
              </a:rPr>
              <a:t>Oily </a:t>
            </a:r>
            <a:r>
              <a:rPr lang="en-US" sz="1400" dirty="0">
                <a:latin typeface="Calibri" panose="020F0502020204030204" pitchFamily="34" charset="0"/>
                <a:ea typeface="Times New Roman" panose="02020603050405020304" pitchFamily="18" charset="0"/>
                <a:cs typeface="Times New Roman" panose="02020603050405020304" pitchFamily="18" charset="0"/>
              </a:rPr>
              <a:t>­ the appearance of oil.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7229159" y="4436339"/>
            <a:ext cx="1939169" cy="954107"/>
          </a:xfrm>
          <a:prstGeom prst="rect">
            <a:avLst/>
          </a:prstGeom>
        </p:spPr>
        <p:txBody>
          <a:bodyPr wrap="square">
            <a:spAutoFit/>
          </a:bodyPr>
          <a:lstStyle/>
          <a:p>
            <a:pPr marL="0" marR="0">
              <a:spcBef>
                <a:spcPts val="0"/>
              </a:spcBef>
              <a:spcAft>
                <a:spcPts val="0"/>
              </a:spcAft>
            </a:pPr>
            <a:r>
              <a:rPr lang="en-US" sz="1400" b="1" dirty="0">
                <a:latin typeface="Calibri" panose="020F0502020204030204" pitchFamily="34" charset="0"/>
                <a:ea typeface="Times New Roman" panose="02020603050405020304" pitchFamily="18" charset="0"/>
                <a:cs typeface="Times New Roman" panose="02020603050405020304" pitchFamily="18" charset="0"/>
              </a:rPr>
              <a:t>Waxy ­ </a:t>
            </a:r>
            <a:r>
              <a:rPr lang="en-US" sz="1400" dirty="0">
                <a:latin typeface="Calibri" panose="020F0502020204030204" pitchFamily="34" charset="0"/>
                <a:ea typeface="Times New Roman" panose="02020603050405020304" pitchFamily="18" charset="0"/>
                <a:cs typeface="Times New Roman" panose="02020603050405020304" pitchFamily="18" charset="0"/>
              </a:rPr>
              <a:t>the appearance of a freshly waxed surface, or a broken candle.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2146663" y="3095838"/>
            <a:ext cx="1480693" cy="954107"/>
          </a:xfrm>
          <a:prstGeom prst="rect">
            <a:avLst/>
          </a:prstGeom>
        </p:spPr>
        <p:txBody>
          <a:bodyPr wrap="square">
            <a:spAutoFit/>
          </a:bodyPr>
          <a:lstStyle/>
          <a:p>
            <a:pPr marL="0" marR="0" algn="r">
              <a:spcBef>
                <a:spcPts val="0"/>
              </a:spcBef>
              <a:spcAft>
                <a:spcPts val="0"/>
              </a:spcAft>
            </a:pPr>
            <a:r>
              <a:rPr lang="en-US" sz="1400" b="1" dirty="0">
                <a:latin typeface="Calibri" panose="020F0502020204030204" pitchFamily="34" charset="0"/>
                <a:ea typeface="Times New Roman" panose="02020603050405020304" pitchFamily="18" charset="0"/>
                <a:cs typeface="Times New Roman" panose="02020603050405020304" pitchFamily="18" charset="0"/>
              </a:rPr>
              <a:t>Resinous ­</a:t>
            </a:r>
            <a:r>
              <a:rPr lang="en-US" sz="1400" dirty="0">
                <a:latin typeface="Calibri" panose="020F0502020204030204" pitchFamily="34" charset="0"/>
                <a:ea typeface="Times New Roman" panose="02020603050405020304" pitchFamily="18" charset="0"/>
                <a:cs typeface="Times New Roman" panose="02020603050405020304" pitchFamily="18" charset="0"/>
              </a:rPr>
              <a:t> the appearance of dried pitch, or fiberglass resin.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11"/>
          <p:cNvSpPr/>
          <p:nvPr/>
        </p:nvSpPr>
        <p:spPr>
          <a:xfrm>
            <a:off x="4414524" y="6014861"/>
            <a:ext cx="1668233" cy="523220"/>
          </a:xfrm>
          <a:prstGeom prst="rect">
            <a:avLst/>
          </a:prstGeom>
        </p:spPr>
        <p:txBody>
          <a:bodyPr wrap="square">
            <a:spAutoFit/>
          </a:bodyPr>
          <a:lstStyle/>
          <a:p>
            <a:pPr marL="0" marR="0">
              <a:spcBef>
                <a:spcPts val="0"/>
              </a:spcBef>
              <a:spcAft>
                <a:spcPts val="0"/>
              </a:spcAft>
            </a:pPr>
            <a:r>
              <a:rPr lang="en-US" sz="1400" b="1" dirty="0">
                <a:latin typeface="Calibri" panose="020F0502020204030204" pitchFamily="34" charset="0"/>
                <a:ea typeface="Times New Roman" panose="02020603050405020304" pitchFamily="18" charset="0"/>
                <a:cs typeface="Times New Roman" panose="02020603050405020304" pitchFamily="18" charset="0"/>
              </a:rPr>
              <a:t>Pearly ­ </a:t>
            </a:r>
            <a:r>
              <a:rPr lang="en-US" sz="1400" dirty="0">
                <a:latin typeface="Calibri" panose="020F0502020204030204" pitchFamily="34" charset="0"/>
                <a:ea typeface="Times New Roman" panose="02020603050405020304" pitchFamily="18" charset="0"/>
                <a:cs typeface="Times New Roman" panose="02020603050405020304" pitchFamily="18" charset="0"/>
              </a:rPr>
              <a:t>like mother ­of ­pearl.</a:t>
            </a:r>
            <a:endParaRPr lang="en-US" sz="1400" dirty="0">
              <a:latin typeface="MS Gothic" panose="020B0609070205080204" pitchFamily="49" charset="-128"/>
              <a:ea typeface="Times New Roman" panose="02020603050405020304" pitchFamily="18" charset="0"/>
              <a:cs typeface="MS Gothic" panose="020B0609070205080204" pitchFamily="49" charset="-128"/>
            </a:endParaRPr>
          </a:p>
        </p:txBody>
      </p:sp>
      <p:sp>
        <p:nvSpPr>
          <p:cNvPr id="13" name="Rectangle 12"/>
          <p:cNvSpPr/>
          <p:nvPr/>
        </p:nvSpPr>
        <p:spPr>
          <a:xfrm>
            <a:off x="5329208" y="3586364"/>
            <a:ext cx="2247887" cy="738664"/>
          </a:xfrm>
          <a:prstGeom prst="rect">
            <a:avLst/>
          </a:prstGeom>
        </p:spPr>
        <p:txBody>
          <a:bodyPr wrap="square">
            <a:spAutoFit/>
          </a:bodyPr>
          <a:lstStyle/>
          <a:p>
            <a:pPr marL="0" marR="0" algn="r">
              <a:spcBef>
                <a:spcPts val="0"/>
              </a:spcBef>
              <a:spcAft>
                <a:spcPts val="0"/>
              </a:spcAft>
            </a:pPr>
            <a:r>
              <a:rPr lang="en-US" sz="1400" b="1" dirty="0">
                <a:latin typeface="Calibri" panose="020F0502020204030204" pitchFamily="34" charset="0"/>
                <a:ea typeface="Times New Roman" panose="02020603050405020304" pitchFamily="18" charset="0"/>
                <a:cs typeface="Times New Roman" panose="02020603050405020304" pitchFamily="18" charset="0"/>
              </a:rPr>
              <a:t>Vitreous/Glassy </a:t>
            </a:r>
            <a:r>
              <a:rPr lang="en-US" sz="1400" dirty="0">
                <a:latin typeface="Calibri" panose="020F0502020204030204" pitchFamily="34" charset="0"/>
                <a:ea typeface="Times New Roman" panose="02020603050405020304" pitchFamily="18" charset="0"/>
                <a:cs typeface="Times New Roman" panose="02020603050405020304" pitchFamily="18" charset="0"/>
              </a:rPr>
              <a:t>­ reflects like glass, although the mineral may be opaque. </a:t>
            </a:r>
          </a:p>
        </p:txBody>
      </p:sp>
      <p:pic>
        <p:nvPicPr>
          <p:cNvPr id="4" name="Picture 3"/>
          <p:cNvPicPr>
            <a:picLocks noChangeAspect="1"/>
          </p:cNvPicPr>
          <p:nvPr/>
        </p:nvPicPr>
        <p:blipFill rotWithShape="1">
          <a:blip r:embed="rId2"/>
          <a:srcRect l="21847" t="9508" r="65630" b="68174"/>
          <a:stretch/>
        </p:blipFill>
        <p:spPr>
          <a:xfrm>
            <a:off x="3584218" y="2469453"/>
            <a:ext cx="1431379" cy="1434908"/>
          </a:xfrm>
          <a:prstGeom prst="rect">
            <a:avLst/>
          </a:prstGeom>
        </p:spPr>
      </p:pic>
      <p:pic>
        <p:nvPicPr>
          <p:cNvPr id="14" name="Picture 13"/>
          <p:cNvPicPr>
            <a:picLocks noChangeAspect="1"/>
          </p:cNvPicPr>
          <p:nvPr/>
        </p:nvPicPr>
        <p:blipFill rotWithShape="1">
          <a:blip r:embed="rId2"/>
          <a:srcRect l="21955" t="35957" r="65630" b="45992"/>
          <a:stretch/>
        </p:blipFill>
        <p:spPr>
          <a:xfrm>
            <a:off x="7502989" y="2984127"/>
            <a:ext cx="1419035" cy="1160567"/>
          </a:xfrm>
          <a:prstGeom prst="rect">
            <a:avLst/>
          </a:prstGeom>
        </p:spPr>
      </p:pic>
      <p:pic>
        <p:nvPicPr>
          <p:cNvPr id="15" name="Picture 14"/>
          <p:cNvPicPr>
            <a:picLocks noChangeAspect="1"/>
          </p:cNvPicPr>
          <p:nvPr/>
        </p:nvPicPr>
        <p:blipFill rotWithShape="1">
          <a:blip r:embed="rId2"/>
          <a:srcRect l="22063" t="57973" r="65630" b="17794"/>
          <a:stretch/>
        </p:blipFill>
        <p:spPr>
          <a:xfrm>
            <a:off x="4453006" y="4476702"/>
            <a:ext cx="1406690" cy="1558031"/>
          </a:xfrm>
          <a:prstGeom prst="rect">
            <a:avLst/>
          </a:prstGeom>
        </p:spPr>
      </p:pic>
      <p:pic>
        <p:nvPicPr>
          <p:cNvPr id="16" name="Picture 15"/>
          <p:cNvPicPr>
            <a:picLocks noChangeAspect="1"/>
          </p:cNvPicPr>
          <p:nvPr/>
        </p:nvPicPr>
        <p:blipFill rotWithShape="1">
          <a:blip r:embed="rId3"/>
          <a:srcRect l="21846" t="45938" r="65600" b="35354"/>
          <a:stretch/>
        </p:blipFill>
        <p:spPr>
          <a:xfrm>
            <a:off x="5116824" y="2191852"/>
            <a:ext cx="1434923" cy="1202807"/>
          </a:xfrm>
          <a:prstGeom prst="rect">
            <a:avLst/>
          </a:prstGeom>
        </p:spPr>
      </p:pic>
      <p:pic>
        <p:nvPicPr>
          <p:cNvPr id="17" name="Picture 16"/>
          <p:cNvPicPr>
            <a:picLocks noChangeAspect="1"/>
          </p:cNvPicPr>
          <p:nvPr/>
        </p:nvPicPr>
        <p:blipFill rotWithShape="1">
          <a:blip r:embed="rId3"/>
          <a:srcRect l="21861" t="19846" r="65600" b="58301"/>
          <a:stretch/>
        </p:blipFill>
        <p:spPr>
          <a:xfrm>
            <a:off x="689999" y="4281054"/>
            <a:ext cx="1433208" cy="1405011"/>
          </a:xfrm>
          <a:prstGeom prst="rect">
            <a:avLst/>
          </a:prstGeom>
        </p:spPr>
      </p:pic>
      <p:pic>
        <p:nvPicPr>
          <p:cNvPr id="18" name="Picture 17"/>
          <p:cNvPicPr>
            <a:picLocks noChangeAspect="1"/>
          </p:cNvPicPr>
          <p:nvPr/>
        </p:nvPicPr>
        <p:blipFill rotWithShape="1">
          <a:blip r:embed="rId4"/>
          <a:srcRect l="21846" t="50533" r="65693" b="33221"/>
          <a:stretch/>
        </p:blipFill>
        <p:spPr>
          <a:xfrm>
            <a:off x="2471816" y="4345930"/>
            <a:ext cx="1424292" cy="1044516"/>
          </a:xfrm>
          <a:prstGeom prst="rect">
            <a:avLst/>
          </a:prstGeom>
        </p:spPr>
      </p:pic>
      <p:pic>
        <p:nvPicPr>
          <p:cNvPr id="19" name="Picture 18"/>
          <p:cNvPicPr>
            <a:picLocks noChangeAspect="1"/>
          </p:cNvPicPr>
          <p:nvPr/>
        </p:nvPicPr>
        <p:blipFill rotWithShape="1">
          <a:blip r:embed="rId5"/>
          <a:srcRect l="22031" t="29200" r="65692" b="44544"/>
          <a:stretch/>
        </p:blipFill>
        <p:spPr>
          <a:xfrm>
            <a:off x="466754" y="2254972"/>
            <a:ext cx="1403261" cy="1688097"/>
          </a:xfrm>
          <a:prstGeom prst="rect">
            <a:avLst/>
          </a:prstGeom>
        </p:spPr>
      </p:pic>
      <p:pic>
        <p:nvPicPr>
          <p:cNvPr id="7170" name="Picture 2" descr="Image result for waxy miner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6110" y="4447684"/>
            <a:ext cx="1298659" cy="118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594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11811"/>
          </a:xfrm>
        </p:spPr>
        <p:txBody>
          <a:bodyPr>
            <a:normAutofit fontScale="90000"/>
          </a:bodyPr>
          <a:lstStyle/>
          <a:p>
            <a:r>
              <a:rPr lang="en-US" dirty="0"/>
              <a:t>Procedure: Cleavage </a:t>
            </a:r>
          </a:p>
        </p:txBody>
      </p:sp>
      <p:sp>
        <p:nvSpPr>
          <p:cNvPr id="3" name="Content Placeholder 2"/>
          <p:cNvSpPr>
            <a:spLocks noGrp="1"/>
          </p:cNvSpPr>
          <p:nvPr>
            <p:ph idx="1"/>
          </p:nvPr>
        </p:nvSpPr>
        <p:spPr>
          <a:xfrm>
            <a:off x="783758" y="1203301"/>
            <a:ext cx="7428749" cy="4398546"/>
          </a:xfrm>
        </p:spPr>
        <p:txBody>
          <a:bodyPr>
            <a:noAutofit/>
          </a:bodyPr>
          <a:lstStyle/>
          <a:p>
            <a:pPr marL="0" indent="0" algn="just">
              <a:buNone/>
            </a:pPr>
            <a:r>
              <a:rPr lang="en-US" sz="1400" dirty="0"/>
              <a:t>Cleavage: The tendency of minerals to break along one or more sets of parallel planes due to arrangement of the structure of atoms that make up the mineral. Cleavage can be defined by the </a:t>
            </a:r>
            <a:r>
              <a:rPr lang="en-US" sz="1400" b="1" dirty="0"/>
              <a:t>quality of the cleavage</a:t>
            </a:r>
            <a:r>
              <a:rPr lang="en-US" sz="1400" dirty="0"/>
              <a:t>, and the </a:t>
            </a:r>
            <a:r>
              <a:rPr lang="en-US" sz="1400" b="1" dirty="0"/>
              <a:t>difficulty in achieving the cleavage</a:t>
            </a:r>
            <a:r>
              <a:rPr lang="en-US" sz="1400" dirty="0"/>
              <a:t>. </a:t>
            </a:r>
          </a:p>
          <a:p>
            <a:pPr marL="0" indent="0" algn="just">
              <a:buNone/>
            </a:pPr>
            <a:endParaRPr lang="en-US" sz="1400" dirty="0"/>
          </a:p>
          <a:p>
            <a:pPr marL="0" indent="0" algn="just">
              <a:buNone/>
            </a:pPr>
            <a:r>
              <a:rPr lang="en-US" sz="1400" dirty="0"/>
              <a:t>Quality: In some minerals, it is nearly perfect in one or more direction. In others, it may be poorly developed or nonexistent. Some minerals do not have cleavage and break irregularly, otherwise known as fracture, which is not determined by the arrangement of atoms in a mineral. Cleavage is indicated by flat reflective surfaces along which the mineral has broken. Fragments of a mineral that displays cleavage will break off in the same way every time as determined by the number, quality, and arrangement of cleavage planes. This repeating structure can sometimes form step like features where the mineral has been broken.</a:t>
            </a:r>
          </a:p>
        </p:txBody>
      </p:sp>
      <p:pic>
        <p:nvPicPr>
          <p:cNvPr id="4" name="Picture 3"/>
          <p:cNvPicPr>
            <a:picLocks noChangeAspect="1"/>
          </p:cNvPicPr>
          <p:nvPr/>
        </p:nvPicPr>
        <p:blipFill rotWithShape="1">
          <a:blip r:embed="rId2"/>
          <a:srcRect l="20093" t="18534" r="67353" b="58820"/>
          <a:stretch/>
        </p:blipFill>
        <p:spPr>
          <a:xfrm>
            <a:off x="735428" y="3837105"/>
            <a:ext cx="1913206" cy="1941342"/>
          </a:xfrm>
          <a:prstGeom prst="rect">
            <a:avLst/>
          </a:prstGeom>
        </p:spPr>
      </p:pic>
      <p:pic>
        <p:nvPicPr>
          <p:cNvPr id="20" name="Picture 19"/>
          <p:cNvPicPr>
            <a:picLocks noChangeAspect="1"/>
          </p:cNvPicPr>
          <p:nvPr/>
        </p:nvPicPr>
        <p:blipFill rotWithShape="1">
          <a:blip r:embed="rId2"/>
          <a:srcRect l="20093" t="45145" r="67353" b="30842"/>
          <a:stretch/>
        </p:blipFill>
        <p:spPr>
          <a:xfrm>
            <a:off x="3398911" y="3778490"/>
            <a:ext cx="1913206" cy="2058573"/>
          </a:xfrm>
          <a:prstGeom prst="rect">
            <a:avLst/>
          </a:prstGeom>
        </p:spPr>
      </p:pic>
      <p:pic>
        <p:nvPicPr>
          <p:cNvPr id="21" name="Picture 20"/>
          <p:cNvPicPr>
            <a:picLocks noChangeAspect="1"/>
          </p:cNvPicPr>
          <p:nvPr/>
        </p:nvPicPr>
        <p:blipFill rotWithShape="1">
          <a:blip r:embed="rId2"/>
          <a:srcRect l="20093" t="72905" r="67353" b="8606"/>
          <a:stretch/>
        </p:blipFill>
        <p:spPr>
          <a:xfrm>
            <a:off x="6062394" y="4015296"/>
            <a:ext cx="1913206" cy="1584960"/>
          </a:xfrm>
          <a:prstGeom prst="rect">
            <a:avLst/>
          </a:prstGeom>
        </p:spPr>
      </p:pic>
      <p:sp>
        <p:nvSpPr>
          <p:cNvPr id="22" name="Rectangle 21"/>
          <p:cNvSpPr/>
          <p:nvPr/>
        </p:nvSpPr>
        <p:spPr>
          <a:xfrm>
            <a:off x="2212132" y="6325360"/>
            <a:ext cx="4572000" cy="246221"/>
          </a:xfrm>
          <a:prstGeom prst="rect">
            <a:avLst/>
          </a:prstGeom>
        </p:spPr>
        <p:txBody>
          <a:bodyPr>
            <a:spAutoFit/>
          </a:bodyPr>
          <a:lstStyle/>
          <a:p>
            <a:r>
              <a:rPr lang="en-US" sz="1000" dirty="0"/>
              <a:t>http://www.minsocam.org/msa/collectors_corner/id/mineral_id_keyi6.htm</a:t>
            </a:r>
          </a:p>
        </p:txBody>
      </p:sp>
    </p:spTree>
    <p:extLst>
      <p:ext uri="{BB962C8B-B14F-4D97-AF65-F5344CB8AC3E}">
        <p14:creationId xmlns:p14="http://schemas.microsoft.com/office/powerpoint/2010/main" val="23240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11811"/>
          </a:xfrm>
        </p:spPr>
        <p:txBody>
          <a:bodyPr>
            <a:normAutofit fontScale="90000"/>
          </a:bodyPr>
          <a:lstStyle/>
          <a:p>
            <a:r>
              <a:rPr lang="en-US" dirty="0"/>
              <a:t>Procedure: Specific gravity </a:t>
            </a:r>
          </a:p>
        </p:txBody>
      </p:sp>
      <p:sp>
        <p:nvSpPr>
          <p:cNvPr id="3" name="Content Placeholder 2"/>
          <p:cNvSpPr>
            <a:spLocks noGrp="1"/>
          </p:cNvSpPr>
          <p:nvPr>
            <p:ph idx="1"/>
          </p:nvPr>
        </p:nvSpPr>
        <p:spPr>
          <a:xfrm>
            <a:off x="783758" y="1203301"/>
            <a:ext cx="7428749" cy="4398546"/>
          </a:xfrm>
        </p:spPr>
        <p:txBody>
          <a:bodyPr>
            <a:noAutofit/>
          </a:bodyPr>
          <a:lstStyle/>
          <a:p>
            <a:pPr marL="0" indent="0" algn="just">
              <a:buNone/>
            </a:pPr>
            <a:r>
              <a:rPr lang="en-US" sz="1400" dirty="0"/>
              <a:t>Specific gravity: refers to the weight of the mineral compared to a comparable amount of water. It is a ratio that has no units but has about the same value as density and can therefore be determined in the same manner, by calculating the mass of the mineral over the volume.</a:t>
            </a:r>
          </a:p>
        </p:txBody>
      </p:sp>
      <p:sp>
        <p:nvSpPr>
          <p:cNvPr id="8" name="Rectangle 7"/>
          <p:cNvSpPr/>
          <p:nvPr/>
        </p:nvSpPr>
        <p:spPr>
          <a:xfrm>
            <a:off x="2492796" y="6085524"/>
            <a:ext cx="4572000" cy="246221"/>
          </a:xfrm>
          <a:prstGeom prst="rect">
            <a:avLst/>
          </a:prstGeom>
        </p:spPr>
        <p:txBody>
          <a:bodyPr>
            <a:spAutoFit/>
          </a:bodyPr>
          <a:lstStyle/>
          <a:p>
            <a:r>
              <a:rPr lang="en-US" sz="1000" dirty="0"/>
              <a:t>http://www.valueerror.com/pennstate/ce_lab/specific-gravity/</a:t>
            </a:r>
          </a:p>
        </p:txBody>
      </p:sp>
      <p:pic>
        <p:nvPicPr>
          <p:cNvPr id="5122" name="Picture 2" descr="Image result for astm specific gra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354" y="1952368"/>
            <a:ext cx="3192536" cy="403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186308"/>
      </p:ext>
    </p:extLst>
  </p:cSld>
  <p:clrMapOvr>
    <a:masterClrMapping/>
  </p:clrMapOvr>
</p:sld>
</file>

<file path=ppt/theme/theme1.xml><?xml version="1.0" encoding="utf-8"?>
<a:theme xmlns:a="http://schemas.openxmlformats.org/drawingml/2006/main" name="RAIN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7299</TotalTime>
  <Words>2817</Words>
  <Application>Microsoft Office PowerPoint</Application>
  <PresentationFormat>Letter Paper (8.5x11 in)</PresentationFormat>
  <Paragraphs>158</Paragraphs>
  <Slides>18</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1" baseType="lpstr">
      <vt:lpstr>MS Gothic</vt:lpstr>
      <vt:lpstr>ＭＳ Ｐゴシック</vt:lpstr>
      <vt:lpstr>Andalus</vt:lpstr>
      <vt:lpstr>Arial</vt:lpstr>
      <vt:lpstr>Calibri</vt:lpstr>
      <vt:lpstr>Calibri Light</vt:lpstr>
      <vt:lpstr>Times</vt:lpstr>
      <vt:lpstr>Times New Roman</vt:lpstr>
      <vt:lpstr>Verdana</vt:lpstr>
      <vt:lpstr>Wingdings</vt:lpstr>
      <vt:lpstr>Wingdings 2</vt:lpstr>
      <vt:lpstr>RAIN Master</vt:lpstr>
      <vt:lpstr>Image</vt:lpstr>
      <vt:lpstr>PowerPoint Presentation</vt:lpstr>
      <vt:lpstr>Background</vt:lpstr>
      <vt:lpstr>Background</vt:lpstr>
      <vt:lpstr>Background</vt:lpstr>
      <vt:lpstr>Procedure: Hardness </vt:lpstr>
      <vt:lpstr>Procedure: Color </vt:lpstr>
      <vt:lpstr>Procedure: Luster </vt:lpstr>
      <vt:lpstr>Procedure: Cleavage </vt:lpstr>
      <vt:lpstr>Procedure: Specific gravity </vt:lpstr>
      <vt:lpstr>Procedure: Flame Test</vt:lpstr>
      <vt:lpstr>Procedure: Precipitation with NaOH</vt:lpstr>
      <vt:lpstr>Procedure: Acid Test</vt:lpstr>
      <vt:lpstr>Procedure:  Determining the unknown mineral</vt:lpstr>
      <vt:lpstr>Procedure:  Microscopic determination of the unknown mineral</vt:lpstr>
      <vt:lpstr>Remote Access Connection Instructions </vt:lpstr>
      <vt:lpstr>Remote Access Connection Instructions </vt:lpstr>
      <vt:lpstr>Author and Editor References</vt:lpstr>
      <vt:lpstr>References and Supplemental Material</vt:lpstr>
    </vt:vector>
  </TitlesOfParts>
  <Company>IEC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Shafarman</dc:creator>
  <cp:lastModifiedBy>Beth Anna Bimber</cp:lastModifiedBy>
  <cp:revision>432</cp:revision>
  <cp:lastPrinted>2010-04-15T13:23:45Z</cp:lastPrinted>
  <dcterms:created xsi:type="dcterms:W3CDTF">2012-06-25T12:56:12Z</dcterms:created>
  <dcterms:modified xsi:type="dcterms:W3CDTF">2016-12-19T15:06:49Z</dcterms:modified>
</cp:coreProperties>
</file>