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snapToGrid="0">
      <p:cViewPr varScale="1">
        <p:scale>
          <a:sx n="96" d="100"/>
          <a:sy n="96" d="100"/>
        </p:scale>
        <p:origin x="96" y="9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654BD4-48D4-4EE0-9F0B-0A3BF22E0E2A}" type="datetimeFigureOut">
              <a:rPr lang="en-US" smtClean="0"/>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C0250D-F4C9-476A-A41F-60F1E7B2DC5F}" type="slidenum">
              <a:rPr lang="en-US" smtClean="0"/>
              <a:t>‹#›</a:t>
            </a:fld>
            <a:endParaRPr lang="en-US"/>
          </a:p>
        </p:txBody>
      </p:sp>
    </p:spTree>
    <p:extLst>
      <p:ext uri="{BB962C8B-B14F-4D97-AF65-F5344CB8AC3E}">
        <p14:creationId xmlns:p14="http://schemas.microsoft.com/office/powerpoint/2010/main" val="1787093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654BD4-48D4-4EE0-9F0B-0A3BF22E0E2A}" type="datetimeFigureOut">
              <a:rPr lang="en-US" smtClean="0"/>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C0250D-F4C9-476A-A41F-60F1E7B2DC5F}" type="slidenum">
              <a:rPr lang="en-US" smtClean="0"/>
              <a:t>‹#›</a:t>
            </a:fld>
            <a:endParaRPr lang="en-US"/>
          </a:p>
        </p:txBody>
      </p:sp>
    </p:spTree>
    <p:extLst>
      <p:ext uri="{BB962C8B-B14F-4D97-AF65-F5344CB8AC3E}">
        <p14:creationId xmlns:p14="http://schemas.microsoft.com/office/powerpoint/2010/main" val="3805359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654BD4-48D4-4EE0-9F0B-0A3BF22E0E2A}" type="datetimeFigureOut">
              <a:rPr lang="en-US" smtClean="0"/>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C0250D-F4C9-476A-A41F-60F1E7B2DC5F}" type="slidenum">
              <a:rPr lang="en-US" smtClean="0"/>
              <a:t>‹#›</a:t>
            </a:fld>
            <a:endParaRPr lang="en-US"/>
          </a:p>
        </p:txBody>
      </p:sp>
    </p:spTree>
    <p:extLst>
      <p:ext uri="{BB962C8B-B14F-4D97-AF65-F5344CB8AC3E}">
        <p14:creationId xmlns:p14="http://schemas.microsoft.com/office/powerpoint/2010/main" val="3934410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654BD4-48D4-4EE0-9F0B-0A3BF22E0E2A}" type="datetimeFigureOut">
              <a:rPr lang="en-US" smtClean="0"/>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C0250D-F4C9-476A-A41F-60F1E7B2DC5F}" type="slidenum">
              <a:rPr lang="en-US" smtClean="0"/>
              <a:t>‹#›</a:t>
            </a:fld>
            <a:endParaRPr lang="en-US"/>
          </a:p>
        </p:txBody>
      </p:sp>
    </p:spTree>
    <p:extLst>
      <p:ext uri="{BB962C8B-B14F-4D97-AF65-F5344CB8AC3E}">
        <p14:creationId xmlns:p14="http://schemas.microsoft.com/office/powerpoint/2010/main" val="1406259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654BD4-48D4-4EE0-9F0B-0A3BF22E0E2A}" type="datetimeFigureOut">
              <a:rPr lang="en-US" smtClean="0"/>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C0250D-F4C9-476A-A41F-60F1E7B2DC5F}" type="slidenum">
              <a:rPr lang="en-US" smtClean="0"/>
              <a:t>‹#›</a:t>
            </a:fld>
            <a:endParaRPr lang="en-US"/>
          </a:p>
        </p:txBody>
      </p:sp>
    </p:spTree>
    <p:extLst>
      <p:ext uri="{BB962C8B-B14F-4D97-AF65-F5344CB8AC3E}">
        <p14:creationId xmlns:p14="http://schemas.microsoft.com/office/powerpoint/2010/main" val="3395292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654BD4-48D4-4EE0-9F0B-0A3BF22E0E2A}" type="datetimeFigureOut">
              <a:rPr lang="en-US" smtClean="0"/>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C0250D-F4C9-476A-A41F-60F1E7B2DC5F}" type="slidenum">
              <a:rPr lang="en-US" smtClean="0"/>
              <a:t>‹#›</a:t>
            </a:fld>
            <a:endParaRPr lang="en-US"/>
          </a:p>
        </p:txBody>
      </p:sp>
    </p:spTree>
    <p:extLst>
      <p:ext uri="{BB962C8B-B14F-4D97-AF65-F5344CB8AC3E}">
        <p14:creationId xmlns:p14="http://schemas.microsoft.com/office/powerpoint/2010/main" val="2661165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654BD4-48D4-4EE0-9F0B-0A3BF22E0E2A}" type="datetimeFigureOut">
              <a:rPr lang="en-US" smtClean="0"/>
              <a:t>2/27/2014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C0250D-F4C9-476A-A41F-60F1E7B2DC5F}" type="slidenum">
              <a:rPr lang="en-US" smtClean="0"/>
              <a:t>‹#›</a:t>
            </a:fld>
            <a:endParaRPr lang="en-US"/>
          </a:p>
        </p:txBody>
      </p:sp>
    </p:spTree>
    <p:extLst>
      <p:ext uri="{BB962C8B-B14F-4D97-AF65-F5344CB8AC3E}">
        <p14:creationId xmlns:p14="http://schemas.microsoft.com/office/powerpoint/2010/main" val="1692487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654BD4-48D4-4EE0-9F0B-0A3BF22E0E2A}" type="datetimeFigureOut">
              <a:rPr lang="en-US" smtClean="0"/>
              <a:t>2/27/2014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C0250D-F4C9-476A-A41F-60F1E7B2DC5F}" type="slidenum">
              <a:rPr lang="en-US" smtClean="0"/>
              <a:t>‹#›</a:t>
            </a:fld>
            <a:endParaRPr lang="en-US"/>
          </a:p>
        </p:txBody>
      </p:sp>
    </p:spTree>
    <p:extLst>
      <p:ext uri="{BB962C8B-B14F-4D97-AF65-F5344CB8AC3E}">
        <p14:creationId xmlns:p14="http://schemas.microsoft.com/office/powerpoint/2010/main" val="2756754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654BD4-48D4-4EE0-9F0B-0A3BF22E0E2A}" type="datetimeFigureOut">
              <a:rPr lang="en-US" smtClean="0"/>
              <a:t>2/27/2014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C0250D-F4C9-476A-A41F-60F1E7B2DC5F}" type="slidenum">
              <a:rPr lang="en-US" smtClean="0"/>
              <a:t>‹#›</a:t>
            </a:fld>
            <a:endParaRPr lang="en-US"/>
          </a:p>
        </p:txBody>
      </p:sp>
    </p:spTree>
    <p:extLst>
      <p:ext uri="{BB962C8B-B14F-4D97-AF65-F5344CB8AC3E}">
        <p14:creationId xmlns:p14="http://schemas.microsoft.com/office/powerpoint/2010/main" val="3593812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654BD4-48D4-4EE0-9F0B-0A3BF22E0E2A}" type="datetimeFigureOut">
              <a:rPr lang="en-US" smtClean="0"/>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C0250D-F4C9-476A-A41F-60F1E7B2DC5F}" type="slidenum">
              <a:rPr lang="en-US" smtClean="0"/>
              <a:t>‹#›</a:t>
            </a:fld>
            <a:endParaRPr lang="en-US"/>
          </a:p>
        </p:txBody>
      </p:sp>
    </p:spTree>
    <p:extLst>
      <p:ext uri="{BB962C8B-B14F-4D97-AF65-F5344CB8AC3E}">
        <p14:creationId xmlns:p14="http://schemas.microsoft.com/office/powerpoint/2010/main" val="2336550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654BD4-48D4-4EE0-9F0B-0A3BF22E0E2A}" type="datetimeFigureOut">
              <a:rPr lang="en-US" smtClean="0"/>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C0250D-F4C9-476A-A41F-60F1E7B2DC5F}" type="slidenum">
              <a:rPr lang="en-US" smtClean="0"/>
              <a:t>‹#›</a:t>
            </a:fld>
            <a:endParaRPr lang="en-US"/>
          </a:p>
        </p:txBody>
      </p:sp>
    </p:spTree>
    <p:extLst>
      <p:ext uri="{BB962C8B-B14F-4D97-AF65-F5344CB8AC3E}">
        <p14:creationId xmlns:p14="http://schemas.microsoft.com/office/powerpoint/2010/main" val="3453958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54BD4-48D4-4EE0-9F0B-0A3BF22E0E2A}" type="datetimeFigureOut">
              <a:rPr lang="en-US" smtClean="0"/>
              <a:t>2/27/2014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0250D-F4C9-476A-A41F-60F1E7B2DC5F}" type="slidenum">
              <a:rPr lang="en-US" smtClean="0"/>
              <a:t>‹#›</a:t>
            </a:fld>
            <a:endParaRPr lang="en-US"/>
          </a:p>
        </p:txBody>
      </p:sp>
    </p:spTree>
    <p:extLst>
      <p:ext uri="{BB962C8B-B14F-4D97-AF65-F5344CB8AC3E}">
        <p14:creationId xmlns:p14="http://schemas.microsoft.com/office/powerpoint/2010/main" val="380946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Thermostat </a:t>
            </a:r>
            <a:endParaRPr lang="en-US" dirty="0"/>
          </a:p>
        </p:txBody>
      </p:sp>
      <p:sp>
        <p:nvSpPr>
          <p:cNvPr id="3" name="Subtitle 2"/>
          <p:cNvSpPr>
            <a:spLocks noGrp="1"/>
          </p:cNvSpPr>
          <p:nvPr>
            <p:ph type="subTitle" idx="1"/>
          </p:nvPr>
        </p:nvSpPr>
        <p:spPr/>
        <p:txBody>
          <a:bodyPr/>
          <a:lstStyle/>
          <a:p>
            <a:r>
              <a:rPr lang="en-US" dirty="0" smtClean="0"/>
              <a:t>How it works and why.</a:t>
            </a:r>
            <a:endParaRPr lang="en-US" dirty="0"/>
          </a:p>
        </p:txBody>
      </p:sp>
      <p:pic>
        <p:nvPicPr>
          <p:cNvPr id="4" name="Picture 3"/>
          <p:cNvPicPr>
            <a:picLocks noChangeAspect="1"/>
          </p:cNvPicPr>
          <p:nvPr/>
        </p:nvPicPr>
        <p:blipFill>
          <a:blip r:embed="rId2"/>
          <a:stretch>
            <a:fillRect/>
          </a:stretch>
        </p:blipFill>
        <p:spPr>
          <a:xfrm>
            <a:off x="2178582" y="6400736"/>
            <a:ext cx="8192643" cy="457264"/>
          </a:xfrm>
          <a:prstGeom prst="rect">
            <a:avLst/>
          </a:prstGeom>
        </p:spPr>
      </p:pic>
    </p:spTree>
    <p:extLst>
      <p:ext uri="{BB962C8B-B14F-4D97-AF65-F5344CB8AC3E}">
        <p14:creationId xmlns:p14="http://schemas.microsoft.com/office/powerpoint/2010/main" val="4021277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38539"/>
            <a:ext cx="3932237" cy="1759226"/>
          </a:xfrm>
        </p:spPr>
        <p:txBody>
          <a:bodyPr>
            <a:normAutofit fontScale="90000"/>
          </a:bodyPr>
          <a:lstStyle/>
          <a:p>
            <a:r>
              <a:rPr lang="en-US" dirty="0" smtClean="0"/>
              <a:t>The thermostat uses many instruments to measurer  settings and parameters .</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a:xfrm>
            <a:off x="5183188" y="987425"/>
            <a:ext cx="6172200" cy="4873625"/>
          </a:xfrm>
        </p:spPr>
      </p:pic>
      <p:sp>
        <p:nvSpPr>
          <p:cNvPr id="4" name="Text Placeholder 3"/>
          <p:cNvSpPr>
            <a:spLocks noGrp="1"/>
          </p:cNvSpPr>
          <p:nvPr>
            <p:ph type="body" sz="half" idx="2"/>
          </p:nvPr>
        </p:nvSpPr>
        <p:spPr>
          <a:xfrm>
            <a:off x="839788" y="2186609"/>
            <a:ext cx="3932237" cy="3682379"/>
          </a:xfrm>
        </p:spPr>
        <p:txBody>
          <a:bodyPr/>
          <a:lstStyle/>
          <a:p>
            <a:r>
              <a:rPr lang="en-US" dirty="0" smtClean="0"/>
              <a:t>One thing that makes a  thermostat operate is the  resistance of a thermistor, A thermistor is a temperature-sensing element composed of sintered semiconductor material which exhibits a large change in resistance proportional to a small change in temperature. Thermistors usually have negative temperature coefficients which means the resistance of the thermistor decreases as the temperature increases. The thermistor comes in many different shapes and sizes .</a:t>
            </a:r>
            <a:endParaRPr lang="en-US" dirty="0"/>
          </a:p>
        </p:txBody>
      </p:sp>
      <p:pic>
        <p:nvPicPr>
          <p:cNvPr id="3" name="Picture 2"/>
          <p:cNvPicPr>
            <a:picLocks noChangeAspect="1"/>
          </p:cNvPicPr>
          <p:nvPr/>
        </p:nvPicPr>
        <p:blipFill>
          <a:blip r:embed="rId3"/>
          <a:stretch>
            <a:fillRect/>
          </a:stretch>
        </p:blipFill>
        <p:spPr>
          <a:xfrm>
            <a:off x="2099069" y="6400736"/>
            <a:ext cx="8192643" cy="457264"/>
          </a:xfrm>
          <a:prstGeom prst="rect">
            <a:avLst/>
          </a:prstGeom>
        </p:spPr>
      </p:pic>
    </p:spTree>
    <p:extLst>
      <p:ext uri="{BB962C8B-B14F-4D97-AF65-F5344CB8AC3E}">
        <p14:creationId xmlns:p14="http://schemas.microsoft.com/office/powerpoint/2010/main" val="2734047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 testing proposes  we choose to replace </a:t>
            </a:r>
            <a:br>
              <a:rPr lang="en-US" dirty="0" smtClean="0"/>
            </a:br>
            <a:r>
              <a:rPr lang="en-US" dirty="0" smtClean="0"/>
              <a:t>A surface mount with a probe type thermistor.</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710189"/>
            <a:ext cx="4020671" cy="3002939"/>
          </a:xfrm>
        </p:spPr>
      </p:pic>
      <p:sp>
        <p:nvSpPr>
          <p:cNvPr id="3" name="Text Placeholder 2"/>
          <p:cNvSpPr>
            <a:spLocks noGrp="1"/>
          </p:cNvSpPr>
          <p:nvPr>
            <p:ph type="body" idx="4294967295"/>
          </p:nvPr>
        </p:nvSpPr>
        <p:spPr>
          <a:xfrm>
            <a:off x="0" y="1681163"/>
            <a:ext cx="11972004" cy="823912"/>
          </a:xfrm>
        </p:spPr>
        <p:txBody>
          <a:bodyPr>
            <a:normAutofit/>
          </a:bodyPr>
          <a:lstStyle/>
          <a:p>
            <a:r>
              <a:rPr lang="en-US" dirty="0" smtClean="0"/>
              <a:t>A surface mount or (</a:t>
            </a:r>
            <a:r>
              <a:rPr lang="en-US" dirty="0" err="1" smtClean="0"/>
              <a:t>smd</a:t>
            </a:r>
            <a:r>
              <a:rPr lang="en-US" dirty="0" smtClean="0"/>
              <a:t> )     extending work area              more  controlled </a:t>
            </a:r>
            <a:endParaRPr lang="en-US" dirty="0"/>
          </a:p>
        </p:txBody>
      </p:sp>
      <p:pic>
        <p:nvPicPr>
          <p:cNvPr id="8" name="Content Placeholder 7"/>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8041342" y="2710189"/>
            <a:ext cx="3930662" cy="2936295"/>
          </a:xfr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0671" y="2710189"/>
            <a:ext cx="3931239" cy="2936295"/>
          </a:xfrm>
          <a:prstGeom prst="rect">
            <a:avLst/>
          </a:prstGeom>
        </p:spPr>
      </p:pic>
      <p:pic>
        <p:nvPicPr>
          <p:cNvPr id="4" name="Picture 3"/>
          <p:cNvPicPr>
            <a:picLocks noChangeAspect="1"/>
          </p:cNvPicPr>
          <p:nvPr/>
        </p:nvPicPr>
        <p:blipFill>
          <a:blip r:embed="rId5"/>
          <a:stretch>
            <a:fillRect/>
          </a:stretch>
        </p:blipFill>
        <p:spPr>
          <a:xfrm>
            <a:off x="2546330" y="6400736"/>
            <a:ext cx="8192643" cy="457264"/>
          </a:xfrm>
          <a:prstGeom prst="rect">
            <a:avLst/>
          </a:prstGeom>
        </p:spPr>
      </p:pic>
    </p:spTree>
    <p:extLst>
      <p:ext uri="{BB962C8B-B14F-4D97-AF65-F5344CB8AC3E}">
        <p14:creationId xmlns:p14="http://schemas.microsoft.com/office/powerpoint/2010/main" val="99976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919"/>
            <a:ext cx="10515600" cy="1506070"/>
          </a:xfrm>
        </p:spPr>
        <p:txBody>
          <a:bodyPr>
            <a:normAutofit fontScale="90000"/>
          </a:bodyPr>
          <a:lstStyle/>
          <a:p>
            <a:r>
              <a:rPr lang="en-US" dirty="0" smtClean="0"/>
              <a:t>After hacking the original board, we need to accommodate some testing points ,this is where a bread board comes in handy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37130" y="1825625"/>
            <a:ext cx="9426388" cy="4871010"/>
          </a:xfrm>
        </p:spPr>
      </p:pic>
      <p:pic>
        <p:nvPicPr>
          <p:cNvPr id="3" name="Picture 2"/>
          <p:cNvPicPr>
            <a:picLocks noChangeAspect="1"/>
          </p:cNvPicPr>
          <p:nvPr/>
        </p:nvPicPr>
        <p:blipFill>
          <a:blip r:embed="rId3"/>
          <a:stretch>
            <a:fillRect/>
          </a:stretch>
        </p:blipFill>
        <p:spPr>
          <a:xfrm>
            <a:off x="3401095" y="6400736"/>
            <a:ext cx="8192643" cy="457264"/>
          </a:xfrm>
          <a:prstGeom prst="rect">
            <a:avLst/>
          </a:prstGeom>
        </p:spPr>
      </p:pic>
    </p:spTree>
    <p:extLst>
      <p:ext uri="{BB962C8B-B14F-4D97-AF65-F5344CB8AC3E}">
        <p14:creationId xmlns:p14="http://schemas.microsoft.com/office/powerpoint/2010/main" val="951617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21411"/>
            <a:ext cx="10515600" cy="1325563"/>
          </a:xfrm>
        </p:spPr>
        <p:txBody>
          <a:bodyPr>
            <a:normAutofit fontScale="90000"/>
          </a:bodyPr>
          <a:lstStyle/>
          <a:p>
            <a:r>
              <a:rPr lang="en-US" dirty="0" smtClean="0"/>
              <a:t>Note that we use led to monitor the status of inputs and outputs before extending signals to a higher voltage level .</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smtClean="0"/>
              <a:t>To simplify wiring you can use a bipolar led to define heat or cool mode of the thermostat. </a:t>
            </a:r>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952139" y="2505075"/>
            <a:ext cx="4933084" cy="3684588"/>
          </a:xfrm>
        </p:spPr>
      </p:pic>
      <p:sp>
        <p:nvSpPr>
          <p:cNvPr id="5" name="Text Placeholder 4"/>
          <p:cNvSpPr>
            <a:spLocks noGrp="1"/>
          </p:cNvSpPr>
          <p:nvPr>
            <p:ph type="body" sz="quarter" idx="3"/>
          </p:nvPr>
        </p:nvSpPr>
        <p:spPr/>
        <p:txBody>
          <a:bodyPr/>
          <a:lstStyle/>
          <a:p>
            <a:endParaRPr lang="en-US" dirty="0"/>
          </a:p>
        </p:txBody>
      </p:sp>
      <p:pic>
        <p:nvPicPr>
          <p:cNvPr id="9" name="Content Placeholder 8"/>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297252" y="2505075"/>
            <a:ext cx="4933084" cy="3684588"/>
          </a:xfrm>
        </p:spPr>
      </p:pic>
      <p:pic>
        <p:nvPicPr>
          <p:cNvPr id="4" name="Picture 3"/>
          <p:cNvPicPr>
            <a:picLocks noChangeAspect="1"/>
          </p:cNvPicPr>
          <p:nvPr/>
        </p:nvPicPr>
        <p:blipFill>
          <a:blip r:embed="rId4"/>
          <a:stretch>
            <a:fillRect/>
          </a:stretch>
        </p:blipFill>
        <p:spPr>
          <a:xfrm>
            <a:off x="2675539" y="6400736"/>
            <a:ext cx="8192643" cy="457264"/>
          </a:xfrm>
          <a:prstGeom prst="rect">
            <a:avLst/>
          </a:prstGeom>
        </p:spPr>
      </p:pic>
    </p:spTree>
    <p:extLst>
      <p:ext uri="{BB962C8B-B14F-4D97-AF65-F5344CB8AC3E}">
        <p14:creationId xmlns:p14="http://schemas.microsoft.com/office/powerpoint/2010/main" val="3044148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729" y="997137"/>
            <a:ext cx="10515600" cy="1325563"/>
          </a:xfrm>
        </p:spPr>
        <p:txBody>
          <a:bodyPr>
            <a:normAutofit fontScale="90000"/>
          </a:bodyPr>
          <a:lstStyle/>
          <a:p>
            <a:r>
              <a:rPr lang="en-US" dirty="0" smtClean="0"/>
              <a:t>Here is a common way to relay signals .Unlike mechanical relays the solid state relays have no moving parts, Thus having no sign of state on or off other than outside sources. Great care must be taken because of the mix of dc and ac voltage sources .  </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40439" y="3348318"/>
            <a:ext cx="5009031" cy="3348317"/>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2776" y="3369501"/>
            <a:ext cx="4889214" cy="3327134"/>
          </a:xfrm>
          <a:prstGeom prst="rect">
            <a:avLst/>
          </a:prstGeom>
        </p:spPr>
      </p:pic>
      <p:pic>
        <p:nvPicPr>
          <p:cNvPr id="3" name="Picture 2"/>
          <p:cNvPicPr>
            <a:picLocks noChangeAspect="1"/>
          </p:cNvPicPr>
          <p:nvPr/>
        </p:nvPicPr>
        <p:blipFill>
          <a:blip r:embed="rId4"/>
          <a:stretch>
            <a:fillRect/>
          </a:stretch>
        </p:blipFill>
        <p:spPr>
          <a:xfrm>
            <a:off x="2297852" y="6400736"/>
            <a:ext cx="8192643" cy="457264"/>
          </a:xfrm>
          <a:prstGeom prst="rect">
            <a:avLst/>
          </a:prstGeom>
        </p:spPr>
      </p:pic>
    </p:spTree>
    <p:extLst>
      <p:ext uri="{BB962C8B-B14F-4D97-AF65-F5344CB8AC3E}">
        <p14:creationId xmlns:p14="http://schemas.microsoft.com/office/powerpoint/2010/main" val="2765673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end up with a wire schematic like this!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079" y="1391479"/>
            <a:ext cx="10634869" cy="4884876"/>
          </a:xfrm>
        </p:spPr>
      </p:pic>
      <p:grpSp>
        <p:nvGrpSpPr>
          <p:cNvPr id="10" name="Group 9"/>
          <p:cNvGrpSpPr/>
          <p:nvPr/>
        </p:nvGrpSpPr>
        <p:grpSpPr>
          <a:xfrm>
            <a:off x="2396228" y="6276355"/>
            <a:ext cx="8194680" cy="455295"/>
            <a:chOff x="0" y="0"/>
            <a:chExt cx="9025154" cy="649605"/>
          </a:xfrm>
        </p:grpSpPr>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09600" cy="649605"/>
            </a:xfrm>
            <a:prstGeom prst="rect">
              <a:avLst/>
            </a:prstGeom>
            <a:noFill/>
            <a:ln>
              <a:noFill/>
            </a:ln>
          </p:spPr>
        </p:pic>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6587370" y="40005"/>
              <a:ext cx="609600" cy="601276"/>
            </a:xfrm>
            <a:prstGeom prst="rect">
              <a:avLst/>
            </a:prstGeom>
          </p:spPr>
        </p:pic>
        <p:sp>
          <p:nvSpPr>
            <p:cNvPr id="13" name="TextBox 4"/>
            <p:cNvSpPr txBox="1"/>
            <p:nvPr/>
          </p:nvSpPr>
          <p:spPr>
            <a:xfrm>
              <a:off x="582269" y="233977"/>
              <a:ext cx="6051903" cy="374141"/>
            </a:xfrm>
            <a:prstGeom prst="rect">
              <a:avLst/>
            </a:prstGeom>
            <a:noFill/>
          </p:spPr>
          <p:txBody>
            <a:bodyPr wrap="none" rtlCol="0">
              <a:spAutoFit/>
            </a:bodyPr>
            <a:lstStyle/>
            <a:p>
              <a:pPr marL="0" marR="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rPr>
                <a:t>Fulton-Montgomery Community College  TEPP Technological Education Pathways Partnership</a:t>
              </a:r>
              <a:endParaRPr lang="en-US" sz="1200">
                <a:effectLst/>
                <a:latin typeface="Times New Roman" panose="02020603050405020304" pitchFamily="18" charset="0"/>
                <a:ea typeface="Times New Roman" panose="02020603050405020304" pitchFamily="18" charset="0"/>
              </a:endParaRPr>
            </a:p>
          </p:txBody>
        </p:sp>
        <p:sp>
          <p:nvSpPr>
            <p:cNvPr id="14" name="TextBox 5"/>
            <p:cNvSpPr txBox="1"/>
            <p:nvPr/>
          </p:nvSpPr>
          <p:spPr>
            <a:xfrm>
              <a:off x="7196436" y="233977"/>
              <a:ext cx="1828718" cy="374141"/>
            </a:xfrm>
            <a:prstGeom prst="rect">
              <a:avLst/>
            </a:prstGeom>
            <a:noFill/>
          </p:spPr>
          <p:txBody>
            <a:bodyPr wrap="square" rtlCol="0">
              <a:spAutoFit/>
            </a:bodyPr>
            <a:lstStyle/>
            <a:p>
              <a:pPr marL="0" marR="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rPr>
                <a:t>NSF DUE 1003122</a:t>
              </a:r>
              <a:endParaRPr lang="en-US" sz="120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27072128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244</Words>
  <Application>Microsoft Office PowerPoint</Application>
  <PresentationFormat>Widescreen</PresentationFormat>
  <Paragraphs>13</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The Thermostat </vt:lpstr>
      <vt:lpstr>The thermostat uses many instruments to measurer  settings and parameters .</vt:lpstr>
      <vt:lpstr>For testing proposes  we choose to replace  A surface mount with a probe type thermistor.</vt:lpstr>
      <vt:lpstr>After hacking the original board, we need to accommodate some testing points ,this is where a bread board comes in handy !</vt:lpstr>
      <vt:lpstr>Note that we use led to monitor the status of inputs and outputs before extending signals to a higher voltage level .</vt:lpstr>
      <vt:lpstr>Here is a common way to relay signals .Unlike mechanical relays the solid state relays have no moving parts, Thus having no sign of state on or off other than outside sources. Great care must be taken because of the mix of dc and ac voltage sources .  </vt:lpstr>
      <vt:lpstr>We end up with a wire schematic like this!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Thermostat</dc:title>
  <dc:creator>Electronic Technology</dc:creator>
  <cp:lastModifiedBy>ACSLabs Student</cp:lastModifiedBy>
  <cp:revision>13</cp:revision>
  <dcterms:created xsi:type="dcterms:W3CDTF">2013-12-16T14:44:28Z</dcterms:created>
  <dcterms:modified xsi:type="dcterms:W3CDTF">2014-02-27T16:47:29Z</dcterms:modified>
</cp:coreProperties>
</file>