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60" r:id="rId4"/>
    <p:sldId id="262" r:id="rId5"/>
    <p:sldId id="263" r:id="rId6"/>
    <p:sldId id="264" r:id="rId7"/>
    <p:sldId id="265" r:id="rId8"/>
    <p:sldId id="270" r:id="rId9"/>
    <p:sldId id="266" r:id="rId10"/>
    <p:sldId id="267" r:id="rId11"/>
    <p:sldId id="269" r:id="rId12"/>
    <p:sldId id="271"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p:scale>
          <a:sx n="117" d="100"/>
          <a:sy n="117" d="100"/>
        </p:scale>
        <p:origin x="-108" y="-4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788D7-680B-4364-9074-A9CAE602EDB3}" type="doc">
      <dgm:prSet loTypeId="urn:microsoft.com/office/officeart/2005/8/layout/chevron1" loCatId="process" qsTypeId="urn:microsoft.com/office/officeart/2005/8/quickstyle/simple1" qsCatId="simple" csTypeId="urn:microsoft.com/office/officeart/2005/8/colors/accent1_2" csCatId="accent1" phldr="1"/>
      <dgm:spPr/>
    </dgm:pt>
    <dgm:pt modelId="{E9F25EED-BC40-4E63-A33F-55E16028DABA}">
      <dgm:prSet phldrT="[Text]"/>
      <dgm:spPr>
        <a:solidFill>
          <a:schemeClr val="accent5">
            <a:lumMod val="50000"/>
          </a:schemeClr>
        </a:solidFill>
      </dgm:spPr>
      <dgm:t>
        <a:bodyPr/>
        <a:lstStyle/>
        <a:p>
          <a:r>
            <a:rPr lang="en-US" dirty="0" smtClean="0"/>
            <a:t>Antenna</a:t>
          </a:r>
          <a:endParaRPr lang="en-US" dirty="0"/>
        </a:p>
      </dgm:t>
    </dgm:pt>
    <dgm:pt modelId="{73150B55-3C35-4BA6-A5B5-CE944ADFDD37}" type="parTrans" cxnId="{9F4D34A7-216D-4F05-948A-107664ED3268}">
      <dgm:prSet/>
      <dgm:spPr/>
      <dgm:t>
        <a:bodyPr/>
        <a:lstStyle/>
        <a:p>
          <a:endParaRPr lang="en-US"/>
        </a:p>
      </dgm:t>
    </dgm:pt>
    <dgm:pt modelId="{01D7ECAE-E12E-42FA-9E29-DC400F10715E}" type="sibTrans" cxnId="{9F4D34A7-216D-4F05-948A-107664ED3268}">
      <dgm:prSet/>
      <dgm:spPr/>
      <dgm:t>
        <a:bodyPr/>
        <a:lstStyle/>
        <a:p>
          <a:endParaRPr lang="en-US"/>
        </a:p>
      </dgm:t>
    </dgm:pt>
    <dgm:pt modelId="{5F78E74B-B0F1-4414-8FD4-74CF61AFF476}">
      <dgm:prSet phldrT="[Text]"/>
      <dgm:spPr>
        <a:solidFill>
          <a:schemeClr val="accent5">
            <a:lumMod val="50000"/>
          </a:schemeClr>
        </a:solidFill>
      </dgm:spPr>
      <dgm:t>
        <a:bodyPr/>
        <a:lstStyle/>
        <a:p>
          <a:r>
            <a:rPr lang="en-US" dirty="0" smtClean="0"/>
            <a:t>Demodulator</a:t>
          </a:r>
          <a:endParaRPr lang="en-US" dirty="0"/>
        </a:p>
      </dgm:t>
    </dgm:pt>
    <dgm:pt modelId="{CAA3DF9B-78D5-4E99-A70E-ECB165204607}" type="parTrans" cxnId="{FE9DB8C3-FCD2-487B-9EB2-239CFE7DBC27}">
      <dgm:prSet/>
      <dgm:spPr/>
      <dgm:t>
        <a:bodyPr/>
        <a:lstStyle/>
        <a:p>
          <a:endParaRPr lang="en-US"/>
        </a:p>
      </dgm:t>
    </dgm:pt>
    <dgm:pt modelId="{B225596A-0187-4E2E-9E32-70A53E3237AD}" type="sibTrans" cxnId="{FE9DB8C3-FCD2-487B-9EB2-239CFE7DBC27}">
      <dgm:prSet/>
      <dgm:spPr/>
      <dgm:t>
        <a:bodyPr/>
        <a:lstStyle/>
        <a:p>
          <a:endParaRPr lang="en-US"/>
        </a:p>
      </dgm:t>
    </dgm:pt>
    <dgm:pt modelId="{476166FA-3167-4944-AEB7-E3A85983FFBE}">
      <dgm:prSet phldrT="[Text]"/>
      <dgm:spPr>
        <a:solidFill>
          <a:schemeClr val="accent5">
            <a:lumMod val="50000"/>
          </a:schemeClr>
        </a:solidFill>
      </dgm:spPr>
      <dgm:t>
        <a:bodyPr/>
        <a:lstStyle/>
        <a:p>
          <a:r>
            <a:rPr lang="en-US" dirty="0" smtClean="0"/>
            <a:t>Amplifier</a:t>
          </a:r>
          <a:endParaRPr lang="en-US" dirty="0"/>
        </a:p>
      </dgm:t>
    </dgm:pt>
    <dgm:pt modelId="{47A9F8B8-6B81-4754-994B-F8CB3430D5AE}" type="parTrans" cxnId="{5A2ED09C-A322-41B9-9B72-380C3BFFA8EF}">
      <dgm:prSet/>
      <dgm:spPr/>
      <dgm:t>
        <a:bodyPr/>
        <a:lstStyle/>
        <a:p>
          <a:endParaRPr lang="en-US"/>
        </a:p>
      </dgm:t>
    </dgm:pt>
    <dgm:pt modelId="{85176E68-EC75-4760-8171-53A40EB9B98B}" type="sibTrans" cxnId="{5A2ED09C-A322-41B9-9B72-380C3BFFA8EF}">
      <dgm:prSet/>
      <dgm:spPr/>
      <dgm:t>
        <a:bodyPr/>
        <a:lstStyle/>
        <a:p>
          <a:endParaRPr lang="en-US"/>
        </a:p>
      </dgm:t>
    </dgm:pt>
    <dgm:pt modelId="{064BD03B-7244-4635-8603-1816C17F91CF}">
      <dgm:prSet phldrT="[Text]"/>
      <dgm:spPr>
        <a:solidFill>
          <a:schemeClr val="accent5">
            <a:lumMod val="50000"/>
          </a:schemeClr>
        </a:solidFill>
      </dgm:spPr>
      <dgm:t>
        <a:bodyPr/>
        <a:lstStyle/>
        <a:p>
          <a:r>
            <a:rPr lang="en-US" dirty="0" smtClean="0"/>
            <a:t>Tuner</a:t>
          </a:r>
          <a:endParaRPr lang="en-US" dirty="0"/>
        </a:p>
      </dgm:t>
    </dgm:pt>
    <dgm:pt modelId="{C3FEBB62-01F5-439D-9D31-6ECBBA8651CA}" type="parTrans" cxnId="{B1442A74-831C-4623-8D5F-8ED60824DDCB}">
      <dgm:prSet/>
      <dgm:spPr/>
      <dgm:t>
        <a:bodyPr/>
        <a:lstStyle/>
        <a:p>
          <a:endParaRPr lang="en-US"/>
        </a:p>
      </dgm:t>
    </dgm:pt>
    <dgm:pt modelId="{AC973888-598E-488B-9C79-93FD28750E43}" type="sibTrans" cxnId="{B1442A74-831C-4623-8D5F-8ED60824DDCB}">
      <dgm:prSet/>
      <dgm:spPr/>
      <dgm:t>
        <a:bodyPr/>
        <a:lstStyle/>
        <a:p>
          <a:endParaRPr lang="en-US"/>
        </a:p>
      </dgm:t>
    </dgm:pt>
    <dgm:pt modelId="{EC3D5D7A-1022-4D21-9D54-666EE6D222FB}">
      <dgm:prSet phldrT="[Text]"/>
      <dgm:spPr>
        <a:solidFill>
          <a:schemeClr val="accent5">
            <a:lumMod val="50000"/>
          </a:schemeClr>
        </a:solidFill>
      </dgm:spPr>
      <dgm:t>
        <a:bodyPr/>
        <a:lstStyle/>
        <a:p>
          <a:r>
            <a:rPr lang="en-US" dirty="0" smtClean="0"/>
            <a:t>Captures many electromagnetic radiation (“radio”) signals and converts them to an electric signal.</a:t>
          </a:r>
          <a:endParaRPr lang="en-US" dirty="0"/>
        </a:p>
      </dgm:t>
    </dgm:pt>
    <dgm:pt modelId="{71D4C204-F181-40F7-A0A1-16A6A48D7C7D}" type="parTrans" cxnId="{94BF6617-562A-410D-8D6C-69B644F48B24}">
      <dgm:prSet/>
      <dgm:spPr/>
      <dgm:t>
        <a:bodyPr/>
        <a:lstStyle/>
        <a:p>
          <a:endParaRPr lang="en-US"/>
        </a:p>
      </dgm:t>
    </dgm:pt>
    <dgm:pt modelId="{E7D06745-80AB-4D1F-9E31-453BF3CC25D3}" type="sibTrans" cxnId="{94BF6617-562A-410D-8D6C-69B644F48B24}">
      <dgm:prSet/>
      <dgm:spPr/>
      <dgm:t>
        <a:bodyPr/>
        <a:lstStyle/>
        <a:p>
          <a:endParaRPr lang="en-US"/>
        </a:p>
      </dgm:t>
    </dgm:pt>
    <dgm:pt modelId="{08FF0659-17A8-4851-B39B-CD9F7C99F25C}">
      <dgm:prSet phldrT="[Text]"/>
      <dgm:spPr>
        <a:solidFill>
          <a:schemeClr val="accent5">
            <a:lumMod val="50000"/>
          </a:schemeClr>
        </a:solidFill>
      </dgm:spPr>
      <dgm:t>
        <a:bodyPr/>
        <a:lstStyle/>
        <a:p>
          <a:r>
            <a:rPr lang="en-US" dirty="0" smtClean="0"/>
            <a:t>Selects the one carrier frequency that has the signal (or radio station) we want to hear.</a:t>
          </a:r>
          <a:endParaRPr lang="en-US" dirty="0"/>
        </a:p>
      </dgm:t>
    </dgm:pt>
    <dgm:pt modelId="{9F450CC0-C948-44C8-BF62-AF14BBFA93E2}" type="parTrans" cxnId="{8B07182D-2C4B-4EF8-B9BF-7B3D2F2F6730}">
      <dgm:prSet/>
      <dgm:spPr/>
      <dgm:t>
        <a:bodyPr/>
        <a:lstStyle/>
        <a:p>
          <a:endParaRPr lang="en-US"/>
        </a:p>
      </dgm:t>
    </dgm:pt>
    <dgm:pt modelId="{8B9072EE-FE9B-440D-8A91-1217B8912563}" type="sibTrans" cxnId="{8B07182D-2C4B-4EF8-B9BF-7B3D2F2F6730}">
      <dgm:prSet/>
      <dgm:spPr/>
      <dgm:t>
        <a:bodyPr/>
        <a:lstStyle/>
        <a:p>
          <a:endParaRPr lang="en-US"/>
        </a:p>
      </dgm:t>
    </dgm:pt>
    <dgm:pt modelId="{880F1FBF-C01D-4715-B1BE-6610F8EE4AB3}">
      <dgm:prSet phldrT="[Text]"/>
      <dgm:spPr>
        <a:solidFill>
          <a:schemeClr val="accent5">
            <a:lumMod val="50000"/>
          </a:schemeClr>
        </a:solidFill>
      </dgm:spPr>
      <dgm:t>
        <a:bodyPr/>
        <a:lstStyle/>
        <a:p>
          <a:r>
            <a:rPr lang="en-US" dirty="0" smtClean="0"/>
            <a:t>Takes the varying, or modulated, carrier signal and removes the high frequency carrier signal.  This leaves the modulation information, or original information signal.</a:t>
          </a:r>
          <a:endParaRPr lang="en-US" dirty="0"/>
        </a:p>
      </dgm:t>
    </dgm:pt>
    <dgm:pt modelId="{2479E957-CF87-4D53-945C-186E150BE1BC}" type="parTrans" cxnId="{66A35BBA-9001-48FD-BFEB-3462872AD435}">
      <dgm:prSet/>
      <dgm:spPr/>
      <dgm:t>
        <a:bodyPr/>
        <a:lstStyle/>
        <a:p>
          <a:endParaRPr lang="en-US"/>
        </a:p>
      </dgm:t>
    </dgm:pt>
    <dgm:pt modelId="{3FEE64C2-61AC-4E9E-B5C5-8F621E27D292}" type="sibTrans" cxnId="{66A35BBA-9001-48FD-BFEB-3462872AD435}">
      <dgm:prSet/>
      <dgm:spPr/>
      <dgm:t>
        <a:bodyPr/>
        <a:lstStyle/>
        <a:p>
          <a:endParaRPr lang="en-US"/>
        </a:p>
      </dgm:t>
    </dgm:pt>
    <dgm:pt modelId="{56E2CDC8-0937-4043-ACCC-BE4455F15017}">
      <dgm:prSet phldrT="[Text]"/>
      <dgm:spPr>
        <a:solidFill>
          <a:schemeClr val="accent5">
            <a:lumMod val="50000"/>
          </a:schemeClr>
        </a:solidFill>
      </dgm:spPr>
      <dgm:t>
        <a:bodyPr/>
        <a:lstStyle/>
        <a:p>
          <a:r>
            <a:rPr lang="en-US" dirty="0" smtClean="0"/>
            <a:t>Takes the information signal, which matches the original sound signal, and makes it a more powerful electric signal that can be sent through speakers.</a:t>
          </a:r>
          <a:endParaRPr lang="en-US" dirty="0"/>
        </a:p>
      </dgm:t>
    </dgm:pt>
    <dgm:pt modelId="{07485D8E-FE9B-4360-B495-061BC6B50A75}" type="parTrans" cxnId="{C1D14EA2-945A-4789-BDE6-7C5202CD31B4}">
      <dgm:prSet/>
      <dgm:spPr/>
      <dgm:t>
        <a:bodyPr/>
        <a:lstStyle/>
        <a:p>
          <a:endParaRPr lang="en-US"/>
        </a:p>
      </dgm:t>
    </dgm:pt>
    <dgm:pt modelId="{3D6CB956-1E47-4057-8399-5679888C854B}" type="sibTrans" cxnId="{C1D14EA2-945A-4789-BDE6-7C5202CD31B4}">
      <dgm:prSet/>
      <dgm:spPr/>
      <dgm:t>
        <a:bodyPr/>
        <a:lstStyle/>
        <a:p>
          <a:endParaRPr lang="en-US"/>
        </a:p>
      </dgm:t>
    </dgm:pt>
    <dgm:pt modelId="{3690B3D6-41CB-41D3-B9BF-459BF318E10E}" type="pres">
      <dgm:prSet presAssocID="{20B788D7-680B-4364-9074-A9CAE602EDB3}" presName="Name0" presStyleCnt="0">
        <dgm:presLayoutVars>
          <dgm:dir/>
          <dgm:animLvl val="lvl"/>
          <dgm:resizeHandles val="exact"/>
        </dgm:presLayoutVars>
      </dgm:prSet>
      <dgm:spPr/>
    </dgm:pt>
    <dgm:pt modelId="{D1AA1508-7818-481E-98EA-3CEDD1E274BB}" type="pres">
      <dgm:prSet presAssocID="{E9F25EED-BC40-4E63-A33F-55E16028DABA}" presName="composite" presStyleCnt="0"/>
      <dgm:spPr/>
    </dgm:pt>
    <dgm:pt modelId="{66A0784D-1564-40C4-BEE0-9C4099ECCDF5}" type="pres">
      <dgm:prSet presAssocID="{E9F25EED-BC40-4E63-A33F-55E16028DABA}" presName="parTx" presStyleLbl="node1" presStyleIdx="0" presStyleCnt="4">
        <dgm:presLayoutVars>
          <dgm:chMax val="0"/>
          <dgm:chPref val="0"/>
          <dgm:bulletEnabled val="1"/>
        </dgm:presLayoutVars>
      </dgm:prSet>
      <dgm:spPr/>
      <dgm:t>
        <a:bodyPr/>
        <a:lstStyle/>
        <a:p>
          <a:endParaRPr lang="en-US"/>
        </a:p>
      </dgm:t>
    </dgm:pt>
    <dgm:pt modelId="{7CB05ABC-339B-4B0C-870D-10E98D2EEE09}" type="pres">
      <dgm:prSet presAssocID="{E9F25EED-BC40-4E63-A33F-55E16028DABA}" presName="desTx" presStyleLbl="revTx" presStyleIdx="0" presStyleCnt="4">
        <dgm:presLayoutVars>
          <dgm:bulletEnabled val="1"/>
        </dgm:presLayoutVars>
      </dgm:prSet>
      <dgm:spPr/>
      <dgm:t>
        <a:bodyPr/>
        <a:lstStyle/>
        <a:p>
          <a:endParaRPr lang="en-US"/>
        </a:p>
      </dgm:t>
    </dgm:pt>
    <dgm:pt modelId="{2FC6D0A4-2F24-4937-B980-A929BD72A8F7}" type="pres">
      <dgm:prSet presAssocID="{01D7ECAE-E12E-42FA-9E29-DC400F10715E}" presName="space" presStyleCnt="0"/>
      <dgm:spPr/>
    </dgm:pt>
    <dgm:pt modelId="{36F3BAFD-BF0B-43F1-A35D-87A6BD84FCB0}" type="pres">
      <dgm:prSet presAssocID="{064BD03B-7244-4635-8603-1816C17F91CF}" presName="composite" presStyleCnt="0"/>
      <dgm:spPr/>
    </dgm:pt>
    <dgm:pt modelId="{3A728204-31A6-4C83-BA51-D61CFA16ED03}" type="pres">
      <dgm:prSet presAssocID="{064BD03B-7244-4635-8603-1816C17F91CF}" presName="parTx" presStyleLbl="node1" presStyleIdx="1" presStyleCnt="4">
        <dgm:presLayoutVars>
          <dgm:chMax val="0"/>
          <dgm:chPref val="0"/>
          <dgm:bulletEnabled val="1"/>
        </dgm:presLayoutVars>
      </dgm:prSet>
      <dgm:spPr/>
      <dgm:t>
        <a:bodyPr/>
        <a:lstStyle/>
        <a:p>
          <a:endParaRPr lang="en-US"/>
        </a:p>
      </dgm:t>
    </dgm:pt>
    <dgm:pt modelId="{F9704116-C040-443B-B8D8-CFECD0E7F13C}" type="pres">
      <dgm:prSet presAssocID="{064BD03B-7244-4635-8603-1816C17F91CF}" presName="desTx" presStyleLbl="revTx" presStyleIdx="1" presStyleCnt="4">
        <dgm:presLayoutVars>
          <dgm:bulletEnabled val="1"/>
        </dgm:presLayoutVars>
      </dgm:prSet>
      <dgm:spPr/>
      <dgm:t>
        <a:bodyPr/>
        <a:lstStyle/>
        <a:p>
          <a:endParaRPr lang="en-US"/>
        </a:p>
      </dgm:t>
    </dgm:pt>
    <dgm:pt modelId="{BBE36E82-749E-4E33-BC23-CBA9294C5037}" type="pres">
      <dgm:prSet presAssocID="{AC973888-598E-488B-9C79-93FD28750E43}" presName="space" presStyleCnt="0"/>
      <dgm:spPr/>
    </dgm:pt>
    <dgm:pt modelId="{D7435328-2293-4ACA-99FC-FB21B0957E41}" type="pres">
      <dgm:prSet presAssocID="{5F78E74B-B0F1-4414-8FD4-74CF61AFF476}" presName="composite" presStyleCnt="0"/>
      <dgm:spPr/>
    </dgm:pt>
    <dgm:pt modelId="{60CB21D4-95A8-4F09-9A73-50609CE34497}" type="pres">
      <dgm:prSet presAssocID="{5F78E74B-B0F1-4414-8FD4-74CF61AFF476}" presName="parTx" presStyleLbl="node1" presStyleIdx="2" presStyleCnt="4">
        <dgm:presLayoutVars>
          <dgm:chMax val="0"/>
          <dgm:chPref val="0"/>
          <dgm:bulletEnabled val="1"/>
        </dgm:presLayoutVars>
      </dgm:prSet>
      <dgm:spPr/>
      <dgm:t>
        <a:bodyPr/>
        <a:lstStyle/>
        <a:p>
          <a:endParaRPr lang="en-US"/>
        </a:p>
      </dgm:t>
    </dgm:pt>
    <dgm:pt modelId="{56E35098-61C1-4B51-9282-0527F16D33D1}" type="pres">
      <dgm:prSet presAssocID="{5F78E74B-B0F1-4414-8FD4-74CF61AFF476}" presName="desTx" presStyleLbl="revTx" presStyleIdx="2" presStyleCnt="4">
        <dgm:presLayoutVars>
          <dgm:bulletEnabled val="1"/>
        </dgm:presLayoutVars>
      </dgm:prSet>
      <dgm:spPr/>
      <dgm:t>
        <a:bodyPr/>
        <a:lstStyle/>
        <a:p>
          <a:endParaRPr lang="en-US"/>
        </a:p>
      </dgm:t>
    </dgm:pt>
    <dgm:pt modelId="{32516CF5-1824-49ED-B3CD-6381AC475245}" type="pres">
      <dgm:prSet presAssocID="{B225596A-0187-4E2E-9E32-70A53E3237AD}" presName="space" presStyleCnt="0"/>
      <dgm:spPr/>
    </dgm:pt>
    <dgm:pt modelId="{907EE32E-F51E-4FF8-AA18-F26D039891A2}" type="pres">
      <dgm:prSet presAssocID="{476166FA-3167-4944-AEB7-E3A85983FFBE}" presName="composite" presStyleCnt="0"/>
      <dgm:spPr/>
    </dgm:pt>
    <dgm:pt modelId="{B90629DF-BA31-4B00-B6F2-864E13700742}" type="pres">
      <dgm:prSet presAssocID="{476166FA-3167-4944-AEB7-E3A85983FFBE}" presName="parTx" presStyleLbl="node1" presStyleIdx="3" presStyleCnt="4">
        <dgm:presLayoutVars>
          <dgm:chMax val="0"/>
          <dgm:chPref val="0"/>
          <dgm:bulletEnabled val="1"/>
        </dgm:presLayoutVars>
      </dgm:prSet>
      <dgm:spPr/>
      <dgm:t>
        <a:bodyPr/>
        <a:lstStyle/>
        <a:p>
          <a:endParaRPr lang="en-US"/>
        </a:p>
      </dgm:t>
    </dgm:pt>
    <dgm:pt modelId="{0D4A2371-5521-4A95-8CAE-3FCEB233D604}" type="pres">
      <dgm:prSet presAssocID="{476166FA-3167-4944-AEB7-E3A85983FFBE}" presName="desTx" presStyleLbl="revTx" presStyleIdx="3" presStyleCnt="4">
        <dgm:presLayoutVars>
          <dgm:bulletEnabled val="1"/>
        </dgm:presLayoutVars>
      </dgm:prSet>
      <dgm:spPr/>
      <dgm:t>
        <a:bodyPr/>
        <a:lstStyle/>
        <a:p>
          <a:endParaRPr lang="en-US"/>
        </a:p>
      </dgm:t>
    </dgm:pt>
  </dgm:ptLst>
  <dgm:cxnLst>
    <dgm:cxn modelId="{94BF6617-562A-410D-8D6C-69B644F48B24}" srcId="{E9F25EED-BC40-4E63-A33F-55E16028DABA}" destId="{EC3D5D7A-1022-4D21-9D54-666EE6D222FB}" srcOrd="0" destOrd="0" parTransId="{71D4C204-F181-40F7-A0A1-16A6A48D7C7D}" sibTransId="{E7D06745-80AB-4D1F-9E31-453BF3CC25D3}"/>
    <dgm:cxn modelId="{9F4D34A7-216D-4F05-948A-107664ED3268}" srcId="{20B788D7-680B-4364-9074-A9CAE602EDB3}" destId="{E9F25EED-BC40-4E63-A33F-55E16028DABA}" srcOrd="0" destOrd="0" parTransId="{73150B55-3C35-4BA6-A5B5-CE944ADFDD37}" sibTransId="{01D7ECAE-E12E-42FA-9E29-DC400F10715E}"/>
    <dgm:cxn modelId="{B3CF229F-F610-4D1C-9DCA-A6F3DA0D22BB}" type="presOf" srcId="{5F78E74B-B0F1-4414-8FD4-74CF61AFF476}" destId="{60CB21D4-95A8-4F09-9A73-50609CE34497}" srcOrd="0" destOrd="0" presId="urn:microsoft.com/office/officeart/2005/8/layout/chevron1"/>
    <dgm:cxn modelId="{A9E8FD77-F254-47D6-80CD-D5CEC4CB6D21}" type="presOf" srcId="{880F1FBF-C01D-4715-B1BE-6610F8EE4AB3}" destId="{56E35098-61C1-4B51-9282-0527F16D33D1}" srcOrd="0" destOrd="0" presId="urn:microsoft.com/office/officeart/2005/8/layout/chevron1"/>
    <dgm:cxn modelId="{B1442A74-831C-4623-8D5F-8ED60824DDCB}" srcId="{20B788D7-680B-4364-9074-A9CAE602EDB3}" destId="{064BD03B-7244-4635-8603-1816C17F91CF}" srcOrd="1" destOrd="0" parTransId="{C3FEBB62-01F5-439D-9D31-6ECBBA8651CA}" sibTransId="{AC973888-598E-488B-9C79-93FD28750E43}"/>
    <dgm:cxn modelId="{66A35BBA-9001-48FD-BFEB-3462872AD435}" srcId="{5F78E74B-B0F1-4414-8FD4-74CF61AFF476}" destId="{880F1FBF-C01D-4715-B1BE-6610F8EE4AB3}" srcOrd="0" destOrd="0" parTransId="{2479E957-CF87-4D53-945C-186E150BE1BC}" sibTransId="{3FEE64C2-61AC-4E9E-B5C5-8F621E27D292}"/>
    <dgm:cxn modelId="{3B0C7168-D750-489E-9D83-248E23FB2CC8}" type="presOf" srcId="{476166FA-3167-4944-AEB7-E3A85983FFBE}" destId="{B90629DF-BA31-4B00-B6F2-864E13700742}" srcOrd="0" destOrd="0" presId="urn:microsoft.com/office/officeart/2005/8/layout/chevron1"/>
    <dgm:cxn modelId="{FE9DB8C3-FCD2-487B-9EB2-239CFE7DBC27}" srcId="{20B788D7-680B-4364-9074-A9CAE602EDB3}" destId="{5F78E74B-B0F1-4414-8FD4-74CF61AFF476}" srcOrd="2" destOrd="0" parTransId="{CAA3DF9B-78D5-4E99-A70E-ECB165204607}" sibTransId="{B225596A-0187-4E2E-9E32-70A53E3237AD}"/>
    <dgm:cxn modelId="{99354357-5C20-4649-AF6D-78F1A3F2D0AB}" type="presOf" srcId="{EC3D5D7A-1022-4D21-9D54-666EE6D222FB}" destId="{7CB05ABC-339B-4B0C-870D-10E98D2EEE09}" srcOrd="0" destOrd="0" presId="urn:microsoft.com/office/officeart/2005/8/layout/chevron1"/>
    <dgm:cxn modelId="{F041D7D9-1208-4607-B854-11B777E07AD3}" type="presOf" srcId="{E9F25EED-BC40-4E63-A33F-55E16028DABA}" destId="{66A0784D-1564-40C4-BEE0-9C4099ECCDF5}" srcOrd="0" destOrd="0" presId="urn:microsoft.com/office/officeart/2005/8/layout/chevron1"/>
    <dgm:cxn modelId="{5A2ED09C-A322-41B9-9B72-380C3BFFA8EF}" srcId="{20B788D7-680B-4364-9074-A9CAE602EDB3}" destId="{476166FA-3167-4944-AEB7-E3A85983FFBE}" srcOrd="3" destOrd="0" parTransId="{47A9F8B8-6B81-4754-994B-F8CB3430D5AE}" sibTransId="{85176E68-EC75-4760-8171-53A40EB9B98B}"/>
    <dgm:cxn modelId="{E10DE5FD-A7E5-472B-A64F-2B76D3DAE1E5}" type="presOf" srcId="{56E2CDC8-0937-4043-ACCC-BE4455F15017}" destId="{0D4A2371-5521-4A95-8CAE-3FCEB233D604}" srcOrd="0" destOrd="0" presId="urn:microsoft.com/office/officeart/2005/8/layout/chevron1"/>
    <dgm:cxn modelId="{C1D14EA2-945A-4789-BDE6-7C5202CD31B4}" srcId="{476166FA-3167-4944-AEB7-E3A85983FFBE}" destId="{56E2CDC8-0937-4043-ACCC-BE4455F15017}" srcOrd="0" destOrd="0" parTransId="{07485D8E-FE9B-4360-B495-061BC6B50A75}" sibTransId="{3D6CB956-1E47-4057-8399-5679888C854B}"/>
    <dgm:cxn modelId="{8B07182D-2C4B-4EF8-B9BF-7B3D2F2F6730}" srcId="{064BD03B-7244-4635-8603-1816C17F91CF}" destId="{08FF0659-17A8-4851-B39B-CD9F7C99F25C}" srcOrd="0" destOrd="0" parTransId="{9F450CC0-C948-44C8-BF62-AF14BBFA93E2}" sibTransId="{8B9072EE-FE9B-440D-8A91-1217B8912563}"/>
    <dgm:cxn modelId="{BDD8FC9C-62CE-41C7-80E3-5D6D786A79C1}" type="presOf" srcId="{064BD03B-7244-4635-8603-1816C17F91CF}" destId="{3A728204-31A6-4C83-BA51-D61CFA16ED03}" srcOrd="0" destOrd="0" presId="urn:microsoft.com/office/officeart/2005/8/layout/chevron1"/>
    <dgm:cxn modelId="{FEBC1D01-9361-46D1-BD46-292CC7292719}" type="presOf" srcId="{20B788D7-680B-4364-9074-A9CAE602EDB3}" destId="{3690B3D6-41CB-41D3-B9BF-459BF318E10E}" srcOrd="0" destOrd="0" presId="urn:microsoft.com/office/officeart/2005/8/layout/chevron1"/>
    <dgm:cxn modelId="{81529DF3-C77B-4EDF-9461-F6C508314917}" type="presOf" srcId="{08FF0659-17A8-4851-B39B-CD9F7C99F25C}" destId="{F9704116-C040-443B-B8D8-CFECD0E7F13C}" srcOrd="0" destOrd="0" presId="urn:microsoft.com/office/officeart/2005/8/layout/chevron1"/>
    <dgm:cxn modelId="{0AA9EF9A-D3CC-4AE0-83B6-082BD87553C4}" type="presParOf" srcId="{3690B3D6-41CB-41D3-B9BF-459BF318E10E}" destId="{D1AA1508-7818-481E-98EA-3CEDD1E274BB}" srcOrd="0" destOrd="0" presId="urn:microsoft.com/office/officeart/2005/8/layout/chevron1"/>
    <dgm:cxn modelId="{DCCDC663-6DC6-445D-BD2E-55AE473F6A19}" type="presParOf" srcId="{D1AA1508-7818-481E-98EA-3CEDD1E274BB}" destId="{66A0784D-1564-40C4-BEE0-9C4099ECCDF5}" srcOrd="0" destOrd="0" presId="urn:microsoft.com/office/officeart/2005/8/layout/chevron1"/>
    <dgm:cxn modelId="{3D6E9E40-3516-4B45-89BF-8C3AC7CF670B}" type="presParOf" srcId="{D1AA1508-7818-481E-98EA-3CEDD1E274BB}" destId="{7CB05ABC-339B-4B0C-870D-10E98D2EEE09}" srcOrd="1" destOrd="0" presId="urn:microsoft.com/office/officeart/2005/8/layout/chevron1"/>
    <dgm:cxn modelId="{2B7C97D8-3C97-4A5A-ABAA-AC4F8CBCB9D5}" type="presParOf" srcId="{3690B3D6-41CB-41D3-B9BF-459BF318E10E}" destId="{2FC6D0A4-2F24-4937-B980-A929BD72A8F7}" srcOrd="1" destOrd="0" presId="urn:microsoft.com/office/officeart/2005/8/layout/chevron1"/>
    <dgm:cxn modelId="{9EB3C523-6362-428F-9CF8-0ECDA31D76EA}" type="presParOf" srcId="{3690B3D6-41CB-41D3-B9BF-459BF318E10E}" destId="{36F3BAFD-BF0B-43F1-A35D-87A6BD84FCB0}" srcOrd="2" destOrd="0" presId="urn:microsoft.com/office/officeart/2005/8/layout/chevron1"/>
    <dgm:cxn modelId="{CD4C6212-B4A0-4E48-B2AE-3B4811151E64}" type="presParOf" srcId="{36F3BAFD-BF0B-43F1-A35D-87A6BD84FCB0}" destId="{3A728204-31A6-4C83-BA51-D61CFA16ED03}" srcOrd="0" destOrd="0" presId="urn:microsoft.com/office/officeart/2005/8/layout/chevron1"/>
    <dgm:cxn modelId="{CB3F523A-62D2-4848-B40D-4152BE3864A5}" type="presParOf" srcId="{36F3BAFD-BF0B-43F1-A35D-87A6BD84FCB0}" destId="{F9704116-C040-443B-B8D8-CFECD0E7F13C}" srcOrd="1" destOrd="0" presId="urn:microsoft.com/office/officeart/2005/8/layout/chevron1"/>
    <dgm:cxn modelId="{CDA6AFFF-94C7-44C0-92BF-F4402CA7A3B1}" type="presParOf" srcId="{3690B3D6-41CB-41D3-B9BF-459BF318E10E}" destId="{BBE36E82-749E-4E33-BC23-CBA9294C5037}" srcOrd="3" destOrd="0" presId="urn:microsoft.com/office/officeart/2005/8/layout/chevron1"/>
    <dgm:cxn modelId="{0CD0C4C5-DB04-4304-BA83-FD4A82397D24}" type="presParOf" srcId="{3690B3D6-41CB-41D3-B9BF-459BF318E10E}" destId="{D7435328-2293-4ACA-99FC-FB21B0957E41}" srcOrd="4" destOrd="0" presId="urn:microsoft.com/office/officeart/2005/8/layout/chevron1"/>
    <dgm:cxn modelId="{2CD34953-DEE0-4286-90FD-EA14910CE1FB}" type="presParOf" srcId="{D7435328-2293-4ACA-99FC-FB21B0957E41}" destId="{60CB21D4-95A8-4F09-9A73-50609CE34497}" srcOrd="0" destOrd="0" presId="urn:microsoft.com/office/officeart/2005/8/layout/chevron1"/>
    <dgm:cxn modelId="{9EE44889-EDC4-42C1-AE4D-151EDA69ADDF}" type="presParOf" srcId="{D7435328-2293-4ACA-99FC-FB21B0957E41}" destId="{56E35098-61C1-4B51-9282-0527F16D33D1}" srcOrd="1" destOrd="0" presId="urn:microsoft.com/office/officeart/2005/8/layout/chevron1"/>
    <dgm:cxn modelId="{F692E825-AEF7-4F82-B17A-39A2001EB4A8}" type="presParOf" srcId="{3690B3D6-41CB-41D3-B9BF-459BF318E10E}" destId="{32516CF5-1824-49ED-B3CD-6381AC475245}" srcOrd="5" destOrd="0" presId="urn:microsoft.com/office/officeart/2005/8/layout/chevron1"/>
    <dgm:cxn modelId="{93FB5537-1FFE-4E85-85FB-6EDDD3FAE605}" type="presParOf" srcId="{3690B3D6-41CB-41D3-B9BF-459BF318E10E}" destId="{907EE32E-F51E-4FF8-AA18-F26D039891A2}" srcOrd="6" destOrd="0" presId="urn:microsoft.com/office/officeart/2005/8/layout/chevron1"/>
    <dgm:cxn modelId="{3EC985A1-FE8D-4924-895F-3B71857E5701}" type="presParOf" srcId="{907EE32E-F51E-4FF8-AA18-F26D039891A2}" destId="{B90629DF-BA31-4B00-B6F2-864E13700742}" srcOrd="0" destOrd="0" presId="urn:microsoft.com/office/officeart/2005/8/layout/chevron1"/>
    <dgm:cxn modelId="{EB7BB114-1335-4B0A-A226-E381CBB618B9}" type="presParOf" srcId="{907EE32E-F51E-4FF8-AA18-F26D039891A2}" destId="{0D4A2371-5521-4A95-8CAE-3FCEB233D60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0784D-1564-40C4-BEE0-9C4099ECCDF5}">
      <dsp:nvSpPr>
        <dsp:cNvPr id="0" name=""/>
        <dsp:cNvSpPr/>
      </dsp:nvSpPr>
      <dsp:spPr>
        <a:xfrm>
          <a:off x="7963" y="80315"/>
          <a:ext cx="2767868" cy="972000"/>
        </a:xfrm>
        <a:prstGeom prst="chevron">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Antenna</a:t>
          </a:r>
          <a:endParaRPr lang="en-US" sz="1800" kern="1200" dirty="0"/>
        </a:p>
      </dsp:txBody>
      <dsp:txXfrm>
        <a:off x="493963" y="80315"/>
        <a:ext cx="1795868" cy="972000"/>
      </dsp:txXfrm>
    </dsp:sp>
    <dsp:sp modelId="{7CB05ABC-339B-4B0C-870D-10E98D2EEE09}">
      <dsp:nvSpPr>
        <dsp:cNvPr id="0" name=""/>
        <dsp:cNvSpPr/>
      </dsp:nvSpPr>
      <dsp:spPr>
        <a:xfrm>
          <a:off x="7963" y="1173815"/>
          <a:ext cx="2214294" cy="2022468"/>
        </a:xfrm>
        <a:prstGeom prst="rect">
          <a:avLst/>
        </a:prstGeom>
        <a:solidFill>
          <a:schemeClr val="accent5">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Captures many electromagnetic radiation (“radio”) signals and converts them to an electric signal.</a:t>
          </a:r>
          <a:endParaRPr lang="en-US" sz="1800" kern="1200" dirty="0"/>
        </a:p>
      </dsp:txBody>
      <dsp:txXfrm>
        <a:off x="7963" y="1173815"/>
        <a:ext cx="2214294" cy="2022468"/>
      </dsp:txXfrm>
    </dsp:sp>
    <dsp:sp modelId="{3A728204-31A6-4C83-BA51-D61CFA16ED03}">
      <dsp:nvSpPr>
        <dsp:cNvPr id="0" name=""/>
        <dsp:cNvSpPr/>
      </dsp:nvSpPr>
      <dsp:spPr>
        <a:xfrm>
          <a:off x="2559831" y="80315"/>
          <a:ext cx="2767868" cy="972000"/>
        </a:xfrm>
        <a:prstGeom prst="chevron">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Tuner</a:t>
          </a:r>
          <a:endParaRPr lang="en-US" sz="1800" kern="1200" dirty="0"/>
        </a:p>
      </dsp:txBody>
      <dsp:txXfrm>
        <a:off x="3045831" y="80315"/>
        <a:ext cx="1795868" cy="972000"/>
      </dsp:txXfrm>
    </dsp:sp>
    <dsp:sp modelId="{F9704116-C040-443B-B8D8-CFECD0E7F13C}">
      <dsp:nvSpPr>
        <dsp:cNvPr id="0" name=""/>
        <dsp:cNvSpPr/>
      </dsp:nvSpPr>
      <dsp:spPr>
        <a:xfrm>
          <a:off x="2559831" y="1173815"/>
          <a:ext cx="2214294" cy="2022468"/>
        </a:xfrm>
        <a:prstGeom prst="rect">
          <a:avLst/>
        </a:prstGeom>
        <a:solidFill>
          <a:schemeClr val="accent5">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Selects the one carrier frequency that has the signal (or radio station) we want to hear.</a:t>
          </a:r>
          <a:endParaRPr lang="en-US" sz="1800" kern="1200" dirty="0"/>
        </a:p>
      </dsp:txBody>
      <dsp:txXfrm>
        <a:off x="2559831" y="1173815"/>
        <a:ext cx="2214294" cy="2022468"/>
      </dsp:txXfrm>
    </dsp:sp>
    <dsp:sp modelId="{60CB21D4-95A8-4F09-9A73-50609CE34497}">
      <dsp:nvSpPr>
        <dsp:cNvPr id="0" name=""/>
        <dsp:cNvSpPr/>
      </dsp:nvSpPr>
      <dsp:spPr>
        <a:xfrm>
          <a:off x="5111700" y="80315"/>
          <a:ext cx="2767868" cy="972000"/>
        </a:xfrm>
        <a:prstGeom prst="chevron">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Demodulator</a:t>
          </a:r>
          <a:endParaRPr lang="en-US" sz="1800" kern="1200" dirty="0"/>
        </a:p>
      </dsp:txBody>
      <dsp:txXfrm>
        <a:off x="5597700" y="80315"/>
        <a:ext cx="1795868" cy="972000"/>
      </dsp:txXfrm>
    </dsp:sp>
    <dsp:sp modelId="{56E35098-61C1-4B51-9282-0527F16D33D1}">
      <dsp:nvSpPr>
        <dsp:cNvPr id="0" name=""/>
        <dsp:cNvSpPr/>
      </dsp:nvSpPr>
      <dsp:spPr>
        <a:xfrm>
          <a:off x="5111700" y="1173815"/>
          <a:ext cx="2214294" cy="2022468"/>
        </a:xfrm>
        <a:prstGeom prst="rect">
          <a:avLst/>
        </a:prstGeom>
        <a:solidFill>
          <a:schemeClr val="accent5">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Takes the varying, or modulated, carrier signal and removes the high frequency carrier signal.  This leaves the modulation information, or original information signal.</a:t>
          </a:r>
          <a:endParaRPr lang="en-US" sz="1800" kern="1200" dirty="0"/>
        </a:p>
      </dsp:txBody>
      <dsp:txXfrm>
        <a:off x="5111700" y="1173815"/>
        <a:ext cx="2214294" cy="2022468"/>
      </dsp:txXfrm>
    </dsp:sp>
    <dsp:sp modelId="{B90629DF-BA31-4B00-B6F2-864E13700742}">
      <dsp:nvSpPr>
        <dsp:cNvPr id="0" name=""/>
        <dsp:cNvSpPr/>
      </dsp:nvSpPr>
      <dsp:spPr>
        <a:xfrm>
          <a:off x="7663568" y="80315"/>
          <a:ext cx="2767868" cy="972000"/>
        </a:xfrm>
        <a:prstGeom prst="chevron">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Amplifier</a:t>
          </a:r>
          <a:endParaRPr lang="en-US" sz="1800" kern="1200" dirty="0"/>
        </a:p>
      </dsp:txBody>
      <dsp:txXfrm>
        <a:off x="8149568" y="80315"/>
        <a:ext cx="1795868" cy="972000"/>
      </dsp:txXfrm>
    </dsp:sp>
    <dsp:sp modelId="{0D4A2371-5521-4A95-8CAE-3FCEB233D604}">
      <dsp:nvSpPr>
        <dsp:cNvPr id="0" name=""/>
        <dsp:cNvSpPr/>
      </dsp:nvSpPr>
      <dsp:spPr>
        <a:xfrm>
          <a:off x="7663568" y="1173815"/>
          <a:ext cx="2214294" cy="2022468"/>
        </a:xfrm>
        <a:prstGeom prst="rect">
          <a:avLst/>
        </a:prstGeom>
        <a:solidFill>
          <a:schemeClr val="accent5">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Takes the information signal, which matches the original sound signal, and makes it a more powerful electric signal that can be sent through speakers.</a:t>
          </a:r>
          <a:endParaRPr lang="en-US" sz="1800" kern="1200" dirty="0"/>
        </a:p>
      </dsp:txBody>
      <dsp:txXfrm>
        <a:off x="7663568" y="1173815"/>
        <a:ext cx="2214294" cy="20224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7B17C-76C5-44AC-B822-9E701AE0584E}" type="datetimeFigureOut">
              <a:rPr lang="en-US" smtClean="0"/>
              <a:pPr/>
              <a:t>5/12/2014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3C183-3E0E-4241-8EAF-2A3166359710}" type="slidenum">
              <a:rPr lang="en-US" smtClean="0"/>
              <a:pPr/>
              <a:t>‹#›</a:t>
            </a:fld>
            <a:endParaRPr lang="en-US"/>
          </a:p>
        </p:txBody>
      </p:sp>
    </p:spTree>
    <p:extLst>
      <p:ext uri="{BB962C8B-B14F-4D97-AF65-F5344CB8AC3E}">
        <p14:creationId xmlns:p14="http://schemas.microsoft.com/office/powerpoint/2010/main" val="63031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3C183-3E0E-4241-8EAF-2A3166359710}" type="slidenum">
              <a:rPr lang="en-US" smtClean="0"/>
              <a:pPr/>
              <a:t>1</a:t>
            </a:fld>
            <a:endParaRPr lang="en-US"/>
          </a:p>
        </p:txBody>
      </p:sp>
    </p:spTree>
    <p:extLst>
      <p:ext uri="{BB962C8B-B14F-4D97-AF65-F5344CB8AC3E}">
        <p14:creationId xmlns:p14="http://schemas.microsoft.com/office/powerpoint/2010/main" val="288835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C3C183-3E0E-4241-8EAF-2A316635971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4766D8D-05BC-42F9-ACC3-A9CD2A238695}" type="datetimeFigureOut">
              <a:rPr lang="en-US" smtClean="0"/>
              <a:pPr/>
              <a:t>5/12/2014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389553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66D8D-05BC-42F9-ACC3-A9CD2A238695}"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97457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66D8D-05BC-42F9-ACC3-A9CD2A238695}"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257236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66D8D-05BC-42F9-ACC3-A9CD2A238695}"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027EA-A3CE-433C-B3A1-F66D88B830E6}"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7703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66D8D-05BC-42F9-ACC3-A9CD2A238695}"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591552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4766D8D-05BC-42F9-ACC3-A9CD2A238695}" type="datetimeFigureOut">
              <a:rPr lang="en-US" smtClean="0"/>
              <a:pPr/>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1132580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4766D8D-05BC-42F9-ACC3-A9CD2A238695}" type="datetimeFigureOut">
              <a:rPr lang="en-US" smtClean="0"/>
              <a:pPr/>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1183982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66D8D-05BC-42F9-ACC3-A9CD2A238695}"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1468982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66D8D-05BC-42F9-ACC3-A9CD2A238695}"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373451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66D8D-05BC-42F9-ACC3-A9CD2A238695}"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39706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766D8D-05BC-42F9-ACC3-A9CD2A238695}"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361985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766D8D-05BC-42F9-ACC3-A9CD2A238695}"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59162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766D8D-05BC-42F9-ACC3-A9CD2A238695}" type="datetimeFigureOut">
              <a:rPr lang="en-US" smtClean="0"/>
              <a:pPr/>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258921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766D8D-05BC-42F9-ACC3-A9CD2A238695}" type="datetimeFigureOut">
              <a:rPr lang="en-US" smtClean="0"/>
              <a:pPr/>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305898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66D8D-05BC-42F9-ACC3-A9CD2A238695}" type="datetimeFigureOut">
              <a:rPr lang="en-US" smtClean="0"/>
              <a:pPr/>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254131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66D8D-05BC-42F9-ACC3-A9CD2A238695}"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113909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66D8D-05BC-42F9-ACC3-A9CD2A238695}"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027EA-A3CE-433C-B3A1-F66D88B830E6}" type="slidenum">
              <a:rPr lang="en-US" smtClean="0"/>
              <a:pPr/>
              <a:t>‹#›</a:t>
            </a:fld>
            <a:endParaRPr lang="en-US"/>
          </a:p>
        </p:txBody>
      </p:sp>
    </p:spTree>
    <p:extLst>
      <p:ext uri="{BB962C8B-B14F-4D97-AF65-F5344CB8AC3E}">
        <p14:creationId xmlns:p14="http://schemas.microsoft.com/office/powerpoint/2010/main" val="196819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4766D8D-05BC-42F9-ACC3-A9CD2A238695}" type="datetimeFigureOut">
              <a:rPr lang="en-US" smtClean="0"/>
              <a:pPr/>
              <a:t>5/12/2014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9027EA-A3CE-433C-B3A1-F66D88B830E6}" type="slidenum">
              <a:rPr lang="en-US" smtClean="0"/>
              <a:pPr/>
              <a:t>‹#›</a:t>
            </a:fld>
            <a:endParaRPr lang="en-US"/>
          </a:p>
        </p:txBody>
      </p:sp>
      <p:grpSp>
        <p:nvGrpSpPr>
          <p:cNvPr id="48" name="Group 47"/>
          <p:cNvGrpSpPr/>
          <p:nvPr userDrawn="1"/>
        </p:nvGrpSpPr>
        <p:grpSpPr>
          <a:xfrm>
            <a:off x="2466299" y="5768007"/>
            <a:ext cx="8949056" cy="609600"/>
            <a:chOff x="0" y="0"/>
            <a:chExt cx="9025557" cy="649605"/>
          </a:xfrm>
        </p:grpSpPr>
        <p:pic>
          <p:nvPicPr>
            <p:cNvPr id="49" name="Picture 48"/>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0"/>
              <a:ext cx="609600" cy="649605"/>
            </a:xfrm>
            <a:prstGeom prst="rect">
              <a:avLst/>
            </a:prstGeom>
            <a:noFill/>
            <a:ln>
              <a:noFill/>
            </a:ln>
          </p:spPr>
        </p:pic>
        <p:pic>
          <p:nvPicPr>
            <p:cNvPr id="50" name="Picture 49"/>
            <p:cNvPicPr/>
            <p:nvPr/>
          </p:nvPicPr>
          <p:blipFill>
            <a:blip r:embed="rId21" cstate="print">
              <a:extLst>
                <a:ext uri="{28A0092B-C50C-407E-A947-70E740481C1C}">
                  <a14:useLocalDpi xmlns:a14="http://schemas.microsoft.com/office/drawing/2010/main" val="0"/>
                </a:ext>
              </a:extLst>
            </a:blip>
            <a:stretch>
              <a:fillRect/>
            </a:stretch>
          </p:blipFill>
          <p:spPr>
            <a:xfrm>
              <a:off x="6587370" y="40005"/>
              <a:ext cx="609600" cy="601276"/>
            </a:xfrm>
            <a:prstGeom prst="rect">
              <a:avLst/>
            </a:prstGeom>
          </p:spPr>
        </p:pic>
        <p:sp>
          <p:nvSpPr>
            <p:cNvPr id="51" name="TextBox 4"/>
            <p:cNvSpPr txBox="1"/>
            <p:nvPr/>
          </p:nvSpPr>
          <p:spPr>
            <a:xfrm>
              <a:off x="582279" y="234002"/>
              <a:ext cx="5542079" cy="279465"/>
            </a:xfrm>
            <a:prstGeom prst="rect">
              <a:avLst/>
            </a:prstGeom>
            <a:noFill/>
          </p:spPr>
          <p:txBody>
            <a:bodyPr wrap="none" rtlCol="0">
              <a:spAutoFit/>
            </a:bodyPr>
            <a:lstStyle/>
            <a:p>
              <a:pPr marL="0" marR="0">
                <a:spcBef>
                  <a:spcPts val="0"/>
                </a:spcBef>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Fulton-Montgomery Community College  TEPP Technological Education Pathways Partnership</a:t>
              </a:r>
              <a:endParaRPr lang="en-US" sz="1200" dirty="0">
                <a:effectLst/>
                <a:latin typeface="Times New Roman" panose="02020603050405020304" pitchFamily="18" charset="0"/>
                <a:ea typeface="Times New Roman" panose="02020603050405020304" pitchFamily="18" charset="0"/>
              </a:endParaRPr>
            </a:p>
          </p:txBody>
        </p:sp>
        <p:sp>
          <p:nvSpPr>
            <p:cNvPr id="52" name="TextBox 5"/>
            <p:cNvSpPr txBox="1"/>
            <p:nvPr/>
          </p:nvSpPr>
          <p:spPr>
            <a:xfrm>
              <a:off x="7196556" y="234002"/>
              <a:ext cx="1829001" cy="279465"/>
            </a:xfrm>
            <a:prstGeom prst="rect">
              <a:avLst/>
            </a:prstGeom>
            <a:noFill/>
          </p:spPr>
          <p:txBody>
            <a:bodyPr wrap="square" rtlCol="0">
              <a:spAutoFit/>
            </a:bodyPr>
            <a:lstStyle/>
            <a:p>
              <a:pPr marL="0" marR="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NSF DUE 1003122</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8289511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66299" y="5768007"/>
            <a:ext cx="8949056" cy="609600"/>
            <a:chOff x="0" y="0"/>
            <a:chExt cx="9025557" cy="649605"/>
          </a:xfrm>
        </p:grpSpPr>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09600" cy="649605"/>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587370" y="40005"/>
              <a:ext cx="609600" cy="601276"/>
            </a:xfrm>
            <a:prstGeom prst="rect">
              <a:avLst/>
            </a:prstGeom>
          </p:spPr>
        </p:pic>
        <p:sp>
          <p:nvSpPr>
            <p:cNvPr id="7" name="TextBox 4"/>
            <p:cNvSpPr txBox="1"/>
            <p:nvPr/>
          </p:nvSpPr>
          <p:spPr>
            <a:xfrm>
              <a:off x="582279" y="234002"/>
              <a:ext cx="5542079" cy="279465"/>
            </a:xfrm>
            <a:prstGeom prst="rect">
              <a:avLst/>
            </a:prstGeom>
            <a:noFill/>
          </p:spPr>
          <p:txBody>
            <a:bodyPr wrap="none" rtlCol="0">
              <a:spAutoFit/>
            </a:bodyPr>
            <a:lstStyle/>
            <a:p>
              <a:pPr marL="0" marR="0">
                <a:spcBef>
                  <a:spcPts val="0"/>
                </a:spcBef>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Fulton-Montgomery Community College  TEPP Technological Education Pathways Partnership</a:t>
              </a:r>
              <a:endParaRPr lang="en-US" sz="1200" dirty="0">
                <a:effectLst/>
                <a:latin typeface="Times New Roman" panose="02020603050405020304" pitchFamily="18" charset="0"/>
                <a:ea typeface="Times New Roman" panose="02020603050405020304" pitchFamily="18" charset="0"/>
              </a:endParaRPr>
            </a:p>
          </p:txBody>
        </p:sp>
        <p:sp>
          <p:nvSpPr>
            <p:cNvPr id="8" name="TextBox 5"/>
            <p:cNvSpPr txBox="1"/>
            <p:nvPr/>
          </p:nvSpPr>
          <p:spPr>
            <a:xfrm>
              <a:off x="7196556" y="234002"/>
              <a:ext cx="1829001" cy="279465"/>
            </a:xfrm>
            <a:prstGeom prst="rect">
              <a:avLst/>
            </a:prstGeom>
            <a:noFill/>
          </p:spPr>
          <p:txBody>
            <a:bodyPr wrap="square" rtlCol="0">
              <a:spAutoFit/>
            </a:bodyPr>
            <a:lstStyle/>
            <a:p>
              <a:pPr marL="0" marR="0">
                <a:spcBef>
                  <a:spcPts val="0"/>
                </a:spcBef>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NSF DUE 1003122</a:t>
              </a:r>
              <a:endParaRPr lang="en-US" sz="1200">
                <a:effectLst/>
                <a:latin typeface="Times New Roman" panose="02020603050405020304" pitchFamily="18" charset="0"/>
                <a:ea typeface="Times New Roman" panose="02020603050405020304" pitchFamily="18" charset="0"/>
              </a:endParaRPr>
            </a:p>
          </p:txBody>
        </p:sp>
      </p:grpSp>
      <p:sp>
        <p:nvSpPr>
          <p:cNvPr id="10" name="TextBox 9"/>
          <p:cNvSpPr txBox="1"/>
          <p:nvPr/>
        </p:nvSpPr>
        <p:spPr>
          <a:xfrm>
            <a:off x="3727173" y="503652"/>
            <a:ext cx="4334841" cy="1015663"/>
          </a:xfrm>
          <a:prstGeom prst="rect">
            <a:avLst/>
          </a:prstGeom>
          <a:noFill/>
        </p:spPr>
        <p:txBody>
          <a:bodyPr wrap="none" rtlCol="0">
            <a:spAutoFit/>
          </a:bodyPr>
          <a:lstStyle/>
          <a:p>
            <a:r>
              <a:rPr lang="en-US" sz="6000" dirty="0" smtClean="0">
                <a:latin typeface="Arial" panose="020B0604020202020204" pitchFamily="34" charset="0"/>
                <a:cs typeface="Arial" panose="020B0604020202020204" pitchFamily="34" charset="0"/>
              </a:rPr>
              <a:t>Clock Radio</a:t>
            </a:r>
            <a:endParaRPr lang="en-US" sz="6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3742" y="1793635"/>
            <a:ext cx="5726596" cy="3817731"/>
          </a:xfrm>
          <a:prstGeom prst="rect">
            <a:avLst/>
          </a:prstGeom>
        </p:spPr>
      </p:pic>
    </p:spTree>
    <p:extLst>
      <p:ext uri="{BB962C8B-B14F-4D97-AF65-F5344CB8AC3E}">
        <p14:creationId xmlns:p14="http://schemas.microsoft.com/office/powerpoint/2010/main" val="375463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738664"/>
          </a:xfrm>
          <a:prstGeom prst="rect">
            <a:avLst/>
          </a:prstGeom>
          <a:noFill/>
        </p:spPr>
        <p:txBody>
          <a:bodyPr wrap="square" rtlCol="0" anchor="t">
            <a:spAutoFit/>
          </a:bodyPr>
          <a:lstStyle/>
          <a:p>
            <a:pPr algn="ctr"/>
            <a:r>
              <a:rPr lang="en-US" sz="2400" dirty="0" smtClean="0">
                <a:latin typeface="Arial" pitchFamily="34" charset="0"/>
                <a:cs typeface="Arial" pitchFamily="34" charset="0"/>
              </a:rPr>
              <a:t>The Radio Section:</a:t>
            </a:r>
          </a:p>
          <a:p>
            <a:pPr algn="ctr"/>
            <a:endParaRPr lang="en-US" dirty="0" smtClean="0">
              <a:latin typeface="Arial" pitchFamily="34" charset="0"/>
              <a:cs typeface="Arial" pitchFamily="34" charset="0"/>
            </a:endParaRPr>
          </a:p>
        </p:txBody>
      </p:sp>
      <p:sp>
        <p:nvSpPr>
          <p:cNvPr id="5" name="TextBox 4"/>
          <p:cNvSpPr txBox="1"/>
          <p:nvPr/>
        </p:nvSpPr>
        <p:spPr>
          <a:xfrm>
            <a:off x="899160" y="998550"/>
            <a:ext cx="10530840" cy="646331"/>
          </a:xfrm>
          <a:prstGeom prst="rect">
            <a:avLst/>
          </a:prstGeom>
          <a:noFill/>
        </p:spPr>
        <p:txBody>
          <a:bodyPr wrap="square" rtlCol="0" anchor="t">
            <a:spAutoFit/>
          </a:bodyPr>
          <a:lstStyle/>
          <a:p>
            <a:r>
              <a:rPr lang="en-US" dirty="0" smtClean="0">
                <a:latin typeface="Arial" pitchFamily="34" charset="0"/>
                <a:cs typeface="Arial" pitchFamily="34" charset="0"/>
              </a:rPr>
              <a:t>The functions described on the previous slide have been performed in many different ways, which explains the vast variety of radios that have been made through the years.</a:t>
            </a:r>
          </a:p>
        </p:txBody>
      </p:sp>
      <p:sp>
        <p:nvSpPr>
          <p:cNvPr id="9" name="TextBox 8"/>
          <p:cNvSpPr txBox="1"/>
          <p:nvPr/>
        </p:nvSpPr>
        <p:spPr>
          <a:xfrm>
            <a:off x="1036320" y="1806270"/>
            <a:ext cx="10241280" cy="4247317"/>
          </a:xfrm>
          <a:prstGeom prst="rect">
            <a:avLst/>
          </a:prstGeom>
          <a:noFill/>
        </p:spPr>
        <p:txBody>
          <a:bodyPr wrap="square" rtlCol="0" anchor="t">
            <a:spAutoFit/>
          </a:bodyPr>
          <a:lstStyle/>
          <a:p>
            <a:r>
              <a:rPr lang="en-US" dirty="0" smtClean="0">
                <a:latin typeface="Arial" pitchFamily="34" charset="0"/>
                <a:cs typeface="Arial" pitchFamily="34" charset="0"/>
              </a:rPr>
              <a:t>This radio uses “digital signal processing” to create a</a:t>
            </a:r>
          </a:p>
          <a:p>
            <a:r>
              <a:rPr lang="en-US" dirty="0" smtClean="0">
                <a:latin typeface="Arial" pitchFamily="34" charset="0"/>
                <a:cs typeface="Arial" pitchFamily="34" charset="0"/>
              </a:rPr>
              <a:t>“software defined radio.”</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function block diagram for a commonly-used Silicon Labs</a:t>
            </a:r>
          </a:p>
          <a:p>
            <a:r>
              <a:rPr lang="en-US" dirty="0" smtClean="0">
                <a:latin typeface="Arial" pitchFamily="34" charset="0"/>
                <a:cs typeface="Arial" pitchFamily="34" charset="0"/>
              </a:rPr>
              <a:t> Si4735-D60 represents what happens inside the radio “chip.”</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Antennas are connected through LNAs (low noise</a:t>
            </a:r>
          </a:p>
          <a:p>
            <a:r>
              <a:rPr lang="en-US" dirty="0" smtClean="0">
                <a:latin typeface="Arial" pitchFamily="34" charset="0"/>
                <a:cs typeface="Arial" pitchFamily="34" charset="0"/>
              </a:rPr>
              <a:t>amplifiers) with AGC (automatic gain control).</a:t>
            </a:r>
          </a:p>
          <a:p>
            <a:r>
              <a:rPr lang="en-US" dirty="0" smtClean="0">
                <a:latin typeface="Arial" pitchFamily="34" charset="0"/>
                <a:cs typeface="Arial" pitchFamily="34" charset="0"/>
              </a:rPr>
              <a:t>→ The amplified antenna signals pass through ADCs (analog</a:t>
            </a:r>
          </a:p>
          <a:p>
            <a:r>
              <a:rPr lang="en-US" dirty="0" smtClean="0">
                <a:latin typeface="Arial" pitchFamily="34" charset="0"/>
                <a:cs typeface="Arial" pitchFamily="34" charset="0"/>
              </a:rPr>
              <a:t>to digital converters) to the heart of this radio, the DSP (digital signal processor).</a:t>
            </a:r>
          </a:p>
          <a:p>
            <a:r>
              <a:rPr lang="en-US" dirty="0" smtClean="0">
                <a:latin typeface="Arial" pitchFamily="34" charset="0"/>
                <a:cs typeface="Arial" pitchFamily="34" charset="0"/>
              </a:rPr>
              <a:t>→ The DSP uses math to select one carrier frequency (radio station), and isolate the information, or original sound signal.</a:t>
            </a:r>
          </a:p>
          <a:p>
            <a:r>
              <a:rPr lang="en-US" dirty="0" smtClean="0">
                <a:latin typeface="Arial" pitchFamily="34" charset="0"/>
                <a:cs typeface="Arial" pitchFamily="34" charset="0"/>
              </a:rPr>
              <a:t>→ This passes through a DAC (digital to analog converter) to change it to an electric signal suitable for amplifying with components on the circuit board.</a:t>
            </a:r>
          </a:p>
          <a:p>
            <a:endParaRPr lang="en-US" dirty="0" smtClean="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7416170" y="1690690"/>
            <a:ext cx="4130040" cy="2659380"/>
          </a:xfrm>
          <a:prstGeom prst="roundRect">
            <a:avLst/>
          </a:prstGeom>
          <a:noFill/>
          <a:ln w="9525">
            <a:noFill/>
            <a:miter lim="800000"/>
            <a:headEnd/>
            <a:tailEnd/>
          </a:ln>
        </p:spPr>
      </p:pic>
      <p:sp>
        <p:nvSpPr>
          <p:cNvPr id="8" name="TextBox 7"/>
          <p:cNvSpPr txBox="1"/>
          <p:nvPr/>
        </p:nvSpPr>
        <p:spPr>
          <a:xfrm>
            <a:off x="899160" y="5006670"/>
            <a:ext cx="457200" cy="276999"/>
          </a:xfrm>
          <a:prstGeom prst="rect">
            <a:avLst/>
          </a:prstGeom>
          <a:noFill/>
        </p:spPr>
        <p:txBody>
          <a:bodyPr wrap="square" rtlCol="0" anchor="t">
            <a:spAutoFit/>
          </a:bodyPr>
          <a:lstStyle/>
          <a:p>
            <a:r>
              <a:rPr lang="en-US" sz="1200" dirty="0" smtClean="0">
                <a:latin typeface="Arial" pitchFamily="34" charset="0"/>
                <a:cs typeface="Arial" pitchFamily="34" charset="0"/>
              </a:rPr>
              <a:t>[02]</a:t>
            </a:r>
          </a:p>
        </p:txBody>
      </p:sp>
    </p:spTree>
    <p:extLst>
      <p:ext uri="{BB962C8B-B14F-4D97-AF65-F5344CB8AC3E}">
        <p14:creationId xmlns:p14="http://schemas.microsoft.com/office/powerpoint/2010/main" val="3447241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738664"/>
          </a:xfrm>
          <a:prstGeom prst="rect">
            <a:avLst/>
          </a:prstGeom>
          <a:noFill/>
        </p:spPr>
        <p:txBody>
          <a:bodyPr wrap="square" rtlCol="0" anchor="t">
            <a:spAutoFit/>
          </a:bodyPr>
          <a:lstStyle/>
          <a:p>
            <a:pPr algn="ctr"/>
            <a:r>
              <a:rPr lang="en-US" sz="2400" dirty="0" smtClean="0">
                <a:latin typeface="Arial" pitchFamily="34" charset="0"/>
                <a:cs typeface="Arial" pitchFamily="34" charset="0"/>
              </a:rPr>
              <a:t>The Radio Section:</a:t>
            </a:r>
          </a:p>
          <a:p>
            <a:pPr algn="ctr"/>
            <a:endParaRPr lang="en-US" dirty="0" smtClean="0">
              <a:latin typeface="Arial" pitchFamily="34" charset="0"/>
              <a:cs typeface="Arial" pitchFamily="34" charset="0"/>
            </a:endParaRPr>
          </a:p>
        </p:txBody>
      </p:sp>
      <p:sp>
        <p:nvSpPr>
          <p:cNvPr id="5" name="TextBox 4"/>
          <p:cNvSpPr txBox="1"/>
          <p:nvPr/>
        </p:nvSpPr>
        <p:spPr>
          <a:xfrm>
            <a:off x="4724400" y="998550"/>
            <a:ext cx="6705600" cy="3139321"/>
          </a:xfrm>
          <a:prstGeom prst="rect">
            <a:avLst/>
          </a:prstGeom>
          <a:noFill/>
        </p:spPr>
        <p:txBody>
          <a:bodyPr wrap="square" rtlCol="0" anchor="t">
            <a:spAutoFit/>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Although our clock radio’s “radio integrated circuit” might not be the exact same chip as described on the previous page, the components are similar.</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This radio chip uses an external tuner to select the radio station, whereas the chip on the previous page uses a “control interface” to connect to control buttons and a display.</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pic>
        <p:nvPicPr>
          <p:cNvPr id="5123" name="Picture 3" descr="C:\09-Cloud\Dropbox\FMCC\NSF 01 TEPP\Product modules\Clock radio\2013-05-19 01 Pics for display\Components labelled (IMG_6313).jpg"/>
          <p:cNvPicPr>
            <a:picLocks noChangeAspect="1" noChangeArrowheads="1"/>
          </p:cNvPicPr>
          <p:nvPr/>
        </p:nvPicPr>
        <p:blipFill>
          <a:blip r:embed="rId2" cstate="print"/>
          <a:srcRect l="51862" r="7736" b="21740"/>
          <a:stretch>
            <a:fillRect/>
          </a:stretch>
        </p:blipFill>
        <p:spPr bwMode="auto">
          <a:xfrm>
            <a:off x="960120" y="927963"/>
            <a:ext cx="3688080" cy="4756558"/>
          </a:xfrm>
          <a:prstGeom prst="rect">
            <a:avLst/>
          </a:prstGeom>
          <a:noFill/>
        </p:spPr>
      </p:pic>
    </p:spTree>
    <p:extLst>
      <p:ext uri="{BB962C8B-B14F-4D97-AF65-F5344CB8AC3E}">
        <p14:creationId xmlns:p14="http://schemas.microsoft.com/office/powerpoint/2010/main" val="344724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738664"/>
          </a:xfrm>
          <a:prstGeom prst="rect">
            <a:avLst/>
          </a:prstGeom>
          <a:noFill/>
        </p:spPr>
        <p:txBody>
          <a:bodyPr wrap="square" rtlCol="0" anchor="t">
            <a:spAutoFit/>
          </a:bodyPr>
          <a:lstStyle/>
          <a:p>
            <a:pPr algn="ctr"/>
            <a:r>
              <a:rPr lang="en-US" sz="2400" dirty="0" smtClean="0">
                <a:latin typeface="Arial" pitchFamily="34" charset="0"/>
                <a:cs typeface="Arial" pitchFamily="34" charset="0"/>
              </a:rPr>
              <a:t>Summary:</a:t>
            </a:r>
          </a:p>
          <a:p>
            <a:pPr algn="ctr"/>
            <a:endParaRPr lang="en-US" dirty="0" smtClean="0">
              <a:latin typeface="Arial" pitchFamily="34" charset="0"/>
              <a:cs typeface="Arial" pitchFamily="34" charset="0"/>
            </a:endParaRPr>
          </a:p>
        </p:txBody>
      </p:sp>
      <p:sp>
        <p:nvSpPr>
          <p:cNvPr id="5" name="TextBox 4"/>
          <p:cNvSpPr txBox="1"/>
          <p:nvPr/>
        </p:nvSpPr>
        <p:spPr>
          <a:xfrm>
            <a:off x="5638800" y="998550"/>
            <a:ext cx="5791200" cy="3970318"/>
          </a:xfrm>
          <a:prstGeom prst="rect">
            <a:avLst/>
          </a:prstGeom>
          <a:noFill/>
        </p:spPr>
        <p:txBody>
          <a:bodyPr wrap="square" rtlCol="0" anchor="t">
            <a:spAutoFit/>
          </a:bodyPr>
          <a:lstStyle/>
          <a:p>
            <a:endParaRPr lang="en-US" dirty="0" smtClean="0">
              <a:latin typeface="Arial" pitchFamily="34" charset="0"/>
              <a:cs typeface="Arial" pitchFamily="34" charset="0"/>
            </a:endParaRPr>
          </a:p>
          <a:p>
            <a:endParaRPr lang="en-US" smtClean="0">
              <a:latin typeface="Arial" pitchFamily="34" charset="0"/>
              <a:cs typeface="Arial" pitchFamily="34" charset="0"/>
            </a:endParaRPr>
          </a:p>
          <a:p>
            <a:r>
              <a:rPr lang="en-US" smtClean="0">
                <a:latin typeface="Arial" pitchFamily="34" charset="0"/>
                <a:cs typeface="Arial" pitchFamily="34" charset="0"/>
              </a:rPr>
              <a:t>We </a:t>
            </a:r>
            <a:r>
              <a:rPr lang="en-US" dirty="0" smtClean="0">
                <a:latin typeface="Arial" pitchFamily="34" charset="0"/>
                <a:cs typeface="Arial" pitchFamily="34" charset="0"/>
              </a:rPr>
              <a:t>have just looked at a common household item and found the following examples of topics taught in fundamental electrical courses:</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Transformers, Primary / secondary ratios.</a:t>
            </a:r>
          </a:p>
          <a:p>
            <a:pPr>
              <a:buFont typeface="Arial" pitchFamily="34" charset="0"/>
              <a:buChar char="•"/>
            </a:pPr>
            <a:r>
              <a:rPr lang="en-US" dirty="0" smtClean="0">
                <a:latin typeface="Arial" pitchFamily="34" charset="0"/>
                <a:cs typeface="Arial" pitchFamily="34" charset="0"/>
              </a:rPr>
              <a:t>V</a:t>
            </a:r>
            <a:r>
              <a:rPr lang="en-US" baseline="-25000" dirty="0" smtClean="0">
                <a:latin typeface="Arial" pitchFamily="34" charset="0"/>
                <a:cs typeface="Arial" pitchFamily="34" charset="0"/>
              </a:rPr>
              <a:t>RMS</a:t>
            </a:r>
            <a:r>
              <a:rPr lang="en-US" dirty="0" smtClean="0">
                <a:latin typeface="Arial" pitchFamily="34" charset="0"/>
                <a:cs typeface="Arial" pitchFamily="34" charset="0"/>
              </a:rPr>
              <a:t>, V</a:t>
            </a:r>
            <a:r>
              <a:rPr lang="en-US" baseline="-25000" dirty="0" smtClean="0">
                <a:latin typeface="Arial" pitchFamily="34" charset="0"/>
                <a:cs typeface="Arial" pitchFamily="34" charset="0"/>
              </a:rPr>
              <a:t>PP</a:t>
            </a:r>
            <a:r>
              <a:rPr lang="en-US" dirty="0" smtClean="0">
                <a:latin typeface="Arial" pitchFamily="34" charset="0"/>
                <a:cs typeface="Arial" pitchFamily="34" charset="0"/>
              </a:rPr>
              <a:t> relationships.</a:t>
            </a:r>
          </a:p>
          <a:p>
            <a:pPr>
              <a:buFont typeface="Arial" pitchFamily="34" charset="0"/>
              <a:buChar char="•"/>
            </a:pPr>
            <a:r>
              <a:rPr lang="en-US" dirty="0" smtClean="0">
                <a:latin typeface="Arial" pitchFamily="34" charset="0"/>
                <a:cs typeface="Arial" pitchFamily="34" charset="0"/>
              </a:rPr>
              <a:t>Crystal oscillators.</a:t>
            </a:r>
          </a:p>
          <a:p>
            <a:pPr>
              <a:buFont typeface="Arial" pitchFamily="34" charset="0"/>
              <a:buChar char="•"/>
            </a:pPr>
            <a:r>
              <a:rPr lang="en-US" dirty="0" smtClean="0">
                <a:latin typeface="Arial" pitchFamily="34" charset="0"/>
                <a:cs typeface="Arial" pitchFamily="34" charset="0"/>
              </a:rPr>
              <a:t>Binary divide-by counters.</a:t>
            </a:r>
          </a:p>
          <a:p>
            <a:pPr>
              <a:buFont typeface="Arial" pitchFamily="34" charset="0"/>
              <a:buChar char="•"/>
            </a:pPr>
            <a:r>
              <a:rPr lang="en-US" dirty="0" smtClean="0">
                <a:latin typeface="Arial" pitchFamily="34" charset="0"/>
                <a:cs typeface="Arial" pitchFamily="34" charset="0"/>
              </a:rPr>
              <a:t>Radio receiver functions.</a:t>
            </a:r>
          </a:p>
          <a:p>
            <a:pPr>
              <a:buFont typeface="Arial" pitchFamily="34" charset="0"/>
              <a:buChar char="•"/>
            </a:pPr>
            <a:r>
              <a:rPr lang="en-US" dirty="0" smtClean="0">
                <a:latin typeface="Arial" pitchFamily="34" charset="0"/>
                <a:cs typeface="Arial" pitchFamily="34" charset="0"/>
              </a:rPr>
              <a:t>Digital signal processing radio receivers.</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pic>
        <p:nvPicPr>
          <p:cNvPr id="4098" name="Picture 2" descr="C:\09-Cloud\Dropbox\FMCC\NSF 01 TEPP\Product modules\Clock radio\0010 Original pictures\IMG_6290.JPG"/>
          <p:cNvPicPr>
            <a:picLocks noChangeAspect="1" noChangeArrowheads="1"/>
          </p:cNvPicPr>
          <p:nvPr/>
        </p:nvPicPr>
        <p:blipFill>
          <a:blip r:embed="rId2" cstate="print"/>
          <a:srcRect l="19778" t="6000" r="19333" b="5778"/>
          <a:stretch>
            <a:fillRect/>
          </a:stretch>
        </p:blipFill>
        <p:spPr bwMode="auto">
          <a:xfrm>
            <a:off x="883920" y="1134731"/>
            <a:ext cx="4678680" cy="4519309"/>
          </a:xfrm>
          <a:prstGeom prst="rect">
            <a:avLst/>
          </a:prstGeom>
          <a:noFill/>
        </p:spPr>
      </p:pic>
    </p:spTree>
    <p:extLst>
      <p:ext uri="{BB962C8B-B14F-4D97-AF65-F5344CB8AC3E}">
        <p14:creationId xmlns:p14="http://schemas.microsoft.com/office/powerpoint/2010/main" val="344724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461665"/>
          </a:xfrm>
          <a:prstGeom prst="rect">
            <a:avLst/>
          </a:prstGeom>
          <a:noFill/>
        </p:spPr>
        <p:txBody>
          <a:bodyPr wrap="square" rtlCol="0" anchor="t">
            <a:spAutoFit/>
          </a:bodyPr>
          <a:lstStyle/>
          <a:p>
            <a:pPr algn="ctr"/>
            <a:r>
              <a:rPr lang="en-US" sz="2400" dirty="0" smtClean="0">
                <a:latin typeface="Arial" pitchFamily="34" charset="0"/>
                <a:cs typeface="Arial" pitchFamily="34" charset="0"/>
              </a:rPr>
              <a:t>References:</a:t>
            </a:r>
          </a:p>
        </p:txBody>
      </p:sp>
      <p:sp>
        <p:nvSpPr>
          <p:cNvPr id="5" name="TextBox 4"/>
          <p:cNvSpPr txBox="1"/>
          <p:nvPr/>
        </p:nvSpPr>
        <p:spPr>
          <a:xfrm>
            <a:off x="899160" y="998550"/>
            <a:ext cx="8016240" cy="369332"/>
          </a:xfrm>
          <a:prstGeom prst="rect">
            <a:avLst/>
          </a:prstGeom>
          <a:noFill/>
        </p:spPr>
        <p:txBody>
          <a:bodyPr wrap="square" rtlCol="0" anchor="t">
            <a:spAutoFit/>
          </a:bodyPr>
          <a:lstStyle/>
          <a:p>
            <a:r>
              <a:rPr lang="en-US" dirty="0" smtClean="0">
                <a:latin typeface="Arial" pitchFamily="34" charset="0"/>
                <a:cs typeface="Arial" pitchFamily="34" charset="0"/>
              </a:rPr>
              <a:t>A Sony “Dream Machine “model ICF–C218 was used in this lab’s examples:</a:t>
            </a:r>
          </a:p>
        </p:txBody>
      </p:sp>
      <p:sp>
        <p:nvSpPr>
          <p:cNvPr id="6" name="TextBox 5"/>
          <p:cNvSpPr txBox="1"/>
          <p:nvPr/>
        </p:nvSpPr>
        <p:spPr>
          <a:xfrm>
            <a:off x="899160" y="3955110"/>
            <a:ext cx="8061960" cy="1754326"/>
          </a:xfrm>
          <a:prstGeom prst="rect">
            <a:avLst/>
          </a:prstGeom>
          <a:noFill/>
        </p:spPr>
        <p:txBody>
          <a:bodyPr wrap="square" rtlCol="0" anchor="t">
            <a:spAutoFit/>
          </a:bodyPr>
          <a:lstStyle/>
          <a:p>
            <a:r>
              <a:rPr lang="en-US" dirty="0" smtClean="0">
                <a:latin typeface="Arial" pitchFamily="34" charset="0"/>
                <a:cs typeface="Arial" pitchFamily="34" charset="0"/>
              </a:rPr>
              <a:t>[01]  Datasheet included with the clock radio.</a:t>
            </a:r>
          </a:p>
          <a:p>
            <a:endParaRPr lang="en-US" dirty="0" smtClean="0">
              <a:latin typeface="Arial" pitchFamily="34" charset="0"/>
              <a:cs typeface="Arial" pitchFamily="34" charset="0"/>
            </a:endParaRPr>
          </a:p>
          <a:p>
            <a:r>
              <a:rPr lang="en-US" dirty="0" smtClean="0">
                <a:latin typeface="Arial" pitchFamily="34" charset="0"/>
                <a:cs typeface="Arial" pitchFamily="34" charset="0"/>
              </a:rPr>
              <a:t>[02]  Datasheet for Silicon Labs radio receiver “on a chip” Si4730/31/34/35-D60.</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Revised:  04/27/14.</a:t>
            </a:r>
          </a:p>
        </p:txBody>
      </p:sp>
      <p:pic>
        <p:nvPicPr>
          <p:cNvPr id="1026" name="Picture 2" descr="C:\09-Cloud\Dropbox\FMCC\NSF 01 TEPP\Product modules\Clock radio\0010 Original pictures\Image (3).jpg"/>
          <p:cNvPicPr>
            <a:picLocks noChangeAspect="1" noChangeArrowheads="1"/>
          </p:cNvPicPr>
          <p:nvPr/>
        </p:nvPicPr>
        <p:blipFill>
          <a:blip r:embed="rId2" cstate="print"/>
          <a:srcRect/>
          <a:stretch>
            <a:fillRect/>
          </a:stretch>
        </p:blipFill>
        <p:spPr bwMode="auto">
          <a:xfrm>
            <a:off x="8966610" y="193548"/>
            <a:ext cx="2199738" cy="5567172"/>
          </a:xfrm>
          <a:prstGeom prst="roundRect">
            <a:avLst/>
          </a:prstGeom>
          <a:noFill/>
        </p:spPr>
      </p:pic>
      <p:pic>
        <p:nvPicPr>
          <p:cNvPr id="1027" name="Picture 3" descr="C:\09-Cloud\Dropbox\FMCC\NSF 01 TEPP\Product modules\Clock radio\0010 Original pictures\Image (2).jpg"/>
          <p:cNvPicPr>
            <a:picLocks noChangeAspect="1" noChangeArrowheads="1"/>
          </p:cNvPicPr>
          <p:nvPr/>
        </p:nvPicPr>
        <p:blipFill>
          <a:blip r:embed="rId3" cstate="print"/>
          <a:srcRect/>
          <a:stretch>
            <a:fillRect/>
          </a:stretch>
        </p:blipFill>
        <p:spPr bwMode="auto">
          <a:xfrm>
            <a:off x="1563624" y="1421892"/>
            <a:ext cx="5650992" cy="2520696"/>
          </a:xfrm>
          <a:prstGeom prst="roundRect">
            <a:avLst/>
          </a:prstGeom>
          <a:noFill/>
        </p:spPr>
      </p:pic>
    </p:spTree>
    <p:extLst>
      <p:ext uri="{BB962C8B-B14F-4D97-AF65-F5344CB8AC3E}">
        <p14:creationId xmlns:p14="http://schemas.microsoft.com/office/powerpoint/2010/main" val="344724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p:cNvSpPr/>
          <p:nvPr/>
        </p:nvSpPr>
        <p:spPr>
          <a:xfrm>
            <a:off x="4160520" y="4693920"/>
            <a:ext cx="3535680" cy="975360"/>
          </a:xfrm>
          <a:prstGeom prst="lef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495800" y="3611880"/>
            <a:ext cx="3535680" cy="975360"/>
          </a:xfrm>
          <a:prstGeom prst="leftArrow">
            <a:avLst/>
          </a:prstGeom>
          <a:solidFill>
            <a:schemeClr val="accent5">
              <a:lumMod val="50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58241" y="508012"/>
            <a:ext cx="9875520" cy="3323987"/>
          </a:xfrm>
          <a:prstGeom prst="rect">
            <a:avLst/>
          </a:prstGeom>
          <a:noFill/>
        </p:spPr>
        <p:txBody>
          <a:bodyPr wrap="square" rtlCol="0" anchor="t">
            <a:spAutoFit/>
          </a:bodyPr>
          <a:lstStyle/>
          <a:p>
            <a:pPr algn="ctr"/>
            <a:r>
              <a:rPr lang="en-US" sz="2400" dirty="0" smtClean="0">
                <a:latin typeface="Arial" pitchFamily="34" charset="0"/>
                <a:cs typeface="Arial" pitchFamily="34" charset="0"/>
              </a:rPr>
              <a:t>Our goal is to explore the main components in this everyday item:</a:t>
            </a:r>
          </a:p>
          <a:p>
            <a:pPr algn="ctr"/>
            <a:r>
              <a:rPr lang="en-US" sz="2400" dirty="0" smtClean="0">
                <a:latin typeface="Arial" pitchFamily="34" charset="0"/>
                <a:cs typeface="Arial" pitchFamily="34" charset="0"/>
              </a:rPr>
              <a:t>A combination clock/radio.</a:t>
            </a:r>
          </a:p>
          <a:p>
            <a:pPr algn="ctr"/>
            <a:endParaRPr lang="en-US" dirty="0" smtClean="0">
              <a:latin typeface="Arial" pitchFamily="34" charset="0"/>
              <a:cs typeface="Arial" pitchFamily="34" charset="0"/>
            </a:endParaRPr>
          </a:p>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The first step is to open the item.</a:t>
            </a:r>
          </a:p>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These two pictures show the case</a:t>
            </a:r>
          </a:p>
          <a:p>
            <a:pPr algn="ctr"/>
            <a:r>
              <a:rPr lang="en-US" dirty="0" smtClean="0">
                <a:latin typeface="Arial" pitchFamily="34" charset="0"/>
                <a:cs typeface="Arial" pitchFamily="34" charset="0"/>
              </a:rPr>
              <a:t>in the same orientation;</a:t>
            </a:r>
          </a:p>
          <a:p>
            <a:pPr algn="ctr"/>
            <a:r>
              <a:rPr lang="en-US" dirty="0" smtClean="0">
                <a:latin typeface="Arial" pitchFamily="34" charset="0"/>
                <a:cs typeface="Arial" pitchFamily="34" charset="0"/>
              </a:rPr>
              <a:t>But with the circuit board flipped</a:t>
            </a:r>
          </a:p>
          <a:p>
            <a:pPr algn="ctr"/>
            <a:r>
              <a:rPr lang="en-US" dirty="0" smtClean="0">
                <a:latin typeface="Arial" pitchFamily="34" charset="0"/>
                <a:cs typeface="Arial" pitchFamily="34" charset="0"/>
              </a:rPr>
              <a:t>To show both sides.</a:t>
            </a:r>
          </a:p>
          <a:p>
            <a:pPr algn="ctr"/>
            <a:endParaRPr lang="en-US" dirty="0">
              <a:latin typeface="Arial" pitchFamily="34" charset="0"/>
              <a:cs typeface="Arial" pitchFamily="34" charset="0"/>
            </a:endParaRPr>
          </a:p>
        </p:txBody>
      </p:sp>
      <p:pic>
        <p:nvPicPr>
          <p:cNvPr id="1026" name="Picture 2" descr="C:\09-Cloud\Dropbox\FMCC\NSF 01 TEPP\Product modules\Clock radio\2013-05-19 01 Pics for display\IMG_6310.JPG"/>
          <p:cNvPicPr>
            <a:picLocks noChangeAspect="1" noChangeArrowheads="1"/>
          </p:cNvPicPr>
          <p:nvPr/>
        </p:nvPicPr>
        <p:blipFill>
          <a:blip r:embed="rId3" cstate="print"/>
          <a:srcRect l="3989" t="5077" r="12597" b="1354"/>
          <a:stretch>
            <a:fillRect/>
          </a:stretch>
        </p:blipFill>
        <p:spPr bwMode="auto">
          <a:xfrm>
            <a:off x="1547982" y="1519428"/>
            <a:ext cx="2475378" cy="4165092"/>
          </a:xfrm>
          <a:prstGeom prst="rect">
            <a:avLst/>
          </a:prstGeom>
          <a:noFill/>
        </p:spPr>
      </p:pic>
      <p:pic>
        <p:nvPicPr>
          <p:cNvPr id="1027" name="Picture 3" descr="C:\09-Cloud\Dropbox\FMCC\NSF 01 TEPP\Product modules\Clock radio\2013-05-19 01 Pics for display\IMG_6322.JPG"/>
          <p:cNvPicPr>
            <a:picLocks noChangeAspect="1" noChangeArrowheads="1"/>
          </p:cNvPicPr>
          <p:nvPr/>
        </p:nvPicPr>
        <p:blipFill>
          <a:blip r:embed="rId4" cstate="print"/>
          <a:srcRect l="14795" t="5753" r="10411" b="1918"/>
          <a:stretch>
            <a:fillRect/>
          </a:stretch>
        </p:blipFill>
        <p:spPr bwMode="auto">
          <a:xfrm>
            <a:off x="8229600" y="1679666"/>
            <a:ext cx="2179320" cy="4035334"/>
          </a:xfrm>
          <a:prstGeom prst="rect">
            <a:avLst/>
          </a:prstGeom>
          <a:noFill/>
        </p:spPr>
      </p:pic>
      <p:sp>
        <p:nvSpPr>
          <p:cNvPr id="6" name="TextBox 5"/>
          <p:cNvSpPr txBox="1"/>
          <p:nvPr/>
        </p:nvSpPr>
        <p:spPr>
          <a:xfrm>
            <a:off x="4114800" y="3891292"/>
            <a:ext cx="4008120" cy="1477328"/>
          </a:xfrm>
          <a:prstGeom prst="rect">
            <a:avLst/>
          </a:prstGeom>
          <a:noFill/>
        </p:spPr>
        <p:txBody>
          <a:bodyPr wrap="square" rtlCol="0" anchor="t">
            <a:spAutoFit/>
          </a:bodyPr>
          <a:lstStyle/>
          <a:p>
            <a:pPr algn="ctr"/>
            <a:r>
              <a:rPr lang="en-US" dirty="0" smtClean="0">
                <a:latin typeface="Arial" pitchFamily="34" charset="0"/>
                <a:cs typeface="Arial" pitchFamily="34" charset="0"/>
              </a:rPr>
              <a:t>This side has the connections.</a:t>
            </a:r>
          </a:p>
          <a:p>
            <a:pPr algn="ctr"/>
            <a:endParaRPr lang="en-US" dirty="0" smtClean="0">
              <a:latin typeface="Arial" pitchFamily="34" charset="0"/>
              <a:cs typeface="Arial" pitchFamily="34" charset="0"/>
            </a:endParaRPr>
          </a:p>
          <a:p>
            <a:pPr algn="ctr"/>
            <a:endParaRPr lang="en-US" dirty="0" smtClean="0">
              <a:latin typeface="Arial" pitchFamily="34" charset="0"/>
              <a:cs typeface="Arial" pitchFamily="34" charset="0"/>
            </a:endParaRPr>
          </a:p>
          <a:p>
            <a:pPr algn="ct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This side has the components.</a:t>
            </a:r>
            <a:endParaRPr lang="en-US" dirty="0">
              <a:latin typeface="Arial" pitchFamily="34" charset="0"/>
              <a:cs typeface="Arial" pitchFamily="34" charset="0"/>
            </a:endParaRPr>
          </a:p>
        </p:txBody>
      </p:sp>
    </p:spTree>
    <p:extLst>
      <p:ext uri="{BB962C8B-B14F-4D97-AF65-F5344CB8AC3E}">
        <p14:creationId xmlns:p14="http://schemas.microsoft.com/office/powerpoint/2010/main" val="344724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461665"/>
          </a:xfrm>
          <a:prstGeom prst="rect">
            <a:avLst/>
          </a:prstGeom>
          <a:noFill/>
        </p:spPr>
        <p:txBody>
          <a:bodyPr wrap="square" rtlCol="0" anchor="t">
            <a:spAutoFit/>
          </a:bodyPr>
          <a:lstStyle/>
          <a:p>
            <a:pPr algn="ctr"/>
            <a:r>
              <a:rPr lang="en-US" sz="2400" dirty="0" smtClean="0">
                <a:latin typeface="Arial" pitchFamily="34" charset="0"/>
                <a:cs typeface="Arial" pitchFamily="34" charset="0"/>
              </a:rPr>
              <a:t>The main functions are clearly separated into areas:</a:t>
            </a:r>
            <a:endParaRPr lang="en-US" sz="2400" dirty="0">
              <a:latin typeface="Arial" pitchFamily="34" charset="0"/>
              <a:cs typeface="Arial" pitchFamily="34" charset="0"/>
            </a:endParaRPr>
          </a:p>
        </p:txBody>
      </p:sp>
      <p:pic>
        <p:nvPicPr>
          <p:cNvPr id="2050" name="Picture 2" descr="C:\09-Cloud\Dropbox\FMCC\NSF 01 TEPP\Product modules\Clock radio\2013-05-19 01 Pics for display\Printed circuit board labelled (IMG_6324).jpg"/>
          <p:cNvPicPr>
            <a:picLocks noChangeAspect="1" noChangeArrowheads="1"/>
          </p:cNvPicPr>
          <p:nvPr/>
        </p:nvPicPr>
        <p:blipFill>
          <a:blip r:embed="rId2" cstate="print"/>
          <a:srcRect l="6057" t="10222" r="6649" b="11556"/>
          <a:stretch>
            <a:fillRect/>
          </a:stretch>
        </p:blipFill>
        <p:spPr bwMode="auto">
          <a:xfrm>
            <a:off x="1082040" y="1127760"/>
            <a:ext cx="7535574" cy="4495800"/>
          </a:xfrm>
          <a:prstGeom prst="rect">
            <a:avLst/>
          </a:prstGeom>
          <a:noFill/>
        </p:spPr>
      </p:pic>
      <p:sp>
        <p:nvSpPr>
          <p:cNvPr id="5" name="TextBox 4"/>
          <p:cNvSpPr txBox="1"/>
          <p:nvPr/>
        </p:nvSpPr>
        <p:spPr>
          <a:xfrm>
            <a:off x="8671560" y="1196670"/>
            <a:ext cx="2956560" cy="4524315"/>
          </a:xfrm>
          <a:prstGeom prst="rect">
            <a:avLst/>
          </a:prstGeom>
          <a:noFill/>
        </p:spPr>
        <p:txBody>
          <a:bodyPr wrap="square" rtlCol="0" anchor="t">
            <a:spAutoFit/>
          </a:bodyPr>
          <a:lstStyle/>
          <a:p>
            <a:r>
              <a:rPr lang="en-US" dirty="0" smtClean="0">
                <a:latin typeface="Arial" pitchFamily="34" charset="0"/>
                <a:cs typeface="Arial" pitchFamily="34" charset="0"/>
              </a:rPr>
              <a:t>The power section, at the left, has the main power coming in through a transformer (partially visible in the lower left corner).</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clock functions are performed mostly in one integrated circuit, along with the display driver.</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radio section at the right has most of its features visible on the other side of the board.</a:t>
            </a:r>
            <a:endParaRPr lang="en-US" dirty="0">
              <a:latin typeface="Arial" pitchFamily="34" charset="0"/>
              <a:cs typeface="Arial" pitchFamily="34" charset="0"/>
            </a:endParaRPr>
          </a:p>
        </p:txBody>
      </p:sp>
    </p:spTree>
    <p:extLst>
      <p:ext uri="{BB962C8B-B14F-4D97-AF65-F5344CB8AC3E}">
        <p14:creationId xmlns:p14="http://schemas.microsoft.com/office/powerpoint/2010/main" val="344724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738664"/>
          </a:xfrm>
          <a:prstGeom prst="rect">
            <a:avLst/>
          </a:prstGeom>
          <a:noFill/>
        </p:spPr>
        <p:txBody>
          <a:bodyPr wrap="square" rtlCol="0" anchor="t">
            <a:spAutoFit/>
          </a:bodyPr>
          <a:lstStyle/>
          <a:p>
            <a:pPr algn="ctr"/>
            <a:r>
              <a:rPr lang="en-US" sz="2400" dirty="0" smtClean="0">
                <a:latin typeface="Arial" pitchFamily="34" charset="0"/>
                <a:cs typeface="Arial" pitchFamily="34" charset="0"/>
              </a:rPr>
              <a:t>The Power Section:</a:t>
            </a:r>
          </a:p>
          <a:p>
            <a:pPr algn="ctr"/>
            <a:endParaRPr lang="en-US" dirty="0" smtClean="0">
              <a:latin typeface="Arial" pitchFamily="34" charset="0"/>
              <a:cs typeface="Arial" pitchFamily="34" charset="0"/>
            </a:endParaRPr>
          </a:p>
        </p:txBody>
      </p:sp>
      <p:pic>
        <p:nvPicPr>
          <p:cNvPr id="3074" name="Picture 2" descr="C:\09-Cloud\Dropbox\FMCC\NSF 01 TEPP\Product modules\Clock radio\2013-12-16 01 Group work\0010 Secondaries of xfrmr, Disconnected.bmp"/>
          <p:cNvPicPr>
            <a:picLocks noChangeAspect="1" noChangeArrowheads="1"/>
          </p:cNvPicPr>
          <p:nvPr/>
        </p:nvPicPr>
        <p:blipFill>
          <a:blip r:embed="rId2" cstate="print"/>
          <a:srcRect/>
          <a:stretch>
            <a:fillRect/>
          </a:stretch>
        </p:blipFill>
        <p:spPr bwMode="auto">
          <a:xfrm>
            <a:off x="7300198" y="1009828"/>
            <a:ext cx="3809524" cy="2857143"/>
          </a:xfrm>
          <a:prstGeom prst="rect">
            <a:avLst/>
          </a:prstGeom>
          <a:noFill/>
        </p:spPr>
      </p:pic>
      <p:pic>
        <p:nvPicPr>
          <p:cNvPr id="3075" name="Picture 3" descr="C:\09-Cloud\Dropbox\FMCC\NSF 01 TEPP\Product modules\Clock radio\0010 Original pictures\IMG_6316.JPG"/>
          <p:cNvPicPr>
            <a:picLocks noChangeAspect="1" noChangeArrowheads="1"/>
          </p:cNvPicPr>
          <p:nvPr/>
        </p:nvPicPr>
        <p:blipFill>
          <a:blip r:embed="rId3" cstate="print"/>
          <a:srcRect l="26148" t="17778" r="36370" b="7778"/>
          <a:stretch>
            <a:fillRect/>
          </a:stretch>
        </p:blipFill>
        <p:spPr bwMode="auto">
          <a:xfrm>
            <a:off x="901936" y="1082040"/>
            <a:ext cx="3429864" cy="4541520"/>
          </a:xfrm>
          <a:prstGeom prst="rect">
            <a:avLst/>
          </a:prstGeom>
          <a:noFill/>
        </p:spPr>
      </p:pic>
      <p:sp>
        <p:nvSpPr>
          <p:cNvPr id="5" name="TextBox 4"/>
          <p:cNvSpPr txBox="1"/>
          <p:nvPr/>
        </p:nvSpPr>
        <p:spPr>
          <a:xfrm>
            <a:off x="4358640" y="1074750"/>
            <a:ext cx="6873239" cy="5078313"/>
          </a:xfrm>
          <a:prstGeom prst="rect">
            <a:avLst/>
          </a:prstGeom>
          <a:noFill/>
        </p:spPr>
        <p:txBody>
          <a:bodyPr wrap="square" rtlCol="0" anchor="t">
            <a:spAutoFit/>
          </a:bodyPr>
          <a:lstStyle/>
          <a:p>
            <a:r>
              <a:rPr lang="en-US" dirty="0" smtClean="0">
                <a:latin typeface="Arial" pitchFamily="34" charset="0"/>
                <a:cs typeface="Arial" pitchFamily="34" charset="0"/>
              </a:rPr>
              <a:t>120 V</a:t>
            </a:r>
            <a:r>
              <a:rPr lang="en-US" baseline="-25000" dirty="0" smtClean="0">
                <a:latin typeface="Arial" pitchFamily="34" charset="0"/>
                <a:cs typeface="Arial" pitchFamily="34" charset="0"/>
              </a:rPr>
              <a:t>RMS</a:t>
            </a:r>
            <a:r>
              <a:rPr lang="en-US" dirty="0" smtClean="0">
                <a:latin typeface="Arial" pitchFamily="34" charset="0"/>
                <a:cs typeface="Arial" pitchFamily="34" charset="0"/>
              </a:rPr>
              <a:t> enters the</a:t>
            </a:r>
          </a:p>
          <a:p>
            <a:r>
              <a:rPr lang="en-US" dirty="0" smtClean="0">
                <a:latin typeface="Arial" pitchFamily="34" charset="0"/>
                <a:cs typeface="Arial" pitchFamily="34" charset="0"/>
              </a:rPr>
              <a:t>transformer’s primary</a:t>
            </a:r>
          </a:p>
          <a:p>
            <a:r>
              <a:rPr lang="en-US" dirty="0" smtClean="0">
                <a:latin typeface="Arial" pitchFamily="34" charset="0"/>
                <a:cs typeface="Arial" pitchFamily="34" charset="0"/>
              </a:rPr>
              <a:t>winding at the top,</a:t>
            </a:r>
          </a:p>
          <a:p>
            <a:r>
              <a:rPr lang="en-US" dirty="0" smtClean="0">
                <a:latin typeface="Arial" pitchFamily="34" charset="0"/>
                <a:cs typeface="Arial" pitchFamily="34" charset="0"/>
              </a:rPr>
              <a:t>through the black and</a:t>
            </a:r>
          </a:p>
          <a:p>
            <a:r>
              <a:rPr lang="en-US" dirty="0" smtClean="0">
                <a:latin typeface="Arial" pitchFamily="34" charset="0"/>
                <a:cs typeface="Arial" pitchFamily="34" charset="0"/>
              </a:rPr>
              <a:t>white wires.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four wires coming out</a:t>
            </a:r>
          </a:p>
          <a:p>
            <a:r>
              <a:rPr lang="en-US" dirty="0" smtClean="0">
                <a:latin typeface="Arial" pitchFamily="34" charset="0"/>
                <a:cs typeface="Arial" pitchFamily="34" charset="0"/>
              </a:rPr>
              <a:t>at the bottom have two</a:t>
            </a:r>
          </a:p>
          <a:p>
            <a:r>
              <a:rPr lang="en-US" dirty="0" smtClean="0">
                <a:latin typeface="Arial" pitchFamily="34" charset="0"/>
                <a:cs typeface="Arial" pitchFamily="34" charset="0"/>
              </a:rPr>
              <a:t>signals, as shown on the</a:t>
            </a:r>
          </a:p>
          <a:p>
            <a:r>
              <a:rPr lang="en-US" dirty="0" smtClean="0">
                <a:latin typeface="Arial" pitchFamily="34" charset="0"/>
                <a:cs typeface="Arial" pitchFamily="34" charset="0"/>
              </a:rPr>
              <a:t>oscilloscope image.  From</a:t>
            </a:r>
          </a:p>
          <a:p>
            <a:r>
              <a:rPr lang="en-US" dirty="0" smtClean="0">
                <a:latin typeface="Arial" pitchFamily="34" charset="0"/>
                <a:cs typeface="Arial" pitchFamily="34" charset="0"/>
              </a:rPr>
              <a:t>the image one can read that each signal is 15 V</a:t>
            </a:r>
            <a:r>
              <a:rPr lang="en-US" baseline="-25000" dirty="0" smtClean="0">
                <a:latin typeface="Arial" pitchFamily="34" charset="0"/>
                <a:cs typeface="Arial" pitchFamily="34" charset="0"/>
              </a:rPr>
              <a:t>PP</a:t>
            </a:r>
            <a:r>
              <a:rPr lang="en-US" dirty="0" smtClean="0">
                <a:latin typeface="Arial" pitchFamily="34" charset="0"/>
                <a:cs typeface="Arial" pitchFamily="34" charset="0"/>
              </a:rPr>
              <a:t>, which is: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V</a:t>
            </a:r>
            <a:r>
              <a:rPr lang="en-US" baseline="-25000" dirty="0" smtClean="0">
                <a:latin typeface="Arial" pitchFamily="34" charset="0"/>
                <a:cs typeface="Arial" pitchFamily="34" charset="0"/>
              </a:rPr>
              <a:t>RMS</a:t>
            </a:r>
            <a:r>
              <a:rPr lang="en-US" dirty="0" smtClean="0">
                <a:latin typeface="Arial" pitchFamily="34" charset="0"/>
                <a:cs typeface="Arial" pitchFamily="34" charset="0"/>
              </a:rPr>
              <a:t> = V</a:t>
            </a:r>
            <a:r>
              <a:rPr lang="en-US" baseline="-25000" dirty="0" smtClean="0">
                <a:latin typeface="Arial" pitchFamily="34" charset="0"/>
                <a:cs typeface="Arial" pitchFamily="34" charset="0"/>
              </a:rPr>
              <a:t>PP</a:t>
            </a:r>
            <a:r>
              <a:rPr lang="en-US" dirty="0" smtClean="0">
                <a:latin typeface="Arial" pitchFamily="34" charset="0"/>
                <a:cs typeface="Arial" pitchFamily="34" charset="0"/>
              </a:rPr>
              <a:t> / (2√2) = 15 V</a:t>
            </a:r>
            <a:r>
              <a:rPr lang="en-US" baseline="-25000" dirty="0" smtClean="0">
                <a:latin typeface="Arial" pitchFamily="34" charset="0"/>
                <a:cs typeface="Arial" pitchFamily="34" charset="0"/>
              </a:rPr>
              <a:t>PP</a:t>
            </a:r>
            <a:r>
              <a:rPr lang="en-US" dirty="0" smtClean="0">
                <a:latin typeface="Arial" pitchFamily="34" charset="0"/>
                <a:cs typeface="Arial" pitchFamily="34" charset="0"/>
              </a:rPr>
              <a:t> / (2X1.41) = 5.30 V</a:t>
            </a:r>
            <a:r>
              <a:rPr lang="en-US" baseline="-25000" dirty="0" smtClean="0">
                <a:latin typeface="Arial" pitchFamily="34" charset="0"/>
                <a:cs typeface="Arial" pitchFamily="34" charset="0"/>
              </a:rPr>
              <a:t>RMS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When we compare the primary to secondary, we see that this is a:</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120 VRRMS : 5.30 VRMS, or 22:1 step-down transformer.</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44724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738664"/>
          </a:xfrm>
          <a:prstGeom prst="rect">
            <a:avLst/>
          </a:prstGeom>
          <a:noFill/>
        </p:spPr>
        <p:txBody>
          <a:bodyPr wrap="square" rtlCol="0" anchor="t">
            <a:spAutoFit/>
          </a:bodyPr>
          <a:lstStyle/>
          <a:p>
            <a:pPr algn="ctr"/>
            <a:r>
              <a:rPr lang="en-US" sz="2400" dirty="0" smtClean="0">
                <a:latin typeface="Arial" pitchFamily="34" charset="0"/>
                <a:cs typeface="Arial" pitchFamily="34" charset="0"/>
              </a:rPr>
              <a:t>The Power Section:</a:t>
            </a:r>
          </a:p>
          <a:p>
            <a:pPr algn="ctr"/>
            <a:endParaRPr lang="en-US" dirty="0" smtClean="0">
              <a:latin typeface="Arial" pitchFamily="34" charset="0"/>
              <a:cs typeface="Arial" pitchFamily="34" charset="0"/>
            </a:endParaRPr>
          </a:p>
        </p:txBody>
      </p:sp>
      <p:sp>
        <p:nvSpPr>
          <p:cNvPr id="5" name="TextBox 4"/>
          <p:cNvSpPr txBox="1"/>
          <p:nvPr/>
        </p:nvSpPr>
        <p:spPr>
          <a:xfrm>
            <a:off x="899160" y="998550"/>
            <a:ext cx="10530840" cy="646331"/>
          </a:xfrm>
          <a:prstGeom prst="rect">
            <a:avLst/>
          </a:prstGeom>
          <a:noFill/>
        </p:spPr>
        <p:txBody>
          <a:bodyPr wrap="square" rtlCol="0" anchor="t">
            <a:spAutoFit/>
          </a:bodyPr>
          <a:lstStyle/>
          <a:p>
            <a:r>
              <a:rPr lang="en-US" dirty="0" smtClean="0">
                <a:latin typeface="Arial" pitchFamily="34" charset="0"/>
                <a:cs typeface="Arial" pitchFamily="34" charset="0"/>
              </a:rPr>
              <a:t>One of the secondary voltages feeds power to the clock portion and the other feeds the radio.  Each goes through a rectifier and simple capacitor filter to create unregulated DC.</a:t>
            </a:r>
          </a:p>
        </p:txBody>
      </p:sp>
      <p:pic>
        <p:nvPicPr>
          <p:cNvPr id="4098" name="Picture 2"/>
          <p:cNvPicPr>
            <a:picLocks noChangeAspect="1" noChangeArrowheads="1"/>
          </p:cNvPicPr>
          <p:nvPr/>
        </p:nvPicPr>
        <p:blipFill>
          <a:blip r:embed="rId2" cstate="print"/>
          <a:srcRect/>
          <a:stretch>
            <a:fillRect/>
          </a:stretch>
        </p:blipFill>
        <p:spPr bwMode="auto">
          <a:xfrm>
            <a:off x="988694" y="2277428"/>
            <a:ext cx="4223385" cy="2004090"/>
          </a:xfrm>
          <a:prstGeom prst="roundRect">
            <a:avLst/>
          </a:prstGeom>
          <a:noFill/>
          <a:ln w="9525">
            <a:noFill/>
            <a:miter lim="800000"/>
            <a:headEnd/>
            <a:tailEnd/>
          </a:ln>
        </p:spPr>
      </p:pic>
      <p:sp>
        <p:nvSpPr>
          <p:cNvPr id="7" name="TextBox 6"/>
          <p:cNvSpPr txBox="1"/>
          <p:nvPr/>
        </p:nvSpPr>
        <p:spPr>
          <a:xfrm>
            <a:off x="1676400" y="2705430"/>
            <a:ext cx="7117080" cy="3139321"/>
          </a:xfrm>
          <a:prstGeom prst="rect">
            <a:avLst/>
          </a:prstGeom>
          <a:noFill/>
        </p:spPr>
        <p:txBody>
          <a:bodyPr wrap="square" rtlCol="0" anchor="t">
            <a:spAutoFit/>
          </a:bodyPr>
          <a:lstStyle/>
          <a:p>
            <a:r>
              <a:rPr lang="en-US" dirty="0" smtClean="0">
                <a:latin typeface="Arial" pitchFamily="34" charset="0"/>
                <a:cs typeface="Arial" pitchFamily="34" charset="0"/>
              </a:rPr>
              <a:t>				Additionally, this clock has a</a:t>
            </a:r>
          </a:p>
          <a:p>
            <a:r>
              <a:rPr lang="en-US" dirty="0" smtClean="0">
                <a:latin typeface="Arial" pitchFamily="34" charset="0"/>
                <a:cs typeface="Arial" pitchFamily="34" charset="0"/>
              </a:rPr>
              <a:t>				feature to keep track of the time</a:t>
            </a:r>
          </a:p>
          <a:p>
            <a:r>
              <a:rPr lang="en-US" dirty="0" smtClean="0">
                <a:latin typeface="Arial" pitchFamily="34" charset="0"/>
                <a:cs typeface="Arial" pitchFamily="34" charset="0"/>
              </a:rPr>
              <a:t>				if there is a power outage.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Even though the display does</a:t>
            </a:r>
          </a:p>
          <a:p>
            <a:r>
              <a:rPr lang="en-US" dirty="0" smtClean="0">
                <a:latin typeface="Arial" pitchFamily="34" charset="0"/>
                <a:cs typeface="Arial" pitchFamily="34" charset="0"/>
              </a:rPr>
              <a:t>				not show the time, the clock continues to run from power supplied by a small battery.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This battery is accessible from the back of the clock; but plugs directly into the circuit board.</a:t>
            </a:r>
          </a:p>
          <a:p>
            <a:endParaRPr lang="en-US" dirty="0" err="1" smtClean="0">
              <a:latin typeface="Arial" pitchFamily="34" charset="0"/>
              <a:cs typeface="Arial" pitchFamily="34" charset="0"/>
            </a:endParaRPr>
          </a:p>
        </p:txBody>
      </p:sp>
      <p:pic>
        <p:nvPicPr>
          <p:cNvPr id="4099" name="Picture 3" descr="C:\09-Cloud\Dropbox\FMCC\NSF 01 TEPP\Product modules\Clock radio\0010 Original pictures\IMG_6304.JPG"/>
          <p:cNvPicPr>
            <a:picLocks noChangeAspect="1" noChangeArrowheads="1"/>
          </p:cNvPicPr>
          <p:nvPr/>
        </p:nvPicPr>
        <p:blipFill>
          <a:blip r:embed="rId3" cstate="print"/>
          <a:srcRect l="27926" t="12222" r="33259"/>
          <a:stretch>
            <a:fillRect/>
          </a:stretch>
        </p:blipFill>
        <p:spPr bwMode="auto">
          <a:xfrm>
            <a:off x="8778240" y="1487586"/>
            <a:ext cx="2773680" cy="4181693"/>
          </a:xfrm>
          <a:prstGeom prst="roundRect">
            <a:avLst/>
          </a:prstGeom>
          <a:noFill/>
        </p:spPr>
      </p:pic>
      <p:sp>
        <p:nvSpPr>
          <p:cNvPr id="8" name="TextBox 7"/>
          <p:cNvSpPr txBox="1"/>
          <p:nvPr/>
        </p:nvSpPr>
        <p:spPr>
          <a:xfrm>
            <a:off x="899160" y="4198950"/>
            <a:ext cx="457200" cy="276999"/>
          </a:xfrm>
          <a:prstGeom prst="rect">
            <a:avLst/>
          </a:prstGeom>
          <a:noFill/>
        </p:spPr>
        <p:txBody>
          <a:bodyPr wrap="square" rtlCol="0" anchor="t">
            <a:spAutoFit/>
          </a:bodyPr>
          <a:lstStyle/>
          <a:p>
            <a:r>
              <a:rPr lang="en-US" sz="1200" dirty="0" smtClean="0">
                <a:latin typeface="Arial" pitchFamily="34" charset="0"/>
                <a:cs typeface="Arial" pitchFamily="34" charset="0"/>
              </a:rPr>
              <a:t>[01]</a:t>
            </a:r>
          </a:p>
        </p:txBody>
      </p:sp>
    </p:spTree>
    <p:extLst>
      <p:ext uri="{BB962C8B-B14F-4D97-AF65-F5344CB8AC3E}">
        <p14:creationId xmlns:p14="http://schemas.microsoft.com/office/powerpoint/2010/main" val="344724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738664"/>
          </a:xfrm>
          <a:prstGeom prst="rect">
            <a:avLst/>
          </a:prstGeom>
          <a:noFill/>
        </p:spPr>
        <p:txBody>
          <a:bodyPr wrap="square" rtlCol="0" anchor="t">
            <a:spAutoFit/>
          </a:bodyPr>
          <a:lstStyle/>
          <a:p>
            <a:pPr algn="ctr"/>
            <a:r>
              <a:rPr lang="en-US" sz="2400" dirty="0" smtClean="0">
                <a:latin typeface="Arial" pitchFamily="34" charset="0"/>
                <a:cs typeface="Arial" pitchFamily="34" charset="0"/>
              </a:rPr>
              <a:t>The Clock Section:</a:t>
            </a:r>
          </a:p>
          <a:p>
            <a:pPr algn="ctr"/>
            <a:endParaRPr lang="en-US" dirty="0" smtClean="0">
              <a:latin typeface="Arial" pitchFamily="34" charset="0"/>
              <a:cs typeface="Arial" pitchFamily="34" charset="0"/>
            </a:endParaRPr>
          </a:p>
        </p:txBody>
      </p:sp>
      <p:sp>
        <p:nvSpPr>
          <p:cNvPr id="5" name="TextBox 4"/>
          <p:cNvSpPr txBox="1"/>
          <p:nvPr/>
        </p:nvSpPr>
        <p:spPr>
          <a:xfrm>
            <a:off x="899160" y="998550"/>
            <a:ext cx="10530840" cy="646331"/>
          </a:xfrm>
          <a:prstGeom prst="rect">
            <a:avLst/>
          </a:prstGeom>
          <a:noFill/>
        </p:spPr>
        <p:txBody>
          <a:bodyPr wrap="square" rtlCol="0" anchor="t">
            <a:spAutoFit/>
          </a:bodyPr>
          <a:lstStyle/>
          <a:p>
            <a:r>
              <a:rPr lang="en-US" dirty="0" smtClean="0">
                <a:latin typeface="Arial" pitchFamily="34" charset="0"/>
                <a:cs typeface="Arial" pitchFamily="34" charset="0"/>
              </a:rPr>
              <a:t>Some electric clocks use the 60 Hz frequency from the AC power source which is very accurate over time.  But since this model can run on a battery, it must be able to generate its own time source.</a:t>
            </a:r>
          </a:p>
        </p:txBody>
      </p:sp>
      <p:pic>
        <p:nvPicPr>
          <p:cNvPr id="5123" name="Picture 3" descr="C:\09-Cloud\Dropbox\FMCC\NSF 01 TEPP\Product modules\Clock radio\2013-05-19 01 Pics for display\Components labelled (IMG_6313).jpg"/>
          <p:cNvPicPr>
            <a:picLocks noChangeAspect="1" noChangeArrowheads="1"/>
          </p:cNvPicPr>
          <p:nvPr/>
        </p:nvPicPr>
        <p:blipFill>
          <a:blip r:embed="rId2" cstate="print"/>
          <a:srcRect l="25735" t="48667" r="43638" b="20667"/>
          <a:stretch>
            <a:fillRect/>
          </a:stretch>
        </p:blipFill>
        <p:spPr bwMode="auto">
          <a:xfrm>
            <a:off x="975360" y="1920240"/>
            <a:ext cx="5318760" cy="3545840"/>
          </a:xfrm>
          <a:prstGeom prst="rect">
            <a:avLst/>
          </a:prstGeom>
          <a:noFill/>
        </p:spPr>
      </p:pic>
      <p:sp>
        <p:nvSpPr>
          <p:cNvPr id="9" name="TextBox 8"/>
          <p:cNvSpPr txBox="1"/>
          <p:nvPr/>
        </p:nvSpPr>
        <p:spPr>
          <a:xfrm>
            <a:off x="6416040" y="1806270"/>
            <a:ext cx="5013960" cy="4247317"/>
          </a:xfrm>
          <a:prstGeom prst="rect">
            <a:avLst/>
          </a:prstGeom>
          <a:noFill/>
        </p:spPr>
        <p:txBody>
          <a:bodyPr wrap="square" rtlCol="0" anchor="t">
            <a:spAutoFit/>
          </a:bodyPr>
          <a:lstStyle/>
          <a:p>
            <a:r>
              <a:rPr lang="en-US" dirty="0" smtClean="0">
                <a:latin typeface="Arial" pitchFamily="34" charset="0"/>
                <a:cs typeface="Arial" pitchFamily="34" charset="0"/>
              </a:rPr>
              <a:t>This is commonly done with a crystal, which is an electromechanical device.  Quartz crystals are cut and have conductors bonded to them.  If an electric signal is applied, the crystal structure moves and the crystal actually changes shape.  When the signal is removed, the crystal springs back to its original shape and returns the electric signal.  If the electric signal is turned on and off at the correct rate (frequency), the crystal can oscillate at its “natural frequency” or “resonant frequency.”  Just imagine how a spring and weight being pushed and released at the right rate will move a great distance.</a:t>
            </a:r>
          </a:p>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44724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738664"/>
          </a:xfrm>
          <a:prstGeom prst="rect">
            <a:avLst/>
          </a:prstGeom>
          <a:noFill/>
        </p:spPr>
        <p:txBody>
          <a:bodyPr wrap="square" rtlCol="0" anchor="t">
            <a:spAutoFit/>
          </a:bodyPr>
          <a:lstStyle/>
          <a:p>
            <a:pPr algn="ctr"/>
            <a:r>
              <a:rPr lang="en-US" sz="2400" dirty="0" smtClean="0">
                <a:latin typeface="Arial" pitchFamily="34" charset="0"/>
                <a:cs typeface="Arial" pitchFamily="34" charset="0"/>
              </a:rPr>
              <a:t>The Clock Section:</a:t>
            </a:r>
          </a:p>
          <a:p>
            <a:pPr algn="ctr"/>
            <a:endParaRPr lang="en-US" dirty="0" smtClean="0">
              <a:latin typeface="Arial" pitchFamily="34" charset="0"/>
              <a:cs typeface="Arial" pitchFamily="34" charset="0"/>
            </a:endParaRPr>
          </a:p>
        </p:txBody>
      </p:sp>
      <p:sp>
        <p:nvSpPr>
          <p:cNvPr id="5" name="TextBox 4"/>
          <p:cNvSpPr txBox="1"/>
          <p:nvPr/>
        </p:nvSpPr>
        <p:spPr>
          <a:xfrm>
            <a:off x="899160" y="998550"/>
            <a:ext cx="10530840" cy="646331"/>
          </a:xfrm>
          <a:prstGeom prst="rect">
            <a:avLst/>
          </a:prstGeom>
          <a:noFill/>
        </p:spPr>
        <p:txBody>
          <a:bodyPr wrap="square" rtlCol="0" anchor="t">
            <a:spAutoFit/>
          </a:bodyPr>
          <a:lstStyle/>
          <a:p>
            <a:r>
              <a:rPr lang="en-US" dirty="0" smtClean="0">
                <a:latin typeface="Arial" pitchFamily="34" charset="0"/>
                <a:cs typeface="Arial" pitchFamily="34" charset="0"/>
              </a:rPr>
              <a:t>Some electric clocks use the 60 Hz frequency from the AC power source, which is very accurate over time.  But since this model can run on a battery, it must be able to generate its own time source.</a:t>
            </a:r>
          </a:p>
        </p:txBody>
      </p:sp>
      <p:pic>
        <p:nvPicPr>
          <p:cNvPr id="5122" name="Picture 2" descr="C:\09-Cloud\Dropbox\FMCC\NSF 01 TEPP\Product modules\Clock radio\2013-05-19 01 Pics for display\0070 Unplugged, signal on crystal.bmp"/>
          <p:cNvPicPr>
            <a:picLocks noChangeAspect="1" noChangeArrowheads="1"/>
          </p:cNvPicPr>
          <p:nvPr/>
        </p:nvPicPr>
        <p:blipFill>
          <a:blip r:embed="rId2" cstate="print"/>
          <a:srcRect/>
          <a:stretch>
            <a:fillRect/>
          </a:stretch>
        </p:blipFill>
        <p:spPr bwMode="auto">
          <a:xfrm>
            <a:off x="7406878" y="1832788"/>
            <a:ext cx="3809524" cy="2857143"/>
          </a:xfrm>
          <a:prstGeom prst="rect">
            <a:avLst/>
          </a:prstGeom>
          <a:noFill/>
        </p:spPr>
      </p:pic>
      <p:sp>
        <p:nvSpPr>
          <p:cNvPr id="9" name="TextBox 8"/>
          <p:cNvSpPr txBox="1"/>
          <p:nvPr/>
        </p:nvSpPr>
        <p:spPr>
          <a:xfrm>
            <a:off x="914400" y="1806270"/>
            <a:ext cx="6400800" cy="2585323"/>
          </a:xfrm>
          <a:prstGeom prst="rect">
            <a:avLst/>
          </a:prstGeom>
          <a:noFill/>
        </p:spPr>
        <p:txBody>
          <a:bodyPr wrap="square" rtlCol="0" anchor="t">
            <a:spAutoFit/>
          </a:bodyPr>
          <a:lstStyle/>
          <a:p>
            <a:r>
              <a:rPr lang="en-US" dirty="0" smtClean="0">
                <a:latin typeface="Arial" pitchFamily="34" charset="0"/>
                <a:cs typeface="Arial" pitchFamily="34" charset="0"/>
              </a:rPr>
              <a:t>This oscilloscope image shows the signal on one side of the crystal.  The scope estimates this to be at 32.7677 kHz, which we can round to 32.768 kHz.</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signal is fed into a digital circuit on the clock chip that divides it by a nice “round” binary number.  You might recognize that: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32,768 = 2</a:t>
            </a:r>
            <a:r>
              <a:rPr lang="en-US" baseline="30000" dirty="0" smtClean="0">
                <a:latin typeface="Arial" pitchFamily="34" charset="0"/>
                <a:cs typeface="Arial" pitchFamily="34" charset="0"/>
              </a:rPr>
              <a:t>15</a:t>
            </a:r>
            <a:endParaRPr lang="en-US" dirty="0" smtClean="0">
              <a:latin typeface="Arial" pitchFamily="34" charset="0"/>
              <a:cs typeface="Arial" pitchFamily="34" charset="0"/>
            </a:endParaRPr>
          </a:p>
        </p:txBody>
      </p:sp>
      <p:sp>
        <p:nvSpPr>
          <p:cNvPr id="7" name="TextBox 6"/>
          <p:cNvSpPr txBox="1"/>
          <p:nvPr/>
        </p:nvSpPr>
        <p:spPr>
          <a:xfrm>
            <a:off x="914400" y="4458030"/>
            <a:ext cx="10332720" cy="1200329"/>
          </a:xfrm>
          <a:prstGeom prst="rect">
            <a:avLst/>
          </a:prstGeom>
          <a:noFill/>
        </p:spPr>
        <p:txBody>
          <a:bodyPr wrap="square" rtlCol="0" anchor="t">
            <a:spAutoFit/>
          </a:bodyPr>
          <a:lstStyle/>
          <a:p>
            <a:r>
              <a:rPr lang="en-US" dirty="0" smtClean="0">
                <a:latin typeface="Arial" pitchFamily="34" charset="0"/>
                <a:cs typeface="Arial" pitchFamily="34" charset="0"/>
              </a:rPr>
              <a:t>It is easy to create a 15-bit binary counter that keeps</a:t>
            </a:r>
          </a:p>
          <a:p>
            <a:r>
              <a:rPr lang="en-US" dirty="0" smtClean="0">
                <a:latin typeface="Arial" pitchFamily="34" charset="0"/>
                <a:cs typeface="Arial" pitchFamily="34" charset="0"/>
              </a:rPr>
              <a:t>counting and rolling over.  The most significant bit will then produce a nice, clean pulse each second.  This is used in the clock’s circuitry to count seconds, minutes, and hours, whether it is powered by AC or the backup battery.</a:t>
            </a:r>
          </a:p>
        </p:txBody>
      </p:sp>
    </p:spTree>
    <p:extLst>
      <p:ext uri="{BB962C8B-B14F-4D97-AF65-F5344CB8AC3E}">
        <p14:creationId xmlns:p14="http://schemas.microsoft.com/office/powerpoint/2010/main" val="344724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738664"/>
          </a:xfrm>
          <a:prstGeom prst="rect">
            <a:avLst/>
          </a:prstGeom>
          <a:noFill/>
        </p:spPr>
        <p:txBody>
          <a:bodyPr wrap="square" rtlCol="0" anchor="t">
            <a:spAutoFit/>
          </a:bodyPr>
          <a:lstStyle/>
          <a:p>
            <a:pPr algn="ctr"/>
            <a:r>
              <a:rPr lang="en-US" sz="2400" dirty="0" smtClean="0">
                <a:latin typeface="Arial" pitchFamily="34" charset="0"/>
                <a:cs typeface="Arial" pitchFamily="34" charset="0"/>
              </a:rPr>
              <a:t>The Clock’s Display Section:</a:t>
            </a:r>
          </a:p>
          <a:p>
            <a:pPr algn="ctr"/>
            <a:endParaRPr lang="en-US" dirty="0" smtClean="0">
              <a:latin typeface="Arial" pitchFamily="34" charset="0"/>
              <a:cs typeface="Arial" pitchFamily="34" charset="0"/>
            </a:endParaRPr>
          </a:p>
        </p:txBody>
      </p:sp>
      <p:sp>
        <p:nvSpPr>
          <p:cNvPr id="5" name="TextBox 4"/>
          <p:cNvSpPr txBox="1"/>
          <p:nvPr/>
        </p:nvSpPr>
        <p:spPr>
          <a:xfrm>
            <a:off x="3383280" y="998550"/>
            <a:ext cx="8046720" cy="923330"/>
          </a:xfrm>
          <a:prstGeom prst="rect">
            <a:avLst/>
          </a:prstGeom>
          <a:noFill/>
        </p:spPr>
        <p:txBody>
          <a:bodyPr wrap="square" rtlCol="0" anchor="t">
            <a:spAutoFit/>
          </a:bodyPr>
          <a:lstStyle/>
          <a:p>
            <a:r>
              <a:rPr lang="en-US" dirty="0" smtClean="0">
                <a:latin typeface="Arial" pitchFamily="34" charset="0"/>
                <a:cs typeface="Arial" pitchFamily="34" charset="0"/>
              </a:rPr>
              <a:t>The image at the left shows some buttons that are pressed with small rods from the clock’s case to set the time and alarm.  It also shows the ribbon cable that connects the printed circuit board to the display.</a:t>
            </a:r>
          </a:p>
        </p:txBody>
      </p:sp>
      <p:sp>
        <p:nvSpPr>
          <p:cNvPr id="7" name="TextBox 6"/>
          <p:cNvSpPr txBox="1"/>
          <p:nvPr/>
        </p:nvSpPr>
        <p:spPr>
          <a:xfrm>
            <a:off x="3322320" y="2812110"/>
            <a:ext cx="3764280" cy="1477328"/>
          </a:xfrm>
          <a:prstGeom prst="rect">
            <a:avLst/>
          </a:prstGeom>
          <a:noFill/>
        </p:spPr>
        <p:txBody>
          <a:bodyPr wrap="square" rtlCol="0" anchor="t">
            <a:spAutoFit/>
          </a:bodyPr>
          <a:lstStyle/>
          <a:p>
            <a:r>
              <a:rPr lang="en-US" dirty="0" smtClean="0">
                <a:latin typeface="Arial" pitchFamily="34" charset="0"/>
                <a:cs typeface="Arial" pitchFamily="34" charset="0"/>
              </a:rPr>
              <a:t>The image at the right shows the other side of the board, with the clock chip.  You can see how about half the pins go to the display connector.</a:t>
            </a:r>
          </a:p>
        </p:txBody>
      </p:sp>
      <p:pic>
        <p:nvPicPr>
          <p:cNvPr id="3074" name="Picture 2" descr="C:\09-Cloud\Dropbox\FMCC\NSF 01 TEPP\Product modules\Clock radio\0010 Original pictures\IMG_6319.JPG"/>
          <p:cNvPicPr>
            <a:picLocks noChangeAspect="1" noChangeArrowheads="1"/>
          </p:cNvPicPr>
          <p:nvPr/>
        </p:nvPicPr>
        <p:blipFill>
          <a:blip r:embed="rId2" cstate="print"/>
          <a:srcRect t="18000" r="50667" b="17111"/>
          <a:stretch>
            <a:fillRect/>
          </a:stretch>
        </p:blipFill>
        <p:spPr bwMode="auto">
          <a:xfrm>
            <a:off x="944880" y="1051560"/>
            <a:ext cx="2301240" cy="4540284"/>
          </a:xfrm>
          <a:prstGeom prst="rect">
            <a:avLst/>
          </a:prstGeom>
          <a:noFill/>
        </p:spPr>
      </p:pic>
      <p:pic>
        <p:nvPicPr>
          <p:cNvPr id="3075" name="Picture 3" descr="C:\09-Cloud\Dropbox\FMCC\NSF 01 TEPP\Product modules\Clock radio\0010 Original pictures\IMG_6324.JPG"/>
          <p:cNvPicPr>
            <a:picLocks noChangeAspect="1" noChangeArrowheads="1"/>
          </p:cNvPicPr>
          <p:nvPr/>
        </p:nvPicPr>
        <p:blipFill>
          <a:blip r:embed="rId3" cstate="print"/>
          <a:srcRect l="25883" r="40383" b="54889"/>
          <a:stretch>
            <a:fillRect/>
          </a:stretch>
        </p:blipFill>
        <p:spPr bwMode="auto">
          <a:xfrm>
            <a:off x="7178040" y="1881873"/>
            <a:ext cx="4236720" cy="3772167"/>
          </a:xfrm>
          <a:prstGeom prst="rect">
            <a:avLst/>
          </a:prstGeom>
          <a:noFill/>
        </p:spPr>
      </p:pic>
    </p:spTree>
    <p:extLst>
      <p:ext uri="{BB962C8B-B14F-4D97-AF65-F5344CB8AC3E}">
        <p14:creationId xmlns:p14="http://schemas.microsoft.com/office/powerpoint/2010/main" val="344724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320" y="541350"/>
            <a:ext cx="9662159" cy="738664"/>
          </a:xfrm>
          <a:prstGeom prst="rect">
            <a:avLst/>
          </a:prstGeom>
          <a:noFill/>
        </p:spPr>
        <p:txBody>
          <a:bodyPr wrap="square" rtlCol="0" anchor="t">
            <a:spAutoFit/>
          </a:bodyPr>
          <a:lstStyle/>
          <a:p>
            <a:pPr algn="ctr"/>
            <a:r>
              <a:rPr lang="en-US" sz="2400" dirty="0" smtClean="0">
                <a:latin typeface="Arial" pitchFamily="34" charset="0"/>
                <a:cs typeface="Arial" pitchFamily="34" charset="0"/>
              </a:rPr>
              <a:t>The Radio Section:</a:t>
            </a:r>
          </a:p>
          <a:p>
            <a:pPr algn="ctr"/>
            <a:endParaRPr lang="en-US" dirty="0" smtClean="0">
              <a:latin typeface="Arial" pitchFamily="34" charset="0"/>
              <a:cs typeface="Arial" pitchFamily="34" charset="0"/>
            </a:endParaRPr>
          </a:p>
        </p:txBody>
      </p:sp>
      <p:sp>
        <p:nvSpPr>
          <p:cNvPr id="5" name="TextBox 4"/>
          <p:cNvSpPr txBox="1"/>
          <p:nvPr/>
        </p:nvSpPr>
        <p:spPr>
          <a:xfrm>
            <a:off x="899160" y="998550"/>
            <a:ext cx="10530840" cy="1477328"/>
          </a:xfrm>
          <a:prstGeom prst="rect">
            <a:avLst/>
          </a:prstGeom>
          <a:noFill/>
        </p:spPr>
        <p:txBody>
          <a:bodyPr wrap="square" rtlCol="0" anchor="t">
            <a:spAutoFit/>
          </a:bodyPr>
          <a:lstStyle/>
          <a:p>
            <a:r>
              <a:rPr lang="en-US" dirty="0" smtClean="0">
                <a:latin typeface="Arial" pitchFamily="34" charset="0"/>
                <a:cs typeface="Arial" pitchFamily="34" charset="0"/>
              </a:rPr>
              <a:t>There are many ways to make a radio receiver.  So let’s start with the most general  radio concepts and think of the functions that must be performed to receive and use radio signals.  Radio signals are made up of a high frequency “carrier” wave that can travel as electromagnetic radiation (not quite as high a frequency as light).  This carrier wave is modified, or modulated, but the information signal (such as the sounds we want to transmit via radio).  So radio receivers perform the following functions:</a:t>
            </a:r>
          </a:p>
        </p:txBody>
      </p:sp>
      <p:graphicFrame>
        <p:nvGraphicFramePr>
          <p:cNvPr id="6" name="Diagram 5"/>
          <p:cNvGraphicFramePr/>
          <p:nvPr/>
        </p:nvGraphicFramePr>
        <p:xfrm>
          <a:off x="822960" y="2453640"/>
          <a:ext cx="10439400" cy="327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241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393</TotalTime>
  <Words>1226</Words>
  <Application>Microsoft Office PowerPoint</Application>
  <PresentationFormat>Custom</PresentationFormat>
  <Paragraphs>119</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Electronic Technology</dc:creator>
  <cp:lastModifiedBy>Windows User</cp:lastModifiedBy>
  <cp:revision>46</cp:revision>
  <dcterms:created xsi:type="dcterms:W3CDTF">2013-12-16T15:47:26Z</dcterms:created>
  <dcterms:modified xsi:type="dcterms:W3CDTF">2014-05-12T16:01:55Z</dcterms:modified>
</cp:coreProperties>
</file>