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wdp" ContentType="image/vnd.ms-photo"/>
  <Default Extension="png" ContentType="image/png"/>
  <Default Extension="wmf" ContentType="image/x-wmf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8"/>
  </p:notesMasterIdLst>
  <p:sldIdLst>
    <p:sldId id="272" r:id="rId3"/>
    <p:sldId id="297" r:id="rId4"/>
    <p:sldId id="299" r:id="rId5"/>
    <p:sldId id="298" r:id="rId6"/>
    <p:sldId id="278" r:id="rId7"/>
    <p:sldId id="280" r:id="rId8"/>
    <p:sldId id="276" r:id="rId9"/>
    <p:sldId id="274" r:id="rId10"/>
    <p:sldId id="275" r:id="rId11"/>
    <p:sldId id="273" r:id="rId12"/>
    <p:sldId id="268" r:id="rId13"/>
    <p:sldId id="287" r:id="rId14"/>
    <p:sldId id="286" r:id="rId15"/>
    <p:sldId id="281" r:id="rId16"/>
    <p:sldId id="256" r:id="rId17"/>
    <p:sldId id="259" r:id="rId18"/>
    <p:sldId id="291" r:id="rId19"/>
    <p:sldId id="264" r:id="rId20"/>
    <p:sldId id="265" r:id="rId21"/>
    <p:sldId id="289" r:id="rId22"/>
    <p:sldId id="296" r:id="rId23"/>
    <p:sldId id="293" r:id="rId24"/>
    <p:sldId id="294" r:id="rId25"/>
    <p:sldId id="295" r:id="rId26"/>
    <p:sldId id="292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5" autoAdjust="0"/>
    <p:restoredTop sz="94660"/>
  </p:normalViewPr>
  <p:slideViewPr>
    <p:cSldViewPr snapToGrid="0">
      <p:cViewPr varScale="1">
        <p:scale>
          <a:sx n="79" d="100"/>
          <a:sy n="79" d="100"/>
        </p:scale>
        <p:origin x="-1312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2A1B65-5275-492F-B258-441D7C27041C}" type="datetimeFigureOut">
              <a:rPr lang="en-US" smtClean="0"/>
              <a:t>3/29/19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5ECAF-83FE-4353-8BAC-834F404D9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99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5ECAF-83FE-4353-8BAC-834F404D91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71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0770">
              <a:defRPr/>
            </a:pPr>
            <a:endParaRPr lang="en-US" i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5A026B1-82C2-446E-94B3-160DCF803E4F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899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AFF342-7CAA-4CE1-B31C-F8E520BCF43D}" type="slidenum">
              <a:rPr lang="en-US"/>
              <a:pPr/>
              <a:t>19</a:t>
            </a:fld>
            <a:endParaRPr lang="en-US"/>
          </a:p>
        </p:txBody>
      </p:sp>
      <p:sp>
        <p:nvSpPr>
          <p:cNvPr id="843778" name="Rectangle 7"/>
          <p:cNvSpPr txBox="1">
            <a:spLocks noGrp="1" noChangeArrowheads="1"/>
          </p:cNvSpPr>
          <p:nvPr/>
        </p:nvSpPr>
        <p:spPr bwMode="auto">
          <a:xfrm>
            <a:off x="3884997" y="8685856"/>
            <a:ext cx="2971433" cy="45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b"/>
          <a:lstStyle>
            <a:lvl1pPr defTabSz="92392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0888" indent="-290513" defTabSz="92392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4113" indent="-230188" defTabSz="92392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6075" indent="-231775" defTabSz="92392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6450" indent="-230188" defTabSz="92392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3650" indent="-230188" defTabSz="9239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0850" indent="-230188" defTabSz="9239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48050" indent="-230188" defTabSz="9239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05250" indent="-230188" defTabSz="9239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916F6D99-2317-41E1-B529-6CC912EE10E8}" type="slidenum">
              <a:rPr lang="fr-FR" sz="1200">
                <a:latin typeface="Calibri" pitchFamily="34" charset="0"/>
              </a:rPr>
              <a:pPr algn="r"/>
              <a:t>19</a:t>
            </a:fld>
            <a:endParaRPr lang="fr-FR" sz="1200">
              <a:latin typeface="Calibri" pitchFamily="34" charset="0"/>
            </a:endParaRPr>
          </a:p>
        </p:txBody>
      </p:sp>
      <p:sp>
        <p:nvSpPr>
          <p:cNvPr id="84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843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958" y="4343716"/>
            <a:ext cx="5486085" cy="4113855"/>
          </a:xfrm>
        </p:spPr>
        <p:txBody>
          <a:bodyPr lIns="91425" tIns="45713" rIns="91425" bIns="45713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220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0BA4B38-85C2-4E1F-9E4C-BD1712CAA44F}" type="datetimeFigureOut">
              <a:rPr lang="en-US" smtClean="0"/>
              <a:t>3/29/19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18F3A-4A3D-4151-B427-2B7BC4AC3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525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0BA4B38-85C2-4E1F-9E4C-BD1712CAA44F}" type="datetimeFigureOut">
              <a:rPr lang="en-US" smtClean="0"/>
              <a:t>3/29/19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18F3A-4A3D-4151-B427-2B7BC4AC3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06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0BA4B38-85C2-4E1F-9E4C-BD1712CAA44F}" type="datetimeFigureOut">
              <a:rPr lang="en-US" smtClean="0"/>
              <a:t>3/29/19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18F3A-4A3D-4151-B427-2B7BC4AC3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238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4CA2C-C642-4A0F-B2C8-90C094689761}" type="datetimeFigureOut">
              <a:rPr lang="en-US" smtClean="0"/>
              <a:t>3/29/19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A4E6-9702-423E-B6DF-74EEC40BD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943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4CA2C-C642-4A0F-B2C8-90C094689761}" type="datetimeFigureOut">
              <a:rPr lang="en-US" smtClean="0"/>
              <a:t>3/29/19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A4E6-9702-423E-B6DF-74EEC40BD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29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4CA2C-C642-4A0F-B2C8-90C094689761}" type="datetimeFigureOut">
              <a:rPr lang="en-US" smtClean="0"/>
              <a:t>3/29/19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A4E6-9702-423E-B6DF-74EEC40BD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57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4CA2C-C642-4A0F-B2C8-90C094689761}" type="datetimeFigureOut">
              <a:rPr lang="en-US" smtClean="0"/>
              <a:t>3/29/19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A4E6-9702-423E-B6DF-74EEC40BD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637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4CA2C-C642-4A0F-B2C8-90C094689761}" type="datetimeFigureOut">
              <a:rPr lang="en-US" smtClean="0"/>
              <a:t>3/29/19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A4E6-9702-423E-B6DF-74EEC40BD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694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4CA2C-C642-4A0F-B2C8-90C094689761}" type="datetimeFigureOut">
              <a:rPr lang="en-US" smtClean="0"/>
              <a:t>3/29/19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A4E6-9702-423E-B6DF-74EEC40BD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986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4CA2C-C642-4A0F-B2C8-90C094689761}" type="datetimeFigureOut">
              <a:rPr lang="en-US" smtClean="0"/>
              <a:t>3/29/19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A4E6-9702-423E-B6DF-74EEC40BD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5333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4CA2C-C642-4A0F-B2C8-90C094689761}" type="datetimeFigureOut">
              <a:rPr lang="en-US" smtClean="0"/>
              <a:t>3/29/19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A4E6-9702-423E-B6DF-74EEC40BD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71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0BA4B38-85C2-4E1F-9E4C-BD1712CAA44F}" type="datetimeFigureOut">
              <a:rPr lang="en-US" smtClean="0"/>
              <a:t>3/29/19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18F3A-4A3D-4151-B427-2B7BC4AC3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057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4CA2C-C642-4A0F-B2C8-90C094689761}" type="datetimeFigureOut">
              <a:rPr lang="en-US" smtClean="0"/>
              <a:t>3/29/19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A4E6-9702-423E-B6DF-74EEC40BD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2335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4CA2C-C642-4A0F-B2C8-90C094689761}" type="datetimeFigureOut">
              <a:rPr lang="en-US" smtClean="0"/>
              <a:t>3/29/19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A4E6-9702-423E-B6DF-74EEC40BD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51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4CA2C-C642-4A0F-B2C8-90C094689761}" type="datetimeFigureOut">
              <a:rPr lang="en-US" smtClean="0"/>
              <a:t>3/29/19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A4E6-9702-423E-B6DF-74EEC40BD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822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0BA4B38-85C2-4E1F-9E4C-BD1712CAA44F}" type="datetimeFigureOut">
              <a:rPr lang="en-US" smtClean="0"/>
              <a:t>3/29/19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18F3A-4A3D-4151-B427-2B7BC4AC3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952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0BA4B38-85C2-4E1F-9E4C-BD1712CAA44F}" type="datetimeFigureOut">
              <a:rPr lang="en-US" smtClean="0"/>
              <a:t>3/29/19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18F3A-4A3D-4151-B427-2B7BC4AC3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373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0BA4B38-85C2-4E1F-9E4C-BD1712CAA44F}" type="datetimeFigureOut">
              <a:rPr lang="en-US" smtClean="0"/>
              <a:t>3/29/19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18F3A-4A3D-4151-B427-2B7BC4AC3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739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0BA4B38-85C2-4E1F-9E4C-BD1712CAA44F}" type="datetimeFigureOut">
              <a:rPr lang="en-US" smtClean="0"/>
              <a:t>3/29/19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18F3A-4A3D-4151-B427-2B7BC4AC3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41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0BA4B38-85C2-4E1F-9E4C-BD1712CAA44F}" type="datetimeFigureOut">
              <a:rPr lang="en-US" smtClean="0"/>
              <a:t>3/29/19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18F3A-4A3D-4151-B427-2B7BC4AC3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97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0BA4B38-85C2-4E1F-9E4C-BD1712CAA44F}" type="datetimeFigureOut">
              <a:rPr lang="en-US" smtClean="0"/>
              <a:t>3/29/19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18F3A-4A3D-4151-B427-2B7BC4AC3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5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0BA4B38-85C2-4E1F-9E4C-BD1712CAA44F}" type="datetimeFigureOut">
              <a:rPr lang="en-US" smtClean="0"/>
              <a:t>3/29/19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18F3A-4A3D-4151-B427-2B7BC4AC3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76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18F3A-4A3D-4151-B427-2B7BC4AC3B5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3505200" y="6553200"/>
            <a:ext cx="259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W.S. Graves,  March 2019</a:t>
            </a:r>
            <a:endParaRPr lang="en-US" sz="1200" dirty="0"/>
          </a:p>
        </p:txBody>
      </p:sp>
      <p:pic>
        <p:nvPicPr>
          <p:cNvPr id="8" name="Picture 2" descr="full color ASU logo"/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 trans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525361"/>
            <a:ext cx="1943284" cy="304697"/>
          </a:xfrm>
          <a:prstGeom prst="rect">
            <a:avLst/>
          </a:prstGeom>
          <a:noFill/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063643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4CA2C-C642-4A0F-B2C8-90C094689761}" type="datetimeFigureOut">
              <a:rPr lang="en-US" smtClean="0"/>
              <a:t>3/29/19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9A4E6-9702-423E-B6DF-74EEC40BD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7815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26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3" Type="http://schemas.openxmlformats.org/officeDocument/2006/relationships/image" Target="../media/image31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wmf"/><Relationship Id="rId3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7" Type="http://schemas.openxmlformats.org/officeDocument/2006/relationships/hyperlink" Target="http://www.culture.gouv.fr/" TargetMode="External"/><Relationship Id="rId8" Type="http://schemas.openxmlformats.org/officeDocument/2006/relationships/image" Target="../media/image43.png"/><Relationship Id="rId9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4" Type="http://schemas.openxmlformats.org/officeDocument/2006/relationships/image" Target="../media/image52.tiff"/><Relationship Id="rId5" Type="http://schemas.openxmlformats.org/officeDocument/2006/relationships/image" Target="../media/image53.tif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0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33.png"/><Relationship Id="rId5" Type="http://schemas.openxmlformats.org/officeDocument/2006/relationships/image" Target="../media/image60.png"/><Relationship Id="rId6" Type="http://schemas.openxmlformats.org/officeDocument/2006/relationships/image" Target="../media/image10.png"/><Relationship Id="rId7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58000" y="6416675"/>
            <a:ext cx="2133600" cy="365125"/>
          </a:xfrm>
        </p:spPr>
        <p:txBody>
          <a:bodyPr/>
          <a:lstStyle/>
          <a:p>
            <a:fld id="{D7C5FD09-C81B-4B15-8EEC-B0D6AEA3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Image result for saguaro sunri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2"/>
          <a:stretch/>
        </p:blipFill>
        <p:spPr bwMode="auto">
          <a:xfrm>
            <a:off x="0" y="17536"/>
            <a:ext cx="9144000" cy="606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259535" y="2896905"/>
            <a:ext cx="2507083" cy="65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1882" tIns="50941" rIns="101882" bIns="5094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The webinar will begin at 1 PM Eastern time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37037" y="0"/>
            <a:ext cx="7601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/>
              <a:t>ASU’s Compact X-ray Laser Project</a:t>
            </a:r>
            <a:endParaRPr lang="en-US" sz="4000" b="1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240405" y="691225"/>
            <a:ext cx="45378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Capturing Movies of Molecules Using Ultrafast X-rays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545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5FD09-C81B-4B15-8EEC-B0D6AEA3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3581399"/>
            <a:ext cx="8988957" cy="22548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97" y="516172"/>
            <a:ext cx="4800600" cy="301812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810000" y="1037359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ASU Compact X-ray Light Source (CXLS) </a:t>
            </a:r>
          </a:p>
          <a:p>
            <a:r>
              <a:rPr lang="en-US" b="1" dirty="0" smtClean="0"/>
              <a:t>21</a:t>
            </a:r>
            <a:r>
              <a:rPr lang="en-US" b="1" baseline="30000" dirty="0" smtClean="0"/>
              <a:t>st</a:t>
            </a:r>
            <a:r>
              <a:rPr lang="en-US" b="1" dirty="0" smtClean="0"/>
              <a:t> century tech: </a:t>
            </a:r>
            <a:r>
              <a:rPr lang="en-US" b="1" u="sng" dirty="0" smtClean="0"/>
              <a:t>20 </a:t>
            </a:r>
            <a:r>
              <a:rPr lang="en-US" b="1" u="sng" dirty="0" err="1" smtClean="0"/>
              <a:t>ft</a:t>
            </a:r>
            <a:r>
              <a:rPr lang="en-US" b="1" u="sng" dirty="0" smtClean="0"/>
              <a:t> long</a:t>
            </a:r>
            <a:endParaRPr lang="en-US" b="1" u="sng" dirty="0"/>
          </a:p>
        </p:txBody>
      </p:sp>
      <p:sp>
        <p:nvSpPr>
          <p:cNvPr id="25" name="TextBox 24"/>
          <p:cNvSpPr txBox="1"/>
          <p:nvPr/>
        </p:nvSpPr>
        <p:spPr>
          <a:xfrm>
            <a:off x="2297926" y="5839772"/>
            <a:ext cx="5057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Linac</a:t>
            </a:r>
            <a:r>
              <a:rPr lang="en-US" b="1" dirty="0" smtClean="0"/>
              <a:t> Coherent Light Source </a:t>
            </a:r>
            <a:r>
              <a:rPr lang="en-US" b="1" smtClean="0"/>
              <a:t>(LCLS): </a:t>
            </a:r>
            <a:r>
              <a:rPr lang="en-US" b="1" u="sng" dirty="0" smtClean="0"/>
              <a:t>2 miles long!</a:t>
            </a:r>
            <a:endParaRPr lang="en-US" b="1" u="sng" dirty="0"/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16773" y="62711"/>
            <a:ext cx="9058910" cy="533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1882" tIns="50941" rIns="101882" bIns="5094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 smtClean="0">
                <a:solidFill>
                  <a:srgbClr val="990033"/>
                </a:solidFill>
              </a:rPr>
              <a:t>ASU X-ray Light Source</a:t>
            </a:r>
            <a:endParaRPr lang="en-US" sz="2800" b="1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589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5FD09-C81B-4B15-8EEC-B0D6AEA3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998538"/>
            <a:ext cx="488632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152400" y="33035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latin typeface="Arial" pitchFamily="34" charset="0"/>
            </a:endParaRPr>
          </a:p>
        </p:txBody>
      </p:sp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152400" y="33035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latin typeface="Arial" pitchFamily="34" charset="0"/>
            </a:endParaRPr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152400" y="33035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latin typeface="Arial" pitchFamily="34" charset="0"/>
            </a:endParaRPr>
          </a:p>
        </p:txBody>
      </p:sp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838199" y="838200"/>
            <a:ext cx="5680841" cy="4238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b="1" dirty="0" smtClean="0">
                <a:solidFill>
                  <a:srgbClr val="000099"/>
                </a:solidFill>
                <a:latin typeface="Arial" pitchFamily="34" charset="0"/>
              </a:rPr>
              <a:t>Magnetic </a:t>
            </a:r>
            <a:r>
              <a:rPr lang="en-US" altLang="en-US" b="1" dirty="0" err="1" smtClean="0">
                <a:solidFill>
                  <a:srgbClr val="000099"/>
                </a:solidFill>
                <a:latin typeface="Arial" pitchFamily="34" charset="0"/>
              </a:rPr>
              <a:t>undulators</a:t>
            </a:r>
            <a:r>
              <a:rPr lang="en-US" altLang="en-US" b="1" dirty="0" smtClean="0">
                <a:solidFill>
                  <a:srgbClr val="000099"/>
                </a:solidFill>
                <a:latin typeface="Arial" pitchFamily="34" charset="0"/>
              </a:rPr>
              <a:t> in big machines</a:t>
            </a:r>
          </a:p>
        </p:txBody>
      </p:sp>
      <p:pic>
        <p:nvPicPr>
          <p:cNvPr id="11" name="Picture 4" descr="laser_undula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" y="4607205"/>
            <a:ext cx="3487738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590925" y="4689755"/>
            <a:ext cx="1181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>
                <a:latin typeface="Arial" pitchFamily="34" charset="0"/>
              </a:rPr>
              <a:t>X-ray radiation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741488" y="4440517"/>
            <a:ext cx="1371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>
                <a:latin typeface="Arial" pitchFamily="34" charset="0"/>
              </a:rPr>
              <a:t>Laser field</a:t>
            </a:r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H="1">
            <a:off x="1676400" y="4794530"/>
            <a:ext cx="419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311150" y="4991380"/>
            <a:ext cx="96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>
                <a:latin typeface="Arial" pitchFamily="34" charset="0"/>
              </a:rPr>
              <a:t>Electron beam</a:t>
            </a:r>
          </a:p>
        </p:txBody>
      </p:sp>
      <p:sp>
        <p:nvSpPr>
          <p:cNvPr id="17" name="Rectangle 22"/>
          <p:cNvSpPr>
            <a:spLocks noChangeArrowheads="1"/>
          </p:cNvSpPr>
          <p:nvPr/>
        </p:nvSpPr>
        <p:spPr bwMode="auto">
          <a:xfrm>
            <a:off x="336550" y="3869810"/>
            <a:ext cx="4267200" cy="4238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b="1" dirty="0" smtClean="0">
                <a:solidFill>
                  <a:srgbClr val="000099"/>
                </a:solidFill>
                <a:latin typeface="Arial" pitchFamily="34" charset="0"/>
              </a:rPr>
              <a:t>Laser replaces undulator</a:t>
            </a:r>
            <a:endParaRPr lang="en-US" altLang="en-US" b="1" dirty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42988" y="2461350"/>
            <a:ext cx="3672412" cy="2062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Laser wavelength is 10,000X shorter than undulator period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 smtClean="0"/>
              <a:t>Electron energy is 100X lower for same x-rays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 smtClean="0"/>
              <a:t>Facility size and cost is 100X lower ($1B -&gt; $10M)</a:t>
            </a:r>
            <a:endParaRPr lang="en-US" dirty="0"/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8890" y="86360"/>
            <a:ext cx="9058910" cy="533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1882" tIns="50941" rIns="101882" bIns="5094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 smtClean="0">
                <a:solidFill>
                  <a:srgbClr val="990033"/>
                </a:solidFill>
              </a:rPr>
              <a:t>How to make a compact x-ray source?</a:t>
            </a:r>
            <a:endParaRPr lang="en-US" sz="2800" b="1" dirty="0">
              <a:solidFill>
                <a:srgbClr val="990033"/>
              </a:solidFill>
            </a:endParaRP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/>
          </p:nvPr>
        </p:nvGraphicFramePr>
        <p:xfrm>
          <a:off x="5943600" y="1357312"/>
          <a:ext cx="1387475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4" name="Equation" r:id="rId5" imgW="736560" imgH="431640" progId="Equation.DSMT4">
                  <p:embed/>
                </p:oleObj>
              </mc:Choice>
              <mc:Fallback>
                <p:oleObj name="Equation" r:id="rId5" imgW="73656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1357312"/>
                        <a:ext cx="1387475" cy="811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753357" y="5261075"/>
            <a:ext cx="3767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Using state-of-the-art laser and accelerator technology we can shrink the size and cost 100X.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229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" y="993913"/>
            <a:ext cx="8938447" cy="5049079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spect="1" noChangeArrowheads="1"/>
          </p:cNvSpPr>
          <p:nvPr/>
        </p:nvSpPr>
        <p:spPr bwMode="auto">
          <a:xfrm>
            <a:off x="609600" y="130175"/>
            <a:ext cx="8047038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82" tIns="50941" rIns="101882" bIns="50941"/>
          <a:lstStyle/>
          <a:p>
            <a:pPr algn="ctr">
              <a:lnSpc>
                <a:spcPct val="70000"/>
              </a:lnSpc>
            </a:pPr>
            <a:r>
              <a:rPr lang="en-US" sz="3200" b="1" smtClean="0">
                <a:solidFill>
                  <a:srgbClr val="990033"/>
                </a:solidFill>
                <a:latin typeface="Arial" charset="0"/>
              </a:rPr>
              <a:t>The Biodesign Institute at ASU</a:t>
            </a:r>
            <a:endParaRPr lang="en-US" sz="3200" b="1" dirty="0">
              <a:solidFill>
                <a:srgbClr val="990033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932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SLAC's high-speed 'electron camera' films atomic nuclei in vibrating molecu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17" y="3087523"/>
            <a:ext cx="5022887" cy="301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259279" y="193131"/>
            <a:ext cx="6743700" cy="413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1544" tIns="30772" rIns="61544" bIns="30772"/>
          <a:lstStyle/>
          <a:p>
            <a:pPr algn="ctr"/>
            <a:r>
              <a:rPr lang="en-US" sz="3200" b="1" dirty="0" smtClean="0">
                <a:solidFill>
                  <a:srgbClr val="990033"/>
                </a:solidFill>
                <a:latin typeface="Arial" charset="0"/>
              </a:rPr>
              <a:t>Movies of Molecules in Motion</a:t>
            </a:r>
            <a:endParaRPr lang="en-US" sz="3200" b="1" dirty="0">
              <a:solidFill>
                <a:srgbClr val="990033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25539" y="6219089"/>
            <a:ext cx="1679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Courtesy of physics.org</a:t>
            </a:r>
            <a:endParaRPr lang="en-US" sz="1200" dirty="0"/>
          </a:p>
        </p:txBody>
      </p:sp>
      <p:pic>
        <p:nvPicPr>
          <p:cNvPr id="3074" name="Picture 2" descr="Image result for attosecond molecular dynamics movie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534" y="827690"/>
            <a:ext cx="5048266" cy="343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520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5FD09-C81B-4B15-8EEC-B0D6AEA3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5436346" cy="336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80607" y="1182469"/>
            <a:ext cx="2620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Photosystem 1 </a:t>
            </a:r>
          </a:p>
          <a:p>
            <a:pPr algn="ctr"/>
            <a:r>
              <a:rPr lang="en-US" dirty="0" smtClean="0"/>
              <a:t>(key to photosynthesis)</a:t>
            </a:r>
            <a:endParaRPr lang="en-US" dirty="0"/>
          </a:p>
        </p:txBody>
      </p:sp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362" y="3320534"/>
            <a:ext cx="5029238" cy="323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76562" y="5221069"/>
            <a:ext cx="1905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Lysozyme </a:t>
            </a:r>
          </a:p>
          <a:p>
            <a:pPr algn="ctr"/>
            <a:r>
              <a:rPr lang="en-US" dirty="0" smtClean="0"/>
              <a:t>enzyme</a:t>
            </a:r>
            <a:endParaRPr lang="en-US" dirty="0"/>
          </a:p>
        </p:txBody>
      </p:sp>
      <p:sp>
        <p:nvSpPr>
          <p:cNvPr id="10" name="Rectangle 2"/>
          <p:cNvSpPr txBox="1">
            <a:spLocks noChangeAspect="1" noChangeArrowheads="1"/>
          </p:cNvSpPr>
          <p:nvPr/>
        </p:nvSpPr>
        <p:spPr bwMode="auto">
          <a:xfrm>
            <a:off x="0" y="130175"/>
            <a:ext cx="899160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82" tIns="50941" rIns="101882" bIns="50941"/>
          <a:lstStyle/>
          <a:p>
            <a:pPr algn="ctr">
              <a:lnSpc>
                <a:spcPct val="70000"/>
              </a:lnSpc>
            </a:pPr>
            <a:r>
              <a:rPr lang="en-US" sz="2400" b="1" dirty="0" smtClean="0">
                <a:solidFill>
                  <a:srgbClr val="990033"/>
                </a:solidFill>
                <a:latin typeface="Arial" charset="0"/>
              </a:rPr>
              <a:t>Complex molecular structures from x-ray diffraction</a:t>
            </a:r>
            <a:endParaRPr lang="en-US" sz="2400" b="1" dirty="0">
              <a:solidFill>
                <a:srgbClr val="990033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426720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X-ray diffraction studies can solve very complex molecular structures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896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 bwMode="auto">
          <a:xfrm>
            <a:off x="3369826" y="1201244"/>
            <a:ext cx="2567152" cy="88369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i="1" dirty="0" smtClean="0"/>
              <a:t>Kirk Clark</a:t>
            </a:r>
          </a:p>
          <a:p>
            <a:r>
              <a:rPr lang="en-US" sz="2000" i="1" dirty="0" smtClean="0"/>
              <a:t>Novartis Institutes for Biomedical Research</a:t>
            </a:r>
            <a:endParaRPr lang="en-US" sz="2000" i="1" dirty="0"/>
          </a:p>
        </p:txBody>
      </p:sp>
      <p:sp>
        <p:nvSpPr>
          <p:cNvPr id="5" name="Content Placeholder 7"/>
          <p:cNvSpPr txBox="1">
            <a:spLocks/>
          </p:cNvSpPr>
          <p:nvPr/>
        </p:nvSpPr>
        <p:spPr bwMode="auto">
          <a:xfrm>
            <a:off x="886069" y="4034776"/>
            <a:ext cx="7483366" cy="1626553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3" indent="-233363"/>
            <a:r>
              <a:rPr lang="en-US" sz="2400" dirty="0" smtClean="0"/>
              <a:t>Structural </a:t>
            </a:r>
            <a:r>
              <a:rPr lang="en-US" sz="2400" smtClean="0"/>
              <a:t>Biology important to </a:t>
            </a:r>
            <a:r>
              <a:rPr lang="en-US" sz="2400" dirty="0" smtClean="0"/>
              <a:t>drug </a:t>
            </a:r>
            <a:r>
              <a:rPr lang="en-US" sz="2400" smtClean="0"/>
              <a:t>discovery programs</a:t>
            </a:r>
            <a:endParaRPr lang="en-US" sz="2400" dirty="0" smtClean="0"/>
          </a:p>
          <a:p>
            <a:pPr marL="0" indent="-222250"/>
            <a:r>
              <a:rPr lang="en-US" sz="2400" smtClean="0"/>
              <a:t>Insight </a:t>
            </a:r>
            <a:r>
              <a:rPr lang="en-US" sz="2400" dirty="0" smtClean="0"/>
              <a:t>into </a:t>
            </a:r>
            <a:r>
              <a:rPr lang="en-US" sz="2400" smtClean="0"/>
              <a:t>protein function</a:t>
            </a:r>
          </a:p>
          <a:p>
            <a:pPr marL="0" indent="-222250"/>
            <a:r>
              <a:rPr lang="en-US" sz="2400"/>
              <a:t>Facilitate expanding structural biology  to integral membrane proteins</a:t>
            </a:r>
            <a:r>
              <a:rPr lang="en-US" sz="2400" smtClean="0"/>
              <a:t>.</a:t>
            </a:r>
            <a:endParaRPr lang="en-US" sz="240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070725" y="4175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endParaRPr lang="en-US" sz="180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40" y="994541"/>
            <a:ext cx="3024188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04800" y="76200"/>
            <a:ext cx="8458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b="1" dirty="0" smtClean="0">
                <a:solidFill>
                  <a:srgbClr val="A50021"/>
                </a:solidFill>
              </a:rPr>
              <a:t>Drug Discovery</a:t>
            </a:r>
            <a:endParaRPr lang="en-US" sz="3200" b="1" dirty="0">
              <a:solidFill>
                <a:srgbClr val="A50021"/>
              </a:solidFill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651" y="77291"/>
            <a:ext cx="2893459" cy="402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929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0" y="5561505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Courtesy of F. Pfeiffer, TU-Munich</a:t>
            </a:r>
            <a:endParaRPr lang="en-US" sz="1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5" r="33469"/>
          <a:stretch/>
        </p:blipFill>
        <p:spPr bwMode="auto">
          <a:xfrm>
            <a:off x="134335" y="859221"/>
            <a:ext cx="5107699" cy="470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04800" y="76200"/>
            <a:ext cx="8458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b="1" dirty="0" smtClean="0">
                <a:solidFill>
                  <a:srgbClr val="A50021"/>
                </a:solidFill>
              </a:rPr>
              <a:t>Phase Contrast Medical Imaging</a:t>
            </a:r>
            <a:endParaRPr lang="en-US" sz="3200" b="1" dirty="0">
              <a:solidFill>
                <a:srgbClr val="A5002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3999" y="1891862"/>
            <a:ext cx="36917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very bright and monochromatic x-ray beam allows a new type of much more powerful medical imaging </a:t>
            </a:r>
            <a:r>
              <a:rPr lang="en-US" i="1" dirty="0" smtClean="0"/>
              <a:t>at lower dose to the patient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3999" y="3486807"/>
            <a:ext cx="3691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Soft tissue structures such as this liver cancer become visible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52651" y="5952523"/>
            <a:ext cx="7362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ASU is working with the Mayo Clinic and Harvard to develop this method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0100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8516" y="3943850"/>
            <a:ext cx="23065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/>
              <a:t>Phase Contrast X-ray</a:t>
            </a:r>
            <a:endParaRPr lang="en-US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543651" y="1538688"/>
            <a:ext cx="2490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/>
              <a:t>MRI Image</a:t>
            </a:r>
            <a:endParaRPr lang="en-US" sz="4000" b="1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736" t="24623" r="1849" b="15276"/>
          <a:stretch/>
        </p:blipFill>
        <p:spPr bwMode="auto">
          <a:xfrm>
            <a:off x="0" y="3706749"/>
            <a:ext cx="4242486" cy="274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0" t="33570" r="59913" b="23822"/>
          <a:stretch/>
        </p:blipFill>
        <p:spPr bwMode="auto">
          <a:xfrm>
            <a:off x="0" y="764865"/>
            <a:ext cx="4251074" cy="286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850" y="65903"/>
            <a:ext cx="6433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Cross-section of a person’s wrist</a:t>
            </a:r>
            <a:endParaRPr lang="en-US" sz="3600" b="1"/>
          </a:p>
        </p:txBody>
      </p:sp>
    </p:spTree>
    <p:extLst>
      <p:ext uri="{BB962C8B-B14F-4D97-AF65-F5344CB8AC3E}">
        <p14:creationId xmlns:p14="http://schemas.microsoft.com/office/powerpoint/2010/main" val="142563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5FD09-C81B-4B15-8EEC-B0D6AEA3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8890" y="86360"/>
            <a:ext cx="9058910" cy="533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1882" tIns="50941" rIns="101882" bIns="5094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 smtClean="0">
                <a:solidFill>
                  <a:srgbClr val="990033"/>
                </a:solidFill>
              </a:rPr>
              <a:t>Microscopy of Carbonate Reservoirs </a:t>
            </a:r>
            <a:endParaRPr lang="en-US" sz="2800" b="1" dirty="0">
              <a:solidFill>
                <a:srgbClr val="990033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29200" y="6172200"/>
            <a:ext cx="3343910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Courtesy of </a:t>
            </a:r>
            <a:r>
              <a:rPr lang="en-US" sz="1600" dirty="0" err="1" smtClean="0"/>
              <a:t>Theis</a:t>
            </a:r>
            <a:r>
              <a:rPr lang="en-US" sz="1600" dirty="0" smtClean="0"/>
              <a:t> </a:t>
            </a:r>
            <a:r>
              <a:rPr lang="en-US" sz="1600" dirty="0" err="1" smtClean="0"/>
              <a:t>Solling</a:t>
            </a:r>
            <a:r>
              <a:rPr lang="en-US" sz="1600" dirty="0" smtClean="0"/>
              <a:t>, Maersk Oil</a:t>
            </a:r>
            <a:endParaRPr lang="en-US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" y="781050"/>
            <a:ext cx="72263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011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0" y="2597330"/>
            <a:ext cx="248117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 b="1" dirty="0" smtClean="0">
                <a:solidFill>
                  <a:srgbClr val="C00000"/>
                </a:solidFill>
                <a:latin typeface="Helvetica"/>
              </a:rPr>
              <a:t>-</a:t>
            </a:r>
            <a:r>
              <a:rPr lang="en-US" sz="1800" b="1" smtClean="0">
                <a:solidFill>
                  <a:srgbClr val="C00000"/>
                </a:solidFill>
                <a:latin typeface="Helvetica"/>
              </a:rPr>
              <a:t>Philippe Walter - director</a:t>
            </a:r>
            <a:endParaRPr lang="en-US" sz="1800" b="1" dirty="0">
              <a:solidFill>
                <a:srgbClr val="C00000"/>
              </a:solidFill>
              <a:latin typeface="Helvetica"/>
            </a:endParaRPr>
          </a:p>
          <a:p>
            <a:endParaRPr lang="en-US" sz="1800" b="1" dirty="0">
              <a:solidFill>
                <a:schemeClr val="accent2"/>
              </a:solidFill>
              <a:latin typeface="Helvetica"/>
            </a:endParaRPr>
          </a:p>
          <a:p>
            <a:pPr>
              <a:spcAft>
                <a:spcPts val="600"/>
              </a:spcAft>
            </a:pPr>
            <a:r>
              <a:rPr lang="en-US" sz="1800" b="1" dirty="0">
                <a:solidFill>
                  <a:srgbClr val="C00000"/>
                </a:solidFill>
                <a:latin typeface="Helvetica"/>
              </a:rPr>
              <a:t>Objectives:  </a:t>
            </a:r>
            <a:r>
              <a:rPr lang="en-US" sz="1800" dirty="0">
                <a:latin typeface="Helvetica"/>
              </a:rPr>
              <a:t>Research, expertise and support for curators </a:t>
            </a:r>
            <a:r>
              <a:rPr lang="en-US" sz="1800">
                <a:latin typeface="Helvetica"/>
              </a:rPr>
              <a:t>and </a:t>
            </a:r>
            <a:r>
              <a:rPr lang="en-US" sz="1800" smtClean="0">
                <a:latin typeface="Helvetica"/>
              </a:rPr>
              <a:t>conservators</a:t>
            </a:r>
            <a:endParaRPr lang="en-US" sz="1800" dirty="0">
              <a:latin typeface="Helvetica"/>
            </a:endParaRPr>
          </a:p>
        </p:txBody>
      </p:sp>
      <p:pic>
        <p:nvPicPr>
          <p:cNvPr id="14" name="Picture 3" descr="scribe_pixe_g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329" y="1748036"/>
            <a:ext cx="3268359" cy="478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4"/>
          <p:cNvGrpSpPr>
            <a:grpSpLocks/>
          </p:cNvGrpSpPr>
          <p:nvPr/>
        </p:nvGrpSpPr>
        <p:grpSpPr bwMode="auto">
          <a:xfrm>
            <a:off x="304800" y="669925"/>
            <a:ext cx="4443413" cy="930275"/>
            <a:chOff x="225" y="182"/>
            <a:chExt cx="2995" cy="692"/>
          </a:xfrm>
        </p:grpSpPr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" y="182"/>
              <a:ext cx="710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5" descr="CNRSf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0" y="206"/>
              <a:ext cx="630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0" y="214"/>
              <a:ext cx="880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1" descr="Logo du ministère de la culture et de la communication">
              <a:hlinkClick r:id="rId7" tooltip="Logo du ministère de la culture et de la communication, Retour à l'accueil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4" y="203"/>
              <a:ext cx="492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Image 18" descr="joconde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913" y="1852655"/>
            <a:ext cx="3458123" cy="479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1828800" y="39469"/>
            <a:ext cx="485491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3600" b="1" dirty="0" smtClean="0">
                <a:solidFill>
                  <a:srgbClr val="A50021"/>
                </a:solidFill>
              </a:rPr>
              <a:t>Cultural Studies - Louvre</a:t>
            </a:r>
            <a:endParaRPr lang="en-US" sz="3600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766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This Webinar Is Hosted By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385D1-9165-4EF5-983A-AEFD30F851C3}" type="slidenum">
              <a:rPr lang="en-US" smtClean="0"/>
              <a:t>2</a:t>
            </a:fld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926" b="-20926"/>
          <a:stretch>
            <a:fillRect/>
          </a:stretch>
        </p:blipFill>
        <p:spPr>
          <a:xfrm>
            <a:off x="857374" y="1932509"/>
            <a:ext cx="4385733" cy="2042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4648201"/>
            <a:ext cx="6019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ATE Central acts as an information Hub for the National Science Foundation ATE Grantee Community </a:t>
            </a:r>
          </a:p>
          <a:p>
            <a:endParaRPr lang="en-US" sz="3200" dirty="0"/>
          </a:p>
          <a:p>
            <a:r>
              <a:rPr lang="en-US" sz="3200" dirty="0" err="1"/>
              <a:t>atecentral.net</a:t>
            </a:r>
            <a:r>
              <a:rPr lang="en-US" sz="3200" dirty="0"/>
              <a:t>/webinars</a:t>
            </a:r>
          </a:p>
        </p:txBody>
      </p:sp>
    </p:spTree>
    <p:extLst>
      <p:ext uri="{BB962C8B-B14F-4D97-AF65-F5344CB8AC3E}">
        <p14:creationId xmlns:p14="http://schemas.microsoft.com/office/powerpoint/2010/main" val="412845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6" t="5632" r="29709" b="9886"/>
          <a:stretch/>
        </p:blipFill>
        <p:spPr>
          <a:xfrm>
            <a:off x="4383062" y="806489"/>
            <a:ext cx="3368333" cy="56351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34" b="5163"/>
          <a:stretch/>
        </p:blipFill>
        <p:spPr>
          <a:xfrm>
            <a:off x="4409189" y="806489"/>
            <a:ext cx="3322041" cy="563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t="3922"/>
          <a:stretch/>
        </p:blipFill>
        <p:spPr>
          <a:xfrm>
            <a:off x="4409188" y="806488"/>
            <a:ext cx="3346971" cy="5635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6" t="5632" r="29709" b="9886"/>
          <a:stretch/>
        </p:blipFill>
        <p:spPr>
          <a:xfrm>
            <a:off x="895279" y="806487"/>
            <a:ext cx="3368333" cy="56351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4300" y="72063"/>
            <a:ext cx="7736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A50021"/>
                </a:solidFill>
              </a:rPr>
              <a:t>X-rays show us the invisible</a:t>
            </a:r>
          </a:p>
        </p:txBody>
      </p:sp>
    </p:spTree>
    <p:extLst>
      <p:ext uri="{BB962C8B-B14F-4D97-AF65-F5344CB8AC3E}">
        <p14:creationId xmlns:p14="http://schemas.microsoft.com/office/powerpoint/2010/main" val="137476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253" y="1324075"/>
            <a:ext cx="3514002" cy="2223167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253" y="3729603"/>
            <a:ext cx="3514002" cy="2197765"/>
          </a:xfrm>
          <a:prstGeom prst="rect">
            <a:avLst/>
          </a:prstGeom>
        </p:spPr>
      </p:pic>
      <p:sp>
        <p:nvSpPr>
          <p:cNvPr id="119" name="Rectangle 2"/>
          <p:cNvSpPr txBox="1">
            <a:spLocks noChangeArrowheads="1"/>
          </p:cNvSpPr>
          <p:nvPr/>
        </p:nvSpPr>
        <p:spPr bwMode="auto">
          <a:xfrm>
            <a:off x="614855" y="197816"/>
            <a:ext cx="7821671" cy="413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1544" tIns="30772" rIns="61544" bIns="30772"/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Coherent x-rays require coherent electron bunching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3991200" y="1502089"/>
            <a:ext cx="48244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Random electron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spacing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Undulator radiation with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electrons 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Inverse Compton Scattering with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electrons 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3991200" y="4235391"/>
            <a:ext cx="4505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Coherent spacing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XFEL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radiation (GeV electrons) 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Coherent ICS, compact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CXFEL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(MeV electrons) </a:t>
            </a:r>
          </a:p>
        </p:txBody>
      </p:sp>
      <p:grpSp>
        <p:nvGrpSpPr>
          <p:cNvPr id="141" name="Group 140"/>
          <p:cNvGrpSpPr/>
          <p:nvPr/>
        </p:nvGrpSpPr>
        <p:grpSpPr>
          <a:xfrm>
            <a:off x="1633710" y="3896837"/>
            <a:ext cx="733097" cy="413058"/>
            <a:chOff x="1939159" y="4218325"/>
            <a:chExt cx="977463" cy="550744"/>
          </a:xfrm>
          <a:solidFill>
            <a:schemeClr val="tx1"/>
          </a:solidFill>
        </p:grpSpPr>
        <p:sp>
          <p:nvSpPr>
            <p:cNvPr id="122" name="TextBox 121"/>
            <p:cNvSpPr txBox="1"/>
            <p:nvPr/>
          </p:nvSpPr>
          <p:spPr>
            <a:xfrm>
              <a:off x="2222936" y="4218325"/>
              <a:ext cx="693684" cy="45140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l</a:t>
              </a:r>
              <a:r>
                <a:rPr kumimoji="0" lang="en-US" sz="16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</a:p>
          </p:txBody>
        </p:sp>
        <p:grpSp>
          <p:nvGrpSpPr>
            <p:cNvPr id="137" name="Group 136"/>
            <p:cNvGrpSpPr/>
            <p:nvPr/>
          </p:nvGrpSpPr>
          <p:grpSpPr>
            <a:xfrm>
              <a:off x="1939159" y="4240924"/>
              <a:ext cx="283779" cy="528145"/>
              <a:chOff x="6668814" y="2869324"/>
              <a:chExt cx="283779" cy="528145"/>
            </a:xfrm>
            <a:grpFill/>
          </p:grpSpPr>
          <p:cxnSp>
            <p:nvCxnSpPr>
              <p:cNvPr id="126" name="Straight Arrow Connector 125"/>
              <p:cNvCxnSpPr/>
              <p:nvPr/>
            </p:nvCxnSpPr>
            <p:spPr>
              <a:xfrm>
                <a:off x="6668814" y="3034864"/>
                <a:ext cx="283779" cy="0"/>
              </a:xfrm>
              <a:prstGeom prst="straightConnector1">
                <a:avLst/>
              </a:prstGeom>
              <a:grpFill/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6952593" y="2869324"/>
                <a:ext cx="0" cy="52814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8" name="Group 137"/>
            <p:cNvGrpSpPr/>
            <p:nvPr/>
          </p:nvGrpSpPr>
          <p:grpSpPr>
            <a:xfrm flipH="1">
              <a:off x="2632843" y="4240923"/>
              <a:ext cx="283779" cy="528146"/>
              <a:chOff x="6668814" y="2869324"/>
              <a:chExt cx="283779" cy="528146"/>
            </a:xfrm>
            <a:grpFill/>
          </p:grpSpPr>
          <p:cxnSp>
            <p:nvCxnSpPr>
              <p:cNvPr id="139" name="Straight Arrow Connector 138"/>
              <p:cNvCxnSpPr/>
              <p:nvPr/>
            </p:nvCxnSpPr>
            <p:spPr>
              <a:xfrm>
                <a:off x="6668814" y="3034864"/>
                <a:ext cx="283779" cy="0"/>
              </a:xfrm>
              <a:prstGeom prst="straightConnector1">
                <a:avLst/>
              </a:prstGeom>
              <a:grpFill/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 flipH="1">
                <a:off x="6952593" y="2869324"/>
                <a:ext cx="0" cy="52814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2" name="Straight Arrow Connector 151"/>
          <p:cNvCxnSpPr/>
          <p:nvPr/>
        </p:nvCxnSpPr>
        <p:spPr>
          <a:xfrm>
            <a:off x="2453511" y="2810966"/>
            <a:ext cx="21283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2366807" y="2819223"/>
            <a:ext cx="4729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b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633710" y="1550696"/>
            <a:ext cx="733097" cy="413058"/>
            <a:chOff x="1939159" y="4218325"/>
            <a:chExt cx="977463" cy="550744"/>
          </a:xfrm>
        </p:grpSpPr>
        <p:sp>
          <p:nvSpPr>
            <p:cNvPr id="26" name="TextBox 25"/>
            <p:cNvSpPr txBox="1"/>
            <p:nvPr/>
          </p:nvSpPr>
          <p:spPr>
            <a:xfrm>
              <a:off x="2222938" y="4218325"/>
              <a:ext cx="585942" cy="45140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l</a:t>
              </a:r>
              <a:r>
                <a:rPr kumimoji="0" lang="en-US" sz="16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1939159" y="4240924"/>
              <a:ext cx="283779" cy="528145"/>
              <a:chOff x="6668814" y="2869324"/>
              <a:chExt cx="283779" cy="528145"/>
            </a:xfrm>
          </p:grpSpPr>
          <p:cxnSp>
            <p:nvCxnSpPr>
              <p:cNvPr id="31" name="Straight Arrow Connector 30"/>
              <p:cNvCxnSpPr/>
              <p:nvPr/>
            </p:nvCxnSpPr>
            <p:spPr>
              <a:xfrm>
                <a:off x="6668814" y="3034864"/>
                <a:ext cx="283779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6952593" y="2869324"/>
                <a:ext cx="0" cy="52814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/>
            <p:cNvGrpSpPr/>
            <p:nvPr/>
          </p:nvGrpSpPr>
          <p:grpSpPr>
            <a:xfrm flipH="1">
              <a:off x="2632843" y="4240923"/>
              <a:ext cx="283779" cy="528146"/>
              <a:chOff x="6668814" y="2869324"/>
              <a:chExt cx="283779" cy="528146"/>
            </a:xfrm>
          </p:grpSpPr>
          <p:cxnSp>
            <p:nvCxnSpPr>
              <p:cNvPr id="29" name="Straight Arrow Connector 28"/>
              <p:cNvCxnSpPr/>
              <p:nvPr/>
            </p:nvCxnSpPr>
            <p:spPr>
              <a:xfrm>
                <a:off x="6668814" y="3034864"/>
                <a:ext cx="283779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>
                <a:off x="6952593" y="2869324"/>
                <a:ext cx="0" cy="52814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44BCB-574F-41CF-8309-4CF8EF97F1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287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5329651" y="6416675"/>
            <a:ext cx="21336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C5FD09-C81B-4B15-8EEC-B0D6AEA3B3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9000" y="1066800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Low magnification image showing 50 micron square grid pattern with 400 nm period.  Membrane is 200 nm thick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Norcada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 supplied)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04800" y="162814"/>
            <a:ext cx="8395138" cy="577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1544" tIns="30772" rIns="61544" bIns="30772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TEM Diffraction Through Patterned Membrane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图片 4">
            <a:extLst>
              <a:ext uri="{FF2B5EF4-FFF2-40B4-BE49-F238E27FC236}">
                <a16:creationId xmlns="" xmlns:a16="http://schemas.microsoft.com/office/drawing/2014/main" id="{262BDC66-D2FC-4D6E-A660-C17BD00C0B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425" y="914400"/>
            <a:ext cx="2726575" cy="2710345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F572177E-3F85-46CF-BD68-D70CE78498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809" y="3741224"/>
            <a:ext cx="2731934" cy="2715672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="" xmlns:a16="http://schemas.microsoft.com/office/drawing/2014/main" id="{831F7B1C-7436-48DB-9CE7-1B2B4505D1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466" y="3741224"/>
            <a:ext cx="2731934" cy="271567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41D0A12-67B8-41E8-B1D8-081942F97E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3533" y="3741224"/>
            <a:ext cx="2731934" cy="27156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0" y="582265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Diffraction pattern of grid with beam block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0400" y="5830669"/>
            <a:ext cx="2615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Pinhole inserted allowing single Bragg spot through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3600" y="3006123"/>
            <a:ext cx="2851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anose="02020603050405020304" pitchFamily="18" charset="0"/>
              </a:rPr>
              <a:t>Resulting electron density nanopattern at image plane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648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5">
            <a:extLst>
              <a:ext uri="{FF2B5EF4-FFF2-40B4-BE49-F238E27FC236}">
                <a16:creationId xmlns="" xmlns:a16="http://schemas.microsoft.com/office/drawing/2014/main" id="{1AA40E90-2DEB-4785-81A3-32BF4F6574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7696" y="3266790"/>
            <a:ext cx="3348131" cy="2807178"/>
          </a:xfrm>
          <a:prstGeom prst="rect">
            <a:avLst/>
          </a:prstGeom>
        </p:spPr>
      </p:pic>
      <p:pic>
        <p:nvPicPr>
          <p:cNvPr id="4" name="Content Placeholder 5">
            <a:extLst>
              <a:ext uri="{FF2B5EF4-FFF2-40B4-BE49-F238E27FC236}">
                <a16:creationId xmlns="" xmlns:a16="http://schemas.microsoft.com/office/drawing/2014/main" id="{C63A2B93-79F7-4DD3-9499-250E613E95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2730" y="3565650"/>
            <a:ext cx="3922479" cy="3109187"/>
          </a:xfrm>
          <a:prstGeom prst="rect">
            <a:avLst/>
          </a:prstGeom>
        </p:spPr>
      </p:pic>
      <p:pic>
        <p:nvPicPr>
          <p:cNvPr id="2" name="Content Placeholder 5">
            <a:extLst>
              <a:ext uri="{FF2B5EF4-FFF2-40B4-BE49-F238E27FC236}">
                <a16:creationId xmlns="" xmlns:a16="http://schemas.microsoft.com/office/drawing/2014/main" id="{9D68A78F-A80E-4BF4-9F5A-1755A23597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166" y="618178"/>
            <a:ext cx="3034877" cy="30754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3600" y="3082124"/>
            <a:ext cx="2112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FEL bunching factor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1651" y="1776794"/>
            <a:ext cx="30821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Experimental data: Nanopatterned electron beam generated by diffraction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28166" y="106457"/>
            <a:ext cx="8842413" cy="577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1544" tIns="30772" rIns="61544" bIns="30772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Nanopatterned Electron beams for Compact XFEL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56390" y="4750911"/>
            <a:ext cx="1269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Harmonics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077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628650" y="6435181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C5FD09-C81B-4B15-8EEC-B0D6AEA3B3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6200" y="100228"/>
            <a:ext cx="8839199" cy="56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CXFEL Estimated Performance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4800" y="732245"/>
            <a:ext cx="4267200" cy="5747385"/>
            <a:chOff x="838200" y="609600"/>
            <a:chExt cx="4267200" cy="57473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609600"/>
              <a:ext cx="4267200" cy="5747385"/>
            </a:xfrm>
            <a:prstGeom prst="rect">
              <a:avLst/>
            </a:prstGeom>
          </p:spPr>
        </p:pic>
        <p:sp>
          <p:nvSpPr>
            <p:cNvPr id="8" name="Freeform 7"/>
            <p:cNvSpPr/>
            <p:nvPr/>
          </p:nvSpPr>
          <p:spPr>
            <a:xfrm rot="21160363">
              <a:off x="2775247" y="2866378"/>
              <a:ext cx="1116390" cy="344902"/>
            </a:xfrm>
            <a:custGeom>
              <a:avLst/>
              <a:gdLst>
                <a:gd name="connsiteX0" fmla="*/ 0 w 1330037"/>
                <a:gd name="connsiteY0" fmla="*/ 390698 h 465512"/>
                <a:gd name="connsiteX1" fmla="*/ 224444 w 1330037"/>
                <a:gd name="connsiteY1" fmla="*/ 83127 h 465512"/>
                <a:gd name="connsiteX2" fmla="*/ 573579 w 1330037"/>
                <a:gd name="connsiteY2" fmla="*/ 8312 h 465512"/>
                <a:gd name="connsiteX3" fmla="*/ 989215 w 1330037"/>
                <a:gd name="connsiteY3" fmla="*/ 0 h 465512"/>
                <a:gd name="connsiteX4" fmla="*/ 1330037 w 1330037"/>
                <a:gd name="connsiteY4" fmla="*/ 83127 h 465512"/>
                <a:gd name="connsiteX5" fmla="*/ 1330037 w 1330037"/>
                <a:gd name="connsiteY5" fmla="*/ 232756 h 465512"/>
                <a:gd name="connsiteX6" fmla="*/ 1039091 w 1330037"/>
                <a:gd name="connsiteY6" fmla="*/ 349134 h 465512"/>
                <a:gd name="connsiteX7" fmla="*/ 498764 w 1330037"/>
                <a:gd name="connsiteY7" fmla="*/ 465512 h 465512"/>
                <a:gd name="connsiteX8" fmla="*/ 166255 w 1330037"/>
                <a:gd name="connsiteY8" fmla="*/ 457200 h 465512"/>
                <a:gd name="connsiteX9" fmla="*/ 0 w 1330037"/>
                <a:gd name="connsiteY9" fmla="*/ 390698 h 465512"/>
                <a:gd name="connsiteX0" fmla="*/ 0 w 1321724"/>
                <a:gd name="connsiteY0" fmla="*/ 282633 h 465512"/>
                <a:gd name="connsiteX1" fmla="*/ 216131 w 1321724"/>
                <a:gd name="connsiteY1" fmla="*/ 83127 h 465512"/>
                <a:gd name="connsiteX2" fmla="*/ 565266 w 1321724"/>
                <a:gd name="connsiteY2" fmla="*/ 8312 h 465512"/>
                <a:gd name="connsiteX3" fmla="*/ 980902 w 1321724"/>
                <a:gd name="connsiteY3" fmla="*/ 0 h 465512"/>
                <a:gd name="connsiteX4" fmla="*/ 1321724 w 1321724"/>
                <a:gd name="connsiteY4" fmla="*/ 83127 h 465512"/>
                <a:gd name="connsiteX5" fmla="*/ 1321724 w 1321724"/>
                <a:gd name="connsiteY5" fmla="*/ 232756 h 465512"/>
                <a:gd name="connsiteX6" fmla="*/ 1030778 w 1321724"/>
                <a:gd name="connsiteY6" fmla="*/ 349134 h 465512"/>
                <a:gd name="connsiteX7" fmla="*/ 490451 w 1321724"/>
                <a:gd name="connsiteY7" fmla="*/ 465512 h 465512"/>
                <a:gd name="connsiteX8" fmla="*/ 157942 w 1321724"/>
                <a:gd name="connsiteY8" fmla="*/ 457200 h 465512"/>
                <a:gd name="connsiteX9" fmla="*/ 0 w 1321724"/>
                <a:gd name="connsiteY9" fmla="*/ 282633 h 465512"/>
                <a:gd name="connsiteX0" fmla="*/ 0 w 1321724"/>
                <a:gd name="connsiteY0" fmla="*/ 289141 h 472020"/>
                <a:gd name="connsiteX1" fmla="*/ 216131 w 1321724"/>
                <a:gd name="connsiteY1" fmla="*/ 89635 h 472020"/>
                <a:gd name="connsiteX2" fmla="*/ 565266 w 1321724"/>
                <a:gd name="connsiteY2" fmla="*/ 14820 h 472020"/>
                <a:gd name="connsiteX3" fmla="*/ 980902 w 1321724"/>
                <a:gd name="connsiteY3" fmla="*/ 6508 h 472020"/>
                <a:gd name="connsiteX4" fmla="*/ 1321724 w 1321724"/>
                <a:gd name="connsiteY4" fmla="*/ 89635 h 472020"/>
                <a:gd name="connsiteX5" fmla="*/ 1321724 w 1321724"/>
                <a:gd name="connsiteY5" fmla="*/ 239264 h 472020"/>
                <a:gd name="connsiteX6" fmla="*/ 1030778 w 1321724"/>
                <a:gd name="connsiteY6" fmla="*/ 355642 h 472020"/>
                <a:gd name="connsiteX7" fmla="*/ 490451 w 1321724"/>
                <a:gd name="connsiteY7" fmla="*/ 472020 h 472020"/>
                <a:gd name="connsiteX8" fmla="*/ 157942 w 1321724"/>
                <a:gd name="connsiteY8" fmla="*/ 463708 h 472020"/>
                <a:gd name="connsiteX9" fmla="*/ 0 w 1321724"/>
                <a:gd name="connsiteY9" fmla="*/ 289141 h 472020"/>
                <a:gd name="connsiteX0" fmla="*/ 0 w 1321724"/>
                <a:gd name="connsiteY0" fmla="*/ 295893 h 478772"/>
                <a:gd name="connsiteX1" fmla="*/ 216131 w 1321724"/>
                <a:gd name="connsiteY1" fmla="*/ 96387 h 478772"/>
                <a:gd name="connsiteX2" fmla="*/ 565266 w 1321724"/>
                <a:gd name="connsiteY2" fmla="*/ 21572 h 478772"/>
                <a:gd name="connsiteX3" fmla="*/ 980902 w 1321724"/>
                <a:gd name="connsiteY3" fmla="*/ 13260 h 478772"/>
                <a:gd name="connsiteX4" fmla="*/ 1321724 w 1321724"/>
                <a:gd name="connsiteY4" fmla="*/ 96387 h 478772"/>
                <a:gd name="connsiteX5" fmla="*/ 1321724 w 1321724"/>
                <a:gd name="connsiteY5" fmla="*/ 246016 h 478772"/>
                <a:gd name="connsiteX6" fmla="*/ 1030778 w 1321724"/>
                <a:gd name="connsiteY6" fmla="*/ 362394 h 478772"/>
                <a:gd name="connsiteX7" fmla="*/ 490451 w 1321724"/>
                <a:gd name="connsiteY7" fmla="*/ 478772 h 478772"/>
                <a:gd name="connsiteX8" fmla="*/ 157942 w 1321724"/>
                <a:gd name="connsiteY8" fmla="*/ 470460 h 478772"/>
                <a:gd name="connsiteX9" fmla="*/ 0 w 1321724"/>
                <a:gd name="connsiteY9" fmla="*/ 295893 h 478772"/>
                <a:gd name="connsiteX0" fmla="*/ 0 w 1384794"/>
                <a:gd name="connsiteY0" fmla="*/ 295893 h 478772"/>
                <a:gd name="connsiteX1" fmla="*/ 216131 w 1384794"/>
                <a:gd name="connsiteY1" fmla="*/ 96387 h 478772"/>
                <a:gd name="connsiteX2" fmla="*/ 565266 w 1384794"/>
                <a:gd name="connsiteY2" fmla="*/ 21572 h 478772"/>
                <a:gd name="connsiteX3" fmla="*/ 980902 w 1384794"/>
                <a:gd name="connsiteY3" fmla="*/ 13260 h 478772"/>
                <a:gd name="connsiteX4" fmla="*/ 1321724 w 1384794"/>
                <a:gd name="connsiteY4" fmla="*/ 96387 h 478772"/>
                <a:gd name="connsiteX5" fmla="*/ 1321724 w 1384794"/>
                <a:gd name="connsiteY5" fmla="*/ 246016 h 478772"/>
                <a:gd name="connsiteX6" fmla="*/ 1030778 w 1384794"/>
                <a:gd name="connsiteY6" fmla="*/ 362394 h 478772"/>
                <a:gd name="connsiteX7" fmla="*/ 490451 w 1384794"/>
                <a:gd name="connsiteY7" fmla="*/ 478772 h 478772"/>
                <a:gd name="connsiteX8" fmla="*/ 157942 w 1384794"/>
                <a:gd name="connsiteY8" fmla="*/ 470460 h 478772"/>
                <a:gd name="connsiteX9" fmla="*/ 0 w 1384794"/>
                <a:gd name="connsiteY9" fmla="*/ 295893 h 478772"/>
                <a:gd name="connsiteX0" fmla="*/ 0 w 1380346"/>
                <a:gd name="connsiteY0" fmla="*/ 295893 h 478772"/>
                <a:gd name="connsiteX1" fmla="*/ 216131 w 1380346"/>
                <a:gd name="connsiteY1" fmla="*/ 96387 h 478772"/>
                <a:gd name="connsiteX2" fmla="*/ 565266 w 1380346"/>
                <a:gd name="connsiteY2" fmla="*/ 21572 h 478772"/>
                <a:gd name="connsiteX3" fmla="*/ 980902 w 1380346"/>
                <a:gd name="connsiteY3" fmla="*/ 13260 h 478772"/>
                <a:gd name="connsiteX4" fmla="*/ 1321724 w 1380346"/>
                <a:gd name="connsiteY4" fmla="*/ 96387 h 478772"/>
                <a:gd name="connsiteX5" fmla="*/ 1321724 w 1380346"/>
                <a:gd name="connsiteY5" fmla="*/ 246016 h 478772"/>
                <a:gd name="connsiteX6" fmla="*/ 1030778 w 1380346"/>
                <a:gd name="connsiteY6" fmla="*/ 362394 h 478772"/>
                <a:gd name="connsiteX7" fmla="*/ 490451 w 1380346"/>
                <a:gd name="connsiteY7" fmla="*/ 478772 h 478772"/>
                <a:gd name="connsiteX8" fmla="*/ 157942 w 1380346"/>
                <a:gd name="connsiteY8" fmla="*/ 470460 h 478772"/>
                <a:gd name="connsiteX9" fmla="*/ 0 w 1380346"/>
                <a:gd name="connsiteY9" fmla="*/ 295893 h 478772"/>
                <a:gd name="connsiteX0" fmla="*/ 0 w 1380346"/>
                <a:gd name="connsiteY0" fmla="*/ 295893 h 478772"/>
                <a:gd name="connsiteX1" fmla="*/ 216131 w 1380346"/>
                <a:gd name="connsiteY1" fmla="*/ 96387 h 478772"/>
                <a:gd name="connsiteX2" fmla="*/ 565266 w 1380346"/>
                <a:gd name="connsiteY2" fmla="*/ 21572 h 478772"/>
                <a:gd name="connsiteX3" fmla="*/ 980902 w 1380346"/>
                <a:gd name="connsiteY3" fmla="*/ 13260 h 478772"/>
                <a:gd name="connsiteX4" fmla="*/ 1321724 w 1380346"/>
                <a:gd name="connsiteY4" fmla="*/ 96387 h 478772"/>
                <a:gd name="connsiteX5" fmla="*/ 1321724 w 1380346"/>
                <a:gd name="connsiteY5" fmla="*/ 246016 h 478772"/>
                <a:gd name="connsiteX6" fmla="*/ 1030778 w 1380346"/>
                <a:gd name="connsiteY6" fmla="*/ 362394 h 478772"/>
                <a:gd name="connsiteX7" fmla="*/ 490451 w 1380346"/>
                <a:gd name="connsiteY7" fmla="*/ 478772 h 478772"/>
                <a:gd name="connsiteX8" fmla="*/ 157942 w 1380346"/>
                <a:gd name="connsiteY8" fmla="*/ 470460 h 478772"/>
                <a:gd name="connsiteX9" fmla="*/ 0 w 1380346"/>
                <a:gd name="connsiteY9" fmla="*/ 295893 h 478772"/>
                <a:gd name="connsiteX0" fmla="*/ 0 w 1380346"/>
                <a:gd name="connsiteY0" fmla="*/ 295893 h 478841"/>
                <a:gd name="connsiteX1" fmla="*/ 216131 w 1380346"/>
                <a:gd name="connsiteY1" fmla="*/ 96387 h 478841"/>
                <a:gd name="connsiteX2" fmla="*/ 565266 w 1380346"/>
                <a:gd name="connsiteY2" fmla="*/ 21572 h 478841"/>
                <a:gd name="connsiteX3" fmla="*/ 980902 w 1380346"/>
                <a:gd name="connsiteY3" fmla="*/ 13260 h 478841"/>
                <a:gd name="connsiteX4" fmla="*/ 1321724 w 1380346"/>
                <a:gd name="connsiteY4" fmla="*/ 96387 h 478841"/>
                <a:gd name="connsiteX5" fmla="*/ 1321724 w 1380346"/>
                <a:gd name="connsiteY5" fmla="*/ 246016 h 478841"/>
                <a:gd name="connsiteX6" fmla="*/ 1030778 w 1380346"/>
                <a:gd name="connsiteY6" fmla="*/ 362394 h 478841"/>
                <a:gd name="connsiteX7" fmla="*/ 490451 w 1380346"/>
                <a:gd name="connsiteY7" fmla="*/ 478772 h 478841"/>
                <a:gd name="connsiteX8" fmla="*/ 157942 w 1380346"/>
                <a:gd name="connsiteY8" fmla="*/ 470460 h 478841"/>
                <a:gd name="connsiteX9" fmla="*/ 0 w 1380346"/>
                <a:gd name="connsiteY9" fmla="*/ 295893 h 478841"/>
                <a:gd name="connsiteX0" fmla="*/ 1065 w 1381411"/>
                <a:gd name="connsiteY0" fmla="*/ 295893 h 478841"/>
                <a:gd name="connsiteX1" fmla="*/ 217196 w 1381411"/>
                <a:gd name="connsiteY1" fmla="*/ 96387 h 478841"/>
                <a:gd name="connsiteX2" fmla="*/ 566331 w 1381411"/>
                <a:gd name="connsiteY2" fmla="*/ 21572 h 478841"/>
                <a:gd name="connsiteX3" fmla="*/ 981967 w 1381411"/>
                <a:gd name="connsiteY3" fmla="*/ 13260 h 478841"/>
                <a:gd name="connsiteX4" fmla="*/ 1322789 w 1381411"/>
                <a:gd name="connsiteY4" fmla="*/ 96387 h 478841"/>
                <a:gd name="connsiteX5" fmla="*/ 1322789 w 1381411"/>
                <a:gd name="connsiteY5" fmla="*/ 246016 h 478841"/>
                <a:gd name="connsiteX6" fmla="*/ 1031843 w 1381411"/>
                <a:gd name="connsiteY6" fmla="*/ 362394 h 478841"/>
                <a:gd name="connsiteX7" fmla="*/ 491516 w 1381411"/>
                <a:gd name="connsiteY7" fmla="*/ 478772 h 478841"/>
                <a:gd name="connsiteX8" fmla="*/ 159007 w 1381411"/>
                <a:gd name="connsiteY8" fmla="*/ 470460 h 478841"/>
                <a:gd name="connsiteX9" fmla="*/ 1065 w 1381411"/>
                <a:gd name="connsiteY9" fmla="*/ 295893 h 478841"/>
                <a:gd name="connsiteX0" fmla="*/ 752 w 1381098"/>
                <a:gd name="connsiteY0" fmla="*/ 295893 h 478841"/>
                <a:gd name="connsiteX1" fmla="*/ 216883 w 1381098"/>
                <a:gd name="connsiteY1" fmla="*/ 96387 h 478841"/>
                <a:gd name="connsiteX2" fmla="*/ 566018 w 1381098"/>
                <a:gd name="connsiteY2" fmla="*/ 21572 h 478841"/>
                <a:gd name="connsiteX3" fmla="*/ 981654 w 1381098"/>
                <a:gd name="connsiteY3" fmla="*/ 13260 h 478841"/>
                <a:gd name="connsiteX4" fmla="*/ 1322476 w 1381098"/>
                <a:gd name="connsiteY4" fmla="*/ 96387 h 478841"/>
                <a:gd name="connsiteX5" fmla="*/ 1322476 w 1381098"/>
                <a:gd name="connsiteY5" fmla="*/ 246016 h 478841"/>
                <a:gd name="connsiteX6" fmla="*/ 1031530 w 1381098"/>
                <a:gd name="connsiteY6" fmla="*/ 362394 h 478841"/>
                <a:gd name="connsiteX7" fmla="*/ 491203 w 1381098"/>
                <a:gd name="connsiteY7" fmla="*/ 478772 h 478841"/>
                <a:gd name="connsiteX8" fmla="*/ 158694 w 1381098"/>
                <a:gd name="connsiteY8" fmla="*/ 470460 h 478841"/>
                <a:gd name="connsiteX9" fmla="*/ 752 w 1381098"/>
                <a:gd name="connsiteY9" fmla="*/ 295893 h 478841"/>
                <a:gd name="connsiteX0" fmla="*/ 752 w 1381098"/>
                <a:gd name="connsiteY0" fmla="*/ 295893 h 478841"/>
                <a:gd name="connsiteX1" fmla="*/ 216883 w 1381098"/>
                <a:gd name="connsiteY1" fmla="*/ 96387 h 478841"/>
                <a:gd name="connsiteX2" fmla="*/ 566018 w 1381098"/>
                <a:gd name="connsiteY2" fmla="*/ 21572 h 478841"/>
                <a:gd name="connsiteX3" fmla="*/ 981654 w 1381098"/>
                <a:gd name="connsiteY3" fmla="*/ 13260 h 478841"/>
                <a:gd name="connsiteX4" fmla="*/ 1322476 w 1381098"/>
                <a:gd name="connsiteY4" fmla="*/ 96387 h 478841"/>
                <a:gd name="connsiteX5" fmla="*/ 1322476 w 1381098"/>
                <a:gd name="connsiteY5" fmla="*/ 246016 h 478841"/>
                <a:gd name="connsiteX6" fmla="*/ 1031530 w 1381098"/>
                <a:gd name="connsiteY6" fmla="*/ 362394 h 478841"/>
                <a:gd name="connsiteX7" fmla="*/ 491203 w 1381098"/>
                <a:gd name="connsiteY7" fmla="*/ 478772 h 478841"/>
                <a:gd name="connsiteX8" fmla="*/ 158694 w 1381098"/>
                <a:gd name="connsiteY8" fmla="*/ 470460 h 478841"/>
                <a:gd name="connsiteX9" fmla="*/ 752 w 1381098"/>
                <a:gd name="connsiteY9" fmla="*/ 295893 h 478841"/>
                <a:gd name="connsiteX0" fmla="*/ 3798 w 1384144"/>
                <a:gd name="connsiteY0" fmla="*/ 295893 h 471483"/>
                <a:gd name="connsiteX1" fmla="*/ 219929 w 1384144"/>
                <a:gd name="connsiteY1" fmla="*/ 96387 h 471483"/>
                <a:gd name="connsiteX2" fmla="*/ 569064 w 1384144"/>
                <a:gd name="connsiteY2" fmla="*/ 21572 h 471483"/>
                <a:gd name="connsiteX3" fmla="*/ 984700 w 1384144"/>
                <a:gd name="connsiteY3" fmla="*/ 13260 h 471483"/>
                <a:gd name="connsiteX4" fmla="*/ 1325522 w 1384144"/>
                <a:gd name="connsiteY4" fmla="*/ 96387 h 471483"/>
                <a:gd name="connsiteX5" fmla="*/ 1325522 w 1384144"/>
                <a:gd name="connsiteY5" fmla="*/ 246016 h 471483"/>
                <a:gd name="connsiteX6" fmla="*/ 1034576 w 1384144"/>
                <a:gd name="connsiteY6" fmla="*/ 362394 h 471483"/>
                <a:gd name="connsiteX7" fmla="*/ 161740 w 1384144"/>
                <a:gd name="connsiteY7" fmla="*/ 470460 h 471483"/>
                <a:gd name="connsiteX8" fmla="*/ 3798 w 1384144"/>
                <a:gd name="connsiteY8" fmla="*/ 295893 h 471483"/>
                <a:gd name="connsiteX0" fmla="*/ 3669 w 1384015"/>
                <a:gd name="connsiteY0" fmla="*/ 295893 h 487633"/>
                <a:gd name="connsiteX1" fmla="*/ 219800 w 1384015"/>
                <a:gd name="connsiteY1" fmla="*/ 96387 h 487633"/>
                <a:gd name="connsiteX2" fmla="*/ 568935 w 1384015"/>
                <a:gd name="connsiteY2" fmla="*/ 21572 h 487633"/>
                <a:gd name="connsiteX3" fmla="*/ 984571 w 1384015"/>
                <a:gd name="connsiteY3" fmla="*/ 13260 h 487633"/>
                <a:gd name="connsiteX4" fmla="*/ 1325393 w 1384015"/>
                <a:gd name="connsiteY4" fmla="*/ 96387 h 487633"/>
                <a:gd name="connsiteX5" fmla="*/ 1325393 w 1384015"/>
                <a:gd name="connsiteY5" fmla="*/ 246016 h 487633"/>
                <a:gd name="connsiteX6" fmla="*/ 1034447 w 1384015"/>
                <a:gd name="connsiteY6" fmla="*/ 362394 h 487633"/>
                <a:gd name="connsiteX7" fmla="*/ 394586 w 1384015"/>
                <a:gd name="connsiteY7" fmla="*/ 486743 h 487633"/>
                <a:gd name="connsiteX8" fmla="*/ 3669 w 1384015"/>
                <a:gd name="connsiteY8" fmla="*/ 295893 h 487633"/>
                <a:gd name="connsiteX0" fmla="*/ 746 w 1381092"/>
                <a:gd name="connsiteY0" fmla="*/ 295893 h 455238"/>
                <a:gd name="connsiteX1" fmla="*/ 216877 w 1381092"/>
                <a:gd name="connsiteY1" fmla="*/ 96387 h 455238"/>
                <a:gd name="connsiteX2" fmla="*/ 566012 w 1381092"/>
                <a:gd name="connsiteY2" fmla="*/ 21572 h 455238"/>
                <a:gd name="connsiteX3" fmla="*/ 981648 w 1381092"/>
                <a:gd name="connsiteY3" fmla="*/ 13260 h 455238"/>
                <a:gd name="connsiteX4" fmla="*/ 1322470 w 1381092"/>
                <a:gd name="connsiteY4" fmla="*/ 96387 h 455238"/>
                <a:gd name="connsiteX5" fmla="*/ 1322470 w 1381092"/>
                <a:gd name="connsiteY5" fmla="*/ 246016 h 455238"/>
                <a:gd name="connsiteX6" fmla="*/ 1031524 w 1381092"/>
                <a:gd name="connsiteY6" fmla="*/ 362394 h 455238"/>
                <a:gd name="connsiteX7" fmla="*/ 185542 w 1381092"/>
                <a:gd name="connsiteY7" fmla="*/ 454033 h 455238"/>
                <a:gd name="connsiteX8" fmla="*/ 746 w 1381092"/>
                <a:gd name="connsiteY8" fmla="*/ 295893 h 455238"/>
                <a:gd name="connsiteX0" fmla="*/ 1258 w 1363818"/>
                <a:gd name="connsiteY0" fmla="*/ 205623 h 459032"/>
                <a:gd name="connsiteX1" fmla="*/ 199603 w 1363818"/>
                <a:gd name="connsiteY1" fmla="*/ 96387 h 459032"/>
                <a:gd name="connsiteX2" fmla="*/ 548738 w 1363818"/>
                <a:gd name="connsiteY2" fmla="*/ 21572 h 459032"/>
                <a:gd name="connsiteX3" fmla="*/ 964374 w 1363818"/>
                <a:gd name="connsiteY3" fmla="*/ 13260 h 459032"/>
                <a:gd name="connsiteX4" fmla="*/ 1305196 w 1363818"/>
                <a:gd name="connsiteY4" fmla="*/ 96387 h 459032"/>
                <a:gd name="connsiteX5" fmla="*/ 1305196 w 1363818"/>
                <a:gd name="connsiteY5" fmla="*/ 246016 h 459032"/>
                <a:gd name="connsiteX6" fmla="*/ 1014250 w 1363818"/>
                <a:gd name="connsiteY6" fmla="*/ 362394 h 459032"/>
                <a:gd name="connsiteX7" fmla="*/ 168268 w 1363818"/>
                <a:gd name="connsiteY7" fmla="*/ 454033 h 459032"/>
                <a:gd name="connsiteX8" fmla="*/ 1258 w 1363818"/>
                <a:gd name="connsiteY8" fmla="*/ 205623 h 459032"/>
                <a:gd name="connsiteX0" fmla="*/ 1258 w 1363818"/>
                <a:gd name="connsiteY0" fmla="*/ 210856 h 464265"/>
                <a:gd name="connsiteX1" fmla="*/ 548738 w 1363818"/>
                <a:gd name="connsiteY1" fmla="*/ 26805 h 464265"/>
                <a:gd name="connsiteX2" fmla="*/ 964374 w 1363818"/>
                <a:gd name="connsiteY2" fmla="*/ 18493 h 464265"/>
                <a:gd name="connsiteX3" fmla="*/ 1305196 w 1363818"/>
                <a:gd name="connsiteY3" fmla="*/ 101620 h 464265"/>
                <a:gd name="connsiteX4" fmla="*/ 1305196 w 1363818"/>
                <a:gd name="connsiteY4" fmla="*/ 251249 h 464265"/>
                <a:gd name="connsiteX5" fmla="*/ 1014250 w 1363818"/>
                <a:gd name="connsiteY5" fmla="*/ 367627 h 464265"/>
                <a:gd name="connsiteX6" fmla="*/ 168268 w 1363818"/>
                <a:gd name="connsiteY6" fmla="*/ 459266 h 464265"/>
                <a:gd name="connsiteX7" fmla="*/ 1258 w 1363818"/>
                <a:gd name="connsiteY7" fmla="*/ 210856 h 464265"/>
                <a:gd name="connsiteX0" fmla="*/ 20210 w 1295021"/>
                <a:gd name="connsiteY0" fmla="*/ 171060 h 464226"/>
                <a:gd name="connsiteX1" fmla="*/ 479941 w 1295021"/>
                <a:gd name="connsiteY1" fmla="*/ 24800 h 464226"/>
                <a:gd name="connsiteX2" fmla="*/ 895577 w 1295021"/>
                <a:gd name="connsiteY2" fmla="*/ 16488 h 464226"/>
                <a:gd name="connsiteX3" fmla="*/ 1236399 w 1295021"/>
                <a:gd name="connsiteY3" fmla="*/ 99615 h 464226"/>
                <a:gd name="connsiteX4" fmla="*/ 1236399 w 1295021"/>
                <a:gd name="connsiteY4" fmla="*/ 249244 h 464226"/>
                <a:gd name="connsiteX5" fmla="*/ 945453 w 1295021"/>
                <a:gd name="connsiteY5" fmla="*/ 365622 h 464226"/>
                <a:gd name="connsiteX6" fmla="*/ 99471 w 1295021"/>
                <a:gd name="connsiteY6" fmla="*/ 457261 h 464226"/>
                <a:gd name="connsiteX7" fmla="*/ 20210 w 1295021"/>
                <a:gd name="connsiteY7" fmla="*/ 171060 h 464226"/>
                <a:gd name="connsiteX0" fmla="*/ 20210 w 1236839"/>
                <a:gd name="connsiteY0" fmla="*/ 171059 h 465953"/>
                <a:gd name="connsiteX1" fmla="*/ 479941 w 1236839"/>
                <a:gd name="connsiteY1" fmla="*/ 24799 h 465953"/>
                <a:gd name="connsiteX2" fmla="*/ 895577 w 1236839"/>
                <a:gd name="connsiteY2" fmla="*/ 16487 h 465953"/>
                <a:gd name="connsiteX3" fmla="*/ 1236399 w 1236839"/>
                <a:gd name="connsiteY3" fmla="*/ 99614 h 465953"/>
                <a:gd name="connsiteX4" fmla="*/ 945453 w 1236839"/>
                <a:gd name="connsiteY4" fmla="*/ 365621 h 465953"/>
                <a:gd name="connsiteX5" fmla="*/ 99471 w 1236839"/>
                <a:gd name="connsiteY5" fmla="*/ 457260 h 465953"/>
                <a:gd name="connsiteX6" fmla="*/ 20210 w 1236839"/>
                <a:gd name="connsiteY6" fmla="*/ 171059 h 465953"/>
                <a:gd name="connsiteX0" fmla="*/ 20210 w 1226272"/>
                <a:gd name="connsiteY0" fmla="*/ 171791 h 465438"/>
                <a:gd name="connsiteX1" fmla="*/ 479941 w 1226272"/>
                <a:gd name="connsiteY1" fmla="*/ 25531 h 465438"/>
                <a:gd name="connsiteX2" fmla="*/ 895577 w 1226272"/>
                <a:gd name="connsiteY2" fmla="*/ 17219 h 465438"/>
                <a:gd name="connsiteX3" fmla="*/ 1225797 w 1226272"/>
                <a:gd name="connsiteY3" fmla="*/ 202100 h 465438"/>
                <a:gd name="connsiteX4" fmla="*/ 945453 w 1226272"/>
                <a:gd name="connsiteY4" fmla="*/ 366353 h 465438"/>
                <a:gd name="connsiteX5" fmla="*/ 99471 w 1226272"/>
                <a:gd name="connsiteY5" fmla="*/ 457992 h 465438"/>
                <a:gd name="connsiteX6" fmla="*/ 20210 w 1226272"/>
                <a:gd name="connsiteY6" fmla="*/ 171791 h 465438"/>
                <a:gd name="connsiteX0" fmla="*/ 20210 w 1238818"/>
                <a:gd name="connsiteY0" fmla="*/ 171791 h 465438"/>
                <a:gd name="connsiteX1" fmla="*/ 479941 w 1238818"/>
                <a:gd name="connsiteY1" fmla="*/ 25531 h 465438"/>
                <a:gd name="connsiteX2" fmla="*/ 895577 w 1238818"/>
                <a:gd name="connsiteY2" fmla="*/ 17219 h 465438"/>
                <a:gd name="connsiteX3" fmla="*/ 1225797 w 1238818"/>
                <a:gd name="connsiteY3" fmla="*/ 202100 h 465438"/>
                <a:gd name="connsiteX4" fmla="*/ 945453 w 1238818"/>
                <a:gd name="connsiteY4" fmla="*/ 366353 h 465438"/>
                <a:gd name="connsiteX5" fmla="*/ 99471 w 1238818"/>
                <a:gd name="connsiteY5" fmla="*/ 457992 h 465438"/>
                <a:gd name="connsiteX6" fmla="*/ 20210 w 1238818"/>
                <a:gd name="connsiteY6" fmla="*/ 171791 h 465438"/>
                <a:gd name="connsiteX0" fmla="*/ 20210 w 1247685"/>
                <a:gd name="connsiteY0" fmla="*/ 171791 h 465438"/>
                <a:gd name="connsiteX1" fmla="*/ 479941 w 1247685"/>
                <a:gd name="connsiteY1" fmla="*/ 25531 h 465438"/>
                <a:gd name="connsiteX2" fmla="*/ 895577 w 1247685"/>
                <a:gd name="connsiteY2" fmla="*/ 17219 h 465438"/>
                <a:gd name="connsiteX3" fmla="*/ 1225797 w 1247685"/>
                <a:gd name="connsiteY3" fmla="*/ 202100 h 465438"/>
                <a:gd name="connsiteX4" fmla="*/ 945453 w 1247685"/>
                <a:gd name="connsiteY4" fmla="*/ 366353 h 465438"/>
                <a:gd name="connsiteX5" fmla="*/ 99471 w 1247685"/>
                <a:gd name="connsiteY5" fmla="*/ 457992 h 465438"/>
                <a:gd name="connsiteX6" fmla="*/ 20210 w 1247685"/>
                <a:gd name="connsiteY6" fmla="*/ 171791 h 465438"/>
                <a:gd name="connsiteX0" fmla="*/ 20210 w 1226578"/>
                <a:gd name="connsiteY0" fmla="*/ 171791 h 465438"/>
                <a:gd name="connsiteX1" fmla="*/ 479941 w 1226578"/>
                <a:gd name="connsiteY1" fmla="*/ 25531 h 465438"/>
                <a:gd name="connsiteX2" fmla="*/ 895577 w 1226578"/>
                <a:gd name="connsiteY2" fmla="*/ 17219 h 465438"/>
                <a:gd name="connsiteX3" fmla="*/ 1225797 w 1226578"/>
                <a:gd name="connsiteY3" fmla="*/ 202100 h 465438"/>
                <a:gd name="connsiteX4" fmla="*/ 945453 w 1226578"/>
                <a:gd name="connsiteY4" fmla="*/ 366353 h 465438"/>
                <a:gd name="connsiteX5" fmla="*/ 99471 w 1226578"/>
                <a:gd name="connsiteY5" fmla="*/ 457992 h 465438"/>
                <a:gd name="connsiteX6" fmla="*/ 20210 w 1226578"/>
                <a:gd name="connsiteY6" fmla="*/ 171791 h 465438"/>
                <a:gd name="connsiteX0" fmla="*/ 79286 w 1183728"/>
                <a:gd name="connsiteY0" fmla="*/ 154871 h 465571"/>
                <a:gd name="connsiteX1" fmla="*/ 437091 w 1183728"/>
                <a:gd name="connsiteY1" fmla="*/ 24745 h 465571"/>
                <a:gd name="connsiteX2" fmla="*/ 852727 w 1183728"/>
                <a:gd name="connsiteY2" fmla="*/ 16433 h 465571"/>
                <a:gd name="connsiteX3" fmla="*/ 1182947 w 1183728"/>
                <a:gd name="connsiteY3" fmla="*/ 201314 h 465571"/>
                <a:gd name="connsiteX4" fmla="*/ 902603 w 1183728"/>
                <a:gd name="connsiteY4" fmla="*/ 365567 h 465571"/>
                <a:gd name="connsiteX5" fmla="*/ 56621 w 1183728"/>
                <a:gd name="connsiteY5" fmla="*/ 457206 h 465571"/>
                <a:gd name="connsiteX6" fmla="*/ 79286 w 1183728"/>
                <a:gd name="connsiteY6" fmla="*/ 154871 h 465571"/>
                <a:gd name="connsiteX0" fmla="*/ 11802 w 1138909"/>
                <a:gd name="connsiteY0" fmla="*/ 475854 h 492233"/>
                <a:gd name="connsiteX1" fmla="*/ 392272 w 1138909"/>
                <a:gd name="connsiteY1" fmla="*/ 43393 h 492233"/>
                <a:gd name="connsiteX2" fmla="*/ 807908 w 1138909"/>
                <a:gd name="connsiteY2" fmla="*/ 35081 h 492233"/>
                <a:gd name="connsiteX3" fmla="*/ 1138128 w 1138909"/>
                <a:gd name="connsiteY3" fmla="*/ 219962 h 492233"/>
                <a:gd name="connsiteX4" fmla="*/ 857784 w 1138909"/>
                <a:gd name="connsiteY4" fmla="*/ 384215 h 492233"/>
                <a:gd name="connsiteX5" fmla="*/ 11802 w 1138909"/>
                <a:gd name="connsiteY5" fmla="*/ 475854 h 492233"/>
                <a:gd name="connsiteX0" fmla="*/ 9953 w 1222978"/>
                <a:gd name="connsiteY0" fmla="*/ 341034 h 389218"/>
                <a:gd name="connsiteX1" fmla="*/ 476234 w 1222978"/>
                <a:gd name="connsiteY1" fmla="*/ 34891 h 389218"/>
                <a:gd name="connsiteX2" fmla="*/ 891870 w 1222978"/>
                <a:gd name="connsiteY2" fmla="*/ 26579 h 389218"/>
                <a:gd name="connsiteX3" fmla="*/ 1222090 w 1222978"/>
                <a:gd name="connsiteY3" fmla="*/ 211460 h 389218"/>
                <a:gd name="connsiteX4" fmla="*/ 941746 w 1222978"/>
                <a:gd name="connsiteY4" fmla="*/ 375713 h 389218"/>
                <a:gd name="connsiteX5" fmla="*/ 9953 w 1222978"/>
                <a:gd name="connsiteY5" fmla="*/ 341034 h 389218"/>
                <a:gd name="connsiteX0" fmla="*/ 11056 w 1169404"/>
                <a:gd name="connsiteY0" fmla="*/ 426769 h 448689"/>
                <a:gd name="connsiteX1" fmla="*/ 422731 w 1169404"/>
                <a:gd name="connsiteY1" fmla="*/ 40241 h 448689"/>
                <a:gd name="connsiteX2" fmla="*/ 838367 w 1169404"/>
                <a:gd name="connsiteY2" fmla="*/ 31929 h 448689"/>
                <a:gd name="connsiteX3" fmla="*/ 1168587 w 1169404"/>
                <a:gd name="connsiteY3" fmla="*/ 216810 h 448689"/>
                <a:gd name="connsiteX4" fmla="*/ 888243 w 1169404"/>
                <a:gd name="connsiteY4" fmla="*/ 381063 h 448689"/>
                <a:gd name="connsiteX5" fmla="*/ 11056 w 1169404"/>
                <a:gd name="connsiteY5" fmla="*/ 426769 h 448689"/>
                <a:gd name="connsiteX0" fmla="*/ 50575 w 1208923"/>
                <a:gd name="connsiteY0" fmla="*/ 398022 h 413884"/>
                <a:gd name="connsiteX1" fmla="*/ 188824 w 1208923"/>
                <a:gd name="connsiteY1" fmla="*/ 95654 h 413884"/>
                <a:gd name="connsiteX2" fmla="*/ 877886 w 1208923"/>
                <a:gd name="connsiteY2" fmla="*/ 3182 h 413884"/>
                <a:gd name="connsiteX3" fmla="*/ 1208106 w 1208923"/>
                <a:gd name="connsiteY3" fmla="*/ 188063 h 413884"/>
                <a:gd name="connsiteX4" fmla="*/ 927762 w 1208923"/>
                <a:gd name="connsiteY4" fmla="*/ 352316 h 413884"/>
                <a:gd name="connsiteX5" fmla="*/ 50575 w 1208923"/>
                <a:gd name="connsiteY5" fmla="*/ 398022 h 413884"/>
                <a:gd name="connsiteX0" fmla="*/ 52940 w 1212155"/>
                <a:gd name="connsiteY0" fmla="*/ 398022 h 425658"/>
                <a:gd name="connsiteX1" fmla="*/ 191189 w 1212155"/>
                <a:gd name="connsiteY1" fmla="*/ 95654 h 425658"/>
                <a:gd name="connsiteX2" fmla="*/ 880251 w 1212155"/>
                <a:gd name="connsiteY2" fmla="*/ 3182 h 425658"/>
                <a:gd name="connsiteX3" fmla="*/ 1210471 w 1212155"/>
                <a:gd name="connsiteY3" fmla="*/ 188063 h 425658"/>
                <a:gd name="connsiteX4" fmla="*/ 962483 w 1212155"/>
                <a:gd name="connsiteY4" fmla="*/ 388076 h 425658"/>
                <a:gd name="connsiteX5" fmla="*/ 52940 w 1212155"/>
                <a:gd name="connsiteY5" fmla="*/ 398022 h 425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2155" h="425658">
                  <a:moveTo>
                    <a:pt x="52940" y="398022"/>
                  </a:moveTo>
                  <a:cubicBezTo>
                    <a:pt x="-75609" y="349285"/>
                    <a:pt x="53304" y="161461"/>
                    <a:pt x="191189" y="95654"/>
                  </a:cubicBezTo>
                  <a:cubicBezTo>
                    <a:pt x="329074" y="29847"/>
                    <a:pt x="710371" y="-12219"/>
                    <a:pt x="880251" y="3182"/>
                  </a:cubicBezTo>
                  <a:cubicBezTo>
                    <a:pt x="1050131" y="18584"/>
                    <a:pt x="1196766" y="123914"/>
                    <a:pt x="1210471" y="188063"/>
                  </a:cubicBezTo>
                  <a:cubicBezTo>
                    <a:pt x="1224176" y="252212"/>
                    <a:pt x="1155405" y="353083"/>
                    <a:pt x="962483" y="388076"/>
                  </a:cubicBezTo>
                  <a:cubicBezTo>
                    <a:pt x="769561" y="423069"/>
                    <a:pt x="181489" y="446759"/>
                    <a:pt x="52940" y="39802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895600" y="2971800"/>
              <a:ext cx="914400" cy="152400"/>
              <a:chOff x="2895600" y="2971800"/>
              <a:chExt cx="914400" cy="152400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 flipV="1">
                <a:off x="2895600" y="3048000"/>
                <a:ext cx="381000" cy="762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3276600" y="2971800"/>
                <a:ext cx="533400" cy="76200"/>
              </a:xfrm>
              <a:prstGeom prst="line">
                <a:avLst/>
              </a:prstGeom>
              <a:ln w="5715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3124200" y="2438400"/>
              <a:ext cx="1676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ASU CXFEL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709789" y="1131013"/>
            <a:ext cx="370111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ASU CXFEL uniquely controls the x-ray phase and amplitude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Multiple-color, tunable time delays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CXFEL can seed large XFELs to increase their brilliance X100</a:t>
            </a:r>
          </a:p>
        </p:txBody>
      </p:sp>
    </p:spTree>
    <p:extLst>
      <p:ext uri="{BB962C8B-B14F-4D97-AF65-F5344CB8AC3E}">
        <p14:creationId xmlns:p14="http://schemas.microsoft.com/office/powerpoint/2010/main" val="3863068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532" y="374704"/>
            <a:ext cx="3913810" cy="22015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16549" y="2671639"/>
            <a:ext cx="48900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/>
              <a:t>Thank you!</a:t>
            </a:r>
            <a:endParaRPr lang="en-US" sz="6600" b="1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96" y="3609893"/>
            <a:ext cx="3439012" cy="2338362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444" y="132061"/>
            <a:ext cx="3913850" cy="2515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r="20598"/>
          <a:stretch/>
        </p:blipFill>
        <p:spPr>
          <a:xfrm>
            <a:off x="3326367" y="4675367"/>
            <a:ext cx="2866328" cy="179269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54" t="27804" r="59725" b="21708"/>
          <a:stretch/>
        </p:blipFill>
        <p:spPr bwMode="auto">
          <a:xfrm>
            <a:off x="6464411" y="3993503"/>
            <a:ext cx="1995777" cy="2685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t="3922"/>
          <a:stretch/>
        </p:blipFill>
        <p:spPr>
          <a:xfrm>
            <a:off x="6293155" y="62351"/>
            <a:ext cx="2461231" cy="414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96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6"/>
            <a:ext cx="6590086" cy="1325563"/>
          </a:xfrm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This Webinar Is Brought </a:t>
            </a:r>
            <a:r>
              <a:rPr lang="en-US" dirty="0">
                <a:solidFill>
                  <a:srgbClr val="800000"/>
                </a:solidFill>
              </a:rPr>
              <a:t>T</a:t>
            </a:r>
            <a:r>
              <a:rPr lang="en-US" dirty="0" smtClean="0">
                <a:solidFill>
                  <a:srgbClr val="800000"/>
                </a:solidFill>
              </a:rPr>
              <a:t>o You By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385D1-9165-4EF5-983A-AEFD30F851C3}" type="slidenum">
              <a:rPr lang="en-US" smtClean="0"/>
              <a:t>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79782" y="2057601"/>
            <a:ext cx="61254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Nanotechnology Collaborative Infrastructure Southwest (NCI-Southwest</a:t>
            </a:r>
            <a:r>
              <a:rPr lang="en-US" sz="3200" dirty="0" smtClean="0"/>
              <a:t>) at Arizona State University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755636" y="3568652"/>
            <a:ext cx="12540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And</a:t>
            </a:r>
            <a:endParaRPr lang="en-US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249" y="1801000"/>
            <a:ext cx="1989574" cy="19895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708" y="4181325"/>
            <a:ext cx="2333088" cy="23330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28015" y="4613527"/>
            <a:ext cx="41479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NACK Network at Penn State University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27155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10421" y="3942591"/>
            <a:ext cx="202831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Mike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Lesiecki</a:t>
            </a:r>
          </a:p>
        </p:txBody>
      </p:sp>
      <p:pic>
        <p:nvPicPr>
          <p:cNvPr id="21" name="Picture 4" descr="Mike Lesiecki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7063" y="1153756"/>
            <a:ext cx="2091626" cy="2788835"/>
          </a:xfrm>
          <a:prstGeom prst="rect">
            <a:avLst/>
          </a:prstGeom>
          <a:noFill/>
          <a:ln w="9525">
            <a:solidFill>
              <a:srgbClr val="E2E1D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466" y="4901341"/>
            <a:ext cx="2532146" cy="19566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05482" y="4476570"/>
            <a:ext cx="2893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046240" y="3870289"/>
            <a:ext cx="304976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William Graves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Associate Professor, Arizona State University</a:t>
            </a:r>
            <a:endParaRPr lang="en-US" altLang="en-US" dirty="0">
              <a:solidFill>
                <a:schemeClr val="tx1">
                  <a:lumMod val="75000"/>
                  <a:lumOff val="25000"/>
                </a:schemeClr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208888" y="4234979"/>
            <a:ext cx="272344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Trevor Thornton Professor, Director NCI-SW</a:t>
            </a:r>
            <a:endParaRPr lang="en-US" altLang="en-US" dirty="0">
              <a:solidFill>
                <a:schemeClr val="tx1">
                  <a:lumMod val="75000"/>
                  <a:lumOff val="25000"/>
                </a:schemeClr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4466" y="282181"/>
            <a:ext cx="4796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Introductions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373" y="1562412"/>
            <a:ext cx="2465873" cy="2476190"/>
          </a:xfrm>
          <a:prstGeom prst="rect">
            <a:avLst/>
          </a:prstGeom>
        </p:spPr>
      </p:pic>
      <p:pic>
        <p:nvPicPr>
          <p:cNvPr id="4" name="Picture 3" descr="william_graves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r="39260"/>
          <a:stretch/>
        </p:blipFill>
        <p:spPr>
          <a:xfrm>
            <a:off x="3036612" y="1355687"/>
            <a:ext cx="3017523" cy="251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4"/>
    </mc:Choice>
    <mc:Fallback xmlns="">
      <p:transition spd="slow" advTm="194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599" y="152400"/>
            <a:ext cx="7331075" cy="631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5FD09-C81B-4B15-8EEC-B0D6AEA3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08"/>
          <a:stretch/>
        </p:blipFill>
        <p:spPr bwMode="auto">
          <a:xfrm>
            <a:off x="5546400" y="1600200"/>
            <a:ext cx="3067695" cy="284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62600" y="4419600"/>
            <a:ext cx="32766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Wilhelm </a:t>
            </a:r>
            <a:r>
              <a:rPr lang="en-US" sz="1600" dirty="0" err="1" smtClean="0"/>
              <a:t>Röntgen</a:t>
            </a:r>
            <a:r>
              <a:rPr lang="en-US" sz="1600" dirty="0" smtClean="0"/>
              <a:t> awarded the first Nobel prize in physics in 1901 for the discovery of x-rays</a:t>
            </a:r>
            <a:endParaRPr lang="en-US" sz="1600" dirty="0"/>
          </a:p>
        </p:txBody>
      </p:sp>
      <p:pic>
        <p:nvPicPr>
          <p:cNvPr id="6146" name="Picture 2" descr="Image result for nobel med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5033144"/>
            <a:ext cx="1854528" cy="182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97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1" y="228600"/>
            <a:ext cx="2971800" cy="2839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86" y="1524000"/>
            <a:ext cx="5711514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5FD09-C81B-4B15-8EEC-B0D6AEA3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4114800"/>
            <a:ext cx="194733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903" y="2849605"/>
            <a:ext cx="3050796" cy="310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351097"/>
            <a:ext cx="4267200" cy="1020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935" y="3805237"/>
            <a:ext cx="237172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4765" y="3200400"/>
            <a:ext cx="3867635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Lawrence and William Bragg awarded the 1915 Nobel prize in physics for the discovery of crystal structure by x-ray diffraction</a:t>
            </a:r>
            <a:endParaRPr lang="en-US" sz="1600" dirty="0"/>
          </a:p>
        </p:txBody>
      </p:sp>
      <p:pic>
        <p:nvPicPr>
          <p:cNvPr id="10" name="Picture 2" descr="Image result for nobel meda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5033144"/>
            <a:ext cx="1854528" cy="182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567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6858000" y="5988050"/>
            <a:ext cx="2133600" cy="365125"/>
          </a:xfrm>
        </p:spPr>
        <p:txBody>
          <a:bodyPr/>
          <a:lstStyle/>
          <a:p>
            <a:fld id="{D7C5FD09-C81B-4B15-8EEC-B0D6AEA3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479925" y="2632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4" name="Picture 3" descr="space-time-bi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93788"/>
            <a:ext cx="9144000" cy="523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143000" y="666690"/>
            <a:ext cx="16155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dirty="0">
                <a:solidFill>
                  <a:srgbClr val="FF0000"/>
                </a:solidFill>
              </a:rPr>
              <a:t>Spatial Scales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638800" y="666690"/>
            <a:ext cx="18850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solidFill>
                  <a:srgbClr val="FF0000"/>
                </a:solidFill>
              </a:rPr>
              <a:t>Temporal Scales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52437" y="152400"/>
            <a:ext cx="8234363" cy="35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400" b="1" dirty="0" smtClean="0">
                <a:solidFill>
                  <a:srgbClr val="990033"/>
                </a:solidFill>
              </a:rPr>
              <a:t>X-rays probe a vast range of spatial and temporal scales</a:t>
            </a:r>
            <a:endParaRPr lang="en-US" sz="2400" b="1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771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1"/>
          <p:cNvSpPr txBox="1">
            <a:spLocks noChangeArrowheads="1"/>
          </p:cNvSpPr>
          <p:nvPr/>
        </p:nvSpPr>
        <p:spPr bwMode="auto">
          <a:xfrm>
            <a:off x="952501" y="2557046"/>
            <a:ext cx="2438400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  <a:latin typeface="Arial" charset="0"/>
              </a:rPr>
              <a:t>X-ray tube from 1917</a:t>
            </a:r>
            <a:endParaRPr lang="en-US" sz="1600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3" name="Picture 2" descr="http://upload.wikimedia.org/wikipedia/commons/f/f1/Coolidge_xray_tub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1" y="916621"/>
            <a:ext cx="3886200" cy="148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Rotating_anode_x-ray_tube_(labeled).jpg (800×451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980" y="762000"/>
            <a:ext cx="3317431" cy="187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21"/>
          <p:cNvSpPr txBox="1">
            <a:spLocks noChangeArrowheads="1"/>
          </p:cNvSpPr>
          <p:nvPr/>
        </p:nvSpPr>
        <p:spPr bwMode="auto">
          <a:xfrm>
            <a:off x="5204296" y="2762575"/>
            <a:ext cx="2590800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  <a:latin typeface="Arial" charset="0"/>
              </a:rPr>
              <a:t>X-ray tube today</a:t>
            </a:r>
            <a:endParaRPr lang="en-US" sz="16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69252" y="3546033"/>
            <a:ext cx="3669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</a:t>
            </a:r>
            <a:r>
              <a:rPr lang="en-US" dirty="0" smtClean="0"/>
              <a:t>lux of 5 X 10</a:t>
            </a:r>
            <a:r>
              <a:rPr lang="en-US" baseline="30000" dirty="0"/>
              <a:t>9</a:t>
            </a:r>
            <a:r>
              <a:rPr lang="en-US" dirty="0" smtClean="0"/>
              <a:t> photons/sec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Brilliance* </a:t>
            </a:r>
            <a:r>
              <a:rPr lang="en-US" dirty="0"/>
              <a:t>of </a:t>
            </a:r>
            <a:r>
              <a:rPr lang="en-US" dirty="0" smtClean="0"/>
              <a:t>10</a:t>
            </a:r>
            <a:r>
              <a:rPr lang="en-US" baseline="30000" dirty="0" smtClean="0"/>
              <a:t>9</a:t>
            </a:r>
            <a:r>
              <a:rPr lang="en-US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Factor of ~100 better than 100 years ago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5638800"/>
            <a:ext cx="4044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X-ray flux of 10</a:t>
            </a:r>
            <a:r>
              <a:rPr lang="en-US" baseline="30000" dirty="0"/>
              <a:t>7</a:t>
            </a:r>
            <a:r>
              <a:rPr lang="en-US" dirty="0" smtClean="0"/>
              <a:t> photons/sec from source of few mm</a:t>
            </a:r>
            <a:r>
              <a:rPr lang="en-US" baseline="30000" dirty="0" smtClean="0"/>
              <a:t>2</a:t>
            </a:r>
            <a:r>
              <a:rPr lang="en-US" dirty="0" smtClean="0"/>
              <a:t> and large opening angle</a:t>
            </a:r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57200" y="205466"/>
            <a:ext cx="8234363" cy="367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400" b="1" dirty="0">
                <a:solidFill>
                  <a:srgbClr val="990033"/>
                </a:solidFill>
              </a:rPr>
              <a:t>F</a:t>
            </a:r>
            <a:r>
              <a:rPr lang="en-US" sz="2400" b="1" dirty="0" smtClean="0">
                <a:solidFill>
                  <a:srgbClr val="990033"/>
                </a:solidFill>
              </a:rPr>
              <a:t>rom Roentgen’s tube to today’s best </a:t>
            </a:r>
            <a:r>
              <a:rPr lang="en-US" sz="2400" b="1" u="sng" dirty="0" smtClean="0">
                <a:solidFill>
                  <a:srgbClr val="990033"/>
                </a:solidFill>
              </a:rPr>
              <a:t>laboratory-scale</a:t>
            </a:r>
            <a:r>
              <a:rPr lang="en-US" sz="2400" b="1" dirty="0" smtClean="0">
                <a:solidFill>
                  <a:srgbClr val="990033"/>
                </a:solidFill>
              </a:rPr>
              <a:t> sources</a:t>
            </a:r>
            <a:endParaRPr lang="en-US" sz="2400" b="1" dirty="0">
              <a:solidFill>
                <a:srgbClr val="99003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95817" y="5348322"/>
            <a:ext cx="3136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</a:t>
            </a:r>
            <a:r>
              <a:rPr lang="en-US" sz="1400" dirty="0" smtClean="0"/>
              <a:t>Brilliance is in units</a:t>
            </a:r>
          </a:p>
          <a:p>
            <a:r>
              <a:rPr lang="en-US" sz="1400" dirty="0" smtClean="0"/>
              <a:t>photons/(sec mm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mrad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0.1%)</a:t>
            </a:r>
            <a:endParaRPr lang="en-US" sz="1400" dirty="0"/>
          </a:p>
        </p:txBody>
      </p:sp>
      <p:sp>
        <p:nvSpPr>
          <p:cNvPr id="10" name="TextBox 121"/>
          <p:cNvSpPr txBox="1">
            <a:spLocks noChangeArrowheads="1"/>
          </p:cNvSpPr>
          <p:nvPr/>
        </p:nvSpPr>
        <p:spPr bwMode="auto">
          <a:xfrm>
            <a:off x="762000" y="2961258"/>
            <a:ext cx="3025038" cy="584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Arial" charset="0"/>
              </a:rPr>
              <a:t>Tubes are primitive low energy (0.1 MeV) electron accelerators</a:t>
            </a:r>
            <a:endParaRPr lang="en-US" sz="16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1" name="Picture 2" descr="https://www.orau.org/PTP/collection/xraytubescoolidge/coolidgedraw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72" y="3607379"/>
            <a:ext cx="3482699" cy="200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293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spect="1" noChangeArrowheads="1"/>
          </p:cNvSpPr>
          <p:nvPr/>
        </p:nvSpPr>
        <p:spPr bwMode="auto">
          <a:xfrm>
            <a:off x="609600" y="130175"/>
            <a:ext cx="8047038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82" tIns="50941" rIns="101882" bIns="50941"/>
          <a:lstStyle/>
          <a:p>
            <a:pPr algn="ctr">
              <a:lnSpc>
                <a:spcPct val="70000"/>
              </a:lnSpc>
            </a:pPr>
            <a:r>
              <a:rPr lang="en-US" sz="3200" b="1" dirty="0" smtClean="0">
                <a:solidFill>
                  <a:srgbClr val="990033"/>
                </a:solidFill>
                <a:latin typeface="Arial" charset="0"/>
              </a:rPr>
              <a:t>Particle accelerators in the 20</a:t>
            </a:r>
            <a:r>
              <a:rPr lang="en-US" sz="3200" b="1" baseline="30000" dirty="0" smtClean="0">
                <a:solidFill>
                  <a:srgbClr val="990033"/>
                </a:solidFill>
                <a:latin typeface="Arial" charset="0"/>
              </a:rPr>
              <a:t>th</a:t>
            </a:r>
            <a:r>
              <a:rPr lang="en-US" sz="3200" b="1" dirty="0" smtClean="0">
                <a:solidFill>
                  <a:srgbClr val="990033"/>
                </a:solidFill>
                <a:latin typeface="Arial" charset="0"/>
              </a:rPr>
              <a:t> century</a:t>
            </a:r>
            <a:endParaRPr lang="en-US" sz="3200" b="1" dirty="0">
              <a:solidFill>
                <a:srgbClr val="990033"/>
              </a:solidFill>
              <a:latin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4687" y="565017"/>
            <a:ext cx="8216089" cy="619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21"/>
          <p:cNvSpPr txBox="1">
            <a:spLocks noChangeArrowheads="1"/>
          </p:cNvSpPr>
          <p:nvPr/>
        </p:nvSpPr>
        <p:spPr bwMode="auto">
          <a:xfrm>
            <a:off x="438484" y="542015"/>
            <a:ext cx="54864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>
                <a:latin typeface="Arial" charset="0"/>
              </a:defRPr>
            </a:lvl1pPr>
          </a:lstStyle>
          <a:p>
            <a:pPr algn="l"/>
            <a:r>
              <a:rPr lang="en-US" dirty="0" smtClean="0">
                <a:solidFill>
                  <a:prstClr val="black"/>
                </a:solidFill>
              </a:rPr>
              <a:t>Advanced </a:t>
            </a:r>
            <a:r>
              <a:rPr lang="en-US" smtClean="0">
                <a:solidFill>
                  <a:prstClr val="black"/>
                </a:solidFill>
              </a:rPr>
              <a:t>Photon Source near Chicago</a:t>
            </a:r>
          </a:p>
          <a:p>
            <a:pPr algn="l"/>
            <a:r>
              <a:rPr lang="en-US" smtClean="0">
                <a:solidFill>
                  <a:prstClr val="black"/>
                </a:solidFill>
              </a:rPr>
              <a:t>About 1 mile in circumference and $1 billion in cost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656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533</TotalTime>
  <Words>720</Words>
  <Application>Microsoft Macintosh PowerPoint</Application>
  <PresentationFormat>On-screen Show (4:3)</PresentationFormat>
  <Paragraphs>124</Paragraphs>
  <Slides>25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Office Theme</vt:lpstr>
      <vt:lpstr>1_Office Theme</vt:lpstr>
      <vt:lpstr>Equation</vt:lpstr>
      <vt:lpstr>PowerPoint Presentation</vt:lpstr>
      <vt:lpstr>This Webinar Is Hosted By</vt:lpstr>
      <vt:lpstr>This Webinar Is Brought To You By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wsgraves</dc:creator>
  <cp:lastModifiedBy>mike lesiecki</cp:lastModifiedBy>
  <cp:revision>70</cp:revision>
  <dcterms:created xsi:type="dcterms:W3CDTF">2017-01-13T11:43:25Z</dcterms:created>
  <dcterms:modified xsi:type="dcterms:W3CDTF">2019-03-29T15:32:17Z</dcterms:modified>
</cp:coreProperties>
</file>