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0"/>
  </p:notesMasterIdLst>
  <p:sldIdLst>
    <p:sldId id="275" r:id="rId2"/>
    <p:sldId id="256" r:id="rId3"/>
    <p:sldId id="273" r:id="rId4"/>
    <p:sldId id="259" r:id="rId5"/>
    <p:sldId id="260" r:id="rId6"/>
    <p:sldId id="261" r:id="rId7"/>
    <p:sldId id="262" r:id="rId8"/>
    <p:sldId id="271" r:id="rId9"/>
    <p:sldId id="263" r:id="rId10"/>
    <p:sldId id="274" r:id="rId11"/>
    <p:sldId id="264" r:id="rId12"/>
    <p:sldId id="265" r:id="rId13"/>
    <p:sldId id="266" r:id="rId14"/>
    <p:sldId id="267" r:id="rId15"/>
    <p:sldId id="268" r:id="rId16"/>
    <p:sldId id="269" r:id="rId17"/>
    <p:sldId id="270" r:id="rId18"/>
    <p:sldId id="272"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098" autoAdjust="0"/>
  </p:normalViewPr>
  <p:slideViewPr>
    <p:cSldViewPr>
      <p:cViewPr varScale="1">
        <p:scale>
          <a:sx n="57" d="100"/>
          <a:sy n="57" d="100"/>
        </p:scale>
        <p:origin x="-125" y="-91"/>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518156E2-A2EE-431C-B698-FFE06E9221FC}" type="datetimeFigureOut">
              <a:rPr lang="en-US"/>
              <a:pPr>
                <a:defRPr/>
              </a:pPr>
              <a:t>2/6/2013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15FBAB0E-E76B-4348-BF5B-A2FCCC256172}" type="slidenum">
              <a:rPr lang="en-US"/>
              <a:pPr>
                <a:defRPr/>
              </a:pPr>
              <a:t>‹#›</a:t>
            </a:fld>
            <a:endParaRPr lang="en-US" dirty="0"/>
          </a:p>
        </p:txBody>
      </p:sp>
    </p:spTree>
    <p:extLst>
      <p:ext uri="{BB962C8B-B14F-4D97-AF65-F5344CB8AC3E}">
        <p14:creationId xmlns:p14="http://schemas.microsoft.com/office/powerpoint/2010/main" val="13454024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8E6E0DF-24E3-4AE2-9EC9-07FEF6D7A5D8}" type="slidenum">
              <a:rPr lang="en-US" smtClean="0"/>
              <a:pPr>
                <a:defRPr/>
              </a:pPr>
              <a:t>1</a:t>
            </a:fld>
            <a:endParaRPr lang="en-US" dirty="0"/>
          </a:p>
        </p:txBody>
      </p:sp>
    </p:spTree>
    <p:extLst>
      <p:ext uri="{BB962C8B-B14F-4D97-AF65-F5344CB8AC3E}">
        <p14:creationId xmlns:p14="http://schemas.microsoft.com/office/powerpoint/2010/main" val="2873816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D25FF63-F265-49CB-917C-0048EDBCAF5C}" type="slidenum">
              <a:rPr lang="en-US" smtClean="0"/>
              <a:pPr fontAlgn="base">
                <a:spcBef>
                  <a:spcPct val="0"/>
                </a:spcBef>
                <a:spcAft>
                  <a:spcPct val="0"/>
                </a:spcAft>
                <a:defRPr/>
              </a:pPr>
              <a:t>4</a:t>
            </a:fld>
            <a:endParaRPr lang="en-US" dirty="0" smtClean="0"/>
          </a:p>
        </p:txBody>
      </p:sp>
      <p:sp>
        <p:nvSpPr>
          <p:cNvPr id="2662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6628" name="Rectangle 3"/>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dirty="0" smtClean="0"/>
              <a:t>The Roentgen was named after W Roentgen, who discovered X-rays. It is used to to measure the amount of ionization that occurs in air by the passage of X or gamma radiation only.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CC8436-AECF-45E7-8798-F6CD54717F12}" type="slidenum">
              <a:rPr lang="en-US" smtClean="0"/>
              <a:pPr fontAlgn="base">
                <a:spcBef>
                  <a:spcPct val="0"/>
                </a:spcBef>
                <a:spcAft>
                  <a:spcPct val="0"/>
                </a:spcAft>
                <a:defRPr/>
              </a:pPr>
              <a:t>5</a:t>
            </a:fld>
            <a:endParaRPr lang="en-US" dirty="0" smtClean="0"/>
          </a:p>
        </p:txBody>
      </p:sp>
      <p:sp>
        <p:nvSpPr>
          <p:cNvPr id="27651" name="Rectangle 2050"/>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2" name="Rectangle 2051"/>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Relate charge on electrons to charge of R</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4A5D3A2-6057-4AF2-8C0D-B3F3A0C3F373}" type="slidenum">
              <a:rPr lang="en-US" smtClean="0"/>
              <a:pPr fontAlgn="base">
                <a:spcBef>
                  <a:spcPct val="0"/>
                </a:spcBef>
                <a:spcAft>
                  <a:spcPct val="0"/>
                </a:spcAft>
                <a:defRPr/>
              </a:pPr>
              <a:t>6</a:t>
            </a:fld>
            <a:endParaRPr lang="en-US" dirty="0" smtClean="0"/>
          </a:p>
        </p:txBody>
      </p:sp>
      <p:sp>
        <p:nvSpPr>
          <p:cNvPr id="2867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8676" name="Rectangle 3"/>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dirty="0" smtClean="0"/>
              <a:t>The RAD measures the amount of energy that is absorbed in any medium by radiation imparted in that medium</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CE5F8AC-9ACF-4DB7-AFBC-4BB8CBE8E2E3}" type="slidenum">
              <a:rPr lang="en-US" smtClean="0"/>
              <a:pPr fontAlgn="base">
                <a:spcBef>
                  <a:spcPct val="0"/>
                </a:spcBef>
                <a:spcAft>
                  <a:spcPct val="0"/>
                </a:spcAft>
                <a:defRPr/>
              </a:pPr>
              <a:t>7</a:t>
            </a:fld>
            <a:endParaRPr lang="en-US" dirty="0" smtClean="0"/>
          </a:p>
        </p:txBody>
      </p:sp>
      <p:sp>
        <p:nvSpPr>
          <p:cNvPr id="2969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9700" name="Rectangle 3"/>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dirty="0" smtClean="0"/>
              <a:t>A unit was needed to related the biological damage of different types of radiation. This unit made it possible to compare the biological effect of the several types of radiation.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78D2AAC-4684-4E30-9F00-67591DCDE34D}" type="slidenum">
              <a:rPr lang="en-US" smtClean="0"/>
              <a:pPr fontAlgn="base">
                <a:spcBef>
                  <a:spcPct val="0"/>
                </a:spcBef>
                <a:spcAft>
                  <a:spcPct val="0"/>
                </a:spcAft>
                <a:defRPr/>
              </a:pPr>
              <a:t>9</a:t>
            </a:fld>
            <a:endParaRPr lang="en-US" dirty="0" smtClean="0"/>
          </a:p>
        </p:txBody>
      </p:sp>
      <p:sp>
        <p:nvSpPr>
          <p:cNvPr id="307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Quality factors relate the amount of biological damage that can be done by absorbed energy from different radiation. The quality factor is closely related to the Relative biological effect(RBE) on relates the a mount of damage done by the same about of energy and the other relates the amount of energy to produce the same amount of effect.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BD06E931-765F-4781-848E-7DA2049EDF71}" type="datetimeFigureOut">
              <a:rPr lang="en-US" smtClean="0"/>
              <a:pPr>
                <a:defRPr/>
              </a:pPr>
              <a:t>2/6/2013</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3B03B989-03BF-438C-985C-BDD81FFEEAA0}" type="slidenum">
              <a:rPr lang="en-US" smtClean="0"/>
              <a:pPr>
                <a:defRPr/>
              </a:pPr>
              <a:t>‹#›</a:t>
            </a:fld>
            <a:endParaRPr lang="en-US" dirty="0"/>
          </a:p>
        </p:txBody>
      </p:sp>
    </p:spTree>
    <p:extLst>
      <p:ext uri="{BB962C8B-B14F-4D97-AF65-F5344CB8AC3E}">
        <p14:creationId xmlns:p14="http://schemas.microsoft.com/office/powerpoint/2010/main" val="1760543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C69F52F8-401B-4D95-ACE9-98038DF07314}" type="datetimeFigureOut">
              <a:rPr lang="en-US" smtClean="0"/>
              <a:pPr>
                <a:defRPr/>
              </a:pPr>
              <a:t>2/6/2013</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4FE66A36-19F8-40E3-98C6-A829639127E8}" type="slidenum">
              <a:rPr lang="en-US" smtClean="0"/>
              <a:pPr>
                <a:defRPr/>
              </a:pPr>
              <a:t>‹#›</a:t>
            </a:fld>
            <a:endParaRPr lang="en-US" dirty="0"/>
          </a:p>
        </p:txBody>
      </p:sp>
    </p:spTree>
    <p:extLst>
      <p:ext uri="{BB962C8B-B14F-4D97-AF65-F5344CB8AC3E}">
        <p14:creationId xmlns:p14="http://schemas.microsoft.com/office/powerpoint/2010/main" val="35106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739E332C-E4DE-473F-AA5E-1E99D0E6392E}" type="datetimeFigureOut">
              <a:rPr lang="en-US" smtClean="0"/>
              <a:pPr>
                <a:defRPr/>
              </a:pPr>
              <a:t>2/6/2013</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A671C7CF-978B-47C5-BE87-CCEB715E9585}" type="slidenum">
              <a:rPr lang="en-US" smtClean="0"/>
              <a:pPr>
                <a:defRPr/>
              </a:pPr>
              <a:t>‹#›</a:t>
            </a:fld>
            <a:endParaRPr lang="en-US" dirty="0"/>
          </a:p>
        </p:txBody>
      </p:sp>
    </p:spTree>
    <p:extLst>
      <p:ext uri="{BB962C8B-B14F-4D97-AF65-F5344CB8AC3E}">
        <p14:creationId xmlns:p14="http://schemas.microsoft.com/office/powerpoint/2010/main" val="3826991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BDBB9179-7999-4EBF-9712-84BED37B47B5}" type="datetimeFigureOut">
              <a:rPr lang="en-US" smtClean="0"/>
              <a:pPr>
                <a:defRPr/>
              </a:pPr>
              <a:t>2/6/2013</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3F22CA1B-0765-4ED8-BFEE-F1F8B59A9792}" type="slidenum">
              <a:rPr lang="en-US" smtClean="0"/>
              <a:pPr>
                <a:defRPr/>
              </a:pPr>
              <a:t>‹#›</a:t>
            </a:fld>
            <a:endParaRPr lang="en-US" dirty="0"/>
          </a:p>
        </p:txBody>
      </p:sp>
    </p:spTree>
    <p:extLst>
      <p:ext uri="{BB962C8B-B14F-4D97-AF65-F5344CB8AC3E}">
        <p14:creationId xmlns:p14="http://schemas.microsoft.com/office/powerpoint/2010/main" val="2557176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12ADC259-6641-4CD1-8BE2-5583A4EBFF27}" type="datetimeFigureOut">
              <a:rPr lang="en-US" smtClean="0"/>
              <a:pPr>
                <a:defRPr/>
              </a:pPr>
              <a:t>2/6/2013</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5D8C7CBE-1240-463E-85B3-E1C8C758EE45}" type="slidenum">
              <a:rPr lang="en-US" smtClean="0"/>
              <a:pPr>
                <a:defRPr/>
              </a:pPr>
              <a:t>‹#›</a:t>
            </a:fld>
            <a:endParaRPr lang="en-US" dirty="0"/>
          </a:p>
        </p:txBody>
      </p:sp>
    </p:spTree>
    <p:extLst>
      <p:ext uri="{BB962C8B-B14F-4D97-AF65-F5344CB8AC3E}">
        <p14:creationId xmlns:p14="http://schemas.microsoft.com/office/powerpoint/2010/main" val="3865393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309CDB62-FE5B-4ABD-B446-2359635A4FBA}" type="datetimeFigureOut">
              <a:rPr lang="en-US" smtClean="0"/>
              <a:pPr>
                <a:defRPr/>
              </a:pPr>
              <a:t>2/6/2013</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5AF07CEC-0185-40BE-8E59-8490E5BD5F33}" type="slidenum">
              <a:rPr lang="en-US" smtClean="0"/>
              <a:pPr>
                <a:defRPr/>
              </a:pPr>
              <a:t>‹#›</a:t>
            </a:fld>
            <a:endParaRPr lang="en-US" dirty="0"/>
          </a:p>
        </p:txBody>
      </p:sp>
    </p:spTree>
    <p:extLst>
      <p:ext uri="{BB962C8B-B14F-4D97-AF65-F5344CB8AC3E}">
        <p14:creationId xmlns:p14="http://schemas.microsoft.com/office/powerpoint/2010/main" val="2261112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A1D3B047-A092-4DDB-979D-4406ECA9742E}" type="datetimeFigureOut">
              <a:rPr lang="en-US" smtClean="0"/>
              <a:pPr>
                <a:defRPr/>
              </a:pPr>
              <a:t>2/6/2013</a:t>
            </a:fld>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DB0DB7D4-F00B-47AD-9D04-F49653760988}" type="slidenum">
              <a:rPr lang="en-US" smtClean="0"/>
              <a:pPr>
                <a:defRPr/>
              </a:pPr>
              <a:t>‹#›</a:t>
            </a:fld>
            <a:endParaRPr lang="en-US" dirty="0"/>
          </a:p>
        </p:txBody>
      </p:sp>
    </p:spTree>
    <p:extLst>
      <p:ext uri="{BB962C8B-B14F-4D97-AF65-F5344CB8AC3E}">
        <p14:creationId xmlns:p14="http://schemas.microsoft.com/office/powerpoint/2010/main" val="3298101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446EB013-48C3-454B-BC9C-33B33F952A6B}" type="datetimeFigureOut">
              <a:rPr lang="en-US" smtClean="0"/>
              <a:pPr>
                <a:defRPr/>
              </a:pPr>
              <a:t>2/6/2013</a:t>
            </a:fld>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D512B5D7-60A6-401E-8FCA-52511635D23E}" type="slidenum">
              <a:rPr lang="en-US" smtClean="0"/>
              <a:pPr>
                <a:defRPr/>
              </a:pPr>
              <a:t>‹#›</a:t>
            </a:fld>
            <a:endParaRPr lang="en-US" dirty="0"/>
          </a:p>
        </p:txBody>
      </p:sp>
    </p:spTree>
    <p:extLst>
      <p:ext uri="{BB962C8B-B14F-4D97-AF65-F5344CB8AC3E}">
        <p14:creationId xmlns:p14="http://schemas.microsoft.com/office/powerpoint/2010/main" val="2764184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C721994F-861C-4CBA-A62B-9DE3D0403D7B}" type="datetimeFigureOut">
              <a:rPr lang="en-US" smtClean="0"/>
              <a:pPr>
                <a:defRPr/>
              </a:pPr>
              <a:t>2/6/2013</a:t>
            </a:fld>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04EF9477-C110-445D-AA60-19E3F6B5FD8A}" type="slidenum">
              <a:rPr lang="en-US" smtClean="0"/>
              <a:pPr>
                <a:defRPr/>
              </a:pPr>
              <a:t>‹#›</a:t>
            </a:fld>
            <a:endParaRPr lang="en-US" dirty="0"/>
          </a:p>
        </p:txBody>
      </p:sp>
      <p:pic>
        <p:nvPicPr>
          <p:cNvPr id="5" name="Picture 4" descr="RCNET.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21650" y="5961063"/>
            <a:ext cx="1044575" cy="966787"/>
          </a:xfrm>
          <a:prstGeom prst="rect">
            <a:avLst/>
          </a:prstGeom>
          <a:noFill/>
          <a:ln w="9525">
            <a:noFill/>
            <a:miter lim="800000"/>
            <a:headEnd/>
            <a:tailEnd/>
          </a:ln>
        </p:spPr>
      </p:pic>
      <p:pic>
        <p:nvPicPr>
          <p:cNvPr id="6" name="Picture 5" descr="IRSC_NSFPoster.jpg"/>
          <p:cNvPicPr>
            <a:picLocks noChangeAspect="1"/>
          </p:cNvPicPr>
          <p:nvPr/>
        </p:nvPicPr>
        <p:blipFill>
          <a:blip r:embed="rId3" cstate="print">
            <a:clrChange>
              <a:clrFrom>
                <a:srgbClr val="1A174E"/>
              </a:clrFrom>
              <a:clrTo>
                <a:srgbClr val="1A174E">
                  <a:alpha val="0"/>
                </a:srgbClr>
              </a:clrTo>
            </a:clrChange>
            <a:extLst>
              <a:ext uri="{28A0092B-C50C-407E-A947-70E740481C1C}">
                <a14:useLocalDpi xmlns:a14="http://schemas.microsoft.com/office/drawing/2010/main" val="0"/>
              </a:ext>
            </a:extLst>
          </a:blip>
          <a:srcRect/>
          <a:stretch>
            <a:fillRect/>
          </a:stretch>
        </p:blipFill>
        <p:spPr bwMode="auto">
          <a:xfrm>
            <a:off x="0" y="6443663"/>
            <a:ext cx="457200" cy="358775"/>
          </a:xfrm>
          <a:prstGeom prst="rect">
            <a:avLst/>
          </a:prstGeom>
          <a:noFill/>
          <a:ln w="9525">
            <a:noFill/>
            <a:miter lim="800000"/>
            <a:headEnd/>
            <a:tailEnd/>
          </a:ln>
        </p:spPr>
      </p:pic>
    </p:spTree>
    <p:extLst>
      <p:ext uri="{BB962C8B-B14F-4D97-AF65-F5344CB8AC3E}">
        <p14:creationId xmlns:p14="http://schemas.microsoft.com/office/powerpoint/2010/main" val="1974933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29E7F16E-FF8F-43D2-A0EA-CF9D81FD1206}" type="datetimeFigureOut">
              <a:rPr lang="en-US" smtClean="0"/>
              <a:pPr>
                <a:defRPr/>
              </a:pPr>
              <a:t>2/6/2013</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0C9A322B-B698-449A-A19C-E4CCBEB16C6D}" type="slidenum">
              <a:rPr lang="en-US" smtClean="0"/>
              <a:pPr>
                <a:defRPr/>
              </a:pPr>
              <a:t>‹#›</a:t>
            </a:fld>
            <a:endParaRPr lang="en-US" dirty="0"/>
          </a:p>
        </p:txBody>
      </p:sp>
    </p:spTree>
    <p:extLst>
      <p:ext uri="{BB962C8B-B14F-4D97-AF65-F5344CB8AC3E}">
        <p14:creationId xmlns:p14="http://schemas.microsoft.com/office/powerpoint/2010/main" val="3878319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03BA5972-E4B5-4FD9-A2F6-C7058E902BF1}" type="datetimeFigureOut">
              <a:rPr lang="en-US" smtClean="0"/>
              <a:pPr>
                <a:defRPr/>
              </a:pPr>
              <a:t>2/6/2013</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19434258-5E98-4652-B8F1-83F941F709EA}" type="slidenum">
              <a:rPr lang="en-US" smtClean="0"/>
              <a:pPr>
                <a:defRPr/>
              </a:pPr>
              <a:t>‹#›</a:t>
            </a:fld>
            <a:endParaRPr lang="en-US" dirty="0"/>
          </a:p>
        </p:txBody>
      </p:sp>
    </p:spTree>
    <p:extLst>
      <p:ext uri="{BB962C8B-B14F-4D97-AF65-F5344CB8AC3E}">
        <p14:creationId xmlns:p14="http://schemas.microsoft.com/office/powerpoint/2010/main" val="3973087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5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FA770AC0-B840-40AA-986B-32E6F198B432}" type="datetimeFigureOut">
              <a:rPr lang="en-US" smtClean="0"/>
              <a:pPr>
                <a:defRPr/>
              </a:pPr>
              <a:t>2/6/2013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729480C0-BF59-4FA6-B009-352963366874}" type="slidenum">
              <a:rPr lang="en-US" smtClean="0"/>
              <a:pPr>
                <a:defRPr/>
              </a:pPr>
              <a:t>‹#›</a:t>
            </a:fld>
            <a:endParaRPr lang="en-US" dirty="0"/>
          </a:p>
        </p:txBody>
      </p:sp>
    </p:spTree>
    <p:extLst>
      <p:ext uri="{BB962C8B-B14F-4D97-AF65-F5344CB8AC3E}">
        <p14:creationId xmlns:p14="http://schemas.microsoft.com/office/powerpoint/2010/main" val="129168953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ideo" Target="http://www.youtube.com/v/PTaSfpBJgCE?version=3&amp;hl=en_US&amp;rel=0"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398" y="1023516"/>
            <a:ext cx="8839199" cy="4896544"/>
          </a:xfrm>
          <a:prstGeom prst="rect">
            <a:avLst/>
          </a:prstGeom>
          <a:noFill/>
        </p:spPr>
        <p:txBody>
          <a:bodyPr wrap="square" rtlCol="0">
            <a:noAutofit/>
          </a:bodyPr>
          <a:lstStyle/>
          <a:p>
            <a:pPr fontAlgn="base">
              <a:spcBef>
                <a:spcPct val="0"/>
              </a:spcBef>
              <a:spcAft>
                <a:spcPct val="0"/>
              </a:spcAft>
            </a:pPr>
            <a:r>
              <a:rPr lang="en-US" sz="1800" b="1" u="sng" dirty="0">
                <a:solidFill>
                  <a:srgbClr val="000000"/>
                </a:solidFill>
                <a:latin typeface="+mn-lt"/>
              </a:rPr>
              <a:t>ACADs (08-006)  Covered</a:t>
            </a:r>
          </a:p>
          <a:p>
            <a:pPr fontAlgn="base">
              <a:spcBef>
                <a:spcPct val="0"/>
              </a:spcBef>
              <a:spcAft>
                <a:spcPct val="0"/>
              </a:spcAft>
            </a:pPr>
            <a:endParaRPr lang="en-US" sz="1800" b="1" u="sng" dirty="0">
              <a:solidFill>
                <a:srgbClr val="000000"/>
              </a:solidFill>
              <a:latin typeface="+mn-lt"/>
            </a:endParaRPr>
          </a:p>
          <a:p>
            <a:pPr fontAlgn="base">
              <a:spcBef>
                <a:spcPct val="0"/>
              </a:spcBef>
              <a:spcAft>
                <a:spcPct val="0"/>
              </a:spcAft>
            </a:pPr>
            <a:endParaRPr lang="en-US" sz="1800" b="1" u="sng" dirty="0">
              <a:solidFill>
                <a:srgbClr val="000000"/>
              </a:solidFill>
              <a:latin typeface="+mn-lt"/>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r>
              <a:rPr lang="en-US" sz="1800" b="1" u="sng" dirty="0" smtClean="0">
                <a:solidFill>
                  <a:srgbClr val="000000"/>
                </a:solidFill>
                <a:latin typeface="+mn-lt"/>
              </a:rPr>
              <a:t>Keywords</a:t>
            </a:r>
            <a:endParaRPr lang="en-US" sz="1800" b="1" u="sng" dirty="0" smtClean="0">
              <a:solidFill>
                <a:srgbClr val="000000"/>
              </a:solidFill>
              <a:latin typeface="+mn-lt"/>
            </a:endParaRPr>
          </a:p>
          <a:p>
            <a:r>
              <a:rPr lang="en-US" dirty="0" smtClean="0"/>
              <a:t>Roentgen, gray, exposure rates, absorbed dose, dose equivalent, quality factors, linear energy transfer,  relative biological effectiveness.</a:t>
            </a:r>
            <a:endParaRPr lang="en-US"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endParaRPr lang="en-US" sz="1800"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r>
              <a:rPr lang="en-US" sz="1800" b="1" u="sng" dirty="0" smtClean="0">
                <a:solidFill>
                  <a:srgbClr val="000000"/>
                </a:solidFill>
                <a:latin typeface="+mn-lt"/>
              </a:rPr>
              <a:t>Supporting Material</a:t>
            </a:r>
          </a:p>
          <a:p>
            <a:pPr fontAlgn="base">
              <a:spcBef>
                <a:spcPct val="0"/>
              </a:spcBef>
              <a:spcAft>
                <a:spcPct val="0"/>
              </a:spcAft>
            </a:pPr>
            <a:endParaRPr lang="en-US" dirty="0">
              <a:solidFill>
                <a:srgbClr val="000000"/>
              </a:solidFill>
            </a:endParaRPr>
          </a:p>
          <a:p>
            <a:pPr fontAlgn="base">
              <a:spcBef>
                <a:spcPct val="0"/>
              </a:spcBef>
              <a:spcAft>
                <a:spcPct val="0"/>
              </a:spcAft>
            </a:pPr>
            <a:endParaRPr lang="en-US" dirty="0">
              <a:solidFill>
                <a:srgbClr val="000000"/>
              </a:solidFill>
            </a:endParaRPr>
          </a:p>
        </p:txBody>
      </p:sp>
      <p:sp>
        <p:nvSpPr>
          <p:cNvPr id="8" name="Title 1"/>
          <p:cNvSpPr txBox="1">
            <a:spLocks/>
          </p:cNvSpPr>
          <p:nvPr/>
        </p:nvSpPr>
        <p:spPr>
          <a:xfrm>
            <a:off x="0" y="0"/>
            <a:ext cx="9144000" cy="990600"/>
          </a:xfrm>
          <a:prstGeom prst="rect">
            <a:avLst/>
          </a:prstGeom>
        </p:spPr>
        <p:txBody>
          <a:bodyPr anchor="b" anchorCtr="0"/>
          <a:lstStyle/>
          <a:p>
            <a:pPr fontAlgn="base">
              <a:spcBef>
                <a:spcPct val="0"/>
              </a:spcBef>
              <a:spcAft>
                <a:spcPct val="0"/>
              </a:spcAft>
              <a:defRPr/>
            </a:pPr>
            <a:r>
              <a:rPr lang="en-US" sz="3600" b="1" kern="0" dirty="0" smtClean="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rPr>
              <a:t>Dose Equivalent</a:t>
            </a:r>
            <a:endParaRPr lang="en-US" sz="3600" b="1" kern="0" dirty="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endParaRPr>
          </a:p>
        </p:txBody>
      </p:sp>
      <p:sp>
        <p:nvSpPr>
          <p:cNvPr id="7" name="Footer Placeholder 5"/>
          <p:cNvSpPr>
            <a:spLocks noGrp="1"/>
          </p:cNvSpPr>
          <p:nvPr>
            <p:ph type="ftr" sz="quarter" idx="11"/>
          </p:nvPr>
        </p:nvSpPr>
        <p:spPr>
          <a:xfrm>
            <a:off x="3124200" y="6525344"/>
            <a:ext cx="2895600" cy="311514"/>
          </a:xfrm>
          <a:prstGeom prst="rect">
            <a:avLst/>
          </a:prstGeom>
        </p:spPr>
        <p:txBody>
          <a:bodyPr/>
          <a:lstStyle>
            <a:lvl1pPr fontAlgn="auto">
              <a:spcBef>
                <a:spcPts val="0"/>
              </a:spcBef>
              <a:spcAft>
                <a:spcPts val="0"/>
              </a:spcAft>
              <a:defRPr dirty="0"/>
            </a:lvl1pPr>
          </a:lstStyle>
          <a:p>
            <a:pPr>
              <a:defRPr/>
            </a:pPr>
            <a:r>
              <a:rPr lang="en-US" sz="1000" dirty="0" smtClean="0"/>
              <a:t>Augusta Technical College	2011</a:t>
            </a:r>
            <a:endParaRPr lang="en-US" sz="1000" dirty="0"/>
          </a:p>
        </p:txBody>
      </p:sp>
      <p:graphicFrame>
        <p:nvGraphicFramePr>
          <p:cNvPr id="6" name="Table 5"/>
          <p:cNvGraphicFramePr>
            <a:graphicFrameLocks noGrp="1"/>
          </p:cNvGraphicFramePr>
          <p:nvPr>
            <p:extLst>
              <p:ext uri="{D42A27DB-BD31-4B8C-83A1-F6EECF244321}">
                <p14:modId xmlns:p14="http://schemas.microsoft.com/office/powerpoint/2010/main" val="1668198425"/>
              </p:ext>
            </p:extLst>
          </p:nvPr>
        </p:nvGraphicFramePr>
        <p:xfrm>
          <a:off x="237964" y="1524000"/>
          <a:ext cx="8668072" cy="1463040"/>
        </p:xfrm>
        <a:graphic>
          <a:graphicData uri="http://schemas.openxmlformats.org/drawingml/2006/table">
            <a:tbl>
              <a:tblPr>
                <a:effectLst/>
                <a:tableStyleId>{5C22544A-7EE6-4342-B048-85BDC9FD1C3A}</a:tableStyleId>
              </a:tblPr>
              <a:tblGrid>
                <a:gridCol w="1083509"/>
                <a:gridCol w="1083509"/>
                <a:gridCol w="1083509"/>
                <a:gridCol w="1083509"/>
                <a:gridCol w="1083509"/>
                <a:gridCol w="1083509"/>
                <a:gridCol w="1083509"/>
                <a:gridCol w="1083509"/>
              </a:tblGrid>
              <a:tr h="216024">
                <a:tc>
                  <a:txBody>
                    <a:bodyPr/>
                    <a:lstStyle/>
                    <a:p>
                      <a:r>
                        <a:rPr lang="en-US" dirty="0" smtClean="0">
                          <a:solidFill>
                            <a:schemeClr val="tx1"/>
                          </a:solidFill>
                        </a:rPr>
                        <a:t>1.1.8.3.1</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1.1.8.3.2</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1.1.8.3.3</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3.3.1.8</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3.3.1.9.5</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3.3.3.4</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4.9.8</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0012639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DOSE</a:t>
            </a:r>
            <a:endParaRPr lang="en-US" dirty="0"/>
          </a:p>
        </p:txBody>
      </p:sp>
      <p:pic>
        <p:nvPicPr>
          <p:cNvPr id="4" name="PTaSfpBJgCE?version=3&amp;hl=en_US&amp;rel=0"/>
          <p:cNvPicPr>
            <a:picLocks noGrp="1" noRot="1" noChangeAspect="1"/>
          </p:cNvPicPr>
          <p:nvPr>
            <p:ph idx="1"/>
            <a:videoFile r:link="rId1"/>
          </p:nvPr>
        </p:nvPicPr>
        <p:blipFill>
          <a:blip r:embed="rId3"/>
          <a:stretch>
            <a:fillRect/>
          </a:stretch>
        </p:blipFill>
        <p:spPr>
          <a:xfrm>
            <a:off x="3352800" y="2947988"/>
            <a:ext cx="2438400" cy="1828800"/>
          </a:xfrm>
          <a:prstGeom prst="rect">
            <a:avLst/>
          </a:prstGeom>
        </p:spPr>
      </p:pic>
    </p:spTree>
    <p:extLst>
      <p:ext uri="{BB962C8B-B14F-4D97-AF65-F5344CB8AC3E}">
        <p14:creationId xmlns:p14="http://schemas.microsoft.com/office/powerpoint/2010/main" val="2902199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026"/>
          <p:cNvSpPr>
            <a:spLocks noGrp="1" noChangeArrowheads="1"/>
          </p:cNvSpPr>
          <p:nvPr>
            <p:ph type="title"/>
          </p:nvPr>
        </p:nvSpPr>
        <p:spPr/>
        <p:txBody>
          <a:bodyPr/>
          <a:lstStyle/>
          <a:p>
            <a:pPr eaLnBrk="1" fontAlgn="auto" hangingPunct="1">
              <a:spcAft>
                <a:spcPts val="0"/>
              </a:spcAft>
              <a:defRPr/>
            </a:pPr>
            <a:r>
              <a:rPr lang="en-US" dirty="0" smtClean="0"/>
              <a:t>Radiation Interactions</a:t>
            </a:r>
          </a:p>
        </p:txBody>
      </p:sp>
      <p:sp>
        <p:nvSpPr>
          <p:cNvPr id="17410" name="Rectangle 1027"/>
          <p:cNvSpPr>
            <a:spLocks noGrp="1" noChangeArrowheads="1"/>
          </p:cNvSpPr>
          <p:nvPr>
            <p:ph idx="1"/>
          </p:nvPr>
        </p:nvSpPr>
        <p:spPr/>
        <p:txBody>
          <a:bodyPr/>
          <a:lstStyle/>
          <a:p>
            <a:pPr eaLnBrk="1" hangingPunct="1"/>
            <a:r>
              <a:rPr lang="en-US" dirty="0" smtClean="0"/>
              <a:t>Specific Ionization:</a:t>
            </a:r>
          </a:p>
          <a:p>
            <a:pPr lvl="1" eaLnBrk="1" hangingPunct="1"/>
            <a:r>
              <a:rPr lang="en-US" dirty="0" smtClean="0"/>
              <a:t>Number of ion pairs produced by charged particle radiations per unit path length</a:t>
            </a:r>
          </a:p>
          <a:p>
            <a:pPr lvl="1" eaLnBrk="1" hangingPunct="1"/>
            <a:r>
              <a:rPr lang="en-US" dirty="0" smtClean="0"/>
              <a:t>Energy loss can be by collision or coulomb interaction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0" y="0"/>
            <a:ext cx="9144000" cy="641350"/>
          </a:xfrm>
          <a:prstGeom prst="rect">
            <a:avLst/>
          </a:prstGeom>
          <a:solidFill>
            <a:srgbClr val="0033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n-US" sz="3600" b="1" dirty="0">
                <a:solidFill>
                  <a:srgbClr val="FFCC00"/>
                </a:solidFill>
              </a:rPr>
              <a:t>SPECIFIC IONIZATION</a:t>
            </a:r>
          </a:p>
        </p:txBody>
      </p:sp>
      <p:sp>
        <p:nvSpPr>
          <p:cNvPr id="18435" name="Rectangle 3"/>
          <p:cNvSpPr>
            <a:spLocks noChangeArrowheads="1"/>
          </p:cNvSpPr>
          <p:nvPr/>
        </p:nvSpPr>
        <p:spPr bwMode="auto">
          <a:xfrm>
            <a:off x="2057400" y="5486400"/>
            <a:ext cx="5638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FF0000"/>
                </a:solidFill>
              </a:rPr>
              <a:t>Specific ionization for a 4.8 MeV beta particle in air is 37 ion pairs/cm</a:t>
            </a:r>
          </a:p>
        </p:txBody>
      </p:sp>
      <p:sp>
        <p:nvSpPr>
          <p:cNvPr id="18436" name="Oval 4"/>
          <p:cNvSpPr>
            <a:spLocks noChangeArrowheads="1"/>
          </p:cNvSpPr>
          <p:nvPr/>
        </p:nvSpPr>
        <p:spPr bwMode="auto">
          <a:xfrm>
            <a:off x="1981200" y="4038600"/>
            <a:ext cx="139700" cy="139700"/>
          </a:xfrm>
          <a:prstGeom prst="ellipse">
            <a:avLst/>
          </a:prstGeom>
          <a:solidFill>
            <a:schemeClr val="accent1"/>
          </a:solidFill>
          <a:ln w="12700">
            <a:solidFill>
              <a:schemeClr val="tx1"/>
            </a:solidFill>
            <a:round/>
            <a:headEnd/>
            <a:tailEnd/>
          </a:ln>
        </p:spPr>
        <p:txBody>
          <a:bodyPr wrap="none" anchor="ctr"/>
          <a:lstStyle/>
          <a:p>
            <a:pPr algn="ctr"/>
            <a:endParaRPr lang="en-US" sz="2800" b="1" baseline="30000" dirty="0">
              <a:solidFill>
                <a:schemeClr val="bg2"/>
              </a:solidFill>
              <a:latin typeface="Symbol" pitchFamily="18" charset="2"/>
            </a:endParaRPr>
          </a:p>
        </p:txBody>
      </p:sp>
      <p:sp>
        <p:nvSpPr>
          <p:cNvPr id="18437" name="Rectangle 5"/>
          <p:cNvSpPr>
            <a:spLocks noChangeArrowheads="1"/>
          </p:cNvSpPr>
          <p:nvPr/>
        </p:nvSpPr>
        <p:spPr bwMode="auto">
          <a:xfrm>
            <a:off x="879475" y="4156075"/>
            <a:ext cx="8842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b="1" baseline="30000" dirty="0">
                <a:solidFill>
                  <a:srgbClr val="FF0000"/>
                </a:solidFill>
                <a:latin typeface="Symbol" pitchFamily="18" charset="2"/>
              </a:rPr>
              <a:t></a:t>
            </a:r>
            <a:r>
              <a:rPr lang="en-US" sz="2800" b="1" baseline="-25000" dirty="0">
                <a:solidFill>
                  <a:srgbClr val="FF0000"/>
                </a:solidFill>
                <a:latin typeface="Symbol" pitchFamily="18" charset="2"/>
              </a:rPr>
              <a:t></a:t>
            </a:r>
            <a:r>
              <a:rPr lang="en-US" sz="2800" b="1" dirty="0">
                <a:solidFill>
                  <a:srgbClr val="FF0000"/>
                </a:solidFill>
                <a:latin typeface="Symbol" pitchFamily="18" charset="2"/>
              </a:rPr>
              <a:t></a:t>
            </a:r>
            <a:r>
              <a:rPr lang="en-US" sz="2800" b="1" baseline="30000" dirty="0">
                <a:solidFill>
                  <a:srgbClr val="FF0000"/>
                </a:solidFill>
                <a:latin typeface="Symbol" pitchFamily="18" charset="2"/>
              </a:rPr>
              <a:t></a:t>
            </a:r>
          </a:p>
        </p:txBody>
      </p:sp>
      <p:sp>
        <p:nvSpPr>
          <p:cNvPr id="18438" name="Line 6"/>
          <p:cNvSpPr>
            <a:spLocks noChangeShapeType="1"/>
          </p:cNvSpPr>
          <p:nvPr/>
        </p:nvSpPr>
        <p:spPr bwMode="auto">
          <a:xfrm flipV="1">
            <a:off x="2209800" y="3581400"/>
            <a:ext cx="1524000" cy="469900"/>
          </a:xfrm>
          <a:prstGeom prst="line">
            <a:avLst/>
          </a:prstGeom>
          <a:noFill/>
          <a:ln w="50800">
            <a:solidFill>
              <a:srgbClr val="00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dirty="0"/>
          </a:p>
        </p:txBody>
      </p:sp>
      <p:sp>
        <p:nvSpPr>
          <p:cNvPr id="18439" name="Line 7"/>
          <p:cNvSpPr>
            <a:spLocks noChangeShapeType="1"/>
          </p:cNvSpPr>
          <p:nvPr/>
        </p:nvSpPr>
        <p:spPr bwMode="auto">
          <a:xfrm rot="5100000" flipV="1">
            <a:off x="3443288" y="3932238"/>
            <a:ext cx="990600" cy="304800"/>
          </a:xfrm>
          <a:prstGeom prst="line">
            <a:avLst/>
          </a:prstGeom>
          <a:noFill/>
          <a:ln w="50800">
            <a:solidFill>
              <a:srgbClr val="00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dirty="0"/>
          </a:p>
        </p:txBody>
      </p:sp>
      <p:sp>
        <p:nvSpPr>
          <p:cNvPr id="18440" name="Line 8"/>
          <p:cNvSpPr>
            <a:spLocks noChangeShapeType="1"/>
          </p:cNvSpPr>
          <p:nvPr/>
        </p:nvSpPr>
        <p:spPr bwMode="auto">
          <a:xfrm flipV="1">
            <a:off x="4191000" y="4191000"/>
            <a:ext cx="914400" cy="393700"/>
          </a:xfrm>
          <a:prstGeom prst="line">
            <a:avLst/>
          </a:prstGeom>
          <a:noFill/>
          <a:ln w="50800">
            <a:solidFill>
              <a:srgbClr val="00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dirty="0"/>
          </a:p>
        </p:txBody>
      </p:sp>
      <p:sp>
        <p:nvSpPr>
          <p:cNvPr id="18441" name="Line 9"/>
          <p:cNvSpPr>
            <a:spLocks noChangeShapeType="1"/>
          </p:cNvSpPr>
          <p:nvPr/>
        </p:nvSpPr>
        <p:spPr bwMode="auto">
          <a:xfrm rot="3000000" flipV="1">
            <a:off x="5035550" y="4413250"/>
            <a:ext cx="1524000" cy="469900"/>
          </a:xfrm>
          <a:prstGeom prst="line">
            <a:avLst/>
          </a:prstGeom>
          <a:noFill/>
          <a:ln w="50800">
            <a:solidFill>
              <a:srgbClr val="00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dirty="0"/>
          </a:p>
        </p:txBody>
      </p:sp>
      <p:sp>
        <p:nvSpPr>
          <p:cNvPr id="18442" name="Line 10"/>
          <p:cNvSpPr>
            <a:spLocks noChangeShapeType="1"/>
          </p:cNvSpPr>
          <p:nvPr/>
        </p:nvSpPr>
        <p:spPr bwMode="auto">
          <a:xfrm flipV="1">
            <a:off x="6477000" y="4779963"/>
            <a:ext cx="879475" cy="261937"/>
          </a:xfrm>
          <a:prstGeom prst="line">
            <a:avLst/>
          </a:prstGeom>
          <a:noFill/>
          <a:ln w="50800">
            <a:solidFill>
              <a:srgbClr val="00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dirty="0"/>
          </a:p>
        </p:txBody>
      </p:sp>
      <p:sp>
        <p:nvSpPr>
          <p:cNvPr id="18443" name="Oval 11"/>
          <p:cNvSpPr>
            <a:spLocks noChangeArrowheads="1"/>
          </p:cNvSpPr>
          <p:nvPr/>
        </p:nvSpPr>
        <p:spPr bwMode="auto">
          <a:xfrm>
            <a:off x="5334000" y="4191000"/>
            <a:ext cx="76200" cy="74613"/>
          </a:xfrm>
          <a:prstGeom prst="ellipse">
            <a:avLst/>
          </a:prstGeom>
          <a:solidFill>
            <a:srgbClr val="FFFF00"/>
          </a:solidFill>
          <a:ln w="12700">
            <a:solidFill>
              <a:schemeClr val="tx1"/>
            </a:solidFill>
            <a:round/>
            <a:headEnd/>
            <a:tailEnd/>
          </a:ln>
        </p:spPr>
        <p:txBody>
          <a:bodyPr wrap="none" anchor="ctr"/>
          <a:lstStyle/>
          <a:p>
            <a:pPr algn="ctr"/>
            <a:endParaRPr lang="en-US" sz="2800" b="1" baseline="30000" dirty="0">
              <a:solidFill>
                <a:schemeClr val="bg2"/>
              </a:solidFill>
              <a:latin typeface="Symbol" pitchFamily="18" charset="2"/>
            </a:endParaRPr>
          </a:p>
        </p:txBody>
      </p:sp>
      <p:sp>
        <p:nvSpPr>
          <p:cNvPr id="18444" name="Oval 12"/>
          <p:cNvSpPr>
            <a:spLocks noChangeArrowheads="1"/>
          </p:cNvSpPr>
          <p:nvPr/>
        </p:nvSpPr>
        <p:spPr bwMode="auto">
          <a:xfrm>
            <a:off x="5029200" y="4267200"/>
            <a:ext cx="76200" cy="74613"/>
          </a:xfrm>
          <a:prstGeom prst="ellipse">
            <a:avLst/>
          </a:prstGeom>
          <a:solidFill>
            <a:srgbClr val="FFFF00"/>
          </a:solidFill>
          <a:ln w="12700">
            <a:solidFill>
              <a:schemeClr val="tx1"/>
            </a:solidFill>
            <a:round/>
            <a:headEnd/>
            <a:tailEnd/>
          </a:ln>
        </p:spPr>
        <p:txBody>
          <a:bodyPr wrap="none" anchor="ctr"/>
          <a:lstStyle/>
          <a:p>
            <a:pPr algn="ctr"/>
            <a:endParaRPr lang="en-US" sz="2800" b="1" baseline="30000" dirty="0">
              <a:solidFill>
                <a:schemeClr val="bg2"/>
              </a:solidFill>
              <a:latin typeface="Symbol" pitchFamily="18" charset="2"/>
            </a:endParaRPr>
          </a:p>
        </p:txBody>
      </p:sp>
      <p:sp>
        <p:nvSpPr>
          <p:cNvPr id="18445" name="Oval 13"/>
          <p:cNvSpPr>
            <a:spLocks noChangeArrowheads="1"/>
          </p:cNvSpPr>
          <p:nvPr/>
        </p:nvSpPr>
        <p:spPr bwMode="auto">
          <a:xfrm>
            <a:off x="4267200" y="4419600"/>
            <a:ext cx="76200" cy="74613"/>
          </a:xfrm>
          <a:prstGeom prst="ellipse">
            <a:avLst/>
          </a:prstGeom>
          <a:solidFill>
            <a:srgbClr val="FFFF00"/>
          </a:solidFill>
          <a:ln w="12700">
            <a:solidFill>
              <a:schemeClr val="tx1"/>
            </a:solidFill>
            <a:round/>
            <a:headEnd/>
            <a:tailEnd/>
          </a:ln>
        </p:spPr>
        <p:txBody>
          <a:bodyPr wrap="none" anchor="ctr"/>
          <a:lstStyle/>
          <a:p>
            <a:pPr algn="ctr"/>
            <a:endParaRPr lang="en-US" sz="2800" b="1" baseline="30000" dirty="0">
              <a:solidFill>
                <a:schemeClr val="bg2"/>
              </a:solidFill>
              <a:latin typeface="Symbol" pitchFamily="18" charset="2"/>
            </a:endParaRPr>
          </a:p>
        </p:txBody>
      </p:sp>
      <p:sp>
        <p:nvSpPr>
          <p:cNvPr id="18446" name="Oval 14"/>
          <p:cNvSpPr>
            <a:spLocks noChangeArrowheads="1"/>
          </p:cNvSpPr>
          <p:nvPr/>
        </p:nvSpPr>
        <p:spPr bwMode="auto">
          <a:xfrm>
            <a:off x="4343400" y="4495800"/>
            <a:ext cx="76200" cy="74613"/>
          </a:xfrm>
          <a:prstGeom prst="ellipse">
            <a:avLst/>
          </a:prstGeom>
          <a:solidFill>
            <a:srgbClr val="FFFF00"/>
          </a:solidFill>
          <a:ln w="12700">
            <a:solidFill>
              <a:schemeClr val="tx1"/>
            </a:solidFill>
            <a:round/>
            <a:headEnd/>
            <a:tailEnd/>
          </a:ln>
        </p:spPr>
        <p:txBody>
          <a:bodyPr wrap="none" anchor="ctr"/>
          <a:lstStyle/>
          <a:p>
            <a:pPr algn="ctr"/>
            <a:endParaRPr lang="en-US" sz="2800" b="1" baseline="30000" dirty="0">
              <a:solidFill>
                <a:schemeClr val="bg2"/>
              </a:solidFill>
              <a:latin typeface="Symbol" pitchFamily="18" charset="2"/>
            </a:endParaRPr>
          </a:p>
        </p:txBody>
      </p:sp>
      <p:sp>
        <p:nvSpPr>
          <p:cNvPr id="18447" name="Oval 15"/>
          <p:cNvSpPr>
            <a:spLocks noChangeArrowheads="1"/>
          </p:cNvSpPr>
          <p:nvPr/>
        </p:nvSpPr>
        <p:spPr bwMode="auto">
          <a:xfrm>
            <a:off x="3810000" y="3505200"/>
            <a:ext cx="76200" cy="74613"/>
          </a:xfrm>
          <a:prstGeom prst="ellipse">
            <a:avLst/>
          </a:prstGeom>
          <a:solidFill>
            <a:srgbClr val="FFFF00"/>
          </a:solidFill>
          <a:ln w="12700">
            <a:solidFill>
              <a:schemeClr val="tx1"/>
            </a:solidFill>
            <a:round/>
            <a:headEnd/>
            <a:tailEnd/>
          </a:ln>
        </p:spPr>
        <p:txBody>
          <a:bodyPr wrap="none" anchor="ctr"/>
          <a:lstStyle/>
          <a:p>
            <a:pPr algn="ctr"/>
            <a:endParaRPr lang="en-US" sz="2800" b="1" baseline="30000" dirty="0">
              <a:solidFill>
                <a:schemeClr val="bg2"/>
              </a:solidFill>
              <a:latin typeface="Symbol" pitchFamily="18" charset="2"/>
            </a:endParaRPr>
          </a:p>
        </p:txBody>
      </p:sp>
      <p:sp>
        <p:nvSpPr>
          <p:cNvPr id="18448" name="Oval 16"/>
          <p:cNvSpPr>
            <a:spLocks noChangeArrowheads="1"/>
          </p:cNvSpPr>
          <p:nvPr/>
        </p:nvSpPr>
        <p:spPr bwMode="auto">
          <a:xfrm>
            <a:off x="3733800" y="3657600"/>
            <a:ext cx="76200" cy="74613"/>
          </a:xfrm>
          <a:prstGeom prst="ellipse">
            <a:avLst/>
          </a:prstGeom>
          <a:solidFill>
            <a:srgbClr val="FFFF00"/>
          </a:solidFill>
          <a:ln w="12700">
            <a:solidFill>
              <a:schemeClr val="tx1"/>
            </a:solidFill>
            <a:round/>
            <a:headEnd/>
            <a:tailEnd/>
          </a:ln>
        </p:spPr>
        <p:txBody>
          <a:bodyPr wrap="none" anchor="ctr"/>
          <a:lstStyle/>
          <a:p>
            <a:pPr algn="ctr"/>
            <a:endParaRPr lang="en-US" sz="2800" b="1" baseline="30000" dirty="0">
              <a:solidFill>
                <a:schemeClr val="bg2"/>
              </a:solidFill>
              <a:latin typeface="Symbol" pitchFamily="18" charset="2"/>
            </a:endParaRPr>
          </a:p>
        </p:txBody>
      </p:sp>
      <p:sp>
        <p:nvSpPr>
          <p:cNvPr id="18449" name="Oval 17"/>
          <p:cNvSpPr>
            <a:spLocks noChangeArrowheads="1"/>
          </p:cNvSpPr>
          <p:nvPr/>
        </p:nvSpPr>
        <p:spPr bwMode="auto">
          <a:xfrm>
            <a:off x="3581400" y="3810000"/>
            <a:ext cx="76200" cy="74613"/>
          </a:xfrm>
          <a:prstGeom prst="ellipse">
            <a:avLst/>
          </a:prstGeom>
          <a:solidFill>
            <a:srgbClr val="FFFF00"/>
          </a:solidFill>
          <a:ln w="12700">
            <a:solidFill>
              <a:schemeClr val="tx1"/>
            </a:solidFill>
            <a:round/>
            <a:headEnd/>
            <a:tailEnd/>
          </a:ln>
        </p:spPr>
        <p:txBody>
          <a:bodyPr wrap="none" anchor="ctr"/>
          <a:lstStyle/>
          <a:p>
            <a:pPr algn="ctr"/>
            <a:endParaRPr lang="en-US" sz="2800" b="1" baseline="30000" dirty="0">
              <a:solidFill>
                <a:schemeClr val="bg2"/>
              </a:solidFill>
              <a:latin typeface="Symbol" pitchFamily="18" charset="2"/>
            </a:endParaRPr>
          </a:p>
        </p:txBody>
      </p:sp>
      <p:sp>
        <p:nvSpPr>
          <p:cNvPr id="18450" name="Oval 18"/>
          <p:cNvSpPr>
            <a:spLocks noChangeArrowheads="1"/>
          </p:cNvSpPr>
          <p:nvPr/>
        </p:nvSpPr>
        <p:spPr bwMode="auto">
          <a:xfrm>
            <a:off x="5181600" y="4114800"/>
            <a:ext cx="76200" cy="74613"/>
          </a:xfrm>
          <a:prstGeom prst="ellipse">
            <a:avLst/>
          </a:prstGeom>
          <a:solidFill>
            <a:srgbClr val="FFFF00"/>
          </a:solidFill>
          <a:ln w="12700">
            <a:solidFill>
              <a:schemeClr val="tx1"/>
            </a:solidFill>
            <a:round/>
            <a:headEnd/>
            <a:tailEnd/>
          </a:ln>
        </p:spPr>
        <p:txBody>
          <a:bodyPr wrap="none" anchor="ctr"/>
          <a:lstStyle/>
          <a:p>
            <a:pPr algn="ctr"/>
            <a:endParaRPr lang="en-US" sz="2800" b="1" baseline="30000" dirty="0">
              <a:solidFill>
                <a:schemeClr val="bg2"/>
              </a:solidFill>
              <a:latin typeface="Symbol" pitchFamily="18" charset="2"/>
            </a:endParaRPr>
          </a:p>
        </p:txBody>
      </p:sp>
      <p:sp>
        <p:nvSpPr>
          <p:cNvPr id="18451" name="Oval 19"/>
          <p:cNvSpPr>
            <a:spLocks noChangeArrowheads="1"/>
          </p:cNvSpPr>
          <p:nvPr/>
        </p:nvSpPr>
        <p:spPr bwMode="auto">
          <a:xfrm>
            <a:off x="3657600" y="3429000"/>
            <a:ext cx="76200" cy="74613"/>
          </a:xfrm>
          <a:prstGeom prst="ellipse">
            <a:avLst/>
          </a:prstGeom>
          <a:solidFill>
            <a:srgbClr val="FFFF00"/>
          </a:solidFill>
          <a:ln w="12700">
            <a:solidFill>
              <a:schemeClr val="tx1"/>
            </a:solidFill>
            <a:round/>
            <a:headEnd/>
            <a:tailEnd/>
          </a:ln>
        </p:spPr>
        <p:txBody>
          <a:bodyPr wrap="none" anchor="ctr"/>
          <a:lstStyle/>
          <a:p>
            <a:pPr algn="ctr"/>
            <a:endParaRPr lang="en-US" sz="2800" b="1" baseline="30000" dirty="0">
              <a:solidFill>
                <a:schemeClr val="bg2"/>
              </a:solidFill>
              <a:latin typeface="Symbol" pitchFamily="18" charset="2"/>
            </a:endParaRPr>
          </a:p>
        </p:txBody>
      </p:sp>
      <p:sp>
        <p:nvSpPr>
          <p:cNvPr id="18452" name="Oval 20"/>
          <p:cNvSpPr>
            <a:spLocks noChangeArrowheads="1"/>
          </p:cNvSpPr>
          <p:nvPr/>
        </p:nvSpPr>
        <p:spPr bwMode="auto">
          <a:xfrm>
            <a:off x="6553200" y="4876800"/>
            <a:ext cx="76200" cy="74613"/>
          </a:xfrm>
          <a:prstGeom prst="ellipse">
            <a:avLst/>
          </a:prstGeom>
          <a:solidFill>
            <a:srgbClr val="FFFF00"/>
          </a:solidFill>
          <a:ln w="12700">
            <a:solidFill>
              <a:schemeClr val="tx1"/>
            </a:solidFill>
            <a:round/>
            <a:headEnd/>
            <a:tailEnd/>
          </a:ln>
        </p:spPr>
        <p:txBody>
          <a:bodyPr wrap="none" anchor="ctr"/>
          <a:lstStyle/>
          <a:p>
            <a:pPr algn="ctr"/>
            <a:endParaRPr lang="en-US" sz="2800" b="1" baseline="30000" dirty="0">
              <a:solidFill>
                <a:schemeClr val="bg2"/>
              </a:solidFill>
              <a:latin typeface="Symbol" pitchFamily="18" charset="2"/>
            </a:endParaRPr>
          </a:p>
        </p:txBody>
      </p:sp>
      <p:sp>
        <p:nvSpPr>
          <p:cNvPr id="18453" name="Oval 21"/>
          <p:cNvSpPr>
            <a:spLocks noChangeArrowheads="1"/>
          </p:cNvSpPr>
          <p:nvPr/>
        </p:nvSpPr>
        <p:spPr bwMode="auto">
          <a:xfrm>
            <a:off x="6629400" y="5181600"/>
            <a:ext cx="76200" cy="74613"/>
          </a:xfrm>
          <a:prstGeom prst="ellipse">
            <a:avLst/>
          </a:prstGeom>
          <a:solidFill>
            <a:srgbClr val="FFFF00"/>
          </a:solidFill>
          <a:ln w="12700">
            <a:solidFill>
              <a:schemeClr val="tx1"/>
            </a:solidFill>
            <a:round/>
            <a:headEnd/>
            <a:tailEnd/>
          </a:ln>
        </p:spPr>
        <p:txBody>
          <a:bodyPr wrap="none" anchor="ctr"/>
          <a:lstStyle/>
          <a:p>
            <a:pPr algn="ctr"/>
            <a:endParaRPr lang="en-US" sz="2800" b="1" baseline="30000" dirty="0">
              <a:solidFill>
                <a:schemeClr val="bg2"/>
              </a:solidFill>
              <a:latin typeface="Symbol" pitchFamily="18" charset="2"/>
            </a:endParaRPr>
          </a:p>
        </p:txBody>
      </p:sp>
      <p:sp>
        <p:nvSpPr>
          <p:cNvPr id="18454" name="Oval 22"/>
          <p:cNvSpPr>
            <a:spLocks noChangeArrowheads="1"/>
          </p:cNvSpPr>
          <p:nvPr/>
        </p:nvSpPr>
        <p:spPr bwMode="auto">
          <a:xfrm>
            <a:off x="7154863" y="4606925"/>
            <a:ext cx="76200" cy="74613"/>
          </a:xfrm>
          <a:prstGeom prst="ellipse">
            <a:avLst/>
          </a:prstGeom>
          <a:solidFill>
            <a:srgbClr val="FFFF00"/>
          </a:solidFill>
          <a:ln w="12700">
            <a:solidFill>
              <a:schemeClr val="tx1"/>
            </a:solidFill>
            <a:round/>
            <a:headEnd/>
            <a:tailEnd/>
          </a:ln>
        </p:spPr>
        <p:txBody>
          <a:bodyPr wrap="none" anchor="ctr"/>
          <a:lstStyle/>
          <a:p>
            <a:pPr algn="ctr"/>
            <a:endParaRPr lang="en-US" sz="2800" b="1" baseline="30000" dirty="0">
              <a:solidFill>
                <a:schemeClr val="bg2"/>
              </a:solidFill>
              <a:latin typeface="Symbol" pitchFamily="18" charset="2"/>
            </a:endParaRPr>
          </a:p>
        </p:txBody>
      </p:sp>
      <p:sp>
        <p:nvSpPr>
          <p:cNvPr id="18455" name="Oval 23"/>
          <p:cNvSpPr>
            <a:spLocks noChangeArrowheads="1"/>
          </p:cNvSpPr>
          <p:nvPr/>
        </p:nvSpPr>
        <p:spPr bwMode="auto">
          <a:xfrm>
            <a:off x="7265988" y="4903788"/>
            <a:ext cx="76200" cy="74612"/>
          </a:xfrm>
          <a:prstGeom prst="ellipse">
            <a:avLst/>
          </a:prstGeom>
          <a:solidFill>
            <a:srgbClr val="FFFF00"/>
          </a:solidFill>
          <a:ln w="12700">
            <a:solidFill>
              <a:schemeClr val="tx1"/>
            </a:solidFill>
            <a:round/>
            <a:headEnd/>
            <a:tailEnd/>
          </a:ln>
        </p:spPr>
        <p:txBody>
          <a:bodyPr wrap="none" anchor="ctr"/>
          <a:lstStyle/>
          <a:p>
            <a:pPr algn="ctr"/>
            <a:endParaRPr lang="en-US" sz="2800" b="1" baseline="30000" dirty="0">
              <a:solidFill>
                <a:schemeClr val="bg2"/>
              </a:solidFill>
              <a:latin typeface="Symbol" pitchFamily="18" charset="2"/>
            </a:endParaRPr>
          </a:p>
        </p:txBody>
      </p:sp>
      <p:sp>
        <p:nvSpPr>
          <p:cNvPr id="18456" name="Oval 24"/>
          <p:cNvSpPr>
            <a:spLocks noChangeArrowheads="1"/>
          </p:cNvSpPr>
          <p:nvPr/>
        </p:nvSpPr>
        <p:spPr bwMode="auto">
          <a:xfrm>
            <a:off x="7335838" y="4660900"/>
            <a:ext cx="76200" cy="74613"/>
          </a:xfrm>
          <a:prstGeom prst="ellipse">
            <a:avLst/>
          </a:prstGeom>
          <a:solidFill>
            <a:srgbClr val="FFFF00"/>
          </a:solidFill>
          <a:ln w="12700">
            <a:solidFill>
              <a:schemeClr val="tx1"/>
            </a:solidFill>
            <a:round/>
            <a:headEnd/>
            <a:tailEnd/>
          </a:ln>
        </p:spPr>
        <p:txBody>
          <a:bodyPr wrap="none" anchor="ctr"/>
          <a:lstStyle/>
          <a:p>
            <a:pPr algn="ctr"/>
            <a:endParaRPr lang="en-US" sz="2800" b="1" baseline="30000" dirty="0">
              <a:solidFill>
                <a:schemeClr val="bg2"/>
              </a:solidFill>
              <a:latin typeface="Symbol" pitchFamily="18" charset="2"/>
            </a:endParaRPr>
          </a:p>
        </p:txBody>
      </p:sp>
      <p:sp>
        <p:nvSpPr>
          <p:cNvPr id="18457" name="Oval 25"/>
          <p:cNvSpPr>
            <a:spLocks noChangeArrowheads="1"/>
          </p:cNvSpPr>
          <p:nvPr/>
        </p:nvSpPr>
        <p:spPr bwMode="auto">
          <a:xfrm>
            <a:off x="7426325" y="4835525"/>
            <a:ext cx="76200" cy="74613"/>
          </a:xfrm>
          <a:prstGeom prst="ellipse">
            <a:avLst/>
          </a:prstGeom>
          <a:solidFill>
            <a:srgbClr val="FFFF00"/>
          </a:solidFill>
          <a:ln w="12700">
            <a:solidFill>
              <a:schemeClr val="tx1"/>
            </a:solidFill>
            <a:round/>
            <a:headEnd/>
            <a:tailEnd/>
          </a:ln>
        </p:spPr>
        <p:txBody>
          <a:bodyPr wrap="none" anchor="ctr"/>
          <a:lstStyle/>
          <a:p>
            <a:pPr algn="ctr"/>
            <a:endParaRPr lang="en-US" sz="2800" b="1" baseline="30000" dirty="0">
              <a:solidFill>
                <a:schemeClr val="bg2"/>
              </a:solidFill>
              <a:latin typeface="Symbol" pitchFamily="18" charset="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0" y="0"/>
            <a:ext cx="9144000" cy="641350"/>
          </a:xfrm>
          <a:prstGeom prst="rect">
            <a:avLst/>
          </a:prstGeom>
          <a:solidFill>
            <a:srgbClr val="0033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n-US" sz="3600" b="1" dirty="0">
                <a:solidFill>
                  <a:srgbClr val="FFCC00"/>
                </a:solidFill>
              </a:rPr>
              <a:t>SPECIFIC IONIZATION</a:t>
            </a:r>
          </a:p>
        </p:txBody>
      </p:sp>
      <p:sp>
        <p:nvSpPr>
          <p:cNvPr id="19459" name="Line 3"/>
          <p:cNvSpPr>
            <a:spLocks noChangeShapeType="1"/>
          </p:cNvSpPr>
          <p:nvPr/>
        </p:nvSpPr>
        <p:spPr bwMode="auto">
          <a:xfrm>
            <a:off x="2057400" y="3962400"/>
            <a:ext cx="5937250" cy="0"/>
          </a:xfrm>
          <a:prstGeom prst="line">
            <a:avLst/>
          </a:prstGeom>
          <a:noFill/>
          <a:ln w="127000">
            <a:solidFill>
              <a:srgbClr val="FF66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dirty="0"/>
          </a:p>
        </p:txBody>
      </p:sp>
      <p:grpSp>
        <p:nvGrpSpPr>
          <p:cNvPr id="19460" name="Group 4"/>
          <p:cNvGrpSpPr>
            <a:grpSpLocks/>
          </p:cNvGrpSpPr>
          <p:nvPr/>
        </p:nvGrpSpPr>
        <p:grpSpPr bwMode="auto">
          <a:xfrm>
            <a:off x="1447800" y="3733800"/>
            <a:ext cx="492125" cy="417513"/>
            <a:chOff x="4399" y="3189"/>
            <a:chExt cx="310" cy="263"/>
          </a:xfrm>
        </p:grpSpPr>
        <p:sp>
          <p:nvSpPr>
            <p:cNvPr id="19532" name="Oval 5"/>
            <p:cNvSpPr>
              <a:spLocks noChangeArrowheads="1"/>
            </p:cNvSpPr>
            <p:nvPr/>
          </p:nvSpPr>
          <p:spPr bwMode="auto">
            <a:xfrm>
              <a:off x="4415" y="3207"/>
              <a:ext cx="189" cy="149"/>
            </a:xfrm>
            <a:prstGeom prst="ellipse">
              <a:avLst/>
            </a:prstGeom>
            <a:solidFill>
              <a:schemeClr val="bg1"/>
            </a:solidFill>
            <a:ln w="12700">
              <a:solidFill>
                <a:schemeClr val="tx1"/>
              </a:solidFill>
              <a:round/>
              <a:headEnd/>
              <a:tailEnd/>
            </a:ln>
          </p:spPr>
          <p:txBody>
            <a:bodyPr wrap="none" anchor="ctr"/>
            <a:lstStyle/>
            <a:p>
              <a:endParaRPr lang="en-US" dirty="0">
                <a:latin typeface="Calibri" pitchFamily="34" charset="0"/>
              </a:endParaRPr>
            </a:p>
          </p:txBody>
        </p:sp>
        <p:sp>
          <p:nvSpPr>
            <p:cNvPr id="19533" name="Oval 6"/>
            <p:cNvSpPr>
              <a:spLocks noChangeArrowheads="1"/>
            </p:cNvSpPr>
            <p:nvPr/>
          </p:nvSpPr>
          <p:spPr bwMode="auto">
            <a:xfrm>
              <a:off x="4543" y="3189"/>
              <a:ext cx="166" cy="167"/>
            </a:xfrm>
            <a:prstGeom prst="ellipse">
              <a:avLst/>
            </a:prstGeom>
            <a:solidFill>
              <a:schemeClr val="tx1"/>
            </a:solidFill>
            <a:ln w="12700">
              <a:solidFill>
                <a:schemeClr val="tx1"/>
              </a:solidFill>
              <a:round/>
              <a:headEnd/>
              <a:tailEnd/>
            </a:ln>
          </p:spPr>
          <p:txBody>
            <a:bodyPr wrap="none" anchor="ctr"/>
            <a:lstStyle/>
            <a:p>
              <a:endParaRPr lang="en-US" dirty="0">
                <a:latin typeface="Calibri" pitchFamily="34" charset="0"/>
              </a:endParaRPr>
            </a:p>
          </p:txBody>
        </p:sp>
        <p:sp>
          <p:nvSpPr>
            <p:cNvPr id="19534" name="Oval 7"/>
            <p:cNvSpPr>
              <a:spLocks noChangeArrowheads="1"/>
            </p:cNvSpPr>
            <p:nvPr/>
          </p:nvSpPr>
          <p:spPr bwMode="auto">
            <a:xfrm>
              <a:off x="4399" y="3285"/>
              <a:ext cx="166" cy="167"/>
            </a:xfrm>
            <a:prstGeom prst="ellipse">
              <a:avLst/>
            </a:prstGeom>
            <a:solidFill>
              <a:schemeClr val="tx1"/>
            </a:solidFill>
            <a:ln w="12700">
              <a:solidFill>
                <a:schemeClr val="tx1"/>
              </a:solidFill>
              <a:round/>
              <a:headEnd/>
              <a:tailEnd/>
            </a:ln>
          </p:spPr>
          <p:txBody>
            <a:bodyPr wrap="none" anchor="ctr"/>
            <a:lstStyle/>
            <a:p>
              <a:endParaRPr lang="en-US" dirty="0">
                <a:latin typeface="Calibri" pitchFamily="34" charset="0"/>
              </a:endParaRPr>
            </a:p>
          </p:txBody>
        </p:sp>
        <p:sp>
          <p:nvSpPr>
            <p:cNvPr id="19535" name="Oval 8"/>
            <p:cNvSpPr>
              <a:spLocks noChangeArrowheads="1"/>
            </p:cNvSpPr>
            <p:nvPr/>
          </p:nvSpPr>
          <p:spPr bwMode="auto">
            <a:xfrm>
              <a:off x="4511" y="3303"/>
              <a:ext cx="189" cy="149"/>
            </a:xfrm>
            <a:prstGeom prst="ellipse">
              <a:avLst/>
            </a:prstGeom>
            <a:solidFill>
              <a:schemeClr val="bg1"/>
            </a:solidFill>
            <a:ln w="12700">
              <a:solidFill>
                <a:schemeClr val="tx1"/>
              </a:solidFill>
              <a:round/>
              <a:headEnd/>
              <a:tailEnd/>
            </a:ln>
          </p:spPr>
          <p:txBody>
            <a:bodyPr wrap="none" anchor="ctr"/>
            <a:lstStyle/>
            <a:p>
              <a:endParaRPr lang="en-US" dirty="0">
                <a:latin typeface="Calibri" pitchFamily="34" charset="0"/>
              </a:endParaRPr>
            </a:p>
          </p:txBody>
        </p:sp>
      </p:grpSp>
      <p:sp>
        <p:nvSpPr>
          <p:cNvPr id="19461" name="Rectangle 9"/>
          <p:cNvSpPr>
            <a:spLocks noChangeArrowheads="1"/>
          </p:cNvSpPr>
          <p:nvPr/>
        </p:nvSpPr>
        <p:spPr bwMode="auto">
          <a:xfrm>
            <a:off x="381000" y="3200400"/>
            <a:ext cx="10620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baseline="30000" dirty="0">
                <a:solidFill>
                  <a:srgbClr val="FF0000"/>
                </a:solidFill>
                <a:latin typeface="Symbol" pitchFamily="18" charset="2"/>
              </a:rPr>
              <a:t></a:t>
            </a:r>
            <a:r>
              <a:rPr lang="en-US" sz="2800" baseline="-25000" dirty="0">
                <a:solidFill>
                  <a:srgbClr val="FF0000"/>
                </a:solidFill>
                <a:latin typeface="Symbol" pitchFamily="18" charset="2"/>
              </a:rPr>
              <a:t></a:t>
            </a:r>
            <a:r>
              <a:rPr lang="en-US" sz="2800" b="1" dirty="0">
                <a:solidFill>
                  <a:srgbClr val="FF0000"/>
                </a:solidFill>
                <a:latin typeface="Symbol" pitchFamily="18" charset="2"/>
              </a:rPr>
              <a:t></a:t>
            </a:r>
            <a:r>
              <a:rPr lang="en-US" sz="2800" b="1" baseline="30000" dirty="0">
                <a:solidFill>
                  <a:srgbClr val="FF0000"/>
                </a:solidFill>
                <a:latin typeface="Symbol" pitchFamily="18" charset="2"/>
              </a:rPr>
              <a:t></a:t>
            </a:r>
          </a:p>
        </p:txBody>
      </p:sp>
      <p:sp>
        <p:nvSpPr>
          <p:cNvPr id="19462" name="Oval 10"/>
          <p:cNvSpPr>
            <a:spLocks noChangeArrowheads="1"/>
          </p:cNvSpPr>
          <p:nvPr/>
        </p:nvSpPr>
        <p:spPr bwMode="auto">
          <a:xfrm>
            <a:off x="4419600" y="365760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63" name="Oval 11"/>
          <p:cNvSpPr>
            <a:spLocks noChangeArrowheads="1"/>
          </p:cNvSpPr>
          <p:nvPr/>
        </p:nvSpPr>
        <p:spPr bwMode="auto">
          <a:xfrm>
            <a:off x="5029200" y="358140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64" name="Oval 12"/>
          <p:cNvSpPr>
            <a:spLocks noChangeArrowheads="1"/>
          </p:cNvSpPr>
          <p:nvPr/>
        </p:nvSpPr>
        <p:spPr bwMode="auto">
          <a:xfrm>
            <a:off x="4572000" y="403860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65" name="Oval 13"/>
          <p:cNvSpPr>
            <a:spLocks noChangeArrowheads="1"/>
          </p:cNvSpPr>
          <p:nvPr/>
        </p:nvSpPr>
        <p:spPr bwMode="auto">
          <a:xfrm>
            <a:off x="4267200" y="419100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66" name="Oval 14"/>
          <p:cNvSpPr>
            <a:spLocks noChangeArrowheads="1"/>
          </p:cNvSpPr>
          <p:nvPr/>
        </p:nvSpPr>
        <p:spPr bwMode="auto">
          <a:xfrm>
            <a:off x="3962400" y="373380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67" name="Oval 15"/>
          <p:cNvSpPr>
            <a:spLocks noChangeArrowheads="1"/>
          </p:cNvSpPr>
          <p:nvPr/>
        </p:nvSpPr>
        <p:spPr bwMode="auto">
          <a:xfrm>
            <a:off x="3657600" y="411480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68" name="Oval 16"/>
          <p:cNvSpPr>
            <a:spLocks noChangeArrowheads="1"/>
          </p:cNvSpPr>
          <p:nvPr/>
        </p:nvSpPr>
        <p:spPr bwMode="auto">
          <a:xfrm>
            <a:off x="5791200" y="403860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69" name="Oval 17"/>
          <p:cNvSpPr>
            <a:spLocks noChangeArrowheads="1"/>
          </p:cNvSpPr>
          <p:nvPr/>
        </p:nvSpPr>
        <p:spPr bwMode="auto">
          <a:xfrm>
            <a:off x="5791200" y="342900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70" name="Oval 18"/>
          <p:cNvSpPr>
            <a:spLocks noChangeArrowheads="1"/>
          </p:cNvSpPr>
          <p:nvPr/>
        </p:nvSpPr>
        <p:spPr bwMode="auto">
          <a:xfrm>
            <a:off x="5638800" y="373380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71" name="Oval 19"/>
          <p:cNvSpPr>
            <a:spLocks noChangeArrowheads="1"/>
          </p:cNvSpPr>
          <p:nvPr/>
        </p:nvSpPr>
        <p:spPr bwMode="auto">
          <a:xfrm>
            <a:off x="6096000" y="411480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72" name="Oval 20"/>
          <p:cNvSpPr>
            <a:spLocks noChangeArrowheads="1"/>
          </p:cNvSpPr>
          <p:nvPr/>
        </p:nvSpPr>
        <p:spPr bwMode="auto">
          <a:xfrm>
            <a:off x="6629400" y="411480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73" name="Oval 21"/>
          <p:cNvSpPr>
            <a:spLocks noChangeArrowheads="1"/>
          </p:cNvSpPr>
          <p:nvPr/>
        </p:nvSpPr>
        <p:spPr bwMode="auto">
          <a:xfrm>
            <a:off x="6553200" y="365760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74" name="Oval 22"/>
          <p:cNvSpPr>
            <a:spLocks noChangeArrowheads="1"/>
          </p:cNvSpPr>
          <p:nvPr/>
        </p:nvSpPr>
        <p:spPr bwMode="auto">
          <a:xfrm>
            <a:off x="5181600" y="4038600"/>
            <a:ext cx="152400" cy="14605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75" name="Oval 23"/>
          <p:cNvSpPr>
            <a:spLocks noChangeArrowheads="1"/>
          </p:cNvSpPr>
          <p:nvPr/>
        </p:nvSpPr>
        <p:spPr bwMode="auto">
          <a:xfrm>
            <a:off x="6248400" y="373380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76" name="Oval 24"/>
          <p:cNvSpPr>
            <a:spLocks noChangeArrowheads="1"/>
          </p:cNvSpPr>
          <p:nvPr/>
        </p:nvSpPr>
        <p:spPr bwMode="auto">
          <a:xfrm>
            <a:off x="6324600" y="342900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77" name="Oval 25"/>
          <p:cNvSpPr>
            <a:spLocks noChangeArrowheads="1"/>
          </p:cNvSpPr>
          <p:nvPr/>
        </p:nvSpPr>
        <p:spPr bwMode="auto">
          <a:xfrm>
            <a:off x="5715000" y="434340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78" name="Oval 26"/>
          <p:cNvSpPr>
            <a:spLocks noChangeArrowheads="1"/>
          </p:cNvSpPr>
          <p:nvPr/>
        </p:nvSpPr>
        <p:spPr bwMode="auto">
          <a:xfrm>
            <a:off x="6380163" y="4170363"/>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79" name="Oval 27"/>
          <p:cNvSpPr>
            <a:spLocks noChangeArrowheads="1"/>
          </p:cNvSpPr>
          <p:nvPr/>
        </p:nvSpPr>
        <p:spPr bwMode="auto">
          <a:xfrm>
            <a:off x="5486400" y="335280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80" name="Oval 28"/>
          <p:cNvSpPr>
            <a:spLocks noChangeArrowheads="1"/>
          </p:cNvSpPr>
          <p:nvPr/>
        </p:nvSpPr>
        <p:spPr bwMode="auto">
          <a:xfrm>
            <a:off x="7010400" y="358140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81" name="Oval 29"/>
          <p:cNvSpPr>
            <a:spLocks noChangeArrowheads="1"/>
          </p:cNvSpPr>
          <p:nvPr/>
        </p:nvSpPr>
        <p:spPr bwMode="auto">
          <a:xfrm flipH="1">
            <a:off x="7086600" y="4114800"/>
            <a:ext cx="152400" cy="1524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82" name="Oval 30"/>
          <p:cNvSpPr>
            <a:spLocks noChangeArrowheads="1"/>
          </p:cNvSpPr>
          <p:nvPr/>
        </p:nvSpPr>
        <p:spPr bwMode="auto">
          <a:xfrm>
            <a:off x="5562600" y="403860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83" name="Oval 31"/>
          <p:cNvSpPr>
            <a:spLocks noChangeArrowheads="1"/>
          </p:cNvSpPr>
          <p:nvPr/>
        </p:nvSpPr>
        <p:spPr bwMode="auto">
          <a:xfrm>
            <a:off x="6781800" y="426720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84" name="Oval 32"/>
          <p:cNvSpPr>
            <a:spLocks noChangeArrowheads="1"/>
          </p:cNvSpPr>
          <p:nvPr/>
        </p:nvSpPr>
        <p:spPr bwMode="auto">
          <a:xfrm>
            <a:off x="6629400" y="335280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85" name="Oval 33"/>
          <p:cNvSpPr>
            <a:spLocks noChangeArrowheads="1"/>
          </p:cNvSpPr>
          <p:nvPr/>
        </p:nvSpPr>
        <p:spPr bwMode="auto">
          <a:xfrm>
            <a:off x="5334000" y="373380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86" name="Oval 34"/>
          <p:cNvSpPr>
            <a:spLocks noChangeArrowheads="1"/>
          </p:cNvSpPr>
          <p:nvPr/>
        </p:nvSpPr>
        <p:spPr bwMode="auto">
          <a:xfrm>
            <a:off x="7391400" y="4038600"/>
            <a:ext cx="139700" cy="139700"/>
          </a:xfrm>
          <a:prstGeom prst="ellipse">
            <a:avLst/>
          </a:prstGeom>
          <a:solidFill>
            <a:srgbClr val="FFFF00"/>
          </a:solidFill>
          <a:ln w="12700">
            <a:solidFill>
              <a:schemeClr val="tx1"/>
            </a:solidFill>
            <a:round/>
            <a:headEnd/>
            <a:tailEnd/>
          </a:ln>
        </p:spPr>
        <p:txBody>
          <a:bodyPr wrap="none" anchor="ctr"/>
          <a:lstStyle/>
          <a:p>
            <a:pPr algn="ctr" eaLnBrk="0" hangingPunct="0"/>
            <a:endParaRPr lang="en-US" b="1" dirty="0">
              <a:solidFill>
                <a:schemeClr val="bg2"/>
              </a:solidFill>
              <a:latin typeface="Univers (W1)" charset="0"/>
            </a:endParaRPr>
          </a:p>
          <a:p>
            <a:pPr algn="ctr"/>
            <a:endParaRPr lang="en-US" dirty="0">
              <a:latin typeface="Calibri" pitchFamily="34" charset="0"/>
            </a:endParaRPr>
          </a:p>
        </p:txBody>
      </p:sp>
      <p:sp>
        <p:nvSpPr>
          <p:cNvPr id="19487" name="Rectangle 35"/>
          <p:cNvSpPr>
            <a:spLocks noChangeArrowheads="1"/>
          </p:cNvSpPr>
          <p:nvPr/>
        </p:nvSpPr>
        <p:spPr bwMode="auto">
          <a:xfrm>
            <a:off x="2438400" y="5715000"/>
            <a:ext cx="5562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b="1" dirty="0">
                <a:solidFill>
                  <a:srgbClr val="FF0000"/>
                </a:solidFill>
              </a:rPr>
              <a:t>Specific ionization for a 4.8 MeV alpha particle in air is 40,000 ion pairs /cm</a:t>
            </a:r>
          </a:p>
        </p:txBody>
      </p:sp>
      <p:sp>
        <p:nvSpPr>
          <p:cNvPr id="19488" name="Oval 36"/>
          <p:cNvSpPr>
            <a:spLocks noChangeArrowheads="1"/>
          </p:cNvSpPr>
          <p:nvPr/>
        </p:nvSpPr>
        <p:spPr bwMode="auto">
          <a:xfrm>
            <a:off x="6927850" y="3243263"/>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89" name="Oval 37"/>
          <p:cNvSpPr>
            <a:spLocks noChangeArrowheads="1"/>
          </p:cNvSpPr>
          <p:nvPr/>
        </p:nvSpPr>
        <p:spPr bwMode="auto">
          <a:xfrm>
            <a:off x="7370763" y="3622675"/>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90" name="Oval 38"/>
          <p:cNvSpPr>
            <a:spLocks noChangeArrowheads="1"/>
          </p:cNvSpPr>
          <p:nvPr/>
        </p:nvSpPr>
        <p:spPr bwMode="auto">
          <a:xfrm>
            <a:off x="6858000" y="3754438"/>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91" name="Oval 39"/>
          <p:cNvSpPr>
            <a:spLocks noChangeArrowheads="1"/>
          </p:cNvSpPr>
          <p:nvPr/>
        </p:nvSpPr>
        <p:spPr bwMode="auto">
          <a:xfrm>
            <a:off x="7280275" y="3698875"/>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92" name="Oval 40"/>
          <p:cNvSpPr>
            <a:spLocks noChangeArrowheads="1"/>
          </p:cNvSpPr>
          <p:nvPr/>
        </p:nvSpPr>
        <p:spPr bwMode="auto">
          <a:xfrm>
            <a:off x="7265988" y="4246563"/>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93" name="Oval 41"/>
          <p:cNvSpPr>
            <a:spLocks noChangeArrowheads="1"/>
          </p:cNvSpPr>
          <p:nvPr/>
        </p:nvSpPr>
        <p:spPr bwMode="auto">
          <a:xfrm>
            <a:off x="7191375" y="344170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94" name="Oval 42"/>
          <p:cNvSpPr>
            <a:spLocks noChangeArrowheads="1"/>
          </p:cNvSpPr>
          <p:nvPr/>
        </p:nvSpPr>
        <p:spPr bwMode="auto">
          <a:xfrm>
            <a:off x="3821113" y="4322763"/>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95" name="Oval 43"/>
          <p:cNvSpPr>
            <a:spLocks noChangeArrowheads="1"/>
          </p:cNvSpPr>
          <p:nvPr/>
        </p:nvSpPr>
        <p:spPr bwMode="auto">
          <a:xfrm>
            <a:off x="3211513" y="4246563"/>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96" name="Oval 44"/>
          <p:cNvSpPr>
            <a:spLocks noChangeArrowheads="1"/>
          </p:cNvSpPr>
          <p:nvPr/>
        </p:nvSpPr>
        <p:spPr bwMode="auto">
          <a:xfrm>
            <a:off x="5649913" y="4246563"/>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97" name="Oval 45"/>
          <p:cNvSpPr>
            <a:spLocks noChangeArrowheads="1"/>
          </p:cNvSpPr>
          <p:nvPr/>
        </p:nvSpPr>
        <p:spPr bwMode="auto">
          <a:xfrm>
            <a:off x="6183313" y="4246563"/>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98" name="Oval 46"/>
          <p:cNvSpPr>
            <a:spLocks noChangeArrowheads="1"/>
          </p:cNvSpPr>
          <p:nvPr/>
        </p:nvSpPr>
        <p:spPr bwMode="auto">
          <a:xfrm>
            <a:off x="5268913" y="4475163"/>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499" name="Oval 47"/>
          <p:cNvSpPr>
            <a:spLocks noChangeArrowheads="1"/>
          </p:cNvSpPr>
          <p:nvPr/>
        </p:nvSpPr>
        <p:spPr bwMode="auto">
          <a:xfrm>
            <a:off x="5934075" y="4302125"/>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00" name="Oval 48"/>
          <p:cNvSpPr>
            <a:spLocks noChangeArrowheads="1"/>
          </p:cNvSpPr>
          <p:nvPr/>
        </p:nvSpPr>
        <p:spPr bwMode="auto">
          <a:xfrm flipH="1">
            <a:off x="6640513" y="4246563"/>
            <a:ext cx="152400" cy="1524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01" name="Oval 49"/>
          <p:cNvSpPr>
            <a:spLocks noChangeArrowheads="1"/>
          </p:cNvSpPr>
          <p:nvPr/>
        </p:nvSpPr>
        <p:spPr bwMode="auto">
          <a:xfrm>
            <a:off x="6335713" y="4398963"/>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02" name="Oval 50"/>
          <p:cNvSpPr>
            <a:spLocks noChangeArrowheads="1"/>
          </p:cNvSpPr>
          <p:nvPr/>
        </p:nvSpPr>
        <p:spPr bwMode="auto">
          <a:xfrm>
            <a:off x="6819900" y="4378325"/>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03" name="Oval 51"/>
          <p:cNvSpPr>
            <a:spLocks noChangeArrowheads="1"/>
          </p:cNvSpPr>
          <p:nvPr/>
        </p:nvSpPr>
        <p:spPr bwMode="auto">
          <a:xfrm>
            <a:off x="4791075" y="4487863"/>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04" name="Oval 52"/>
          <p:cNvSpPr>
            <a:spLocks noChangeArrowheads="1"/>
          </p:cNvSpPr>
          <p:nvPr/>
        </p:nvSpPr>
        <p:spPr bwMode="auto">
          <a:xfrm>
            <a:off x="4181475" y="4411663"/>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05" name="Oval 53"/>
          <p:cNvSpPr>
            <a:spLocks noChangeArrowheads="1"/>
          </p:cNvSpPr>
          <p:nvPr/>
        </p:nvSpPr>
        <p:spPr bwMode="auto">
          <a:xfrm>
            <a:off x="6619875" y="4411663"/>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06" name="Oval 54"/>
          <p:cNvSpPr>
            <a:spLocks noChangeArrowheads="1"/>
          </p:cNvSpPr>
          <p:nvPr/>
        </p:nvSpPr>
        <p:spPr bwMode="auto">
          <a:xfrm>
            <a:off x="7153275" y="4411663"/>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07" name="Oval 55"/>
          <p:cNvSpPr>
            <a:spLocks noChangeArrowheads="1"/>
          </p:cNvSpPr>
          <p:nvPr/>
        </p:nvSpPr>
        <p:spPr bwMode="auto">
          <a:xfrm>
            <a:off x="6238875" y="4640263"/>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08" name="Oval 56"/>
          <p:cNvSpPr>
            <a:spLocks noChangeArrowheads="1"/>
          </p:cNvSpPr>
          <p:nvPr/>
        </p:nvSpPr>
        <p:spPr bwMode="auto">
          <a:xfrm>
            <a:off x="6904038" y="4467225"/>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09" name="Oval 57"/>
          <p:cNvSpPr>
            <a:spLocks noChangeArrowheads="1"/>
          </p:cNvSpPr>
          <p:nvPr/>
        </p:nvSpPr>
        <p:spPr bwMode="auto">
          <a:xfrm flipH="1">
            <a:off x="7610475" y="4411663"/>
            <a:ext cx="152400" cy="1524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10" name="Oval 58"/>
          <p:cNvSpPr>
            <a:spLocks noChangeArrowheads="1"/>
          </p:cNvSpPr>
          <p:nvPr/>
        </p:nvSpPr>
        <p:spPr bwMode="auto">
          <a:xfrm>
            <a:off x="7305675" y="4564063"/>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11" name="Oval 59"/>
          <p:cNvSpPr>
            <a:spLocks noChangeArrowheads="1"/>
          </p:cNvSpPr>
          <p:nvPr/>
        </p:nvSpPr>
        <p:spPr bwMode="auto">
          <a:xfrm>
            <a:off x="7789863" y="4543425"/>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12" name="Oval 60"/>
          <p:cNvSpPr>
            <a:spLocks noChangeArrowheads="1"/>
          </p:cNvSpPr>
          <p:nvPr/>
        </p:nvSpPr>
        <p:spPr bwMode="auto">
          <a:xfrm>
            <a:off x="6248400" y="2884488"/>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13" name="Oval 61"/>
          <p:cNvSpPr>
            <a:spLocks noChangeArrowheads="1"/>
          </p:cNvSpPr>
          <p:nvPr/>
        </p:nvSpPr>
        <p:spPr bwMode="auto">
          <a:xfrm>
            <a:off x="6781800" y="2884488"/>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14" name="Oval 62"/>
          <p:cNvSpPr>
            <a:spLocks noChangeArrowheads="1"/>
          </p:cNvSpPr>
          <p:nvPr/>
        </p:nvSpPr>
        <p:spPr bwMode="auto">
          <a:xfrm>
            <a:off x="5867400" y="3113088"/>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15" name="Oval 63"/>
          <p:cNvSpPr>
            <a:spLocks noChangeArrowheads="1"/>
          </p:cNvSpPr>
          <p:nvPr/>
        </p:nvSpPr>
        <p:spPr bwMode="auto">
          <a:xfrm>
            <a:off x="6532563" y="294005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16" name="Oval 64"/>
          <p:cNvSpPr>
            <a:spLocks noChangeArrowheads="1"/>
          </p:cNvSpPr>
          <p:nvPr/>
        </p:nvSpPr>
        <p:spPr bwMode="auto">
          <a:xfrm flipH="1">
            <a:off x="7239000" y="2884488"/>
            <a:ext cx="152400" cy="1524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17" name="Oval 65"/>
          <p:cNvSpPr>
            <a:spLocks noChangeArrowheads="1"/>
          </p:cNvSpPr>
          <p:nvPr/>
        </p:nvSpPr>
        <p:spPr bwMode="auto">
          <a:xfrm>
            <a:off x="6934200" y="3036888"/>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18" name="Oval 66"/>
          <p:cNvSpPr>
            <a:spLocks noChangeArrowheads="1"/>
          </p:cNvSpPr>
          <p:nvPr/>
        </p:nvSpPr>
        <p:spPr bwMode="auto">
          <a:xfrm>
            <a:off x="7418388" y="3016250"/>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19" name="Oval 67"/>
          <p:cNvSpPr>
            <a:spLocks noChangeArrowheads="1"/>
          </p:cNvSpPr>
          <p:nvPr/>
        </p:nvSpPr>
        <p:spPr bwMode="auto">
          <a:xfrm>
            <a:off x="4572000" y="3252788"/>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20" name="Oval 68"/>
          <p:cNvSpPr>
            <a:spLocks noChangeArrowheads="1"/>
          </p:cNvSpPr>
          <p:nvPr/>
        </p:nvSpPr>
        <p:spPr bwMode="auto">
          <a:xfrm>
            <a:off x="5181600" y="3176588"/>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21" name="Oval 69"/>
          <p:cNvSpPr>
            <a:spLocks noChangeArrowheads="1"/>
          </p:cNvSpPr>
          <p:nvPr/>
        </p:nvSpPr>
        <p:spPr bwMode="auto">
          <a:xfrm>
            <a:off x="5943600" y="3024188"/>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22" name="Oval 70"/>
          <p:cNvSpPr>
            <a:spLocks noChangeArrowheads="1"/>
          </p:cNvSpPr>
          <p:nvPr/>
        </p:nvSpPr>
        <p:spPr bwMode="auto">
          <a:xfrm>
            <a:off x="6705600" y="3252788"/>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23" name="Oval 71"/>
          <p:cNvSpPr>
            <a:spLocks noChangeArrowheads="1"/>
          </p:cNvSpPr>
          <p:nvPr/>
        </p:nvSpPr>
        <p:spPr bwMode="auto">
          <a:xfrm>
            <a:off x="6477000" y="3024188"/>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24" name="Oval 72"/>
          <p:cNvSpPr>
            <a:spLocks noChangeArrowheads="1"/>
          </p:cNvSpPr>
          <p:nvPr/>
        </p:nvSpPr>
        <p:spPr bwMode="auto">
          <a:xfrm>
            <a:off x="5638800" y="2947988"/>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25" name="Oval 73"/>
          <p:cNvSpPr>
            <a:spLocks noChangeArrowheads="1"/>
          </p:cNvSpPr>
          <p:nvPr/>
        </p:nvSpPr>
        <p:spPr bwMode="auto">
          <a:xfrm>
            <a:off x="6781800" y="2947988"/>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26" name="Oval 74"/>
          <p:cNvSpPr>
            <a:spLocks noChangeArrowheads="1"/>
          </p:cNvSpPr>
          <p:nvPr/>
        </p:nvSpPr>
        <p:spPr bwMode="auto">
          <a:xfrm>
            <a:off x="5181600" y="4868863"/>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27" name="Oval 75"/>
          <p:cNvSpPr>
            <a:spLocks noChangeArrowheads="1"/>
          </p:cNvSpPr>
          <p:nvPr/>
        </p:nvSpPr>
        <p:spPr bwMode="auto">
          <a:xfrm>
            <a:off x="5943600" y="4716463"/>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28" name="Oval 76"/>
          <p:cNvSpPr>
            <a:spLocks noChangeArrowheads="1"/>
          </p:cNvSpPr>
          <p:nvPr/>
        </p:nvSpPr>
        <p:spPr bwMode="auto">
          <a:xfrm>
            <a:off x="6705600" y="4945063"/>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29" name="Oval 77"/>
          <p:cNvSpPr>
            <a:spLocks noChangeArrowheads="1"/>
          </p:cNvSpPr>
          <p:nvPr/>
        </p:nvSpPr>
        <p:spPr bwMode="auto">
          <a:xfrm>
            <a:off x="6477000" y="4716463"/>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30" name="Oval 78"/>
          <p:cNvSpPr>
            <a:spLocks noChangeArrowheads="1"/>
          </p:cNvSpPr>
          <p:nvPr/>
        </p:nvSpPr>
        <p:spPr bwMode="auto">
          <a:xfrm>
            <a:off x="5638800" y="4640263"/>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
        <p:nvSpPr>
          <p:cNvPr id="19531" name="Oval 79"/>
          <p:cNvSpPr>
            <a:spLocks noChangeArrowheads="1"/>
          </p:cNvSpPr>
          <p:nvPr/>
        </p:nvSpPr>
        <p:spPr bwMode="auto">
          <a:xfrm>
            <a:off x="6781800" y="4640263"/>
            <a:ext cx="139700" cy="139700"/>
          </a:xfrm>
          <a:prstGeom prst="ellipse">
            <a:avLst/>
          </a:prstGeom>
          <a:solidFill>
            <a:srgbClr val="FFFF00"/>
          </a:solidFill>
          <a:ln w="12700">
            <a:solidFill>
              <a:schemeClr val="tx1"/>
            </a:solidFill>
            <a:round/>
            <a:headEnd/>
            <a:tailEnd/>
          </a:ln>
        </p:spPr>
        <p:txBody>
          <a:bodyPr wrap="none" anchor="ctr"/>
          <a:lstStyle/>
          <a:p>
            <a:endParaRPr lang="en-US" dirty="0">
              <a:latin typeface="Calibri"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fontAlgn="auto" hangingPunct="1">
              <a:spcAft>
                <a:spcPts val="0"/>
              </a:spcAft>
              <a:defRPr/>
            </a:pPr>
            <a:r>
              <a:rPr lang="en-US" dirty="0" smtClean="0"/>
              <a:t>Radiation Interactions</a:t>
            </a:r>
          </a:p>
        </p:txBody>
      </p:sp>
      <p:sp>
        <p:nvSpPr>
          <p:cNvPr id="20482" name="Rectangle 3"/>
          <p:cNvSpPr>
            <a:spLocks noGrp="1" noChangeArrowheads="1"/>
          </p:cNvSpPr>
          <p:nvPr>
            <p:ph idx="1"/>
          </p:nvPr>
        </p:nvSpPr>
        <p:spPr/>
        <p:txBody>
          <a:bodyPr/>
          <a:lstStyle/>
          <a:p>
            <a:pPr marL="609600" indent="-609600" eaLnBrk="1" hangingPunct="1">
              <a:buFontTx/>
              <a:buAutoNum type="arabicPeriod"/>
            </a:pPr>
            <a:r>
              <a:rPr lang="en-US" dirty="0" smtClean="0"/>
              <a:t>Specific Ionization</a:t>
            </a:r>
          </a:p>
          <a:p>
            <a:pPr marL="990600" lvl="1" indent="-533400" eaLnBrk="1" hangingPunct="1"/>
            <a:r>
              <a:rPr lang="en-US" dirty="0" smtClean="0"/>
              <a:t>Applicable to charged particles</a:t>
            </a:r>
          </a:p>
          <a:p>
            <a:pPr marL="990600" lvl="1" indent="-533400" eaLnBrk="1" hangingPunct="1"/>
            <a:r>
              <a:rPr lang="en-US" dirty="0" smtClean="0"/>
              <a:t>Measures charge produced</a:t>
            </a:r>
          </a:p>
          <a:p>
            <a:pPr marL="609600" indent="-609600" eaLnBrk="1" hangingPunct="1">
              <a:buFont typeface="Wingdings" pitchFamily="2" charset="2"/>
              <a:buAutoNum type="arabicPeriod"/>
            </a:pPr>
            <a:r>
              <a:rPr lang="en-US" dirty="0" smtClean="0"/>
              <a:t>Linear Energy Transfer (LET)</a:t>
            </a:r>
          </a:p>
          <a:p>
            <a:pPr marL="990600" lvl="1" indent="-533400" eaLnBrk="1" hangingPunct="1"/>
            <a:r>
              <a:rPr lang="en-US" dirty="0" smtClean="0"/>
              <a:t>Average kinetic energy loss</a:t>
            </a:r>
          </a:p>
          <a:p>
            <a:pPr marL="609600" indent="-609600" eaLnBrk="1" hangingPunct="1">
              <a:buFont typeface="Wingdings" pitchFamily="2" charset="2"/>
              <a:buAutoNum type="arabicPeriod"/>
            </a:pPr>
            <a:r>
              <a:rPr lang="en-US" dirty="0" smtClean="0"/>
              <a:t>Relative Biological Effectiveness (RBE)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fontAlgn="auto" hangingPunct="1">
              <a:spcAft>
                <a:spcPts val="0"/>
              </a:spcAft>
              <a:defRPr/>
            </a:pPr>
            <a:r>
              <a:rPr lang="en-US" dirty="0" smtClean="0"/>
              <a:t>Radiation Interactions</a:t>
            </a:r>
          </a:p>
        </p:txBody>
      </p:sp>
      <p:sp>
        <p:nvSpPr>
          <p:cNvPr id="21506" name="Rectangle 3"/>
          <p:cNvSpPr>
            <a:spLocks noGrp="1" noChangeArrowheads="1"/>
          </p:cNvSpPr>
          <p:nvPr>
            <p:ph idx="1"/>
          </p:nvPr>
        </p:nvSpPr>
        <p:spPr/>
        <p:txBody>
          <a:bodyPr/>
          <a:lstStyle/>
          <a:p>
            <a:pPr eaLnBrk="1" hangingPunct="1"/>
            <a:r>
              <a:rPr lang="en-US" dirty="0" smtClean="0"/>
              <a:t>Linear Energy Transfer (LET)</a:t>
            </a:r>
          </a:p>
          <a:p>
            <a:pPr lvl="1" eaLnBrk="1" hangingPunct="1"/>
            <a:r>
              <a:rPr lang="en-US" dirty="0" smtClean="0"/>
              <a:t>Identifies the average energy loss per unit path length traveled due to all processes in that segment of the path</a:t>
            </a:r>
          </a:p>
          <a:p>
            <a:pPr eaLnBrk="1" hangingPunct="1"/>
            <a:r>
              <a:rPr lang="en-US" dirty="0" smtClean="0"/>
              <a:t>LET of particle increases as the particle slows down</a:t>
            </a:r>
          </a:p>
          <a:p>
            <a:pPr lvl="1" eaLnBrk="1" hangingPunct="1"/>
            <a:r>
              <a:rPr lang="en-US" dirty="0" smtClean="0"/>
              <a:t>Low LET at high speeds</a:t>
            </a:r>
          </a:p>
          <a:p>
            <a:pPr lvl="1" eaLnBrk="1" hangingPunct="1"/>
            <a:r>
              <a:rPr lang="en-US" dirty="0" smtClean="0"/>
              <a:t>High LET at low speeds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050"/>
          <p:cNvSpPr>
            <a:spLocks noGrp="1" noChangeArrowheads="1"/>
          </p:cNvSpPr>
          <p:nvPr>
            <p:ph type="title"/>
          </p:nvPr>
        </p:nvSpPr>
        <p:spPr/>
        <p:txBody>
          <a:bodyPr/>
          <a:lstStyle/>
          <a:p>
            <a:pPr eaLnBrk="1" fontAlgn="auto" hangingPunct="1">
              <a:spcAft>
                <a:spcPts val="0"/>
              </a:spcAft>
              <a:defRPr/>
            </a:pPr>
            <a:r>
              <a:rPr lang="en-US" dirty="0" smtClean="0"/>
              <a:t>RBE</a:t>
            </a:r>
          </a:p>
        </p:txBody>
      </p:sp>
      <p:sp>
        <p:nvSpPr>
          <p:cNvPr id="22530" name="Rectangle 2051"/>
          <p:cNvSpPr>
            <a:spLocks noGrp="1" noChangeArrowheads="1"/>
          </p:cNvSpPr>
          <p:nvPr>
            <p:ph idx="1"/>
          </p:nvPr>
        </p:nvSpPr>
        <p:spPr/>
        <p:txBody>
          <a:bodyPr>
            <a:normAutofit lnSpcReduction="10000"/>
          </a:bodyPr>
          <a:lstStyle/>
          <a:p>
            <a:pPr eaLnBrk="1" hangingPunct="1"/>
            <a:r>
              <a:rPr lang="en-US" dirty="0" smtClean="0"/>
              <a:t>Relative Biological Effectiveness</a:t>
            </a:r>
          </a:p>
          <a:p>
            <a:pPr lvl="1" eaLnBrk="1" hangingPunct="1"/>
            <a:r>
              <a:rPr lang="en-US" dirty="0" smtClean="0"/>
              <a:t>Relates the amount of radiation it takes to produce the same effect (for each effect and each radiation)</a:t>
            </a:r>
          </a:p>
          <a:p>
            <a:pPr lvl="1" eaLnBrk="1" hangingPunct="1"/>
            <a:r>
              <a:rPr lang="en-US" dirty="0" smtClean="0"/>
              <a:t>Res will change with end point</a:t>
            </a:r>
          </a:p>
          <a:p>
            <a:pPr eaLnBrk="1" hangingPunct="1"/>
            <a:r>
              <a:rPr lang="en-US" dirty="0" smtClean="0"/>
              <a:t>QF relates the amount of damage is done by same amount of radiation (general for reach type of radiation)</a:t>
            </a:r>
          </a:p>
          <a:p>
            <a:pPr lvl="1" eaLnBrk="1" hangingPunct="1"/>
            <a:r>
              <a:rPr lang="en-US" dirty="0" smtClean="0"/>
              <a:t>QF do not change they are associated with a specific kind/energy radiation.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0" y="0"/>
            <a:ext cx="9144000" cy="1190625"/>
          </a:xfrm>
          <a:prstGeom prst="rect">
            <a:avLst/>
          </a:prstGeom>
          <a:solidFill>
            <a:srgbClr val="0033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n-US" sz="3600" b="1" dirty="0">
                <a:solidFill>
                  <a:srgbClr val="FFCC00"/>
                </a:solidFill>
              </a:rPr>
              <a:t>CHANGE IN LET WITH INCREASING PATH LENGTH</a:t>
            </a:r>
          </a:p>
        </p:txBody>
      </p:sp>
      <p:sp>
        <p:nvSpPr>
          <p:cNvPr id="23555" name="Line 3"/>
          <p:cNvSpPr>
            <a:spLocks noChangeShapeType="1"/>
          </p:cNvSpPr>
          <p:nvPr/>
        </p:nvSpPr>
        <p:spPr bwMode="auto">
          <a:xfrm>
            <a:off x="2895600" y="5486400"/>
            <a:ext cx="4718050" cy="0"/>
          </a:xfrm>
          <a:prstGeom prst="line">
            <a:avLst/>
          </a:prstGeom>
          <a:noFill/>
          <a:ln w="63500">
            <a:solidFill>
              <a:srgbClr val="FFCC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dirty="0"/>
          </a:p>
        </p:txBody>
      </p:sp>
      <p:sp>
        <p:nvSpPr>
          <p:cNvPr id="23556" name="Rectangle 4"/>
          <p:cNvSpPr>
            <a:spLocks noChangeArrowheads="1"/>
          </p:cNvSpPr>
          <p:nvPr/>
        </p:nvSpPr>
        <p:spPr bwMode="auto">
          <a:xfrm>
            <a:off x="2971800" y="5867400"/>
            <a:ext cx="5029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FF0000"/>
                </a:solidFill>
              </a:rPr>
              <a:t>Distance of Penetration</a:t>
            </a:r>
          </a:p>
        </p:txBody>
      </p:sp>
      <p:sp>
        <p:nvSpPr>
          <p:cNvPr id="23557" name="Rectangle 5"/>
          <p:cNvSpPr>
            <a:spLocks noChangeArrowheads="1"/>
          </p:cNvSpPr>
          <p:nvPr/>
        </p:nvSpPr>
        <p:spPr bwMode="auto">
          <a:xfrm>
            <a:off x="712788" y="3068638"/>
            <a:ext cx="1676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FF0000"/>
                </a:solidFill>
              </a:rPr>
              <a:t>Relative</a:t>
            </a:r>
          </a:p>
          <a:p>
            <a:r>
              <a:rPr lang="en-US" b="1" dirty="0">
                <a:solidFill>
                  <a:srgbClr val="FF0000"/>
                </a:solidFill>
              </a:rPr>
              <a:t>LET</a:t>
            </a:r>
          </a:p>
        </p:txBody>
      </p:sp>
      <p:sp>
        <p:nvSpPr>
          <p:cNvPr id="23558" name="Rectangle 6"/>
          <p:cNvSpPr>
            <a:spLocks noChangeArrowheads="1"/>
          </p:cNvSpPr>
          <p:nvPr/>
        </p:nvSpPr>
        <p:spPr bwMode="auto">
          <a:xfrm>
            <a:off x="3505200" y="1427163"/>
            <a:ext cx="342265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dirty="0">
                <a:solidFill>
                  <a:srgbClr val="FF0000"/>
                </a:solidFill>
              </a:rPr>
              <a:t>For Heavy Charged Particles</a:t>
            </a:r>
          </a:p>
        </p:txBody>
      </p:sp>
      <p:sp>
        <p:nvSpPr>
          <p:cNvPr id="23559" name="Line 7"/>
          <p:cNvSpPr>
            <a:spLocks noChangeShapeType="1"/>
          </p:cNvSpPr>
          <p:nvPr/>
        </p:nvSpPr>
        <p:spPr bwMode="auto">
          <a:xfrm rot="-5400000">
            <a:off x="1069975" y="3683000"/>
            <a:ext cx="3651250" cy="0"/>
          </a:xfrm>
          <a:prstGeom prst="line">
            <a:avLst/>
          </a:prstGeom>
          <a:noFill/>
          <a:ln w="63500">
            <a:solidFill>
              <a:srgbClr val="FFCC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dirty="0"/>
          </a:p>
        </p:txBody>
      </p:sp>
      <p:sp>
        <p:nvSpPr>
          <p:cNvPr id="23560" name="Freeform 8"/>
          <p:cNvSpPr>
            <a:spLocks/>
          </p:cNvSpPr>
          <p:nvPr/>
        </p:nvSpPr>
        <p:spPr bwMode="auto">
          <a:xfrm>
            <a:off x="2906713" y="2638425"/>
            <a:ext cx="4125912" cy="2800350"/>
          </a:xfrm>
          <a:custGeom>
            <a:avLst/>
            <a:gdLst>
              <a:gd name="T0" fmla="*/ 0 w 2599"/>
              <a:gd name="T1" fmla="*/ 2147483647 h 1764"/>
              <a:gd name="T2" fmla="*/ 2147483647 w 2599"/>
              <a:gd name="T3" fmla="*/ 2147483647 h 1764"/>
              <a:gd name="T4" fmla="*/ 2147483647 w 2599"/>
              <a:gd name="T5" fmla="*/ 2147483647 h 1764"/>
              <a:gd name="T6" fmla="*/ 2147483647 w 2599"/>
              <a:gd name="T7" fmla="*/ 2147483647 h 1764"/>
              <a:gd name="T8" fmla="*/ 0 60000 65536"/>
              <a:gd name="T9" fmla="*/ 0 60000 65536"/>
              <a:gd name="T10" fmla="*/ 0 60000 65536"/>
              <a:gd name="T11" fmla="*/ 0 60000 65536"/>
              <a:gd name="T12" fmla="*/ 0 w 2599"/>
              <a:gd name="T13" fmla="*/ 0 h 1764"/>
              <a:gd name="T14" fmla="*/ 2599 w 2599"/>
              <a:gd name="T15" fmla="*/ 1764 h 1764"/>
            </a:gdLst>
            <a:ahLst/>
            <a:cxnLst>
              <a:cxn ang="T8">
                <a:pos x="T0" y="T1"/>
              </a:cxn>
              <a:cxn ang="T9">
                <a:pos x="T2" y="T3"/>
              </a:cxn>
              <a:cxn ang="T10">
                <a:pos x="T4" y="T5"/>
              </a:cxn>
              <a:cxn ang="T11">
                <a:pos x="T6" y="T7"/>
              </a:cxn>
            </a:cxnLst>
            <a:rect l="T12" t="T13" r="T14" b="T15"/>
            <a:pathLst>
              <a:path w="2599" h="1764">
                <a:moveTo>
                  <a:pt x="0" y="1499"/>
                </a:moveTo>
                <a:cubicBezTo>
                  <a:pt x="320" y="1457"/>
                  <a:pt x="1504" y="1513"/>
                  <a:pt x="1920" y="1277"/>
                </a:cubicBezTo>
                <a:cubicBezTo>
                  <a:pt x="2336" y="1041"/>
                  <a:pt x="2393" y="0"/>
                  <a:pt x="2496" y="81"/>
                </a:cubicBezTo>
                <a:cubicBezTo>
                  <a:pt x="2599" y="162"/>
                  <a:pt x="2532" y="1414"/>
                  <a:pt x="2541" y="1764"/>
                </a:cubicBez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en-US" dirty="0"/>
          </a:p>
        </p:txBody>
      </p:sp>
      <p:sp>
        <p:nvSpPr>
          <p:cNvPr id="23561" name="Rectangle 9"/>
          <p:cNvSpPr>
            <a:spLocks noChangeArrowheads="1"/>
          </p:cNvSpPr>
          <p:nvPr/>
        </p:nvSpPr>
        <p:spPr bwMode="auto">
          <a:xfrm>
            <a:off x="7223125" y="2122488"/>
            <a:ext cx="1498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FF0000"/>
                </a:solidFill>
              </a:rPr>
              <a:t>Bragg Peak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fontAlgn="auto" hangingPunct="1">
              <a:spcAft>
                <a:spcPts val="0"/>
              </a:spcAft>
              <a:defRPr/>
            </a:pPr>
            <a:r>
              <a:rPr lang="en-US" dirty="0" smtClean="0"/>
              <a:t>QUESTIONS?</a:t>
            </a:r>
          </a:p>
        </p:txBody>
      </p:sp>
      <p:pic>
        <p:nvPicPr>
          <p:cNvPr id="2457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3783093" y="3052581"/>
            <a:ext cx="1577813" cy="1621200"/>
          </a:xfr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fontAlgn="auto" hangingPunct="1">
              <a:spcAft>
                <a:spcPts val="0"/>
              </a:spcAft>
              <a:defRPr/>
            </a:pPr>
            <a:r>
              <a:rPr lang="en-US" dirty="0" smtClean="0"/>
              <a:t>Dose </a:t>
            </a:r>
            <a:r>
              <a:rPr lang="en-US" dirty="0" smtClean="0"/>
              <a:t>Equivalent</a:t>
            </a:r>
            <a:endParaRPr lang="en-US" dirty="0" smtClean="0"/>
          </a:p>
        </p:txBody>
      </p:sp>
      <p:sp>
        <p:nvSpPr>
          <p:cNvPr id="9219" name="Subtitle 2"/>
          <p:cNvSpPr>
            <a:spLocks noGrp="1"/>
          </p:cNvSpPr>
          <p:nvPr>
            <p:ph type="subTitle" idx="1"/>
          </p:nvPr>
        </p:nvSpPr>
        <p:spPr/>
        <p:txBody>
          <a:bodyPr/>
          <a:lstStyle/>
          <a:p>
            <a:pPr marR="0" eaLnBrk="1" hangingPunct="1"/>
            <a:r>
              <a:rPr lang="en-US" dirty="0" smtClean="0"/>
              <a:t>Rad Pro III</a:t>
            </a:r>
          </a:p>
          <a:p>
            <a:pPr marR="0" eaLnBrk="1" hangingPunct="1"/>
            <a:r>
              <a:rPr lang="en-US" dirty="0" smtClean="0"/>
              <a:t>NUCP 2331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n-US" dirty="0" smtClean="0">
                <a:effectLst/>
              </a:rPr>
              <a:t>Several units</a:t>
            </a:r>
            <a:endParaRPr lang="en-US" dirty="0">
              <a:effectLst/>
            </a:endParaRPr>
          </a:p>
        </p:txBody>
      </p:sp>
      <p:sp>
        <p:nvSpPr>
          <p:cNvPr id="10242" name="Content Placeholder 1"/>
          <p:cNvSpPr>
            <a:spLocks noGrp="1"/>
          </p:cNvSpPr>
          <p:nvPr>
            <p:ph idx="1"/>
          </p:nvPr>
        </p:nvSpPr>
        <p:spPr/>
        <p:txBody>
          <a:bodyPr>
            <a:normAutofit lnSpcReduction="10000"/>
          </a:bodyPr>
          <a:lstStyle/>
          <a:p>
            <a:pPr eaLnBrk="1" hangingPunct="1"/>
            <a:r>
              <a:rPr lang="en-US" dirty="0" smtClean="0"/>
              <a:t>There are several units that we use to express how radiation interacts with matter</a:t>
            </a:r>
          </a:p>
          <a:p>
            <a:pPr eaLnBrk="1" hangingPunct="1"/>
            <a:r>
              <a:rPr lang="en-US" dirty="0" smtClean="0"/>
              <a:t>They may seem to be measuring the same thing but they are very specific</a:t>
            </a:r>
          </a:p>
          <a:p>
            <a:pPr eaLnBrk="1" hangingPunct="1"/>
            <a:r>
              <a:rPr lang="en-US" dirty="0" smtClean="0"/>
              <a:t>The specific type of interaction you are talking about has a specific unit</a:t>
            </a:r>
          </a:p>
          <a:p>
            <a:pPr eaLnBrk="1" hangingPunct="1"/>
            <a:r>
              <a:rPr lang="en-US" dirty="0" smtClean="0"/>
              <a:t>People will usually know what you are talking about but it should be paid attention to which unit is used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0" y="274638"/>
            <a:ext cx="8229600" cy="1143000"/>
          </a:xfrm>
        </p:spPr>
        <p:txBody>
          <a:bodyPr/>
          <a:lstStyle/>
          <a:p>
            <a:pPr eaLnBrk="1" fontAlgn="auto" hangingPunct="1">
              <a:spcAft>
                <a:spcPts val="0"/>
              </a:spcAft>
              <a:defRPr/>
            </a:pPr>
            <a:r>
              <a:rPr lang="en-US" dirty="0" smtClean="0"/>
              <a:t>Exposure</a:t>
            </a:r>
          </a:p>
        </p:txBody>
      </p:sp>
      <p:sp>
        <p:nvSpPr>
          <p:cNvPr id="11267" name="Rectangle 3"/>
          <p:cNvSpPr>
            <a:spLocks noGrp="1" noChangeArrowheads="1"/>
          </p:cNvSpPr>
          <p:nvPr>
            <p:ph type="body" idx="4294967295"/>
          </p:nvPr>
        </p:nvSpPr>
        <p:spPr>
          <a:xfrm>
            <a:off x="0" y="1600200"/>
            <a:ext cx="8229600" cy="4525963"/>
          </a:xfrm>
        </p:spPr>
        <p:txBody>
          <a:bodyPr/>
          <a:lstStyle/>
          <a:p>
            <a:pPr eaLnBrk="1" hangingPunct="1"/>
            <a:r>
              <a:rPr lang="en-US" dirty="0" smtClean="0"/>
              <a:t>Roentgen - equivalent to 2.58 x E-4 C/kg in air, </a:t>
            </a:r>
          </a:p>
          <a:p>
            <a:pPr lvl="1" eaLnBrk="1" hangingPunct="1"/>
            <a:r>
              <a:rPr lang="en-US" dirty="0" smtClean="0"/>
              <a:t>measures the amount of ionization in air</a:t>
            </a:r>
          </a:p>
          <a:p>
            <a:pPr eaLnBrk="1" hangingPunct="1"/>
            <a:r>
              <a:rPr lang="en-US" dirty="0" smtClean="0"/>
              <a:t>Applies only to X and gamma Radiation</a:t>
            </a:r>
          </a:p>
          <a:p>
            <a:pPr eaLnBrk="1" hangingPunct="1"/>
            <a:r>
              <a:rPr lang="en-US" dirty="0" smtClean="0"/>
              <a:t>Useful for measuring external radiation exposure from X and gamma rays</a:t>
            </a:r>
          </a:p>
          <a:p>
            <a:pPr eaLnBrk="1" hangingPunct="1"/>
            <a:endParaRPr lang="en-US" dirty="0" smtClean="0"/>
          </a:p>
          <a:p>
            <a:pPr eaLnBrk="1" hangingPunct="1"/>
            <a:r>
              <a:rPr lang="en-US" dirty="0" smtClean="0"/>
              <a:t>How many ions pairs does it take to create one R in air?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fontAlgn="auto" hangingPunct="1">
              <a:spcAft>
                <a:spcPts val="0"/>
              </a:spcAft>
              <a:defRPr/>
            </a:pPr>
            <a:r>
              <a:rPr lang="en-US" dirty="0" smtClean="0"/>
              <a:t>Exposure </a:t>
            </a:r>
          </a:p>
        </p:txBody>
      </p:sp>
      <p:sp>
        <p:nvSpPr>
          <p:cNvPr id="12290" name="Rectangle 3"/>
          <p:cNvSpPr>
            <a:spLocks noGrp="1" noChangeArrowheads="1"/>
          </p:cNvSpPr>
          <p:nvPr>
            <p:ph idx="1"/>
          </p:nvPr>
        </p:nvSpPr>
        <p:spPr>
          <a:xfrm>
            <a:off x="762000" y="1600200"/>
            <a:ext cx="7958138" cy="4338638"/>
          </a:xfrm>
        </p:spPr>
        <p:txBody>
          <a:bodyPr>
            <a:normAutofit fontScale="92500" lnSpcReduction="20000"/>
          </a:bodyPr>
          <a:lstStyle/>
          <a:p>
            <a:pPr eaLnBrk="1" hangingPunct="1"/>
            <a:r>
              <a:rPr lang="en-US" dirty="0" smtClean="0">
                <a:solidFill>
                  <a:schemeClr val="tx2"/>
                </a:solidFill>
              </a:rPr>
              <a:t>1 R= 2.58 E –4 C/kg  (as defined)</a:t>
            </a:r>
          </a:p>
          <a:p>
            <a:pPr eaLnBrk="1" hangingPunct="1"/>
            <a:r>
              <a:rPr lang="en-US" dirty="0" smtClean="0">
                <a:solidFill>
                  <a:schemeClr val="tx2"/>
                </a:solidFill>
              </a:rPr>
              <a:t>Charge on electron  1.6 E-19 C</a:t>
            </a:r>
          </a:p>
          <a:p>
            <a:pPr eaLnBrk="1" hangingPunct="1"/>
            <a:r>
              <a:rPr lang="en-US" dirty="0" smtClean="0">
                <a:solidFill>
                  <a:schemeClr val="tx2"/>
                </a:solidFill>
              </a:rPr>
              <a:t>Determine # of electrons needed to create amount of charge, to read 1 R in 1 kg of air</a:t>
            </a:r>
          </a:p>
          <a:p>
            <a:pPr eaLnBrk="1" hangingPunct="1"/>
            <a:r>
              <a:rPr lang="en-US" dirty="0" smtClean="0">
                <a:solidFill>
                  <a:schemeClr val="tx2"/>
                </a:solidFill>
              </a:rPr>
              <a:t>1.6 E 15 electrons(ion pairs) to read 1 R</a:t>
            </a:r>
          </a:p>
          <a:p>
            <a:pPr eaLnBrk="1" hangingPunct="1"/>
            <a:endParaRPr lang="en-US" dirty="0" smtClean="0">
              <a:solidFill>
                <a:schemeClr val="tx2"/>
              </a:solidFill>
            </a:endParaRPr>
          </a:p>
          <a:p>
            <a:pPr eaLnBrk="1" hangingPunct="1"/>
            <a:r>
              <a:rPr lang="en-US" dirty="0" smtClean="0">
                <a:solidFill>
                  <a:schemeClr val="tx2"/>
                </a:solidFill>
              </a:rPr>
              <a:t>1 ion pair = 33.7 </a:t>
            </a:r>
            <a:r>
              <a:rPr lang="en-US" dirty="0" smtClean="0">
                <a:solidFill>
                  <a:schemeClr val="tx2"/>
                </a:solidFill>
              </a:rPr>
              <a:t>eV</a:t>
            </a:r>
            <a:r>
              <a:rPr lang="en-US" dirty="0" smtClean="0">
                <a:solidFill>
                  <a:schemeClr val="tx2"/>
                </a:solidFill>
              </a:rPr>
              <a:t> in air</a:t>
            </a:r>
          </a:p>
          <a:p>
            <a:pPr eaLnBrk="1" hangingPunct="1"/>
            <a:r>
              <a:rPr lang="en-US" dirty="0" smtClean="0">
                <a:solidFill>
                  <a:schemeClr val="tx2"/>
                </a:solidFill>
              </a:rPr>
              <a:t>Can calculate amount of energy needed to be deposited in air to create one 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0" y="274638"/>
            <a:ext cx="8229600" cy="1143000"/>
          </a:xfrm>
        </p:spPr>
        <p:txBody>
          <a:bodyPr/>
          <a:lstStyle/>
          <a:p>
            <a:pPr eaLnBrk="1" fontAlgn="auto" hangingPunct="1">
              <a:spcAft>
                <a:spcPts val="0"/>
              </a:spcAft>
              <a:defRPr/>
            </a:pPr>
            <a:r>
              <a:rPr lang="en-US" dirty="0" smtClean="0"/>
              <a:t>Absorbed Dose</a:t>
            </a:r>
          </a:p>
        </p:txBody>
      </p:sp>
      <p:sp>
        <p:nvSpPr>
          <p:cNvPr id="13315" name="Rectangle 3"/>
          <p:cNvSpPr>
            <a:spLocks noGrp="1" noChangeArrowheads="1"/>
          </p:cNvSpPr>
          <p:nvPr>
            <p:ph type="body" idx="4294967295"/>
          </p:nvPr>
        </p:nvSpPr>
        <p:spPr>
          <a:xfrm>
            <a:off x="0" y="1524000"/>
            <a:ext cx="8229600" cy="4525963"/>
          </a:xfrm>
        </p:spPr>
        <p:txBody>
          <a:bodyPr>
            <a:normAutofit lnSpcReduction="10000"/>
          </a:bodyPr>
          <a:lstStyle/>
          <a:p>
            <a:pPr eaLnBrk="1" hangingPunct="1">
              <a:lnSpc>
                <a:spcPct val="90000"/>
              </a:lnSpc>
            </a:pPr>
            <a:r>
              <a:rPr lang="en-US" dirty="0" smtClean="0"/>
              <a:t>Classic- RAD (radiation absorbed dose)</a:t>
            </a:r>
          </a:p>
          <a:p>
            <a:pPr eaLnBrk="1" hangingPunct="1">
              <a:lnSpc>
                <a:spcPct val="90000"/>
              </a:lnSpc>
            </a:pPr>
            <a:r>
              <a:rPr lang="en-US" dirty="0" smtClean="0"/>
              <a:t>100 ergs/g (0.1 J/Kg) </a:t>
            </a:r>
          </a:p>
          <a:p>
            <a:pPr lvl="1" eaLnBrk="1" hangingPunct="1">
              <a:lnSpc>
                <a:spcPct val="90000"/>
              </a:lnSpc>
            </a:pPr>
            <a:r>
              <a:rPr lang="en-US" dirty="0" smtClean="0"/>
              <a:t>energy absorbed per mass of material</a:t>
            </a:r>
          </a:p>
          <a:p>
            <a:pPr eaLnBrk="1" hangingPunct="1">
              <a:lnSpc>
                <a:spcPct val="90000"/>
              </a:lnSpc>
            </a:pPr>
            <a:r>
              <a:rPr lang="en-US" dirty="0" smtClean="0"/>
              <a:t>SI unit   Gray (</a:t>
            </a:r>
            <a:r>
              <a:rPr lang="en-US" dirty="0" smtClean="0"/>
              <a:t>Gy</a:t>
            </a:r>
            <a:r>
              <a:rPr lang="en-US" dirty="0" smtClean="0"/>
              <a:t>) = 100 Rad = 1 J/Kg</a:t>
            </a:r>
          </a:p>
          <a:p>
            <a:pPr eaLnBrk="1" hangingPunct="1">
              <a:lnSpc>
                <a:spcPct val="90000"/>
              </a:lnSpc>
            </a:pPr>
            <a:endParaRPr lang="en-US" dirty="0" smtClean="0"/>
          </a:p>
          <a:p>
            <a:pPr eaLnBrk="1" hangingPunct="1">
              <a:lnSpc>
                <a:spcPct val="90000"/>
              </a:lnSpc>
            </a:pPr>
            <a:r>
              <a:rPr lang="en-US" dirty="0" smtClean="0"/>
              <a:t>1 R= .87 Rad in air </a:t>
            </a:r>
            <a:r>
              <a:rPr lang="en-US" sz="2000" dirty="0" smtClean="0"/>
              <a:t>(assume 33.7 </a:t>
            </a:r>
            <a:r>
              <a:rPr lang="en-US" sz="2000" dirty="0" smtClean="0"/>
              <a:t>eV</a:t>
            </a:r>
            <a:r>
              <a:rPr lang="en-US" sz="2000" dirty="0" smtClean="0"/>
              <a:t>/ion pair)</a:t>
            </a:r>
          </a:p>
          <a:p>
            <a:pPr eaLnBrk="1" hangingPunct="1">
              <a:lnSpc>
                <a:spcPct val="90000"/>
              </a:lnSpc>
            </a:pPr>
            <a:r>
              <a:rPr lang="en-US" dirty="0" smtClean="0"/>
              <a:t>1 R= .98 Rad in tissue </a:t>
            </a:r>
            <a:r>
              <a:rPr lang="en-US" sz="2000" dirty="0" smtClean="0"/>
              <a:t>(assume 33.7 </a:t>
            </a:r>
            <a:r>
              <a:rPr lang="en-US" sz="2000" dirty="0" smtClean="0"/>
              <a:t>eV</a:t>
            </a:r>
            <a:r>
              <a:rPr lang="en-US" sz="2000" dirty="0" smtClean="0"/>
              <a:t>/ion pair)</a:t>
            </a:r>
          </a:p>
          <a:p>
            <a:pPr eaLnBrk="1" hangingPunct="1">
              <a:lnSpc>
                <a:spcPct val="90000"/>
              </a:lnSpc>
            </a:pPr>
            <a:endParaRPr lang="en-US" dirty="0" smtClean="0"/>
          </a:p>
          <a:p>
            <a:pPr eaLnBrk="1" hangingPunct="1">
              <a:lnSpc>
                <a:spcPct val="90000"/>
              </a:lnSpc>
            </a:pPr>
            <a:r>
              <a:rPr lang="en-US" dirty="0" smtClean="0"/>
              <a:t>Convention 1 R= 1 Rad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0" y="274638"/>
            <a:ext cx="8229600" cy="1143000"/>
          </a:xfrm>
        </p:spPr>
        <p:txBody>
          <a:bodyPr/>
          <a:lstStyle/>
          <a:p>
            <a:pPr eaLnBrk="1" fontAlgn="auto" hangingPunct="1">
              <a:spcAft>
                <a:spcPts val="0"/>
              </a:spcAft>
              <a:defRPr/>
            </a:pPr>
            <a:r>
              <a:rPr lang="en-US" dirty="0" smtClean="0"/>
              <a:t>Dose </a:t>
            </a:r>
            <a:r>
              <a:rPr lang="en-US" dirty="0" smtClean="0"/>
              <a:t>Equivalent</a:t>
            </a:r>
            <a:endParaRPr lang="en-US" dirty="0" smtClean="0"/>
          </a:p>
        </p:txBody>
      </p:sp>
      <p:sp>
        <p:nvSpPr>
          <p:cNvPr id="6147" name="Rectangle 3"/>
          <p:cNvSpPr>
            <a:spLocks noGrp="1" noChangeArrowheads="1"/>
          </p:cNvSpPr>
          <p:nvPr>
            <p:ph type="body" idx="4294967295"/>
          </p:nvPr>
        </p:nvSpPr>
        <p:spPr>
          <a:xfrm>
            <a:off x="0" y="1524000"/>
            <a:ext cx="8229600" cy="4800600"/>
          </a:xfrm>
        </p:spPr>
        <p:txBody>
          <a:bodyPr>
            <a:normAutofit fontScale="92500" lnSpcReduction="20000"/>
          </a:bodyPr>
          <a:lstStyle/>
          <a:p>
            <a:pPr marL="365760" indent="-256032" eaLnBrk="1" fontAlgn="auto" hangingPunct="1">
              <a:lnSpc>
                <a:spcPct val="90000"/>
              </a:lnSpc>
              <a:spcAft>
                <a:spcPts val="0"/>
              </a:spcAft>
              <a:buFont typeface="Wingdings 3"/>
              <a:buChar char=""/>
              <a:defRPr/>
            </a:pPr>
            <a:r>
              <a:rPr lang="en-US" dirty="0" smtClean="0"/>
              <a:t>Classic-REM (Roentgen equivalent man)</a:t>
            </a:r>
          </a:p>
          <a:p>
            <a:pPr marL="365760" indent="-256032" eaLnBrk="1" fontAlgn="auto" hangingPunct="1">
              <a:lnSpc>
                <a:spcPct val="90000"/>
              </a:lnSpc>
              <a:spcAft>
                <a:spcPts val="0"/>
              </a:spcAft>
              <a:buFont typeface="Wingdings 3"/>
              <a:buChar char=""/>
              <a:defRPr/>
            </a:pPr>
            <a:endParaRPr lang="en-US" dirty="0" smtClean="0"/>
          </a:p>
          <a:p>
            <a:pPr marL="365760" indent="-256032" eaLnBrk="1" fontAlgn="auto" hangingPunct="1">
              <a:lnSpc>
                <a:spcPct val="90000"/>
              </a:lnSpc>
              <a:spcAft>
                <a:spcPts val="0"/>
              </a:spcAft>
              <a:buFont typeface="Wingdings 3"/>
              <a:buChar char=""/>
              <a:defRPr/>
            </a:pPr>
            <a:r>
              <a:rPr lang="en-US" dirty="0" smtClean="0"/>
              <a:t>Rad X Quality Factor (QF) = REM</a:t>
            </a:r>
          </a:p>
          <a:p>
            <a:pPr marL="365760" indent="-256032" eaLnBrk="1" fontAlgn="auto" hangingPunct="1">
              <a:lnSpc>
                <a:spcPct val="90000"/>
              </a:lnSpc>
              <a:spcAft>
                <a:spcPts val="0"/>
              </a:spcAft>
              <a:buFont typeface="Wingdings 3"/>
              <a:buChar char=""/>
              <a:defRPr/>
            </a:pPr>
            <a:endParaRPr lang="en-US" dirty="0" smtClean="0"/>
          </a:p>
          <a:p>
            <a:pPr marL="365760" indent="-256032" eaLnBrk="1" fontAlgn="auto" hangingPunct="1">
              <a:lnSpc>
                <a:spcPct val="90000"/>
              </a:lnSpc>
              <a:spcAft>
                <a:spcPts val="0"/>
              </a:spcAft>
              <a:buFont typeface="Wingdings 3"/>
              <a:buChar char=""/>
              <a:defRPr/>
            </a:pPr>
            <a:r>
              <a:rPr lang="en-US" dirty="0" smtClean="0"/>
              <a:t>SI unit </a:t>
            </a:r>
            <a:r>
              <a:rPr lang="en-US" dirty="0" smtClean="0"/>
              <a:t>Sievert </a:t>
            </a:r>
            <a:r>
              <a:rPr lang="en-US" dirty="0" smtClean="0"/>
              <a:t>(Sv) =  100 REM</a:t>
            </a:r>
          </a:p>
          <a:p>
            <a:pPr marL="365760" indent="-256032" eaLnBrk="1" fontAlgn="auto" hangingPunct="1">
              <a:lnSpc>
                <a:spcPct val="90000"/>
              </a:lnSpc>
              <a:spcAft>
                <a:spcPts val="0"/>
              </a:spcAft>
              <a:buFont typeface="Wingdings 3"/>
              <a:buChar char=""/>
              <a:defRPr/>
            </a:pPr>
            <a:endParaRPr lang="en-US" dirty="0" smtClean="0"/>
          </a:p>
          <a:p>
            <a:pPr marL="365760" indent="-256032" eaLnBrk="1" fontAlgn="auto" hangingPunct="1">
              <a:lnSpc>
                <a:spcPct val="90000"/>
              </a:lnSpc>
              <a:spcAft>
                <a:spcPts val="0"/>
              </a:spcAft>
              <a:buFont typeface="Wingdings 3"/>
              <a:buChar char=""/>
              <a:defRPr/>
            </a:pPr>
            <a:r>
              <a:rPr lang="en-US" dirty="0" smtClean="0"/>
              <a:t>QF ranges from 1-25 for different radiations</a:t>
            </a:r>
          </a:p>
          <a:p>
            <a:pPr marL="365760" indent="-256032" eaLnBrk="1" fontAlgn="auto" hangingPunct="1">
              <a:lnSpc>
                <a:spcPct val="90000"/>
              </a:lnSpc>
              <a:spcAft>
                <a:spcPts val="0"/>
              </a:spcAft>
              <a:buFont typeface="Wingdings 3"/>
              <a:buChar char=""/>
              <a:defRPr/>
            </a:pPr>
            <a:endParaRPr lang="en-US" dirty="0" smtClean="0"/>
          </a:p>
          <a:p>
            <a:pPr marL="365760" indent="-256032" eaLnBrk="1" fontAlgn="auto" hangingPunct="1">
              <a:lnSpc>
                <a:spcPct val="90000"/>
              </a:lnSpc>
              <a:spcAft>
                <a:spcPts val="0"/>
              </a:spcAft>
              <a:buFont typeface="Wingdings 3"/>
              <a:buChar char=""/>
              <a:defRPr/>
            </a:pPr>
            <a:r>
              <a:rPr lang="en-US" dirty="0" smtClean="0"/>
              <a:t>Measures biological effect  of all types of radiation</a:t>
            </a:r>
          </a:p>
          <a:p>
            <a:pPr marL="621792" lvl="1" eaLnBrk="1" fontAlgn="auto" hangingPunct="1">
              <a:lnSpc>
                <a:spcPct val="90000"/>
              </a:lnSpc>
              <a:spcBef>
                <a:spcPts val="324"/>
              </a:spcBef>
              <a:spcAft>
                <a:spcPts val="0"/>
              </a:spcAft>
              <a:buFont typeface="Verdana"/>
              <a:buChar char="◦"/>
              <a:defRPr/>
            </a:pPr>
            <a:r>
              <a:rPr lang="en-US" dirty="0" smtClean="0"/>
              <a:t>relates damage from all radiation at the cellular level.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fontAlgn="auto" hangingPunct="1">
              <a:spcAft>
                <a:spcPts val="0"/>
              </a:spcAft>
              <a:defRPr/>
            </a:pPr>
            <a:r>
              <a:rPr lang="en-US" dirty="0" smtClean="0"/>
              <a:t>Quality Factors</a:t>
            </a:r>
          </a:p>
        </p:txBody>
      </p:sp>
      <p:sp>
        <p:nvSpPr>
          <p:cNvPr id="15362" name="Content Placeholder 2"/>
          <p:cNvSpPr>
            <a:spLocks noGrp="1"/>
          </p:cNvSpPr>
          <p:nvPr>
            <p:ph idx="1"/>
          </p:nvPr>
        </p:nvSpPr>
        <p:spPr/>
        <p:txBody>
          <a:bodyPr/>
          <a:lstStyle/>
          <a:p>
            <a:pPr eaLnBrk="1" hangingPunct="1"/>
            <a:r>
              <a:rPr lang="en-US" dirty="0" smtClean="0"/>
              <a:t>Quality factor allows the assessment of biological response based upon the parameters of absorbed dose adjusted for the effectiveness of the radiation in producing damage.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fontAlgn="auto" hangingPunct="1">
              <a:spcAft>
                <a:spcPts val="0"/>
              </a:spcAft>
              <a:defRPr/>
            </a:pPr>
            <a:r>
              <a:rPr lang="en-US" dirty="0" smtClean="0"/>
              <a:t>Quality Factors</a:t>
            </a:r>
          </a:p>
        </p:txBody>
      </p:sp>
      <p:sp>
        <p:nvSpPr>
          <p:cNvPr id="16386" name="Rectangle 3"/>
          <p:cNvSpPr>
            <a:spLocks noGrp="1" noChangeArrowheads="1"/>
          </p:cNvSpPr>
          <p:nvPr>
            <p:ph idx="1"/>
          </p:nvPr>
        </p:nvSpPr>
        <p:spPr/>
        <p:txBody>
          <a:bodyPr/>
          <a:lstStyle/>
          <a:p>
            <a:pPr eaLnBrk="1" hangingPunct="1">
              <a:lnSpc>
                <a:spcPct val="90000"/>
              </a:lnSpc>
            </a:pPr>
            <a:r>
              <a:rPr lang="en-US" sz="3600" dirty="0" smtClean="0">
                <a:solidFill>
                  <a:schemeClr val="tx2"/>
                </a:solidFill>
              </a:rPr>
              <a:t>X and gamma Rays = 1</a:t>
            </a:r>
          </a:p>
          <a:p>
            <a:pPr eaLnBrk="1" hangingPunct="1">
              <a:lnSpc>
                <a:spcPct val="90000"/>
              </a:lnSpc>
            </a:pPr>
            <a:r>
              <a:rPr lang="en-US" sz="3600" dirty="0" smtClean="0">
                <a:solidFill>
                  <a:schemeClr val="tx2"/>
                </a:solidFill>
              </a:rPr>
              <a:t>Beta particles = 1</a:t>
            </a:r>
          </a:p>
          <a:p>
            <a:pPr eaLnBrk="1" hangingPunct="1">
              <a:lnSpc>
                <a:spcPct val="90000"/>
              </a:lnSpc>
            </a:pPr>
            <a:r>
              <a:rPr lang="en-US" sz="3600" dirty="0" smtClean="0">
                <a:solidFill>
                  <a:schemeClr val="tx2"/>
                </a:solidFill>
              </a:rPr>
              <a:t>Alpha Particles = 25</a:t>
            </a:r>
          </a:p>
          <a:p>
            <a:pPr eaLnBrk="1" hangingPunct="1">
              <a:lnSpc>
                <a:spcPct val="90000"/>
              </a:lnSpc>
            </a:pPr>
            <a:r>
              <a:rPr lang="en-US" sz="3600" dirty="0" smtClean="0">
                <a:solidFill>
                  <a:schemeClr val="tx2"/>
                </a:solidFill>
              </a:rPr>
              <a:t>Neutrons slow = 5</a:t>
            </a:r>
          </a:p>
          <a:p>
            <a:pPr eaLnBrk="1" hangingPunct="1">
              <a:lnSpc>
                <a:spcPct val="90000"/>
              </a:lnSpc>
            </a:pPr>
            <a:r>
              <a:rPr lang="en-US" sz="3600" dirty="0" smtClean="0">
                <a:solidFill>
                  <a:schemeClr val="tx2"/>
                </a:solidFill>
              </a:rPr>
              <a:t>Neutrons fast= 20</a:t>
            </a:r>
          </a:p>
          <a:p>
            <a:pPr eaLnBrk="1" hangingPunct="1">
              <a:lnSpc>
                <a:spcPct val="90000"/>
              </a:lnSpc>
            </a:pPr>
            <a:r>
              <a:rPr lang="en-US" sz="3600" dirty="0" smtClean="0">
                <a:solidFill>
                  <a:schemeClr val="tx2"/>
                </a:solidFill>
              </a:rPr>
              <a:t>Neutrons relativistic = 7</a:t>
            </a:r>
          </a:p>
          <a:p>
            <a:pPr eaLnBrk="1" hangingPunct="1">
              <a:lnSpc>
                <a:spcPct val="90000"/>
              </a:lnSpc>
            </a:pPr>
            <a:r>
              <a:rPr lang="en-US" sz="3600" dirty="0" smtClean="0">
                <a:solidFill>
                  <a:schemeClr val="tx2"/>
                </a:solidFill>
              </a:rPr>
              <a:t>Protons= 8.5</a:t>
            </a:r>
          </a:p>
        </p:txBody>
      </p:sp>
    </p:spTree>
  </p:cSld>
  <p:clrMapOvr>
    <a:masterClrMapping/>
  </p:clrMapOvr>
</p:sld>
</file>

<file path=ppt/theme/theme1.xml><?xml version="1.0" encoding="utf-8"?>
<a:theme xmlns:a="http://schemas.openxmlformats.org/drawingml/2006/main" name="RCN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RCNET</Template>
  <TotalTime>128</TotalTime>
  <Words>798</Words>
  <Application>Microsoft Office PowerPoint</Application>
  <PresentationFormat>On-screen Show (4:3)</PresentationFormat>
  <Paragraphs>126</Paragraphs>
  <Slides>18</Slides>
  <Notes>6</Notes>
  <HiddenSlides>0</HiddenSlides>
  <MMClips>1</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RCNET</vt:lpstr>
      <vt:lpstr>PowerPoint Presentation</vt:lpstr>
      <vt:lpstr>Dose Equivalent</vt:lpstr>
      <vt:lpstr>Several units</vt:lpstr>
      <vt:lpstr>Exposure</vt:lpstr>
      <vt:lpstr>Exposure </vt:lpstr>
      <vt:lpstr>Absorbed Dose</vt:lpstr>
      <vt:lpstr>Dose Equivalent</vt:lpstr>
      <vt:lpstr>Quality Factors</vt:lpstr>
      <vt:lpstr>Quality Factors</vt:lpstr>
      <vt:lpstr>DOSE</vt:lpstr>
      <vt:lpstr>Radiation Interactions</vt:lpstr>
      <vt:lpstr>PowerPoint Presentation</vt:lpstr>
      <vt:lpstr>PowerPoint Presentation</vt:lpstr>
      <vt:lpstr>Radiation Interactions</vt:lpstr>
      <vt:lpstr>Radiation Interactions</vt:lpstr>
      <vt:lpstr>RBE</vt:lpstr>
      <vt:lpstr>PowerPoint Presentation</vt:lpstr>
      <vt:lpstr>QUESTIONS?</vt:lpstr>
    </vt:vector>
  </TitlesOfParts>
  <Company>TSTC Waco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Dose Equivilant</dc:title>
  <dc:creator>kkrieger</dc:creator>
  <cp:lastModifiedBy>Peggy Hines IRSC</cp:lastModifiedBy>
  <cp:revision>17</cp:revision>
  <dcterms:created xsi:type="dcterms:W3CDTF">2010-08-19T18:46:00Z</dcterms:created>
  <dcterms:modified xsi:type="dcterms:W3CDTF">2013-02-06T21:29:23Z</dcterms:modified>
</cp:coreProperties>
</file>