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302" r:id="rId3"/>
    <p:sldId id="320" r:id="rId4"/>
    <p:sldId id="963" r:id="rId5"/>
    <p:sldId id="965" r:id="rId6"/>
    <p:sldId id="966" r:id="rId7"/>
    <p:sldId id="969" r:id="rId8"/>
    <p:sldId id="953" r:id="rId9"/>
    <p:sldId id="958" r:id="rId10"/>
    <p:sldId id="946" r:id="rId11"/>
    <p:sldId id="955" r:id="rId12"/>
    <p:sldId id="957" r:id="rId13"/>
    <p:sldId id="424" r:id="rId14"/>
    <p:sldId id="959" r:id="rId15"/>
    <p:sldId id="956" r:id="rId16"/>
    <p:sldId id="961" r:id="rId17"/>
    <p:sldId id="968" r:id="rId18"/>
    <p:sldId id="967" r:id="rId19"/>
    <p:sldId id="962" r:id="rId20"/>
    <p:sldId id="964" r:id="rId21"/>
    <p:sldId id="379" r:id="rId22"/>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C4"/>
    <a:srgbClr val="FFF4CC"/>
    <a:srgbClr val="ECF1FD"/>
    <a:srgbClr val="EDECE8"/>
    <a:srgbClr val="E6D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52" autoAdjust="0"/>
    <p:restoredTop sz="94660"/>
  </p:normalViewPr>
  <p:slideViewPr>
    <p:cSldViewPr snapToGrid="0">
      <p:cViewPr varScale="1">
        <p:scale>
          <a:sx n="75" d="100"/>
          <a:sy n="75" d="100"/>
        </p:scale>
        <p:origin x="63" y="3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4" cy="463647"/>
          </a:xfrm>
          <a:prstGeom prst="rect">
            <a:avLst/>
          </a:prstGeom>
        </p:spPr>
        <p:txBody>
          <a:bodyPr vert="horz" lIns="92536" tIns="46268" rIns="92536" bIns="46268" rtlCol="0"/>
          <a:lstStyle>
            <a:lvl1pPr algn="l">
              <a:defRPr sz="1200"/>
            </a:lvl1pPr>
          </a:lstStyle>
          <a:p>
            <a:endParaRPr lang="en-US"/>
          </a:p>
        </p:txBody>
      </p:sp>
      <p:sp>
        <p:nvSpPr>
          <p:cNvPr id="3" name="Date Placeholder 2"/>
          <p:cNvSpPr>
            <a:spLocks noGrp="1"/>
          </p:cNvSpPr>
          <p:nvPr>
            <p:ph type="dt" sz="quarter" idx="1"/>
          </p:nvPr>
        </p:nvSpPr>
        <p:spPr>
          <a:xfrm>
            <a:off x="3939466" y="0"/>
            <a:ext cx="3013764" cy="463647"/>
          </a:xfrm>
          <a:prstGeom prst="rect">
            <a:avLst/>
          </a:prstGeom>
        </p:spPr>
        <p:txBody>
          <a:bodyPr vert="horz" lIns="92536" tIns="46268" rIns="92536" bIns="46268" rtlCol="0"/>
          <a:lstStyle>
            <a:lvl1pPr algn="r">
              <a:defRPr sz="1200"/>
            </a:lvl1pPr>
          </a:lstStyle>
          <a:p>
            <a:fld id="{82A776CB-2DD2-43DB-BC53-3BF7FA6BB8CD}" type="datetimeFigureOut">
              <a:rPr lang="en-US" smtClean="0"/>
              <a:t>8/2/2023</a:t>
            </a:fld>
            <a:endParaRPr lang="en-US"/>
          </a:p>
        </p:txBody>
      </p:sp>
      <p:sp>
        <p:nvSpPr>
          <p:cNvPr id="4" name="Footer Placeholder 3"/>
          <p:cNvSpPr>
            <a:spLocks noGrp="1"/>
          </p:cNvSpPr>
          <p:nvPr>
            <p:ph type="ftr" sz="quarter" idx="2"/>
          </p:nvPr>
        </p:nvSpPr>
        <p:spPr>
          <a:xfrm>
            <a:off x="0" y="8777194"/>
            <a:ext cx="3013764" cy="463646"/>
          </a:xfrm>
          <a:prstGeom prst="rect">
            <a:avLst/>
          </a:prstGeom>
        </p:spPr>
        <p:txBody>
          <a:bodyPr vert="horz" lIns="92536" tIns="46268" rIns="92536" bIns="46268"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4"/>
            <a:ext cx="3013764" cy="463646"/>
          </a:xfrm>
          <a:prstGeom prst="rect">
            <a:avLst/>
          </a:prstGeom>
        </p:spPr>
        <p:txBody>
          <a:bodyPr vert="horz" lIns="92536" tIns="46268" rIns="92536" bIns="46268" rtlCol="0" anchor="b"/>
          <a:lstStyle>
            <a:lvl1pPr algn="r">
              <a:defRPr sz="1200"/>
            </a:lvl1pPr>
          </a:lstStyle>
          <a:p>
            <a:fld id="{BFC15166-97D7-4441-8C48-91455378AB6B}" type="slidenum">
              <a:rPr lang="en-US" smtClean="0"/>
              <a:t>‹#›</a:t>
            </a:fld>
            <a:endParaRPr lang="en-US"/>
          </a:p>
        </p:txBody>
      </p:sp>
    </p:spTree>
    <p:extLst>
      <p:ext uri="{BB962C8B-B14F-4D97-AF65-F5344CB8AC3E}">
        <p14:creationId xmlns:p14="http://schemas.microsoft.com/office/powerpoint/2010/main" val="385576876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DA31EC-213D-43F3-A234-3475355EA19E}"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64955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EC-213D-43F3-A234-3475355EA19E}"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06551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EC-213D-43F3-A234-3475355EA19E}"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1367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31EC-213D-43F3-A234-3475355EA19E}"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09221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A31EC-213D-43F3-A234-3475355EA19E}"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60774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DA31EC-213D-43F3-A234-3475355EA19E}"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21799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A31EC-213D-43F3-A234-3475355EA19E}"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3553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DA31EC-213D-43F3-A234-3475355EA19E}"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143560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A31EC-213D-43F3-A234-3475355EA19E}"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414576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31974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31EC-213D-43F3-A234-3475355EA19E}"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07961-742A-40C4-9C65-638DE6C72E42}" type="slidenum">
              <a:rPr lang="en-US" smtClean="0"/>
              <a:t>‹#›</a:t>
            </a:fld>
            <a:endParaRPr lang="en-US"/>
          </a:p>
        </p:txBody>
      </p:sp>
    </p:spTree>
    <p:extLst>
      <p:ext uri="{BB962C8B-B14F-4D97-AF65-F5344CB8AC3E}">
        <p14:creationId xmlns:p14="http://schemas.microsoft.com/office/powerpoint/2010/main" val="2094795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31EC-213D-43F3-A234-3475355EA19E}"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07961-742A-40C4-9C65-638DE6C72E42}" type="slidenum">
              <a:rPr lang="en-US" smtClean="0"/>
              <a:t>‹#›</a:t>
            </a:fld>
            <a:endParaRPr lang="en-US"/>
          </a:p>
        </p:txBody>
      </p:sp>
    </p:spTree>
    <p:extLst>
      <p:ext uri="{BB962C8B-B14F-4D97-AF65-F5344CB8AC3E}">
        <p14:creationId xmlns:p14="http://schemas.microsoft.com/office/powerpoint/2010/main" val="1643458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7046" y="440808"/>
            <a:ext cx="9955354" cy="769441"/>
          </a:xfrm>
          <a:prstGeom prst="rect">
            <a:avLst/>
          </a:prstGeom>
          <a:noFill/>
        </p:spPr>
        <p:txBody>
          <a:bodyPr wrap="none" rtlCol="0">
            <a:spAutoFit/>
          </a:bodyPr>
          <a:lstStyle/>
          <a:p>
            <a:r>
              <a:rPr lang="en-US" sz="4400" dirty="0">
                <a:solidFill>
                  <a:srgbClr val="0070C0"/>
                </a:solidFill>
              </a:rPr>
              <a:t>Instrumentation and Analog Control Basics</a:t>
            </a:r>
          </a:p>
        </p:txBody>
      </p:sp>
      <p:sp>
        <p:nvSpPr>
          <p:cNvPr id="3" name="TextBox 2"/>
          <p:cNvSpPr txBox="1"/>
          <p:nvPr/>
        </p:nvSpPr>
        <p:spPr>
          <a:xfrm>
            <a:off x="3740001" y="1730690"/>
            <a:ext cx="3907865" cy="461665"/>
          </a:xfrm>
          <a:prstGeom prst="rect">
            <a:avLst/>
          </a:prstGeom>
          <a:noFill/>
        </p:spPr>
        <p:txBody>
          <a:bodyPr wrap="none" rtlCol="0">
            <a:spAutoFit/>
          </a:bodyPr>
          <a:lstStyle/>
          <a:p>
            <a:r>
              <a:rPr lang="en-US" sz="2400" dirty="0">
                <a:solidFill>
                  <a:srgbClr val="0070C0"/>
                </a:solidFill>
              </a:rPr>
              <a:t>Created by Tom Wylie</a:t>
            </a:r>
            <a:r>
              <a:rPr lang="en-US" sz="2400">
                <a:solidFill>
                  <a:srgbClr val="0070C0"/>
                </a:solidFill>
              </a:rPr>
              <a:t>, 8/3/23</a:t>
            </a:r>
            <a:endParaRPr lang="en-US" sz="2400" dirty="0">
              <a:solidFill>
                <a:srgbClr val="0070C0"/>
              </a:solidFill>
            </a:endParaRPr>
          </a:p>
        </p:txBody>
      </p:sp>
    </p:spTree>
    <p:extLst>
      <p:ext uri="{BB962C8B-B14F-4D97-AF65-F5344CB8AC3E}">
        <p14:creationId xmlns:p14="http://schemas.microsoft.com/office/powerpoint/2010/main" val="404661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3943350" y="853533"/>
            <a:ext cx="8102601" cy="5632311"/>
          </a:xfrm>
          <a:prstGeom prst="rect">
            <a:avLst/>
          </a:prstGeom>
          <a:noFill/>
        </p:spPr>
        <p:txBody>
          <a:bodyPr wrap="square" rtlCol="0">
            <a:spAutoFit/>
          </a:bodyPr>
          <a:lstStyle/>
          <a:p>
            <a:r>
              <a:rPr lang="en-US" dirty="0">
                <a:solidFill>
                  <a:srgbClr val="0070C0"/>
                </a:solidFill>
              </a:rPr>
              <a:t>Electrical analog signals in an industrial or process environment are DC electricity.  The most common analog signal is 4-20 mA.  The reason for its popularity is that it has minimal signal loss on a long signal cable run (as compared to voltage), and it is less effected by electrical interference, since the cable used will be a shielded, twisted pair type of cable.  0-20 mA is used on some analog output modules to get a 0-10V signal by terminating across a 500-ohm resistor (20mA * 500 = 10V).  -20mA to +20mA was used on old systems and will not be on modern equipment.</a:t>
            </a:r>
          </a:p>
          <a:p>
            <a:endParaRPr lang="en-US" dirty="0">
              <a:solidFill>
                <a:srgbClr val="0070C0"/>
              </a:solidFill>
            </a:endParaRPr>
          </a:p>
          <a:p>
            <a:r>
              <a:rPr lang="en-US" dirty="0">
                <a:solidFill>
                  <a:srgbClr val="0070C0"/>
                </a:solidFill>
              </a:rPr>
              <a:t>0-10Vdc voltage signal is common primarily within a control panel.  Once outside of a control panel, the voltage signal can be affected by electrical noise and potentially has signal loss on long runs of signal cable.  1-5 Vdc is used quite often for troubleshooting, since many PLC analog input modules has an input impedance of 250 ohms, which is used to convert a 4-20mA signal to a 1-5Vdc signal.</a:t>
            </a:r>
          </a:p>
          <a:p>
            <a:r>
              <a:rPr lang="en-US" dirty="0">
                <a:solidFill>
                  <a:srgbClr val="0070C0"/>
                </a:solidFill>
              </a:rPr>
              <a:t>-5Vdc to +5Vdc, and -10Vdc to +10Vdc are sometimes seen on legacy data acquisition systems and on legacy servo systems.</a:t>
            </a:r>
          </a:p>
          <a:p>
            <a:endParaRPr lang="en-US" dirty="0">
              <a:solidFill>
                <a:srgbClr val="0070C0"/>
              </a:solidFill>
            </a:endParaRPr>
          </a:p>
          <a:p>
            <a:r>
              <a:rPr lang="en-US" dirty="0">
                <a:solidFill>
                  <a:srgbClr val="0070C0"/>
                </a:solidFill>
              </a:rPr>
              <a:t>3-15 psi is a pneumatic signal that will be used to control a proportional control valve.  An I/P (current to pressure) converter is used to convert the 4-20mA signal to a 3-15 psi signal that will control the position of a control valve.</a:t>
            </a:r>
          </a:p>
          <a:p>
            <a:endParaRPr lang="en-US" dirty="0">
              <a:solidFill>
                <a:srgbClr val="0070C0"/>
              </a:solidFill>
            </a:endParaRP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5936369" cy="523220"/>
          </a:xfrm>
          <a:prstGeom prst="rect">
            <a:avLst/>
          </a:prstGeom>
          <a:noFill/>
        </p:spPr>
        <p:txBody>
          <a:bodyPr wrap="none" rtlCol="0">
            <a:spAutoFit/>
          </a:bodyPr>
          <a:lstStyle/>
          <a:p>
            <a:r>
              <a:rPr lang="en-US" sz="2800" dirty="0">
                <a:solidFill>
                  <a:srgbClr val="0070C0"/>
                </a:solidFill>
              </a:rPr>
              <a:t>Electrical and Pneumatic Analog Signals</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sp>
        <p:nvSpPr>
          <p:cNvPr id="57" name="TextBox 56">
            <a:extLst>
              <a:ext uri="{FF2B5EF4-FFF2-40B4-BE49-F238E27FC236}">
                <a16:creationId xmlns:a16="http://schemas.microsoft.com/office/drawing/2014/main" id="{1AA00F52-E882-9CA4-2233-9FA77B96BB2B}"/>
              </a:ext>
            </a:extLst>
          </p:cNvPr>
          <p:cNvSpPr txBox="1"/>
          <p:nvPr/>
        </p:nvSpPr>
        <p:spPr>
          <a:xfrm>
            <a:off x="607130" y="1096116"/>
            <a:ext cx="2663108" cy="1200329"/>
          </a:xfrm>
          <a:prstGeom prst="rect">
            <a:avLst/>
          </a:prstGeom>
          <a:solidFill>
            <a:srgbClr val="FFFF00"/>
          </a:solidFill>
        </p:spPr>
        <p:txBody>
          <a:bodyPr wrap="square" rtlCol="0">
            <a:spAutoFit/>
          </a:bodyPr>
          <a:lstStyle/>
          <a:p>
            <a:pPr algn="ctr"/>
            <a:r>
              <a:rPr lang="en-US" b="1" dirty="0">
                <a:solidFill>
                  <a:srgbClr val="FF0000"/>
                </a:solidFill>
              </a:rPr>
              <a:t>Current Analog Signals</a:t>
            </a:r>
          </a:p>
          <a:p>
            <a:pPr algn="ctr"/>
            <a:r>
              <a:rPr lang="en-US" dirty="0">
                <a:solidFill>
                  <a:srgbClr val="FF0000"/>
                </a:solidFill>
              </a:rPr>
              <a:t>4 - 20 mA</a:t>
            </a:r>
          </a:p>
          <a:p>
            <a:pPr algn="ctr"/>
            <a:r>
              <a:rPr lang="en-US" dirty="0">
                <a:solidFill>
                  <a:srgbClr val="FF0000"/>
                </a:solidFill>
              </a:rPr>
              <a:t>0 – 20 mA</a:t>
            </a:r>
          </a:p>
          <a:p>
            <a:pPr algn="ctr"/>
            <a:r>
              <a:rPr lang="en-US" dirty="0">
                <a:solidFill>
                  <a:srgbClr val="FF0000"/>
                </a:solidFill>
              </a:rPr>
              <a:t>-20 mA to +20 mA</a:t>
            </a:r>
          </a:p>
        </p:txBody>
      </p:sp>
      <p:sp>
        <p:nvSpPr>
          <p:cNvPr id="59" name="TextBox 58">
            <a:extLst>
              <a:ext uri="{FF2B5EF4-FFF2-40B4-BE49-F238E27FC236}">
                <a16:creationId xmlns:a16="http://schemas.microsoft.com/office/drawing/2014/main" id="{D9601DB3-69C2-5B4A-ACC9-34E38845F321}"/>
              </a:ext>
            </a:extLst>
          </p:cNvPr>
          <p:cNvSpPr txBox="1"/>
          <p:nvPr/>
        </p:nvSpPr>
        <p:spPr>
          <a:xfrm>
            <a:off x="607130" y="2634178"/>
            <a:ext cx="2663108" cy="1754326"/>
          </a:xfrm>
          <a:prstGeom prst="rect">
            <a:avLst/>
          </a:prstGeom>
          <a:solidFill>
            <a:srgbClr val="FFFF00"/>
          </a:solidFill>
        </p:spPr>
        <p:txBody>
          <a:bodyPr wrap="square" rtlCol="0">
            <a:spAutoFit/>
          </a:bodyPr>
          <a:lstStyle/>
          <a:p>
            <a:pPr algn="ctr"/>
            <a:r>
              <a:rPr lang="en-US" b="1" dirty="0">
                <a:solidFill>
                  <a:srgbClr val="FF0000"/>
                </a:solidFill>
              </a:rPr>
              <a:t>Voltage Analog Signals</a:t>
            </a:r>
          </a:p>
          <a:p>
            <a:pPr algn="ctr"/>
            <a:r>
              <a:rPr lang="en-US" dirty="0">
                <a:solidFill>
                  <a:srgbClr val="FF0000"/>
                </a:solidFill>
              </a:rPr>
              <a:t>0 – 10 Vdc</a:t>
            </a:r>
          </a:p>
          <a:p>
            <a:pPr algn="ctr"/>
            <a:r>
              <a:rPr lang="en-US" dirty="0">
                <a:solidFill>
                  <a:srgbClr val="FF0000"/>
                </a:solidFill>
              </a:rPr>
              <a:t>1 – 5 Vdc</a:t>
            </a:r>
          </a:p>
          <a:p>
            <a:pPr algn="ctr"/>
            <a:r>
              <a:rPr lang="en-US" dirty="0">
                <a:solidFill>
                  <a:srgbClr val="FF0000"/>
                </a:solidFill>
              </a:rPr>
              <a:t>0 – 5 Vdc</a:t>
            </a:r>
          </a:p>
          <a:p>
            <a:pPr algn="ctr"/>
            <a:r>
              <a:rPr lang="en-US" dirty="0">
                <a:solidFill>
                  <a:srgbClr val="FF0000"/>
                </a:solidFill>
              </a:rPr>
              <a:t>-5 Vdc - +5 Vdc</a:t>
            </a:r>
          </a:p>
          <a:p>
            <a:pPr algn="ctr"/>
            <a:r>
              <a:rPr lang="en-US" dirty="0">
                <a:solidFill>
                  <a:srgbClr val="FF0000"/>
                </a:solidFill>
              </a:rPr>
              <a:t>-10 Vdc - +10 Vdc</a:t>
            </a:r>
          </a:p>
        </p:txBody>
      </p:sp>
      <p:sp>
        <p:nvSpPr>
          <p:cNvPr id="60" name="TextBox 59">
            <a:extLst>
              <a:ext uri="{FF2B5EF4-FFF2-40B4-BE49-F238E27FC236}">
                <a16:creationId xmlns:a16="http://schemas.microsoft.com/office/drawing/2014/main" id="{499D62F4-3D97-5DCF-1355-7424A3DF656E}"/>
              </a:ext>
            </a:extLst>
          </p:cNvPr>
          <p:cNvSpPr txBox="1"/>
          <p:nvPr/>
        </p:nvSpPr>
        <p:spPr>
          <a:xfrm>
            <a:off x="607130" y="4664682"/>
            <a:ext cx="2663108" cy="646331"/>
          </a:xfrm>
          <a:prstGeom prst="rect">
            <a:avLst/>
          </a:prstGeom>
          <a:solidFill>
            <a:srgbClr val="FFFF00"/>
          </a:solidFill>
        </p:spPr>
        <p:txBody>
          <a:bodyPr wrap="square" rtlCol="0">
            <a:spAutoFit/>
          </a:bodyPr>
          <a:lstStyle/>
          <a:p>
            <a:pPr algn="ctr"/>
            <a:r>
              <a:rPr lang="en-US" b="1" dirty="0">
                <a:solidFill>
                  <a:srgbClr val="FF0000"/>
                </a:solidFill>
              </a:rPr>
              <a:t>Pneumatic Analog Signals</a:t>
            </a:r>
          </a:p>
          <a:p>
            <a:pPr algn="ctr"/>
            <a:r>
              <a:rPr lang="en-US" dirty="0">
                <a:solidFill>
                  <a:srgbClr val="FF0000"/>
                </a:solidFill>
              </a:rPr>
              <a:t>3 – 15 psi</a:t>
            </a:r>
          </a:p>
        </p:txBody>
      </p:sp>
    </p:spTree>
    <p:extLst>
      <p:ext uri="{BB962C8B-B14F-4D97-AF65-F5344CB8AC3E}">
        <p14:creationId xmlns:p14="http://schemas.microsoft.com/office/powerpoint/2010/main" val="140537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FBE445-8A71-7C0F-2EDE-02A5A63BEAB6}"/>
              </a:ext>
            </a:extLst>
          </p:cNvPr>
          <p:cNvPicPr>
            <a:picLocks noChangeAspect="1"/>
          </p:cNvPicPr>
          <p:nvPr/>
        </p:nvPicPr>
        <p:blipFill>
          <a:blip r:embed="rId2"/>
          <a:stretch>
            <a:fillRect/>
          </a:stretch>
        </p:blipFill>
        <p:spPr>
          <a:xfrm rot="5400000">
            <a:off x="1528587" y="694886"/>
            <a:ext cx="1960379" cy="4788244"/>
          </a:xfrm>
          <a:prstGeom prst="rect">
            <a:avLst/>
          </a:prstGeom>
        </p:spPr>
      </p:pic>
      <p:sp>
        <p:nvSpPr>
          <p:cNvPr id="6" name="TextBox 5">
            <a:extLst>
              <a:ext uri="{FF2B5EF4-FFF2-40B4-BE49-F238E27FC236}">
                <a16:creationId xmlns:a16="http://schemas.microsoft.com/office/drawing/2014/main" id="{31333EAB-C9EC-7EEE-B3FF-3FBAC55521A0}"/>
              </a:ext>
            </a:extLst>
          </p:cNvPr>
          <p:cNvSpPr txBox="1"/>
          <p:nvPr/>
        </p:nvSpPr>
        <p:spPr>
          <a:xfrm>
            <a:off x="158232" y="3963613"/>
            <a:ext cx="1447096" cy="307777"/>
          </a:xfrm>
          <a:prstGeom prst="rect">
            <a:avLst/>
          </a:prstGeom>
          <a:solidFill>
            <a:srgbClr val="FFFF00"/>
          </a:solidFill>
        </p:spPr>
        <p:txBody>
          <a:bodyPr wrap="square" rtlCol="0">
            <a:spAutoFit/>
          </a:bodyPr>
          <a:lstStyle/>
          <a:p>
            <a:pPr algn="ctr"/>
            <a:r>
              <a:rPr lang="en-US" sz="1400" dirty="0">
                <a:solidFill>
                  <a:srgbClr val="FF0000"/>
                </a:solidFill>
              </a:rPr>
              <a:t>PVC Jacket</a:t>
            </a:r>
          </a:p>
        </p:txBody>
      </p:sp>
      <p:cxnSp>
        <p:nvCxnSpPr>
          <p:cNvPr id="7" name="Straight Arrow Connector 6">
            <a:extLst>
              <a:ext uri="{FF2B5EF4-FFF2-40B4-BE49-F238E27FC236}">
                <a16:creationId xmlns:a16="http://schemas.microsoft.com/office/drawing/2014/main" id="{38C357F7-DEC5-2F71-007B-111581EEEEEB}"/>
              </a:ext>
            </a:extLst>
          </p:cNvPr>
          <p:cNvCxnSpPr>
            <a:cxnSpLocks/>
          </p:cNvCxnSpPr>
          <p:nvPr/>
        </p:nvCxnSpPr>
        <p:spPr>
          <a:xfrm>
            <a:off x="1605328" y="2299064"/>
            <a:ext cx="615358" cy="595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B8394C-9651-DB42-9D84-699BEA125038}"/>
              </a:ext>
            </a:extLst>
          </p:cNvPr>
          <p:cNvSpPr txBox="1"/>
          <p:nvPr/>
        </p:nvSpPr>
        <p:spPr>
          <a:xfrm>
            <a:off x="5799910" y="967339"/>
            <a:ext cx="6007330" cy="5355312"/>
          </a:xfrm>
          <a:prstGeom prst="rect">
            <a:avLst/>
          </a:prstGeom>
          <a:noFill/>
        </p:spPr>
        <p:txBody>
          <a:bodyPr wrap="square" rtlCol="0">
            <a:spAutoFit/>
          </a:bodyPr>
          <a:lstStyle/>
          <a:p>
            <a:r>
              <a:rPr lang="en-US" dirty="0">
                <a:solidFill>
                  <a:srgbClr val="0070C0"/>
                </a:solidFill>
              </a:rPr>
              <a:t>The signal cable shown in this graphic is a Belden 8762 cable, which has a PVC jacket, a foil shield, and 20 AWG (wire size).  The 20 AWG wire is stranded wire (conductors).  The two signal conductors are twisted together within the foil shield, and within the jacket.</a:t>
            </a:r>
          </a:p>
          <a:p>
            <a:r>
              <a:rPr lang="en-US" dirty="0">
                <a:solidFill>
                  <a:srgbClr val="0070C0"/>
                </a:solidFill>
              </a:rPr>
              <a:t>This would be termed twisted pair, shielded signal cable.</a:t>
            </a:r>
          </a:p>
          <a:p>
            <a:endParaRPr lang="en-US" dirty="0">
              <a:solidFill>
                <a:srgbClr val="0070C0"/>
              </a:solidFill>
            </a:endParaRPr>
          </a:p>
          <a:p>
            <a:r>
              <a:rPr lang="en-US" dirty="0">
                <a:solidFill>
                  <a:srgbClr val="0070C0"/>
                </a:solidFill>
              </a:rPr>
              <a:t>The most common instrument signal that this cable would transmit would be a 4-20 mA (DC) type of analog signal.  The twisting of the wires and the shield gives the 4-20 mA signal a lot of immunity from electrical noise, bot RFI (Radio Frequency Interference) and EMI (Electro-Mechanical Interference).  A drain (ground) wire, the same size as the signal conductors is run outside of the foil shield, but is connected to the shield within the jacket.  It is important to understand that the drain wire should be grounded on just one end of the cable.  If both ends of the drain wire are connected to ground, a ground loop can be created which will induce unwanted electrical noise into the signal cables.</a:t>
            </a:r>
          </a:p>
        </p:txBody>
      </p:sp>
      <p:sp>
        <p:nvSpPr>
          <p:cNvPr id="10" name="TextBox 9">
            <a:extLst>
              <a:ext uri="{FF2B5EF4-FFF2-40B4-BE49-F238E27FC236}">
                <a16:creationId xmlns:a16="http://schemas.microsoft.com/office/drawing/2014/main" id="{DBA4816F-BF55-90AA-3B0D-48DC3508C340}"/>
              </a:ext>
            </a:extLst>
          </p:cNvPr>
          <p:cNvSpPr txBox="1"/>
          <p:nvPr/>
        </p:nvSpPr>
        <p:spPr>
          <a:xfrm>
            <a:off x="1517838" y="4335270"/>
            <a:ext cx="1604185" cy="307777"/>
          </a:xfrm>
          <a:prstGeom prst="rect">
            <a:avLst/>
          </a:prstGeom>
          <a:solidFill>
            <a:srgbClr val="FFFF00"/>
          </a:solidFill>
        </p:spPr>
        <p:txBody>
          <a:bodyPr wrap="square" rtlCol="0">
            <a:spAutoFit/>
          </a:bodyPr>
          <a:lstStyle/>
          <a:p>
            <a:pPr algn="ctr"/>
            <a:r>
              <a:rPr lang="en-US" sz="1400" dirty="0">
                <a:solidFill>
                  <a:srgbClr val="FF0000"/>
                </a:solidFill>
              </a:rPr>
              <a:t>Foil Shield</a:t>
            </a:r>
          </a:p>
        </p:txBody>
      </p:sp>
      <p:sp>
        <p:nvSpPr>
          <p:cNvPr id="11" name="TextBox 10">
            <a:extLst>
              <a:ext uri="{FF2B5EF4-FFF2-40B4-BE49-F238E27FC236}">
                <a16:creationId xmlns:a16="http://schemas.microsoft.com/office/drawing/2014/main" id="{AB75FBA3-9EF2-82CA-5D88-F45F0B11E87C}"/>
              </a:ext>
            </a:extLst>
          </p:cNvPr>
          <p:cNvSpPr txBox="1"/>
          <p:nvPr/>
        </p:nvSpPr>
        <p:spPr>
          <a:xfrm>
            <a:off x="600890" y="1991287"/>
            <a:ext cx="2026183" cy="307777"/>
          </a:xfrm>
          <a:prstGeom prst="rect">
            <a:avLst/>
          </a:prstGeom>
          <a:solidFill>
            <a:srgbClr val="FFFF00"/>
          </a:solidFill>
        </p:spPr>
        <p:txBody>
          <a:bodyPr wrap="square" rtlCol="0">
            <a:spAutoFit/>
          </a:bodyPr>
          <a:lstStyle/>
          <a:p>
            <a:pPr algn="ctr"/>
            <a:r>
              <a:rPr lang="en-US" sz="1400" dirty="0">
                <a:solidFill>
                  <a:srgbClr val="FF0000"/>
                </a:solidFill>
              </a:rPr>
              <a:t>Drain Wire</a:t>
            </a:r>
          </a:p>
        </p:txBody>
      </p:sp>
      <p:sp>
        <p:nvSpPr>
          <p:cNvPr id="14" name="TextBox 13">
            <a:extLst>
              <a:ext uri="{FF2B5EF4-FFF2-40B4-BE49-F238E27FC236}">
                <a16:creationId xmlns:a16="http://schemas.microsoft.com/office/drawing/2014/main" id="{EF7C7DE4-6E9E-DE05-6B9F-CEC11B070BB1}"/>
              </a:ext>
            </a:extLst>
          </p:cNvPr>
          <p:cNvSpPr txBox="1"/>
          <p:nvPr/>
        </p:nvSpPr>
        <p:spPr>
          <a:xfrm>
            <a:off x="2547616" y="1636265"/>
            <a:ext cx="2026183" cy="307777"/>
          </a:xfrm>
          <a:prstGeom prst="rect">
            <a:avLst/>
          </a:prstGeom>
          <a:solidFill>
            <a:srgbClr val="FFFF00"/>
          </a:solidFill>
        </p:spPr>
        <p:txBody>
          <a:bodyPr wrap="square" rtlCol="0">
            <a:spAutoFit/>
          </a:bodyPr>
          <a:lstStyle/>
          <a:p>
            <a:pPr algn="ctr"/>
            <a:r>
              <a:rPr lang="en-US" sz="1400" dirty="0">
                <a:solidFill>
                  <a:srgbClr val="FF0000"/>
                </a:solidFill>
              </a:rPr>
              <a:t>Signal Conductors</a:t>
            </a:r>
          </a:p>
        </p:txBody>
      </p:sp>
      <p:cxnSp>
        <p:nvCxnSpPr>
          <p:cNvPr id="15" name="Straight Arrow Connector 14">
            <a:extLst>
              <a:ext uri="{FF2B5EF4-FFF2-40B4-BE49-F238E27FC236}">
                <a16:creationId xmlns:a16="http://schemas.microsoft.com/office/drawing/2014/main" id="{DFE5A205-03A6-84D5-29C9-2EBE6354CF05}"/>
              </a:ext>
            </a:extLst>
          </p:cNvPr>
          <p:cNvCxnSpPr>
            <a:cxnSpLocks/>
          </p:cNvCxnSpPr>
          <p:nvPr/>
        </p:nvCxnSpPr>
        <p:spPr>
          <a:xfrm>
            <a:off x="3612204" y="1944042"/>
            <a:ext cx="887950" cy="10604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86DCDA1-5D6F-0F7A-3CF8-D779794B0278}"/>
              </a:ext>
            </a:extLst>
          </p:cNvPr>
          <p:cNvCxnSpPr>
            <a:cxnSpLocks/>
          </p:cNvCxnSpPr>
          <p:nvPr/>
        </p:nvCxnSpPr>
        <p:spPr>
          <a:xfrm>
            <a:off x="3605349" y="1946366"/>
            <a:ext cx="894805" cy="1423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C4512F9-B305-21C7-4F7B-4A4A34D67D00}"/>
              </a:ext>
            </a:extLst>
          </p:cNvPr>
          <p:cNvCxnSpPr>
            <a:cxnSpLocks/>
          </p:cNvCxnSpPr>
          <p:nvPr/>
        </p:nvCxnSpPr>
        <p:spPr>
          <a:xfrm flipV="1">
            <a:off x="2300336" y="3421671"/>
            <a:ext cx="19594" cy="9276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B5A73BC-D92E-F577-4006-31E1DC1AF622}"/>
              </a:ext>
            </a:extLst>
          </p:cNvPr>
          <p:cNvCxnSpPr>
            <a:cxnSpLocks/>
          </p:cNvCxnSpPr>
          <p:nvPr/>
        </p:nvCxnSpPr>
        <p:spPr>
          <a:xfrm flipV="1">
            <a:off x="881780" y="3226526"/>
            <a:ext cx="509414" cy="754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5632952" cy="523220"/>
          </a:xfrm>
          <a:prstGeom prst="rect">
            <a:avLst/>
          </a:prstGeom>
          <a:noFill/>
        </p:spPr>
        <p:txBody>
          <a:bodyPr wrap="none" rtlCol="0">
            <a:spAutoFit/>
          </a:bodyPr>
          <a:lstStyle/>
          <a:p>
            <a:r>
              <a:rPr lang="en-US" sz="2800" dirty="0">
                <a:solidFill>
                  <a:srgbClr val="0070C0"/>
                </a:solidFill>
              </a:rPr>
              <a:t>Cable for 4-20mA Signal Transmission</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3"/>
          <a:stretch>
            <a:fillRect/>
          </a:stretch>
        </p:blipFill>
        <p:spPr>
          <a:xfrm>
            <a:off x="38942" y="6701"/>
            <a:ext cx="2714286" cy="628571"/>
          </a:xfrm>
          <a:prstGeom prst="rect">
            <a:avLst/>
          </a:prstGeom>
        </p:spPr>
      </p:pic>
    </p:spTree>
    <p:extLst>
      <p:ext uri="{BB962C8B-B14F-4D97-AF65-F5344CB8AC3E}">
        <p14:creationId xmlns:p14="http://schemas.microsoft.com/office/powerpoint/2010/main" val="1853709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8B85F39-1380-53FF-7B14-AE375AE40F3A}"/>
              </a:ext>
            </a:extLst>
          </p:cNvPr>
          <p:cNvPicPr>
            <a:picLocks noChangeAspect="1"/>
          </p:cNvPicPr>
          <p:nvPr/>
        </p:nvPicPr>
        <p:blipFill>
          <a:blip r:embed="rId2"/>
          <a:stretch>
            <a:fillRect/>
          </a:stretch>
        </p:blipFill>
        <p:spPr>
          <a:xfrm>
            <a:off x="1058240" y="1193155"/>
            <a:ext cx="2614757" cy="5292690"/>
          </a:xfrm>
          <a:prstGeom prst="rect">
            <a:avLst/>
          </a:prstGeom>
        </p:spPr>
      </p:pic>
      <p:sp>
        <p:nvSpPr>
          <p:cNvPr id="6" name="TextBox 5">
            <a:extLst>
              <a:ext uri="{FF2B5EF4-FFF2-40B4-BE49-F238E27FC236}">
                <a16:creationId xmlns:a16="http://schemas.microsoft.com/office/drawing/2014/main" id="{31333EAB-C9EC-7EEE-B3FF-3FBAC55521A0}"/>
              </a:ext>
            </a:extLst>
          </p:cNvPr>
          <p:cNvSpPr txBox="1"/>
          <p:nvPr/>
        </p:nvSpPr>
        <p:spPr>
          <a:xfrm>
            <a:off x="393700" y="6331956"/>
            <a:ext cx="1638300" cy="307777"/>
          </a:xfrm>
          <a:prstGeom prst="rect">
            <a:avLst/>
          </a:prstGeom>
          <a:solidFill>
            <a:srgbClr val="FFFF00"/>
          </a:solidFill>
        </p:spPr>
        <p:txBody>
          <a:bodyPr wrap="square" rtlCol="0">
            <a:spAutoFit/>
          </a:bodyPr>
          <a:lstStyle/>
          <a:p>
            <a:pPr algn="ctr"/>
            <a:r>
              <a:rPr lang="en-US" sz="1400" dirty="0">
                <a:solidFill>
                  <a:srgbClr val="FF0000"/>
                </a:solidFill>
              </a:rPr>
              <a:t>Output Signal Jacks</a:t>
            </a:r>
          </a:p>
        </p:txBody>
      </p:sp>
      <p:sp>
        <p:nvSpPr>
          <p:cNvPr id="8" name="TextBox 7">
            <a:extLst>
              <a:ext uri="{FF2B5EF4-FFF2-40B4-BE49-F238E27FC236}">
                <a16:creationId xmlns:a16="http://schemas.microsoft.com/office/drawing/2014/main" id="{F9B8394C-9651-DB42-9D84-699BEA125038}"/>
              </a:ext>
            </a:extLst>
          </p:cNvPr>
          <p:cNvSpPr txBox="1"/>
          <p:nvPr/>
        </p:nvSpPr>
        <p:spPr>
          <a:xfrm>
            <a:off x="4954820" y="853533"/>
            <a:ext cx="6924497" cy="5632311"/>
          </a:xfrm>
          <a:prstGeom prst="rect">
            <a:avLst/>
          </a:prstGeom>
          <a:noFill/>
        </p:spPr>
        <p:txBody>
          <a:bodyPr wrap="square" rtlCol="0">
            <a:spAutoFit/>
          </a:bodyPr>
          <a:lstStyle/>
          <a:p>
            <a:r>
              <a:rPr lang="en-US" dirty="0">
                <a:solidFill>
                  <a:srgbClr val="0070C0"/>
                </a:solidFill>
              </a:rPr>
              <a:t>The students at NSCC will use the KCH TH-71B Signal Generator to create an analog signal source (for testing and calibration), and also can be used to measure analog signals.   This device will measure signals and also source signals out to circuits for testing and calibration.</a:t>
            </a:r>
          </a:p>
          <a:p>
            <a:endParaRPr lang="en-US" dirty="0">
              <a:solidFill>
                <a:srgbClr val="0070C0"/>
              </a:solidFill>
            </a:endParaRPr>
          </a:p>
          <a:p>
            <a:r>
              <a:rPr lang="en-US" dirty="0">
                <a:solidFill>
                  <a:srgbClr val="0070C0"/>
                </a:solidFill>
              </a:rPr>
              <a:t>On the dial scale, the parameters in white are input, so use these to measure volts and milliamps.  The light brown parameters are for output signals.  The user must also make sure the probes are in the correct jacks.   </a:t>
            </a:r>
          </a:p>
          <a:p>
            <a:endParaRPr lang="en-US" dirty="0">
              <a:solidFill>
                <a:srgbClr val="0070C0"/>
              </a:solidFill>
            </a:endParaRPr>
          </a:p>
          <a:p>
            <a:r>
              <a:rPr lang="en-US" dirty="0">
                <a:solidFill>
                  <a:srgbClr val="0070C0"/>
                </a:solidFill>
              </a:rPr>
              <a:t>If a user wished to measure the signal in a 4-20 mA loop, the dial setting should be set on the white mA position and the probes put in the COM and INPUT slots.</a:t>
            </a:r>
          </a:p>
          <a:p>
            <a:endParaRPr lang="en-US" dirty="0">
              <a:solidFill>
                <a:srgbClr val="0070C0"/>
              </a:solidFill>
            </a:endParaRPr>
          </a:p>
          <a:p>
            <a:r>
              <a:rPr lang="en-US" dirty="0">
                <a:solidFill>
                  <a:srgbClr val="0070C0"/>
                </a:solidFill>
              </a:rPr>
              <a:t>If a user wished to send a 4-20 mA signal from the signal generator to test the operation of a variable frequency drive they would put the dial on the brown mA Source setting and the probes in the COM and OUTPUT slots.</a:t>
            </a:r>
          </a:p>
          <a:p>
            <a:endParaRPr lang="en-US" dirty="0">
              <a:solidFill>
                <a:srgbClr val="0070C0"/>
              </a:solidFill>
            </a:endParaRPr>
          </a:p>
          <a:p>
            <a:r>
              <a:rPr lang="en-US" dirty="0">
                <a:solidFill>
                  <a:srgbClr val="0070C0"/>
                </a:solidFill>
              </a:rPr>
              <a:t>A video will be created explaining how to operate the signal generator.</a:t>
            </a:r>
          </a:p>
        </p:txBody>
      </p:sp>
      <p:sp>
        <p:nvSpPr>
          <p:cNvPr id="10" name="TextBox 9">
            <a:extLst>
              <a:ext uri="{FF2B5EF4-FFF2-40B4-BE49-F238E27FC236}">
                <a16:creationId xmlns:a16="http://schemas.microsoft.com/office/drawing/2014/main" id="{DBA4816F-BF55-90AA-3B0D-48DC3508C340}"/>
              </a:ext>
            </a:extLst>
          </p:cNvPr>
          <p:cNvSpPr txBox="1"/>
          <p:nvPr/>
        </p:nvSpPr>
        <p:spPr>
          <a:xfrm>
            <a:off x="2733352" y="2674245"/>
            <a:ext cx="1604185" cy="307777"/>
          </a:xfrm>
          <a:prstGeom prst="rect">
            <a:avLst/>
          </a:prstGeom>
          <a:solidFill>
            <a:srgbClr val="FFFF00"/>
          </a:solidFill>
        </p:spPr>
        <p:txBody>
          <a:bodyPr wrap="square" rtlCol="0">
            <a:spAutoFit/>
          </a:bodyPr>
          <a:lstStyle/>
          <a:p>
            <a:pPr algn="ctr"/>
            <a:r>
              <a:rPr lang="en-US" sz="1400" dirty="0">
                <a:solidFill>
                  <a:srgbClr val="FF0000"/>
                </a:solidFill>
              </a:rPr>
              <a:t>Output Signals</a:t>
            </a:r>
          </a:p>
        </p:txBody>
      </p:sp>
      <p:sp>
        <p:nvSpPr>
          <p:cNvPr id="11" name="TextBox 10">
            <a:extLst>
              <a:ext uri="{FF2B5EF4-FFF2-40B4-BE49-F238E27FC236}">
                <a16:creationId xmlns:a16="http://schemas.microsoft.com/office/drawing/2014/main" id="{AB75FBA3-9EF2-82CA-5D88-F45F0B11E87C}"/>
              </a:ext>
            </a:extLst>
          </p:cNvPr>
          <p:cNvSpPr txBox="1"/>
          <p:nvPr/>
        </p:nvSpPr>
        <p:spPr>
          <a:xfrm>
            <a:off x="295957" y="5051987"/>
            <a:ext cx="1736043" cy="307777"/>
          </a:xfrm>
          <a:prstGeom prst="rect">
            <a:avLst/>
          </a:prstGeom>
          <a:solidFill>
            <a:srgbClr val="FFFF00"/>
          </a:solidFill>
        </p:spPr>
        <p:txBody>
          <a:bodyPr wrap="square" rtlCol="0">
            <a:spAutoFit/>
          </a:bodyPr>
          <a:lstStyle/>
          <a:p>
            <a:pPr algn="ctr"/>
            <a:r>
              <a:rPr lang="en-US" sz="1400" dirty="0">
                <a:solidFill>
                  <a:srgbClr val="FF0000"/>
                </a:solidFill>
              </a:rPr>
              <a:t>Input Signals</a:t>
            </a:r>
          </a:p>
        </p:txBody>
      </p:sp>
      <p:cxnSp>
        <p:nvCxnSpPr>
          <p:cNvPr id="23" name="Straight Arrow Connector 22">
            <a:extLst>
              <a:ext uri="{FF2B5EF4-FFF2-40B4-BE49-F238E27FC236}">
                <a16:creationId xmlns:a16="http://schemas.microsoft.com/office/drawing/2014/main" id="{FC4512F9-B305-21C7-4F7B-4A4A34D67D00}"/>
              </a:ext>
            </a:extLst>
          </p:cNvPr>
          <p:cNvCxnSpPr>
            <a:cxnSpLocks/>
            <a:stCxn id="10" idx="2"/>
          </p:cNvCxnSpPr>
          <p:nvPr/>
        </p:nvCxnSpPr>
        <p:spPr>
          <a:xfrm flipH="1">
            <a:off x="3092450" y="2982022"/>
            <a:ext cx="442995" cy="7136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B5A73BC-D92E-F577-4006-31E1DC1AF622}"/>
              </a:ext>
            </a:extLst>
          </p:cNvPr>
          <p:cNvCxnSpPr>
            <a:cxnSpLocks/>
            <a:stCxn id="11" idx="0"/>
          </p:cNvCxnSpPr>
          <p:nvPr/>
        </p:nvCxnSpPr>
        <p:spPr>
          <a:xfrm flipV="1">
            <a:off x="1163979" y="3815706"/>
            <a:ext cx="868021" cy="12362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3701847" cy="523220"/>
          </a:xfrm>
          <a:prstGeom prst="rect">
            <a:avLst/>
          </a:prstGeom>
          <a:noFill/>
        </p:spPr>
        <p:txBody>
          <a:bodyPr wrap="none" rtlCol="0">
            <a:spAutoFit/>
          </a:bodyPr>
          <a:lstStyle/>
          <a:p>
            <a:r>
              <a:rPr lang="en-US" sz="2800" dirty="0">
                <a:solidFill>
                  <a:srgbClr val="0070C0"/>
                </a:solidFill>
              </a:rPr>
              <a:t>Analog Signal Generator</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3"/>
          <a:stretch>
            <a:fillRect/>
          </a:stretch>
        </p:blipFill>
        <p:spPr>
          <a:xfrm>
            <a:off x="38942" y="6701"/>
            <a:ext cx="2714286" cy="628571"/>
          </a:xfrm>
          <a:prstGeom prst="rect">
            <a:avLst/>
          </a:prstGeom>
        </p:spPr>
      </p:pic>
      <p:cxnSp>
        <p:nvCxnSpPr>
          <p:cNvPr id="26" name="Straight Arrow Connector 25">
            <a:extLst>
              <a:ext uri="{FF2B5EF4-FFF2-40B4-BE49-F238E27FC236}">
                <a16:creationId xmlns:a16="http://schemas.microsoft.com/office/drawing/2014/main" id="{05F83E21-6CC9-EAE0-A158-6A5BC909986D}"/>
              </a:ext>
            </a:extLst>
          </p:cNvPr>
          <p:cNvCxnSpPr>
            <a:cxnSpLocks/>
          </p:cNvCxnSpPr>
          <p:nvPr/>
        </p:nvCxnSpPr>
        <p:spPr>
          <a:xfrm flipV="1">
            <a:off x="1259229" y="5893252"/>
            <a:ext cx="398121" cy="438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0E08D73-5566-120D-D1DE-56C4AD1F0F61}"/>
              </a:ext>
            </a:extLst>
          </p:cNvPr>
          <p:cNvCxnSpPr>
            <a:cxnSpLocks/>
          </p:cNvCxnSpPr>
          <p:nvPr/>
        </p:nvCxnSpPr>
        <p:spPr>
          <a:xfrm flipV="1">
            <a:off x="1259229" y="6024179"/>
            <a:ext cx="1019559" cy="3077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CB15D7D-C08C-B445-49B3-E0219426C9AE}"/>
              </a:ext>
            </a:extLst>
          </p:cNvPr>
          <p:cNvSpPr txBox="1"/>
          <p:nvPr/>
        </p:nvSpPr>
        <p:spPr>
          <a:xfrm>
            <a:off x="2365618" y="5105843"/>
            <a:ext cx="1486159" cy="307777"/>
          </a:xfrm>
          <a:prstGeom prst="rect">
            <a:avLst/>
          </a:prstGeom>
          <a:solidFill>
            <a:srgbClr val="FFFF00"/>
          </a:solidFill>
        </p:spPr>
        <p:txBody>
          <a:bodyPr wrap="square" rtlCol="0">
            <a:spAutoFit/>
          </a:bodyPr>
          <a:lstStyle/>
          <a:p>
            <a:pPr algn="ctr"/>
            <a:r>
              <a:rPr lang="en-US" sz="1400" dirty="0">
                <a:solidFill>
                  <a:srgbClr val="FF0000"/>
                </a:solidFill>
              </a:rPr>
              <a:t>Input Signal Jacks</a:t>
            </a:r>
          </a:p>
        </p:txBody>
      </p:sp>
      <p:cxnSp>
        <p:nvCxnSpPr>
          <p:cNvPr id="33" name="Straight Arrow Connector 32">
            <a:extLst>
              <a:ext uri="{FF2B5EF4-FFF2-40B4-BE49-F238E27FC236}">
                <a16:creationId xmlns:a16="http://schemas.microsoft.com/office/drawing/2014/main" id="{F04D6CA7-A243-444E-2B74-51E303790117}"/>
              </a:ext>
            </a:extLst>
          </p:cNvPr>
          <p:cNvCxnSpPr>
            <a:cxnSpLocks/>
          </p:cNvCxnSpPr>
          <p:nvPr/>
        </p:nvCxnSpPr>
        <p:spPr>
          <a:xfrm flipH="1">
            <a:off x="2365618" y="5423100"/>
            <a:ext cx="640912" cy="601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D75830F-2C6A-6C7E-6388-D7505ECB0E7F}"/>
              </a:ext>
            </a:extLst>
          </p:cNvPr>
          <p:cNvCxnSpPr>
            <a:cxnSpLocks/>
          </p:cNvCxnSpPr>
          <p:nvPr/>
        </p:nvCxnSpPr>
        <p:spPr>
          <a:xfrm>
            <a:off x="3006530" y="5413620"/>
            <a:ext cx="34541" cy="5578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82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745" y="0"/>
            <a:ext cx="8472055" cy="684357"/>
          </a:xfrm>
        </p:spPr>
        <p:txBody>
          <a:bodyPr>
            <a:normAutofit/>
          </a:bodyPr>
          <a:lstStyle/>
          <a:p>
            <a:r>
              <a:rPr lang="en-US" sz="3600" dirty="0">
                <a:solidFill>
                  <a:srgbClr val="0070C0"/>
                </a:solidFill>
              </a:rPr>
              <a:t>Practice Question #1</a:t>
            </a:r>
          </a:p>
        </p:txBody>
      </p:sp>
      <p:sp>
        <p:nvSpPr>
          <p:cNvPr id="3" name="Content Placeholder 2"/>
          <p:cNvSpPr>
            <a:spLocks noGrp="1"/>
          </p:cNvSpPr>
          <p:nvPr>
            <p:ph idx="1"/>
          </p:nvPr>
        </p:nvSpPr>
        <p:spPr>
          <a:xfrm>
            <a:off x="635000" y="813202"/>
            <a:ext cx="10858500" cy="3620013"/>
          </a:xfrm>
        </p:spPr>
        <p:txBody>
          <a:bodyPr>
            <a:noAutofit/>
          </a:bodyPr>
          <a:lstStyle/>
          <a:p>
            <a:pPr marL="0" indent="0">
              <a:lnSpc>
                <a:spcPct val="120000"/>
              </a:lnSpc>
              <a:spcBef>
                <a:spcPts val="600"/>
              </a:spcBef>
              <a:spcAft>
                <a:spcPts val="1200"/>
              </a:spcAft>
              <a:buNone/>
            </a:pPr>
            <a:r>
              <a:rPr lang="en-US" dirty="0">
                <a:solidFill>
                  <a:srgbClr val="0070C0"/>
                </a:solidFill>
              </a:rPr>
              <a:t>What is the advantage of using a 4-20mA analog signal compared to a 0-10 Vdc signal? (choose all that apply</a:t>
            </a:r>
          </a:p>
          <a:p>
            <a:pPr lvl="1">
              <a:spcAft>
                <a:spcPts val="600"/>
              </a:spcAft>
            </a:pPr>
            <a:r>
              <a:rPr lang="en-US" sz="2800" dirty="0">
                <a:solidFill>
                  <a:srgbClr val="0070C0"/>
                </a:solidFill>
              </a:rPr>
              <a:t>A. </a:t>
            </a:r>
            <a:r>
              <a:rPr lang="en-US" sz="2800" dirty="0">
                <a:solidFill>
                  <a:srgbClr val="0070C0"/>
                </a:solidFill>
                <a:latin typeface="Times New Roman" panose="02020603050405020304" pitchFamily="18" charset="0"/>
                <a:cs typeface="Times New Roman" panose="02020603050405020304" pitchFamily="18" charset="0"/>
              </a:rPr>
              <a:t>4-20 mA is less effected by electrical noise than a voltage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B. 4-20 mA is more accurate than a 0-10 V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C. 4-20 mA has less signal loss on a long run than a 0-10 V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D. 4-20 mA is easier to measure than a 0-10 V signal</a:t>
            </a:r>
          </a:p>
        </p:txBody>
      </p:sp>
      <p:pic>
        <p:nvPicPr>
          <p:cNvPr id="15" name="Picture 14">
            <a:extLst>
              <a:ext uri="{FF2B5EF4-FFF2-40B4-BE49-F238E27FC236}">
                <a16:creationId xmlns:a16="http://schemas.microsoft.com/office/drawing/2014/main" id="{853A04B3-D6E1-FF66-7821-80B364B855DA}"/>
              </a:ext>
            </a:extLst>
          </p:cNvPr>
          <p:cNvPicPr>
            <a:picLocks noChangeAspect="1"/>
          </p:cNvPicPr>
          <p:nvPr/>
        </p:nvPicPr>
        <p:blipFill>
          <a:blip r:embed="rId2"/>
          <a:stretch>
            <a:fillRect/>
          </a:stretch>
        </p:blipFill>
        <p:spPr>
          <a:xfrm>
            <a:off x="0" y="2227"/>
            <a:ext cx="2714286" cy="628571"/>
          </a:xfrm>
          <a:prstGeom prst="rect">
            <a:avLst/>
          </a:prstGeom>
        </p:spPr>
      </p:pic>
    </p:spTree>
    <p:extLst>
      <p:ext uri="{BB962C8B-B14F-4D97-AF65-F5344CB8AC3E}">
        <p14:creationId xmlns:p14="http://schemas.microsoft.com/office/powerpoint/2010/main" val="72360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745" y="0"/>
            <a:ext cx="8472055" cy="684357"/>
          </a:xfrm>
        </p:spPr>
        <p:txBody>
          <a:bodyPr>
            <a:normAutofit/>
          </a:bodyPr>
          <a:lstStyle/>
          <a:p>
            <a:r>
              <a:rPr lang="en-US" sz="3600" dirty="0">
                <a:solidFill>
                  <a:srgbClr val="0070C0"/>
                </a:solidFill>
              </a:rPr>
              <a:t>Answer to Practice Question #1</a:t>
            </a:r>
          </a:p>
        </p:txBody>
      </p:sp>
      <p:sp>
        <p:nvSpPr>
          <p:cNvPr id="3" name="Content Placeholder 2"/>
          <p:cNvSpPr>
            <a:spLocks noGrp="1"/>
          </p:cNvSpPr>
          <p:nvPr>
            <p:ph idx="1"/>
          </p:nvPr>
        </p:nvSpPr>
        <p:spPr>
          <a:xfrm>
            <a:off x="635000" y="813202"/>
            <a:ext cx="10858500" cy="3620013"/>
          </a:xfrm>
        </p:spPr>
        <p:txBody>
          <a:bodyPr>
            <a:noAutofit/>
          </a:bodyPr>
          <a:lstStyle/>
          <a:p>
            <a:pPr marL="0" indent="0">
              <a:lnSpc>
                <a:spcPct val="120000"/>
              </a:lnSpc>
              <a:spcBef>
                <a:spcPts val="600"/>
              </a:spcBef>
              <a:spcAft>
                <a:spcPts val="1200"/>
              </a:spcAft>
              <a:buNone/>
            </a:pPr>
            <a:r>
              <a:rPr lang="en-US" dirty="0">
                <a:solidFill>
                  <a:srgbClr val="0070C0"/>
                </a:solidFill>
              </a:rPr>
              <a:t>What is the advantage of using a 4-20mA analog signal compared to a 0-10 Vdc signal? (choose all that apply</a:t>
            </a:r>
          </a:p>
          <a:p>
            <a:pPr lvl="1">
              <a:spcAft>
                <a:spcPts val="600"/>
              </a:spcAft>
            </a:pPr>
            <a:r>
              <a:rPr lang="en-US" sz="2800" dirty="0">
                <a:solidFill>
                  <a:srgbClr val="0070C0"/>
                </a:solidFill>
              </a:rPr>
              <a:t>A. </a:t>
            </a:r>
            <a:r>
              <a:rPr lang="en-US" sz="2800" b="1" dirty="0">
                <a:solidFill>
                  <a:srgbClr val="0070C0"/>
                </a:solidFill>
                <a:latin typeface="Times New Roman" panose="02020603050405020304" pitchFamily="18" charset="0"/>
                <a:cs typeface="Times New Roman" panose="02020603050405020304" pitchFamily="18" charset="0"/>
              </a:rPr>
              <a:t>4-20 mA is less effected by electrical noise than a voltage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B. 4-20 mA is more accurate with sensors than a 0-10 V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C. </a:t>
            </a:r>
            <a:r>
              <a:rPr lang="en-US" sz="2800" b="1" dirty="0">
                <a:solidFill>
                  <a:srgbClr val="0070C0"/>
                </a:solidFill>
                <a:latin typeface="Times New Roman" panose="02020603050405020304" pitchFamily="18" charset="0"/>
                <a:cs typeface="Times New Roman" panose="02020603050405020304" pitchFamily="18" charset="0"/>
              </a:rPr>
              <a:t>4-20 mA has less signal loss on a long run than a 0-10 V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D. 4-20 mA is easier to measure than a 0-10 V signal</a:t>
            </a:r>
          </a:p>
        </p:txBody>
      </p:sp>
      <p:pic>
        <p:nvPicPr>
          <p:cNvPr id="15" name="Picture 14">
            <a:extLst>
              <a:ext uri="{FF2B5EF4-FFF2-40B4-BE49-F238E27FC236}">
                <a16:creationId xmlns:a16="http://schemas.microsoft.com/office/drawing/2014/main" id="{853A04B3-D6E1-FF66-7821-80B364B855DA}"/>
              </a:ext>
            </a:extLst>
          </p:cNvPr>
          <p:cNvPicPr>
            <a:picLocks noChangeAspect="1"/>
          </p:cNvPicPr>
          <p:nvPr/>
        </p:nvPicPr>
        <p:blipFill>
          <a:blip r:embed="rId2"/>
          <a:stretch>
            <a:fillRect/>
          </a:stretch>
        </p:blipFill>
        <p:spPr>
          <a:xfrm>
            <a:off x="0" y="2227"/>
            <a:ext cx="2714286" cy="628571"/>
          </a:xfrm>
          <a:prstGeom prst="rect">
            <a:avLst/>
          </a:prstGeom>
        </p:spPr>
      </p:pic>
      <p:sp>
        <p:nvSpPr>
          <p:cNvPr id="4" name="TextBox 3">
            <a:extLst>
              <a:ext uri="{FF2B5EF4-FFF2-40B4-BE49-F238E27FC236}">
                <a16:creationId xmlns:a16="http://schemas.microsoft.com/office/drawing/2014/main" id="{4CDECCFE-76B1-BAA2-1EF6-C5C2BB694D02}"/>
              </a:ext>
            </a:extLst>
          </p:cNvPr>
          <p:cNvSpPr txBox="1"/>
          <p:nvPr/>
        </p:nvSpPr>
        <p:spPr>
          <a:xfrm>
            <a:off x="2457450" y="4615619"/>
            <a:ext cx="9036050" cy="2031325"/>
          </a:xfrm>
          <a:prstGeom prst="rect">
            <a:avLst/>
          </a:prstGeom>
          <a:noFill/>
        </p:spPr>
        <p:txBody>
          <a:bodyPr wrap="square" rtlCol="0">
            <a:spAutoFit/>
          </a:bodyPr>
          <a:lstStyle/>
          <a:p>
            <a:r>
              <a:rPr lang="en-US" b="1" dirty="0">
                <a:solidFill>
                  <a:srgbClr val="0070C0"/>
                </a:solidFill>
              </a:rPr>
              <a:t>Explanation</a:t>
            </a:r>
            <a:r>
              <a:rPr lang="en-US" dirty="0">
                <a:solidFill>
                  <a:srgbClr val="0070C0"/>
                </a:solidFill>
              </a:rPr>
              <a:t>: Current signals are less effected by electrical noise than a voltage signal is.  Since voltage has amplitude, the electrical noise can induce a signal change on voltage.  4-20 mA is no less accurate than 0-10V, besides that the analog signals will be sent from a transmitter, not a sensor (more on this later).  Long voltage signal runs of cable will create a loss of signal, which is the voltage dropped on the wire (wire has a resistance).  4-20 mA is a little tougher to measure than voltage.  A DVM can be used to measure a voltage signal (in parallel).  Current is measured in series, so ideally a circuit will have to be opened to insert a current tester.</a:t>
            </a:r>
          </a:p>
        </p:txBody>
      </p:sp>
    </p:spTree>
    <p:extLst>
      <p:ext uri="{BB962C8B-B14F-4D97-AF65-F5344CB8AC3E}">
        <p14:creationId xmlns:p14="http://schemas.microsoft.com/office/powerpoint/2010/main" val="3932362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584200" y="698758"/>
            <a:ext cx="11188930" cy="923330"/>
          </a:xfrm>
          <a:prstGeom prst="rect">
            <a:avLst/>
          </a:prstGeom>
          <a:noFill/>
        </p:spPr>
        <p:txBody>
          <a:bodyPr wrap="square" rtlCol="0">
            <a:spAutoFit/>
          </a:bodyPr>
          <a:lstStyle/>
          <a:p>
            <a:r>
              <a:rPr lang="en-US" dirty="0">
                <a:solidFill>
                  <a:srgbClr val="0070C0"/>
                </a:solidFill>
              </a:rPr>
              <a:t>A common question when student learn instrument systems is: Why did they start with 4mA instead of 0mA on the most popular analog signal?  It was for troubleshooting.  If there is 0mA the Technician knows that there is an open circuit (possibly a broken wire).   This is sometime called Live Zero.  </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5013873" cy="523220"/>
          </a:xfrm>
          <a:prstGeom prst="rect">
            <a:avLst/>
          </a:prstGeom>
          <a:noFill/>
        </p:spPr>
        <p:txBody>
          <a:bodyPr wrap="none" rtlCol="0">
            <a:spAutoFit/>
          </a:bodyPr>
          <a:lstStyle/>
          <a:p>
            <a:r>
              <a:rPr lang="en-US" sz="2800" dirty="0">
                <a:solidFill>
                  <a:srgbClr val="0070C0"/>
                </a:solidFill>
              </a:rPr>
              <a:t>Why start at 4mA instead of 0mA</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pic>
        <p:nvPicPr>
          <p:cNvPr id="38" name="Picture 37">
            <a:extLst>
              <a:ext uri="{FF2B5EF4-FFF2-40B4-BE49-F238E27FC236}">
                <a16:creationId xmlns:a16="http://schemas.microsoft.com/office/drawing/2014/main" id="{BFFEE0D3-5B76-191E-80C3-B99266658550}"/>
              </a:ext>
            </a:extLst>
          </p:cNvPr>
          <p:cNvPicPr>
            <a:picLocks noChangeAspect="1"/>
          </p:cNvPicPr>
          <p:nvPr/>
        </p:nvPicPr>
        <p:blipFill>
          <a:blip r:embed="rId3"/>
          <a:stretch>
            <a:fillRect/>
          </a:stretch>
        </p:blipFill>
        <p:spPr>
          <a:xfrm>
            <a:off x="1604949" y="1622682"/>
            <a:ext cx="8982101" cy="1806318"/>
          </a:xfrm>
          <a:prstGeom prst="rect">
            <a:avLst/>
          </a:prstGeom>
        </p:spPr>
      </p:pic>
      <p:sp>
        <p:nvSpPr>
          <p:cNvPr id="39" name="TextBox 38">
            <a:extLst>
              <a:ext uri="{FF2B5EF4-FFF2-40B4-BE49-F238E27FC236}">
                <a16:creationId xmlns:a16="http://schemas.microsoft.com/office/drawing/2014/main" id="{D1BDC562-950E-9074-0F3F-F7F258369380}"/>
              </a:ext>
            </a:extLst>
          </p:cNvPr>
          <p:cNvSpPr txBox="1"/>
          <p:nvPr/>
        </p:nvSpPr>
        <p:spPr>
          <a:xfrm>
            <a:off x="501534" y="3488930"/>
            <a:ext cx="11188930" cy="646331"/>
          </a:xfrm>
          <a:prstGeom prst="rect">
            <a:avLst/>
          </a:prstGeom>
          <a:noFill/>
        </p:spPr>
        <p:txBody>
          <a:bodyPr wrap="square" rtlCol="0">
            <a:spAutoFit/>
          </a:bodyPr>
          <a:lstStyle/>
          <a:p>
            <a:r>
              <a:rPr lang="en-US" dirty="0">
                <a:solidFill>
                  <a:srgbClr val="0070C0"/>
                </a:solidFill>
              </a:rPr>
              <a:t>Another concept that is very important is the percentage of the control signal.  The reason for this is sometimes controllers will work in percentage than in milli-amps.  </a:t>
            </a:r>
          </a:p>
        </p:txBody>
      </p:sp>
      <p:sp>
        <p:nvSpPr>
          <p:cNvPr id="40" name="TextBox 39">
            <a:extLst>
              <a:ext uri="{FF2B5EF4-FFF2-40B4-BE49-F238E27FC236}">
                <a16:creationId xmlns:a16="http://schemas.microsoft.com/office/drawing/2014/main" id="{6603B657-6E9C-7015-8556-E2AA30BA00F9}"/>
              </a:ext>
            </a:extLst>
          </p:cNvPr>
          <p:cNvSpPr txBox="1"/>
          <p:nvPr/>
        </p:nvSpPr>
        <p:spPr>
          <a:xfrm>
            <a:off x="1516733" y="4135261"/>
            <a:ext cx="8224303" cy="523220"/>
          </a:xfrm>
          <a:prstGeom prst="rect">
            <a:avLst/>
          </a:prstGeom>
          <a:noFill/>
        </p:spPr>
        <p:txBody>
          <a:bodyPr wrap="none" rtlCol="0">
            <a:spAutoFit/>
          </a:bodyPr>
          <a:lstStyle/>
          <a:p>
            <a:r>
              <a:rPr lang="en-US" sz="2800" dirty="0">
                <a:solidFill>
                  <a:srgbClr val="C00000"/>
                </a:solidFill>
              </a:rPr>
              <a:t>Signal based on Percentage=Range * Percentage + 4mA</a:t>
            </a:r>
          </a:p>
        </p:txBody>
      </p:sp>
      <p:sp>
        <p:nvSpPr>
          <p:cNvPr id="41" name="TextBox 40">
            <a:extLst>
              <a:ext uri="{FF2B5EF4-FFF2-40B4-BE49-F238E27FC236}">
                <a16:creationId xmlns:a16="http://schemas.microsoft.com/office/drawing/2014/main" id="{060C2EF9-CFB0-4479-FADC-12E7CAD1F534}"/>
              </a:ext>
            </a:extLst>
          </p:cNvPr>
          <p:cNvSpPr txBox="1"/>
          <p:nvPr/>
        </p:nvSpPr>
        <p:spPr>
          <a:xfrm>
            <a:off x="2559774" y="4554511"/>
            <a:ext cx="5259773" cy="830997"/>
          </a:xfrm>
          <a:prstGeom prst="rect">
            <a:avLst/>
          </a:prstGeom>
          <a:noFill/>
        </p:spPr>
        <p:txBody>
          <a:bodyPr wrap="none" rtlCol="0">
            <a:spAutoFit/>
          </a:bodyPr>
          <a:lstStyle/>
          <a:p>
            <a:r>
              <a:rPr lang="en-US" sz="2400" dirty="0">
                <a:solidFill>
                  <a:srgbClr val="C00000"/>
                </a:solidFill>
              </a:rPr>
              <a:t>50% Signal = 16mA  * .50 + 4mA = 12 mA</a:t>
            </a:r>
          </a:p>
          <a:p>
            <a:r>
              <a:rPr lang="en-US" sz="2400" dirty="0">
                <a:solidFill>
                  <a:srgbClr val="C00000"/>
                </a:solidFill>
              </a:rPr>
              <a:t>75% Signal = 16mA  * .75 + 4mA = 16 mA</a:t>
            </a:r>
          </a:p>
        </p:txBody>
      </p:sp>
      <p:sp>
        <p:nvSpPr>
          <p:cNvPr id="42" name="TextBox 41">
            <a:extLst>
              <a:ext uri="{FF2B5EF4-FFF2-40B4-BE49-F238E27FC236}">
                <a16:creationId xmlns:a16="http://schemas.microsoft.com/office/drawing/2014/main" id="{434DB9B8-9AD3-CD20-1D32-B08B2633C116}"/>
              </a:ext>
            </a:extLst>
          </p:cNvPr>
          <p:cNvSpPr txBox="1"/>
          <p:nvPr/>
        </p:nvSpPr>
        <p:spPr>
          <a:xfrm>
            <a:off x="1860024" y="5636022"/>
            <a:ext cx="7586949" cy="523220"/>
          </a:xfrm>
          <a:prstGeom prst="rect">
            <a:avLst/>
          </a:prstGeom>
          <a:noFill/>
        </p:spPr>
        <p:txBody>
          <a:bodyPr wrap="none" rtlCol="0">
            <a:spAutoFit/>
          </a:bodyPr>
          <a:lstStyle/>
          <a:p>
            <a:r>
              <a:rPr lang="en-US" sz="2800" dirty="0">
                <a:solidFill>
                  <a:srgbClr val="C00000"/>
                </a:solidFill>
              </a:rPr>
              <a:t>Percentage of a Signal=(Signal – 4mA)/Range * 100</a:t>
            </a:r>
          </a:p>
        </p:txBody>
      </p:sp>
      <p:sp>
        <p:nvSpPr>
          <p:cNvPr id="43" name="TextBox 42">
            <a:extLst>
              <a:ext uri="{FF2B5EF4-FFF2-40B4-BE49-F238E27FC236}">
                <a16:creationId xmlns:a16="http://schemas.microsoft.com/office/drawing/2014/main" id="{520F6ACF-6BBE-9236-7943-F7835A1371B1}"/>
              </a:ext>
            </a:extLst>
          </p:cNvPr>
          <p:cNvSpPr txBox="1"/>
          <p:nvPr/>
        </p:nvSpPr>
        <p:spPr>
          <a:xfrm>
            <a:off x="2247852" y="6159242"/>
            <a:ext cx="5897768" cy="461665"/>
          </a:xfrm>
          <a:prstGeom prst="rect">
            <a:avLst/>
          </a:prstGeom>
          <a:noFill/>
        </p:spPr>
        <p:txBody>
          <a:bodyPr wrap="none" rtlCol="0">
            <a:spAutoFit/>
          </a:bodyPr>
          <a:lstStyle/>
          <a:p>
            <a:r>
              <a:rPr lang="en-US" sz="2400" dirty="0">
                <a:solidFill>
                  <a:srgbClr val="C00000"/>
                </a:solidFill>
              </a:rPr>
              <a:t>8ma Signal = (8mA – 4mA)/16mA * 100 = 25%</a:t>
            </a:r>
          </a:p>
        </p:txBody>
      </p:sp>
    </p:spTree>
    <p:extLst>
      <p:ext uri="{BB962C8B-B14F-4D97-AF65-F5344CB8AC3E}">
        <p14:creationId xmlns:p14="http://schemas.microsoft.com/office/powerpoint/2010/main" val="314222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DA411-DA64-8E84-999A-BDEDF618B08C}"/>
              </a:ext>
            </a:extLst>
          </p:cNvPr>
          <p:cNvPicPr>
            <a:picLocks noChangeAspect="1"/>
          </p:cNvPicPr>
          <p:nvPr/>
        </p:nvPicPr>
        <p:blipFill>
          <a:blip r:embed="rId2"/>
          <a:stretch>
            <a:fillRect/>
          </a:stretch>
        </p:blipFill>
        <p:spPr>
          <a:xfrm>
            <a:off x="413005" y="1489846"/>
            <a:ext cx="2905146" cy="4310094"/>
          </a:xfrm>
          <a:prstGeom prst="rect">
            <a:avLst/>
          </a:prstGeom>
        </p:spPr>
      </p:pic>
      <p:cxnSp>
        <p:nvCxnSpPr>
          <p:cNvPr id="7" name="Straight Arrow Connector 6">
            <a:extLst>
              <a:ext uri="{FF2B5EF4-FFF2-40B4-BE49-F238E27FC236}">
                <a16:creationId xmlns:a16="http://schemas.microsoft.com/office/drawing/2014/main" id="{38C357F7-DEC5-2F71-007B-111581EEEEEB}"/>
              </a:ext>
            </a:extLst>
          </p:cNvPr>
          <p:cNvCxnSpPr>
            <a:cxnSpLocks/>
          </p:cNvCxnSpPr>
          <p:nvPr/>
        </p:nvCxnSpPr>
        <p:spPr>
          <a:xfrm>
            <a:off x="1275438" y="1602516"/>
            <a:ext cx="165066" cy="6594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B8394C-9651-DB42-9D84-699BEA125038}"/>
              </a:ext>
            </a:extLst>
          </p:cNvPr>
          <p:cNvSpPr txBox="1"/>
          <p:nvPr/>
        </p:nvSpPr>
        <p:spPr>
          <a:xfrm>
            <a:off x="4930508" y="814939"/>
            <a:ext cx="7172822" cy="3139321"/>
          </a:xfrm>
          <a:prstGeom prst="rect">
            <a:avLst/>
          </a:prstGeom>
          <a:noFill/>
        </p:spPr>
        <p:txBody>
          <a:bodyPr wrap="square" rtlCol="0">
            <a:spAutoFit/>
          </a:bodyPr>
          <a:lstStyle/>
          <a:p>
            <a:r>
              <a:rPr lang="en-US" dirty="0">
                <a:solidFill>
                  <a:srgbClr val="0070C0"/>
                </a:solidFill>
              </a:rPr>
              <a:t>A 3-15 psi analog signal is primarily used to control a proportional (analog) flow control valve.  The position of the valve stem (which controls the flow of fluid through the valve) is proportional to the analog air signal.  In this graphic, since the air line if fed to the top of the valve, the valve is help open with a spring.  The air signal will close the valve.  At 15 psi, the valve will be fully closed (no flow).  At 3 psi, the valve is fully open (full flow).</a:t>
            </a:r>
          </a:p>
          <a:p>
            <a:endParaRPr lang="en-US" dirty="0">
              <a:solidFill>
                <a:srgbClr val="0070C0"/>
              </a:solidFill>
            </a:endParaRPr>
          </a:p>
          <a:p>
            <a:r>
              <a:rPr lang="en-US" dirty="0">
                <a:solidFill>
                  <a:srgbClr val="0070C0"/>
                </a:solidFill>
              </a:rPr>
              <a:t>A current to pressure converter (I/P) is used to convert a 4-20 mA signal to a 3-15 psi signal.  One example is shown in the lower portion of this graphic.  Typically the I/P must be calibrated to make sure that at 20 mA, it is putting out 15 psi.  See the table below for the correlations.</a:t>
            </a:r>
          </a:p>
        </p:txBody>
      </p:sp>
      <p:sp>
        <p:nvSpPr>
          <p:cNvPr id="11" name="TextBox 10">
            <a:extLst>
              <a:ext uri="{FF2B5EF4-FFF2-40B4-BE49-F238E27FC236}">
                <a16:creationId xmlns:a16="http://schemas.microsoft.com/office/drawing/2014/main" id="{AB75FBA3-9EF2-82CA-5D88-F45F0B11E87C}"/>
              </a:ext>
            </a:extLst>
          </p:cNvPr>
          <p:cNvSpPr txBox="1"/>
          <p:nvPr/>
        </p:nvSpPr>
        <p:spPr>
          <a:xfrm>
            <a:off x="-24621" y="1294739"/>
            <a:ext cx="2329680" cy="307777"/>
          </a:xfrm>
          <a:prstGeom prst="rect">
            <a:avLst/>
          </a:prstGeom>
          <a:solidFill>
            <a:srgbClr val="FFFF00"/>
          </a:solidFill>
        </p:spPr>
        <p:txBody>
          <a:bodyPr wrap="square" rtlCol="0">
            <a:spAutoFit/>
          </a:bodyPr>
          <a:lstStyle/>
          <a:p>
            <a:pPr algn="ctr"/>
            <a:r>
              <a:rPr lang="en-US" sz="1400" dirty="0">
                <a:solidFill>
                  <a:srgbClr val="FF0000"/>
                </a:solidFill>
              </a:rPr>
              <a:t>Analog Flow Control Valve</a:t>
            </a:r>
          </a:p>
        </p:txBody>
      </p:sp>
      <p:sp>
        <p:nvSpPr>
          <p:cNvPr id="14" name="TextBox 13">
            <a:extLst>
              <a:ext uri="{FF2B5EF4-FFF2-40B4-BE49-F238E27FC236}">
                <a16:creationId xmlns:a16="http://schemas.microsoft.com/office/drawing/2014/main" id="{EF7C7DE4-6E9E-DE05-6B9F-CEC11B070BB1}"/>
              </a:ext>
            </a:extLst>
          </p:cNvPr>
          <p:cNvSpPr txBox="1"/>
          <p:nvPr/>
        </p:nvSpPr>
        <p:spPr>
          <a:xfrm>
            <a:off x="2604692" y="830379"/>
            <a:ext cx="2026183" cy="738664"/>
          </a:xfrm>
          <a:prstGeom prst="rect">
            <a:avLst/>
          </a:prstGeom>
          <a:solidFill>
            <a:srgbClr val="FFFF00"/>
          </a:solidFill>
        </p:spPr>
        <p:txBody>
          <a:bodyPr wrap="square" rtlCol="0">
            <a:spAutoFit/>
          </a:bodyPr>
          <a:lstStyle/>
          <a:p>
            <a:pPr algn="ctr"/>
            <a:r>
              <a:rPr lang="en-US" sz="1400" dirty="0">
                <a:solidFill>
                  <a:srgbClr val="FF0000"/>
                </a:solidFill>
              </a:rPr>
              <a:t>3-15 psi air signal that controls the position of the valve</a:t>
            </a:r>
          </a:p>
        </p:txBody>
      </p:sp>
      <p:cxnSp>
        <p:nvCxnSpPr>
          <p:cNvPr id="17" name="Straight Arrow Connector 16">
            <a:extLst>
              <a:ext uri="{FF2B5EF4-FFF2-40B4-BE49-F238E27FC236}">
                <a16:creationId xmlns:a16="http://schemas.microsoft.com/office/drawing/2014/main" id="{486DCDA1-5D6F-0F7A-3CF8-D779794B0278}"/>
              </a:ext>
            </a:extLst>
          </p:cNvPr>
          <p:cNvCxnSpPr>
            <a:cxnSpLocks/>
            <a:stCxn id="14" idx="2"/>
          </p:cNvCxnSpPr>
          <p:nvPr/>
        </p:nvCxnSpPr>
        <p:spPr>
          <a:xfrm flipH="1">
            <a:off x="2753228" y="1569043"/>
            <a:ext cx="864556" cy="7296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5018938" cy="523220"/>
          </a:xfrm>
          <a:prstGeom prst="rect">
            <a:avLst/>
          </a:prstGeom>
          <a:noFill/>
        </p:spPr>
        <p:txBody>
          <a:bodyPr wrap="none" rtlCol="0">
            <a:spAutoFit/>
          </a:bodyPr>
          <a:lstStyle/>
          <a:p>
            <a:r>
              <a:rPr lang="en-US" sz="2800" dirty="0">
                <a:solidFill>
                  <a:srgbClr val="0070C0"/>
                </a:solidFill>
              </a:rPr>
              <a:t>Air is also used for control signals</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3"/>
          <a:stretch>
            <a:fillRect/>
          </a:stretch>
        </p:blipFill>
        <p:spPr>
          <a:xfrm>
            <a:off x="38942" y="6701"/>
            <a:ext cx="2714286" cy="628571"/>
          </a:xfrm>
          <a:prstGeom prst="rect">
            <a:avLst/>
          </a:prstGeom>
        </p:spPr>
      </p:pic>
      <p:sp>
        <p:nvSpPr>
          <p:cNvPr id="10" name="TextBox 9">
            <a:extLst>
              <a:ext uri="{FF2B5EF4-FFF2-40B4-BE49-F238E27FC236}">
                <a16:creationId xmlns:a16="http://schemas.microsoft.com/office/drawing/2014/main" id="{9A0F2073-8631-29FC-02CA-4256FA82B8C9}"/>
              </a:ext>
            </a:extLst>
          </p:cNvPr>
          <p:cNvSpPr txBox="1"/>
          <p:nvPr/>
        </p:nvSpPr>
        <p:spPr>
          <a:xfrm>
            <a:off x="1521101" y="5207915"/>
            <a:ext cx="1797050" cy="523220"/>
          </a:xfrm>
          <a:prstGeom prst="rect">
            <a:avLst/>
          </a:prstGeom>
          <a:solidFill>
            <a:srgbClr val="FFFF00"/>
          </a:solidFill>
        </p:spPr>
        <p:txBody>
          <a:bodyPr wrap="square" rtlCol="0">
            <a:spAutoFit/>
          </a:bodyPr>
          <a:lstStyle/>
          <a:p>
            <a:pPr algn="ctr"/>
            <a:r>
              <a:rPr lang="en-US" sz="1400" dirty="0">
                <a:solidFill>
                  <a:srgbClr val="FF0000"/>
                </a:solidFill>
              </a:rPr>
              <a:t>Current to Pressure (I/P) Converter</a:t>
            </a:r>
          </a:p>
        </p:txBody>
      </p:sp>
      <p:cxnSp>
        <p:nvCxnSpPr>
          <p:cNvPr id="12" name="Straight Arrow Connector 11">
            <a:extLst>
              <a:ext uri="{FF2B5EF4-FFF2-40B4-BE49-F238E27FC236}">
                <a16:creationId xmlns:a16="http://schemas.microsoft.com/office/drawing/2014/main" id="{BE69A363-700B-A382-993A-F95195F1B0A7}"/>
              </a:ext>
            </a:extLst>
          </p:cNvPr>
          <p:cNvCxnSpPr>
            <a:cxnSpLocks/>
            <a:stCxn id="10" idx="0"/>
          </p:cNvCxnSpPr>
          <p:nvPr/>
        </p:nvCxnSpPr>
        <p:spPr>
          <a:xfrm flipH="1" flipV="1">
            <a:off x="2302937" y="4511731"/>
            <a:ext cx="116689" cy="696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D844BC1-0050-1295-F5B2-5D7009FB8395}"/>
              </a:ext>
            </a:extLst>
          </p:cNvPr>
          <p:cNvPicPr>
            <a:picLocks noChangeAspect="1"/>
          </p:cNvPicPr>
          <p:nvPr/>
        </p:nvPicPr>
        <p:blipFill>
          <a:blip r:embed="rId4"/>
          <a:stretch>
            <a:fillRect/>
          </a:stretch>
        </p:blipFill>
        <p:spPr>
          <a:xfrm>
            <a:off x="3926665" y="4202043"/>
            <a:ext cx="4338669" cy="2362217"/>
          </a:xfrm>
          <a:prstGeom prst="rect">
            <a:avLst/>
          </a:prstGeom>
        </p:spPr>
      </p:pic>
    </p:spTree>
    <p:extLst>
      <p:ext uri="{BB962C8B-B14F-4D97-AF65-F5344CB8AC3E}">
        <p14:creationId xmlns:p14="http://schemas.microsoft.com/office/powerpoint/2010/main" val="380623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1745" y="0"/>
            <a:ext cx="8472055" cy="684357"/>
          </a:xfrm>
        </p:spPr>
        <p:txBody>
          <a:bodyPr>
            <a:normAutofit/>
          </a:bodyPr>
          <a:lstStyle/>
          <a:p>
            <a:r>
              <a:rPr lang="en-US" sz="3600" dirty="0">
                <a:solidFill>
                  <a:srgbClr val="0070C0"/>
                </a:solidFill>
              </a:rPr>
              <a:t>Practice Question #2</a:t>
            </a:r>
          </a:p>
        </p:txBody>
      </p:sp>
      <p:sp>
        <p:nvSpPr>
          <p:cNvPr id="3" name="Content Placeholder 2"/>
          <p:cNvSpPr>
            <a:spLocks noGrp="1"/>
          </p:cNvSpPr>
          <p:nvPr>
            <p:ph idx="1"/>
          </p:nvPr>
        </p:nvSpPr>
        <p:spPr>
          <a:xfrm>
            <a:off x="635000" y="813202"/>
            <a:ext cx="10858500" cy="3620013"/>
          </a:xfrm>
        </p:spPr>
        <p:txBody>
          <a:bodyPr>
            <a:noAutofit/>
          </a:bodyPr>
          <a:lstStyle/>
          <a:p>
            <a:pPr marL="0" indent="0">
              <a:lnSpc>
                <a:spcPct val="120000"/>
              </a:lnSpc>
              <a:spcBef>
                <a:spcPts val="600"/>
              </a:spcBef>
              <a:spcAft>
                <a:spcPts val="1200"/>
              </a:spcAft>
              <a:buNone/>
            </a:pPr>
            <a:r>
              <a:rPr lang="en-US" dirty="0" err="1">
                <a:solidFill>
                  <a:srgbClr val="0070C0"/>
                </a:solidFill>
              </a:rPr>
              <a:t>xWhat</a:t>
            </a:r>
            <a:r>
              <a:rPr lang="en-US" dirty="0">
                <a:solidFill>
                  <a:srgbClr val="0070C0"/>
                </a:solidFill>
              </a:rPr>
              <a:t> is the advantage of using a 4-20mA analog signal compared to a 0-10 Vdc signal? (choose all that apply</a:t>
            </a:r>
          </a:p>
          <a:p>
            <a:pPr lvl="1">
              <a:spcAft>
                <a:spcPts val="600"/>
              </a:spcAft>
            </a:pPr>
            <a:r>
              <a:rPr lang="en-US" sz="2800" dirty="0">
                <a:solidFill>
                  <a:srgbClr val="0070C0"/>
                </a:solidFill>
              </a:rPr>
              <a:t>A. </a:t>
            </a:r>
            <a:r>
              <a:rPr lang="en-US" sz="2800" dirty="0">
                <a:solidFill>
                  <a:srgbClr val="0070C0"/>
                </a:solidFill>
                <a:latin typeface="Times New Roman" panose="02020603050405020304" pitchFamily="18" charset="0"/>
                <a:cs typeface="Times New Roman" panose="02020603050405020304" pitchFamily="18" charset="0"/>
              </a:rPr>
              <a:t>4-20 mA is less effected by electrical noise than a voltage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B. 4-20 mA is more accurate than a 0-10 V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C. 4-20 mA has less signal loss on a long run than a 0-10 V signal</a:t>
            </a:r>
          </a:p>
          <a:p>
            <a:pPr lvl="1">
              <a:spcAft>
                <a:spcPts val="600"/>
              </a:spcAft>
            </a:pPr>
            <a:r>
              <a:rPr lang="en-US" sz="2800" dirty="0">
                <a:solidFill>
                  <a:srgbClr val="0070C0"/>
                </a:solidFill>
                <a:latin typeface="Times New Roman" panose="02020603050405020304" pitchFamily="18" charset="0"/>
                <a:cs typeface="Times New Roman" panose="02020603050405020304" pitchFamily="18" charset="0"/>
              </a:rPr>
              <a:t>D. 4-20 mA is easier to measure than a 0-10 V signal</a:t>
            </a:r>
          </a:p>
        </p:txBody>
      </p:sp>
      <p:pic>
        <p:nvPicPr>
          <p:cNvPr id="15" name="Picture 14">
            <a:extLst>
              <a:ext uri="{FF2B5EF4-FFF2-40B4-BE49-F238E27FC236}">
                <a16:creationId xmlns:a16="http://schemas.microsoft.com/office/drawing/2014/main" id="{853A04B3-D6E1-FF66-7821-80B364B855DA}"/>
              </a:ext>
            </a:extLst>
          </p:cNvPr>
          <p:cNvPicPr>
            <a:picLocks noChangeAspect="1"/>
          </p:cNvPicPr>
          <p:nvPr/>
        </p:nvPicPr>
        <p:blipFill>
          <a:blip r:embed="rId2"/>
          <a:stretch>
            <a:fillRect/>
          </a:stretch>
        </p:blipFill>
        <p:spPr>
          <a:xfrm>
            <a:off x="0" y="2227"/>
            <a:ext cx="2714286" cy="628571"/>
          </a:xfrm>
          <a:prstGeom prst="rect">
            <a:avLst/>
          </a:prstGeom>
        </p:spPr>
      </p:pic>
    </p:spTree>
    <p:extLst>
      <p:ext uri="{BB962C8B-B14F-4D97-AF65-F5344CB8AC3E}">
        <p14:creationId xmlns:p14="http://schemas.microsoft.com/office/powerpoint/2010/main" val="1107912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C3F71F4-653C-4A59-1AE1-F2CBC7DBE8D1}"/>
              </a:ext>
            </a:extLst>
          </p:cNvPr>
          <p:cNvPicPr>
            <a:picLocks noChangeAspect="1"/>
          </p:cNvPicPr>
          <p:nvPr/>
        </p:nvPicPr>
        <p:blipFill>
          <a:blip r:embed="rId2"/>
          <a:stretch>
            <a:fillRect/>
          </a:stretch>
        </p:blipFill>
        <p:spPr>
          <a:xfrm rot="5400000">
            <a:off x="2260765" y="4315099"/>
            <a:ext cx="1376373" cy="661992"/>
          </a:xfrm>
          <a:prstGeom prst="rect">
            <a:avLst/>
          </a:prstGeom>
        </p:spPr>
      </p:pic>
      <p:sp>
        <p:nvSpPr>
          <p:cNvPr id="8" name="TextBox 7">
            <a:extLst>
              <a:ext uri="{FF2B5EF4-FFF2-40B4-BE49-F238E27FC236}">
                <a16:creationId xmlns:a16="http://schemas.microsoft.com/office/drawing/2014/main" id="{F9B8394C-9651-DB42-9D84-699BEA125038}"/>
              </a:ext>
            </a:extLst>
          </p:cNvPr>
          <p:cNvSpPr txBox="1"/>
          <p:nvPr/>
        </p:nvSpPr>
        <p:spPr>
          <a:xfrm>
            <a:off x="5130699" y="521992"/>
            <a:ext cx="6866926" cy="6186309"/>
          </a:xfrm>
          <a:prstGeom prst="rect">
            <a:avLst/>
          </a:prstGeom>
          <a:noFill/>
        </p:spPr>
        <p:txBody>
          <a:bodyPr wrap="square" rtlCol="0">
            <a:spAutoFit/>
          </a:bodyPr>
          <a:lstStyle/>
          <a:p>
            <a:r>
              <a:rPr lang="en-US" dirty="0">
                <a:solidFill>
                  <a:srgbClr val="0070C0"/>
                </a:solidFill>
              </a:rPr>
              <a:t>It is important to use Ohms Law when working with analog signals.  First, all voltage and current is Direct Current (DC).  A resistor can be used to convert a current signal to a voltage signal.  </a:t>
            </a:r>
          </a:p>
          <a:p>
            <a:endParaRPr lang="en-US" dirty="0">
              <a:solidFill>
                <a:srgbClr val="0070C0"/>
              </a:solidFill>
            </a:endParaRPr>
          </a:p>
          <a:p>
            <a:r>
              <a:rPr lang="en-US" dirty="0">
                <a:solidFill>
                  <a:srgbClr val="0070C0"/>
                </a:solidFill>
              </a:rPr>
              <a:t>Only use precision resistors when working with analog or instrument signals.  They cost a little more, but they have a very low tolerance, or variation from the state resistance.  This would not be a resistor that has color bands on them.  </a:t>
            </a:r>
          </a:p>
          <a:p>
            <a:endParaRPr lang="en-US" dirty="0">
              <a:solidFill>
                <a:srgbClr val="0070C0"/>
              </a:solidFill>
            </a:endParaRPr>
          </a:p>
          <a:p>
            <a:r>
              <a:rPr lang="en-US" dirty="0">
                <a:solidFill>
                  <a:srgbClr val="0070C0"/>
                </a:solidFill>
              </a:rPr>
              <a:t>A 250 ohm resistor would be used to convert a 4-20 mA signal to a 1-5 Vdc signal.  Also, a 500 ohm resistor is used to convert a 0-20 mA signal to a 0-10 Vdc signal.</a:t>
            </a:r>
          </a:p>
          <a:p>
            <a:endParaRPr lang="en-US" dirty="0">
              <a:solidFill>
                <a:srgbClr val="0070C0"/>
              </a:solidFill>
            </a:endParaRPr>
          </a:p>
          <a:p>
            <a:r>
              <a:rPr lang="en-US" dirty="0">
                <a:solidFill>
                  <a:srgbClr val="0070C0"/>
                </a:solidFill>
              </a:rPr>
              <a:t>V = Current * Resistance.</a:t>
            </a:r>
          </a:p>
          <a:p>
            <a:endParaRPr lang="en-US" dirty="0">
              <a:solidFill>
                <a:srgbClr val="0070C0"/>
              </a:solidFill>
            </a:endParaRPr>
          </a:p>
          <a:p>
            <a:r>
              <a:rPr lang="en-US" dirty="0">
                <a:solidFill>
                  <a:srgbClr val="0070C0"/>
                </a:solidFill>
              </a:rPr>
              <a:t>Most PLC analog input modules have a 250 ohm resistor across their input channel, so when a current signal is applied, it converts to a voltage so the module can process it.  This can also be a handy way of troubleshooting.  If 3 Vdc is measured at the input channel, then the user can determine that there must be 12 mA flowing into the analog input channel.  This is shown in this slide.  Signal Generator putting out 12 mA across a 250 ohm resistor.  The DVM is measuring 3 Vdc.</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1348" y="-29519"/>
            <a:ext cx="4554517" cy="523220"/>
          </a:xfrm>
          <a:prstGeom prst="rect">
            <a:avLst/>
          </a:prstGeom>
          <a:noFill/>
        </p:spPr>
        <p:txBody>
          <a:bodyPr wrap="none" rtlCol="0">
            <a:spAutoFit/>
          </a:bodyPr>
          <a:lstStyle/>
          <a:p>
            <a:r>
              <a:rPr lang="en-US" sz="2800" dirty="0">
                <a:solidFill>
                  <a:srgbClr val="0070C0"/>
                </a:solidFill>
              </a:rPr>
              <a:t>Current to Voltage Conversion</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3"/>
          <a:stretch>
            <a:fillRect/>
          </a:stretch>
        </p:blipFill>
        <p:spPr>
          <a:xfrm>
            <a:off x="38942" y="6701"/>
            <a:ext cx="2714286" cy="628571"/>
          </a:xfrm>
          <a:prstGeom prst="rect">
            <a:avLst/>
          </a:prstGeom>
        </p:spPr>
      </p:pic>
      <p:pic>
        <p:nvPicPr>
          <p:cNvPr id="2" name="Picture 1">
            <a:extLst>
              <a:ext uri="{FF2B5EF4-FFF2-40B4-BE49-F238E27FC236}">
                <a16:creationId xmlns:a16="http://schemas.microsoft.com/office/drawing/2014/main" id="{173A1E77-5C0A-A8CB-0F4B-8B55E389D98D}"/>
              </a:ext>
            </a:extLst>
          </p:cNvPr>
          <p:cNvPicPr>
            <a:picLocks noChangeAspect="1"/>
          </p:cNvPicPr>
          <p:nvPr/>
        </p:nvPicPr>
        <p:blipFill>
          <a:blip r:embed="rId4"/>
          <a:stretch>
            <a:fillRect/>
          </a:stretch>
        </p:blipFill>
        <p:spPr>
          <a:xfrm>
            <a:off x="50970" y="866670"/>
            <a:ext cx="1412070" cy="2858257"/>
          </a:xfrm>
          <a:prstGeom prst="rect">
            <a:avLst/>
          </a:prstGeom>
        </p:spPr>
      </p:pic>
      <p:pic>
        <p:nvPicPr>
          <p:cNvPr id="4" name="Picture 3">
            <a:extLst>
              <a:ext uri="{FF2B5EF4-FFF2-40B4-BE49-F238E27FC236}">
                <a16:creationId xmlns:a16="http://schemas.microsoft.com/office/drawing/2014/main" id="{C7D0E270-DDFD-18AF-567F-8907556F1945}"/>
              </a:ext>
            </a:extLst>
          </p:cNvPr>
          <p:cNvPicPr>
            <a:picLocks noChangeAspect="1"/>
          </p:cNvPicPr>
          <p:nvPr/>
        </p:nvPicPr>
        <p:blipFill>
          <a:blip r:embed="rId5"/>
          <a:stretch>
            <a:fillRect/>
          </a:stretch>
        </p:blipFill>
        <p:spPr>
          <a:xfrm>
            <a:off x="3497917" y="700972"/>
            <a:ext cx="1443430" cy="2490798"/>
          </a:xfrm>
          <a:prstGeom prst="rect">
            <a:avLst/>
          </a:prstGeom>
        </p:spPr>
      </p:pic>
      <p:sp>
        <p:nvSpPr>
          <p:cNvPr id="13" name="Rectangle 12">
            <a:extLst>
              <a:ext uri="{FF2B5EF4-FFF2-40B4-BE49-F238E27FC236}">
                <a16:creationId xmlns:a16="http://schemas.microsoft.com/office/drawing/2014/main" id="{1B2BBA80-BF74-A06F-8B8D-2966BCEEE954}"/>
              </a:ext>
            </a:extLst>
          </p:cNvPr>
          <p:cNvSpPr/>
          <p:nvPr/>
        </p:nvSpPr>
        <p:spPr>
          <a:xfrm>
            <a:off x="3677297" y="906474"/>
            <a:ext cx="1103325" cy="609139"/>
          </a:xfrm>
          <a:prstGeom prst="rect">
            <a:avLst/>
          </a:prstGeom>
          <a:solidFill>
            <a:srgbClr val="DEE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63B2CC-D877-F9C0-AAB1-BC0177C789DF}"/>
              </a:ext>
            </a:extLst>
          </p:cNvPr>
          <p:cNvSpPr txBox="1"/>
          <p:nvPr/>
        </p:nvSpPr>
        <p:spPr>
          <a:xfrm>
            <a:off x="3752777" y="906474"/>
            <a:ext cx="1027845" cy="523220"/>
          </a:xfrm>
          <a:prstGeom prst="rect">
            <a:avLst/>
          </a:prstGeom>
          <a:noFill/>
        </p:spPr>
        <p:txBody>
          <a:bodyPr wrap="none" rtlCol="0">
            <a:spAutoFit/>
          </a:bodyPr>
          <a:lstStyle/>
          <a:p>
            <a:r>
              <a:rPr lang="en-US" sz="2800" dirty="0"/>
              <a:t>3.00V</a:t>
            </a:r>
            <a:endParaRPr lang="en-US" dirty="0"/>
          </a:p>
        </p:txBody>
      </p:sp>
      <p:cxnSp>
        <p:nvCxnSpPr>
          <p:cNvPr id="19" name="Straight Connector 18">
            <a:extLst>
              <a:ext uri="{FF2B5EF4-FFF2-40B4-BE49-F238E27FC236}">
                <a16:creationId xmlns:a16="http://schemas.microsoft.com/office/drawing/2014/main" id="{FB2769EE-124E-653F-ECBE-DB03722AED81}"/>
              </a:ext>
            </a:extLst>
          </p:cNvPr>
          <p:cNvCxnSpPr/>
          <p:nvPr/>
        </p:nvCxnSpPr>
        <p:spPr>
          <a:xfrm>
            <a:off x="729291" y="3973811"/>
            <a:ext cx="1471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A28C9AF-24B5-4C3B-1923-9B57AB958CC3}"/>
              </a:ext>
            </a:extLst>
          </p:cNvPr>
          <p:cNvPicPr>
            <a:picLocks noChangeAspect="1"/>
          </p:cNvPicPr>
          <p:nvPr/>
        </p:nvPicPr>
        <p:blipFill>
          <a:blip r:embed="rId6"/>
          <a:stretch>
            <a:fillRect/>
          </a:stretch>
        </p:blipFill>
        <p:spPr>
          <a:xfrm>
            <a:off x="1977641" y="3892146"/>
            <a:ext cx="929205" cy="163019"/>
          </a:xfrm>
          <a:prstGeom prst="rect">
            <a:avLst/>
          </a:prstGeom>
        </p:spPr>
      </p:pic>
      <p:cxnSp>
        <p:nvCxnSpPr>
          <p:cNvPr id="23" name="Straight Connector 22">
            <a:extLst>
              <a:ext uri="{FF2B5EF4-FFF2-40B4-BE49-F238E27FC236}">
                <a16:creationId xmlns:a16="http://schemas.microsoft.com/office/drawing/2014/main" id="{8F8E72A4-EC06-AE1B-BAB5-E9F80D2D8A03}"/>
              </a:ext>
            </a:extLst>
          </p:cNvPr>
          <p:cNvCxnSpPr>
            <a:cxnSpLocks/>
          </p:cNvCxnSpPr>
          <p:nvPr/>
        </p:nvCxnSpPr>
        <p:spPr>
          <a:xfrm>
            <a:off x="357809" y="3379304"/>
            <a:ext cx="0" cy="19549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76B26D-3120-61CB-5C0E-AA881C45C48A}"/>
              </a:ext>
            </a:extLst>
          </p:cNvPr>
          <p:cNvCxnSpPr>
            <a:cxnSpLocks/>
            <a:endCxn id="27" idx="1"/>
          </p:cNvCxnSpPr>
          <p:nvPr/>
        </p:nvCxnSpPr>
        <p:spPr>
          <a:xfrm>
            <a:off x="357809" y="5338860"/>
            <a:ext cx="16030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01409CBD-314E-44AF-BE19-3766F047F725}"/>
              </a:ext>
            </a:extLst>
          </p:cNvPr>
          <p:cNvPicPr>
            <a:picLocks noChangeAspect="1"/>
          </p:cNvPicPr>
          <p:nvPr/>
        </p:nvPicPr>
        <p:blipFill>
          <a:blip r:embed="rId7"/>
          <a:stretch>
            <a:fillRect/>
          </a:stretch>
        </p:blipFill>
        <p:spPr>
          <a:xfrm>
            <a:off x="1960859" y="5245658"/>
            <a:ext cx="940489" cy="186404"/>
          </a:xfrm>
          <a:prstGeom prst="rect">
            <a:avLst/>
          </a:prstGeom>
        </p:spPr>
      </p:pic>
      <p:cxnSp>
        <p:nvCxnSpPr>
          <p:cNvPr id="32" name="Straight Connector 31">
            <a:extLst>
              <a:ext uri="{FF2B5EF4-FFF2-40B4-BE49-F238E27FC236}">
                <a16:creationId xmlns:a16="http://schemas.microsoft.com/office/drawing/2014/main" id="{E697F3EC-8A29-5028-2D25-27FA0A00605D}"/>
              </a:ext>
            </a:extLst>
          </p:cNvPr>
          <p:cNvCxnSpPr/>
          <p:nvPr/>
        </p:nvCxnSpPr>
        <p:spPr>
          <a:xfrm flipH="1">
            <a:off x="3721210" y="4890052"/>
            <a:ext cx="13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D8756F8-FD36-3333-093C-63E73217BF6B}"/>
              </a:ext>
            </a:extLst>
          </p:cNvPr>
          <p:cNvCxnSpPr>
            <a:cxnSpLocks/>
          </p:cNvCxnSpPr>
          <p:nvPr/>
        </p:nvCxnSpPr>
        <p:spPr>
          <a:xfrm>
            <a:off x="729291" y="3509175"/>
            <a:ext cx="0" cy="4487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06259EB-3020-5DD9-C05F-5B1149F0801A}"/>
              </a:ext>
            </a:extLst>
          </p:cNvPr>
          <p:cNvSpPr txBox="1"/>
          <p:nvPr/>
        </p:nvSpPr>
        <p:spPr>
          <a:xfrm>
            <a:off x="1364494" y="4421274"/>
            <a:ext cx="1409360" cy="461665"/>
          </a:xfrm>
          <a:prstGeom prst="rect">
            <a:avLst/>
          </a:prstGeom>
          <a:noFill/>
        </p:spPr>
        <p:txBody>
          <a:bodyPr wrap="none" rtlCol="0">
            <a:spAutoFit/>
          </a:bodyPr>
          <a:lstStyle/>
          <a:p>
            <a:r>
              <a:rPr lang="en-US" sz="2400" dirty="0">
                <a:solidFill>
                  <a:schemeClr val="accent1">
                    <a:lumMod val="75000"/>
                  </a:schemeClr>
                </a:solidFill>
              </a:rPr>
              <a:t>250 ohms</a:t>
            </a:r>
          </a:p>
        </p:txBody>
      </p:sp>
      <p:pic>
        <p:nvPicPr>
          <p:cNvPr id="39" name="Picture 38">
            <a:extLst>
              <a:ext uri="{FF2B5EF4-FFF2-40B4-BE49-F238E27FC236}">
                <a16:creationId xmlns:a16="http://schemas.microsoft.com/office/drawing/2014/main" id="{439990A0-F4B7-BD81-A04C-C2208F5B0190}"/>
              </a:ext>
            </a:extLst>
          </p:cNvPr>
          <p:cNvPicPr>
            <a:picLocks noChangeAspect="1"/>
          </p:cNvPicPr>
          <p:nvPr/>
        </p:nvPicPr>
        <p:blipFill>
          <a:blip r:embed="rId6"/>
          <a:stretch>
            <a:fillRect/>
          </a:stretch>
        </p:blipFill>
        <p:spPr>
          <a:xfrm rot="10800000">
            <a:off x="2959570" y="3892146"/>
            <a:ext cx="929205" cy="163019"/>
          </a:xfrm>
          <a:prstGeom prst="rect">
            <a:avLst/>
          </a:prstGeom>
        </p:spPr>
      </p:pic>
      <p:cxnSp>
        <p:nvCxnSpPr>
          <p:cNvPr id="40" name="Straight Connector 39">
            <a:extLst>
              <a:ext uri="{FF2B5EF4-FFF2-40B4-BE49-F238E27FC236}">
                <a16:creationId xmlns:a16="http://schemas.microsoft.com/office/drawing/2014/main" id="{3C6A6171-6FD2-1D76-F95D-3C59256C1DFA}"/>
              </a:ext>
            </a:extLst>
          </p:cNvPr>
          <p:cNvCxnSpPr>
            <a:cxnSpLocks/>
          </p:cNvCxnSpPr>
          <p:nvPr/>
        </p:nvCxnSpPr>
        <p:spPr>
          <a:xfrm>
            <a:off x="4213288" y="3128837"/>
            <a:ext cx="0" cy="8448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59CA33-3F86-18D0-1765-0C77AF88C06B}"/>
              </a:ext>
            </a:extLst>
          </p:cNvPr>
          <p:cNvCxnSpPr>
            <a:cxnSpLocks/>
          </p:cNvCxnSpPr>
          <p:nvPr/>
        </p:nvCxnSpPr>
        <p:spPr>
          <a:xfrm>
            <a:off x="3878718" y="3965188"/>
            <a:ext cx="3502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E7A75EB2-109B-0AAC-62D4-E7B6A62C2681}"/>
              </a:ext>
            </a:extLst>
          </p:cNvPr>
          <p:cNvPicPr>
            <a:picLocks noChangeAspect="1"/>
          </p:cNvPicPr>
          <p:nvPr/>
        </p:nvPicPr>
        <p:blipFill>
          <a:blip r:embed="rId7"/>
          <a:stretch>
            <a:fillRect/>
          </a:stretch>
        </p:blipFill>
        <p:spPr>
          <a:xfrm rot="10800000">
            <a:off x="2963391" y="5263774"/>
            <a:ext cx="940489" cy="186404"/>
          </a:xfrm>
          <a:prstGeom prst="rect">
            <a:avLst/>
          </a:prstGeom>
        </p:spPr>
      </p:pic>
      <p:cxnSp>
        <p:nvCxnSpPr>
          <p:cNvPr id="46" name="Straight Connector 45">
            <a:extLst>
              <a:ext uri="{FF2B5EF4-FFF2-40B4-BE49-F238E27FC236}">
                <a16:creationId xmlns:a16="http://schemas.microsoft.com/office/drawing/2014/main" id="{3ED129FC-2801-D545-8965-524C9230D34D}"/>
              </a:ext>
            </a:extLst>
          </p:cNvPr>
          <p:cNvCxnSpPr>
            <a:cxnSpLocks/>
          </p:cNvCxnSpPr>
          <p:nvPr/>
        </p:nvCxnSpPr>
        <p:spPr>
          <a:xfrm>
            <a:off x="4597180" y="3181847"/>
            <a:ext cx="0" cy="21524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EE3517-B704-06FB-97C4-E0A128120BB8}"/>
              </a:ext>
            </a:extLst>
          </p:cNvPr>
          <p:cNvCxnSpPr>
            <a:cxnSpLocks/>
          </p:cNvCxnSpPr>
          <p:nvPr/>
        </p:nvCxnSpPr>
        <p:spPr>
          <a:xfrm>
            <a:off x="3889513" y="5340185"/>
            <a:ext cx="7076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E62234C-A1F0-904B-BF49-F33820C31D2C}"/>
              </a:ext>
            </a:extLst>
          </p:cNvPr>
          <p:cNvSpPr txBox="1"/>
          <p:nvPr/>
        </p:nvSpPr>
        <p:spPr>
          <a:xfrm>
            <a:off x="795092" y="2828291"/>
            <a:ext cx="1754960" cy="338554"/>
          </a:xfrm>
          <a:prstGeom prst="rect">
            <a:avLst/>
          </a:prstGeom>
          <a:solidFill>
            <a:srgbClr val="FFFF00"/>
          </a:solidFill>
        </p:spPr>
        <p:txBody>
          <a:bodyPr wrap="square" rtlCol="0">
            <a:spAutoFit/>
          </a:bodyPr>
          <a:lstStyle/>
          <a:p>
            <a:pPr algn="ctr"/>
            <a:r>
              <a:rPr lang="en-US" sz="1600" dirty="0">
                <a:solidFill>
                  <a:srgbClr val="FF0000"/>
                </a:solidFill>
              </a:rPr>
              <a:t>12 mA Signal</a:t>
            </a:r>
          </a:p>
        </p:txBody>
      </p:sp>
      <p:sp>
        <p:nvSpPr>
          <p:cNvPr id="51" name="TextBox 50">
            <a:extLst>
              <a:ext uri="{FF2B5EF4-FFF2-40B4-BE49-F238E27FC236}">
                <a16:creationId xmlns:a16="http://schemas.microsoft.com/office/drawing/2014/main" id="{C1ED6D72-7D9F-A89F-6743-4E8E429F5344}"/>
              </a:ext>
            </a:extLst>
          </p:cNvPr>
          <p:cNvSpPr txBox="1"/>
          <p:nvPr/>
        </p:nvSpPr>
        <p:spPr>
          <a:xfrm>
            <a:off x="2195671" y="2328049"/>
            <a:ext cx="1754960" cy="338554"/>
          </a:xfrm>
          <a:prstGeom prst="rect">
            <a:avLst/>
          </a:prstGeom>
          <a:solidFill>
            <a:srgbClr val="FFFF00"/>
          </a:solidFill>
        </p:spPr>
        <p:txBody>
          <a:bodyPr wrap="square" rtlCol="0">
            <a:spAutoFit/>
          </a:bodyPr>
          <a:lstStyle/>
          <a:p>
            <a:pPr algn="ctr"/>
            <a:r>
              <a:rPr lang="en-US" sz="1600" dirty="0">
                <a:solidFill>
                  <a:srgbClr val="FF0000"/>
                </a:solidFill>
              </a:rPr>
              <a:t>3 Vdc Signal</a:t>
            </a:r>
          </a:p>
        </p:txBody>
      </p:sp>
      <p:sp>
        <p:nvSpPr>
          <p:cNvPr id="52" name="TextBox 51">
            <a:extLst>
              <a:ext uri="{FF2B5EF4-FFF2-40B4-BE49-F238E27FC236}">
                <a16:creationId xmlns:a16="http://schemas.microsoft.com/office/drawing/2014/main" id="{2B567FEA-4FFB-9530-59EB-6ECBEA798F3A}"/>
              </a:ext>
            </a:extLst>
          </p:cNvPr>
          <p:cNvSpPr txBox="1"/>
          <p:nvPr/>
        </p:nvSpPr>
        <p:spPr>
          <a:xfrm>
            <a:off x="784653" y="5675267"/>
            <a:ext cx="3630674" cy="461665"/>
          </a:xfrm>
          <a:prstGeom prst="rect">
            <a:avLst/>
          </a:prstGeom>
          <a:noFill/>
        </p:spPr>
        <p:txBody>
          <a:bodyPr wrap="none" rtlCol="0">
            <a:spAutoFit/>
          </a:bodyPr>
          <a:lstStyle/>
          <a:p>
            <a:r>
              <a:rPr lang="en-US" sz="2400" dirty="0">
                <a:solidFill>
                  <a:srgbClr val="0070C0"/>
                </a:solidFill>
              </a:rPr>
              <a:t>Volts = Current * Resistance</a:t>
            </a:r>
          </a:p>
        </p:txBody>
      </p:sp>
      <p:sp>
        <p:nvSpPr>
          <p:cNvPr id="53" name="TextBox 52">
            <a:extLst>
              <a:ext uri="{FF2B5EF4-FFF2-40B4-BE49-F238E27FC236}">
                <a16:creationId xmlns:a16="http://schemas.microsoft.com/office/drawing/2014/main" id="{924D40AD-E884-5232-BF59-42D999923178}"/>
              </a:ext>
            </a:extLst>
          </p:cNvPr>
          <p:cNvSpPr txBox="1"/>
          <p:nvPr/>
        </p:nvSpPr>
        <p:spPr>
          <a:xfrm>
            <a:off x="784653" y="6171202"/>
            <a:ext cx="3509872" cy="461665"/>
          </a:xfrm>
          <a:prstGeom prst="rect">
            <a:avLst/>
          </a:prstGeom>
          <a:noFill/>
        </p:spPr>
        <p:txBody>
          <a:bodyPr wrap="none" rtlCol="0">
            <a:spAutoFit/>
          </a:bodyPr>
          <a:lstStyle/>
          <a:p>
            <a:r>
              <a:rPr lang="en-US" sz="2400" b="1" dirty="0">
                <a:solidFill>
                  <a:srgbClr val="0070C0"/>
                </a:solidFill>
              </a:rPr>
              <a:t>3 Vdc = 12 mA * 250 ohms</a:t>
            </a:r>
          </a:p>
        </p:txBody>
      </p:sp>
    </p:spTree>
    <p:extLst>
      <p:ext uri="{BB962C8B-B14F-4D97-AF65-F5344CB8AC3E}">
        <p14:creationId xmlns:p14="http://schemas.microsoft.com/office/powerpoint/2010/main" val="55164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4921250" y="814939"/>
            <a:ext cx="7182080" cy="5078313"/>
          </a:xfrm>
          <a:prstGeom prst="rect">
            <a:avLst/>
          </a:prstGeom>
          <a:noFill/>
        </p:spPr>
        <p:txBody>
          <a:bodyPr wrap="square" rtlCol="0">
            <a:spAutoFit/>
          </a:bodyPr>
          <a:lstStyle/>
          <a:p>
            <a:r>
              <a:rPr lang="en-US" dirty="0">
                <a:solidFill>
                  <a:srgbClr val="0070C0"/>
                </a:solidFill>
              </a:rPr>
              <a:t>This slide show 3 common final control devices, or devices that will control and affect the process variable.  All of these devices can be controlled by an analog signal (4-20 mA most common).  Though many of the VFDs are now using Ethernet for speed control, there are still many systems that will control the speed of the VFD with an analog signal.  These are very common in process control for controlling the speed of a pump.</a:t>
            </a:r>
          </a:p>
          <a:p>
            <a:endParaRPr lang="en-US" dirty="0">
              <a:solidFill>
                <a:srgbClr val="0070C0"/>
              </a:solidFill>
            </a:endParaRPr>
          </a:p>
          <a:p>
            <a:r>
              <a:rPr lang="en-US" dirty="0">
                <a:solidFill>
                  <a:srgbClr val="0070C0"/>
                </a:solidFill>
              </a:rPr>
              <a:t>A proportional valve will control the flow of fluid going through a pipe.  The valve shown is a pneumatic operated (3-15 psi), so we will still need and I/P converter in order to convert a 4-20 mA signal to a 3-15 psi signal.</a:t>
            </a:r>
          </a:p>
          <a:p>
            <a:endParaRPr lang="en-US" dirty="0">
              <a:solidFill>
                <a:srgbClr val="0070C0"/>
              </a:solidFill>
            </a:endParaRPr>
          </a:p>
          <a:p>
            <a:r>
              <a:rPr lang="en-US" dirty="0">
                <a:solidFill>
                  <a:srgbClr val="0070C0"/>
                </a:solidFill>
              </a:rPr>
              <a:t>The lower graphic shows a proportional controller, which is used to vary the current in a resistive load (typically a heating element).  Some people term these as SCR Power Controllers.  Basically the 4-20 mA signal will vary the conductional angle of the AC sine wave that is going to the heating element, which will vary the current, thus varying the heat the element </a:t>
            </a:r>
            <a:r>
              <a:rPr lang="en-US">
                <a:solidFill>
                  <a:srgbClr val="0070C0"/>
                </a:solidFill>
              </a:rPr>
              <a:t>puts out.  </a:t>
            </a:r>
            <a:endParaRPr lang="en-US" dirty="0">
              <a:solidFill>
                <a:srgbClr val="0070C0"/>
              </a:solidFill>
            </a:endParaRPr>
          </a:p>
          <a:p>
            <a:endParaRPr lang="en-US" dirty="0">
              <a:solidFill>
                <a:srgbClr val="0070C0"/>
              </a:solidFill>
            </a:endParaRPr>
          </a:p>
        </p:txBody>
      </p:sp>
      <p:sp>
        <p:nvSpPr>
          <p:cNvPr id="11" name="TextBox 10">
            <a:extLst>
              <a:ext uri="{FF2B5EF4-FFF2-40B4-BE49-F238E27FC236}">
                <a16:creationId xmlns:a16="http://schemas.microsoft.com/office/drawing/2014/main" id="{AB75FBA3-9EF2-82CA-5D88-F45F0B11E87C}"/>
              </a:ext>
            </a:extLst>
          </p:cNvPr>
          <p:cNvSpPr txBox="1"/>
          <p:nvPr/>
        </p:nvSpPr>
        <p:spPr>
          <a:xfrm>
            <a:off x="1597841" y="1600329"/>
            <a:ext cx="1754960" cy="307777"/>
          </a:xfrm>
          <a:prstGeom prst="rect">
            <a:avLst/>
          </a:prstGeom>
          <a:solidFill>
            <a:srgbClr val="FFFF00"/>
          </a:solidFill>
        </p:spPr>
        <p:txBody>
          <a:bodyPr wrap="square" rtlCol="0">
            <a:spAutoFit/>
          </a:bodyPr>
          <a:lstStyle/>
          <a:p>
            <a:pPr algn="ctr"/>
            <a:r>
              <a:rPr lang="en-US" sz="1400" dirty="0">
                <a:solidFill>
                  <a:srgbClr val="FF0000"/>
                </a:solidFill>
              </a:rPr>
              <a:t>AC Motor Drive</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3225948" cy="523220"/>
          </a:xfrm>
          <a:prstGeom prst="rect">
            <a:avLst/>
          </a:prstGeom>
          <a:noFill/>
        </p:spPr>
        <p:txBody>
          <a:bodyPr wrap="none" rtlCol="0">
            <a:spAutoFit/>
          </a:bodyPr>
          <a:lstStyle/>
          <a:p>
            <a:r>
              <a:rPr lang="en-US" sz="2800" dirty="0">
                <a:solidFill>
                  <a:srgbClr val="0070C0"/>
                </a:solidFill>
              </a:rPr>
              <a:t>Final Control Devices</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pic>
        <p:nvPicPr>
          <p:cNvPr id="2" name="Picture 1">
            <a:extLst>
              <a:ext uri="{FF2B5EF4-FFF2-40B4-BE49-F238E27FC236}">
                <a16:creationId xmlns:a16="http://schemas.microsoft.com/office/drawing/2014/main" id="{46600E0D-7C21-66CE-B894-A54664B185AA}"/>
              </a:ext>
            </a:extLst>
          </p:cNvPr>
          <p:cNvPicPr>
            <a:picLocks noChangeAspect="1"/>
          </p:cNvPicPr>
          <p:nvPr/>
        </p:nvPicPr>
        <p:blipFill>
          <a:blip r:embed="rId3"/>
          <a:stretch>
            <a:fillRect/>
          </a:stretch>
        </p:blipFill>
        <p:spPr>
          <a:xfrm>
            <a:off x="859119" y="1014367"/>
            <a:ext cx="793746" cy="1595483"/>
          </a:xfrm>
          <a:prstGeom prst="rect">
            <a:avLst/>
          </a:prstGeom>
        </p:spPr>
      </p:pic>
      <p:pic>
        <p:nvPicPr>
          <p:cNvPr id="3" name="Picture 2">
            <a:extLst>
              <a:ext uri="{FF2B5EF4-FFF2-40B4-BE49-F238E27FC236}">
                <a16:creationId xmlns:a16="http://schemas.microsoft.com/office/drawing/2014/main" id="{81B139F7-BB32-A420-0BEB-1B6CDDE9BCAF}"/>
              </a:ext>
            </a:extLst>
          </p:cNvPr>
          <p:cNvPicPr>
            <a:picLocks noChangeAspect="1"/>
          </p:cNvPicPr>
          <p:nvPr/>
        </p:nvPicPr>
        <p:blipFill>
          <a:blip r:embed="rId4"/>
          <a:stretch>
            <a:fillRect/>
          </a:stretch>
        </p:blipFill>
        <p:spPr>
          <a:xfrm>
            <a:off x="1246518" y="5103782"/>
            <a:ext cx="1096632" cy="1479702"/>
          </a:xfrm>
          <a:prstGeom prst="rect">
            <a:avLst/>
          </a:prstGeom>
        </p:spPr>
      </p:pic>
      <p:pic>
        <p:nvPicPr>
          <p:cNvPr id="4" name="Picture 3">
            <a:extLst>
              <a:ext uri="{FF2B5EF4-FFF2-40B4-BE49-F238E27FC236}">
                <a16:creationId xmlns:a16="http://schemas.microsoft.com/office/drawing/2014/main" id="{50D44055-B72B-885D-0E62-3B8D41C524A1}"/>
              </a:ext>
            </a:extLst>
          </p:cNvPr>
          <p:cNvPicPr>
            <a:picLocks noChangeAspect="1"/>
          </p:cNvPicPr>
          <p:nvPr/>
        </p:nvPicPr>
        <p:blipFill>
          <a:blip r:embed="rId5"/>
          <a:stretch>
            <a:fillRect/>
          </a:stretch>
        </p:blipFill>
        <p:spPr>
          <a:xfrm rot="16200000">
            <a:off x="247924" y="5747997"/>
            <a:ext cx="1446682" cy="224292"/>
          </a:xfrm>
          <a:prstGeom prst="rect">
            <a:avLst/>
          </a:prstGeom>
        </p:spPr>
      </p:pic>
      <p:pic>
        <p:nvPicPr>
          <p:cNvPr id="6" name="Picture 5">
            <a:extLst>
              <a:ext uri="{FF2B5EF4-FFF2-40B4-BE49-F238E27FC236}">
                <a16:creationId xmlns:a16="http://schemas.microsoft.com/office/drawing/2014/main" id="{A1941459-ECBB-0F2F-0CD7-DF93328053B3}"/>
              </a:ext>
            </a:extLst>
          </p:cNvPr>
          <p:cNvPicPr>
            <a:picLocks noChangeAspect="1"/>
          </p:cNvPicPr>
          <p:nvPr/>
        </p:nvPicPr>
        <p:blipFill>
          <a:blip r:embed="rId6"/>
          <a:stretch>
            <a:fillRect/>
          </a:stretch>
        </p:blipFill>
        <p:spPr>
          <a:xfrm>
            <a:off x="699254" y="2988945"/>
            <a:ext cx="1235778" cy="1687046"/>
          </a:xfrm>
          <a:prstGeom prst="rect">
            <a:avLst/>
          </a:prstGeom>
        </p:spPr>
      </p:pic>
      <p:sp>
        <p:nvSpPr>
          <p:cNvPr id="10" name="TextBox 9">
            <a:extLst>
              <a:ext uri="{FF2B5EF4-FFF2-40B4-BE49-F238E27FC236}">
                <a16:creationId xmlns:a16="http://schemas.microsoft.com/office/drawing/2014/main" id="{6AF892D1-A573-64AC-8AE3-14484AB71E71}"/>
              </a:ext>
            </a:extLst>
          </p:cNvPr>
          <p:cNvSpPr txBox="1"/>
          <p:nvPr/>
        </p:nvSpPr>
        <p:spPr>
          <a:xfrm>
            <a:off x="1642434" y="3768999"/>
            <a:ext cx="1754960" cy="307777"/>
          </a:xfrm>
          <a:prstGeom prst="rect">
            <a:avLst/>
          </a:prstGeom>
          <a:solidFill>
            <a:srgbClr val="FFFF00"/>
          </a:solidFill>
        </p:spPr>
        <p:txBody>
          <a:bodyPr wrap="square" rtlCol="0">
            <a:spAutoFit/>
          </a:bodyPr>
          <a:lstStyle/>
          <a:p>
            <a:pPr algn="ctr"/>
            <a:r>
              <a:rPr lang="en-US" sz="1400" dirty="0">
                <a:solidFill>
                  <a:srgbClr val="FF0000"/>
                </a:solidFill>
              </a:rPr>
              <a:t>Proportional Valve</a:t>
            </a:r>
          </a:p>
        </p:txBody>
      </p:sp>
      <p:sp>
        <p:nvSpPr>
          <p:cNvPr id="12" name="TextBox 11">
            <a:extLst>
              <a:ext uri="{FF2B5EF4-FFF2-40B4-BE49-F238E27FC236}">
                <a16:creationId xmlns:a16="http://schemas.microsoft.com/office/drawing/2014/main" id="{402BB633-D867-6F22-D9DD-1F5F8BA98B7E}"/>
              </a:ext>
            </a:extLst>
          </p:cNvPr>
          <p:cNvSpPr txBox="1"/>
          <p:nvPr/>
        </p:nvSpPr>
        <p:spPr>
          <a:xfrm>
            <a:off x="2343150" y="5629892"/>
            <a:ext cx="1754960" cy="738664"/>
          </a:xfrm>
          <a:prstGeom prst="rect">
            <a:avLst/>
          </a:prstGeom>
          <a:solidFill>
            <a:srgbClr val="FFFF00"/>
          </a:solidFill>
        </p:spPr>
        <p:txBody>
          <a:bodyPr wrap="square" rtlCol="0">
            <a:spAutoFit/>
          </a:bodyPr>
          <a:lstStyle/>
          <a:p>
            <a:pPr algn="ctr"/>
            <a:r>
              <a:rPr lang="en-US" sz="1400" dirty="0">
                <a:solidFill>
                  <a:srgbClr val="FF0000"/>
                </a:solidFill>
              </a:rPr>
              <a:t>Proportional Controller</a:t>
            </a:r>
          </a:p>
          <a:p>
            <a:pPr algn="ctr"/>
            <a:r>
              <a:rPr lang="en-US" sz="1400" dirty="0">
                <a:solidFill>
                  <a:srgbClr val="FF0000"/>
                </a:solidFill>
              </a:rPr>
              <a:t>SCR Power Control</a:t>
            </a:r>
          </a:p>
        </p:txBody>
      </p:sp>
    </p:spTree>
    <p:extLst>
      <p:ext uri="{BB962C8B-B14F-4D97-AF65-F5344CB8AC3E}">
        <p14:creationId xmlns:p14="http://schemas.microsoft.com/office/powerpoint/2010/main" val="119253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494" y="873427"/>
            <a:ext cx="11317111" cy="4199611"/>
          </a:xfrm>
          <a:prstGeom prst="rect">
            <a:avLst/>
          </a:prstGeom>
          <a:noFill/>
        </p:spPr>
        <p:txBody>
          <a:bodyPr wrap="square" rtlCol="0">
            <a:spAutoFit/>
          </a:bodyPr>
          <a:lstStyle/>
          <a:p>
            <a:pPr>
              <a:lnSpc>
                <a:spcPct val="150000"/>
              </a:lnSpc>
            </a:pPr>
            <a:r>
              <a:rPr lang="en-US" sz="2000" dirty="0">
                <a:solidFill>
                  <a:srgbClr val="0070C0"/>
                </a:solidFill>
              </a:rPr>
              <a:t>After viewing this document, the student should be able to:</a:t>
            </a:r>
          </a:p>
          <a:p>
            <a:pPr marL="342900" indent="-342900">
              <a:lnSpc>
                <a:spcPct val="150000"/>
              </a:lnSpc>
              <a:buAutoNum type="arabicPeriod"/>
            </a:pPr>
            <a:r>
              <a:rPr lang="en-US" sz="2000" dirty="0">
                <a:solidFill>
                  <a:srgbClr val="0070C0"/>
                </a:solidFill>
              </a:rPr>
              <a:t>Explain the difference between a digital control signal and an analog control signal</a:t>
            </a:r>
          </a:p>
          <a:p>
            <a:pPr marL="342900" indent="-342900">
              <a:lnSpc>
                <a:spcPct val="150000"/>
              </a:lnSpc>
              <a:buAutoNum type="arabicPeriod"/>
            </a:pPr>
            <a:r>
              <a:rPr lang="en-US" sz="2000" dirty="0">
                <a:solidFill>
                  <a:srgbClr val="0070C0"/>
                </a:solidFill>
              </a:rPr>
              <a:t>Explain the basics of the various types of analog signals</a:t>
            </a:r>
          </a:p>
          <a:p>
            <a:pPr marL="342900" indent="-342900">
              <a:lnSpc>
                <a:spcPct val="150000"/>
              </a:lnSpc>
              <a:buAutoNum type="arabicPeriod"/>
            </a:pPr>
            <a:r>
              <a:rPr lang="en-US" sz="2000" dirty="0">
                <a:solidFill>
                  <a:srgbClr val="0070C0"/>
                </a:solidFill>
              </a:rPr>
              <a:t>Explain how the Terra Virtual Machine operates within the host computer</a:t>
            </a:r>
          </a:p>
          <a:p>
            <a:pPr marL="342900" indent="-342900">
              <a:lnSpc>
                <a:spcPct val="150000"/>
              </a:lnSpc>
              <a:buAutoNum type="arabicPeriod"/>
            </a:pPr>
            <a:r>
              <a:rPr lang="en-US" sz="2000" dirty="0">
                <a:solidFill>
                  <a:srgbClr val="0070C0"/>
                </a:solidFill>
              </a:rPr>
              <a:t>Explain the terms upload, download, online and offline when working with PLC software</a:t>
            </a:r>
          </a:p>
          <a:p>
            <a:pPr marL="342900" indent="-342900">
              <a:lnSpc>
                <a:spcPct val="150000"/>
              </a:lnSpc>
              <a:buAutoNum type="arabicPeriod"/>
            </a:pPr>
            <a:r>
              <a:rPr lang="en-US" sz="2000" dirty="0">
                <a:solidFill>
                  <a:srgbClr val="0070C0"/>
                </a:solidFill>
              </a:rPr>
              <a:t>Explain the importance of the processor name when creating an RSLogix 500 project</a:t>
            </a:r>
          </a:p>
          <a:p>
            <a:pPr marL="342900" indent="-342900">
              <a:lnSpc>
                <a:spcPct val="150000"/>
              </a:lnSpc>
              <a:buAutoNum type="arabicPeriod"/>
            </a:pPr>
            <a:r>
              <a:rPr lang="en-US" sz="2000" dirty="0">
                <a:solidFill>
                  <a:srgbClr val="0070C0"/>
                </a:solidFill>
              </a:rPr>
              <a:t>Explain the different elements in the online ladder view of RSLogix 500</a:t>
            </a:r>
          </a:p>
          <a:p>
            <a:pPr marL="342900" indent="-342900">
              <a:lnSpc>
                <a:spcPct val="150000"/>
              </a:lnSpc>
              <a:buAutoNum type="arabicPeriod"/>
            </a:pPr>
            <a:r>
              <a:rPr lang="en-US" sz="2000" dirty="0">
                <a:solidFill>
                  <a:srgbClr val="0070C0"/>
                </a:solidFill>
              </a:rPr>
              <a:t>Explain what is downloaded to the SLC-500 processor during a download</a:t>
            </a:r>
          </a:p>
          <a:p>
            <a:pPr marL="342900" indent="-342900">
              <a:lnSpc>
                <a:spcPct val="150000"/>
              </a:lnSpc>
              <a:buAutoNum type="arabicPeriod"/>
            </a:pPr>
            <a:r>
              <a:rPr lang="en-US" sz="2000" dirty="0">
                <a:solidFill>
                  <a:srgbClr val="0070C0"/>
                </a:solidFill>
              </a:rPr>
              <a:t>Explain the purpose of RSLinx when going online with RSLogix 500</a:t>
            </a:r>
          </a:p>
        </p:txBody>
      </p:sp>
      <p:sp>
        <p:nvSpPr>
          <p:cNvPr id="5" name="TextBox 4">
            <a:extLst>
              <a:ext uri="{FF2B5EF4-FFF2-40B4-BE49-F238E27FC236}">
                <a16:creationId xmlns:a16="http://schemas.microsoft.com/office/drawing/2014/main" id="{C3B1FAC5-D869-FB25-0C51-7049C0234B5F}"/>
              </a:ext>
            </a:extLst>
          </p:cNvPr>
          <p:cNvSpPr txBox="1"/>
          <p:nvPr/>
        </p:nvSpPr>
        <p:spPr>
          <a:xfrm>
            <a:off x="2953796" y="6701"/>
            <a:ext cx="8163710" cy="646331"/>
          </a:xfrm>
          <a:prstGeom prst="rect">
            <a:avLst/>
          </a:prstGeom>
          <a:noFill/>
        </p:spPr>
        <p:txBody>
          <a:bodyPr wrap="none" rtlCol="0">
            <a:spAutoFit/>
          </a:bodyPr>
          <a:lstStyle/>
          <a:p>
            <a:r>
              <a:rPr lang="en-US" sz="3600" dirty="0">
                <a:solidFill>
                  <a:srgbClr val="0070C0"/>
                </a:solidFill>
              </a:rPr>
              <a:t>Instrumentation and Analog Control Basics</a:t>
            </a:r>
          </a:p>
        </p:txBody>
      </p:sp>
      <p:pic>
        <p:nvPicPr>
          <p:cNvPr id="7" name="Picture 6">
            <a:extLst>
              <a:ext uri="{FF2B5EF4-FFF2-40B4-BE49-F238E27FC236}">
                <a16:creationId xmlns:a16="http://schemas.microsoft.com/office/drawing/2014/main" id="{4EED9786-F5AF-5D2A-7BF6-5732689ABF42}"/>
              </a:ext>
            </a:extLst>
          </p:cNvPr>
          <p:cNvPicPr>
            <a:picLocks noChangeAspect="1"/>
          </p:cNvPicPr>
          <p:nvPr/>
        </p:nvPicPr>
        <p:blipFill>
          <a:blip r:embed="rId2"/>
          <a:stretch>
            <a:fillRect/>
          </a:stretch>
        </p:blipFill>
        <p:spPr>
          <a:xfrm>
            <a:off x="38942" y="6701"/>
            <a:ext cx="2714286" cy="628571"/>
          </a:xfrm>
          <a:prstGeom prst="rect">
            <a:avLst/>
          </a:prstGeom>
        </p:spPr>
      </p:pic>
    </p:spTree>
    <p:extLst>
      <p:ext uri="{BB962C8B-B14F-4D97-AF65-F5344CB8AC3E}">
        <p14:creationId xmlns:p14="http://schemas.microsoft.com/office/powerpoint/2010/main" val="7287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5799910" y="967339"/>
            <a:ext cx="6007330" cy="5355312"/>
          </a:xfrm>
          <a:prstGeom prst="rect">
            <a:avLst/>
          </a:prstGeom>
          <a:noFill/>
        </p:spPr>
        <p:txBody>
          <a:bodyPr wrap="square" rtlCol="0">
            <a:spAutoFit/>
          </a:bodyPr>
          <a:lstStyle/>
          <a:p>
            <a:r>
              <a:rPr lang="en-US" dirty="0">
                <a:solidFill>
                  <a:srgbClr val="0070C0"/>
                </a:solidFill>
              </a:rPr>
              <a:t>The signal cable shown in this graphic is a Belden 8762 cable, which has a PVC jacket, a foil shield, and 20 AWG (wire size).  The 20 AWG wire is stranded wire (conductors).  The two signal conductors are twisted together within the foil shield, and within the jacket.</a:t>
            </a:r>
          </a:p>
          <a:p>
            <a:r>
              <a:rPr lang="en-US" dirty="0">
                <a:solidFill>
                  <a:srgbClr val="0070C0"/>
                </a:solidFill>
              </a:rPr>
              <a:t>This would be termed twisted pair, shielded signal cable.</a:t>
            </a:r>
          </a:p>
          <a:p>
            <a:endParaRPr lang="en-US" dirty="0">
              <a:solidFill>
                <a:srgbClr val="0070C0"/>
              </a:solidFill>
            </a:endParaRPr>
          </a:p>
          <a:p>
            <a:r>
              <a:rPr lang="en-US" dirty="0">
                <a:solidFill>
                  <a:srgbClr val="0070C0"/>
                </a:solidFill>
              </a:rPr>
              <a:t>The most common instrument signal that this cable would transmit would be a 4-20 mA (DC) type of analog signal.  The twisting of the wires and the shield gives the 4-20 mA signal a lot of immunity from electrical noise, bot RFI (Radio Frequency Interference) and EMI (Electro-Mechanical Interference).  A drain (ground) wire, the same size as the signal conductors is run outside of the foil shield, but is connected to the shield within the jacket.  It is important to understand that the drain wire should be grounded on just one end of the cable.  If both ends of the drain wire are connected to ground, a ground loop can be created which will induce unwanted electrical noise into the signal cables.</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5632952" cy="523220"/>
          </a:xfrm>
          <a:prstGeom prst="rect">
            <a:avLst/>
          </a:prstGeom>
          <a:noFill/>
        </p:spPr>
        <p:txBody>
          <a:bodyPr wrap="none" rtlCol="0">
            <a:spAutoFit/>
          </a:bodyPr>
          <a:lstStyle/>
          <a:p>
            <a:r>
              <a:rPr lang="en-US" sz="2800" dirty="0">
                <a:solidFill>
                  <a:srgbClr val="0070C0"/>
                </a:solidFill>
              </a:rPr>
              <a:t>Cable for 4-20mA Signal Transmission</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spTree>
    <p:extLst>
      <p:ext uri="{BB962C8B-B14F-4D97-AF65-F5344CB8AC3E}">
        <p14:creationId xmlns:p14="http://schemas.microsoft.com/office/powerpoint/2010/main" val="7115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046" y="908452"/>
            <a:ext cx="10993907" cy="830997"/>
          </a:xfrm>
          <a:prstGeom prst="rect">
            <a:avLst/>
          </a:prstGeom>
          <a:noFill/>
        </p:spPr>
        <p:txBody>
          <a:bodyPr wrap="none" rtlCol="0">
            <a:spAutoFit/>
          </a:bodyPr>
          <a:lstStyle/>
          <a:p>
            <a:r>
              <a:rPr lang="en-US" sz="4800" dirty="0">
                <a:solidFill>
                  <a:srgbClr val="0070C0"/>
                </a:solidFill>
              </a:rPr>
              <a:t>This Concludes this Instructional Document</a:t>
            </a:r>
          </a:p>
        </p:txBody>
      </p:sp>
      <p:pic>
        <p:nvPicPr>
          <p:cNvPr id="3" name="Picture 2">
            <a:extLst>
              <a:ext uri="{FF2B5EF4-FFF2-40B4-BE49-F238E27FC236}">
                <a16:creationId xmlns:a16="http://schemas.microsoft.com/office/drawing/2014/main" id="{A5885985-1A80-8527-C568-8D53FB0C09E4}"/>
              </a:ext>
            </a:extLst>
          </p:cNvPr>
          <p:cNvPicPr>
            <a:picLocks noChangeAspect="1"/>
          </p:cNvPicPr>
          <p:nvPr/>
        </p:nvPicPr>
        <p:blipFill>
          <a:blip r:embed="rId2"/>
          <a:stretch>
            <a:fillRect/>
          </a:stretch>
        </p:blipFill>
        <p:spPr>
          <a:xfrm>
            <a:off x="0" y="2227"/>
            <a:ext cx="2714286" cy="628571"/>
          </a:xfrm>
          <a:prstGeom prst="rect">
            <a:avLst/>
          </a:prstGeom>
        </p:spPr>
      </p:pic>
      <p:pic>
        <p:nvPicPr>
          <p:cNvPr id="9" name="Picture 8">
            <a:extLst>
              <a:ext uri="{FF2B5EF4-FFF2-40B4-BE49-F238E27FC236}">
                <a16:creationId xmlns:a16="http://schemas.microsoft.com/office/drawing/2014/main" id="{3C461B59-C355-575B-5490-88600C4A759C}"/>
              </a:ext>
            </a:extLst>
          </p:cNvPr>
          <p:cNvPicPr>
            <a:picLocks noChangeAspect="1"/>
          </p:cNvPicPr>
          <p:nvPr/>
        </p:nvPicPr>
        <p:blipFill>
          <a:blip r:embed="rId3"/>
          <a:stretch>
            <a:fillRect/>
          </a:stretch>
        </p:blipFill>
        <p:spPr>
          <a:xfrm>
            <a:off x="1034223" y="2380450"/>
            <a:ext cx="9782765" cy="1918500"/>
          </a:xfrm>
          <a:prstGeom prst="rect">
            <a:avLst/>
          </a:prstGeom>
        </p:spPr>
      </p:pic>
      <p:pic>
        <p:nvPicPr>
          <p:cNvPr id="11" name="Picture 10">
            <a:extLst>
              <a:ext uri="{FF2B5EF4-FFF2-40B4-BE49-F238E27FC236}">
                <a16:creationId xmlns:a16="http://schemas.microsoft.com/office/drawing/2014/main" id="{B723EED3-A370-7BE6-2530-18AA7EC2289A}"/>
              </a:ext>
            </a:extLst>
          </p:cNvPr>
          <p:cNvPicPr>
            <a:picLocks noChangeAspect="1"/>
          </p:cNvPicPr>
          <p:nvPr/>
        </p:nvPicPr>
        <p:blipFill>
          <a:blip r:embed="rId4"/>
          <a:stretch>
            <a:fillRect/>
          </a:stretch>
        </p:blipFill>
        <p:spPr>
          <a:xfrm>
            <a:off x="1115982" y="4569615"/>
            <a:ext cx="9196418" cy="994934"/>
          </a:xfrm>
          <a:prstGeom prst="rect">
            <a:avLst/>
          </a:prstGeom>
        </p:spPr>
      </p:pic>
    </p:spTree>
    <p:extLst>
      <p:ext uri="{BB962C8B-B14F-4D97-AF65-F5344CB8AC3E}">
        <p14:creationId xmlns:p14="http://schemas.microsoft.com/office/powerpoint/2010/main" val="392547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1111" y="6701"/>
            <a:ext cx="3766352" cy="707886"/>
          </a:xfrm>
          <a:prstGeom prst="rect">
            <a:avLst/>
          </a:prstGeom>
          <a:noFill/>
        </p:spPr>
        <p:txBody>
          <a:bodyPr wrap="none" rtlCol="0">
            <a:spAutoFit/>
          </a:bodyPr>
          <a:lstStyle/>
          <a:p>
            <a:r>
              <a:rPr lang="en-US" sz="4000" dirty="0">
                <a:solidFill>
                  <a:srgbClr val="0070C0"/>
                </a:solidFill>
              </a:rPr>
              <a:t>Please Read This:</a:t>
            </a:r>
          </a:p>
        </p:txBody>
      </p:sp>
      <p:sp>
        <p:nvSpPr>
          <p:cNvPr id="5" name="TextBox 4"/>
          <p:cNvSpPr txBox="1"/>
          <p:nvPr/>
        </p:nvSpPr>
        <p:spPr>
          <a:xfrm>
            <a:off x="523014" y="1096761"/>
            <a:ext cx="10984089" cy="4401205"/>
          </a:xfrm>
          <a:prstGeom prst="rect">
            <a:avLst/>
          </a:prstGeom>
          <a:noFill/>
        </p:spPr>
        <p:txBody>
          <a:bodyPr wrap="square" rtlCol="0">
            <a:spAutoFit/>
          </a:bodyPr>
          <a:lstStyle/>
          <a:p>
            <a:r>
              <a:rPr lang="en-US" sz="2800" dirty="0">
                <a:solidFill>
                  <a:srgbClr val="0070C0"/>
                </a:solidFill>
              </a:rPr>
              <a:t>This document does not replace the textbook, but instead supplements it and focuses on equipment that the students will use in the lab environment.  Information for skills and knowledge assessments will be created from all of the </a:t>
            </a:r>
            <a:r>
              <a:rPr lang="en-US" sz="2800">
                <a:solidFill>
                  <a:srgbClr val="0070C0"/>
                </a:solidFill>
              </a:rPr>
              <a:t>instructional materials.</a:t>
            </a:r>
            <a:endParaRPr lang="en-US" sz="2800" dirty="0">
              <a:solidFill>
                <a:srgbClr val="0070C0"/>
              </a:solidFill>
            </a:endParaRPr>
          </a:p>
          <a:p>
            <a:endParaRPr lang="en-US" sz="2800" dirty="0">
              <a:solidFill>
                <a:srgbClr val="0070C0"/>
              </a:solidFill>
            </a:endParaRPr>
          </a:p>
          <a:p>
            <a:r>
              <a:rPr lang="en-US" sz="2800" dirty="0">
                <a:solidFill>
                  <a:srgbClr val="0070C0"/>
                </a:solidFill>
              </a:rPr>
              <a:t>Also, it is important to understand that much of this course is based on process control systems versus discrete manufacturing.  Process systems are predominant in food plants, power plants, refineries, chemical plants, etc.  Also, most of our manufacturing plants in Northwest Ohio will have process systems as part of their manufacturing process.</a:t>
            </a:r>
          </a:p>
        </p:txBody>
      </p:sp>
      <p:pic>
        <p:nvPicPr>
          <p:cNvPr id="6" name="Picture 5">
            <a:extLst>
              <a:ext uri="{FF2B5EF4-FFF2-40B4-BE49-F238E27FC236}">
                <a16:creationId xmlns:a16="http://schemas.microsoft.com/office/drawing/2014/main" id="{CF9CCE75-E8FB-B650-A13D-4160833E63C6}"/>
              </a:ext>
            </a:extLst>
          </p:cNvPr>
          <p:cNvPicPr>
            <a:picLocks noChangeAspect="1"/>
          </p:cNvPicPr>
          <p:nvPr/>
        </p:nvPicPr>
        <p:blipFill>
          <a:blip r:embed="rId2"/>
          <a:stretch>
            <a:fillRect/>
          </a:stretch>
        </p:blipFill>
        <p:spPr>
          <a:xfrm>
            <a:off x="38942" y="6701"/>
            <a:ext cx="2714286" cy="628571"/>
          </a:xfrm>
          <a:prstGeom prst="rect">
            <a:avLst/>
          </a:prstGeom>
        </p:spPr>
      </p:pic>
    </p:spTree>
    <p:extLst>
      <p:ext uri="{BB962C8B-B14F-4D97-AF65-F5344CB8AC3E}">
        <p14:creationId xmlns:p14="http://schemas.microsoft.com/office/powerpoint/2010/main" val="265316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5799910" y="967339"/>
            <a:ext cx="6007330" cy="5355312"/>
          </a:xfrm>
          <a:prstGeom prst="rect">
            <a:avLst/>
          </a:prstGeom>
          <a:noFill/>
        </p:spPr>
        <p:txBody>
          <a:bodyPr wrap="square" rtlCol="0">
            <a:spAutoFit/>
          </a:bodyPr>
          <a:lstStyle/>
          <a:p>
            <a:r>
              <a:rPr lang="en-US" dirty="0">
                <a:solidFill>
                  <a:srgbClr val="0070C0"/>
                </a:solidFill>
              </a:rPr>
              <a:t>The signal cable shown in this graphic is a Belden 8762 cable, which has a PVC jacket, a foil shield, and 20 AWG (wire size).  The 20 AWG wire is stranded wire (conductors).  The two signal conductors are twisted together within the foil shield, and within the jacket.</a:t>
            </a:r>
          </a:p>
          <a:p>
            <a:r>
              <a:rPr lang="en-US" dirty="0">
                <a:solidFill>
                  <a:srgbClr val="0070C0"/>
                </a:solidFill>
              </a:rPr>
              <a:t>This would be termed twisted pair, shielded signal cable.</a:t>
            </a:r>
          </a:p>
          <a:p>
            <a:endParaRPr lang="en-US" dirty="0">
              <a:solidFill>
                <a:srgbClr val="0070C0"/>
              </a:solidFill>
            </a:endParaRPr>
          </a:p>
          <a:p>
            <a:r>
              <a:rPr lang="en-US" dirty="0">
                <a:solidFill>
                  <a:srgbClr val="0070C0"/>
                </a:solidFill>
              </a:rPr>
              <a:t>The most common instrument signal that this cable would transmit would be a 4-20 mA (DC) type of analog signal.  The twisting of the wires and the shield gives the 4-20 mA signal a lot of immunity from electrical noise, bot RFI (Radio Frequency Interference) and EMI (Electro-Mechanical Interference).  A drain (ground) wire, the same size as the signal conductors is run outside of the foil shield, but is connected to the shield within the jacket.  It is important to understand that the drain wire should be grounded on just one end of the cable.  If both ends of the drain wire are connected to ground, a ground loop can be created which will induce unwanted electrical noise into the signal cables.</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4637744" cy="523220"/>
          </a:xfrm>
          <a:prstGeom prst="rect">
            <a:avLst/>
          </a:prstGeom>
          <a:noFill/>
        </p:spPr>
        <p:txBody>
          <a:bodyPr wrap="none" rtlCol="0">
            <a:spAutoFit/>
          </a:bodyPr>
          <a:lstStyle/>
          <a:p>
            <a:r>
              <a:rPr lang="en-US" sz="2800" dirty="0">
                <a:solidFill>
                  <a:srgbClr val="0070C0"/>
                </a:solidFill>
              </a:rPr>
              <a:t>Open Loop versus Closed Loop</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spTree>
    <p:extLst>
      <p:ext uri="{BB962C8B-B14F-4D97-AF65-F5344CB8AC3E}">
        <p14:creationId xmlns:p14="http://schemas.microsoft.com/office/powerpoint/2010/main" val="20987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4947209" y="732389"/>
            <a:ext cx="7117791" cy="5909310"/>
          </a:xfrm>
          <a:prstGeom prst="rect">
            <a:avLst/>
          </a:prstGeom>
          <a:noFill/>
        </p:spPr>
        <p:txBody>
          <a:bodyPr wrap="square" rtlCol="0">
            <a:spAutoFit/>
          </a:bodyPr>
          <a:lstStyle/>
          <a:p>
            <a:r>
              <a:rPr lang="en-US" dirty="0">
                <a:solidFill>
                  <a:srgbClr val="0070C0"/>
                </a:solidFill>
              </a:rPr>
              <a:t>To give an example of a closed loop control system in an industrial environment, we will use an industrial oven that is used to cement on high intensity LED lights that have a reflector.</a:t>
            </a:r>
          </a:p>
          <a:p>
            <a:endParaRPr lang="en-US" dirty="0">
              <a:solidFill>
                <a:srgbClr val="0070C0"/>
              </a:solidFill>
            </a:endParaRPr>
          </a:p>
          <a:p>
            <a:r>
              <a:rPr lang="en-US" dirty="0">
                <a:solidFill>
                  <a:srgbClr val="0070C0"/>
                </a:solidFill>
              </a:rPr>
              <a:t>The maximum temperature the oven can reach is 300 degrees Fahrenheit, which is determined by the oven size and the heating element parameters.</a:t>
            </a:r>
          </a:p>
          <a:p>
            <a:endParaRPr lang="en-US" dirty="0">
              <a:solidFill>
                <a:srgbClr val="0070C0"/>
              </a:solidFill>
            </a:endParaRPr>
          </a:p>
          <a:p>
            <a:r>
              <a:rPr lang="en-US" dirty="0">
                <a:solidFill>
                  <a:srgbClr val="0070C0"/>
                </a:solidFill>
              </a:rPr>
              <a:t>The </a:t>
            </a:r>
            <a:r>
              <a:rPr lang="en-US" b="1" dirty="0">
                <a:solidFill>
                  <a:srgbClr val="0070C0"/>
                </a:solidFill>
              </a:rPr>
              <a:t>Temperature Controller </a:t>
            </a:r>
            <a:r>
              <a:rPr lang="en-US" dirty="0">
                <a:solidFill>
                  <a:srgbClr val="0070C0"/>
                </a:solidFill>
              </a:rPr>
              <a:t>is the brains of the systems and is programmable.  The user will enter the desired </a:t>
            </a:r>
            <a:r>
              <a:rPr lang="en-US" b="1" dirty="0">
                <a:solidFill>
                  <a:srgbClr val="0070C0"/>
                </a:solidFill>
              </a:rPr>
              <a:t>setpoint </a:t>
            </a:r>
            <a:r>
              <a:rPr lang="en-US" dirty="0">
                <a:solidFill>
                  <a:srgbClr val="0070C0"/>
                </a:solidFill>
              </a:rPr>
              <a:t>on the front of the controller, which is the temperature the user wants the oven heat up to and stay at.</a:t>
            </a:r>
          </a:p>
          <a:p>
            <a:endParaRPr lang="en-US" dirty="0">
              <a:solidFill>
                <a:srgbClr val="0070C0"/>
              </a:solidFill>
            </a:endParaRPr>
          </a:p>
          <a:p>
            <a:r>
              <a:rPr lang="en-US" dirty="0">
                <a:solidFill>
                  <a:srgbClr val="0070C0"/>
                </a:solidFill>
              </a:rPr>
              <a:t>Notice that the Controller is mounted in an enclosure on the side of the oven.  A </a:t>
            </a:r>
            <a:r>
              <a:rPr lang="en-US" b="1" dirty="0">
                <a:solidFill>
                  <a:srgbClr val="0070C0"/>
                </a:solidFill>
              </a:rPr>
              <a:t>sensor</a:t>
            </a:r>
            <a:r>
              <a:rPr lang="en-US" dirty="0">
                <a:solidFill>
                  <a:srgbClr val="0070C0"/>
                </a:solidFill>
              </a:rPr>
              <a:t> will be used to sense the heat in the oven.  In this case it will be a device called a </a:t>
            </a:r>
            <a:r>
              <a:rPr lang="en-US" b="1" dirty="0">
                <a:solidFill>
                  <a:srgbClr val="0070C0"/>
                </a:solidFill>
              </a:rPr>
              <a:t>thermocouple</a:t>
            </a:r>
            <a:r>
              <a:rPr lang="en-US" dirty="0">
                <a:solidFill>
                  <a:srgbClr val="0070C0"/>
                </a:solidFill>
              </a:rPr>
              <a:t>.  The thermocouple will be mounted in the oven chamber and will tell the controller what the temperature is in the oven.  The controller will compare the setpoint and the oven temperature (process variable) and send a signal out to the heating element controller to give more/less current into the heating element.</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6648102" cy="523220"/>
          </a:xfrm>
          <a:prstGeom prst="rect">
            <a:avLst/>
          </a:prstGeom>
          <a:noFill/>
        </p:spPr>
        <p:txBody>
          <a:bodyPr wrap="none" rtlCol="0">
            <a:spAutoFit/>
          </a:bodyPr>
          <a:lstStyle/>
          <a:p>
            <a:r>
              <a:rPr lang="en-US" sz="2800" dirty="0">
                <a:solidFill>
                  <a:srgbClr val="0070C0"/>
                </a:solidFill>
              </a:rPr>
              <a:t>Example of Closed Loop Control of an Oven:</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pic>
        <p:nvPicPr>
          <p:cNvPr id="2" name="Picture 1">
            <a:extLst>
              <a:ext uri="{FF2B5EF4-FFF2-40B4-BE49-F238E27FC236}">
                <a16:creationId xmlns:a16="http://schemas.microsoft.com/office/drawing/2014/main" id="{F41F0A16-B9E6-AE0F-224D-E72719885B20}"/>
              </a:ext>
            </a:extLst>
          </p:cNvPr>
          <p:cNvPicPr>
            <a:picLocks noChangeAspect="1"/>
          </p:cNvPicPr>
          <p:nvPr/>
        </p:nvPicPr>
        <p:blipFill>
          <a:blip r:embed="rId3"/>
          <a:stretch>
            <a:fillRect/>
          </a:stretch>
        </p:blipFill>
        <p:spPr>
          <a:xfrm>
            <a:off x="1846363" y="2403700"/>
            <a:ext cx="2757513" cy="1944473"/>
          </a:xfrm>
          <a:prstGeom prst="rect">
            <a:avLst/>
          </a:prstGeom>
        </p:spPr>
      </p:pic>
      <p:pic>
        <p:nvPicPr>
          <p:cNvPr id="3" name="Picture 2">
            <a:extLst>
              <a:ext uri="{FF2B5EF4-FFF2-40B4-BE49-F238E27FC236}">
                <a16:creationId xmlns:a16="http://schemas.microsoft.com/office/drawing/2014/main" id="{243AFF5B-B541-D8E0-1B28-A6D5CAC4EB4C}"/>
              </a:ext>
            </a:extLst>
          </p:cNvPr>
          <p:cNvPicPr>
            <a:picLocks noChangeAspect="1"/>
          </p:cNvPicPr>
          <p:nvPr/>
        </p:nvPicPr>
        <p:blipFill>
          <a:blip r:embed="rId4"/>
          <a:stretch>
            <a:fillRect/>
          </a:stretch>
        </p:blipFill>
        <p:spPr>
          <a:xfrm>
            <a:off x="246840" y="2307279"/>
            <a:ext cx="1525133" cy="1483727"/>
          </a:xfrm>
          <a:prstGeom prst="rect">
            <a:avLst/>
          </a:prstGeom>
        </p:spPr>
      </p:pic>
      <p:pic>
        <p:nvPicPr>
          <p:cNvPr id="4" name="Picture 3">
            <a:extLst>
              <a:ext uri="{FF2B5EF4-FFF2-40B4-BE49-F238E27FC236}">
                <a16:creationId xmlns:a16="http://schemas.microsoft.com/office/drawing/2014/main" id="{7B52F4D4-BAE5-DAEB-AD77-97885A741EA7}"/>
              </a:ext>
            </a:extLst>
          </p:cNvPr>
          <p:cNvPicPr>
            <a:picLocks noChangeAspect="1"/>
          </p:cNvPicPr>
          <p:nvPr/>
        </p:nvPicPr>
        <p:blipFill>
          <a:blip r:embed="rId4"/>
          <a:stretch>
            <a:fillRect/>
          </a:stretch>
        </p:blipFill>
        <p:spPr>
          <a:xfrm>
            <a:off x="1902775" y="2732730"/>
            <a:ext cx="511736" cy="497843"/>
          </a:xfrm>
          <a:prstGeom prst="rect">
            <a:avLst/>
          </a:prstGeom>
        </p:spPr>
      </p:pic>
      <p:sp>
        <p:nvSpPr>
          <p:cNvPr id="6" name="TextBox 5">
            <a:extLst>
              <a:ext uri="{FF2B5EF4-FFF2-40B4-BE49-F238E27FC236}">
                <a16:creationId xmlns:a16="http://schemas.microsoft.com/office/drawing/2014/main" id="{D42C11D8-426B-E06A-9E01-CE1065A1CDFE}"/>
              </a:ext>
            </a:extLst>
          </p:cNvPr>
          <p:cNvSpPr txBox="1"/>
          <p:nvPr/>
        </p:nvSpPr>
        <p:spPr>
          <a:xfrm>
            <a:off x="38942" y="1974745"/>
            <a:ext cx="1940930" cy="276999"/>
          </a:xfrm>
          <a:prstGeom prst="rect">
            <a:avLst/>
          </a:prstGeom>
          <a:solidFill>
            <a:srgbClr val="FFFF00"/>
          </a:solidFill>
        </p:spPr>
        <p:txBody>
          <a:bodyPr wrap="square" rtlCol="0">
            <a:spAutoFit/>
          </a:bodyPr>
          <a:lstStyle/>
          <a:p>
            <a:pPr algn="ctr"/>
            <a:r>
              <a:rPr lang="en-US" sz="1200" dirty="0">
                <a:solidFill>
                  <a:srgbClr val="FF0000"/>
                </a:solidFill>
              </a:rPr>
              <a:t>Temperature Controller</a:t>
            </a:r>
          </a:p>
        </p:txBody>
      </p:sp>
      <p:cxnSp>
        <p:nvCxnSpPr>
          <p:cNvPr id="7" name="Straight Connector 6">
            <a:extLst>
              <a:ext uri="{FF2B5EF4-FFF2-40B4-BE49-F238E27FC236}">
                <a16:creationId xmlns:a16="http://schemas.microsoft.com/office/drawing/2014/main" id="{2F0131E4-807E-1D06-A4C7-ABFA1294933F}"/>
              </a:ext>
            </a:extLst>
          </p:cNvPr>
          <p:cNvCxnSpPr>
            <a:cxnSpLocks/>
          </p:cNvCxnSpPr>
          <p:nvPr/>
        </p:nvCxnSpPr>
        <p:spPr>
          <a:xfrm>
            <a:off x="1778886" y="2286589"/>
            <a:ext cx="596014" cy="4804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3149DC-D278-22CE-A126-D317ADEE8DC7}"/>
              </a:ext>
            </a:extLst>
          </p:cNvPr>
          <p:cNvCxnSpPr>
            <a:cxnSpLocks/>
          </p:cNvCxnSpPr>
          <p:nvPr/>
        </p:nvCxnSpPr>
        <p:spPr>
          <a:xfrm flipV="1">
            <a:off x="1771973" y="3186123"/>
            <a:ext cx="602927" cy="539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AB13CA-BA1A-048A-1F69-78A1BC6B11B6}"/>
              </a:ext>
            </a:extLst>
          </p:cNvPr>
          <p:cNvSpPr txBox="1"/>
          <p:nvPr/>
        </p:nvSpPr>
        <p:spPr>
          <a:xfrm>
            <a:off x="1009406" y="4465284"/>
            <a:ext cx="3022687" cy="954107"/>
          </a:xfrm>
          <a:prstGeom prst="rect">
            <a:avLst/>
          </a:prstGeom>
          <a:noFill/>
        </p:spPr>
        <p:txBody>
          <a:bodyPr wrap="none" rtlCol="0">
            <a:spAutoFit/>
          </a:bodyPr>
          <a:lstStyle/>
          <a:p>
            <a:pPr algn="ctr"/>
            <a:r>
              <a:rPr lang="en-US" sz="2800" dirty="0">
                <a:solidFill>
                  <a:srgbClr val="C00000"/>
                </a:solidFill>
              </a:rPr>
              <a:t>Temperature is the:</a:t>
            </a:r>
          </a:p>
          <a:p>
            <a:pPr algn="ctr"/>
            <a:r>
              <a:rPr lang="en-US" sz="2800" b="1" dirty="0">
                <a:solidFill>
                  <a:srgbClr val="C00000"/>
                </a:solidFill>
              </a:rPr>
              <a:t>Process Variable</a:t>
            </a:r>
          </a:p>
        </p:txBody>
      </p:sp>
      <p:sp>
        <p:nvSpPr>
          <p:cNvPr id="15" name="TextBox 14">
            <a:extLst>
              <a:ext uri="{FF2B5EF4-FFF2-40B4-BE49-F238E27FC236}">
                <a16:creationId xmlns:a16="http://schemas.microsoft.com/office/drawing/2014/main" id="{F66740E3-024D-3F7F-3555-493705E24BBA}"/>
              </a:ext>
            </a:extLst>
          </p:cNvPr>
          <p:cNvSpPr txBox="1"/>
          <p:nvPr/>
        </p:nvSpPr>
        <p:spPr>
          <a:xfrm>
            <a:off x="734971" y="5466304"/>
            <a:ext cx="3571555" cy="1384995"/>
          </a:xfrm>
          <a:prstGeom prst="rect">
            <a:avLst/>
          </a:prstGeom>
          <a:noFill/>
        </p:spPr>
        <p:txBody>
          <a:bodyPr wrap="none" rtlCol="0">
            <a:spAutoFit/>
          </a:bodyPr>
          <a:lstStyle/>
          <a:p>
            <a:pPr algn="ctr"/>
            <a:r>
              <a:rPr lang="en-US" sz="2800" dirty="0">
                <a:solidFill>
                  <a:srgbClr val="C00000"/>
                </a:solidFill>
              </a:rPr>
              <a:t>Current going into the </a:t>
            </a:r>
          </a:p>
          <a:p>
            <a:pPr algn="ctr"/>
            <a:r>
              <a:rPr lang="en-US" sz="2800" dirty="0">
                <a:solidFill>
                  <a:srgbClr val="C00000"/>
                </a:solidFill>
              </a:rPr>
              <a:t>Heating Element is the:</a:t>
            </a:r>
          </a:p>
          <a:p>
            <a:pPr algn="ctr"/>
            <a:r>
              <a:rPr lang="en-US" sz="2800" b="1" dirty="0">
                <a:solidFill>
                  <a:srgbClr val="C00000"/>
                </a:solidFill>
              </a:rPr>
              <a:t>Controlled Variable</a:t>
            </a:r>
          </a:p>
        </p:txBody>
      </p:sp>
      <p:pic>
        <p:nvPicPr>
          <p:cNvPr id="17" name="Picture 16">
            <a:extLst>
              <a:ext uri="{FF2B5EF4-FFF2-40B4-BE49-F238E27FC236}">
                <a16:creationId xmlns:a16="http://schemas.microsoft.com/office/drawing/2014/main" id="{D2D63DBE-F686-4B77-5B22-5F4DDEFDC50B}"/>
              </a:ext>
            </a:extLst>
          </p:cNvPr>
          <p:cNvPicPr>
            <a:picLocks noChangeAspect="1"/>
          </p:cNvPicPr>
          <p:nvPr/>
        </p:nvPicPr>
        <p:blipFill>
          <a:blip r:embed="rId5"/>
          <a:stretch>
            <a:fillRect/>
          </a:stretch>
        </p:blipFill>
        <p:spPr>
          <a:xfrm>
            <a:off x="3463923" y="1264942"/>
            <a:ext cx="850905" cy="882527"/>
          </a:xfrm>
          <a:prstGeom prst="rect">
            <a:avLst/>
          </a:prstGeom>
        </p:spPr>
      </p:pic>
      <p:sp>
        <p:nvSpPr>
          <p:cNvPr id="18" name="TextBox 17">
            <a:extLst>
              <a:ext uri="{FF2B5EF4-FFF2-40B4-BE49-F238E27FC236}">
                <a16:creationId xmlns:a16="http://schemas.microsoft.com/office/drawing/2014/main" id="{8E5E2E81-01E3-6CBA-46E7-765106BC7902}"/>
              </a:ext>
            </a:extLst>
          </p:cNvPr>
          <p:cNvSpPr txBox="1"/>
          <p:nvPr/>
        </p:nvSpPr>
        <p:spPr>
          <a:xfrm>
            <a:off x="1778886" y="1448249"/>
            <a:ext cx="1684272" cy="276999"/>
          </a:xfrm>
          <a:prstGeom prst="rect">
            <a:avLst/>
          </a:prstGeom>
          <a:solidFill>
            <a:srgbClr val="FFFF00"/>
          </a:solidFill>
        </p:spPr>
        <p:txBody>
          <a:bodyPr wrap="square" rtlCol="0">
            <a:spAutoFit/>
          </a:bodyPr>
          <a:lstStyle/>
          <a:p>
            <a:pPr algn="ctr"/>
            <a:r>
              <a:rPr lang="en-US" sz="1200" dirty="0">
                <a:solidFill>
                  <a:srgbClr val="FF0000"/>
                </a:solidFill>
              </a:rPr>
              <a:t>LED Light with Reflector</a:t>
            </a:r>
          </a:p>
        </p:txBody>
      </p:sp>
    </p:spTree>
    <p:extLst>
      <p:ext uri="{BB962C8B-B14F-4D97-AF65-F5344CB8AC3E}">
        <p14:creationId xmlns:p14="http://schemas.microsoft.com/office/powerpoint/2010/main" val="352049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B804E1-0A32-EE6C-E4FD-128D8966FF82}"/>
              </a:ext>
            </a:extLst>
          </p:cNvPr>
          <p:cNvSpPr txBox="1"/>
          <p:nvPr/>
        </p:nvSpPr>
        <p:spPr>
          <a:xfrm>
            <a:off x="2989626" y="65233"/>
            <a:ext cx="4777077" cy="523220"/>
          </a:xfrm>
          <a:prstGeom prst="rect">
            <a:avLst/>
          </a:prstGeom>
          <a:noFill/>
        </p:spPr>
        <p:txBody>
          <a:bodyPr wrap="none" rtlCol="0">
            <a:spAutoFit/>
          </a:bodyPr>
          <a:lstStyle/>
          <a:p>
            <a:r>
              <a:rPr lang="en-US" sz="2800" dirty="0">
                <a:solidFill>
                  <a:srgbClr val="0070C0"/>
                </a:solidFill>
              </a:rPr>
              <a:t>Industrial Oven Control System:</a:t>
            </a:r>
          </a:p>
        </p:txBody>
      </p:sp>
      <p:sp>
        <p:nvSpPr>
          <p:cNvPr id="8" name="TextBox 7">
            <a:extLst>
              <a:ext uri="{FF2B5EF4-FFF2-40B4-BE49-F238E27FC236}">
                <a16:creationId xmlns:a16="http://schemas.microsoft.com/office/drawing/2014/main" id="{F9B8394C-9651-DB42-9D84-699BEA125038}"/>
              </a:ext>
            </a:extLst>
          </p:cNvPr>
          <p:cNvSpPr txBox="1"/>
          <p:nvPr/>
        </p:nvSpPr>
        <p:spPr>
          <a:xfrm>
            <a:off x="5988026" y="584678"/>
            <a:ext cx="6122744" cy="6186309"/>
          </a:xfrm>
          <a:prstGeom prst="rect">
            <a:avLst/>
          </a:prstGeom>
          <a:noFill/>
        </p:spPr>
        <p:txBody>
          <a:bodyPr wrap="square" rtlCol="0">
            <a:spAutoFit/>
          </a:bodyPr>
          <a:lstStyle/>
          <a:p>
            <a:r>
              <a:rPr lang="en-US" dirty="0">
                <a:solidFill>
                  <a:srgbClr val="0070C0"/>
                </a:solidFill>
              </a:rPr>
              <a:t>This graphic shows more components in the control system.  A temperature sensor called a thermocouple will be used to sense the temperature.  The thermocouple outputs a milli-volt signal that will increase as the temperature increases.  </a:t>
            </a:r>
          </a:p>
          <a:p>
            <a:r>
              <a:rPr lang="en-US" dirty="0">
                <a:solidFill>
                  <a:srgbClr val="0070C0"/>
                </a:solidFill>
              </a:rPr>
              <a:t>The controller can be configured to have the input be a thermocouple.  The controller then compares the temperature of the thermocouple (process variable) to the setpoint, which the operator inputs on the front of the controller and is also shown on the front of the controller.  </a:t>
            </a:r>
          </a:p>
          <a:p>
            <a:r>
              <a:rPr lang="en-US" dirty="0">
                <a:solidFill>
                  <a:srgbClr val="0070C0"/>
                </a:solidFill>
              </a:rPr>
              <a:t>If the temperature of the oven is lower than the setpoint, the controller sends out an output signal (4-20mA) to a heating element controller.  The heating element controller will vary the amount of current going to the heating element (based on the signal coming from the controller), which will in turn change the temperature in the oven.</a:t>
            </a:r>
          </a:p>
          <a:p>
            <a:endParaRPr lang="en-US" dirty="0">
              <a:solidFill>
                <a:srgbClr val="0070C0"/>
              </a:solidFill>
            </a:endParaRPr>
          </a:p>
          <a:p>
            <a:r>
              <a:rPr lang="en-US" dirty="0">
                <a:solidFill>
                  <a:srgbClr val="0070C0"/>
                </a:solidFill>
              </a:rPr>
              <a:t>The </a:t>
            </a:r>
            <a:r>
              <a:rPr lang="en-US" b="1" dirty="0">
                <a:solidFill>
                  <a:srgbClr val="0070C0"/>
                </a:solidFill>
              </a:rPr>
              <a:t>Process Variable </a:t>
            </a:r>
            <a:r>
              <a:rPr lang="en-US" dirty="0">
                <a:solidFill>
                  <a:srgbClr val="0070C0"/>
                </a:solidFill>
              </a:rPr>
              <a:t>is the oven temperature that is measured by the thermocouple sensor.</a:t>
            </a:r>
          </a:p>
          <a:p>
            <a:r>
              <a:rPr lang="en-US" dirty="0">
                <a:solidFill>
                  <a:srgbClr val="0070C0"/>
                </a:solidFill>
              </a:rPr>
              <a:t>The </a:t>
            </a:r>
            <a:r>
              <a:rPr lang="en-US" b="1" dirty="0">
                <a:solidFill>
                  <a:srgbClr val="0070C0"/>
                </a:solidFill>
              </a:rPr>
              <a:t>Controlled Variable </a:t>
            </a:r>
            <a:r>
              <a:rPr lang="en-US" dirty="0">
                <a:solidFill>
                  <a:srgbClr val="0070C0"/>
                </a:solidFill>
              </a:rPr>
              <a:t>is the amount of heat the heating element is putting out, which is determined by the heating element controller, based on the signal from the controller.</a:t>
            </a:r>
          </a:p>
          <a:p>
            <a:r>
              <a:rPr lang="en-US" dirty="0">
                <a:solidFill>
                  <a:srgbClr val="0070C0"/>
                </a:solidFill>
              </a:rPr>
              <a:t>All components will be covered in depth later in module.</a:t>
            </a:r>
          </a:p>
        </p:txBody>
      </p:sp>
      <p:sp>
        <p:nvSpPr>
          <p:cNvPr id="11" name="TextBox 10">
            <a:extLst>
              <a:ext uri="{FF2B5EF4-FFF2-40B4-BE49-F238E27FC236}">
                <a16:creationId xmlns:a16="http://schemas.microsoft.com/office/drawing/2014/main" id="{AB75FBA3-9EF2-82CA-5D88-F45F0B11E87C}"/>
              </a:ext>
            </a:extLst>
          </p:cNvPr>
          <p:cNvSpPr txBox="1"/>
          <p:nvPr/>
        </p:nvSpPr>
        <p:spPr>
          <a:xfrm>
            <a:off x="818761" y="6578774"/>
            <a:ext cx="1813582" cy="276999"/>
          </a:xfrm>
          <a:prstGeom prst="rect">
            <a:avLst/>
          </a:prstGeom>
          <a:solidFill>
            <a:srgbClr val="FFFF00"/>
          </a:solidFill>
        </p:spPr>
        <p:txBody>
          <a:bodyPr wrap="square" rtlCol="0">
            <a:spAutoFit/>
          </a:bodyPr>
          <a:lstStyle/>
          <a:p>
            <a:pPr algn="ctr"/>
            <a:r>
              <a:rPr lang="en-US" sz="1200" dirty="0">
                <a:solidFill>
                  <a:srgbClr val="FF0000"/>
                </a:solidFill>
              </a:rPr>
              <a:t>240 VAC Power Feed</a:t>
            </a:r>
          </a:p>
        </p:txBody>
      </p:sp>
      <p:sp>
        <p:nvSpPr>
          <p:cNvPr id="14" name="TextBox 13">
            <a:extLst>
              <a:ext uri="{FF2B5EF4-FFF2-40B4-BE49-F238E27FC236}">
                <a16:creationId xmlns:a16="http://schemas.microsoft.com/office/drawing/2014/main" id="{EF7C7DE4-6E9E-DE05-6B9F-CEC11B070BB1}"/>
              </a:ext>
            </a:extLst>
          </p:cNvPr>
          <p:cNvSpPr txBox="1"/>
          <p:nvPr/>
        </p:nvSpPr>
        <p:spPr>
          <a:xfrm>
            <a:off x="3452610" y="4186162"/>
            <a:ext cx="980802" cy="461665"/>
          </a:xfrm>
          <a:prstGeom prst="rect">
            <a:avLst/>
          </a:prstGeom>
          <a:solidFill>
            <a:srgbClr val="FFFF00"/>
          </a:solidFill>
        </p:spPr>
        <p:txBody>
          <a:bodyPr wrap="square" rtlCol="0">
            <a:spAutoFit/>
          </a:bodyPr>
          <a:lstStyle/>
          <a:p>
            <a:pPr algn="ctr"/>
            <a:r>
              <a:rPr lang="en-US" sz="1200" dirty="0">
                <a:solidFill>
                  <a:srgbClr val="FF0000"/>
                </a:solidFill>
              </a:rPr>
              <a:t>Loop</a:t>
            </a:r>
          </a:p>
          <a:p>
            <a:pPr algn="ctr"/>
            <a:r>
              <a:rPr lang="en-US" sz="1200" dirty="0">
                <a:solidFill>
                  <a:srgbClr val="FF0000"/>
                </a:solidFill>
              </a:rPr>
              <a:t>Controller</a:t>
            </a:r>
          </a:p>
        </p:txBody>
      </p:sp>
      <p:pic>
        <p:nvPicPr>
          <p:cNvPr id="12" name="Picture 11">
            <a:extLst>
              <a:ext uri="{FF2B5EF4-FFF2-40B4-BE49-F238E27FC236}">
                <a16:creationId xmlns:a16="http://schemas.microsoft.com/office/drawing/2014/main" id="{77C72CB6-1BF3-67E1-84D7-4E6EB7670711}"/>
              </a:ext>
            </a:extLst>
          </p:cNvPr>
          <p:cNvPicPr>
            <a:picLocks noChangeAspect="1"/>
          </p:cNvPicPr>
          <p:nvPr/>
        </p:nvPicPr>
        <p:blipFill>
          <a:blip r:embed="rId2"/>
          <a:stretch>
            <a:fillRect/>
          </a:stretch>
        </p:blipFill>
        <p:spPr>
          <a:xfrm>
            <a:off x="265216" y="1774932"/>
            <a:ext cx="2757513" cy="1944473"/>
          </a:xfrm>
          <a:prstGeom prst="rect">
            <a:avLst/>
          </a:prstGeom>
        </p:spPr>
      </p:pic>
      <p:pic>
        <p:nvPicPr>
          <p:cNvPr id="21" name="Picture 20">
            <a:extLst>
              <a:ext uri="{FF2B5EF4-FFF2-40B4-BE49-F238E27FC236}">
                <a16:creationId xmlns:a16="http://schemas.microsoft.com/office/drawing/2014/main" id="{5B889BCC-9193-B398-30B4-385C47277621}"/>
              </a:ext>
            </a:extLst>
          </p:cNvPr>
          <p:cNvPicPr>
            <a:picLocks noChangeAspect="1"/>
          </p:cNvPicPr>
          <p:nvPr/>
        </p:nvPicPr>
        <p:blipFill>
          <a:blip r:embed="rId3"/>
          <a:stretch>
            <a:fillRect/>
          </a:stretch>
        </p:blipFill>
        <p:spPr>
          <a:xfrm>
            <a:off x="4347527" y="3649389"/>
            <a:ext cx="1525133" cy="1483727"/>
          </a:xfrm>
          <a:prstGeom prst="rect">
            <a:avLst/>
          </a:prstGeom>
        </p:spPr>
      </p:pic>
      <p:pic>
        <p:nvPicPr>
          <p:cNvPr id="25" name="Picture 24">
            <a:extLst>
              <a:ext uri="{FF2B5EF4-FFF2-40B4-BE49-F238E27FC236}">
                <a16:creationId xmlns:a16="http://schemas.microsoft.com/office/drawing/2014/main" id="{63B837B2-0B7D-2792-49B6-AF0CB114A0AE}"/>
              </a:ext>
            </a:extLst>
          </p:cNvPr>
          <p:cNvPicPr>
            <a:picLocks noChangeAspect="1"/>
          </p:cNvPicPr>
          <p:nvPr/>
        </p:nvPicPr>
        <p:blipFill>
          <a:blip r:embed="rId4"/>
          <a:stretch>
            <a:fillRect/>
          </a:stretch>
        </p:blipFill>
        <p:spPr>
          <a:xfrm>
            <a:off x="1157877" y="4508817"/>
            <a:ext cx="1347950" cy="1818809"/>
          </a:xfrm>
          <a:prstGeom prst="rect">
            <a:avLst/>
          </a:prstGeom>
        </p:spPr>
      </p:pic>
      <p:pic>
        <p:nvPicPr>
          <p:cNvPr id="27" name="Picture 26">
            <a:extLst>
              <a:ext uri="{FF2B5EF4-FFF2-40B4-BE49-F238E27FC236}">
                <a16:creationId xmlns:a16="http://schemas.microsoft.com/office/drawing/2014/main" id="{102F3715-C462-C249-DCD4-58F4F6768C77}"/>
              </a:ext>
            </a:extLst>
          </p:cNvPr>
          <p:cNvPicPr>
            <a:picLocks noChangeAspect="1"/>
          </p:cNvPicPr>
          <p:nvPr/>
        </p:nvPicPr>
        <p:blipFill>
          <a:blip r:embed="rId5"/>
          <a:stretch>
            <a:fillRect/>
          </a:stretch>
        </p:blipFill>
        <p:spPr>
          <a:xfrm>
            <a:off x="894449" y="3551532"/>
            <a:ext cx="1950495" cy="302402"/>
          </a:xfrm>
          <a:prstGeom prst="rect">
            <a:avLst/>
          </a:prstGeom>
        </p:spPr>
      </p:pic>
      <p:sp>
        <p:nvSpPr>
          <p:cNvPr id="28" name="TextBox 27">
            <a:extLst>
              <a:ext uri="{FF2B5EF4-FFF2-40B4-BE49-F238E27FC236}">
                <a16:creationId xmlns:a16="http://schemas.microsoft.com/office/drawing/2014/main" id="{A00397A8-73CB-900A-6FE5-5C33AB65F681}"/>
              </a:ext>
            </a:extLst>
          </p:cNvPr>
          <p:cNvSpPr txBox="1"/>
          <p:nvPr/>
        </p:nvSpPr>
        <p:spPr>
          <a:xfrm>
            <a:off x="1196829" y="1823588"/>
            <a:ext cx="1424380" cy="276999"/>
          </a:xfrm>
          <a:prstGeom prst="rect">
            <a:avLst/>
          </a:prstGeom>
          <a:solidFill>
            <a:srgbClr val="FFFF00"/>
          </a:solidFill>
        </p:spPr>
        <p:txBody>
          <a:bodyPr wrap="square" rtlCol="0">
            <a:spAutoFit/>
          </a:bodyPr>
          <a:lstStyle/>
          <a:p>
            <a:pPr algn="ctr"/>
            <a:r>
              <a:rPr lang="en-US" sz="1200" dirty="0">
                <a:solidFill>
                  <a:srgbClr val="FF0000"/>
                </a:solidFill>
              </a:rPr>
              <a:t>Industrial Oven</a:t>
            </a:r>
          </a:p>
        </p:txBody>
      </p:sp>
      <p:sp>
        <p:nvSpPr>
          <p:cNvPr id="29" name="TextBox 28">
            <a:extLst>
              <a:ext uri="{FF2B5EF4-FFF2-40B4-BE49-F238E27FC236}">
                <a16:creationId xmlns:a16="http://schemas.microsoft.com/office/drawing/2014/main" id="{833C73FA-2DAD-5EB9-8A8E-AE87F831AD7F}"/>
              </a:ext>
            </a:extLst>
          </p:cNvPr>
          <p:cNvSpPr txBox="1"/>
          <p:nvPr/>
        </p:nvSpPr>
        <p:spPr>
          <a:xfrm>
            <a:off x="136648" y="4831637"/>
            <a:ext cx="1021229" cy="646331"/>
          </a:xfrm>
          <a:prstGeom prst="rect">
            <a:avLst/>
          </a:prstGeom>
          <a:solidFill>
            <a:srgbClr val="FFFF00"/>
          </a:solidFill>
        </p:spPr>
        <p:txBody>
          <a:bodyPr wrap="square" rtlCol="0">
            <a:spAutoFit/>
          </a:bodyPr>
          <a:lstStyle/>
          <a:p>
            <a:pPr algn="ctr"/>
            <a:r>
              <a:rPr lang="en-US" sz="1200" dirty="0">
                <a:solidFill>
                  <a:srgbClr val="FF0000"/>
                </a:solidFill>
              </a:rPr>
              <a:t>Heating</a:t>
            </a:r>
          </a:p>
          <a:p>
            <a:pPr algn="ctr"/>
            <a:r>
              <a:rPr lang="en-US" sz="1200" dirty="0">
                <a:solidFill>
                  <a:srgbClr val="FF0000"/>
                </a:solidFill>
              </a:rPr>
              <a:t>Element</a:t>
            </a:r>
          </a:p>
          <a:p>
            <a:pPr algn="ctr"/>
            <a:r>
              <a:rPr lang="en-US" sz="1200" dirty="0">
                <a:solidFill>
                  <a:srgbClr val="FF0000"/>
                </a:solidFill>
              </a:rPr>
              <a:t>Controller</a:t>
            </a:r>
          </a:p>
        </p:txBody>
      </p:sp>
      <p:cxnSp>
        <p:nvCxnSpPr>
          <p:cNvPr id="31" name="Straight Connector 30">
            <a:extLst>
              <a:ext uri="{FF2B5EF4-FFF2-40B4-BE49-F238E27FC236}">
                <a16:creationId xmlns:a16="http://schemas.microsoft.com/office/drawing/2014/main" id="{E1B11AD3-3F28-AEA5-D4F8-1A55EB0DB263}"/>
              </a:ext>
            </a:extLst>
          </p:cNvPr>
          <p:cNvCxnSpPr>
            <a:cxnSpLocks/>
          </p:cNvCxnSpPr>
          <p:nvPr/>
        </p:nvCxnSpPr>
        <p:spPr>
          <a:xfrm>
            <a:off x="996500" y="3737907"/>
            <a:ext cx="635625" cy="7709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513411-9974-89C6-522C-ECCE165B334E}"/>
              </a:ext>
            </a:extLst>
          </p:cNvPr>
          <p:cNvCxnSpPr>
            <a:cxnSpLocks/>
            <a:stCxn id="27" idx="3"/>
          </p:cNvCxnSpPr>
          <p:nvPr/>
        </p:nvCxnSpPr>
        <p:spPr>
          <a:xfrm flipH="1">
            <a:off x="2013462" y="3702733"/>
            <a:ext cx="831482" cy="80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22D3A5D-021D-392D-EF3A-E1ECAAFE703C}"/>
              </a:ext>
            </a:extLst>
          </p:cNvPr>
          <p:cNvSpPr txBox="1"/>
          <p:nvPr/>
        </p:nvSpPr>
        <p:spPr>
          <a:xfrm>
            <a:off x="1386792" y="3890937"/>
            <a:ext cx="956362" cy="276999"/>
          </a:xfrm>
          <a:prstGeom prst="rect">
            <a:avLst/>
          </a:prstGeom>
          <a:solidFill>
            <a:srgbClr val="FFFF00"/>
          </a:solidFill>
        </p:spPr>
        <p:txBody>
          <a:bodyPr wrap="square" rtlCol="0">
            <a:spAutoFit/>
          </a:bodyPr>
          <a:lstStyle/>
          <a:p>
            <a:pPr algn="ctr"/>
            <a:r>
              <a:rPr lang="en-US" sz="1200" dirty="0">
                <a:solidFill>
                  <a:srgbClr val="FF0000"/>
                </a:solidFill>
              </a:rPr>
              <a:t>0-240 Vac</a:t>
            </a:r>
          </a:p>
        </p:txBody>
      </p:sp>
      <p:sp>
        <p:nvSpPr>
          <p:cNvPr id="37" name="TextBox 36">
            <a:extLst>
              <a:ext uri="{FF2B5EF4-FFF2-40B4-BE49-F238E27FC236}">
                <a16:creationId xmlns:a16="http://schemas.microsoft.com/office/drawing/2014/main" id="{03C5566E-D83B-FC3F-E3C2-7B4130B16EE2}"/>
              </a:ext>
            </a:extLst>
          </p:cNvPr>
          <p:cNvSpPr txBox="1"/>
          <p:nvPr/>
        </p:nvSpPr>
        <p:spPr>
          <a:xfrm>
            <a:off x="1227582" y="3262334"/>
            <a:ext cx="1542693" cy="276999"/>
          </a:xfrm>
          <a:prstGeom prst="rect">
            <a:avLst/>
          </a:prstGeom>
          <a:solidFill>
            <a:srgbClr val="FFFF00"/>
          </a:solidFill>
        </p:spPr>
        <p:txBody>
          <a:bodyPr wrap="square" rtlCol="0">
            <a:spAutoFit/>
          </a:bodyPr>
          <a:lstStyle/>
          <a:p>
            <a:pPr algn="ctr"/>
            <a:r>
              <a:rPr lang="en-US" sz="1200" dirty="0">
                <a:solidFill>
                  <a:srgbClr val="FF0000"/>
                </a:solidFill>
              </a:rPr>
              <a:t>Heating Element</a:t>
            </a:r>
          </a:p>
        </p:txBody>
      </p:sp>
      <p:cxnSp>
        <p:nvCxnSpPr>
          <p:cNvPr id="39" name="Straight Connector 38">
            <a:extLst>
              <a:ext uri="{FF2B5EF4-FFF2-40B4-BE49-F238E27FC236}">
                <a16:creationId xmlns:a16="http://schemas.microsoft.com/office/drawing/2014/main" id="{99711F45-D466-C548-52D1-4E1604D95768}"/>
              </a:ext>
            </a:extLst>
          </p:cNvPr>
          <p:cNvCxnSpPr>
            <a:cxnSpLocks/>
          </p:cNvCxnSpPr>
          <p:nvPr/>
        </p:nvCxnSpPr>
        <p:spPr>
          <a:xfrm>
            <a:off x="2505827" y="5655630"/>
            <a:ext cx="223599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A9A2D4-5543-C363-8102-C9D04662351F}"/>
              </a:ext>
            </a:extLst>
          </p:cNvPr>
          <p:cNvCxnSpPr>
            <a:cxnSpLocks/>
          </p:cNvCxnSpPr>
          <p:nvPr/>
        </p:nvCxnSpPr>
        <p:spPr>
          <a:xfrm>
            <a:off x="2505827" y="6056224"/>
            <a:ext cx="26866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AF29BE-2517-CF45-4217-B27531A5A1FB}"/>
              </a:ext>
            </a:extLst>
          </p:cNvPr>
          <p:cNvSpPr txBox="1"/>
          <p:nvPr/>
        </p:nvSpPr>
        <p:spPr>
          <a:xfrm>
            <a:off x="3022730" y="5702038"/>
            <a:ext cx="1940930" cy="276999"/>
          </a:xfrm>
          <a:prstGeom prst="rect">
            <a:avLst/>
          </a:prstGeom>
          <a:solidFill>
            <a:srgbClr val="FFFF00"/>
          </a:solidFill>
        </p:spPr>
        <p:txBody>
          <a:bodyPr wrap="square" rtlCol="0">
            <a:spAutoFit/>
          </a:bodyPr>
          <a:lstStyle/>
          <a:p>
            <a:pPr algn="ctr"/>
            <a:r>
              <a:rPr lang="en-US" sz="1200" dirty="0">
                <a:solidFill>
                  <a:srgbClr val="FF0000"/>
                </a:solidFill>
              </a:rPr>
              <a:t>4-20 mA Output Signal</a:t>
            </a:r>
          </a:p>
        </p:txBody>
      </p:sp>
      <p:cxnSp>
        <p:nvCxnSpPr>
          <p:cNvPr id="44" name="Straight Connector 43">
            <a:extLst>
              <a:ext uri="{FF2B5EF4-FFF2-40B4-BE49-F238E27FC236}">
                <a16:creationId xmlns:a16="http://schemas.microsoft.com/office/drawing/2014/main" id="{DE867FB8-D6F8-3613-9CE3-20B0A4AC643B}"/>
              </a:ext>
            </a:extLst>
          </p:cNvPr>
          <p:cNvCxnSpPr>
            <a:cxnSpLocks/>
          </p:cNvCxnSpPr>
          <p:nvPr/>
        </p:nvCxnSpPr>
        <p:spPr>
          <a:xfrm>
            <a:off x="4641809" y="2601228"/>
            <a:ext cx="0" cy="104816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19FAC1-EF7A-3486-6126-B856313F5C3C}"/>
              </a:ext>
            </a:extLst>
          </p:cNvPr>
          <p:cNvCxnSpPr>
            <a:cxnSpLocks/>
          </p:cNvCxnSpPr>
          <p:nvPr/>
        </p:nvCxnSpPr>
        <p:spPr>
          <a:xfrm>
            <a:off x="4898168" y="2364567"/>
            <a:ext cx="0" cy="128482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B4125F2-9E4B-A70E-0F4C-D564DB817AFD}"/>
              </a:ext>
            </a:extLst>
          </p:cNvPr>
          <p:cNvCxnSpPr>
            <a:cxnSpLocks/>
          </p:cNvCxnSpPr>
          <p:nvPr/>
        </p:nvCxnSpPr>
        <p:spPr>
          <a:xfrm>
            <a:off x="4743999" y="5133116"/>
            <a:ext cx="0" cy="5225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064918-6353-91F6-3E9C-40027A9F7542}"/>
              </a:ext>
            </a:extLst>
          </p:cNvPr>
          <p:cNvCxnSpPr>
            <a:cxnSpLocks/>
          </p:cNvCxnSpPr>
          <p:nvPr/>
        </p:nvCxnSpPr>
        <p:spPr>
          <a:xfrm>
            <a:off x="5170719" y="5133116"/>
            <a:ext cx="0" cy="92310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BC0DD5-8515-4B75-20F2-9FBC76EFD7C6}"/>
              </a:ext>
            </a:extLst>
          </p:cNvPr>
          <p:cNvCxnSpPr>
            <a:cxnSpLocks/>
          </p:cNvCxnSpPr>
          <p:nvPr/>
        </p:nvCxnSpPr>
        <p:spPr>
          <a:xfrm>
            <a:off x="1506588" y="6327626"/>
            <a:ext cx="0" cy="268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568AB3-7B2A-E2AB-E551-FFC60B337808}"/>
              </a:ext>
            </a:extLst>
          </p:cNvPr>
          <p:cNvCxnSpPr>
            <a:cxnSpLocks/>
          </p:cNvCxnSpPr>
          <p:nvPr/>
        </p:nvCxnSpPr>
        <p:spPr>
          <a:xfrm>
            <a:off x="2063936" y="6310209"/>
            <a:ext cx="0" cy="268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35A9459-3181-3C26-783A-95B29AC8D9E1}"/>
              </a:ext>
            </a:extLst>
          </p:cNvPr>
          <p:cNvCxnSpPr>
            <a:cxnSpLocks/>
          </p:cNvCxnSpPr>
          <p:nvPr/>
        </p:nvCxnSpPr>
        <p:spPr>
          <a:xfrm>
            <a:off x="2632343" y="2364742"/>
            <a:ext cx="22658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1DE2296-AF3D-4589-A4AF-F101D191C4D8}"/>
              </a:ext>
            </a:extLst>
          </p:cNvPr>
          <p:cNvCxnSpPr>
            <a:cxnSpLocks/>
          </p:cNvCxnSpPr>
          <p:nvPr/>
        </p:nvCxnSpPr>
        <p:spPr>
          <a:xfrm>
            <a:off x="2632343" y="2601228"/>
            <a:ext cx="20094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6E4524-1A52-1EFB-AF39-2D1198C0C15E}"/>
              </a:ext>
            </a:extLst>
          </p:cNvPr>
          <p:cNvCxnSpPr/>
          <p:nvPr/>
        </p:nvCxnSpPr>
        <p:spPr>
          <a:xfrm flipH="1">
            <a:off x="2514397" y="2364567"/>
            <a:ext cx="124031" cy="10670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45CCCB4-EEDF-E49F-3C70-514E86F59A76}"/>
              </a:ext>
            </a:extLst>
          </p:cNvPr>
          <p:cNvCxnSpPr>
            <a:cxnSpLocks/>
          </p:cNvCxnSpPr>
          <p:nvPr/>
        </p:nvCxnSpPr>
        <p:spPr>
          <a:xfrm flipH="1" flipV="1">
            <a:off x="2519366" y="2454958"/>
            <a:ext cx="121048" cy="154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D638A5B-742C-0F75-F546-BACA4F2D3EAE}"/>
              </a:ext>
            </a:extLst>
          </p:cNvPr>
          <p:cNvSpPr/>
          <p:nvPr/>
        </p:nvSpPr>
        <p:spPr>
          <a:xfrm>
            <a:off x="2484914" y="2417188"/>
            <a:ext cx="91498" cy="914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46235A1B-F66E-4537-F918-0A5C31C30EA2}"/>
              </a:ext>
            </a:extLst>
          </p:cNvPr>
          <p:cNvSpPr txBox="1"/>
          <p:nvPr/>
        </p:nvSpPr>
        <p:spPr>
          <a:xfrm>
            <a:off x="3206966" y="3262349"/>
            <a:ext cx="1140560" cy="461665"/>
          </a:xfrm>
          <a:prstGeom prst="rect">
            <a:avLst/>
          </a:prstGeom>
          <a:solidFill>
            <a:srgbClr val="FFFF00"/>
          </a:solidFill>
        </p:spPr>
        <p:txBody>
          <a:bodyPr wrap="square" rtlCol="0">
            <a:spAutoFit/>
          </a:bodyPr>
          <a:lstStyle/>
          <a:p>
            <a:pPr algn="ctr"/>
            <a:r>
              <a:rPr lang="en-US" sz="1200" dirty="0">
                <a:solidFill>
                  <a:srgbClr val="FF0000"/>
                </a:solidFill>
              </a:rPr>
              <a:t>Thermocouple</a:t>
            </a:r>
          </a:p>
          <a:p>
            <a:pPr algn="ctr"/>
            <a:r>
              <a:rPr lang="en-US" sz="1200" dirty="0">
                <a:solidFill>
                  <a:srgbClr val="FF0000"/>
                </a:solidFill>
              </a:rPr>
              <a:t>Symbol</a:t>
            </a:r>
          </a:p>
        </p:txBody>
      </p:sp>
      <p:cxnSp>
        <p:nvCxnSpPr>
          <p:cNvPr id="17" name="Straight Arrow Connector 16">
            <a:extLst>
              <a:ext uri="{FF2B5EF4-FFF2-40B4-BE49-F238E27FC236}">
                <a16:creationId xmlns:a16="http://schemas.microsoft.com/office/drawing/2014/main" id="{486DCDA1-5D6F-0F7A-3CF8-D779794B0278}"/>
              </a:ext>
            </a:extLst>
          </p:cNvPr>
          <p:cNvCxnSpPr>
            <a:cxnSpLocks/>
            <a:stCxn id="80" idx="0"/>
          </p:cNvCxnSpPr>
          <p:nvPr/>
        </p:nvCxnSpPr>
        <p:spPr>
          <a:xfrm flipH="1" flipV="1">
            <a:off x="2681291" y="2659746"/>
            <a:ext cx="1095955" cy="6026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C154E87-4BFB-E23A-E57E-3F047072F034}"/>
              </a:ext>
            </a:extLst>
          </p:cNvPr>
          <p:cNvPicPr>
            <a:picLocks noChangeAspect="1"/>
          </p:cNvPicPr>
          <p:nvPr/>
        </p:nvPicPr>
        <p:blipFill>
          <a:blip r:embed="rId6"/>
          <a:stretch>
            <a:fillRect/>
          </a:stretch>
        </p:blipFill>
        <p:spPr>
          <a:xfrm>
            <a:off x="0" y="2227"/>
            <a:ext cx="2714286" cy="628571"/>
          </a:xfrm>
          <a:prstGeom prst="rect">
            <a:avLst/>
          </a:prstGeom>
        </p:spPr>
      </p:pic>
      <p:pic>
        <p:nvPicPr>
          <p:cNvPr id="15" name="Picture 14">
            <a:extLst>
              <a:ext uri="{FF2B5EF4-FFF2-40B4-BE49-F238E27FC236}">
                <a16:creationId xmlns:a16="http://schemas.microsoft.com/office/drawing/2014/main" id="{9DBCE6CF-1E9D-B281-0600-32923CF75A34}"/>
              </a:ext>
            </a:extLst>
          </p:cNvPr>
          <p:cNvPicPr>
            <a:picLocks noChangeAspect="1"/>
          </p:cNvPicPr>
          <p:nvPr/>
        </p:nvPicPr>
        <p:blipFill>
          <a:blip r:embed="rId7"/>
          <a:stretch>
            <a:fillRect/>
          </a:stretch>
        </p:blipFill>
        <p:spPr>
          <a:xfrm>
            <a:off x="3344108" y="650449"/>
            <a:ext cx="2070527" cy="1228829"/>
          </a:xfrm>
          <a:prstGeom prst="rect">
            <a:avLst/>
          </a:prstGeom>
        </p:spPr>
      </p:pic>
      <p:sp>
        <p:nvSpPr>
          <p:cNvPr id="18" name="TextBox 17">
            <a:extLst>
              <a:ext uri="{FF2B5EF4-FFF2-40B4-BE49-F238E27FC236}">
                <a16:creationId xmlns:a16="http://schemas.microsoft.com/office/drawing/2014/main" id="{D26F0819-46B6-F6C5-012B-E4F74FBC3621}"/>
              </a:ext>
            </a:extLst>
          </p:cNvPr>
          <p:cNvSpPr txBox="1"/>
          <p:nvPr/>
        </p:nvSpPr>
        <p:spPr>
          <a:xfrm>
            <a:off x="3452609" y="785462"/>
            <a:ext cx="1140877" cy="276999"/>
          </a:xfrm>
          <a:prstGeom prst="rect">
            <a:avLst/>
          </a:prstGeom>
          <a:solidFill>
            <a:srgbClr val="FFFF00"/>
          </a:solidFill>
        </p:spPr>
        <p:txBody>
          <a:bodyPr wrap="square" rtlCol="0">
            <a:spAutoFit/>
          </a:bodyPr>
          <a:lstStyle/>
          <a:p>
            <a:pPr algn="ctr"/>
            <a:r>
              <a:rPr lang="en-US" sz="1200" dirty="0">
                <a:solidFill>
                  <a:srgbClr val="FF0000"/>
                </a:solidFill>
              </a:rPr>
              <a:t>Thermocouple</a:t>
            </a:r>
          </a:p>
        </p:txBody>
      </p:sp>
      <p:sp>
        <p:nvSpPr>
          <p:cNvPr id="3" name="TextBox 2">
            <a:extLst>
              <a:ext uri="{FF2B5EF4-FFF2-40B4-BE49-F238E27FC236}">
                <a16:creationId xmlns:a16="http://schemas.microsoft.com/office/drawing/2014/main" id="{835704EE-A707-E750-4370-AFAA6EF1BBB7}"/>
              </a:ext>
            </a:extLst>
          </p:cNvPr>
          <p:cNvSpPr txBox="1"/>
          <p:nvPr/>
        </p:nvSpPr>
        <p:spPr>
          <a:xfrm>
            <a:off x="1434006" y="807833"/>
            <a:ext cx="906017" cy="400110"/>
          </a:xfrm>
          <a:prstGeom prst="rect">
            <a:avLst/>
          </a:prstGeom>
          <a:noFill/>
        </p:spPr>
        <p:txBody>
          <a:bodyPr wrap="none" rtlCol="0">
            <a:spAutoFit/>
          </a:bodyPr>
          <a:lstStyle/>
          <a:p>
            <a:pPr algn="ctr"/>
            <a:r>
              <a:rPr lang="en-US" sz="2000" b="1" dirty="0">
                <a:solidFill>
                  <a:srgbClr val="FF0000"/>
                </a:solidFill>
              </a:rPr>
              <a:t>Sensor</a:t>
            </a:r>
          </a:p>
        </p:txBody>
      </p:sp>
      <p:cxnSp>
        <p:nvCxnSpPr>
          <p:cNvPr id="4" name="Straight Arrow Connector 3">
            <a:extLst>
              <a:ext uri="{FF2B5EF4-FFF2-40B4-BE49-F238E27FC236}">
                <a16:creationId xmlns:a16="http://schemas.microsoft.com/office/drawing/2014/main" id="{4CE9274A-BFAD-02C8-FB00-56BF4D2CFD56}"/>
              </a:ext>
            </a:extLst>
          </p:cNvPr>
          <p:cNvCxnSpPr>
            <a:cxnSpLocks/>
          </p:cNvCxnSpPr>
          <p:nvPr/>
        </p:nvCxnSpPr>
        <p:spPr>
          <a:xfrm>
            <a:off x="2254250" y="1079500"/>
            <a:ext cx="1369775" cy="5196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89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B8394C-9651-DB42-9D84-699BEA125038}"/>
              </a:ext>
            </a:extLst>
          </p:cNvPr>
          <p:cNvSpPr txBox="1"/>
          <p:nvPr/>
        </p:nvSpPr>
        <p:spPr>
          <a:xfrm>
            <a:off x="5461384" y="635272"/>
            <a:ext cx="6320840" cy="6186309"/>
          </a:xfrm>
          <a:prstGeom prst="rect">
            <a:avLst/>
          </a:prstGeom>
          <a:noFill/>
        </p:spPr>
        <p:txBody>
          <a:bodyPr wrap="square" rtlCol="0">
            <a:spAutoFit/>
          </a:bodyPr>
          <a:lstStyle/>
          <a:p>
            <a:r>
              <a:rPr lang="en-US" b="1" dirty="0">
                <a:solidFill>
                  <a:srgbClr val="0070C0"/>
                </a:solidFill>
              </a:rPr>
              <a:t>Sensors </a:t>
            </a:r>
            <a:r>
              <a:rPr lang="en-US" dirty="0">
                <a:solidFill>
                  <a:srgbClr val="0070C0"/>
                </a:solidFill>
              </a:rPr>
              <a:t>are devices that sense a process (process variable): temperature, flow, pressure, level, rpm, pH, distance weight, etc.</a:t>
            </a:r>
          </a:p>
          <a:p>
            <a:r>
              <a:rPr lang="en-US" dirty="0">
                <a:solidFill>
                  <a:srgbClr val="0070C0"/>
                </a:solidFill>
              </a:rPr>
              <a:t>The sensor marked with a “B” is a thermocouple housing, with the thermocouple mounted in the extended tube.  This sensor senses temperature.  The sensor marked with an “A” is a venturi tube that has a low-pressure port and a high-pressure port.  The actual sensor is built into the transmitter right below it.  This sensor senses the difference of pressure.  This senses flow.  The more flow the greater the pressure difference.</a:t>
            </a:r>
          </a:p>
          <a:p>
            <a:endParaRPr lang="en-US" dirty="0">
              <a:solidFill>
                <a:srgbClr val="0070C0"/>
              </a:solidFill>
            </a:endParaRPr>
          </a:p>
          <a:p>
            <a:r>
              <a:rPr lang="en-US" b="1" dirty="0">
                <a:solidFill>
                  <a:srgbClr val="0070C0"/>
                </a:solidFill>
              </a:rPr>
              <a:t>Transmitters</a:t>
            </a:r>
            <a:r>
              <a:rPr lang="en-US" dirty="0">
                <a:solidFill>
                  <a:srgbClr val="0070C0"/>
                </a:solidFill>
              </a:rPr>
              <a:t> are devices that convert a sensor signal into an electrical signal (DC current, or DC voltage).  Which will then be transmitted (thus the name transmitter) to a controller or indicating device.  The electrical signal is an analog signal, and is proportional to the sensor signal.  The most common analog signal that is transmitted is a 4-20 mA signal.  </a:t>
            </a:r>
          </a:p>
          <a:p>
            <a:r>
              <a:rPr lang="en-US" dirty="0">
                <a:solidFill>
                  <a:srgbClr val="0070C0"/>
                </a:solidFill>
              </a:rPr>
              <a:t>The transmitter marked with a “C” is a differential transmitter (with the sensor built into it).  It will sense the difference in pressure between the two H &amp; L ports and send out a proportional 4-20 mA signal.  The device marked with a “D” is an </a:t>
            </a:r>
            <a:r>
              <a:rPr lang="en-US" dirty="0" err="1">
                <a:solidFill>
                  <a:srgbClr val="0070C0"/>
                </a:solidFill>
              </a:rPr>
              <a:t>Acromag</a:t>
            </a:r>
            <a:r>
              <a:rPr lang="en-US" dirty="0">
                <a:solidFill>
                  <a:srgbClr val="0070C0"/>
                </a:solidFill>
              </a:rPr>
              <a:t> 250T temperature transmitter.  It will convert the signal from a thermocouple and convert to a 4-20 mA signal.</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3830344" cy="523220"/>
          </a:xfrm>
          <a:prstGeom prst="rect">
            <a:avLst/>
          </a:prstGeom>
          <a:noFill/>
        </p:spPr>
        <p:txBody>
          <a:bodyPr wrap="none" rtlCol="0">
            <a:spAutoFit/>
          </a:bodyPr>
          <a:lstStyle/>
          <a:p>
            <a:r>
              <a:rPr lang="en-US" sz="2800" dirty="0">
                <a:solidFill>
                  <a:srgbClr val="0070C0"/>
                </a:solidFill>
              </a:rPr>
              <a:t>Sensors and Transmitters</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pic>
        <p:nvPicPr>
          <p:cNvPr id="2" name="Picture 1">
            <a:extLst>
              <a:ext uri="{FF2B5EF4-FFF2-40B4-BE49-F238E27FC236}">
                <a16:creationId xmlns:a16="http://schemas.microsoft.com/office/drawing/2014/main" id="{A13BD59B-8419-9B57-DF8F-AB68722D8701}"/>
              </a:ext>
            </a:extLst>
          </p:cNvPr>
          <p:cNvPicPr>
            <a:picLocks noChangeAspect="1"/>
          </p:cNvPicPr>
          <p:nvPr/>
        </p:nvPicPr>
        <p:blipFill>
          <a:blip r:embed="rId3"/>
          <a:stretch>
            <a:fillRect/>
          </a:stretch>
        </p:blipFill>
        <p:spPr>
          <a:xfrm rot="-5400000">
            <a:off x="3464803" y="5091251"/>
            <a:ext cx="1792486" cy="551534"/>
          </a:xfrm>
          <a:prstGeom prst="rect">
            <a:avLst/>
          </a:prstGeom>
        </p:spPr>
      </p:pic>
      <p:pic>
        <p:nvPicPr>
          <p:cNvPr id="4" name="Picture 3">
            <a:extLst>
              <a:ext uri="{FF2B5EF4-FFF2-40B4-BE49-F238E27FC236}">
                <a16:creationId xmlns:a16="http://schemas.microsoft.com/office/drawing/2014/main" id="{25F8CDAF-DD6F-7C8B-0346-A9C3B157074B}"/>
              </a:ext>
            </a:extLst>
          </p:cNvPr>
          <p:cNvPicPr>
            <a:picLocks noChangeAspect="1"/>
          </p:cNvPicPr>
          <p:nvPr/>
        </p:nvPicPr>
        <p:blipFill>
          <a:blip r:embed="rId4"/>
          <a:stretch>
            <a:fillRect/>
          </a:stretch>
        </p:blipFill>
        <p:spPr>
          <a:xfrm>
            <a:off x="224062" y="1910487"/>
            <a:ext cx="2681307" cy="923932"/>
          </a:xfrm>
          <a:prstGeom prst="rect">
            <a:avLst/>
          </a:prstGeom>
        </p:spPr>
      </p:pic>
      <p:pic>
        <p:nvPicPr>
          <p:cNvPr id="6" name="Picture 5">
            <a:extLst>
              <a:ext uri="{FF2B5EF4-FFF2-40B4-BE49-F238E27FC236}">
                <a16:creationId xmlns:a16="http://schemas.microsoft.com/office/drawing/2014/main" id="{41C420B8-4084-BD9C-69CD-C0BD8E98916C}"/>
              </a:ext>
            </a:extLst>
          </p:cNvPr>
          <p:cNvPicPr>
            <a:picLocks noChangeAspect="1"/>
          </p:cNvPicPr>
          <p:nvPr/>
        </p:nvPicPr>
        <p:blipFill>
          <a:blip r:embed="rId5"/>
          <a:stretch>
            <a:fillRect/>
          </a:stretch>
        </p:blipFill>
        <p:spPr>
          <a:xfrm>
            <a:off x="3207010" y="1603658"/>
            <a:ext cx="1813658" cy="1076381"/>
          </a:xfrm>
          <a:prstGeom prst="rect">
            <a:avLst/>
          </a:prstGeom>
        </p:spPr>
      </p:pic>
      <p:pic>
        <p:nvPicPr>
          <p:cNvPr id="10" name="Picture 9">
            <a:extLst>
              <a:ext uri="{FF2B5EF4-FFF2-40B4-BE49-F238E27FC236}">
                <a16:creationId xmlns:a16="http://schemas.microsoft.com/office/drawing/2014/main" id="{3651480B-A811-1244-4BE2-C567E922ECDB}"/>
              </a:ext>
            </a:extLst>
          </p:cNvPr>
          <p:cNvPicPr>
            <a:picLocks noChangeAspect="1"/>
          </p:cNvPicPr>
          <p:nvPr/>
        </p:nvPicPr>
        <p:blipFill>
          <a:blip r:embed="rId6"/>
          <a:stretch>
            <a:fillRect/>
          </a:stretch>
        </p:blipFill>
        <p:spPr>
          <a:xfrm>
            <a:off x="468747" y="4340496"/>
            <a:ext cx="1818213" cy="2097939"/>
          </a:xfrm>
          <a:prstGeom prst="rect">
            <a:avLst/>
          </a:prstGeom>
        </p:spPr>
      </p:pic>
      <p:sp>
        <p:nvSpPr>
          <p:cNvPr id="11" name="TextBox 10">
            <a:extLst>
              <a:ext uri="{FF2B5EF4-FFF2-40B4-BE49-F238E27FC236}">
                <a16:creationId xmlns:a16="http://schemas.microsoft.com/office/drawing/2014/main" id="{C5D0F004-B62C-A7AE-9B52-F0F287A32FB7}"/>
              </a:ext>
            </a:extLst>
          </p:cNvPr>
          <p:cNvSpPr txBox="1"/>
          <p:nvPr/>
        </p:nvSpPr>
        <p:spPr>
          <a:xfrm>
            <a:off x="468747" y="6393978"/>
            <a:ext cx="1940930" cy="276999"/>
          </a:xfrm>
          <a:prstGeom prst="rect">
            <a:avLst/>
          </a:prstGeom>
          <a:solidFill>
            <a:srgbClr val="FFFF00"/>
          </a:solidFill>
        </p:spPr>
        <p:txBody>
          <a:bodyPr wrap="square" rtlCol="0">
            <a:spAutoFit/>
          </a:bodyPr>
          <a:lstStyle/>
          <a:p>
            <a:pPr algn="ctr"/>
            <a:r>
              <a:rPr lang="en-US" sz="1200" dirty="0">
                <a:solidFill>
                  <a:srgbClr val="FF0000"/>
                </a:solidFill>
              </a:rPr>
              <a:t>Pressure Transmitter</a:t>
            </a:r>
          </a:p>
        </p:txBody>
      </p:sp>
      <p:sp>
        <p:nvSpPr>
          <p:cNvPr id="12" name="TextBox 11">
            <a:extLst>
              <a:ext uri="{FF2B5EF4-FFF2-40B4-BE49-F238E27FC236}">
                <a16:creationId xmlns:a16="http://schemas.microsoft.com/office/drawing/2014/main" id="{3C9F3144-071B-CFE8-FB4A-193FE2C6A624}"/>
              </a:ext>
            </a:extLst>
          </p:cNvPr>
          <p:cNvSpPr txBox="1"/>
          <p:nvPr/>
        </p:nvSpPr>
        <p:spPr>
          <a:xfrm>
            <a:off x="3282568" y="6371531"/>
            <a:ext cx="1940930" cy="276999"/>
          </a:xfrm>
          <a:prstGeom prst="rect">
            <a:avLst/>
          </a:prstGeom>
          <a:solidFill>
            <a:srgbClr val="FFFF00"/>
          </a:solidFill>
        </p:spPr>
        <p:txBody>
          <a:bodyPr wrap="square" rtlCol="0">
            <a:spAutoFit/>
          </a:bodyPr>
          <a:lstStyle/>
          <a:p>
            <a:pPr algn="ctr"/>
            <a:r>
              <a:rPr lang="en-US" sz="1200" dirty="0">
                <a:solidFill>
                  <a:srgbClr val="FF0000"/>
                </a:solidFill>
              </a:rPr>
              <a:t>Temperature Transmitter</a:t>
            </a:r>
          </a:p>
        </p:txBody>
      </p:sp>
      <p:sp>
        <p:nvSpPr>
          <p:cNvPr id="13" name="TextBox 12">
            <a:extLst>
              <a:ext uri="{FF2B5EF4-FFF2-40B4-BE49-F238E27FC236}">
                <a16:creationId xmlns:a16="http://schemas.microsoft.com/office/drawing/2014/main" id="{9D5A3935-E36D-3793-4366-F7F1465125F2}"/>
              </a:ext>
            </a:extLst>
          </p:cNvPr>
          <p:cNvSpPr txBox="1"/>
          <p:nvPr/>
        </p:nvSpPr>
        <p:spPr>
          <a:xfrm>
            <a:off x="3574732" y="2788309"/>
            <a:ext cx="1638493" cy="461665"/>
          </a:xfrm>
          <a:prstGeom prst="rect">
            <a:avLst/>
          </a:prstGeom>
          <a:solidFill>
            <a:srgbClr val="FFFF00"/>
          </a:solidFill>
        </p:spPr>
        <p:txBody>
          <a:bodyPr wrap="square" rtlCol="0">
            <a:spAutoFit/>
          </a:bodyPr>
          <a:lstStyle/>
          <a:p>
            <a:pPr algn="ctr"/>
            <a:r>
              <a:rPr lang="en-US" sz="1200" dirty="0">
                <a:solidFill>
                  <a:srgbClr val="FF0000"/>
                </a:solidFill>
              </a:rPr>
              <a:t>Temperature Sensor</a:t>
            </a:r>
          </a:p>
          <a:p>
            <a:pPr algn="ctr"/>
            <a:r>
              <a:rPr lang="en-US" sz="1200" dirty="0">
                <a:solidFill>
                  <a:srgbClr val="FF0000"/>
                </a:solidFill>
              </a:rPr>
              <a:t>Thermocouple</a:t>
            </a:r>
          </a:p>
        </p:txBody>
      </p:sp>
      <p:sp>
        <p:nvSpPr>
          <p:cNvPr id="14" name="TextBox 13">
            <a:extLst>
              <a:ext uri="{FF2B5EF4-FFF2-40B4-BE49-F238E27FC236}">
                <a16:creationId xmlns:a16="http://schemas.microsoft.com/office/drawing/2014/main" id="{52A55B3D-3B21-21F5-A7CC-57FE236CAF90}"/>
              </a:ext>
            </a:extLst>
          </p:cNvPr>
          <p:cNvSpPr txBox="1"/>
          <p:nvPr/>
        </p:nvSpPr>
        <p:spPr>
          <a:xfrm>
            <a:off x="771184" y="2853204"/>
            <a:ext cx="1638493" cy="461665"/>
          </a:xfrm>
          <a:prstGeom prst="rect">
            <a:avLst/>
          </a:prstGeom>
          <a:solidFill>
            <a:srgbClr val="FFFF00"/>
          </a:solidFill>
        </p:spPr>
        <p:txBody>
          <a:bodyPr wrap="square" rtlCol="0">
            <a:spAutoFit/>
          </a:bodyPr>
          <a:lstStyle/>
          <a:p>
            <a:pPr algn="ctr"/>
            <a:r>
              <a:rPr lang="en-US" sz="1200" dirty="0">
                <a:solidFill>
                  <a:srgbClr val="FF0000"/>
                </a:solidFill>
              </a:rPr>
              <a:t>Flow Sensor</a:t>
            </a:r>
          </a:p>
          <a:p>
            <a:pPr algn="ctr"/>
            <a:r>
              <a:rPr lang="en-US" sz="1200" dirty="0">
                <a:solidFill>
                  <a:srgbClr val="FF0000"/>
                </a:solidFill>
              </a:rPr>
              <a:t>Delta P</a:t>
            </a:r>
          </a:p>
        </p:txBody>
      </p:sp>
      <p:sp>
        <p:nvSpPr>
          <p:cNvPr id="15" name="TextBox 14">
            <a:extLst>
              <a:ext uri="{FF2B5EF4-FFF2-40B4-BE49-F238E27FC236}">
                <a16:creationId xmlns:a16="http://schemas.microsoft.com/office/drawing/2014/main" id="{E566729C-05C6-A42B-3769-BA73CC3CED19}"/>
              </a:ext>
            </a:extLst>
          </p:cNvPr>
          <p:cNvSpPr txBox="1"/>
          <p:nvPr/>
        </p:nvSpPr>
        <p:spPr>
          <a:xfrm>
            <a:off x="2240539" y="1154725"/>
            <a:ext cx="1329659" cy="523220"/>
          </a:xfrm>
          <a:prstGeom prst="rect">
            <a:avLst/>
          </a:prstGeom>
          <a:noFill/>
        </p:spPr>
        <p:txBody>
          <a:bodyPr wrap="none" rtlCol="0">
            <a:spAutoFit/>
          </a:bodyPr>
          <a:lstStyle/>
          <a:p>
            <a:pPr algn="ctr"/>
            <a:r>
              <a:rPr lang="en-US" sz="2800" b="1" dirty="0">
                <a:solidFill>
                  <a:srgbClr val="C00000"/>
                </a:solidFill>
              </a:rPr>
              <a:t>Sensors</a:t>
            </a:r>
          </a:p>
        </p:txBody>
      </p:sp>
      <p:sp>
        <p:nvSpPr>
          <p:cNvPr id="16" name="TextBox 15">
            <a:extLst>
              <a:ext uri="{FF2B5EF4-FFF2-40B4-BE49-F238E27FC236}">
                <a16:creationId xmlns:a16="http://schemas.microsoft.com/office/drawing/2014/main" id="{BBFE2E00-BC68-19E2-E849-AF67669B5853}"/>
              </a:ext>
            </a:extLst>
          </p:cNvPr>
          <p:cNvSpPr txBox="1"/>
          <p:nvPr/>
        </p:nvSpPr>
        <p:spPr>
          <a:xfrm>
            <a:off x="1854362" y="3701101"/>
            <a:ext cx="2046586" cy="523220"/>
          </a:xfrm>
          <a:prstGeom prst="rect">
            <a:avLst/>
          </a:prstGeom>
          <a:solidFill>
            <a:schemeClr val="bg1"/>
          </a:solidFill>
        </p:spPr>
        <p:txBody>
          <a:bodyPr wrap="none" rtlCol="0">
            <a:spAutoFit/>
          </a:bodyPr>
          <a:lstStyle/>
          <a:p>
            <a:pPr algn="ctr"/>
            <a:r>
              <a:rPr lang="en-US" sz="2800" b="1" dirty="0">
                <a:solidFill>
                  <a:srgbClr val="C00000"/>
                </a:solidFill>
              </a:rPr>
              <a:t>Transmitters</a:t>
            </a:r>
          </a:p>
        </p:txBody>
      </p:sp>
      <p:sp>
        <p:nvSpPr>
          <p:cNvPr id="17" name="TextBox 16">
            <a:extLst>
              <a:ext uri="{FF2B5EF4-FFF2-40B4-BE49-F238E27FC236}">
                <a16:creationId xmlns:a16="http://schemas.microsoft.com/office/drawing/2014/main" id="{10DA9812-9C0A-9853-3FAC-F4BEACD4A9AB}"/>
              </a:ext>
            </a:extLst>
          </p:cNvPr>
          <p:cNvSpPr txBox="1"/>
          <p:nvPr/>
        </p:nvSpPr>
        <p:spPr>
          <a:xfrm>
            <a:off x="1457302" y="1416335"/>
            <a:ext cx="572080" cy="646331"/>
          </a:xfrm>
          <a:prstGeom prst="rect">
            <a:avLst/>
          </a:prstGeom>
          <a:noFill/>
        </p:spPr>
        <p:txBody>
          <a:bodyPr wrap="none" rtlCol="0">
            <a:spAutoFit/>
          </a:bodyPr>
          <a:lstStyle/>
          <a:p>
            <a:r>
              <a:rPr lang="en-US" sz="3600" dirty="0">
                <a:solidFill>
                  <a:srgbClr val="FF0000"/>
                </a:solidFill>
              </a:rPr>
              <a:t>A.</a:t>
            </a:r>
          </a:p>
        </p:txBody>
      </p:sp>
      <p:sp>
        <p:nvSpPr>
          <p:cNvPr id="18" name="TextBox 17">
            <a:extLst>
              <a:ext uri="{FF2B5EF4-FFF2-40B4-BE49-F238E27FC236}">
                <a16:creationId xmlns:a16="http://schemas.microsoft.com/office/drawing/2014/main" id="{06CC29F0-C281-6F54-A775-E7E631A71DD5}"/>
              </a:ext>
            </a:extLst>
          </p:cNvPr>
          <p:cNvSpPr txBox="1"/>
          <p:nvPr/>
        </p:nvSpPr>
        <p:spPr>
          <a:xfrm>
            <a:off x="3778693" y="1449278"/>
            <a:ext cx="572080" cy="646331"/>
          </a:xfrm>
          <a:prstGeom prst="rect">
            <a:avLst/>
          </a:prstGeom>
          <a:noFill/>
        </p:spPr>
        <p:txBody>
          <a:bodyPr wrap="none" rtlCol="0">
            <a:spAutoFit/>
          </a:bodyPr>
          <a:lstStyle/>
          <a:p>
            <a:r>
              <a:rPr lang="en-US" sz="3600" dirty="0">
                <a:solidFill>
                  <a:srgbClr val="FF0000"/>
                </a:solidFill>
              </a:rPr>
              <a:t>B.</a:t>
            </a:r>
          </a:p>
        </p:txBody>
      </p:sp>
      <p:sp>
        <p:nvSpPr>
          <p:cNvPr id="19" name="TextBox 18">
            <a:extLst>
              <a:ext uri="{FF2B5EF4-FFF2-40B4-BE49-F238E27FC236}">
                <a16:creationId xmlns:a16="http://schemas.microsoft.com/office/drawing/2014/main" id="{761BE0EB-00F0-D5BE-6D33-FA4DC4ED3083}"/>
              </a:ext>
            </a:extLst>
          </p:cNvPr>
          <p:cNvSpPr txBox="1"/>
          <p:nvPr/>
        </p:nvSpPr>
        <p:spPr>
          <a:xfrm>
            <a:off x="1165007" y="3979264"/>
            <a:ext cx="548548" cy="646331"/>
          </a:xfrm>
          <a:prstGeom prst="rect">
            <a:avLst/>
          </a:prstGeom>
          <a:noFill/>
        </p:spPr>
        <p:txBody>
          <a:bodyPr wrap="none" rtlCol="0">
            <a:spAutoFit/>
          </a:bodyPr>
          <a:lstStyle/>
          <a:p>
            <a:r>
              <a:rPr lang="en-US" sz="3600" dirty="0">
                <a:solidFill>
                  <a:srgbClr val="FF0000"/>
                </a:solidFill>
              </a:rPr>
              <a:t>C.</a:t>
            </a:r>
          </a:p>
        </p:txBody>
      </p:sp>
      <p:sp>
        <p:nvSpPr>
          <p:cNvPr id="20" name="TextBox 19">
            <a:extLst>
              <a:ext uri="{FF2B5EF4-FFF2-40B4-BE49-F238E27FC236}">
                <a16:creationId xmlns:a16="http://schemas.microsoft.com/office/drawing/2014/main" id="{4ABA8372-40B3-6AEF-C149-B9EC904172C8}"/>
              </a:ext>
            </a:extLst>
          </p:cNvPr>
          <p:cNvSpPr txBox="1"/>
          <p:nvPr/>
        </p:nvSpPr>
        <p:spPr>
          <a:xfrm>
            <a:off x="4085279" y="3962711"/>
            <a:ext cx="572080" cy="646331"/>
          </a:xfrm>
          <a:prstGeom prst="rect">
            <a:avLst/>
          </a:prstGeom>
          <a:noFill/>
        </p:spPr>
        <p:txBody>
          <a:bodyPr wrap="none" rtlCol="0">
            <a:spAutoFit/>
          </a:bodyPr>
          <a:lstStyle/>
          <a:p>
            <a:r>
              <a:rPr lang="en-US" sz="3600" dirty="0">
                <a:solidFill>
                  <a:srgbClr val="FF0000"/>
                </a:solidFill>
              </a:rPr>
              <a:t>D.</a:t>
            </a:r>
          </a:p>
        </p:txBody>
      </p:sp>
      <p:sp>
        <p:nvSpPr>
          <p:cNvPr id="21" name="Rectangle 20">
            <a:extLst>
              <a:ext uri="{FF2B5EF4-FFF2-40B4-BE49-F238E27FC236}">
                <a16:creationId xmlns:a16="http://schemas.microsoft.com/office/drawing/2014/main" id="{D7AADE7A-148D-15ED-07C6-8526F6A0A422}"/>
              </a:ext>
            </a:extLst>
          </p:cNvPr>
          <p:cNvSpPr/>
          <p:nvPr/>
        </p:nvSpPr>
        <p:spPr>
          <a:xfrm>
            <a:off x="1854362" y="4232323"/>
            <a:ext cx="952338" cy="393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90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B804E1-0A32-EE6C-E4FD-128D8966FF82}"/>
              </a:ext>
            </a:extLst>
          </p:cNvPr>
          <p:cNvSpPr txBox="1"/>
          <p:nvPr/>
        </p:nvSpPr>
        <p:spPr>
          <a:xfrm>
            <a:off x="2989626" y="65233"/>
            <a:ext cx="5594737" cy="523220"/>
          </a:xfrm>
          <a:prstGeom prst="rect">
            <a:avLst/>
          </a:prstGeom>
          <a:noFill/>
        </p:spPr>
        <p:txBody>
          <a:bodyPr wrap="none" rtlCol="0">
            <a:spAutoFit/>
          </a:bodyPr>
          <a:lstStyle/>
          <a:p>
            <a:r>
              <a:rPr lang="en-US" sz="2800" dirty="0">
                <a:solidFill>
                  <a:srgbClr val="0070C0"/>
                </a:solidFill>
              </a:rPr>
              <a:t>Industrial Oven Control System cont.:</a:t>
            </a:r>
          </a:p>
        </p:txBody>
      </p:sp>
      <p:sp>
        <p:nvSpPr>
          <p:cNvPr id="8" name="TextBox 7">
            <a:extLst>
              <a:ext uri="{FF2B5EF4-FFF2-40B4-BE49-F238E27FC236}">
                <a16:creationId xmlns:a16="http://schemas.microsoft.com/office/drawing/2014/main" id="{F9B8394C-9651-DB42-9D84-699BEA125038}"/>
              </a:ext>
            </a:extLst>
          </p:cNvPr>
          <p:cNvSpPr txBox="1"/>
          <p:nvPr/>
        </p:nvSpPr>
        <p:spPr>
          <a:xfrm>
            <a:off x="6527744" y="902545"/>
            <a:ext cx="5468779" cy="5355312"/>
          </a:xfrm>
          <a:prstGeom prst="rect">
            <a:avLst/>
          </a:prstGeom>
          <a:noFill/>
        </p:spPr>
        <p:txBody>
          <a:bodyPr wrap="square" rtlCol="0">
            <a:spAutoFit/>
          </a:bodyPr>
          <a:lstStyle/>
          <a:p>
            <a:r>
              <a:rPr lang="en-US" dirty="0">
                <a:solidFill>
                  <a:srgbClr val="0070C0"/>
                </a:solidFill>
              </a:rPr>
              <a:t>The UDC1200 controller input channel can be programmed to directly connect a thermocouple to it, or it can be setup to have a 4-20 mA input signal coming into it.  Both methods are very common.</a:t>
            </a:r>
          </a:p>
          <a:p>
            <a:endParaRPr lang="en-US" dirty="0">
              <a:solidFill>
                <a:srgbClr val="0070C0"/>
              </a:solidFill>
            </a:endParaRPr>
          </a:p>
          <a:p>
            <a:r>
              <a:rPr lang="en-US" dirty="0">
                <a:solidFill>
                  <a:srgbClr val="0070C0"/>
                </a:solidFill>
              </a:rPr>
              <a:t>In this example, the thermocouple is connected to a transmitter, which will convert the mV output of the thermocouple to a 4-20 mA signal.  Notice that the transmitter, the 24 Vdc power supply, and the controller input channel are all connected in series.</a:t>
            </a:r>
          </a:p>
          <a:p>
            <a:endParaRPr lang="en-US" dirty="0">
              <a:solidFill>
                <a:srgbClr val="0070C0"/>
              </a:solidFill>
            </a:endParaRPr>
          </a:p>
          <a:p>
            <a:r>
              <a:rPr lang="en-US" dirty="0">
                <a:solidFill>
                  <a:srgbClr val="0070C0"/>
                </a:solidFill>
              </a:rPr>
              <a:t>When using this configuration, the transmitter will have to be </a:t>
            </a:r>
            <a:r>
              <a:rPr lang="en-US" b="1" dirty="0">
                <a:solidFill>
                  <a:srgbClr val="0070C0"/>
                </a:solidFill>
              </a:rPr>
              <a:t>calibrated</a:t>
            </a:r>
            <a:r>
              <a:rPr lang="en-US" dirty="0">
                <a:solidFill>
                  <a:srgbClr val="0070C0"/>
                </a:solidFill>
              </a:rPr>
              <a:t> for a particular temperature range.  On the front of the transmitter there are two screw adjustments that set the zero and span (more on this later).  So if the temperature range is 100-300 degrees Fahrenheit,  then the transmitter will have to be calibrated to send out 4 mA at 100 degrees, and 20 mA when the temperature is 300 degrees.   </a:t>
            </a:r>
          </a:p>
        </p:txBody>
      </p:sp>
      <p:sp>
        <p:nvSpPr>
          <p:cNvPr id="11" name="TextBox 10">
            <a:extLst>
              <a:ext uri="{FF2B5EF4-FFF2-40B4-BE49-F238E27FC236}">
                <a16:creationId xmlns:a16="http://schemas.microsoft.com/office/drawing/2014/main" id="{AB75FBA3-9EF2-82CA-5D88-F45F0B11E87C}"/>
              </a:ext>
            </a:extLst>
          </p:cNvPr>
          <p:cNvSpPr txBox="1"/>
          <p:nvPr/>
        </p:nvSpPr>
        <p:spPr>
          <a:xfrm>
            <a:off x="818758" y="6305041"/>
            <a:ext cx="1813582" cy="276999"/>
          </a:xfrm>
          <a:prstGeom prst="rect">
            <a:avLst/>
          </a:prstGeom>
          <a:solidFill>
            <a:srgbClr val="FFFF00"/>
          </a:solidFill>
        </p:spPr>
        <p:txBody>
          <a:bodyPr wrap="square" rtlCol="0">
            <a:spAutoFit/>
          </a:bodyPr>
          <a:lstStyle/>
          <a:p>
            <a:pPr algn="ctr"/>
            <a:r>
              <a:rPr lang="en-US" sz="1200" dirty="0">
                <a:solidFill>
                  <a:srgbClr val="FF0000"/>
                </a:solidFill>
              </a:rPr>
              <a:t>240 VAC Power Feed</a:t>
            </a:r>
          </a:p>
        </p:txBody>
      </p:sp>
      <p:sp>
        <p:nvSpPr>
          <p:cNvPr id="14" name="TextBox 13">
            <a:extLst>
              <a:ext uri="{FF2B5EF4-FFF2-40B4-BE49-F238E27FC236}">
                <a16:creationId xmlns:a16="http://schemas.microsoft.com/office/drawing/2014/main" id="{EF7C7DE4-6E9E-DE05-6B9F-CEC11B070BB1}"/>
              </a:ext>
            </a:extLst>
          </p:cNvPr>
          <p:cNvSpPr txBox="1"/>
          <p:nvPr/>
        </p:nvSpPr>
        <p:spPr>
          <a:xfrm>
            <a:off x="3452607" y="3912429"/>
            <a:ext cx="980802" cy="461665"/>
          </a:xfrm>
          <a:prstGeom prst="rect">
            <a:avLst/>
          </a:prstGeom>
          <a:solidFill>
            <a:srgbClr val="FFFF00"/>
          </a:solidFill>
        </p:spPr>
        <p:txBody>
          <a:bodyPr wrap="square" rtlCol="0">
            <a:spAutoFit/>
          </a:bodyPr>
          <a:lstStyle/>
          <a:p>
            <a:pPr algn="ctr"/>
            <a:r>
              <a:rPr lang="en-US" sz="1200" dirty="0">
                <a:solidFill>
                  <a:srgbClr val="FF0000"/>
                </a:solidFill>
              </a:rPr>
              <a:t>Loop</a:t>
            </a:r>
          </a:p>
          <a:p>
            <a:pPr algn="ctr"/>
            <a:r>
              <a:rPr lang="en-US" sz="1200" dirty="0">
                <a:solidFill>
                  <a:srgbClr val="FF0000"/>
                </a:solidFill>
              </a:rPr>
              <a:t>Controller</a:t>
            </a:r>
          </a:p>
        </p:txBody>
      </p:sp>
      <p:pic>
        <p:nvPicPr>
          <p:cNvPr id="12" name="Picture 11">
            <a:extLst>
              <a:ext uri="{FF2B5EF4-FFF2-40B4-BE49-F238E27FC236}">
                <a16:creationId xmlns:a16="http://schemas.microsoft.com/office/drawing/2014/main" id="{77C72CB6-1BF3-67E1-84D7-4E6EB7670711}"/>
              </a:ext>
            </a:extLst>
          </p:cNvPr>
          <p:cNvPicPr>
            <a:picLocks noChangeAspect="1"/>
          </p:cNvPicPr>
          <p:nvPr/>
        </p:nvPicPr>
        <p:blipFill>
          <a:blip r:embed="rId2"/>
          <a:stretch>
            <a:fillRect/>
          </a:stretch>
        </p:blipFill>
        <p:spPr>
          <a:xfrm>
            <a:off x="265213" y="1501199"/>
            <a:ext cx="2757513" cy="1944473"/>
          </a:xfrm>
          <a:prstGeom prst="rect">
            <a:avLst/>
          </a:prstGeom>
        </p:spPr>
      </p:pic>
      <p:pic>
        <p:nvPicPr>
          <p:cNvPr id="16" name="Picture 15">
            <a:extLst>
              <a:ext uri="{FF2B5EF4-FFF2-40B4-BE49-F238E27FC236}">
                <a16:creationId xmlns:a16="http://schemas.microsoft.com/office/drawing/2014/main" id="{62B46A23-7852-CD82-E178-2CCE62C26717}"/>
              </a:ext>
            </a:extLst>
          </p:cNvPr>
          <p:cNvPicPr>
            <a:picLocks noChangeAspect="1"/>
          </p:cNvPicPr>
          <p:nvPr/>
        </p:nvPicPr>
        <p:blipFill>
          <a:blip r:embed="rId3"/>
          <a:stretch>
            <a:fillRect/>
          </a:stretch>
        </p:blipFill>
        <p:spPr>
          <a:xfrm rot="-5400000">
            <a:off x="3483017" y="2010415"/>
            <a:ext cx="1330505" cy="409386"/>
          </a:xfrm>
          <a:prstGeom prst="rect">
            <a:avLst/>
          </a:prstGeom>
        </p:spPr>
      </p:pic>
      <p:pic>
        <p:nvPicPr>
          <p:cNvPr id="19" name="Picture 18">
            <a:extLst>
              <a:ext uri="{FF2B5EF4-FFF2-40B4-BE49-F238E27FC236}">
                <a16:creationId xmlns:a16="http://schemas.microsoft.com/office/drawing/2014/main" id="{3A0EEE33-BA60-C116-373C-784908189D6B}"/>
              </a:ext>
            </a:extLst>
          </p:cNvPr>
          <p:cNvPicPr>
            <a:picLocks noChangeAspect="1"/>
          </p:cNvPicPr>
          <p:nvPr/>
        </p:nvPicPr>
        <p:blipFill>
          <a:blip r:embed="rId4"/>
          <a:stretch>
            <a:fillRect/>
          </a:stretch>
        </p:blipFill>
        <p:spPr>
          <a:xfrm>
            <a:off x="5333118" y="1473643"/>
            <a:ext cx="821644" cy="1707162"/>
          </a:xfrm>
          <a:prstGeom prst="rect">
            <a:avLst/>
          </a:prstGeom>
        </p:spPr>
      </p:pic>
      <p:pic>
        <p:nvPicPr>
          <p:cNvPr id="21" name="Picture 20">
            <a:extLst>
              <a:ext uri="{FF2B5EF4-FFF2-40B4-BE49-F238E27FC236}">
                <a16:creationId xmlns:a16="http://schemas.microsoft.com/office/drawing/2014/main" id="{5B889BCC-9193-B398-30B4-385C47277621}"/>
              </a:ext>
            </a:extLst>
          </p:cNvPr>
          <p:cNvPicPr>
            <a:picLocks noChangeAspect="1"/>
          </p:cNvPicPr>
          <p:nvPr/>
        </p:nvPicPr>
        <p:blipFill>
          <a:blip r:embed="rId5"/>
          <a:stretch>
            <a:fillRect/>
          </a:stretch>
        </p:blipFill>
        <p:spPr>
          <a:xfrm>
            <a:off x="4347524" y="3375656"/>
            <a:ext cx="1525133" cy="1483727"/>
          </a:xfrm>
          <a:prstGeom prst="rect">
            <a:avLst/>
          </a:prstGeom>
        </p:spPr>
      </p:pic>
      <p:pic>
        <p:nvPicPr>
          <p:cNvPr id="25" name="Picture 24">
            <a:extLst>
              <a:ext uri="{FF2B5EF4-FFF2-40B4-BE49-F238E27FC236}">
                <a16:creationId xmlns:a16="http://schemas.microsoft.com/office/drawing/2014/main" id="{63B837B2-0B7D-2792-49B6-AF0CB114A0AE}"/>
              </a:ext>
            </a:extLst>
          </p:cNvPr>
          <p:cNvPicPr>
            <a:picLocks noChangeAspect="1"/>
          </p:cNvPicPr>
          <p:nvPr/>
        </p:nvPicPr>
        <p:blipFill>
          <a:blip r:embed="rId6"/>
          <a:stretch>
            <a:fillRect/>
          </a:stretch>
        </p:blipFill>
        <p:spPr>
          <a:xfrm>
            <a:off x="1157874" y="4235084"/>
            <a:ext cx="1347950" cy="1818809"/>
          </a:xfrm>
          <a:prstGeom prst="rect">
            <a:avLst/>
          </a:prstGeom>
        </p:spPr>
      </p:pic>
      <p:pic>
        <p:nvPicPr>
          <p:cNvPr id="27" name="Picture 26">
            <a:extLst>
              <a:ext uri="{FF2B5EF4-FFF2-40B4-BE49-F238E27FC236}">
                <a16:creationId xmlns:a16="http://schemas.microsoft.com/office/drawing/2014/main" id="{102F3715-C462-C249-DCD4-58F4F6768C77}"/>
              </a:ext>
            </a:extLst>
          </p:cNvPr>
          <p:cNvPicPr>
            <a:picLocks noChangeAspect="1"/>
          </p:cNvPicPr>
          <p:nvPr/>
        </p:nvPicPr>
        <p:blipFill>
          <a:blip r:embed="rId7"/>
          <a:stretch>
            <a:fillRect/>
          </a:stretch>
        </p:blipFill>
        <p:spPr>
          <a:xfrm>
            <a:off x="894446" y="3277799"/>
            <a:ext cx="1950495" cy="302402"/>
          </a:xfrm>
          <a:prstGeom prst="rect">
            <a:avLst/>
          </a:prstGeom>
        </p:spPr>
      </p:pic>
      <p:sp>
        <p:nvSpPr>
          <p:cNvPr id="28" name="TextBox 27">
            <a:extLst>
              <a:ext uri="{FF2B5EF4-FFF2-40B4-BE49-F238E27FC236}">
                <a16:creationId xmlns:a16="http://schemas.microsoft.com/office/drawing/2014/main" id="{A00397A8-73CB-900A-6FE5-5C33AB65F681}"/>
              </a:ext>
            </a:extLst>
          </p:cNvPr>
          <p:cNvSpPr txBox="1"/>
          <p:nvPr/>
        </p:nvSpPr>
        <p:spPr>
          <a:xfrm>
            <a:off x="1196826" y="1549855"/>
            <a:ext cx="1424380" cy="276999"/>
          </a:xfrm>
          <a:prstGeom prst="rect">
            <a:avLst/>
          </a:prstGeom>
          <a:solidFill>
            <a:srgbClr val="FFFF00"/>
          </a:solidFill>
        </p:spPr>
        <p:txBody>
          <a:bodyPr wrap="square" rtlCol="0">
            <a:spAutoFit/>
          </a:bodyPr>
          <a:lstStyle/>
          <a:p>
            <a:pPr algn="ctr"/>
            <a:r>
              <a:rPr lang="en-US" sz="1200" dirty="0">
                <a:solidFill>
                  <a:srgbClr val="FF0000"/>
                </a:solidFill>
              </a:rPr>
              <a:t>Industrial Oven</a:t>
            </a:r>
          </a:p>
        </p:txBody>
      </p:sp>
      <p:sp>
        <p:nvSpPr>
          <p:cNvPr id="29" name="TextBox 28">
            <a:extLst>
              <a:ext uri="{FF2B5EF4-FFF2-40B4-BE49-F238E27FC236}">
                <a16:creationId xmlns:a16="http://schemas.microsoft.com/office/drawing/2014/main" id="{833C73FA-2DAD-5EB9-8A8E-AE87F831AD7F}"/>
              </a:ext>
            </a:extLst>
          </p:cNvPr>
          <p:cNvSpPr txBox="1"/>
          <p:nvPr/>
        </p:nvSpPr>
        <p:spPr>
          <a:xfrm>
            <a:off x="136645" y="4557904"/>
            <a:ext cx="1021229" cy="646331"/>
          </a:xfrm>
          <a:prstGeom prst="rect">
            <a:avLst/>
          </a:prstGeom>
          <a:solidFill>
            <a:srgbClr val="FFFF00"/>
          </a:solidFill>
        </p:spPr>
        <p:txBody>
          <a:bodyPr wrap="square" rtlCol="0">
            <a:spAutoFit/>
          </a:bodyPr>
          <a:lstStyle/>
          <a:p>
            <a:pPr algn="ctr"/>
            <a:r>
              <a:rPr lang="en-US" sz="1200" dirty="0">
                <a:solidFill>
                  <a:srgbClr val="FF0000"/>
                </a:solidFill>
              </a:rPr>
              <a:t>Heating</a:t>
            </a:r>
          </a:p>
          <a:p>
            <a:pPr algn="ctr"/>
            <a:r>
              <a:rPr lang="en-US" sz="1200" dirty="0">
                <a:solidFill>
                  <a:srgbClr val="FF0000"/>
                </a:solidFill>
              </a:rPr>
              <a:t>Element</a:t>
            </a:r>
          </a:p>
          <a:p>
            <a:pPr algn="ctr"/>
            <a:r>
              <a:rPr lang="en-US" sz="1200" dirty="0">
                <a:solidFill>
                  <a:srgbClr val="FF0000"/>
                </a:solidFill>
              </a:rPr>
              <a:t>Controller</a:t>
            </a:r>
          </a:p>
        </p:txBody>
      </p:sp>
      <p:cxnSp>
        <p:nvCxnSpPr>
          <p:cNvPr id="31" name="Straight Connector 30">
            <a:extLst>
              <a:ext uri="{FF2B5EF4-FFF2-40B4-BE49-F238E27FC236}">
                <a16:creationId xmlns:a16="http://schemas.microsoft.com/office/drawing/2014/main" id="{E1B11AD3-3F28-AEA5-D4F8-1A55EB0DB263}"/>
              </a:ext>
            </a:extLst>
          </p:cNvPr>
          <p:cNvCxnSpPr>
            <a:cxnSpLocks/>
          </p:cNvCxnSpPr>
          <p:nvPr/>
        </p:nvCxnSpPr>
        <p:spPr>
          <a:xfrm>
            <a:off x="996497" y="3464174"/>
            <a:ext cx="635625" cy="7709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2513411-9974-89C6-522C-ECCE165B334E}"/>
              </a:ext>
            </a:extLst>
          </p:cNvPr>
          <p:cNvCxnSpPr>
            <a:cxnSpLocks/>
            <a:stCxn id="27" idx="3"/>
          </p:cNvCxnSpPr>
          <p:nvPr/>
        </p:nvCxnSpPr>
        <p:spPr>
          <a:xfrm flipH="1">
            <a:off x="2013459" y="3429000"/>
            <a:ext cx="831482" cy="80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22D3A5D-021D-392D-EF3A-E1ECAAFE703C}"/>
              </a:ext>
            </a:extLst>
          </p:cNvPr>
          <p:cNvSpPr txBox="1"/>
          <p:nvPr/>
        </p:nvSpPr>
        <p:spPr>
          <a:xfrm>
            <a:off x="1386789" y="3617204"/>
            <a:ext cx="956362" cy="276999"/>
          </a:xfrm>
          <a:prstGeom prst="rect">
            <a:avLst/>
          </a:prstGeom>
          <a:solidFill>
            <a:srgbClr val="FFFF00"/>
          </a:solidFill>
        </p:spPr>
        <p:txBody>
          <a:bodyPr wrap="square" rtlCol="0">
            <a:spAutoFit/>
          </a:bodyPr>
          <a:lstStyle/>
          <a:p>
            <a:pPr algn="ctr"/>
            <a:r>
              <a:rPr lang="en-US" sz="1200" dirty="0">
                <a:solidFill>
                  <a:srgbClr val="FF0000"/>
                </a:solidFill>
              </a:rPr>
              <a:t>0-240 Vac</a:t>
            </a:r>
          </a:p>
        </p:txBody>
      </p:sp>
      <p:sp>
        <p:nvSpPr>
          <p:cNvPr id="37" name="TextBox 36">
            <a:extLst>
              <a:ext uri="{FF2B5EF4-FFF2-40B4-BE49-F238E27FC236}">
                <a16:creationId xmlns:a16="http://schemas.microsoft.com/office/drawing/2014/main" id="{03C5566E-D83B-FC3F-E3C2-7B4130B16EE2}"/>
              </a:ext>
            </a:extLst>
          </p:cNvPr>
          <p:cNvSpPr txBox="1"/>
          <p:nvPr/>
        </p:nvSpPr>
        <p:spPr>
          <a:xfrm>
            <a:off x="1227579" y="2988601"/>
            <a:ext cx="1542693" cy="276999"/>
          </a:xfrm>
          <a:prstGeom prst="rect">
            <a:avLst/>
          </a:prstGeom>
          <a:solidFill>
            <a:srgbClr val="FFFF00"/>
          </a:solidFill>
        </p:spPr>
        <p:txBody>
          <a:bodyPr wrap="square" rtlCol="0">
            <a:spAutoFit/>
          </a:bodyPr>
          <a:lstStyle/>
          <a:p>
            <a:pPr algn="ctr"/>
            <a:r>
              <a:rPr lang="en-US" sz="1200" dirty="0">
                <a:solidFill>
                  <a:srgbClr val="FF0000"/>
                </a:solidFill>
              </a:rPr>
              <a:t>Heating Element</a:t>
            </a:r>
          </a:p>
        </p:txBody>
      </p:sp>
      <p:cxnSp>
        <p:nvCxnSpPr>
          <p:cNvPr id="39" name="Straight Connector 38">
            <a:extLst>
              <a:ext uri="{FF2B5EF4-FFF2-40B4-BE49-F238E27FC236}">
                <a16:creationId xmlns:a16="http://schemas.microsoft.com/office/drawing/2014/main" id="{99711F45-D466-C548-52D1-4E1604D95768}"/>
              </a:ext>
            </a:extLst>
          </p:cNvPr>
          <p:cNvCxnSpPr>
            <a:cxnSpLocks/>
          </p:cNvCxnSpPr>
          <p:nvPr/>
        </p:nvCxnSpPr>
        <p:spPr>
          <a:xfrm>
            <a:off x="2505824" y="5381897"/>
            <a:ext cx="223599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EA9A2D4-5543-C363-8102-C9D04662351F}"/>
              </a:ext>
            </a:extLst>
          </p:cNvPr>
          <p:cNvCxnSpPr>
            <a:cxnSpLocks/>
          </p:cNvCxnSpPr>
          <p:nvPr/>
        </p:nvCxnSpPr>
        <p:spPr>
          <a:xfrm>
            <a:off x="2505824" y="5782491"/>
            <a:ext cx="268666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AF29BE-2517-CF45-4217-B27531A5A1FB}"/>
              </a:ext>
            </a:extLst>
          </p:cNvPr>
          <p:cNvSpPr txBox="1"/>
          <p:nvPr/>
        </p:nvSpPr>
        <p:spPr>
          <a:xfrm>
            <a:off x="3022727" y="5428305"/>
            <a:ext cx="1940930" cy="276999"/>
          </a:xfrm>
          <a:prstGeom prst="rect">
            <a:avLst/>
          </a:prstGeom>
          <a:solidFill>
            <a:srgbClr val="FFFF00"/>
          </a:solidFill>
        </p:spPr>
        <p:txBody>
          <a:bodyPr wrap="square" rtlCol="0">
            <a:spAutoFit/>
          </a:bodyPr>
          <a:lstStyle/>
          <a:p>
            <a:pPr algn="ctr"/>
            <a:r>
              <a:rPr lang="en-US" sz="1200" dirty="0">
                <a:solidFill>
                  <a:srgbClr val="FF0000"/>
                </a:solidFill>
              </a:rPr>
              <a:t>4-20 mA Output Signal</a:t>
            </a:r>
          </a:p>
        </p:txBody>
      </p:sp>
      <p:cxnSp>
        <p:nvCxnSpPr>
          <p:cNvPr id="44" name="Straight Connector 43">
            <a:extLst>
              <a:ext uri="{FF2B5EF4-FFF2-40B4-BE49-F238E27FC236}">
                <a16:creationId xmlns:a16="http://schemas.microsoft.com/office/drawing/2014/main" id="{DE867FB8-D6F8-3613-9CE3-20B0A4AC643B}"/>
              </a:ext>
            </a:extLst>
          </p:cNvPr>
          <p:cNvCxnSpPr>
            <a:cxnSpLocks/>
          </p:cNvCxnSpPr>
          <p:nvPr/>
        </p:nvCxnSpPr>
        <p:spPr>
          <a:xfrm>
            <a:off x="4641806" y="1989897"/>
            <a:ext cx="0" cy="13857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BB2B35-1DBE-C6E9-2FF1-85BCEC304EC5}"/>
              </a:ext>
            </a:extLst>
          </p:cNvPr>
          <p:cNvCxnSpPr>
            <a:cxnSpLocks/>
          </p:cNvCxnSpPr>
          <p:nvPr/>
        </p:nvCxnSpPr>
        <p:spPr>
          <a:xfrm>
            <a:off x="4347524" y="1686061"/>
            <a:ext cx="98559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92057A4-4AE9-6AC3-6DDB-FBF1A6256FF0}"/>
              </a:ext>
            </a:extLst>
          </p:cNvPr>
          <p:cNvCxnSpPr>
            <a:cxnSpLocks/>
          </p:cNvCxnSpPr>
          <p:nvPr/>
        </p:nvCxnSpPr>
        <p:spPr>
          <a:xfrm>
            <a:off x="4341180" y="1996849"/>
            <a:ext cx="30062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DE67995-8B79-64EB-E3C8-E4B6D7ADBC81}"/>
              </a:ext>
            </a:extLst>
          </p:cNvPr>
          <p:cNvCxnSpPr>
            <a:cxnSpLocks/>
          </p:cNvCxnSpPr>
          <p:nvPr/>
        </p:nvCxnSpPr>
        <p:spPr>
          <a:xfrm>
            <a:off x="5048250" y="2011136"/>
            <a:ext cx="29010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19FAC1-EF7A-3486-6126-B856313F5C3C}"/>
              </a:ext>
            </a:extLst>
          </p:cNvPr>
          <p:cNvCxnSpPr>
            <a:cxnSpLocks/>
          </p:cNvCxnSpPr>
          <p:nvPr/>
        </p:nvCxnSpPr>
        <p:spPr>
          <a:xfrm>
            <a:off x="5069615" y="2025411"/>
            <a:ext cx="0" cy="135024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B4125F2-9E4B-A70E-0F4C-D564DB817AFD}"/>
              </a:ext>
            </a:extLst>
          </p:cNvPr>
          <p:cNvCxnSpPr>
            <a:cxnSpLocks/>
          </p:cNvCxnSpPr>
          <p:nvPr/>
        </p:nvCxnSpPr>
        <p:spPr>
          <a:xfrm>
            <a:off x="4743996" y="4859383"/>
            <a:ext cx="0" cy="5225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064918-6353-91F6-3E9C-40027A9F7542}"/>
              </a:ext>
            </a:extLst>
          </p:cNvPr>
          <p:cNvCxnSpPr>
            <a:cxnSpLocks/>
          </p:cNvCxnSpPr>
          <p:nvPr/>
        </p:nvCxnSpPr>
        <p:spPr>
          <a:xfrm>
            <a:off x="5170716" y="4859383"/>
            <a:ext cx="0" cy="92310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6BC0DD5-8515-4B75-20F2-9FBC76EFD7C6}"/>
              </a:ext>
            </a:extLst>
          </p:cNvPr>
          <p:cNvCxnSpPr>
            <a:cxnSpLocks/>
          </p:cNvCxnSpPr>
          <p:nvPr/>
        </p:nvCxnSpPr>
        <p:spPr>
          <a:xfrm>
            <a:off x="1506585" y="6053893"/>
            <a:ext cx="0" cy="268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2568AB3-7B2A-E2AB-E551-FFC60B337808}"/>
              </a:ext>
            </a:extLst>
          </p:cNvPr>
          <p:cNvCxnSpPr>
            <a:cxnSpLocks/>
          </p:cNvCxnSpPr>
          <p:nvPr/>
        </p:nvCxnSpPr>
        <p:spPr>
          <a:xfrm>
            <a:off x="2063933" y="6036476"/>
            <a:ext cx="0" cy="268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65A2F45-ACDE-B04D-5A2E-027E5229C9A4}"/>
              </a:ext>
            </a:extLst>
          </p:cNvPr>
          <p:cNvCxnSpPr>
            <a:cxnSpLocks/>
          </p:cNvCxnSpPr>
          <p:nvPr/>
        </p:nvCxnSpPr>
        <p:spPr>
          <a:xfrm>
            <a:off x="5482047" y="1232669"/>
            <a:ext cx="0" cy="268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AE1E9A0-3EE1-82EE-6B2C-9D366FA353CC}"/>
              </a:ext>
            </a:extLst>
          </p:cNvPr>
          <p:cNvCxnSpPr>
            <a:cxnSpLocks/>
          </p:cNvCxnSpPr>
          <p:nvPr/>
        </p:nvCxnSpPr>
        <p:spPr>
          <a:xfrm>
            <a:off x="5732418" y="1241378"/>
            <a:ext cx="0" cy="2685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E108067-C1A8-8B46-2C1A-AE637C35DDE7}"/>
              </a:ext>
            </a:extLst>
          </p:cNvPr>
          <p:cNvSpPr txBox="1"/>
          <p:nvPr/>
        </p:nvSpPr>
        <p:spPr>
          <a:xfrm>
            <a:off x="4715879" y="925147"/>
            <a:ext cx="1813582" cy="276999"/>
          </a:xfrm>
          <a:prstGeom prst="rect">
            <a:avLst/>
          </a:prstGeom>
          <a:solidFill>
            <a:srgbClr val="FFFF00"/>
          </a:solidFill>
        </p:spPr>
        <p:txBody>
          <a:bodyPr wrap="square" rtlCol="0">
            <a:spAutoFit/>
          </a:bodyPr>
          <a:lstStyle/>
          <a:p>
            <a:pPr algn="ctr"/>
            <a:r>
              <a:rPr lang="en-US" sz="1200" dirty="0">
                <a:solidFill>
                  <a:srgbClr val="FF0000"/>
                </a:solidFill>
              </a:rPr>
              <a:t>120 VAC Power Feed</a:t>
            </a:r>
          </a:p>
        </p:txBody>
      </p:sp>
      <p:cxnSp>
        <p:nvCxnSpPr>
          <p:cNvPr id="69" name="Straight Connector 68">
            <a:extLst>
              <a:ext uri="{FF2B5EF4-FFF2-40B4-BE49-F238E27FC236}">
                <a16:creationId xmlns:a16="http://schemas.microsoft.com/office/drawing/2014/main" id="{735A9459-3181-3C26-783A-95B29AC8D9E1}"/>
              </a:ext>
            </a:extLst>
          </p:cNvPr>
          <p:cNvCxnSpPr>
            <a:cxnSpLocks/>
          </p:cNvCxnSpPr>
          <p:nvPr/>
        </p:nvCxnSpPr>
        <p:spPr>
          <a:xfrm>
            <a:off x="2632340" y="2091009"/>
            <a:ext cx="133059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1DE2296-AF3D-4589-A4AF-F101D191C4D8}"/>
              </a:ext>
            </a:extLst>
          </p:cNvPr>
          <p:cNvCxnSpPr>
            <a:cxnSpLocks/>
          </p:cNvCxnSpPr>
          <p:nvPr/>
        </p:nvCxnSpPr>
        <p:spPr>
          <a:xfrm>
            <a:off x="2632340" y="2327495"/>
            <a:ext cx="133059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6E4524-1A52-1EFB-AF39-2D1198C0C15E}"/>
              </a:ext>
            </a:extLst>
          </p:cNvPr>
          <p:cNvCxnSpPr/>
          <p:nvPr/>
        </p:nvCxnSpPr>
        <p:spPr>
          <a:xfrm flipH="1">
            <a:off x="2514394" y="2090834"/>
            <a:ext cx="124031" cy="10670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45CCCB4-EEDF-E49F-3C70-514E86F59A76}"/>
              </a:ext>
            </a:extLst>
          </p:cNvPr>
          <p:cNvCxnSpPr>
            <a:cxnSpLocks/>
          </p:cNvCxnSpPr>
          <p:nvPr/>
        </p:nvCxnSpPr>
        <p:spPr>
          <a:xfrm flipH="1" flipV="1">
            <a:off x="2519363" y="2181225"/>
            <a:ext cx="121048" cy="15467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D638A5B-742C-0F75-F546-BACA4F2D3EAE}"/>
              </a:ext>
            </a:extLst>
          </p:cNvPr>
          <p:cNvSpPr/>
          <p:nvPr/>
        </p:nvSpPr>
        <p:spPr>
          <a:xfrm>
            <a:off x="2484911" y="2143455"/>
            <a:ext cx="91498" cy="914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46235A1B-F66E-4537-F918-0A5C31C30EA2}"/>
              </a:ext>
            </a:extLst>
          </p:cNvPr>
          <p:cNvSpPr txBox="1"/>
          <p:nvPr/>
        </p:nvSpPr>
        <p:spPr>
          <a:xfrm>
            <a:off x="3206963" y="2988616"/>
            <a:ext cx="828232" cy="461665"/>
          </a:xfrm>
          <a:prstGeom prst="rect">
            <a:avLst/>
          </a:prstGeom>
          <a:solidFill>
            <a:srgbClr val="FFFF00"/>
          </a:solidFill>
        </p:spPr>
        <p:txBody>
          <a:bodyPr wrap="square" rtlCol="0">
            <a:spAutoFit/>
          </a:bodyPr>
          <a:lstStyle/>
          <a:p>
            <a:pPr algn="ctr"/>
            <a:r>
              <a:rPr lang="en-US" sz="1200" dirty="0">
                <a:solidFill>
                  <a:srgbClr val="FF0000"/>
                </a:solidFill>
              </a:rPr>
              <a:t>Thermo-</a:t>
            </a:r>
          </a:p>
          <a:p>
            <a:pPr algn="ctr"/>
            <a:r>
              <a:rPr lang="en-US" sz="1200" dirty="0">
                <a:solidFill>
                  <a:srgbClr val="FF0000"/>
                </a:solidFill>
              </a:rPr>
              <a:t>couple</a:t>
            </a:r>
          </a:p>
        </p:txBody>
      </p:sp>
      <p:cxnSp>
        <p:nvCxnSpPr>
          <p:cNvPr id="17" name="Straight Arrow Connector 16">
            <a:extLst>
              <a:ext uri="{FF2B5EF4-FFF2-40B4-BE49-F238E27FC236}">
                <a16:creationId xmlns:a16="http://schemas.microsoft.com/office/drawing/2014/main" id="{486DCDA1-5D6F-0F7A-3CF8-D779794B0278}"/>
              </a:ext>
            </a:extLst>
          </p:cNvPr>
          <p:cNvCxnSpPr>
            <a:cxnSpLocks/>
          </p:cNvCxnSpPr>
          <p:nvPr/>
        </p:nvCxnSpPr>
        <p:spPr>
          <a:xfrm flipH="1" flipV="1">
            <a:off x="2770272" y="2335902"/>
            <a:ext cx="869448" cy="6657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BFAD98F-85F4-ACAD-3A95-43FBC57383EC}"/>
              </a:ext>
            </a:extLst>
          </p:cNvPr>
          <p:cNvSpPr txBox="1"/>
          <p:nvPr/>
        </p:nvSpPr>
        <p:spPr>
          <a:xfrm>
            <a:off x="3431169" y="1266828"/>
            <a:ext cx="1366527" cy="276999"/>
          </a:xfrm>
          <a:prstGeom prst="rect">
            <a:avLst/>
          </a:prstGeom>
          <a:solidFill>
            <a:srgbClr val="FFFF00"/>
          </a:solidFill>
        </p:spPr>
        <p:txBody>
          <a:bodyPr wrap="square" rtlCol="0">
            <a:spAutoFit/>
          </a:bodyPr>
          <a:lstStyle/>
          <a:p>
            <a:pPr algn="ctr"/>
            <a:r>
              <a:rPr lang="en-US" sz="1200" dirty="0">
                <a:solidFill>
                  <a:srgbClr val="FF0000"/>
                </a:solidFill>
              </a:rPr>
              <a:t>T/C Transmitter</a:t>
            </a:r>
          </a:p>
        </p:txBody>
      </p:sp>
      <p:sp>
        <p:nvSpPr>
          <p:cNvPr id="86" name="TextBox 85">
            <a:extLst>
              <a:ext uri="{FF2B5EF4-FFF2-40B4-BE49-F238E27FC236}">
                <a16:creationId xmlns:a16="http://schemas.microsoft.com/office/drawing/2014/main" id="{F6179E30-AE54-02FE-9709-9D4B833AD2B6}"/>
              </a:ext>
            </a:extLst>
          </p:cNvPr>
          <p:cNvSpPr txBox="1"/>
          <p:nvPr/>
        </p:nvSpPr>
        <p:spPr>
          <a:xfrm rot="-5400000">
            <a:off x="4077942" y="2460490"/>
            <a:ext cx="1549392" cy="276999"/>
          </a:xfrm>
          <a:prstGeom prst="rect">
            <a:avLst/>
          </a:prstGeom>
          <a:solidFill>
            <a:srgbClr val="FFFF00"/>
          </a:solidFill>
        </p:spPr>
        <p:txBody>
          <a:bodyPr wrap="square" rtlCol="0">
            <a:spAutoFit/>
          </a:bodyPr>
          <a:lstStyle/>
          <a:p>
            <a:pPr algn="ctr"/>
            <a:r>
              <a:rPr lang="en-US" sz="1200" dirty="0">
                <a:solidFill>
                  <a:srgbClr val="FF0000"/>
                </a:solidFill>
              </a:rPr>
              <a:t>4-20 mA Input Signal</a:t>
            </a:r>
          </a:p>
        </p:txBody>
      </p:sp>
      <p:pic>
        <p:nvPicPr>
          <p:cNvPr id="2" name="Picture 1">
            <a:extLst>
              <a:ext uri="{FF2B5EF4-FFF2-40B4-BE49-F238E27FC236}">
                <a16:creationId xmlns:a16="http://schemas.microsoft.com/office/drawing/2014/main" id="{6C154E87-4BFB-E23A-E57E-3F047072F034}"/>
              </a:ext>
            </a:extLst>
          </p:cNvPr>
          <p:cNvPicPr>
            <a:picLocks noChangeAspect="1"/>
          </p:cNvPicPr>
          <p:nvPr/>
        </p:nvPicPr>
        <p:blipFill>
          <a:blip r:embed="rId8"/>
          <a:stretch>
            <a:fillRect/>
          </a:stretch>
        </p:blipFill>
        <p:spPr>
          <a:xfrm>
            <a:off x="0" y="2227"/>
            <a:ext cx="2714286" cy="628571"/>
          </a:xfrm>
          <a:prstGeom prst="rect">
            <a:avLst/>
          </a:prstGeom>
        </p:spPr>
      </p:pic>
      <p:sp>
        <p:nvSpPr>
          <p:cNvPr id="7" name="TextBox 6">
            <a:extLst>
              <a:ext uri="{FF2B5EF4-FFF2-40B4-BE49-F238E27FC236}">
                <a16:creationId xmlns:a16="http://schemas.microsoft.com/office/drawing/2014/main" id="{EC31A1CC-F6B1-80A4-F286-16B6E9B1EE0C}"/>
              </a:ext>
            </a:extLst>
          </p:cNvPr>
          <p:cNvSpPr txBox="1"/>
          <p:nvPr/>
        </p:nvSpPr>
        <p:spPr>
          <a:xfrm>
            <a:off x="5306625" y="2860153"/>
            <a:ext cx="906344" cy="276999"/>
          </a:xfrm>
          <a:prstGeom prst="rect">
            <a:avLst/>
          </a:prstGeom>
          <a:solidFill>
            <a:srgbClr val="FFFF00"/>
          </a:solidFill>
        </p:spPr>
        <p:txBody>
          <a:bodyPr wrap="square" rtlCol="0">
            <a:spAutoFit/>
          </a:bodyPr>
          <a:lstStyle/>
          <a:p>
            <a:pPr algn="ctr"/>
            <a:r>
              <a:rPr lang="en-US" sz="1200" dirty="0">
                <a:solidFill>
                  <a:srgbClr val="FF0000"/>
                </a:solidFill>
              </a:rPr>
              <a:t>24 Vdc P/S</a:t>
            </a:r>
          </a:p>
        </p:txBody>
      </p:sp>
    </p:spTree>
    <p:extLst>
      <p:ext uri="{BB962C8B-B14F-4D97-AF65-F5344CB8AC3E}">
        <p14:creationId xmlns:p14="http://schemas.microsoft.com/office/powerpoint/2010/main" val="173152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333EAB-C9EC-7EEE-B3FF-3FBAC55521A0}"/>
              </a:ext>
            </a:extLst>
          </p:cNvPr>
          <p:cNvSpPr txBox="1"/>
          <p:nvPr/>
        </p:nvSpPr>
        <p:spPr>
          <a:xfrm>
            <a:off x="28254" y="741640"/>
            <a:ext cx="1638300" cy="307777"/>
          </a:xfrm>
          <a:prstGeom prst="rect">
            <a:avLst/>
          </a:prstGeom>
          <a:solidFill>
            <a:srgbClr val="FFFF00"/>
          </a:solidFill>
        </p:spPr>
        <p:txBody>
          <a:bodyPr wrap="square" rtlCol="0">
            <a:spAutoFit/>
          </a:bodyPr>
          <a:lstStyle/>
          <a:p>
            <a:pPr algn="ctr"/>
            <a:r>
              <a:rPr lang="en-US" sz="1400" dirty="0">
                <a:solidFill>
                  <a:srgbClr val="FF0000"/>
                </a:solidFill>
              </a:rPr>
              <a:t>DC Output Module</a:t>
            </a:r>
          </a:p>
        </p:txBody>
      </p:sp>
      <p:sp>
        <p:nvSpPr>
          <p:cNvPr id="8" name="TextBox 7">
            <a:extLst>
              <a:ext uri="{FF2B5EF4-FFF2-40B4-BE49-F238E27FC236}">
                <a16:creationId xmlns:a16="http://schemas.microsoft.com/office/drawing/2014/main" id="{F9B8394C-9651-DB42-9D84-699BEA125038}"/>
              </a:ext>
            </a:extLst>
          </p:cNvPr>
          <p:cNvSpPr txBox="1"/>
          <p:nvPr/>
        </p:nvSpPr>
        <p:spPr>
          <a:xfrm>
            <a:off x="5251259" y="741640"/>
            <a:ext cx="6761195" cy="5909310"/>
          </a:xfrm>
          <a:prstGeom prst="rect">
            <a:avLst/>
          </a:prstGeom>
          <a:noFill/>
        </p:spPr>
        <p:txBody>
          <a:bodyPr wrap="square" rtlCol="0">
            <a:spAutoFit/>
          </a:bodyPr>
          <a:lstStyle/>
          <a:p>
            <a:r>
              <a:rPr lang="en-US" dirty="0">
                <a:solidFill>
                  <a:srgbClr val="0070C0"/>
                </a:solidFill>
              </a:rPr>
              <a:t>Discrete I/O (sometimes called Digital I/O) are either on or off.  When working with industrial controls systems the I/O are usually 120 Vac (legacy equipment) or 24 Vdc.  </a:t>
            </a:r>
          </a:p>
          <a:p>
            <a:r>
              <a:rPr lang="en-US" dirty="0">
                <a:solidFill>
                  <a:srgbClr val="0070C0"/>
                </a:solidFill>
              </a:rPr>
              <a:t>Electrical analog signals are either DC voltage or current.  The most common electrical analog signal is 4-20 mA.  These signals control analog devices that can vary operation proportional to the signal.  There is also a standard pneumatic analog signal (3-15 psi) which will be used on primarily proportional (analog) control valves. </a:t>
            </a:r>
          </a:p>
          <a:p>
            <a:endParaRPr lang="en-US" dirty="0">
              <a:solidFill>
                <a:srgbClr val="0070C0"/>
              </a:solidFill>
            </a:endParaRPr>
          </a:p>
          <a:p>
            <a:r>
              <a:rPr lang="en-US" dirty="0">
                <a:solidFill>
                  <a:srgbClr val="0070C0"/>
                </a:solidFill>
              </a:rPr>
              <a:t>A common comparison between digital and analog would be a valve that would control the flow of fluid.  In the upper graphic is a 120Vac PLC output module that would send a signal out to a solenoid valve.  If the valve gets a signal (120V) it will open (allowing full flow).  If the output is off (0V) the valve is closed.</a:t>
            </a:r>
          </a:p>
          <a:p>
            <a:endParaRPr lang="en-US" dirty="0">
              <a:solidFill>
                <a:srgbClr val="0070C0"/>
              </a:solidFill>
            </a:endParaRPr>
          </a:p>
          <a:p>
            <a:r>
              <a:rPr lang="en-US" dirty="0">
                <a:solidFill>
                  <a:srgbClr val="0070C0"/>
                </a:solidFill>
              </a:rPr>
              <a:t>In the lower graphic is a proportional valve that is controlled by a 4-20 mA signal (we will skip the pneumatic signal conversion until later).  This signal can vary the amount that the valve is open.  With an air to close acting valve (signal to close) the valve will be open at 4 ma, ½ open at 12 mA, and fully closed at 20 mA.  The PLC program will send the data to the analog module that will convert to an analog signal.</a:t>
            </a:r>
          </a:p>
        </p:txBody>
      </p:sp>
      <p:sp>
        <p:nvSpPr>
          <p:cNvPr id="11" name="TextBox 10">
            <a:extLst>
              <a:ext uri="{FF2B5EF4-FFF2-40B4-BE49-F238E27FC236}">
                <a16:creationId xmlns:a16="http://schemas.microsoft.com/office/drawing/2014/main" id="{AB75FBA3-9EF2-82CA-5D88-F45F0B11E87C}"/>
              </a:ext>
            </a:extLst>
          </p:cNvPr>
          <p:cNvSpPr txBox="1"/>
          <p:nvPr/>
        </p:nvSpPr>
        <p:spPr>
          <a:xfrm>
            <a:off x="2514813" y="2697585"/>
            <a:ext cx="2352732" cy="523220"/>
          </a:xfrm>
          <a:prstGeom prst="rect">
            <a:avLst/>
          </a:prstGeom>
          <a:solidFill>
            <a:srgbClr val="FFFF00"/>
          </a:solidFill>
        </p:spPr>
        <p:txBody>
          <a:bodyPr wrap="square" rtlCol="0">
            <a:spAutoFit/>
          </a:bodyPr>
          <a:lstStyle/>
          <a:p>
            <a:pPr algn="ctr"/>
            <a:r>
              <a:rPr lang="en-US" sz="1400" dirty="0">
                <a:solidFill>
                  <a:srgbClr val="FF0000"/>
                </a:solidFill>
              </a:rPr>
              <a:t>On – fully open – full flow</a:t>
            </a:r>
          </a:p>
          <a:p>
            <a:pPr algn="ctr"/>
            <a:r>
              <a:rPr lang="en-US" sz="1400" dirty="0">
                <a:solidFill>
                  <a:srgbClr val="FF0000"/>
                </a:solidFill>
              </a:rPr>
              <a:t>Off – fully closed – no flow</a:t>
            </a:r>
          </a:p>
        </p:txBody>
      </p:sp>
      <p:sp>
        <p:nvSpPr>
          <p:cNvPr id="5" name="TextBox 4">
            <a:extLst>
              <a:ext uri="{FF2B5EF4-FFF2-40B4-BE49-F238E27FC236}">
                <a16:creationId xmlns:a16="http://schemas.microsoft.com/office/drawing/2014/main" id="{DCB804E1-0A32-EE6C-E4FD-128D8966FF82}"/>
              </a:ext>
            </a:extLst>
          </p:cNvPr>
          <p:cNvSpPr txBox="1"/>
          <p:nvPr/>
        </p:nvSpPr>
        <p:spPr>
          <a:xfrm>
            <a:off x="2905369" y="59376"/>
            <a:ext cx="5365956" cy="523220"/>
          </a:xfrm>
          <a:prstGeom prst="rect">
            <a:avLst/>
          </a:prstGeom>
          <a:noFill/>
        </p:spPr>
        <p:txBody>
          <a:bodyPr wrap="none" rtlCol="0">
            <a:spAutoFit/>
          </a:bodyPr>
          <a:lstStyle/>
          <a:p>
            <a:r>
              <a:rPr lang="en-US" sz="2800" dirty="0">
                <a:solidFill>
                  <a:srgbClr val="0070C0"/>
                </a:solidFill>
              </a:rPr>
              <a:t>Digital Signals versus Analog Signals</a:t>
            </a:r>
          </a:p>
        </p:txBody>
      </p:sp>
      <p:pic>
        <p:nvPicPr>
          <p:cNvPr id="9" name="Picture 8">
            <a:extLst>
              <a:ext uri="{FF2B5EF4-FFF2-40B4-BE49-F238E27FC236}">
                <a16:creationId xmlns:a16="http://schemas.microsoft.com/office/drawing/2014/main" id="{4559C008-2106-8B23-22D8-C30D544E6739}"/>
              </a:ext>
            </a:extLst>
          </p:cNvPr>
          <p:cNvPicPr>
            <a:picLocks noChangeAspect="1"/>
          </p:cNvPicPr>
          <p:nvPr/>
        </p:nvPicPr>
        <p:blipFill>
          <a:blip r:embed="rId2"/>
          <a:stretch>
            <a:fillRect/>
          </a:stretch>
        </p:blipFill>
        <p:spPr>
          <a:xfrm>
            <a:off x="38942" y="6701"/>
            <a:ext cx="2714286" cy="628571"/>
          </a:xfrm>
          <a:prstGeom prst="rect">
            <a:avLst/>
          </a:prstGeom>
        </p:spPr>
      </p:pic>
      <p:sp>
        <p:nvSpPr>
          <p:cNvPr id="32" name="TextBox 31">
            <a:extLst>
              <a:ext uri="{FF2B5EF4-FFF2-40B4-BE49-F238E27FC236}">
                <a16:creationId xmlns:a16="http://schemas.microsoft.com/office/drawing/2014/main" id="{4CB15D7D-C08C-B445-49B3-E0219426C9AE}"/>
              </a:ext>
            </a:extLst>
          </p:cNvPr>
          <p:cNvSpPr txBox="1"/>
          <p:nvPr/>
        </p:nvSpPr>
        <p:spPr>
          <a:xfrm>
            <a:off x="1656526" y="4069330"/>
            <a:ext cx="1486159" cy="307777"/>
          </a:xfrm>
          <a:prstGeom prst="rect">
            <a:avLst/>
          </a:prstGeom>
          <a:solidFill>
            <a:srgbClr val="FFFF00"/>
          </a:solidFill>
        </p:spPr>
        <p:txBody>
          <a:bodyPr wrap="square" rtlCol="0">
            <a:spAutoFit/>
          </a:bodyPr>
          <a:lstStyle/>
          <a:p>
            <a:pPr algn="ctr"/>
            <a:r>
              <a:rPr lang="en-US" sz="1400" dirty="0">
                <a:solidFill>
                  <a:srgbClr val="FF0000"/>
                </a:solidFill>
              </a:rPr>
              <a:t>Output Signal</a:t>
            </a:r>
          </a:p>
        </p:txBody>
      </p:sp>
      <p:pic>
        <p:nvPicPr>
          <p:cNvPr id="41" name="Picture 40">
            <a:extLst>
              <a:ext uri="{FF2B5EF4-FFF2-40B4-BE49-F238E27FC236}">
                <a16:creationId xmlns:a16="http://schemas.microsoft.com/office/drawing/2014/main" id="{4303239B-81A9-FE27-DD0D-3C95710CF920}"/>
              </a:ext>
            </a:extLst>
          </p:cNvPr>
          <p:cNvPicPr>
            <a:picLocks noChangeAspect="1"/>
          </p:cNvPicPr>
          <p:nvPr/>
        </p:nvPicPr>
        <p:blipFill>
          <a:blip r:embed="rId3"/>
          <a:stretch>
            <a:fillRect/>
          </a:stretch>
        </p:blipFill>
        <p:spPr>
          <a:xfrm>
            <a:off x="3258103" y="1451358"/>
            <a:ext cx="1122195" cy="1275803"/>
          </a:xfrm>
          <a:prstGeom prst="rect">
            <a:avLst/>
          </a:prstGeom>
        </p:spPr>
      </p:pic>
      <p:pic>
        <p:nvPicPr>
          <p:cNvPr id="42" name="Picture 41">
            <a:extLst>
              <a:ext uri="{FF2B5EF4-FFF2-40B4-BE49-F238E27FC236}">
                <a16:creationId xmlns:a16="http://schemas.microsoft.com/office/drawing/2014/main" id="{0892D3DE-8E4D-6430-170E-2748122B83D5}"/>
              </a:ext>
            </a:extLst>
          </p:cNvPr>
          <p:cNvPicPr>
            <a:picLocks noChangeAspect="1"/>
          </p:cNvPicPr>
          <p:nvPr/>
        </p:nvPicPr>
        <p:blipFill>
          <a:blip r:embed="rId4"/>
          <a:stretch>
            <a:fillRect/>
          </a:stretch>
        </p:blipFill>
        <p:spPr>
          <a:xfrm>
            <a:off x="3258103" y="4180123"/>
            <a:ext cx="1048748" cy="1382441"/>
          </a:xfrm>
          <a:prstGeom prst="rect">
            <a:avLst/>
          </a:prstGeom>
        </p:spPr>
      </p:pic>
      <p:pic>
        <p:nvPicPr>
          <p:cNvPr id="47" name="Picture 46">
            <a:extLst>
              <a:ext uri="{FF2B5EF4-FFF2-40B4-BE49-F238E27FC236}">
                <a16:creationId xmlns:a16="http://schemas.microsoft.com/office/drawing/2014/main" id="{BC200819-1D9F-C1BD-B3C6-32AA3558A461}"/>
              </a:ext>
            </a:extLst>
          </p:cNvPr>
          <p:cNvPicPr>
            <a:picLocks noChangeAspect="1"/>
          </p:cNvPicPr>
          <p:nvPr/>
        </p:nvPicPr>
        <p:blipFill>
          <a:blip r:embed="rId5"/>
          <a:stretch>
            <a:fillRect/>
          </a:stretch>
        </p:blipFill>
        <p:spPr>
          <a:xfrm>
            <a:off x="539435" y="1049417"/>
            <a:ext cx="616653" cy="2474833"/>
          </a:xfrm>
          <a:prstGeom prst="rect">
            <a:avLst/>
          </a:prstGeom>
        </p:spPr>
      </p:pic>
      <p:pic>
        <p:nvPicPr>
          <p:cNvPr id="49" name="Picture 48">
            <a:extLst>
              <a:ext uri="{FF2B5EF4-FFF2-40B4-BE49-F238E27FC236}">
                <a16:creationId xmlns:a16="http://schemas.microsoft.com/office/drawing/2014/main" id="{65DF3726-DCCA-72F4-AF32-4737361B1829}"/>
              </a:ext>
            </a:extLst>
          </p:cNvPr>
          <p:cNvPicPr>
            <a:picLocks noChangeAspect="1"/>
          </p:cNvPicPr>
          <p:nvPr/>
        </p:nvPicPr>
        <p:blipFill>
          <a:blip r:embed="rId6"/>
          <a:stretch>
            <a:fillRect/>
          </a:stretch>
        </p:blipFill>
        <p:spPr>
          <a:xfrm>
            <a:off x="539435" y="3778055"/>
            <a:ext cx="615938" cy="2489598"/>
          </a:xfrm>
          <a:prstGeom prst="rect">
            <a:avLst/>
          </a:prstGeom>
        </p:spPr>
      </p:pic>
      <p:sp>
        <p:nvSpPr>
          <p:cNvPr id="50" name="TextBox 49">
            <a:extLst>
              <a:ext uri="{FF2B5EF4-FFF2-40B4-BE49-F238E27FC236}">
                <a16:creationId xmlns:a16="http://schemas.microsoft.com/office/drawing/2014/main" id="{11D5D3A3-79DE-EA83-C38C-60E612274845}"/>
              </a:ext>
            </a:extLst>
          </p:cNvPr>
          <p:cNvSpPr txBox="1"/>
          <p:nvPr/>
        </p:nvSpPr>
        <p:spPr>
          <a:xfrm>
            <a:off x="0" y="6267653"/>
            <a:ext cx="1638300" cy="307777"/>
          </a:xfrm>
          <a:prstGeom prst="rect">
            <a:avLst/>
          </a:prstGeom>
          <a:solidFill>
            <a:srgbClr val="FFFF00"/>
          </a:solidFill>
        </p:spPr>
        <p:txBody>
          <a:bodyPr wrap="square" rtlCol="0">
            <a:spAutoFit/>
          </a:bodyPr>
          <a:lstStyle/>
          <a:p>
            <a:pPr algn="ctr"/>
            <a:r>
              <a:rPr lang="en-US" sz="1400" dirty="0">
                <a:solidFill>
                  <a:srgbClr val="FF0000"/>
                </a:solidFill>
              </a:rPr>
              <a:t>Analog I/O Module</a:t>
            </a:r>
          </a:p>
        </p:txBody>
      </p:sp>
      <p:cxnSp>
        <p:nvCxnSpPr>
          <p:cNvPr id="51" name="Straight Arrow Connector 50">
            <a:extLst>
              <a:ext uri="{FF2B5EF4-FFF2-40B4-BE49-F238E27FC236}">
                <a16:creationId xmlns:a16="http://schemas.microsoft.com/office/drawing/2014/main" id="{2FB3F6EE-B137-13EC-44B7-1C298EECA106}"/>
              </a:ext>
            </a:extLst>
          </p:cNvPr>
          <p:cNvCxnSpPr>
            <a:cxnSpLocks/>
          </p:cNvCxnSpPr>
          <p:nvPr/>
        </p:nvCxnSpPr>
        <p:spPr>
          <a:xfrm flipH="1">
            <a:off x="1153930" y="4476209"/>
            <a:ext cx="2167120" cy="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9828E94-296B-B806-A335-82E3841FA7A6}"/>
              </a:ext>
            </a:extLst>
          </p:cNvPr>
          <p:cNvSpPr txBox="1"/>
          <p:nvPr/>
        </p:nvSpPr>
        <p:spPr>
          <a:xfrm>
            <a:off x="1718836" y="4585780"/>
            <a:ext cx="1386919" cy="523220"/>
          </a:xfrm>
          <a:prstGeom prst="rect">
            <a:avLst/>
          </a:prstGeom>
          <a:solidFill>
            <a:srgbClr val="FFFF00"/>
          </a:solidFill>
        </p:spPr>
        <p:txBody>
          <a:bodyPr wrap="none" rtlCol="0">
            <a:spAutoFit/>
          </a:bodyPr>
          <a:lstStyle/>
          <a:p>
            <a:pPr algn="ctr"/>
            <a:r>
              <a:rPr lang="en-US" sz="1400" dirty="0">
                <a:solidFill>
                  <a:srgbClr val="FF0000"/>
                </a:solidFill>
              </a:rPr>
              <a:t>4 – 20 mA Signal</a:t>
            </a:r>
          </a:p>
          <a:p>
            <a:pPr algn="ctr"/>
            <a:r>
              <a:rPr lang="en-US" sz="1400" dirty="0">
                <a:solidFill>
                  <a:srgbClr val="FF0000"/>
                </a:solidFill>
              </a:rPr>
              <a:t>Analog Value</a:t>
            </a:r>
          </a:p>
        </p:txBody>
      </p:sp>
      <p:cxnSp>
        <p:nvCxnSpPr>
          <p:cNvPr id="55" name="Straight Arrow Connector 54">
            <a:extLst>
              <a:ext uri="{FF2B5EF4-FFF2-40B4-BE49-F238E27FC236}">
                <a16:creationId xmlns:a16="http://schemas.microsoft.com/office/drawing/2014/main" id="{802BEF36-1D3E-11D0-33AC-BA4BF3C4E269}"/>
              </a:ext>
            </a:extLst>
          </p:cNvPr>
          <p:cNvCxnSpPr>
            <a:cxnSpLocks/>
          </p:cNvCxnSpPr>
          <p:nvPr/>
        </p:nvCxnSpPr>
        <p:spPr>
          <a:xfrm flipH="1">
            <a:off x="1114254" y="1775945"/>
            <a:ext cx="2167120" cy="0"/>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C65545E-2EED-21BA-2C17-D213AA4A4647}"/>
              </a:ext>
            </a:extLst>
          </p:cNvPr>
          <p:cNvSpPr txBox="1"/>
          <p:nvPr/>
        </p:nvSpPr>
        <p:spPr>
          <a:xfrm>
            <a:off x="1595998" y="1885516"/>
            <a:ext cx="1553246" cy="523220"/>
          </a:xfrm>
          <a:prstGeom prst="rect">
            <a:avLst/>
          </a:prstGeom>
          <a:solidFill>
            <a:srgbClr val="FFFF00"/>
          </a:solidFill>
        </p:spPr>
        <p:txBody>
          <a:bodyPr wrap="none" rtlCol="0">
            <a:spAutoFit/>
          </a:bodyPr>
          <a:lstStyle/>
          <a:p>
            <a:pPr algn="ctr"/>
            <a:r>
              <a:rPr lang="en-US" sz="1400" dirty="0">
                <a:solidFill>
                  <a:srgbClr val="FF0000"/>
                </a:solidFill>
              </a:rPr>
              <a:t>0 or 120 Vac Signal</a:t>
            </a:r>
          </a:p>
          <a:p>
            <a:pPr algn="ctr"/>
            <a:r>
              <a:rPr lang="en-US" sz="1400" dirty="0">
                <a:solidFill>
                  <a:srgbClr val="FF0000"/>
                </a:solidFill>
              </a:rPr>
              <a:t>Digital (on or off)</a:t>
            </a:r>
          </a:p>
        </p:txBody>
      </p:sp>
      <p:sp>
        <p:nvSpPr>
          <p:cNvPr id="57" name="TextBox 56">
            <a:extLst>
              <a:ext uri="{FF2B5EF4-FFF2-40B4-BE49-F238E27FC236}">
                <a16:creationId xmlns:a16="http://schemas.microsoft.com/office/drawing/2014/main" id="{1AA00F52-E882-9CA4-2233-9FA77B96BB2B}"/>
              </a:ext>
            </a:extLst>
          </p:cNvPr>
          <p:cNvSpPr txBox="1"/>
          <p:nvPr/>
        </p:nvSpPr>
        <p:spPr>
          <a:xfrm>
            <a:off x="2055510" y="5435528"/>
            <a:ext cx="3011789" cy="1384995"/>
          </a:xfrm>
          <a:prstGeom prst="rect">
            <a:avLst/>
          </a:prstGeom>
          <a:solidFill>
            <a:srgbClr val="FFFF00"/>
          </a:solidFill>
        </p:spPr>
        <p:txBody>
          <a:bodyPr wrap="square" rtlCol="0">
            <a:spAutoFit/>
          </a:bodyPr>
          <a:lstStyle/>
          <a:p>
            <a:pPr algn="ctr"/>
            <a:r>
              <a:rPr lang="en-US" sz="1400" dirty="0">
                <a:solidFill>
                  <a:srgbClr val="FF0000"/>
                </a:solidFill>
              </a:rPr>
              <a:t>4 mA – open(full flow)</a:t>
            </a:r>
          </a:p>
          <a:p>
            <a:pPr algn="ctr"/>
            <a:r>
              <a:rPr lang="en-US" sz="1400" dirty="0">
                <a:solidFill>
                  <a:srgbClr val="FF0000"/>
                </a:solidFill>
              </a:rPr>
              <a:t>8 mA – 75% open</a:t>
            </a:r>
          </a:p>
          <a:p>
            <a:pPr algn="ctr"/>
            <a:r>
              <a:rPr lang="en-US" sz="1400" dirty="0">
                <a:solidFill>
                  <a:srgbClr val="FF0000"/>
                </a:solidFill>
              </a:rPr>
              <a:t>12 mA – 50% open</a:t>
            </a:r>
          </a:p>
          <a:p>
            <a:pPr algn="ctr"/>
            <a:r>
              <a:rPr lang="en-US" sz="1400" dirty="0">
                <a:solidFill>
                  <a:srgbClr val="FF0000"/>
                </a:solidFill>
              </a:rPr>
              <a:t>16 mA – 25% open</a:t>
            </a:r>
          </a:p>
          <a:p>
            <a:pPr algn="ctr"/>
            <a:r>
              <a:rPr lang="en-US" sz="1400" dirty="0">
                <a:solidFill>
                  <a:srgbClr val="FF0000"/>
                </a:solidFill>
              </a:rPr>
              <a:t>20 mA – Closed (no flow)</a:t>
            </a:r>
          </a:p>
          <a:p>
            <a:pPr algn="ctr"/>
            <a:r>
              <a:rPr lang="en-US" sz="1400" dirty="0">
                <a:solidFill>
                  <a:srgbClr val="FF0000"/>
                </a:solidFill>
              </a:rPr>
              <a:t>This would be on a signal to close type</a:t>
            </a:r>
          </a:p>
        </p:txBody>
      </p:sp>
      <p:sp>
        <p:nvSpPr>
          <p:cNvPr id="58" name="TextBox 57">
            <a:extLst>
              <a:ext uri="{FF2B5EF4-FFF2-40B4-BE49-F238E27FC236}">
                <a16:creationId xmlns:a16="http://schemas.microsoft.com/office/drawing/2014/main" id="{A477ECE4-1BA9-8844-592A-74A093BA8699}"/>
              </a:ext>
            </a:extLst>
          </p:cNvPr>
          <p:cNvSpPr txBox="1"/>
          <p:nvPr/>
        </p:nvSpPr>
        <p:spPr>
          <a:xfrm>
            <a:off x="1619596" y="1388025"/>
            <a:ext cx="1486159" cy="307777"/>
          </a:xfrm>
          <a:prstGeom prst="rect">
            <a:avLst/>
          </a:prstGeom>
          <a:solidFill>
            <a:srgbClr val="FFFF00"/>
          </a:solidFill>
        </p:spPr>
        <p:txBody>
          <a:bodyPr wrap="square" rtlCol="0">
            <a:spAutoFit/>
          </a:bodyPr>
          <a:lstStyle/>
          <a:p>
            <a:pPr algn="ctr"/>
            <a:r>
              <a:rPr lang="en-US" sz="1400" dirty="0">
                <a:solidFill>
                  <a:srgbClr val="FF0000"/>
                </a:solidFill>
              </a:rPr>
              <a:t>Output Signal</a:t>
            </a:r>
          </a:p>
        </p:txBody>
      </p:sp>
    </p:spTree>
    <p:extLst>
      <p:ext uri="{BB962C8B-B14F-4D97-AF65-F5344CB8AC3E}">
        <p14:creationId xmlns:p14="http://schemas.microsoft.com/office/powerpoint/2010/main" val="58602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35850</TotalTime>
  <Words>3928</Words>
  <Application>Microsoft Office PowerPoint</Application>
  <PresentationFormat>Widescreen</PresentationFormat>
  <Paragraphs>229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Question #1</vt:lpstr>
      <vt:lpstr>Answer to Practice Question #1</vt:lpstr>
      <vt:lpstr>PowerPoint Presentation</vt:lpstr>
      <vt:lpstr>PowerPoint Presentation</vt:lpstr>
      <vt:lpstr>Practice Question #2</vt:lpstr>
      <vt:lpstr>PowerPoint Presentation</vt:lpstr>
      <vt:lpstr>PowerPoint Presentation</vt:lpstr>
      <vt:lpstr>PowerPoint Presentation</vt:lpstr>
      <vt:lpstr>PowerPoint Presentation</vt:lpstr>
    </vt:vector>
  </TitlesOfParts>
  <Company>Northwest State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Wylie</dc:creator>
  <cp:lastModifiedBy>Thomas</cp:lastModifiedBy>
  <cp:revision>461</cp:revision>
  <cp:lastPrinted>2023-08-02T15:27:07Z</cp:lastPrinted>
  <dcterms:created xsi:type="dcterms:W3CDTF">2017-02-02T11:48:26Z</dcterms:created>
  <dcterms:modified xsi:type="dcterms:W3CDTF">2023-08-03T02:35:07Z</dcterms:modified>
</cp:coreProperties>
</file>