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108"/>
  </p:notesMasterIdLst>
  <p:handoutMasterIdLst>
    <p:handoutMasterId r:id="rId109"/>
  </p:handoutMasterIdLst>
  <p:sldIdLst>
    <p:sldId id="612" r:id="rId2"/>
    <p:sldId id="510" r:id="rId3"/>
    <p:sldId id="537" r:id="rId4"/>
    <p:sldId id="508" r:id="rId5"/>
    <p:sldId id="511" r:id="rId6"/>
    <p:sldId id="512" r:id="rId7"/>
    <p:sldId id="523" r:id="rId8"/>
    <p:sldId id="522" r:id="rId9"/>
    <p:sldId id="524" r:id="rId10"/>
    <p:sldId id="536" r:id="rId11"/>
    <p:sldId id="527" r:id="rId12"/>
    <p:sldId id="530" r:id="rId13"/>
    <p:sldId id="529" r:id="rId14"/>
    <p:sldId id="538" r:id="rId15"/>
    <p:sldId id="541" r:id="rId16"/>
    <p:sldId id="540" r:id="rId17"/>
    <p:sldId id="544" r:id="rId18"/>
    <p:sldId id="549" r:id="rId19"/>
    <p:sldId id="507" r:id="rId20"/>
    <p:sldId id="513" r:id="rId21"/>
    <p:sldId id="542" r:id="rId22"/>
    <p:sldId id="545" r:id="rId23"/>
    <p:sldId id="514" r:id="rId24"/>
    <p:sldId id="525" r:id="rId25"/>
    <p:sldId id="546" r:id="rId26"/>
    <p:sldId id="515" r:id="rId27"/>
    <p:sldId id="547" r:id="rId28"/>
    <p:sldId id="543" r:id="rId29"/>
    <p:sldId id="534" r:id="rId30"/>
    <p:sldId id="516" r:id="rId31"/>
    <p:sldId id="548" r:id="rId32"/>
    <p:sldId id="518" r:id="rId33"/>
    <p:sldId id="519" r:id="rId34"/>
    <p:sldId id="520" r:id="rId35"/>
    <p:sldId id="521" r:id="rId36"/>
    <p:sldId id="526" r:id="rId37"/>
    <p:sldId id="533" r:id="rId38"/>
    <p:sldId id="528" r:id="rId39"/>
    <p:sldId id="532" r:id="rId40"/>
    <p:sldId id="535" r:id="rId41"/>
    <p:sldId id="509" r:id="rId42"/>
    <p:sldId id="550" r:id="rId43"/>
    <p:sldId id="551" r:id="rId44"/>
    <p:sldId id="552" r:id="rId45"/>
    <p:sldId id="553" r:id="rId46"/>
    <p:sldId id="554" r:id="rId47"/>
    <p:sldId id="555" r:id="rId48"/>
    <p:sldId id="556" r:id="rId49"/>
    <p:sldId id="557" r:id="rId50"/>
    <p:sldId id="558" r:id="rId51"/>
    <p:sldId id="559" r:id="rId52"/>
    <p:sldId id="560" r:id="rId53"/>
    <p:sldId id="561" r:id="rId54"/>
    <p:sldId id="562" r:id="rId55"/>
    <p:sldId id="563" r:id="rId56"/>
    <p:sldId id="564" r:id="rId57"/>
    <p:sldId id="565" r:id="rId58"/>
    <p:sldId id="566" r:id="rId59"/>
    <p:sldId id="567" r:id="rId60"/>
    <p:sldId id="568" r:id="rId61"/>
    <p:sldId id="570" r:id="rId62"/>
    <p:sldId id="569" r:id="rId63"/>
    <p:sldId id="571" r:id="rId64"/>
    <p:sldId id="572" r:id="rId65"/>
    <p:sldId id="573" r:id="rId66"/>
    <p:sldId id="574" r:id="rId67"/>
    <p:sldId id="586" r:id="rId68"/>
    <p:sldId id="575" r:id="rId69"/>
    <p:sldId id="576" r:id="rId70"/>
    <p:sldId id="577" r:id="rId71"/>
    <p:sldId id="579" r:id="rId72"/>
    <p:sldId id="580" r:id="rId73"/>
    <p:sldId id="578" r:id="rId74"/>
    <p:sldId id="581" r:id="rId75"/>
    <p:sldId id="479" r:id="rId76"/>
    <p:sldId id="583" r:id="rId77"/>
    <p:sldId id="395" r:id="rId78"/>
    <p:sldId id="587" r:id="rId79"/>
    <p:sldId id="599" r:id="rId80"/>
    <p:sldId id="588" r:id="rId81"/>
    <p:sldId id="589" r:id="rId82"/>
    <p:sldId id="590" r:id="rId83"/>
    <p:sldId id="591" r:id="rId84"/>
    <p:sldId id="592" r:id="rId85"/>
    <p:sldId id="593" r:id="rId86"/>
    <p:sldId id="594" r:id="rId87"/>
    <p:sldId id="595" r:id="rId88"/>
    <p:sldId id="596" r:id="rId89"/>
    <p:sldId id="600" r:id="rId90"/>
    <p:sldId id="597" r:id="rId91"/>
    <p:sldId id="598" r:id="rId92"/>
    <p:sldId id="608" r:id="rId93"/>
    <p:sldId id="585" r:id="rId94"/>
    <p:sldId id="584" r:id="rId95"/>
    <p:sldId id="601" r:id="rId96"/>
    <p:sldId id="398" r:id="rId97"/>
    <p:sldId id="495" r:id="rId98"/>
    <p:sldId id="602" r:id="rId99"/>
    <p:sldId id="603" r:id="rId100"/>
    <p:sldId id="604" r:id="rId101"/>
    <p:sldId id="605" r:id="rId102"/>
    <p:sldId id="606" r:id="rId103"/>
    <p:sldId id="607" r:id="rId104"/>
    <p:sldId id="610" r:id="rId105"/>
    <p:sldId id="611" r:id="rId106"/>
    <p:sldId id="609" r:id="rId107"/>
  </p:sldIdLst>
  <p:sldSz cx="9144000" cy="6858000" type="screen4x3"/>
  <p:notesSz cx="6858000" cy="9236075"/>
  <p:defaultTextStyle>
    <a:defPPr>
      <a:defRPr lang="en-US"/>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8F8F8"/>
    <a:srgbClr val="FF3300"/>
    <a:srgbClr val="00FF00"/>
    <a:srgbClr val="66FF33"/>
    <a:srgbClr val="CCFFCC"/>
    <a:srgbClr val="99FF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35" autoAdjust="0"/>
    <p:restoredTop sz="97010" autoAdjust="0"/>
  </p:normalViewPr>
  <p:slideViewPr>
    <p:cSldViewPr>
      <p:cViewPr varScale="1">
        <p:scale>
          <a:sx n="40" d="100"/>
          <a:sy n="40" d="100"/>
        </p:scale>
        <p:origin x="-63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906"/>
    </p:cViewPr>
  </p:sorterViewPr>
  <p:notesViewPr>
    <p:cSldViewPr>
      <p:cViewPr>
        <p:scale>
          <a:sx n="75" d="100"/>
          <a:sy n="75" d="100"/>
        </p:scale>
        <p:origin x="-2532" y="-72"/>
      </p:cViewPr>
      <p:guideLst>
        <p:guide orient="horz" pos="291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handoutMaster" Target="handoutMasters/handout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1" y="1"/>
            <a:ext cx="2972421" cy="458965"/>
          </a:xfrm>
          <a:prstGeom prst="rect">
            <a:avLst/>
          </a:prstGeom>
          <a:noFill/>
          <a:ln w="9525">
            <a:noFill/>
            <a:miter lim="800000"/>
            <a:headEnd/>
            <a:tailEnd/>
          </a:ln>
        </p:spPr>
        <p:txBody>
          <a:bodyPr vert="horz" wrap="square" lIns="90214" tIns="45109" rIns="90214" bIns="45109" numCol="1" anchor="t" anchorCtr="0" compatLnSpc="1">
            <a:prstTxWarp prst="textNoShape">
              <a:avLst/>
            </a:prstTxWarp>
          </a:bodyPr>
          <a:lstStyle>
            <a:lvl1pPr algn="l" defTabSz="902076">
              <a:defRPr sz="1400" smtClean="0"/>
            </a:lvl1pPr>
          </a:lstStyle>
          <a:p>
            <a:pPr>
              <a:defRPr/>
            </a:pPr>
            <a:r>
              <a:rPr lang="en-US" dirty="0"/>
              <a:t>RPT-243</a:t>
            </a:r>
          </a:p>
          <a:p>
            <a:pPr>
              <a:defRPr/>
            </a:pPr>
            <a:r>
              <a:rPr lang="en-US" dirty="0"/>
              <a:t>Radiological Safety and Response</a:t>
            </a:r>
          </a:p>
        </p:txBody>
      </p:sp>
      <p:sp>
        <p:nvSpPr>
          <p:cNvPr id="83971" name="Rectangle 3"/>
          <p:cNvSpPr>
            <a:spLocks noGrp="1" noChangeArrowheads="1"/>
          </p:cNvSpPr>
          <p:nvPr>
            <p:ph type="dt" sz="quarter" idx="1"/>
          </p:nvPr>
        </p:nvSpPr>
        <p:spPr bwMode="auto">
          <a:xfrm>
            <a:off x="3885579" y="1"/>
            <a:ext cx="2972421" cy="458965"/>
          </a:xfrm>
          <a:prstGeom prst="rect">
            <a:avLst/>
          </a:prstGeom>
          <a:noFill/>
          <a:ln w="9525">
            <a:noFill/>
            <a:miter lim="800000"/>
            <a:headEnd/>
            <a:tailEnd/>
          </a:ln>
        </p:spPr>
        <p:txBody>
          <a:bodyPr vert="horz" wrap="square" lIns="90214" tIns="45109" rIns="90214" bIns="45109" numCol="1" anchor="t" anchorCtr="0" compatLnSpc="1">
            <a:prstTxWarp prst="textNoShape">
              <a:avLst/>
            </a:prstTxWarp>
          </a:bodyPr>
          <a:lstStyle>
            <a:lvl1pPr algn="r" defTabSz="902076">
              <a:defRPr sz="1200" smtClean="0"/>
            </a:lvl1pPr>
          </a:lstStyle>
          <a:p>
            <a:pPr>
              <a:defRPr/>
            </a:pPr>
            <a:fld id="{54418191-4C14-44CB-BDCD-E177A136E5EE}" type="datetime1">
              <a:rPr lang="en-US"/>
              <a:pPr>
                <a:defRPr/>
              </a:pPr>
              <a:t>2/8/2013</a:t>
            </a:fld>
            <a:endParaRPr lang="en-US" dirty="0"/>
          </a:p>
        </p:txBody>
      </p:sp>
      <p:sp>
        <p:nvSpPr>
          <p:cNvPr id="83972" name="Rectangle 4"/>
          <p:cNvSpPr>
            <a:spLocks noGrp="1" noChangeArrowheads="1"/>
          </p:cNvSpPr>
          <p:nvPr>
            <p:ph type="ftr" sz="quarter" idx="2"/>
          </p:nvPr>
        </p:nvSpPr>
        <p:spPr bwMode="auto">
          <a:xfrm>
            <a:off x="1" y="8797614"/>
            <a:ext cx="2972421" cy="458965"/>
          </a:xfrm>
          <a:prstGeom prst="rect">
            <a:avLst/>
          </a:prstGeom>
          <a:noFill/>
          <a:ln w="9525">
            <a:noFill/>
            <a:miter lim="800000"/>
            <a:headEnd/>
            <a:tailEnd/>
          </a:ln>
        </p:spPr>
        <p:txBody>
          <a:bodyPr vert="horz" wrap="square" lIns="90214" tIns="45109" rIns="90214" bIns="45109" numCol="1" anchor="b" anchorCtr="0" compatLnSpc="1">
            <a:prstTxWarp prst="textNoShape">
              <a:avLst/>
            </a:prstTxWarp>
          </a:bodyPr>
          <a:lstStyle>
            <a:lvl1pPr algn="l" defTabSz="902076">
              <a:defRPr sz="1200" smtClean="0"/>
            </a:lvl1pPr>
          </a:lstStyle>
          <a:p>
            <a:pPr>
              <a:defRPr/>
            </a:pPr>
            <a:endParaRPr lang="en-US" dirty="0"/>
          </a:p>
        </p:txBody>
      </p:sp>
      <p:sp>
        <p:nvSpPr>
          <p:cNvPr id="83973" name="Rectangle 5"/>
          <p:cNvSpPr>
            <a:spLocks noGrp="1" noChangeArrowheads="1"/>
          </p:cNvSpPr>
          <p:nvPr>
            <p:ph type="sldNum" sz="quarter" idx="3"/>
          </p:nvPr>
        </p:nvSpPr>
        <p:spPr bwMode="auto">
          <a:xfrm>
            <a:off x="3885579" y="8797614"/>
            <a:ext cx="2972421" cy="458965"/>
          </a:xfrm>
          <a:prstGeom prst="rect">
            <a:avLst/>
          </a:prstGeom>
          <a:noFill/>
          <a:ln w="9525">
            <a:noFill/>
            <a:miter lim="800000"/>
            <a:headEnd/>
            <a:tailEnd/>
          </a:ln>
        </p:spPr>
        <p:txBody>
          <a:bodyPr vert="horz" wrap="square" lIns="90214" tIns="45109" rIns="90214" bIns="45109" numCol="1" anchor="b" anchorCtr="0" compatLnSpc="1">
            <a:prstTxWarp prst="textNoShape">
              <a:avLst/>
            </a:prstTxWarp>
          </a:bodyPr>
          <a:lstStyle>
            <a:lvl1pPr algn="r" defTabSz="902076">
              <a:defRPr sz="1200" smtClean="0"/>
            </a:lvl1pPr>
          </a:lstStyle>
          <a:p>
            <a:pPr>
              <a:defRPr/>
            </a:pPr>
            <a:fld id="{8885A6FA-0DB1-4F6A-B9AE-D1216A1B9E99}" type="slidenum">
              <a:rPr lang="en-US"/>
              <a:pPr>
                <a:defRPr/>
              </a:pPr>
              <a:t>‹#›</a:t>
            </a:fld>
            <a:endParaRPr lang="en-US" dirty="0"/>
          </a:p>
        </p:txBody>
      </p:sp>
    </p:spTree>
    <p:extLst>
      <p:ext uri="{BB962C8B-B14F-4D97-AF65-F5344CB8AC3E}">
        <p14:creationId xmlns:p14="http://schemas.microsoft.com/office/powerpoint/2010/main" val="1156133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050"/>
          <p:cNvSpPr>
            <a:spLocks noGrp="1" noChangeArrowheads="1"/>
          </p:cNvSpPr>
          <p:nvPr>
            <p:ph type="hdr" sz="quarter"/>
          </p:nvPr>
        </p:nvSpPr>
        <p:spPr bwMode="auto">
          <a:xfrm>
            <a:off x="0" y="1"/>
            <a:ext cx="2994163" cy="458965"/>
          </a:xfrm>
          <a:prstGeom prst="rect">
            <a:avLst/>
          </a:prstGeom>
          <a:noFill/>
          <a:ln w="9525">
            <a:noFill/>
            <a:miter lim="800000"/>
            <a:headEnd/>
            <a:tailEnd/>
          </a:ln>
        </p:spPr>
        <p:txBody>
          <a:bodyPr vert="horz" wrap="square" lIns="89359" tIns="44679" rIns="89359" bIns="44679" numCol="1" anchor="t" anchorCtr="0" compatLnSpc="1">
            <a:prstTxWarp prst="textNoShape">
              <a:avLst/>
            </a:prstTxWarp>
          </a:bodyPr>
          <a:lstStyle>
            <a:lvl1pPr algn="l" defTabSz="894218">
              <a:defRPr sz="1200" smtClean="0"/>
            </a:lvl1pPr>
          </a:lstStyle>
          <a:p>
            <a:pPr>
              <a:defRPr/>
            </a:pPr>
            <a:endParaRPr lang="en-US" dirty="0"/>
          </a:p>
        </p:txBody>
      </p:sp>
      <p:sp>
        <p:nvSpPr>
          <p:cNvPr id="31747" name="Rectangle 2051"/>
          <p:cNvSpPr>
            <a:spLocks noGrp="1" noChangeArrowheads="1"/>
          </p:cNvSpPr>
          <p:nvPr>
            <p:ph type="dt" idx="1"/>
          </p:nvPr>
        </p:nvSpPr>
        <p:spPr bwMode="auto">
          <a:xfrm>
            <a:off x="3891791" y="1"/>
            <a:ext cx="2995717" cy="458965"/>
          </a:xfrm>
          <a:prstGeom prst="rect">
            <a:avLst/>
          </a:prstGeom>
          <a:noFill/>
          <a:ln w="9525">
            <a:noFill/>
            <a:miter lim="800000"/>
            <a:headEnd/>
            <a:tailEnd/>
          </a:ln>
        </p:spPr>
        <p:txBody>
          <a:bodyPr vert="horz" wrap="square" lIns="89359" tIns="44679" rIns="89359" bIns="44679" numCol="1" anchor="t" anchorCtr="0" compatLnSpc="1">
            <a:prstTxWarp prst="textNoShape">
              <a:avLst/>
            </a:prstTxWarp>
          </a:bodyPr>
          <a:lstStyle>
            <a:lvl1pPr algn="r" defTabSz="894218">
              <a:defRPr sz="1200" smtClean="0"/>
            </a:lvl1pPr>
          </a:lstStyle>
          <a:p>
            <a:pPr>
              <a:defRPr/>
            </a:pPr>
            <a:fld id="{D540DEE2-A913-4AB4-8627-58DDCDF688E1}" type="datetime1">
              <a:rPr lang="en-US"/>
              <a:pPr>
                <a:defRPr/>
              </a:pPr>
              <a:t>2/8/2013</a:t>
            </a:fld>
            <a:endParaRPr lang="en-US" dirty="0"/>
          </a:p>
        </p:txBody>
      </p:sp>
      <p:sp>
        <p:nvSpPr>
          <p:cNvPr id="27652" name="Rectangle 2052"/>
          <p:cNvSpPr>
            <a:spLocks noGrp="1" noRot="1" noChangeAspect="1" noChangeArrowheads="1" noTextEdit="1"/>
          </p:cNvSpPr>
          <p:nvPr>
            <p:ph type="sldImg" idx="2"/>
          </p:nvPr>
        </p:nvSpPr>
        <p:spPr bwMode="auto">
          <a:xfrm>
            <a:off x="1119188" y="688975"/>
            <a:ext cx="4581525" cy="3436938"/>
          </a:xfrm>
          <a:prstGeom prst="rect">
            <a:avLst/>
          </a:prstGeom>
          <a:noFill/>
          <a:ln w="9525">
            <a:solidFill>
              <a:srgbClr val="000000"/>
            </a:solidFill>
            <a:miter lim="800000"/>
            <a:headEnd/>
            <a:tailEnd/>
          </a:ln>
        </p:spPr>
      </p:sp>
      <p:sp>
        <p:nvSpPr>
          <p:cNvPr id="31749" name="Rectangle 2053"/>
          <p:cNvSpPr>
            <a:spLocks noGrp="1" noChangeArrowheads="1"/>
          </p:cNvSpPr>
          <p:nvPr>
            <p:ph type="body" sz="quarter" idx="3"/>
          </p:nvPr>
        </p:nvSpPr>
        <p:spPr bwMode="auto">
          <a:xfrm>
            <a:off x="447261" y="4356223"/>
            <a:ext cx="6038021" cy="4201657"/>
          </a:xfrm>
          <a:prstGeom prst="rect">
            <a:avLst/>
          </a:prstGeom>
          <a:noFill/>
          <a:ln w="9525">
            <a:noFill/>
            <a:miter lim="800000"/>
            <a:headEnd/>
            <a:tailEnd/>
          </a:ln>
        </p:spPr>
        <p:txBody>
          <a:bodyPr vert="horz" wrap="square" lIns="89359" tIns="44679" rIns="89359" bIns="44679"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31750" name="Rectangle 2054"/>
          <p:cNvSpPr>
            <a:spLocks noGrp="1" noChangeArrowheads="1"/>
          </p:cNvSpPr>
          <p:nvPr>
            <p:ph type="ftr" sz="quarter" idx="4"/>
          </p:nvPr>
        </p:nvSpPr>
        <p:spPr bwMode="auto">
          <a:xfrm>
            <a:off x="0" y="8786574"/>
            <a:ext cx="2994163" cy="458964"/>
          </a:xfrm>
          <a:prstGeom prst="rect">
            <a:avLst/>
          </a:prstGeom>
          <a:noFill/>
          <a:ln w="9525">
            <a:noFill/>
            <a:miter lim="800000"/>
            <a:headEnd/>
            <a:tailEnd/>
          </a:ln>
        </p:spPr>
        <p:txBody>
          <a:bodyPr vert="horz" wrap="square" lIns="89359" tIns="44679" rIns="89359" bIns="44679" numCol="1" anchor="b" anchorCtr="0" compatLnSpc="1">
            <a:prstTxWarp prst="textNoShape">
              <a:avLst/>
            </a:prstTxWarp>
          </a:bodyPr>
          <a:lstStyle>
            <a:lvl1pPr algn="l" defTabSz="894218">
              <a:defRPr sz="1200" smtClean="0"/>
            </a:lvl1pPr>
          </a:lstStyle>
          <a:p>
            <a:pPr>
              <a:defRPr/>
            </a:pPr>
            <a:endParaRPr lang="en-US" dirty="0"/>
          </a:p>
        </p:txBody>
      </p:sp>
      <p:sp>
        <p:nvSpPr>
          <p:cNvPr id="31751" name="Rectangle 2055"/>
          <p:cNvSpPr>
            <a:spLocks noGrp="1" noChangeArrowheads="1"/>
          </p:cNvSpPr>
          <p:nvPr>
            <p:ph type="sldNum" sz="quarter" idx="5"/>
          </p:nvPr>
        </p:nvSpPr>
        <p:spPr bwMode="auto">
          <a:xfrm>
            <a:off x="3891791" y="8786574"/>
            <a:ext cx="2995717" cy="458964"/>
          </a:xfrm>
          <a:prstGeom prst="rect">
            <a:avLst/>
          </a:prstGeom>
          <a:noFill/>
          <a:ln w="9525">
            <a:noFill/>
            <a:miter lim="800000"/>
            <a:headEnd/>
            <a:tailEnd/>
          </a:ln>
        </p:spPr>
        <p:txBody>
          <a:bodyPr vert="horz" wrap="square" lIns="89359" tIns="44679" rIns="89359" bIns="44679" numCol="1" anchor="b" anchorCtr="0" compatLnSpc="1">
            <a:prstTxWarp prst="textNoShape">
              <a:avLst/>
            </a:prstTxWarp>
          </a:bodyPr>
          <a:lstStyle>
            <a:lvl1pPr algn="r" defTabSz="894218">
              <a:defRPr sz="1200" smtClean="0"/>
            </a:lvl1pPr>
          </a:lstStyle>
          <a:p>
            <a:pPr>
              <a:defRPr/>
            </a:pPr>
            <a:fld id="{94063332-87B5-4C2D-84A5-32A59C8E51E6}" type="slidenum">
              <a:rPr lang="en-US"/>
              <a:pPr>
                <a:defRPr/>
              </a:pPr>
              <a:t>‹#›</a:t>
            </a:fld>
            <a:endParaRPr lang="en-US" dirty="0"/>
          </a:p>
        </p:txBody>
      </p:sp>
    </p:spTree>
    <p:extLst>
      <p:ext uri="{BB962C8B-B14F-4D97-AF65-F5344CB8AC3E}">
        <p14:creationId xmlns:p14="http://schemas.microsoft.com/office/powerpoint/2010/main" val="33394962"/>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000" kern="1200" baseline="0">
        <a:solidFill>
          <a:schemeClr val="tx1"/>
        </a:solidFill>
        <a:latin typeface="Arial" pitchFamily="34" charset="0"/>
        <a:ea typeface="+mn-ea"/>
        <a:cs typeface="+mn-cs"/>
      </a:defRPr>
    </a:lvl1pPr>
    <a:lvl2pPr marL="457200" algn="l" rtl="0" eaLnBrk="0" fontAlgn="base" hangingPunct="0">
      <a:spcBef>
        <a:spcPct val="30000"/>
      </a:spcBef>
      <a:spcAft>
        <a:spcPct val="0"/>
      </a:spcAft>
      <a:defRPr sz="1000" kern="1200" baseline="0">
        <a:solidFill>
          <a:schemeClr val="tx1"/>
        </a:solidFill>
        <a:latin typeface="Arial" pitchFamily="34" charset="0"/>
        <a:ea typeface="+mn-ea"/>
        <a:cs typeface="+mn-cs"/>
      </a:defRPr>
    </a:lvl2pPr>
    <a:lvl3pPr marL="914400" algn="l" rtl="0" eaLnBrk="0" fontAlgn="base" hangingPunct="0">
      <a:spcBef>
        <a:spcPct val="30000"/>
      </a:spcBef>
      <a:spcAft>
        <a:spcPct val="0"/>
      </a:spcAft>
      <a:defRPr sz="1000" kern="1200" baseline="0">
        <a:solidFill>
          <a:schemeClr val="tx1"/>
        </a:solidFill>
        <a:latin typeface="Arial" pitchFamily="34" charset="0"/>
        <a:ea typeface="+mn-ea"/>
        <a:cs typeface="+mn-cs"/>
      </a:defRPr>
    </a:lvl3pPr>
    <a:lvl4pPr marL="1371600" algn="l" rtl="0" eaLnBrk="0" fontAlgn="base" hangingPunct="0">
      <a:spcBef>
        <a:spcPct val="30000"/>
      </a:spcBef>
      <a:spcAft>
        <a:spcPct val="0"/>
      </a:spcAft>
      <a:defRPr sz="1000" kern="1200" baseline="0">
        <a:solidFill>
          <a:schemeClr val="tx1"/>
        </a:solidFill>
        <a:latin typeface="Arial" pitchFamily="34" charset="0"/>
        <a:ea typeface="+mn-ea"/>
        <a:cs typeface="+mn-cs"/>
      </a:defRPr>
    </a:lvl4pPr>
    <a:lvl5pPr marL="1828800" algn="l" rtl="0" eaLnBrk="0" fontAlgn="base" hangingPunct="0">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solidFill>
                  <a:prstClr val="black"/>
                </a:solidFill>
              </a:rPr>
              <a:pPr>
                <a:defRPr/>
              </a:pPr>
              <a:t>1</a:t>
            </a:fld>
            <a:endParaRPr lang="en-US">
              <a:solidFill>
                <a:prstClr val="black"/>
              </a:solidFill>
            </a:endParaRPr>
          </a:p>
        </p:txBody>
      </p:sp>
    </p:spTree>
    <p:extLst>
      <p:ext uri="{BB962C8B-B14F-4D97-AF65-F5344CB8AC3E}">
        <p14:creationId xmlns:p14="http://schemas.microsoft.com/office/powerpoint/2010/main" val="2873816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should have been addressed at least one other time.  Repetition</a:t>
            </a:r>
            <a:r>
              <a:rPr lang="en-US" baseline="0" dirty="0" smtClean="0"/>
              <a:t> </a:t>
            </a:r>
            <a:r>
              <a:rPr lang="en-US" dirty="0" smtClean="0"/>
              <a:t>here is to help ensure the student sees relationships and has 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should have been addressed at least one other time.  Repetition</a:t>
            </a:r>
            <a:r>
              <a:rPr lang="en-US" baseline="0" dirty="0" smtClean="0"/>
              <a:t> </a:t>
            </a:r>
            <a:r>
              <a:rPr lang="en-US" dirty="0" smtClean="0"/>
              <a:t>here is to help ensure the student sees relationships and has 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should have been addressed at least one other time.  Repetition</a:t>
            </a:r>
            <a:r>
              <a:rPr lang="en-US" baseline="0" dirty="0" smtClean="0"/>
              <a:t> </a:t>
            </a:r>
            <a:r>
              <a:rPr lang="en-US" dirty="0" smtClean="0"/>
              <a:t>here is to help ensure the student sees relationships and has 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should have been addressed at least one other time.  Repetition</a:t>
            </a:r>
            <a:r>
              <a:rPr lang="en-US" baseline="0" dirty="0" smtClean="0"/>
              <a:t> </a:t>
            </a:r>
            <a:r>
              <a:rPr lang="en-US" dirty="0" smtClean="0"/>
              <a:t>here is to help ensure the student sees relationships and has 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19</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21</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24</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34</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35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a:t>
            </a:r>
            <a:r>
              <a:rPr lang="en-US" dirty="0" smtClean="0"/>
              <a:t>should have </a:t>
            </a:r>
            <a:r>
              <a:rPr lang="en-US" dirty="0" smtClean="0"/>
              <a:t>been addressed at least one other time.  </a:t>
            </a:r>
            <a:r>
              <a:rPr lang="en-US" dirty="0" smtClean="0"/>
              <a:t>Repetition</a:t>
            </a:r>
            <a:r>
              <a:rPr lang="en-US" baseline="0" dirty="0" smtClean="0"/>
              <a:t> </a:t>
            </a:r>
            <a:r>
              <a:rPr lang="en-US" dirty="0" smtClean="0"/>
              <a:t>here is to </a:t>
            </a:r>
            <a:r>
              <a:rPr lang="en-US" dirty="0" smtClean="0"/>
              <a:t>help ensure the student </a:t>
            </a:r>
            <a:r>
              <a:rPr lang="en-US" dirty="0" smtClean="0"/>
              <a:t>sees relationships and has </a:t>
            </a:r>
            <a:r>
              <a:rPr lang="en-US" dirty="0" smtClean="0"/>
              <a:t>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36</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37</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38</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39</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40</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C0A0F27E-762A-40A4-9A81-BAC1DBE2765E}"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EA3DF6C7-CC14-402C-994F-262FE18FE6BD}" type="slidenum">
              <a:rPr lang="en-US" smtClean="0"/>
              <a:pPr>
                <a:defRPr/>
              </a:pPr>
              <a:t>41</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Contaminaition Controls</a:t>
            </a:r>
            <a:r>
              <a:rPr lang="en-US" baseline="0" dirty="0" smtClean="0"/>
              <a:t> are introduced here and will be addressed in detail at a later time.</a:t>
            </a:r>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54</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RWP was covered previously as part of the LARA Process – it is presented here once more and can be done as a review or re-instruction</a:t>
            </a:r>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68</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dirty="0" smtClean="0"/>
          </a:p>
        </p:txBody>
      </p:sp>
      <p:sp>
        <p:nvSpPr>
          <p:cNvPr id="32772"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9DA938D2-48BE-49AA-8AB8-808C27E32CAE}" type="datetime1">
              <a:rPr lang="en-US" sz="1200"/>
              <a:pPr algn="r" defTabSz="893021"/>
              <a:t>2/8/2013</a:t>
            </a:fld>
            <a:endParaRPr lang="en-US" sz="1200" dirty="0"/>
          </a:p>
        </p:txBody>
      </p:sp>
      <p:sp>
        <p:nvSpPr>
          <p:cNvPr id="32773"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6C60A2CE-AF0E-49DD-AE94-242E8573F729}" type="slidenum">
              <a:rPr lang="en-US" sz="1200"/>
              <a:pPr algn="r" defTabSz="893021"/>
              <a:t>75</a:t>
            </a:fld>
            <a:endParaRPr lang="en-US" sz="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dirty="0" smtClean="0"/>
          </a:p>
        </p:txBody>
      </p:sp>
      <p:sp>
        <p:nvSpPr>
          <p:cNvPr id="32772"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9DA938D2-48BE-49AA-8AB8-808C27E32CAE}" type="datetime1">
              <a:rPr lang="en-US" sz="1200"/>
              <a:pPr algn="r" defTabSz="893021"/>
              <a:t>2/8/2013</a:t>
            </a:fld>
            <a:endParaRPr lang="en-US" sz="1200" dirty="0"/>
          </a:p>
        </p:txBody>
      </p:sp>
      <p:sp>
        <p:nvSpPr>
          <p:cNvPr id="32773"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6C60A2CE-AF0E-49DD-AE94-242E8573F729}" type="slidenum">
              <a:rPr lang="en-US" sz="1200"/>
              <a:pPr algn="r" defTabSz="893021"/>
              <a:t>76</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should have been addressed at least one other time.  Repetition</a:t>
            </a:r>
            <a:r>
              <a:rPr lang="en-US" baseline="0" dirty="0" smtClean="0"/>
              <a:t> </a:t>
            </a:r>
            <a:r>
              <a:rPr lang="en-US" dirty="0" smtClean="0"/>
              <a:t>here is to help ensure the student sees relationships and has 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n-US" dirty="0" smtClean="0"/>
          </a:p>
        </p:txBody>
      </p:sp>
      <p:sp>
        <p:nvSpPr>
          <p:cNvPr id="33796" name="Date Placeholder 3"/>
          <p:cNvSpPr>
            <a:spLocks noGrp="1"/>
          </p:cNvSpPr>
          <p:nvPr>
            <p:ph type="dt" sz="quarter" idx="1"/>
          </p:nvPr>
        </p:nvSpPr>
        <p:spPr>
          <a:noFill/>
        </p:spPr>
        <p:txBody>
          <a:bodyPr/>
          <a:lstStyle/>
          <a:p>
            <a:pPr defTabSz="893021"/>
            <a:fld id="{A86886CF-8D7F-4396-9B10-7145F9797D9C}" type="datetime1">
              <a:rPr lang="en-US"/>
              <a:pPr defTabSz="893021"/>
              <a:t>2/8/2013</a:t>
            </a:fld>
            <a:endParaRPr lang="en-US" dirty="0"/>
          </a:p>
        </p:txBody>
      </p:sp>
      <p:sp>
        <p:nvSpPr>
          <p:cNvPr id="33797" name="Slide Number Placeholder 4"/>
          <p:cNvSpPr>
            <a:spLocks noGrp="1"/>
          </p:cNvSpPr>
          <p:nvPr>
            <p:ph type="sldNum" sz="quarter" idx="5"/>
          </p:nvPr>
        </p:nvSpPr>
        <p:spPr>
          <a:noFill/>
        </p:spPr>
        <p:txBody>
          <a:bodyPr/>
          <a:lstStyle/>
          <a:p>
            <a:pPr defTabSz="893021"/>
            <a:fld id="{5D7B295F-10BD-4350-AB6A-D079312E689F}" type="slidenum">
              <a:rPr lang="en-US"/>
              <a:pPr defTabSz="893021"/>
              <a:t>77</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78</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79</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80</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81</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82</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83</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84</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85</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should have been addressed at least one other time.  Repetition</a:t>
            </a:r>
            <a:r>
              <a:rPr lang="en-US" baseline="0" dirty="0" smtClean="0"/>
              <a:t> </a:t>
            </a:r>
            <a:r>
              <a:rPr lang="en-US" dirty="0" smtClean="0"/>
              <a:t>here is to help ensure the student sees relationships and has 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Industry OE might be gathered</a:t>
            </a:r>
            <a:r>
              <a:rPr lang="en-US" baseline="0" dirty="0" smtClean="0"/>
              <a:t> that illustrate situations where an RPT stopped the work.</a:t>
            </a:r>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87</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Industry OE might be gathered</a:t>
            </a:r>
            <a:r>
              <a:rPr lang="en-US" baseline="0" dirty="0" smtClean="0"/>
              <a:t> that illustrate situations where an RPT stopped the work.</a:t>
            </a:r>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88</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Industry OE might be gathered</a:t>
            </a:r>
            <a:r>
              <a:rPr lang="en-US" baseline="0" dirty="0" smtClean="0"/>
              <a:t> that illustrate situations where an RPT stopped the work.</a:t>
            </a:r>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89</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endParaRPr lang="en-US" dirty="0" smtClean="0"/>
          </a:p>
        </p:txBody>
      </p:sp>
      <p:sp>
        <p:nvSpPr>
          <p:cNvPr id="35844" name="Date Placeholder 3"/>
          <p:cNvSpPr>
            <a:spLocks noGrp="1"/>
          </p:cNvSpPr>
          <p:nvPr>
            <p:ph type="dt" sz="quarter" idx="1"/>
          </p:nvPr>
        </p:nvSpPr>
        <p:spPr>
          <a:noFill/>
        </p:spPr>
        <p:txBody>
          <a:bodyPr/>
          <a:lstStyle/>
          <a:p>
            <a:pPr defTabSz="893021"/>
            <a:fld id="{6C0AF7F9-3508-4484-ACAA-B32A0A3C2E03}" type="datetime1">
              <a:rPr lang="en-US"/>
              <a:pPr defTabSz="893021"/>
              <a:t>2/8/2013</a:t>
            </a:fld>
            <a:endParaRPr lang="en-US" dirty="0"/>
          </a:p>
        </p:txBody>
      </p:sp>
      <p:sp>
        <p:nvSpPr>
          <p:cNvPr id="35845" name="Slide Number Placeholder 4"/>
          <p:cNvSpPr>
            <a:spLocks noGrp="1"/>
          </p:cNvSpPr>
          <p:nvPr>
            <p:ph type="sldNum" sz="quarter" idx="5"/>
          </p:nvPr>
        </p:nvSpPr>
        <p:spPr>
          <a:noFill/>
        </p:spPr>
        <p:txBody>
          <a:bodyPr/>
          <a:lstStyle/>
          <a:p>
            <a:pPr defTabSz="893021"/>
            <a:fld id="{17210DDD-88E7-486A-BE34-120B7483AA93}" type="slidenum">
              <a:rPr lang="en-US"/>
              <a:pPr defTabSz="893021"/>
              <a:t>96</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r>
              <a:rPr lang="en-US" dirty="0" smtClean="0"/>
              <a:t>DOE and Power Plant High Radiation, very Hogh Radiation Area</a:t>
            </a:r>
            <a:r>
              <a:rPr lang="en-US" baseline="0" dirty="0" smtClean="0"/>
              <a:t> access control requirements are almost identical.</a:t>
            </a:r>
            <a:endParaRPr lang="en-US" dirty="0" smtClean="0"/>
          </a:p>
        </p:txBody>
      </p:sp>
      <p:sp>
        <p:nvSpPr>
          <p:cNvPr id="37892"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610AE3E9-79AA-42CC-A271-121C0AD436D9}" type="datetime1">
              <a:rPr lang="en-US" sz="1200"/>
              <a:pPr algn="r" defTabSz="893021"/>
              <a:t>2/8/2013</a:t>
            </a:fld>
            <a:endParaRPr lang="en-US" sz="1200" dirty="0"/>
          </a:p>
        </p:txBody>
      </p:sp>
      <p:sp>
        <p:nvSpPr>
          <p:cNvPr id="37893"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F0DDE6AE-B821-49B7-94E7-4722BCFB1374}" type="slidenum">
              <a:rPr lang="en-US" sz="1200"/>
              <a:pPr algn="r" defTabSz="893021"/>
              <a:t>97</a:t>
            </a:fld>
            <a:endParaRPr lang="en-US" sz="1200"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n-US" dirty="0" smtClean="0"/>
          </a:p>
        </p:txBody>
      </p:sp>
      <p:sp>
        <p:nvSpPr>
          <p:cNvPr id="37892"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610AE3E9-79AA-42CC-A271-121C0AD436D9}" type="datetime1">
              <a:rPr lang="en-US" sz="1200"/>
              <a:pPr algn="r" defTabSz="893021"/>
              <a:t>2/8/2013</a:t>
            </a:fld>
            <a:endParaRPr lang="en-US" sz="1200" dirty="0"/>
          </a:p>
        </p:txBody>
      </p:sp>
      <p:sp>
        <p:nvSpPr>
          <p:cNvPr id="37893"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F0DDE6AE-B821-49B7-94E7-4722BCFB1374}" type="slidenum">
              <a:rPr lang="en-US" sz="1200"/>
              <a:pPr algn="r" defTabSz="893021"/>
              <a:t>98</a:t>
            </a:fld>
            <a:endParaRPr lang="en-US" sz="12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n-US" dirty="0" smtClean="0"/>
          </a:p>
        </p:txBody>
      </p:sp>
      <p:sp>
        <p:nvSpPr>
          <p:cNvPr id="37892"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610AE3E9-79AA-42CC-A271-121C0AD436D9}" type="datetime1">
              <a:rPr lang="en-US" sz="1200"/>
              <a:pPr algn="r" defTabSz="893021"/>
              <a:t>2/8/2013</a:t>
            </a:fld>
            <a:endParaRPr lang="en-US" sz="1200" dirty="0"/>
          </a:p>
        </p:txBody>
      </p:sp>
      <p:sp>
        <p:nvSpPr>
          <p:cNvPr id="37893"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F0DDE6AE-B821-49B7-94E7-4722BCFB1374}" type="slidenum">
              <a:rPr lang="en-US" sz="1200"/>
              <a:pPr algn="r" defTabSz="893021"/>
              <a:t>99</a:t>
            </a:fld>
            <a:endParaRPr lang="en-US" sz="120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n-US" dirty="0" smtClean="0"/>
          </a:p>
        </p:txBody>
      </p:sp>
      <p:sp>
        <p:nvSpPr>
          <p:cNvPr id="37892"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610AE3E9-79AA-42CC-A271-121C0AD436D9}" type="datetime1">
              <a:rPr lang="en-US" sz="1200"/>
              <a:pPr algn="r" defTabSz="893021"/>
              <a:t>2/8/2013</a:t>
            </a:fld>
            <a:endParaRPr lang="en-US" sz="1200" dirty="0"/>
          </a:p>
        </p:txBody>
      </p:sp>
      <p:sp>
        <p:nvSpPr>
          <p:cNvPr id="37893"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F0DDE6AE-B821-49B7-94E7-4722BCFB1374}" type="slidenum">
              <a:rPr lang="en-US" sz="1200"/>
              <a:pPr algn="r" defTabSz="893021"/>
              <a:t>100</a:t>
            </a:fld>
            <a:endParaRPr lang="en-US" sz="1200"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r>
              <a:rPr lang="en-US" dirty="0" smtClean="0"/>
              <a:t>Make note</a:t>
            </a:r>
            <a:r>
              <a:rPr lang="en-US" baseline="0" dirty="0" smtClean="0"/>
              <a:t> that 10CFR835 and DOE do not designate 1R/hr at 30 cm from the surface penetrated by the radiation as a differntly posted HRA; however, access control requirements closely match LHRA access control requirements.</a:t>
            </a:r>
            <a:endParaRPr lang="en-US" dirty="0" smtClean="0"/>
          </a:p>
        </p:txBody>
      </p:sp>
      <p:sp>
        <p:nvSpPr>
          <p:cNvPr id="37892"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610AE3E9-79AA-42CC-A271-121C0AD436D9}" type="datetime1">
              <a:rPr lang="en-US" sz="1200"/>
              <a:pPr algn="r" defTabSz="893021"/>
              <a:t>2/8/2013</a:t>
            </a:fld>
            <a:endParaRPr lang="en-US" sz="1200" dirty="0"/>
          </a:p>
        </p:txBody>
      </p:sp>
      <p:sp>
        <p:nvSpPr>
          <p:cNvPr id="37893"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F0DDE6AE-B821-49B7-94E7-4722BCFB1374}" type="slidenum">
              <a:rPr lang="en-US" sz="1200"/>
              <a:pPr algn="r" defTabSz="893021"/>
              <a:t>101</a:t>
            </a:fld>
            <a:endParaRPr lang="en-US" sz="1200"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r>
              <a:rPr lang="en-US" dirty="0" smtClean="0"/>
              <a:t>Make note</a:t>
            </a:r>
            <a:r>
              <a:rPr lang="en-US" baseline="0" dirty="0" smtClean="0"/>
              <a:t> that 10CFR835 and DOE do not designate 1R/hr at 30 cm from the surface penetrated by the radiation as a differntly posted HRA; however, access control requirements closely match LHRA access control requirements.  </a:t>
            </a:r>
            <a:endParaRPr lang="en-US" dirty="0" smtClean="0"/>
          </a:p>
        </p:txBody>
      </p:sp>
      <p:sp>
        <p:nvSpPr>
          <p:cNvPr id="37892"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610AE3E9-79AA-42CC-A271-121C0AD436D9}" type="datetime1">
              <a:rPr lang="en-US" sz="1200"/>
              <a:pPr algn="r" defTabSz="893021"/>
              <a:t>2/8/2013</a:t>
            </a:fld>
            <a:endParaRPr lang="en-US" sz="1200" dirty="0"/>
          </a:p>
        </p:txBody>
      </p:sp>
      <p:sp>
        <p:nvSpPr>
          <p:cNvPr id="37893"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F0DDE6AE-B821-49B7-94E7-4722BCFB1374}" type="slidenum">
              <a:rPr lang="en-US" sz="1200"/>
              <a:pPr algn="r" defTabSz="893021"/>
              <a:t>102</a:t>
            </a:fld>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should have been addressed at least one other time.  Repetition</a:t>
            </a:r>
            <a:r>
              <a:rPr lang="en-US" baseline="0" dirty="0" smtClean="0"/>
              <a:t> </a:t>
            </a:r>
            <a:r>
              <a:rPr lang="en-US" dirty="0" smtClean="0"/>
              <a:t>here is to help ensure the student sees relationships and has 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r>
              <a:rPr lang="en-US" dirty="0" smtClean="0"/>
              <a:t>Make note</a:t>
            </a:r>
            <a:r>
              <a:rPr lang="en-US" baseline="0" dirty="0" smtClean="0"/>
              <a:t> that 10CFR835 and DOE do not designate 1R/hr at 30 cm from the surface penetrated by the radiation as a differntly posted HRA; however, access control requirements closely match LHRA access control requirements.  </a:t>
            </a:r>
            <a:endParaRPr lang="en-US" dirty="0" smtClean="0"/>
          </a:p>
        </p:txBody>
      </p:sp>
      <p:sp>
        <p:nvSpPr>
          <p:cNvPr id="37892"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610AE3E9-79AA-42CC-A271-121C0AD436D9}" type="datetime1">
              <a:rPr lang="en-US" sz="1200"/>
              <a:pPr algn="r" defTabSz="893021"/>
              <a:t>2/8/2013</a:t>
            </a:fld>
            <a:endParaRPr lang="en-US" sz="1200" dirty="0"/>
          </a:p>
        </p:txBody>
      </p:sp>
      <p:sp>
        <p:nvSpPr>
          <p:cNvPr id="37893"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F0DDE6AE-B821-49B7-94E7-4722BCFB1374}" type="slidenum">
              <a:rPr lang="en-US" sz="1200"/>
              <a:pPr algn="r" defTabSz="893021"/>
              <a:t>103</a:t>
            </a:fld>
            <a:endParaRPr 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should have been addressed at least one other time.  Repetition</a:t>
            </a:r>
            <a:r>
              <a:rPr lang="en-US" baseline="0" dirty="0" smtClean="0"/>
              <a:t> </a:t>
            </a:r>
            <a:r>
              <a:rPr lang="en-US" dirty="0" smtClean="0"/>
              <a:t>here is to help ensure the student sees relationships and has 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should have been addressed at least one other time.  Repetition</a:t>
            </a:r>
            <a:r>
              <a:rPr lang="en-US" baseline="0" dirty="0" smtClean="0"/>
              <a:t> </a:t>
            </a:r>
            <a:r>
              <a:rPr lang="en-US" dirty="0" smtClean="0"/>
              <a:t>here is to help ensure the student sees relationships and has 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should have been addressed at least one other time.  Repetition</a:t>
            </a:r>
            <a:r>
              <a:rPr lang="en-US" baseline="0" dirty="0" smtClean="0"/>
              <a:t> </a:t>
            </a:r>
            <a:r>
              <a:rPr lang="en-US" dirty="0" smtClean="0"/>
              <a:t>here is to help ensure the student sees relationships and has 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learning outcomes should have been addressed at least one other time.  Repetition</a:t>
            </a:r>
            <a:r>
              <a:rPr lang="en-US" baseline="0" dirty="0" smtClean="0"/>
              <a:t> </a:t>
            </a:r>
            <a:r>
              <a:rPr lang="en-US" dirty="0" smtClean="0"/>
              <a:t>here is to help ensure the student sees relationships and has achieved them by the end of the course.  They are related</a:t>
            </a:r>
            <a:r>
              <a:rPr lang="en-US" baseline="0" dirty="0" smtClean="0"/>
              <a:t> to the topic of this lecture and thus review of them will help set the stage.  The technical content pertaining to the outcomes is not repeated here.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instructor should use some form of interactive activity to engage the class in covering the outcomes before starting new material.</a:t>
            </a:r>
            <a:endParaRPr lang="en-US" dirty="0" smtClean="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2/8/2013</a:t>
            </a:fld>
            <a:endParaRPr lang="en-US" dirty="0"/>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420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31084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2101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7751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7820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0593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B3B81-8409-41A1-A868-C52B8C5F5AC3}" type="datetimeFigureOut">
              <a:rPr lang="en-US" smtClean="0">
                <a:solidFill>
                  <a:prstClr val="black">
                    <a:tint val="75000"/>
                  </a:prstClr>
                </a:solidFill>
              </a:rPr>
              <a:pPr/>
              <a:t>2/8/2013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1329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B3B81-8409-41A1-A868-C52B8C5F5AC3}" type="datetimeFigureOut">
              <a:rPr lang="en-US" smtClean="0">
                <a:solidFill>
                  <a:prstClr val="black">
                    <a:tint val="75000"/>
                  </a:prstClr>
                </a:solidFill>
              </a:rPr>
              <a:pPr/>
              <a:t>2/8/2013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0950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B3B81-8409-41A1-A868-C52B8C5F5AC3}" type="datetimeFigureOut">
              <a:rPr lang="en-US" smtClean="0">
                <a:solidFill>
                  <a:prstClr val="black">
                    <a:tint val="75000"/>
                  </a:prstClr>
                </a:solidFill>
              </a:rPr>
              <a:pPr/>
              <a:t>2/8/2013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330345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19317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2893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3CBB3B81-8409-41A1-A868-C52B8C5F5AC3}" type="datetimeFigureOut">
              <a:rPr lang="en-US" smtClean="0">
                <a:solidFill>
                  <a:prstClr val="black">
                    <a:tint val="75000"/>
                  </a:prstClr>
                </a:solidFill>
                <a:latin typeface="Calibri"/>
              </a:rPr>
              <a:pPr eaLnBrk="1" fontAlgn="auto" hangingPunct="1">
                <a:spcBef>
                  <a:spcPts val="0"/>
                </a:spcBef>
                <a:spcAft>
                  <a:spcPts val="0"/>
                </a:spcAft>
              </a:pPr>
              <a:t>2/8/2013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1656A1EB-A153-4B6F-8537-B505D48940F6}"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0658613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5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4.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8" y="1023516"/>
            <a:ext cx="8839199" cy="4896544"/>
          </a:xfrm>
          <a:prstGeom prst="rect">
            <a:avLst/>
          </a:prstGeom>
          <a:noFill/>
        </p:spPr>
        <p:txBody>
          <a:bodyPr wrap="square" rtlCol="0">
            <a:noAutofit/>
          </a:bodyPr>
          <a:lstStyle/>
          <a:p>
            <a:pPr algn="l" eaLnBrk="1" hangingPunct="1"/>
            <a:r>
              <a:rPr lang="en-US" sz="1800" b="1" u="sng" dirty="0">
                <a:solidFill>
                  <a:srgbClr val="000000"/>
                </a:solidFill>
                <a:latin typeface="Calibri"/>
              </a:rPr>
              <a:t>ACADs (08-006)  Covered</a:t>
            </a:r>
          </a:p>
          <a:p>
            <a:pPr algn="l" eaLnBrk="1" hangingPunct="1"/>
            <a:endParaRPr lang="en-US" sz="1800" b="1" u="sng" dirty="0">
              <a:solidFill>
                <a:srgbClr val="000000"/>
              </a:solidFill>
              <a:latin typeface="Calibri"/>
            </a:endParaRPr>
          </a:p>
          <a:p>
            <a:pPr algn="l" eaLnBrk="1" hangingPunct="1"/>
            <a:endParaRPr lang="en-US" sz="1800" b="1" u="sng" dirty="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r>
              <a:rPr lang="en-US" sz="1800" b="1" u="sng" dirty="0" smtClean="0">
                <a:solidFill>
                  <a:srgbClr val="000000"/>
                </a:solidFill>
                <a:latin typeface="Calibri"/>
              </a:rPr>
              <a:t>Keywords</a:t>
            </a:r>
          </a:p>
          <a:p>
            <a:pPr algn="l" eaLnBrk="1" hangingPunct="1"/>
            <a:r>
              <a:rPr lang="en-US" sz="1800" dirty="0" smtClean="0">
                <a:solidFill>
                  <a:srgbClr val="000000"/>
                </a:solidFill>
                <a:latin typeface="Calibri"/>
              </a:rPr>
              <a:t>Procedures, permits, instructions, stay times, RWP, job coverage, low dose waiting area, dosimeter, protective clothing, face shield, glasses, contamination, decontamination, exposure reduction, 10CFR20, controlled areas, administrative controls </a:t>
            </a:r>
            <a:r>
              <a:rPr lang="en-US" sz="1800" smtClean="0">
                <a:solidFill>
                  <a:srgbClr val="000000"/>
                </a:solidFill>
                <a:latin typeface="Calibri"/>
              </a:rPr>
              <a:t>and limits.</a:t>
            </a:r>
            <a:endParaRPr lang="en-US" sz="1800" dirty="0" smtClean="0">
              <a:solidFill>
                <a:srgbClr val="000000"/>
              </a:solidFill>
              <a:latin typeface="Calibri"/>
            </a:endParaRPr>
          </a:p>
          <a:p>
            <a:pPr algn="l" eaLnBrk="1" hangingPunct="1"/>
            <a:endParaRPr lang="en-US" sz="1800" b="1" u="sng" dirty="0">
              <a:solidFill>
                <a:srgbClr val="000000"/>
              </a:solidFill>
              <a:latin typeface="Calibri"/>
            </a:endParaRPr>
          </a:p>
          <a:p>
            <a:pPr algn="l" eaLnBrk="1" hangingPunct="1"/>
            <a:r>
              <a:rPr lang="en-US" sz="1800" b="1" u="sng" dirty="0" smtClean="0">
                <a:solidFill>
                  <a:srgbClr val="000000"/>
                </a:solidFill>
                <a:latin typeface="Calibri"/>
              </a:rPr>
              <a:t>Description</a:t>
            </a:r>
          </a:p>
          <a:p>
            <a:pPr algn="l" eaLnBrk="1" hangingPunct="1"/>
            <a:endParaRPr lang="en-US" sz="1800" dirty="0" smtClean="0">
              <a:solidFill>
                <a:srgbClr val="000000"/>
              </a:solidFill>
              <a:latin typeface="Calibri"/>
            </a:endParaRPr>
          </a:p>
          <a:p>
            <a:pPr algn="l" eaLnBrk="1" hangingPunct="1"/>
            <a:endParaRPr lang="en-US" sz="1800" b="1" u="sng" dirty="0">
              <a:solidFill>
                <a:srgbClr val="000000"/>
              </a:solidFill>
              <a:latin typeface="Calibri"/>
            </a:endParaRPr>
          </a:p>
          <a:p>
            <a:pPr algn="l" eaLnBrk="1" hangingPunct="1"/>
            <a:r>
              <a:rPr lang="en-US" sz="1800" b="1" u="sng" dirty="0" smtClean="0">
                <a:solidFill>
                  <a:srgbClr val="000000"/>
                </a:solidFill>
                <a:latin typeface="Calibri"/>
              </a:rPr>
              <a:t>Supporting Material</a:t>
            </a:r>
          </a:p>
          <a:p>
            <a:pPr algn="l" eaLnBrk="1" hangingPunct="1"/>
            <a:endParaRPr lang="en-US" sz="1800" dirty="0">
              <a:solidFill>
                <a:srgbClr val="000000"/>
              </a:solidFill>
              <a:latin typeface="Calibri"/>
            </a:endParaRPr>
          </a:p>
          <a:p>
            <a:pPr algn="l" eaLnBrk="1" hangingPunct="1"/>
            <a:endParaRPr lang="en-US" sz="1800" dirty="0">
              <a:solidFill>
                <a:srgbClr val="000000"/>
              </a:solidFill>
              <a:latin typeface="Calibri"/>
            </a:endParaRPr>
          </a:p>
        </p:txBody>
      </p:sp>
      <p:sp>
        <p:nvSpPr>
          <p:cNvPr id="8" name="Title 1"/>
          <p:cNvSpPr txBox="1">
            <a:spLocks/>
          </p:cNvSpPr>
          <p:nvPr/>
        </p:nvSpPr>
        <p:spPr>
          <a:xfrm>
            <a:off x="0" y="0"/>
            <a:ext cx="9144000" cy="990600"/>
          </a:xfrm>
          <a:prstGeom prst="rect">
            <a:avLst/>
          </a:prstGeom>
        </p:spPr>
        <p:txBody>
          <a:bodyPr anchor="b" anchorCtr="0"/>
          <a:lstStyle/>
          <a:p>
            <a:pPr algn="l" eaLnBrk="1" hangingPunct="1">
              <a:defRPr/>
            </a:pP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Radiological Controls</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sp>
        <p:nvSpPr>
          <p:cNvPr id="7" name="Footer Placeholder 5"/>
          <p:cNvSpPr>
            <a:spLocks noGrp="1"/>
          </p:cNvSpPr>
          <p:nvPr>
            <p:ph type="ftr" sz="quarter" idx="11"/>
          </p:nvPr>
        </p:nvSpPr>
        <p:spPr>
          <a:xfrm>
            <a:off x="3124200" y="6525344"/>
            <a:ext cx="2895600" cy="311514"/>
          </a:xfrm>
          <a:prstGeom prst="rect">
            <a:avLst/>
          </a:prstGeom>
        </p:spPr>
        <p:txBody>
          <a:bodyPr/>
          <a:lstStyle>
            <a:lvl1pPr fontAlgn="auto">
              <a:spcBef>
                <a:spcPts val="0"/>
              </a:spcBef>
              <a:spcAft>
                <a:spcPts val="0"/>
              </a:spcAft>
              <a:defRPr dirty="0"/>
            </a:lvl1pPr>
          </a:lstStyle>
          <a:p>
            <a:pPr>
              <a:defRPr/>
            </a:pPr>
            <a:r>
              <a:rPr lang="en-US" sz="1000" smtClean="0">
                <a:solidFill>
                  <a:prstClr val="black">
                    <a:tint val="75000"/>
                  </a:prstClr>
                </a:solidFill>
              </a:rPr>
              <a:t>Augusta Technical College	2011</a:t>
            </a:r>
            <a:endParaRPr lang="en-US" sz="1000">
              <a:solidFill>
                <a:prstClr val="black">
                  <a:tint val="75000"/>
                </a:prst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67835402"/>
              </p:ext>
            </p:extLst>
          </p:nvPr>
        </p:nvGraphicFramePr>
        <p:xfrm>
          <a:off x="237964" y="1524000"/>
          <a:ext cx="8668072" cy="1828800"/>
        </p:xfrm>
        <a:graphic>
          <a:graphicData uri="http://schemas.openxmlformats.org/drawingml/2006/table">
            <a:tbl>
              <a:tblPr>
                <a:effectLst/>
                <a:tableStyleId>{5C22544A-7EE6-4342-B048-85BDC9FD1C3A}</a:tableStyleId>
              </a:tblPr>
              <a:tblGrid>
                <a:gridCol w="1083509"/>
                <a:gridCol w="1083509"/>
                <a:gridCol w="1083509"/>
                <a:gridCol w="1083509"/>
                <a:gridCol w="1083509"/>
                <a:gridCol w="1083509"/>
                <a:gridCol w="1083509"/>
                <a:gridCol w="1083509"/>
              </a:tblGrid>
              <a:tr h="216024">
                <a:tc>
                  <a:txBody>
                    <a:bodyPr/>
                    <a:lstStyle/>
                    <a:p>
                      <a:r>
                        <a:rPr lang="en-US" dirty="0" smtClean="0">
                          <a:cs typeface="Arial" charset="0"/>
                        </a:rPr>
                        <a:t>1.1.8.4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cs typeface="Arial" charset="0"/>
                        </a:rPr>
                        <a:t>3.3.8.4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3.3.8.9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3.3.8.14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3.3.8.17</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3.3.8.18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3.3.8.19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3.3.8.21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r>
                        <a:rPr lang="en-US" dirty="0" smtClean="0">
                          <a:solidFill>
                            <a:schemeClr val="tx1"/>
                          </a:solidFill>
                        </a:rPr>
                        <a:t>3.3.8.23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3.3.9.8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3.3.9.21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3.3.9.26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3.3.10.9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3.3.10.10</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3.3.11.7</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3.3.11.9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3.3.11.12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3.3.11.13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3.3.11.15</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3.3.11.16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3.3.11.18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3.3.11.19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3.3.11.20</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3.3.11.23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3.3.11.29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3.3.11.30</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3.3.11.31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3.3.11.33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3.3.11.34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3.3.11.36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3.3.11.38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3.3.11.40</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3.3.11.41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3.3.12.4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3.3.13.7</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9109256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572000"/>
          </a:xfrm>
        </p:spPr>
        <p:txBody>
          <a:bodyPr/>
          <a:lstStyle/>
          <a:p>
            <a:pPr>
              <a:spcBef>
                <a:spcPts val="0"/>
              </a:spcBef>
            </a:pPr>
            <a:r>
              <a:rPr lang="en-US" sz="2600" dirty="0" smtClean="0"/>
              <a:t>Identify generic locations to be included for in- progress radiation surveys, such as:</a:t>
            </a:r>
          </a:p>
          <a:p>
            <a:pPr lvl="1">
              <a:spcBef>
                <a:spcPts val="0"/>
              </a:spcBef>
            </a:pPr>
            <a:r>
              <a:rPr lang="en-US" dirty="0" smtClean="0"/>
              <a:t>component being worked on, </a:t>
            </a:r>
          </a:p>
          <a:p>
            <a:pPr lvl="1">
              <a:spcBef>
                <a:spcPts val="0"/>
              </a:spcBef>
            </a:pPr>
            <a:r>
              <a:rPr lang="en-US" dirty="0" smtClean="0"/>
              <a:t>nearby piping and components, </a:t>
            </a:r>
          </a:p>
          <a:p>
            <a:pPr lvl="1">
              <a:spcBef>
                <a:spcPts val="0"/>
              </a:spcBef>
            </a:pPr>
            <a:r>
              <a:rPr lang="en-US" dirty="0" smtClean="0"/>
              <a:t>location where workers are positioned, </a:t>
            </a:r>
          </a:p>
          <a:p>
            <a:pPr lvl="1">
              <a:spcBef>
                <a:spcPts val="0"/>
              </a:spcBef>
            </a:pPr>
            <a:r>
              <a:rPr lang="en-US" dirty="0" smtClean="0"/>
              <a:t>path to and from the work site, </a:t>
            </a:r>
          </a:p>
          <a:p>
            <a:pPr lvl="1">
              <a:spcBef>
                <a:spcPts val="0"/>
              </a:spcBef>
            </a:pPr>
            <a:r>
              <a:rPr lang="en-US" dirty="0" smtClean="0"/>
              <a:t>low dose areas, </a:t>
            </a:r>
          </a:p>
          <a:p>
            <a:pPr lvl="1">
              <a:spcBef>
                <a:spcPts val="0"/>
              </a:spcBef>
            </a:pPr>
            <a:r>
              <a:rPr lang="en-US" dirty="0" smtClean="0"/>
              <a:t>hot spots, and </a:t>
            </a:r>
          </a:p>
          <a:p>
            <a:pPr lvl="1">
              <a:spcBef>
                <a:spcPts val="0"/>
              </a:spcBef>
            </a:pPr>
            <a:r>
              <a:rPr lang="en-US" dirty="0" smtClean="0"/>
              <a:t>potentially transient dose rate areas (resin lines, drain lines, movement of sources). </a:t>
            </a:r>
          </a:p>
        </p:txBody>
      </p:sp>
      <p:sp>
        <p:nvSpPr>
          <p:cNvPr id="4"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title" idx="4294967295"/>
          </p:nvPr>
        </p:nvSpPr>
        <p:spPr>
          <a:xfrm>
            <a:off x="1676400" y="457200"/>
            <a:ext cx="7467600" cy="1143000"/>
          </a:xfrm>
        </p:spPr>
        <p:txBody>
          <a:bodyPr/>
          <a:lstStyle/>
          <a:p>
            <a:r>
              <a:rPr lang="en-US" sz="3200" dirty="0" smtClean="0"/>
              <a:t>How – High, Locked, and Very High Radiation Areas</a:t>
            </a:r>
          </a:p>
        </p:txBody>
      </p:sp>
      <p:sp>
        <p:nvSpPr>
          <p:cNvPr id="11267" name="Rectangle 1028"/>
          <p:cNvSpPr>
            <a:spLocks noChangeArrowheads="1"/>
          </p:cNvSpPr>
          <p:nvPr/>
        </p:nvSpPr>
        <p:spPr bwMode="auto">
          <a:xfrm>
            <a:off x="2900363" y="2000250"/>
            <a:ext cx="9144000" cy="0"/>
          </a:xfrm>
          <a:prstGeom prst="rect">
            <a:avLst/>
          </a:prstGeom>
          <a:noFill/>
          <a:ln w="12699">
            <a:noFill/>
            <a:miter lim="800000"/>
            <a:headEnd type="none" w="sm" len="sm"/>
            <a:tailEnd type="none" w="sm" len="sm"/>
          </a:ln>
        </p:spPr>
        <p:txBody>
          <a:bodyPr>
            <a:spAutoFit/>
          </a:bodyPr>
          <a:lstStyle/>
          <a:p>
            <a:endParaRPr lang="en-US" dirty="0"/>
          </a:p>
        </p:txBody>
      </p:sp>
      <p:sp>
        <p:nvSpPr>
          <p:cNvPr id="11268" name="Rectangle 3"/>
          <p:cNvSpPr txBox="1">
            <a:spLocks noChangeArrowheads="1"/>
          </p:cNvSpPr>
          <p:nvPr/>
        </p:nvSpPr>
        <p:spPr bwMode="auto">
          <a:xfrm>
            <a:off x="457200" y="1600200"/>
            <a:ext cx="8229600" cy="4648200"/>
          </a:xfrm>
          <a:prstGeom prst="rect">
            <a:avLst/>
          </a:prstGeom>
          <a:noFill/>
          <a:ln w="9525">
            <a:noFill/>
            <a:miter lim="800000"/>
            <a:headEnd/>
            <a:tailEnd/>
          </a:ln>
        </p:spPr>
        <p:txBody>
          <a:bodyPr/>
          <a:lstStyle/>
          <a:p>
            <a:pPr marL="285750" lvl="1" indent="-285750" algn="l">
              <a:spcBef>
                <a:spcPts val="0"/>
              </a:spcBef>
              <a:buFont typeface="Arial" pitchFamily="34" charset="0"/>
              <a:buChar char="•"/>
            </a:pPr>
            <a:r>
              <a:rPr lang="en-US" sz="2600" dirty="0" smtClean="0">
                <a:latin typeface="Arial" charset="0"/>
              </a:rPr>
              <a:t>Previously, in the posting lecture, the focus was on what the regulations required.</a:t>
            </a:r>
          </a:p>
          <a:p>
            <a:pPr marL="285750" lvl="1" indent="-285750" algn="l">
              <a:spcBef>
                <a:spcPts val="0"/>
              </a:spcBef>
              <a:buFont typeface="Arial" pitchFamily="34" charset="0"/>
              <a:buChar char="•"/>
            </a:pPr>
            <a:r>
              <a:rPr lang="en-US" sz="2600" dirty="0" smtClean="0">
                <a:latin typeface="Arial" charset="0"/>
              </a:rPr>
              <a:t>High Radiation and Very High Radiation Areas were discussed for both 10CR20 and 10CFR835.</a:t>
            </a:r>
          </a:p>
          <a:p>
            <a:pPr marL="285750" lvl="1" indent="-285750" algn="l">
              <a:spcBef>
                <a:spcPts val="0"/>
              </a:spcBef>
              <a:buFont typeface="Arial" pitchFamily="34" charset="0"/>
              <a:buChar char="•"/>
            </a:pPr>
            <a:r>
              <a:rPr lang="en-US" sz="2600" dirty="0" smtClean="0">
                <a:latin typeface="Arial" charset="0"/>
              </a:rPr>
              <a:t>The defintions and requirements for posting are consistent for these areas.</a:t>
            </a:r>
          </a:p>
          <a:p>
            <a:pPr marL="285750" lvl="1" indent="-285750" algn="l">
              <a:spcBef>
                <a:spcPts val="0"/>
              </a:spcBef>
              <a:buFont typeface="Arial" pitchFamily="34" charset="0"/>
              <a:buChar char="•"/>
            </a:pPr>
            <a:r>
              <a:rPr lang="en-US" sz="2600" dirty="0" smtClean="0">
                <a:latin typeface="Arial" charset="0"/>
              </a:rPr>
              <a:t>Power plants typically have another classification for posting that exists between  High Radiation and Very High Radiation Areas – called Locked High Radiation Areas.</a:t>
            </a:r>
            <a:endParaRPr lang="en-US" sz="2600" dirty="0">
              <a:latin typeface="Arial" charset="0"/>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title" idx="4294967295"/>
          </p:nvPr>
        </p:nvSpPr>
        <p:spPr>
          <a:xfrm>
            <a:off x="1752600" y="457200"/>
            <a:ext cx="7391400" cy="1143000"/>
          </a:xfrm>
        </p:spPr>
        <p:txBody>
          <a:bodyPr/>
          <a:lstStyle/>
          <a:p>
            <a:r>
              <a:rPr lang="en-US" sz="3200" dirty="0" smtClean="0"/>
              <a:t>How – High, Locked, and Very High Radiation Areas</a:t>
            </a:r>
          </a:p>
        </p:txBody>
      </p:sp>
      <p:sp>
        <p:nvSpPr>
          <p:cNvPr id="11267" name="Rectangle 1028"/>
          <p:cNvSpPr>
            <a:spLocks noChangeArrowheads="1"/>
          </p:cNvSpPr>
          <p:nvPr/>
        </p:nvSpPr>
        <p:spPr bwMode="auto">
          <a:xfrm>
            <a:off x="2900363" y="2000250"/>
            <a:ext cx="9144000" cy="0"/>
          </a:xfrm>
          <a:prstGeom prst="rect">
            <a:avLst/>
          </a:prstGeom>
          <a:noFill/>
          <a:ln w="12699">
            <a:noFill/>
            <a:miter lim="800000"/>
            <a:headEnd type="none" w="sm" len="sm"/>
            <a:tailEnd type="none" w="sm" len="sm"/>
          </a:ln>
        </p:spPr>
        <p:txBody>
          <a:bodyPr>
            <a:spAutoFit/>
          </a:bodyPr>
          <a:lstStyle/>
          <a:p>
            <a:endParaRPr lang="en-US" dirty="0"/>
          </a:p>
        </p:txBody>
      </p:sp>
      <p:sp>
        <p:nvSpPr>
          <p:cNvPr id="11268" name="Rectangle 3"/>
          <p:cNvSpPr txBox="1">
            <a:spLocks noChangeArrowheads="1"/>
          </p:cNvSpPr>
          <p:nvPr/>
        </p:nvSpPr>
        <p:spPr bwMode="auto">
          <a:xfrm>
            <a:off x="457200" y="1600200"/>
            <a:ext cx="8229600" cy="4648200"/>
          </a:xfrm>
          <a:prstGeom prst="rect">
            <a:avLst/>
          </a:prstGeom>
          <a:noFill/>
          <a:ln w="9525">
            <a:noFill/>
            <a:miter lim="800000"/>
            <a:headEnd/>
            <a:tailEnd/>
          </a:ln>
        </p:spPr>
        <p:txBody>
          <a:bodyPr/>
          <a:lstStyle/>
          <a:p>
            <a:pPr marL="285750" lvl="1" indent="-285750" algn="l">
              <a:spcBef>
                <a:spcPts val="0"/>
              </a:spcBef>
              <a:buFont typeface="Arial" pitchFamily="34" charset="0"/>
              <a:buChar char="•"/>
            </a:pPr>
            <a:r>
              <a:rPr lang="en-US" sz="2600" dirty="0" smtClean="0">
                <a:latin typeface="Arial" charset="0"/>
              </a:rPr>
              <a:t>Locked High Radiation Areas – any area accessible to individuals with radiation levels greater than 1000 mrem/hr at 30 centimeters from the radiation source or from any surface penetrated by the radiation. </a:t>
            </a:r>
          </a:p>
          <a:p>
            <a:pPr marL="742950" lvl="2" indent="-285750" algn="l">
              <a:spcBef>
                <a:spcPts val="0"/>
              </a:spcBef>
              <a:buFont typeface="Arial" pitchFamily="34" charset="0"/>
              <a:buChar char="•"/>
            </a:pPr>
            <a:r>
              <a:rPr lang="en-US" sz="2600" dirty="0" smtClean="0">
                <a:latin typeface="Arial" charset="0"/>
              </a:rPr>
              <a:t>Specific posting requirements</a:t>
            </a:r>
          </a:p>
          <a:p>
            <a:pPr marL="742950" lvl="2" indent="-285750" algn="l">
              <a:spcBef>
                <a:spcPts val="0"/>
              </a:spcBef>
              <a:buFont typeface="Arial" pitchFamily="34" charset="0"/>
              <a:buChar char="•"/>
            </a:pPr>
            <a:r>
              <a:rPr lang="en-US" sz="2600" dirty="0" smtClean="0">
                <a:latin typeface="Arial" charset="0"/>
              </a:rPr>
              <a:t>Must be maintained locked until access is required.  Key is maintained under administrative control of upper management</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title" idx="4294967295"/>
          </p:nvPr>
        </p:nvSpPr>
        <p:spPr>
          <a:xfrm>
            <a:off x="1676400" y="457200"/>
            <a:ext cx="7467600" cy="1143000"/>
          </a:xfrm>
        </p:spPr>
        <p:txBody>
          <a:bodyPr/>
          <a:lstStyle/>
          <a:p>
            <a:r>
              <a:rPr lang="en-US" sz="3200" dirty="0" smtClean="0"/>
              <a:t>How – High, Locked, and Very High Radiation Areas</a:t>
            </a:r>
          </a:p>
        </p:txBody>
      </p:sp>
      <p:sp>
        <p:nvSpPr>
          <p:cNvPr id="11267" name="Rectangle 1028"/>
          <p:cNvSpPr>
            <a:spLocks noChangeArrowheads="1"/>
          </p:cNvSpPr>
          <p:nvPr/>
        </p:nvSpPr>
        <p:spPr bwMode="auto">
          <a:xfrm>
            <a:off x="2900363" y="2000250"/>
            <a:ext cx="9144000" cy="0"/>
          </a:xfrm>
          <a:prstGeom prst="rect">
            <a:avLst/>
          </a:prstGeom>
          <a:noFill/>
          <a:ln w="12699">
            <a:noFill/>
            <a:miter lim="800000"/>
            <a:headEnd type="none" w="sm" len="sm"/>
            <a:tailEnd type="none" w="sm" len="sm"/>
          </a:ln>
        </p:spPr>
        <p:txBody>
          <a:bodyPr>
            <a:spAutoFit/>
          </a:bodyPr>
          <a:lstStyle/>
          <a:p>
            <a:endParaRPr lang="en-US" dirty="0"/>
          </a:p>
        </p:txBody>
      </p:sp>
      <p:sp>
        <p:nvSpPr>
          <p:cNvPr id="11268" name="Rectangle 3"/>
          <p:cNvSpPr txBox="1">
            <a:spLocks noChangeArrowheads="1"/>
          </p:cNvSpPr>
          <p:nvPr/>
        </p:nvSpPr>
        <p:spPr bwMode="auto">
          <a:xfrm>
            <a:off x="457200" y="1524000"/>
            <a:ext cx="8229600" cy="4800600"/>
          </a:xfrm>
          <a:prstGeom prst="rect">
            <a:avLst/>
          </a:prstGeom>
          <a:noFill/>
          <a:ln w="9525">
            <a:noFill/>
            <a:miter lim="800000"/>
            <a:headEnd/>
            <a:tailEnd/>
          </a:ln>
        </p:spPr>
        <p:txBody>
          <a:bodyPr/>
          <a:lstStyle/>
          <a:p>
            <a:pPr marL="285750" lvl="1" indent="-285750" algn="l">
              <a:spcBef>
                <a:spcPts val="0"/>
              </a:spcBef>
              <a:buFont typeface="Arial" pitchFamily="34" charset="0"/>
              <a:buChar char="•"/>
            </a:pPr>
            <a:r>
              <a:rPr lang="en-US" sz="2600" dirty="0" smtClean="0">
                <a:latin typeface="Arial" charset="0"/>
              </a:rPr>
              <a:t>Locked High Radiation Areas </a:t>
            </a:r>
          </a:p>
          <a:p>
            <a:pPr marL="742950" lvl="2" indent="-285750" algn="l">
              <a:spcBef>
                <a:spcPts val="0"/>
              </a:spcBef>
              <a:buFont typeface="Arial" pitchFamily="34" charset="0"/>
              <a:buChar char="•"/>
            </a:pPr>
            <a:r>
              <a:rPr lang="en-US" sz="2600" dirty="0" smtClean="0">
                <a:latin typeface="Arial" charset="0"/>
              </a:rPr>
              <a:t>Specific access control requirements vary but typically will require (cont’d);</a:t>
            </a:r>
          </a:p>
          <a:p>
            <a:pPr marL="1200150" lvl="3" indent="-285750" algn="l">
              <a:spcBef>
                <a:spcPts val="0"/>
              </a:spcBef>
              <a:buFont typeface="Arial" pitchFamily="34" charset="0"/>
              <a:buChar char="•"/>
            </a:pPr>
            <a:r>
              <a:rPr lang="en-US" sz="2600" dirty="0" smtClean="0">
                <a:latin typeface="Arial" charset="0"/>
              </a:rPr>
              <a:t>Designated RP Technician coverage with a survey meter or remote monitoring</a:t>
            </a:r>
          </a:p>
          <a:p>
            <a:pPr marL="1200150" lvl="3" indent="-285750" algn="l">
              <a:spcBef>
                <a:spcPts val="0"/>
              </a:spcBef>
              <a:buFont typeface="Arial" pitchFamily="34" charset="0"/>
              <a:buChar char="•"/>
            </a:pPr>
            <a:r>
              <a:rPr lang="en-US" sz="2600" dirty="0" smtClean="0">
                <a:latin typeface="Arial" charset="0"/>
              </a:rPr>
              <a:t>Specific RWP with a specific PJB for entry</a:t>
            </a:r>
          </a:p>
          <a:p>
            <a:pPr marL="1200150" lvl="3" indent="-285750" algn="l">
              <a:spcBef>
                <a:spcPts val="0"/>
              </a:spcBef>
              <a:buFont typeface="Arial" pitchFamily="34" charset="0"/>
              <a:buChar char="•"/>
            </a:pPr>
            <a:r>
              <a:rPr lang="en-US" sz="2600" dirty="0" smtClean="0">
                <a:latin typeface="Arial" charset="0"/>
              </a:rPr>
              <a:t>Use of alarming dosimeter and in some case a flashing beacon at the boundary of the LHRA</a:t>
            </a:r>
          </a:p>
          <a:p>
            <a:pPr marL="1200150" lvl="3" indent="-285750" algn="l">
              <a:spcBef>
                <a:spcPts val="0"/>
              </a:spcBef>
              <a:buFont typeface="Arial" pitchFamily="34" charset="0"/>
              <a:buChar char="•"/>
            </a:pPr>
            <a:r>
              <a:rPr lang="en-US" sz="2600" dirty="0" smtClean="0">
                <a:latin typeface="Arial" charset="0"/>
              </a:rPr>
              <a:t>Controls in place to prevent the access point from being locked while personnel are in the area</a:t>
            </a:r>
          </a:p>
          <a:p>
            <a:pPr marL="1200150" lvl="3" indent="-285750" algn="l">
              <a:spcBef>
                <a:spcPts val="0"/>
              </a:spcBef>
              <a:buFont typeface="Arial" pitchFamily="34" charset="0"/>
              <a:buChar char="•"/>
            </a:pPr>
            <a:endParaRPr lang="en-US" sz="2600" dirty="0" smtClean="0">
              <a:latin typeface="Arial"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title" idx="4294967295"/>
          </p:nvPr>
        </p:nvSpPr>
        <p:spPr>
          <a:xfrm>
            <a:off x="1676400" y="457200"/>
            <a:ext cx="7467600" cy="1143000"/>
          </a:xfrm>
        </p:spPr>
        <p:txBody>
          <a:bodyPr/>
          <a:lstStyle/>
          <a:p>
            <a:r>
              <a:rPr lang="en-US" sz="3200" dirty="0" smtClean="0"/>
              <a:t>How – High, Locked, and Very High Radiation Areas</a:t>
            </a:r>
          </a:p>
        </p:txBody>
      </p:sp>
      <p:sp>
        <p:nvSpPr>
          <p:cNvPr id="11267" name="Rectangle 1028"/>
          <p:cNvSpPr>
            <a:spLocks noChangeArrowheads="1"/>
          </p:cNvSpPr>
          <p:nvPr/>
        </p:nvSpPr>
        <p:spPr bwMode="auto">
          <a:xfrm>
            <a:off x="2900363" y="2000250"/>
            <a:ext cx="9144000" cy="0"/>
          </a:xfrm>
          <a:prstGeom prst="rect">
            <a:avLst/>
          </a:prstGeom>
          <a:noFill/>
          <a:ln w="12699">
            <a:noFill/>
            <a:miter lim="800000"/>
            <a:headEnd type="none" w="sm" len="sm"/>
            <a:tailEnd type="none" w="sm" len="sm"/>
          </a:ln>
        </p:spPr>
        <p:txBody>
          <a:bodyPr>
            <a:spAutoFit/>
          </a:bodyPr>
          <a:lstStyle/>
          <a:p>
            <a:endParaRPr lang="en-US" dirty="0"/>
          </a:p>
        </p:txBody>
      </p:sp>
      <p:sp>
        <p:nvSpPr>
          <p:cNvPr id="11268" name="Rectangle 3"/>
          <p:cNvSpPr txBox="1">
            <a:spLocks noChangeArrowheads="1"/>
          </p:cNvSpPr>
          <p:nvPr/>
        </p:nvSpPr>
        <p:spPr bwMode="auto">
          <a:xfrm>
            <a:off x="457200" y="1524000"/>
            <a:ext cx="8229600" cy="4800600"/>
          </a:xfrm>
          <a:prstGeom prst="rect">
            <a:avLst/>
          </a:prstGeom>
          <a:noFill/>
          <a:ln w="9525">
            <a:noFill/>
            <a:miter lim="800000"/>
            <a:headEnd/>
            <a:tailEnd/>
          </a:ln>
        </p:spPr>
        <p:txBody>
          <a:bodyPr/>
          <a:lstStyle/>
          <a:p>
            <a:pPr marL="285750" lvl="1" indent="-285750" algn="l">
              <a:spcBef>
                <a:spcPts val="0"/>
              </a:spcBef>
              <a:buFont typeface="Arial" pitchFamily="34" charset="0"/>
              <a:buChar char="•"/>
            </a:pPr>
            <a:r>
              <a:rPr lang="en-US" sz="2600" dirty="0" smtClean="0">
                <a:latin typeface="Arial" charset="0"/>
              </a:rPr>
              <a:t>Very High Radiation Areas </a:t>
            </a:r>
          </a:p>
          <a:p>
            <a:pPr marL="742950" lvl="2" indent="-285750" algn="l">
              <a:spcBef>
                <a:spcPts val="0"/>
              </a:spcBef>
              <a:buFont typeface="Arial" pitchFamily="34" charset="0"/>
              <a:buChar char="•"/>
            </a:pPr>
            <a:r>
              <a:rPr lang="en-US" sz="2600" dirty="0" smtClean="0">
                <a:latin typeface="Arial" charset="0"/>
              </a:rPr>
              <a:t>Specific access control requirements vary but typically will require the same type of controls noted  for LHRAs.</a:t>
            </a:r>
          </a:p>
          <a:p>
            <a:pPr marL="742950" lvl="2" indent="-285750" algn="l">
              <a:spcBef>
                <a:spcPts val="0"/>
              </a:spcBef>
              <a:buFont typeface="Arial" pitchFamily="34" charset="0"/>
              <a:buChar char="•"/>
            </a:pPr>
            <a:r>
              <a:rPr lang="en-US" sz="2600" dirty="0" smtClean="0">
                <a:latin typeface="Arial" charset="0"/>
              </a:rPr>
              <a:t>However ,because of the large dose rates involved and the infrequency of these types of entries, it would receive a considerably higher level of management oversight and documentation than a HRA or LHRA entry.</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81000"/>
            <a:ext cx="7467600" cy="1143000"/>
          </a:xfrm>
        </p:spPr>
        <p:txBody>
          <a:bodyPr/>
          <a:lstStyle/>
          <a:p>
            <a:r>
              <a:rPr lang="en-US" sz="3200" dirty="0" smtClean="0"/>
              <a:t>What Are Your Questions?</a:t>
            </a:r>
            <a:endParaRPr lang="en-US" sz="3200" dirty="0"/>
          </a:p>
        </p:txBody>
      </p:sp>
      <p:pic>
        <p:nvPicPr>
          <p:cNvPr id="1026" name="Picture 2" descr="K:\ATC\Pictures\question mark.JPG"/>
          <p:cNvPicPr>
            <a:picLocks noChangeAspect="1" noChangeArrowheads="1"/>
          </p:cNvPicPr>
          <p:nvPr/>
        </p:nvPicPr>
        <p:blipFill>
          <a:blip r:embed="rId2" cstate="print"/>
          <a:srcRect/>
          <a:stretch>
            <a:fillRect/>
          </a:stretch>
        </p:blipFill>
        <p:spPr bwMode="auto">
          <a:xfrm>
            <a:off x="2938536" y="1676400"/>
            <a:ext cx="2944126" cy="4572000"/>
          </a:xfrm>
          <a:prstGeom prst="rect">
            <a:avLst/>
          </a:prstGeom>
          <a:noFill/>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ain RCA hallway 2.JPG"/>
          <p:cNvPicPr>
            <a:picLocks noChangeAspect="1"/>
          </p:cNvPicPr>
          <p:nvPr/>
        </p:nvPicPr>
        <p:blipFill>
          <a:blip r:embed="rId2" cstate="print"/>
          <a:stretch>
            <a:fillRect/>
          </a:stretch>
        </p:blipFill>
        <p:spPr>
          <a:xfrm>
            <a:off x="533400" y="4038600"/>
            <a:ext cx="2971800" cy="2228850"/>
          </a:xfrm>
          <a:prstGeom prst="rect">
            <a:avLst/>
          </a:prstGeom>
        </p:spPr>
      </p:pic>
      <p:sp>
        <p:nvSpPr>
          <p:cNvPr id="2" name="Title 1"/>
          <p:cNvSpPr>
            <a:spLocks noGrp="1"/>
          </p:cNvSpPr>
          <p:nvPr>
            <p:ph type="title"/>
          </p:nvPr>
        </p:nvSpPr>
        <p:spPr/>
        <p:txBody>
          <a:bodyPr/>
          <a:lstStyle/>
          <a:p>
            <a:r>
              <a:rPr lang="en-US" dirty="0" smtClean="0"/>
              <a:t>Ready for RPT-243-PE-5</a:t>
            </a:r>
            <a:endParaRPr lang="en-US" dirty="0"/>
          </a:p>
        </p:txBody>
      </p:sp>
      <p:pic>
        <p:nvPicPr>
          <p:cNvPr id="4" name="Content Placeholder 3" descr="CA,RA,Static display.JPG"/>
          <p:cNvPicPr>
            <a:picLocks noGrp="1" noChangeAspect="1"/>
          </p:cNvPicPr>
          <p:nvPr>
            <p:ph idx="1"/>
          </p:nvPr>
        </p:nvPicPr>
        <p:blipFill>
          <a:blip r:embed="rId3" cstate="print"/>
          <a:stretch>
            <a:fillRect/>
          </a:stretch>
        </p:blipFill>
        <p:spPr>
          <a:xfrm>
            <a:off x="508000" y="1600201"/>
            <a:ext cx="4064000" cy="3048000"/>
          </a:xfrm>
        </p:spPr>
      </p:pic>
      <p:pic>
        <p:nvPicPr>
          <p:cNvPr id="5" name="Picture 4" descr="hi rad drums.JPG"/>
          <p:cNvPicPr>
            <a:picLocks noChangeAspect="1"/>
          </p:cNvPicPr>
          <p:nvPr/>
        </p:nvPicPr>
        <p:blipFill>
          <a:blip r:embed="rId4" cstate="print"/>
          <a:stretch>
            <a:fillRect/>
          </a:stretch>
        </p:blipFill>
        <p:spPr>
          <a:xfrm>
            <a:off x="4572000" y="1600200"/>
            <a:ext cx="4114800" cy="3048000"/>
          </a:xfrm>
          <a:prstGeom prst="rect">
            <a:avLst/>
          </a:prstGeom>
        </p:spPr>
      </p:pic>
      <p:pic>
        <p:nvPicPr>
          <p:cNvPr id="7" name="Picture 6" descr="RBZ Entry.JPG"/>
          <p:cNvPicPr>
            <a:picLocks noChangeAspect="1"/>
          </p:cNvPicPr>
          <p:nvPr/>
        </p:nvPicPr>
        <p:blipFill>
          <a:blip r:embed="rId5" cstate="print"/>
          <a:stretch>
            <a:fillRect/>
          </a:stretch>
        </p:blipFill>
        <p:spPr>
          <a:xfrm>
            <a:off x="3505200" y="4191000"/>
            <a:ext cx="2743200" cy="2057400"/>
          </a:xfrm>
          <a:prstGeom prst="rect">
            <a:avLst/>
          </a:prstGeom>
        </p:spPr>
      </p:pic>
      <p:pic>
        <p:nvPicPr>
          <p:cNvPr id="8" name="Picture 7" descr="hi rad drums.JPG"/>
          <p:cNvPicPr>
            <a:picLocks noChangeAspect="1"/>
          </p:cNvPicPr>
          <p:nvPr/>
        </p:nvPicPr>
        <p:blipFill>
          <a:blip r:embed="rId6" cstate="print"/>
          <a:stretch>
            <a:fillRect/>
          </a:stretch>
        </p:blipFill>
        <p:spPr>
          <a:xfrm>
            <a:off x="6248400" y="4400550"/>
            <a:ext cx="2463800" cy="1847850"/>
          </a:xfrm>
          <a:prstGeom prst="rect">
            <a:avLst/>
          </a:prstGeom>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800600"/>
          </a:xfrm>
        </p:spPr>
        <p:txBody>
          <a:bodyPr/>
          <a:lstStyle/>
          <a:p>
            <a:pPr>
              <a:spcBef>
                <a:spcPts val="0"/>
              </a:spcBef>
            </a:pPr>
            <a:r>
              <a:rPr lang="en-US" sz="2450" dirty="0" smtClean="0"/>
              <a:t>Demonstrate actions that should be taken if radiological conditions at the job site are significantly different from those shown on the RWP. </a:t>
            </a:r>
          </a:p>
          <a:p>
            <a:pPr>
              <a:spcBef>
                <a:spcPts val="0"/>
              </a:spcBef>
            </a:pPr>
            <a:r>
              <a:rPr lang="en-US" sz="2450" dirty="0" smtClean="0">
                <a:solidFill>
                  <a:schemeClr val="tx1"/>
                </a:solidFill>
                <a:latin typeface="+mn-lt"/>
                <a:ea typeface="+mn-ea"/>
                <a:cs typeface="+mn-cs"/>
              </a:rPr>
              <a:t>Explain actions to be taken if surveys show radiological conditions significantly different than expected, such as:</a:t>
            </a:r>
          </a:p>
          <a:p>
            <a:pPr lvl="1">
              <a:spcBef>
                <a:spcPts val="0"/>
              </a:spcBef>
            </a:pPr>
            <a:r>
              <a:rPr lang="en-US" sz="2450" dirty="0" smtClean="0">
                <a:solidFill>
                  <a:schemeClr val="tx1"/>
                </a:solidFill>
                <a:latin typeface="+mn-lt"/>
                <a:ea typeface="+mn-ea"/>
                <a:cs typeface="+mn-cs"/>
              </a:rPr>
              <a:t>high contact dose rates, </a:t>
            </a:r>
          </a:p>
          <a:p>
            <a:pPr lvl="1">
              <a:spcBef>
                <a:spcPts val="0"/>
              </a:spcBef>
            </a:pPr>
            <a:r>
              <a:rPr lang="en-US" sz="2450" dirty="0" smtClean="0">
                <a:solidFill>
                  <a:schemeClr val="tx1"/>
                </a:solidFill>
                <a:latin typeface="+mn-lt"/>
                <a:ea typeface="+mn-ea"/>
                <a:cs typeface="+mn-cs"/>
              </a:rPr>
              <a:t>high general area dose rates, </a:t>
            </a:r>
          </a:p>
          <a:p>
            <a:pPr lvl="1">
              <a:spcBef>
                <a:spcPts val="0"/>
              </a:spcBef>
            </a:pPr>
            <a:r>
              <a:rPr lang="en-US" sz="2450" dirty="0" smtClean="0">
                <a:solidFill>
                  <a:schemeClr val="tx1"/>
                </a:solidFill>
                <a:latin typeface="+mn-lt"/>
                <a:ea typeface="+mn-ea"/>
                <a:cs typeface="+mn-cs"/>
              </a:rPr>
              <a:t>unexpected low dose rates, </a:t>
            </a:r>
          </a:p>
          <a:p>
            <a:pPr lvl="1">
              <a:spcBef>
                <a:spcPts val="0"/>
              </a:spcBef>
            </a:pPr>
            <a:r>
              <a:rPr lang="en-US" sz="2450" dirty="0" smtClean="0">
                <a:solidFill>
                  <a:schemeClr val="tx1"/>
                </a:solidFill>
                <a:latin typeface="+mn-lt"/>
                <a:ea typeface="+mn-ea"/>
                <a:cs typeface="+mn-cs"/>
              </a:rPr>
              <a:t>high beta dose rates, </a:t>
            </a:r>
          </a:p>
          <a:p>
            <a:pPr lvl="1">
              <a:spcBef>
                <a:spcPts val="0"/>
              </a:spcBef>
            </a:pPr>
            <a:r>
              <a:rPr lang="en-US" sz="2450" dirty="0" smtClean="0">
                <a:solidFill>
                  <a:schemeClr val="tx1"/>
                </a:solidFill>
                <a:latin typeface="+mn-lt"/>
                <a:ea typeface="+mn-ea"/>
                <a:cs typeface="+mn-cs"/>
              </a:rPr>
              <a:t>very high contamination levels, </a:t>
            </a:r>
          </a:p>
          <a:p>
            <a:pPr lvl="1">
              <a:spcBef>
                <a:spcPts val="0"/>
              </a:spcBef>
            </a:pPr>
            <a:r>
              <a:rPr lang="en-US" sz="2450" dirty="0" smtClean="0">
                <a:solidFill>
                  <a:schemeClr val="tx1"/>
                </a:solidFill>
                <a:latin typeface="+mn-lt"/>
                <a:ea typeface="+mn-ea"/>
                <a:cs typeface="+mn-cs"/>
              </a:rPr>
              <a:t>very high airborne radioactivity, and </a:t>
            </a:r>
          </a:p>
          <a:p>
            <a:pPr lvl="1">
              <a:spcBef>
                <a:spcPts val="0"/>
              </a:spcBef>
            </a:pPr>
            <a:r>
              <a:rPr lang="en-US" sz="2450" dirty="0" smtClean="0">
                <a:solidFill>
                  <a:schemeClr val="tx1"/>
                </a:solidFill>
                <a:latin typeface="+mn-lt"/>
                <a:ea typeface="+mn-ea"/>
                <a:cs typeface="+mn-cs"/>
              </a:rPr>
              <a:t>unexpected lack of airborne radioactivity.</a:t>
            </a:r>
            <a:r>
              <a:rPr lang="en-US" sz="2450" dirty="0" smtClean="0"/>
              <a:t> </a:t>
            </a:r>
          </a:p>
        </p:txBody>
      </p:sp>
      <p:sp>
        <p:nvSpPr>
          <p:cNvPr id="4"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Discuss proper job coverage and radiological protection measures for high-exposure jobs and potential high-exposure jobs, such as the following:</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steam generator maintenance (PWR)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reactor coolant pump seal replacement (PWR)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reactor water cleanup pump maintenance (BWR)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recirculation pump seal replacement (BWR)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reactor internal pump maintenance (ABWR)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control rod drive maintenance (BWR and ABWR)</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diving operations</a:t>
            </a:r>
            <a:br>
              <a:rPr lang="en-US" sz="2400" dirty="0" smtClean="0">
                <a:solidFill>
                  <a:schemeClr val="tx1"/>
                </a:solidFill>
                <a:latin typeface="+mn-lt"/>
                <a:ea typeface="+mn-ea"/>
                <a:cs typeface="+mn-cs"/>
              </a:rPr>
            </a:br>
            <a:endParaRPr lang="en-US" sz="2400" dirty="0" smtClean="0"/>
          </a:p>
        </p:txBody>
      </p:sp>
      <p:sp>
        <p:nvSpPr>
          <p:cNvPr id="4"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solidFill>
                  <a:schemeClr val="tx1"/>
                </a:solidFill>
                <a:latin typeface="+mn-lt"/>
                <a:ea typeface="+mn-ea"/>
                <a:cs typeface="+mn-cs"/>
              </a:rPr>
              <a:t>Discuss proper job coverage and radiological protection measures for high-exposure jobs and potential high-exposure jobs, such as the following </a:t>
            </a:r>
            <a:r>
              <a:rPr lang="en-US" sz="1800" dirty="0" smtClean="0">
                <a:solidFill>
                  <a:schemeClr val="tx1"/>
                </a:solidFill>
                <a:latin typeface="+mn-lt"/>
                <a:ea typeface="+mn-ea"/>
                <a:cs typeface="+mn-cs"/>
              </a:rPr>
              <a:t>(cont’d):</a:t>
            </a:r>
            <a:r>
              <a:rPr lang="en-US" sz="2400" dirty="0" smtClean="0">
                <a:solidFill>
                  <a:schemeClr val="tx1"/>
                </a:solidFill>
                <a:latin typeface="+mn-lt"/>
                <a:ea typeface="+mn-ea"/>
                <a:cs typeface="+mn-cs"/>
              </a:rPr>
              <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spent resin transfer operations</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spent fuel movements</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in-core detector maintenance</a:t>
            </a:r>
            <a:br>
              <a:rPr lang="en-US" sz="2400" dirty="0" smtClean="0">
                <a:solidFill>
                  <a:schemeClr val="tx1"/>
                </a:solidFill>
                <a:latin typeface="+mn-lt"/>
                <a:ea typeface="+mn-ea"/>
                <a:cs typeface="+mn-cs"/>
              </a:rPr>
            </a:br>
            <a:r>
              <a:rPr lang="en-US" sz="2400" dirty="0" smtClean="0">
                <a:solidFill>
                  <a:schemeClr val="tx1"/>
                </a:solidFill>
                <a:latin typeface="+mn-lt"/>
                <a:ea typeface="+mn-ea"/>
                <a:cs typeface="+mn-cs"/>
              </a:rPr>
              <a:t>• work in or around the spent fuel pool</a:t>
            </a:r>
            <a:r>
              <a:rPr lang="en-US" sz="2400" dirty="0" smtClean="0"/>
              <a:t> </a:t>
            </a:r>
          </a:p>
          <a:p>
            <a:endParaRPr lang="en-US" sz="2400" dirty="0" smtClean="0"/>
          </a:p>
          <a:p>
            <a:endParaRPr lang="en-US" sz="2400" dirty="0" smtClean="0"/>
          </a:p>
        </p:txBody>
      </p:sp>
      <p:sp>
        <p:nvSpPr>
          <p:cNvPr id="4"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Learning Outcomes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bwMode="auto">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3600" b="1" dirty="0" smtClean="0">
                <a:solidFill>
                  <a:schemeClr val="tx2"/>
                </a:solidFill>
                <a:latin typeface="Arial" pitchFamily="34" charset="0"/>
              </a:rPr>
              <a:t/>
            </a:r>
            <a:br>
              <a:rPr lang="en-US" sz="3600" b="1" dirty="0" smtClean="0">
                <a:solidFill>
                  <a:schemeClr val="tx2"/>
                </a:solidFill>
                <a:latin typeface="Arial" pitchFamily="34" charset="0"/>
              </a:rPr>
            </a:br>
            <a:r>
              <a:rPr lang="en-US" sz="1600" b="1" dirty="0" smtClean="0">
                <a:solidFill>
                  <a:schemeClr val="tx2"/>
                </a:solidFill>
                <a:latin typeface="Arial" pitchFamily="34" charset="0"/>
              </a:rPr>
              <a:t>Upon </a:t>
            </a:r>
            <a:r>
              <a:rPr lang="en-US" sz="1600" b="1" dirty="0">
                <a:solidFill>
                  <a:schemeClr val="tx2"/>
                </a:solidFill>
                <a:latin typeface="Arial" pitchFamily="34" charset="0"/>
              </a:rPr>
              <a:t>completion of this lesson, the student will be able to:</a:t>
            </a:r>
            <a:endParaRPr lang="en-US" sz="3600" b="1" dirty="0">
              <a:solidFill>
                <a:schemeClr val="tx2"/>
              </a:solidFill>
              <a:latin typeface="Arial" pitchFamily="34" charset="0"/>
            </a:endParaRPr>
          </a:p>
        </p:txBody>
      </p:sp>
      <p:sp>
        <p:nvSpPr>
          <p:cNvPr id="3" name="Content Placeholder 2"/>
          <p:cNvSpPr>
            <a:spLocks noGrp="1"/>
          </p:cNvSpPr>
          <p:nvPr>
            <p:ph idx="1"/>
          </p:nvPr>
        </p:nvSpPr>
        <p:spPr/>
        <p:txBody>
          <a:bodyPr/>
          <a:lstStyle/>
          <a:p>
            <a:r>
              <a:rPr lang="en-US" dirty="0" smtClean="0"/>
              <a:t>Describe the methods that can be used to invoke radiological protection requirements, such as:</a:t>
            </a:r>
          </a:p>
          <a:p>
            <a:pPr lvl="1"/>
            <a:r>
              <a:rPr lang="en-US" dirty="0" smtClean="0"/>
              <a:t>steps in written procedures, </a:t>
            </a:r>
          </a:p>
          <a:p>
            <a:pPr lvl="1"/>
            <a:r>
              <a:rPr lang="en-US" dirty="0" smtClean="0"/>
              <a:t>radiation work permits, </a:t>
            </a:r>
          </a:p>
          <a:p>
            <a:pPr lvl="1"/>
            <a:r>
              <a:rPr lang="en-US" dirty="0" smtClean="0"/>
              <a:t>verbal instructions from the supervisor, and </a:t>
            </a:r>
          </a:p>
          <a:p>
            <a:pPr lvl="1"/>
            <a:r>
              <a:rPr lang="en-US" dirty="0" smtClean="0"/>
              <a:t>verbal instructions from radiological protection personnel. </a:t>
            </a:r>
          </a:p>
          <a:p>
            <a:pPr>
              <a:spcBef>
                <a:spcPts val="0"/>
              </a:spcBef>
              <a:buNone/>
            </a:pPr>
            <a:r>
              <a:rPr lang="en-US" dirty="0" smtClean="0"/>
              <a:t> </a:t>
            </a:r>
          </a:p>
          <a:p>
            <a:pPr>
              <a:spcBef>
                <a:spcPts val="0"/>
              </a:spcBef>
            </a:pPr>
            <a:endParaRPr lang="en-US" dirty="0" smtClean="0"/>
          </a:p>
          <a:p>
            <a:pPr>
              <a:spcBef>
                <a:spcPts val="0"/>
              </a:spcBef>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Exposure Control</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bwMode="auto">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
        <p:nvSpPr>
          <p:cNvPr id="3" name="Content Placeholder 2"/>
          <p:cNvSpPr>
            <a:spLocks noGrp="1"/>
          </p:cNvSpPr>
          <p:nvPr>
            <p:ph idx="1"/>
          </p:nvPr>
        </p:nvSpPr>
        <p:spPr/>
        <p:txBody>
          <a:bodyPr/>
          <a:lstStyle/>
          <a:p>
            <a:pPr>
              <a:spcBef>
                <a:spcPts val="0"/>
              </a:spcBef>
            </a:pPr>
            <a:r>
              <a:rPr lang="en-US" dirty="0" smtClean="0"/>
              <a:t>Describe techniques for controlling individual exposures during radiological work such as:</a:t>
            </a:r>
          </a:p>
          <a:p>
            <a:pPr lvl="1">
              <a:spcBef>
                <a:spcPts val="0"/>
              </a:spcBef>
            </a:pPr>
            <a:r>
              <a:rPr lang="en-US" dirty="0" smtClean="0"/>
              <a:t>assignment of stay times, </a:t>
            </a:r>
          </a:p>
          <a:p>
            <a:pPr lvl="1">
              <a:spcBef>
                <a:spcPts val="0"/>
              </a:spcBef>
            </a:pPr>
            <a:r>
              <a:rPr lang="en-US" dirty="0" smtClean="0"/>
              <a:t>use of radiation work permits (RWP),</a:t>
            </a:r>
          </a:p>
          <a:p>
            <a:pPr lvl="1">
              <a:spcBef>
                <a:spcPts val="0"/>
              </a:spcBef>
            </a:pPr>
            <a:r>
              <a:rPr lang="en-US" dirty="0" smtClean="0"/>
              <a:t> radiological protection technician job coverage (local or video monitor),</a:t>
            </a:r>
          </a:p>
          <a:p>
            <a:pPr lvl="1">
              <a:spcBef>
                <a:spcPts val="0"/>
              </a:spcBef>
            </a:pPr>
            <a:r>
              <a:rPr lang="en-US" dirty="0" smtClean="0"/>
              <a:t>use of low dose waiting areas, and </a:t>
            </a:r>
          </a:p>
          <a:p>
            <a:pPr lvl="1">
              <a:spcBef>
                <a:spcPts val="0"/>
              </a:spcBef>
            </a:pPr>
            <a:r>
              <a:rPr lang="en-US" dirty="0" smtClean="0"/>
              <a:t>use of remote electronic dosimeters. </a:t>
            </a:r>
          </a:p>
          <a:p>
            <a:pPr>
              <a:spcBef>
                <a:spcPts val="0"/>
              </a:spcBef>
            </a:pPr>
            <a:endParaRPr lang="en-US" dirty="0" smtClean="0"/>
          </a:p>
          <a:p>
            <a:pPr>
              <a:spcBef>
                <a:spcPts val="0"/>
              </a:spcBef>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bwMode="auto">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
        <p:nvSpPr>
          <p:cNvPr id="3" name="Content Placeholder 2"/>
          <p:cNvSpPr>
            <a:spLocks noGrp="1"/>
          </p:cNvSpPr>
          <p:nvPr>
            <p:ph idx="1"/>
          </p:nvPr>
        </p:nvSpPr>
        <p:spPr/>
        <p:txBody>
          <a:bodyPr/>
          <a:lstStyle/>
          <a:p>
            <a:pPr>
              <a:spcBef>
                <a:spcPts val="0"/>
              </a:spcBef>
            </a:pPr>
            <a:r>
              <a:rPr lang="en-US" sz="2800" dirty="0" smtClean="0"/>
              <a:t>Identify techniques for controlling worker exposure to beta radiation, such as:</a:t>
            </a:r>
          </a:p>
          <a:p>
            <a:pPr lvl="1">
              <a:spcBef>
                <a:spcPts val="0"/>
              </a:spcBef>
            </a:pPr>
            <a:r>
              <a:rPr lang="en-US" sz="2800" dirty="0" smtClean="0"/>
              <a:t>the wearing of protective clothing, </a:t>
            </a:r>
          </a:p>
          <a:p>
            <a:pPr lvl="1">
              <a:spcBef>
                <a:spcPts val="0"/>
              </a:spcBef>
            </a:pPr>
            <a:r>
              <a:rPr lang="en-US" sz="2800" dirty="0" smtClean="0"/>
              <a:t>face shields, and </a:t>
            </a:r>
          </a:p>
          <a:p>
            <a:pPr lvl="1">
              <a:spcBef>
                <a:spcPts val="0"/>
              </a:spcBef>
            </a:pPr>
            <a:r>
              <a:rPr lang="en-US" sz="2800" dirty="0" smtClean="0"/>
              <a:t>glasses. </a:t>
            </a:r>
          </a:p>
          <a:p>
            <a:pPr>
              <a:spcBef>
                <a:spcPts val="0"/>
              </a:spcBef>
            </a:pPr>
            <a:endParaRPr lang="en-US" dirty="0" smtClean="0"/>
          </a:p>
          <a:p>
            <a:pPr>
              <a:spcBef>
                <a:spcPts val="0"/>
              </a:spcBef>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219200" y="381000"/>
            <a:ext cx="7162800" cy="1143000"/>
          </a:xfrm>
        </p:spPr>
        <p:txBody>
          <a:bodyPr/>
          <a:lstStyle/>
          <a:p>
            <a:r>
              <a:rPr lang="en-US" dirty="0" smtClean="0"/>
              <a:t>Learning Outcomes</a:t>
            </a:r>
            <a:br>
              <a:rPr lang="en-US" dirty="0" smtClean="0"/>
            </a:br>
            <a:r>
              <a:rPr lang="en-US" sz="1600" dirty="0" smtClean="0"/>
              <a:t>Upon completion of this lesson, the student will be able to:</a:t>
            </a:r>
            <a:endParaRPr lang="en-US" dirty="0" smtClean="0"/>
          </a:p>
        </p:txBody>
      </p:sp>
      <p:sp>
        <p:nvSpPr>
          <p:cNvPr id="4099" name="Content Placeholder 2"/>
          <p:cNvSpPr>
            <a:spLocks noGrp="1"/>
          </p:cNvSpPr>
          <p:nvPr>
            <p:ph idx="1"/>
          </p:nvPr>
        </p:nvSpPr>
        <p:spPr/>
        <p:txBody>
          <a:bodyPr>
            <a:normAutofit lnSpcReduction="10000"/>
          </a:bodyPr>
          <a:lstStyle/>
          <a:p>
            <a:r>
              <a:rPr lang="en-US" dirty="0" smtClean="0">
                <a:solidFill>
                  <a:schemeClr val="tx1"/>
                </a:solidFill>
                <a:latin typeface="+mn-lt"/>
                <a:ea typeface="+mn-ea"/>
                <a:cs typeface="+mn-cs"/>
              </a:rPr>
              <a:t>Explain exposure control, including the following:</a:t>
            </a:r>
            <a:br>
              <a:rPr lang="en-US" dirty="0" smtClean="0">
                <a:solidFill>
                  <a:schemeClr val="tx1"/>
                </a:solidFill>
                <a:latin typeface="+mn-lt"/>
                <a:ea typeface="+mn-ea"/>
                <a:cs typeface="+mn-cs"/>
              </a:rPr>
            </a:br>
            <a:r>
              <a:rPr lang="en-US" dirty="0" smtClean="0">
                <a:solidFill>
                  <a:schemeClr val="tx1"/>
                </a:solidFill>
                <a:latin typeface="+mn-lt"/>
                <a:ea typeface="+mn-ea"/>
                <a:cs typeface="+mn-cs"/>
              </a:rPr>
              <a:t>• contamination</a:t>
            </a:r>
            <a:br>
              <a:rPr lang="en-US" dirty="0" smtClean="0">
                <a:solidFill>
                  <a:schemeClr val="tx1"/>
                </a:solidFill>
                <a:latin typeface="+mn-lt"/>
                <a:ea typeface="+mn-ea"/>
                <a:cs typeface="+mn-cs"/>
              </a:rPr>
            </a:br>
            <a:r>
              <a:rPr lang="en-US" dirty="0" smtClean="0">
                <a:solidFill>
                  <a:schemeClr val="tx1"/>
                </a:solidFill>
                <a:latin typeface="+mn-lt"/>
                <a:ea typeface="+mn-ea"/>
                <a:cs typeface="+mn-cs"/>
              </a:rPr>
              <a:t>• decontamination</a:t>
            </a:r>
            <a:br>
              <a:rPr lang="en-US" dirty="0" smtClean="0">
                <a:solidFill>
                  <a:schemeClr val="tx1"/>
                </a:solidFill>
                <a:latin typeface="+mn-lt"/>
                <a:ea typeface="+mn-ea"/>
                <a:cs typeface="+mn-cs"/>
              </a:rPr>
            </a:br>
            <a:r>
              <a:rPr lang="en-US" dirty="0" smtClean="0">
                <a:solidFill>
                  <a:schemeClr val="tx1"/>
                </a:solidFill>
                <a:latin typeface="+mn-lt"/>
                <a:ea typeface="+mn-ea"/>
                <a:cs typeface="+mn-cs"/>
              </a:rPr>
              <a:t>• exposure reduction methods</a:t>
            </a:r>
            <a:br>
              <a:rPr lang="en-US" dirty="0" smtClean="0">
                <a:solidFill>
                  <a:schemeClr val="tx1"/>
                </a:solidFill>
                <a:latin typeface="+mn-lt"/>
                <a:ea typeface="+mn-ea"/>
                <a:cs typeface="+mn-cs"/>
              </a:rPr>
            </a:br>
            <a:r>
              <a:rPr lang="en-US" dirty="0" smtClean="0">
                <a:solidFill>
                  <a:schemeClr val="tx1"/>
                </a:solidFill>
                <a:latin typeface="+mn-lt"/>
                <a:ea typeface="+mn-ea"/>
                <a:cs typeface="+mn-cs"/>
              </a:rPr>
              <a:t>• protective clothing and respirators</a:t>
            </a:r>
            <a:br>
              <a:rPr lang="en-US" dirty="0" smtClean="0">
                <a:solidFill>
                  <a:schemeClr val="tx1"/>
                </a:solidFill>
                <a:latin typeface="+mn-lt"/>
                <a:ea typeface="+mn-ea"/>
                <a:cs typeface="+mn-cs"/>
              </a:rPr>
            </a:br>
            <a:r>
              <a:rPr lang="en-US" dirty="0" smtClean="0">
                <a:solidFill>
                  <a:schemeClr val="tx1"/>
                </a:solidFill>
                <a:latin typeface="+mn-lt"/>
                <a:ea typeface="+mn-ea"/>
                <a:cs typeface="+mn-cs"/>
              </a:rPr>
              <a:t>• provisions of 10CFR20</a:t>
            </a:r>
            <a:br>
              <a:rPr lang="en-US" dirty="0" smtClean="0">
                <a:solidFill>
                  <a:schemeClr val="tx1"/>
                </a:solidFill>
                <a:latin typeface="+mn-lt"/>
                <a:ea typeface="+mn-ea"/>
                <a:cs typeface="+mn-cs"/>
              </a:rPr>
            </a:br>
            <a:r>
              <a:rPr lang="en-US" dirty="0" smtClean="0">
                <a:solidFill>
                  <a:schemeClr val="tx1"/>
                </a:solidFill>
                <a:latin typeface="+mn-lt"/>
                <a:ea typeface="+mn-ea"/>
                <a:cs typeface="+mn-cs"/>
              </a:rPr>
              <a:t>• radiologically controlled areas</a:t>
            </a:r>
            <a:br>
              <a:rPr lang="en-US" dirty="0" smtClean="0">
                <a:solidFill>
                  <a:schemeClr val="tx1"/>
                </a:solidFill>
                <a:latin typeface="+mn-lt"/>
                <a:ea typeface="+mn-ea"/>
                <a:cs typeface="+mn-cs"/>
              </a:rPr>
            </a:br>
            <a:r>
              <a:rPr lang="en-US" dirty="0" smtClean="0">
                <a:solidFill>
                  <a:schemeClr val="tx1"/>
                </a:solidFill>
                <a:latin typeface="+mn-lt"/>
                <a:ea typeface="+mn-ea"/>
                <a:cs typeface="+mn-cs"/>
              </a:rPr>
              <a:t>• site administrative controls and limits (margin from regulatory limits)</a:t>
            </a:r>
            <a:r>
              <a:rPr lang="en-US" dirty="0" smtClean="0"/>
              <a:t> </a:t>
            </a:r>
          </a:p>
          <a:p>
            <a:endParaRPr lang="en-US" sz="2800" dirty="0" smtClean="0"/>
          </a:p>
          <a:p>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495300" y="1676400"/>
            <a:ext cx="8229600" cy="4648200"/>
          </a:xfrm>
        </p:spPr>
        <p:txBody>
          <a:bodyPr/>
          <a:lstStyle/>
          <a:p>
            <a:pPr>
              <a:spcBef>
                <a:spcPts val="0"/>
              </a:spcBef>
            </a:pPr>
            <a:r>
              <a:rPr lang="en-US" sz="2600" dirty="0" smtClean="0">
                <a:solidFill>
                  <a:schemeClr val="tx1"/>
                </a:solidFill>
                <a:latin typeface="+mn-lt"/>
                <a:ea typeface="+mn-ea"/>
                <a:cs typeface="+mn-cs"/>
              </a:rPr>
              <a:t>Describe the concept of “total risk” as applied to the prescription of radiological work controls.</a:t>
            </a:r>
            <a:r>
              <a:rPr lang="en-US" sz="2600" dirty="0" smtClean="0"/>
              <a:t> </a:t>
            </a:r>
          </a:p>
          <a:p>
            <a:pPr>
              <a:spcBef>
                <a:spcPts val="0"/>
              </a:spcBef>
            </a:pPr>
            <a:r>
              <a:rPr lang="en-US" sz="2600" dirty="0" smtClean="0"/>
              <a:t>Describe exposure control techniques that can be used to control worker and technician radiation exposures. </a:t>
            </a:r>
          </a:p>
          <a:p>
            <a:pPr>
              <a:spcBef>
                <a:spcPts val="0"/>
              </a:spcBef>
            </a:pPr>
            <a:endParaRPr lang="en-US" sz="2600" dirty="0" smtClean="0"/>
          </a:p>
          <a:p>
            <a:pPr>
              <a:spcBef>
                <a:spcPts val="0"/>
              </a:spcBef>
            </a:pPr>
            <a:endParaRPr lang="en-US" sz="2600" dirty="0" smtClean="0"/>
          </a:p>
          <a:p>
            <a:pPr>
              <a:spcBef>
                <a:spcPts val="0"/>
              </a:spcBef>
            </a:pPr>
            <a:endParaRPr lang="en-US" sz="2600" dirty="0" smtClean="0"/>
          </a:p>
        </p:txBody>
      </p:sp>
      <p:sp>
        <p:nvSpPr>
          <p:cNvPr id="29699"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800600"/>
          </a:xfrm>
        </p:spPr>
        <p:txBody>
          <a:bodyPr/>
          <a:lstStyle/>
          <a:p>
            <a:r>
              <a:rPr lang="en-US" sz="2400" dirty="0" smtClean="0">
                <a:solidFill>
                  <a:schemeClr val="tx1"/>
                </a:solidFill>
                <a:latin typeface="+mn-lt"/>
                <a:ea typeface="+mn-ea"/>
                <a:cs typeface="+mn-cs"/>
              </a:rPr>
              <a:t>Describe source reduction techniques that can be used to reduce worker radiation exposures, including the following:</a:t>
            </a:r>
            <a:br>
              <a:rPr lang="en-US" sz="2400" dirty="0" smtClean="0">
                <a:solidFill>
                  <a:schemeClr val="tx1"/>
                </a:solidFill>
                <a:latin typeface="+mn-lt"/>
                <a:ea typeface="+mn-ea"/>
                <a:cs typeface="+mn-cs"/>
              </a:rPr>
            </a:br>
            <a:r>
              <a:rPr lang="en-US" sz="2300" dirty="0" smtClean="0">
                <a:solidFill>
                  <a:schemeClr val="tx1"/>
                </a:solidFill>
                <a:latin typeface="+mn-lt"/>
                <a:ea typeface="+mn-ea"/>
                <a:cs typeface="+mn-cs"/>
              </a:rPr>
              <a:t>• decontamination of major system components</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flushing of hot spots                                                                                                   • sequencing of work so high dose rate items are removed from the work area early on</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reduction of cobalt in system components</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enhanced filtration of reactor coolant</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early boration (PWR)</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use of hydrogen peroxide (PWR)</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lithium control (PWR)</a:t>
            </a:r>
            <a:br>
              <a:rPr lang="en-US" sz="2300" dirty="0" smtClean="0">
                <a:solidFill>
                  <a:schemeClr val="tx1"/>
                </a:solidFill>
                <a:latin typeface="+mn-lt"/>
                <a:ea typeface="+mn-ea"/>
                <a:cs typeface="+mn-cs"/>
              </a:rPr>
            </a:br>
            <a:r>
              <a:rPr lang="en-US" sz="2300" dirty="0" smtClean="0">
                <a:solidFill>
                  <a:schemeClr val="tx1"/>
                </a:solidFill>
                <a:latin typeface="+mn-lt"/>
                <a:ea typeface="+mn-ea"/>
                <a:cs typeface="+mn-cs"/>
              </a:rPr>
              <a:t>• soft shutdown (BWR)</a:t>
            </a:r>
            <a:r>
              <a:rPr lang="en-US" sz="23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219200" y="381000"/>
            <a:ext cx="7162800" cy="1143000"/>
          </a:xfrm>
        </p:spPr>
        <p:txBody>
          <a:bodyPr/>
          <a:lstStyle/>
          <a:p>
            <a:r>
              <a:rPr lang="en-US" dirty="0" smtClean="0"/>
              <a:t>Learning Outcomes</a:t>
            </a:r>
            <a:br>
              <a:rPr lang="en-US" dirty="0" smtClean="0"/>
            </a:br>
            <a:r>
              <a:rPr lang="en-US" sz="1600" dirty="0" smtClean="0"/>
              <a:t>Upon completion of this lesson, the student will be able to:</a:t>
            </a:r>
            <a:endParaRPr lang="en-US" dirty="0" smtClean="0"/>
          </a:p>
        </p:txBody>
      </p:sp>
      <p:sp>
        <p:nvSpPr>
          <p:cNvPr id="4099" name="Content Placeholder 2"/>
          <p:cNvSpPr>
            <a:spLocks noGrp="1"/>
          </p:cNvSpPr>
          <p:nvPr>
            <p:ph idx="1"/>
          </p:nvPr>
        </p:nvSpPr>
        <p:spPr/>
        <p:txBody>
          <a:bodyPr/>
          <a:lstStyle/>
          <a:p>
            <a:pPr>
              <a:spcBef>
                <a:spcPts val="0"/>
              </a:spcBef>
            </a:pPr>
            <a:r>
              <a:rPr lang="en-US" dirty="0" smtClean="0"/>
              <a:t>Describe how to estimate beta and gamma dose rates from the following:</a:t>
            </a:r>
          </a:p>
          <a:p>
            <a:pPr lvl="1">
              <a:spcBef>
                <a:spcPts val="0"/>
              </a:spcBef>
            </a:pPr>
            <a:r>
              <a:rPr lang="en-US" dirty="0" smtClean="0"/>
              <a:t>contamination on floor</a:t>
            </a:r>
          </a:p>
          <a:p>
            <a:pPr lvl="1">
              <a:spcBef>
                <a:spcPts val="0"/>
              </a:spcBef>
            </a:pPr>
            <a:r>
              <a:rPr lang="en-US" dirty="0" smtClean="0"/>
              <a:t>airborne radioactivity (particulate, iodine, noble gases, and tritium)</a:t>
            </a:r>
          </a:p>
          <a:p>
            <a:pPr lvl="1">
              <a:spcBef>
                <a:spcPts val="0"/>
              </a:spcBef>
            </a:pPr>
            <a:r>
              <a:rPr lang="en-US" dirty="0" smtClean="0"/>
              <a:t>pipes or tanks that contain radioactive liquids </a:t>
            </a:r>
          </a:p>
          <a:p>
            <a:pPr>
              <a:spcBef>
                <a:spcPts val="0"/>
              </a:spcBef>
            </a:pP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Contamination Controls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724400"/>
          </a:xfrm>
        </p:spPr>
        <p:txBody>
          <a:bodyPr/>
          <a:lstStyle/>
          <a:p>
            <a:r>
              <a:rPr lang="en-US" sz="2600" dirty="0" smtClean="0">
                <a:solidFill>
                  <a:schemeClr val="tx1"/>
                </a:solidFill>
                <a:latin typeface="+mn-lt"/>
                <a:ea typeface="+mn-ea"/>
                <a:cs typeface="+mn-cs"/>
              </a:rPr>
              <a:t>Describe techniques for controlling the spread of contamination to personnel and equipment, including the following:</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use of protective clothing</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packaging of contaminated materials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use of containment devices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control of leaks from radioactive systems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decontamination</a:t>
            </a:r>
            <a:r>
              <a:rPr lang="en-US" sz="26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648200"/>
          </a:xfrm>
        </p:spPr>
        <p:txBody>
          <a:bodyPr>
            <a:normAutofit lnSpcReduction="10000"/>
          </a:bodyPr>
          <a:lstStyle/>
          <a:p>
            <a:r>
              <a:rPr lang="en-US" sz="2600" dirty="0" smtClean="0">
                <a:solidFill>
                  <a:schemeClr val="tx1"/>
                </a:solidFill>
                <a:latin typeface="+mn-lt"/>
                <a:ea typeface="+mn-ea"/>
                <a:cs typeface="+mn-cs"/>
              </a:rPr>
              <a:t>Describe precautions to be used, when practical, to control the spread of radioactive contamination during radiological work, such as:</a:t>
            </a:r>
          </a:p>
          <a:p>
            <a:pPr lvl="1"/>
            <a:r>
              <a:rPr lang="en-US" dirty="0" smtClean="0">
                <a:solidFill>
                  <a:schemeClr val="tx1"/>
                </a:solidFill>
                <a:latin typeface="+mn-lt"/>
                <a:ea typeface="+mn-ea"/>
                <a:cs typeface="+mn-cs"/>
              </a:rPr>
              <a:t>the use of containment devices, </a:t>
            </a:r>
          </a:p>
          <a:p>
            <a:pPr lvl="1"/>
            <a:r>
              <a:rPr lang="en-US" dirty="0" smtClean="0">
                <a:solidFill>
                  <a:schemeClr val="tx1"/>
                </a:solidFill>
                <a:latin typeface="+mn-lt"/>
                <a:ea typeface="+mn-ea"/>
                <a:cs typeface="+mn-cs"/>
              </a:rPr>
              <a:t>special protective clothing requirements, and </a:t>
            </a:r>
          </a:p>
          <a:p>
            <a:pPr lvl="1"/>
            <a:r>
              <a:rPr lang="en-US" dirty="0" smtClean="0">
                <a:solidFill>
                  <a:schemeClr val="tx1"/>
                </a:solidFill>
                <a:latin typeface="+mn-lt"/>
                <a:ea typeface="+mn-ea"/>
                <a:cs typeface="+mn-cs"/>
              </a:rPr>
              <a:t>the use of disposable coverings during job-site preparation.</a:t>
            </a:r>
            <a:r>
              <a:rPr lang="en-US" dirty="0" smtClean="0"/>
              <a:t> </a:t>
            </a:r>
          </a:p>
          <a:p>
            <a:r>
              <a:rPr lang="en-US" sz="2600" dirty="0" smtClean="0"/>
              <a:t>Describe contamination control techniques that can be used to limit or prevent personnel and area contamination and/or reduce radioactive waste generation. </a:t>
            </a:r>
          </a:p>
          <a:p>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724400"/>
          </a:xfrm>
        </p:spPr>
        <p:txBody>
          <a:bodyPr/>
          <a:lstStyle/>
          <a:p>
            <a:r>
              <a:rPr lang="en-US" sz="2600" dirty="0" smtClean="0">
                <a:solidFill>
                  <a:schemeClr val="tx1"/>
                </a:solidFill>
                <a:latin typeface="+mn-lt"/>
                <a:ea typeface="+mn-ea"/>
                <a:cs typeface="+mn-cs"/>
              </a:rPr>
              <a:t>Describe techniques to minimize the spread of contamination, including: </a:t>
            </a:r>
          </a:p>
          <a:p>
            <a:pPr lvl="1"/>
            <a:r>
              <a:rPr lang="en-US" dirty="0" smtClean="0">
                <a:solidFill>
                  <a:schemeClr val="tx1"/>
                </a:solidFill>
                <a:latin typeface="+mn-lt"/>
                <a:ea typeface="+mn-ea"/>
                <a:cs typeface="+mn-cs"/>
              </a:rPr>
              <a:t>protective clothing requirements and</a:t>
            </a:r>
          </a:p>
          <a:p>
            <a:pPr lvl="1"/>
            <a:r>
              <a:rPr lang="en-US" dirty="0" smtClean="0">
                <a:solidFill>
                  <a:schemeClr val="tx1"/>
                </a:solidFill>
                <a:latin typeface="+mn-lt"/>
                <a:ea typeface="+mn-ea"/>
                <a:cs typeface="+mn-cs"/>
              </a:rPr>
              <a:t>precautions during use, </a:t>
            </a:r>
          </a:p>
          <a:p>
            <a:pPr lvl="1"/>
            <a:r>
              <a:rPr lang="en-US" dirty="0" smtClean="0">
                <a:solidFill>
                  <a:schemeClr val="tx1"/>
                </a:solidFill>
                <a:latin typeface="+mn-lt"/>
                <a:ea typeface="+mn-ea"/>
                <a:cs typeface="+mn-cs"/>
              </a:rPr>
              <a:t>removal of contaminated equipment, and</a:t>
            </a:r>
          </a:p>
          <a:p>
            <a:pPr lvl="1"/>
            <a:r>
              <a:rPr lang="en-US" dirty="0" smtClean="0">
                <a:solidFill>
                  <a:schemeClr val="tx1"/>
                </a:solidFill>
                <a:latin typeface="+mn-lt"/>
                <a:ea typeface="+mn-ea"/>
                <a:cs typeface="+mn-cs"/>
              </a:rPr>
              <a:t> post-job removal or decontamination of the containment device.</a:t>
            </a:r>
            <a:r>
              <a:rPr lang="en-US"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normAutofit lnSpcReduction="10000"/>
          </a:bodyPr>
          <a:lstStyle/>
          <a:p>
            <a:pPr>
              <a:spcBef>
                <a:spcPts val="0"/>
              </a:spcBef>
            </a:pPr>
            <a:r>
              <a:rPr lang="en-US" sz="2600" dirty="0" smtClean="0">
                <a:solidFill>
                  <a:schemeClr val="tx1"/>
                </a:solidFill>
                <a:latin typeface="+mn-lt"/>
                <a:ea typeface="+mn-ea"/>
                <a:cs typeface="+mn-cs"/>
              </a:rPr>
              <a:t>Discuss the generic plant requirements for entering and working in areas with contamination above plant limits, such as: </a:t>
            </a:r>
          </a:p>
          <a:p>
            <a:pPr lvl="1">
              <a:spcBef>
                <a:spcPts val="0"/>
              </a:spcBef>
            </a:pPr>
            <a:r>
              <a:rPr lang="en-US" dirty="0" smtClean="0">
                <a:solidFill>
                  <a:schemeClr val="tx1"/>
                </a:solidFill>
                <a:latin typeface="+mn-lt"/>
                <a:ea typeface="+mn-ea"/>
                <a:cs typeface="+mn-cs"/>
              </a:rPr>
              <a:t>radiation work permits, </a:t>
            </a:r>
          </a:p>
          <a:p>
            <a:pPr lvl="1">
              <a:spcBef>
                <a:spcPts val="0"/>
              </a:spcBef>
            </a:pPr>
            <a:r>
              <a:rPr lang="en-US" dirty="0" smtClean="0">
                <a:solidFill>
                  <a:schemeClr val="tx1"/>
                </a:solidFill>
                <a:latin typeface="+mn-lt"/>
                <a:ea typeface="+mn-ea"/>
                <a:cs typeface="+mn-cs"/>
              </a:rPr>
              <a:t>protective clothing, </a:t>
            </a:r>
          </a:p>
          <a:p>
            <a:pPr lvl="1">
              <a:spcBef>
                <a:spcPts val="0"/>
              </a:spcBef>
            </a:pPr>
            <a:r>
              <a:rPr lang="en-US" dirty="0" smtClean="0">
                <a:solidFill>
                  <a:schemeClr val="tx1"/>
                </a:solidFill>
                <a:latin typeface="+mn-lt"/>
                <a:ea typeface="+mn-ea"/>
                <a:cs typeface="+mn-cs"/>
              </a:rPr>
              <a:t>use of tools for a hot tool room, </a:t>
            </a:r>
          </a:p>
          <a:p>
            <a:pPr lvl="1">
              <a:spcBef>
                <a:spcPts val="0"/>
              </a:spcBef>
            </a:pPr>
            <a:r>
              <a:rPr lang="en-US" dirty="0" smtClean="0">
                <a:solidFill>
                  <a:schemeClr val="tx1"/>
                </a:solidFill>
                <a:latin typeface="+mn-lt"/>
                <a:ea typeface="+mn-ea"/>
                <a:cs typeface="+mn-cs"/>
              </a:rPr>
              <a:t>Step-off pads, and </a:t>
            </a:r>
          </a:p>
          <a:p>
            <a:pPr lvl="1">
              <a:spcBef>
                <a:spcPts val="0"/>
              </a:spcBef>
            </a:pPr>
            <a:r>
              <a:rPr lang="en-US" dirty="0" smtClean="0">
                <a:solidFill>
                  <a:schemeClr val="tx1"/>
                </a:solidFill>
                <a:latin typeface="+mn-lt"/>
                <a:ea typeface="+mn-ea"/>
                <a:cs typeface="+mn-cs"/>
              </a:rPr>
              <a:t>notification of the Radiological Protection Department.</a:t>
            </a:r>
          </a:p>
          <a:p>
            <a:pPr>
              <a:spcBef>
                <a:spcPts val="0"/>
              </a:spcBef>
            </a:pPr>
            <a:r>
              <a:rPr lang="en-US" dirty="0" smtClean="0"/>
              <a:t>Explain the importance of tracking and trending personnel contaminations. </a:t>
            </a:r>
          </a:p>
          <a:p>
            <a:pPr>
              <a:spcBef>
                <a:spcPts val="0"/>
              </a:spcBef>
            </a:pPr>
            <a:endParaRPr lang="en-US" dirty="0" smtClean="0">
              <a:solidFill>
                <a:schemeClr val="tx1"/>
              </a:solidFill>
              <a:latin typeface="+mn-lt"/>
              <a:ea typeface="+mn-ea"/>
              <a:cs typeface="+mn-cs"/>
            </a:endParaRP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Airborne Radioactivity</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648200"/>
          </a:xfrm>
        </p:spPr>
        <p:txBody>
          <a:bodyPr/>
          <a:lstStyle/>
          <a:p>
            <a:pPr>
              <a:spcBef>
                <a:spcPts val="0"/>
              </a:spcBef>
            </a:pPr>
            <a:r>
              <a:rPr lang="en-US" sz="2600" dirty="0" smtClean="0"/>
              <a:t> Identify work situations and work practices that could produce airborne radioactivity, such as:</a:t>
            </a:r>
          </a:p>
          <a:p>
            <a:pPr lvl="1">
              <a:spcBef>
                <a:spcPts val="0"/>
              </a:spcBef>
            </a:pPr>
            <a:r>
              <a:rPr lang="en-US" dirty="0" smtClean="0"/>
              <a:t>opening a contaminated system; </a:t>
            </a:r>
          </a:p>
          <a:p>
            <a:pPr lvl="1">
              <a:spcBef>
                <a:spcPts val="0"/>
              </a:spcBef>
            </a:pPr>
            <a:r>
              <a:rPr lang="en-US" dirty="0" smtClean="0"/>
              <a:t>working in highly contaminated areas; </a:t>
            </a:r>
          </a:p>
          <a:p>
            <a:pPr lvl="1">
              <a:spcBef>
                <a:spcPts val="0"/>
              </a:spcBef>
            </a:pPr>
            <a:r>
              <a:rPr lang="en-US" dirty="0" smtClean="0"/>
              <a:t>grinding, cutting, or welding radioactive of contaminated materials; and</a:t>
            </a:r>
          </a:p>
          <a:p>
            <a:pPr lvl="1">
              <a:spcBef>
                <a:spcPts val="0"/>
              </a:spcBef>
            </a:pPr>
            <a:r>
              <a:rPr lang="en-US" dirty="0" smtClean="0"/>
              <a:t>leaks from contaminated systems.</a:t>
            </a:r>
          </a:p>
          <a:p>
            <a:pPr>
              <a:spcBef>
                <a:spcPts val="0"/>
              </a:spcBef>
            </a:pPr>
            <a:endParaRPr lang="en-US" dirty="0" smtClean="0"/>
          </a:p>
          <a:p>
            <a:pPr>
              <a:spcBef>
                <a:spcPts val="0"/>
              </a:spcBef>
            </a:pPr>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t>Describe job coverage techniques that can be used to prevent or limit the spread of airborne radioactive material. </a:t>
            </a:r>
          </a:p>
          <a:p>
            <a:pPr>
              <a:spcBef>
                <a:spcPts val="0"/>
              </a:spcBef>
            </a:pPr>
            <a:r>
              <a:rPr lang="en-US" sz="2600" dirty="0" smtClean="0"/>
              <a:t>Describe precautions to be used, when practical, to control airborne radioactivity, such as: </a:t>
            </a:r>
          </a:p>
          <a:p>
            <a:pPr lvl="1">
              <a:spcBef>
                <a:spcPts val="0"/>
              </a:spcBef>
            </a:pPr>
            <a:r>
              <a:rPr lang="en-US" dirty="0" smtClean="0"/>
              <a:t>special ventilation, </a:t>
            </a:r>
          </a:p>
          <a:p>
            <a:pPr lvl="1">
              <a:spcBef>
                <a:spcPts val="0"/>
              </a:spcBef>
            </a:pPr>
            <a:r>
              <a:rPr lang="en-US" dirty="0" smtClean="0"/>
              <a:t>containment devices, and </a:t>
            </a:r>
          </a:p>
          <a:p>
            <a:pPr lvl="1">
              <a:spcBef>
                <a:spcPts val="0"/>
              </a:spcBef>
            </a:pPr>
            <a:r>
              <a:rPr lang="en-US" dirty="0" smtClean="0"/>
              <a:t>work area decontamination, as well as </a:t>
            </a:r>
          </a:p>
          <a:p>
            <a:pPr lvl="1">
              <a:spcBef>
                <a:spcPts val="0"/>
              </a:spcBef>
            </a:pPr>
            <a:r>
              <a:rPr lang="en-US" dirty="0" smtClean="0"/>
              <a:t>performing work under water or </a:t>
            </a:r>
          </a:p>
          <a:p>
            <a:pPr lvl="1">
              <a:spcBef>
                <a:spcPts val="0"/>
              </a:spcBef>
            </a:pPr>
            <a:r>
              <a:rPr lang="en-US" dirty="0" smtClean="0"/>
              <a:t>dampening the work area. </a:t>
            </a:r>
          </a:p>
          <a:p>
            <a:pPr>
              <a:spcBef>
                <a:spcPts val="0"/>
              </a:spcBef>
            </a:pPr>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648200"/>
          </a:xfrm>
        </p:spPr>
        <p:txBody>
          <a:bodyPr/>
          <a:lstStyle/>
          <a:p>
            <a:pPr>
              <a:spcBef>
                <a:spcPts val="0"/>
              </a:spcBef>
            </a:pPr>
            <a:endParaRPr lang="en-US" sz="2500" dirty="0" smtClean="0"/>
          </a:p>
          <a:p>
            <a:pPr>
              <a:spcBef>
                <a:spcPts val="0"/>
              </a:spcBef>
            </a:pPr>
            <a:endParaRPr lang="en-US" sz="2500" dirty="0" smtClean="0"/>
          </a:p>
        </p:txBody>
      </p:sp>
      <p:sp>
        <p:nvSpPr>
          <p:cNvPr id="4" name="Rectangle 3"/>
          <p:cNvSpPr/>
          <p:nvPr/>
        </p:nvSpPr>
        <p:spPr>
          <a:xfrm>
            <a:off x="457200" y="1600200"/>
            <a:ext cx="8229600" cy="3939540"/>
          </a:xfrm>
          <a:prstGeom prst="rect">
            <a:avLst/>
          </a:prstGeom>
        </p:spPr>
        <p:txBody>
          <a:bodyPr wrap="square">
            <a:spAutoFit/>
          </a:bodyPr>
          <a:lstStyle/>
          <a:p>
            <a:pPr marL="342900" lvl="0" indent="-342900" algn="l">
              <a:spcBef>
                <a:spcPts val="0"/>
              </a:spcBef>
              <a:buFontTx/>
              <a:buChar char="•"/>
            </a:pPr>
            <a:r>
              <a:rPr lang="en-US" sz="2500" kern="0" dirty="0" smtClean="0">
                <a:solidFill>
                  <a:srgbClr val="000000"/>
                </a:solidFill>
                <a:latin typeface="Arial"/>
              </a:rPr>
              <a:t>Describe special precautions to be used when practical to control or reduce exposures during certain radiological conditions, such as: </a:t>
            </a:r>
          </a:p>
          <a:p>
            <a:pPr marL="742950" lvl="1" indent="-285750" algn="l">
              <a:spcBef>
                <a:spcPts val="0"/>
              </a:spcBef>
              <a:buFontTx/>
              <a:buChar char="–"/>
            </a:pPr>
            <a:r>
              <a:rPr lang="en-US" sz="2500" kern="0" dirty="0" smtClean="0">
                <a:solidFill>
                  <a:srgbClr val="000000"/>
                </a:solidFill>
                <a:latin typeface="Arial"/>
              </a:rPr>
              <a:t>assignment of stay times and timekeepers, </a:t>
            </a:r>
          </a:p>
          <a:p>
            <a:pPr marL="742950" lvl="1" indent="-285750" algn="l">
              <a:spcBef>
                <a:spcPts val="0"/>
              </a:spcBef>
              <a:buFontTx/>
              <a:buChar char="–"/>
            </a:pPr>
            <a:r>
              <a:rPr lang="en-US" sz="2500" kern="0" dirty="0" smtClean="0">
                <a:solidFill>
                  <a:srgbClr val="000000"/>
                </a:solidFill>
                <a:latin typeface="Arial"/>
              </a:rPr>
              <a:t>continuous radiological protection technician coverage, </a:t>
            </a:r>
          </a:p>
          <a:p>
            <a:pPr marL="742950" lvl="1" indent="-285750" algn="l">
              <a:spcBef>
                <a:spcPts val="0"/>
              </a:spcBef>
              <a:buFontTx/>
              <a:buChar char="–"/>
            </a:pPr>
            <a:r>
              <a:rPr lang="en-US" sz="2500" kern="0" dirty="0" smtClean="0">
                <a:solidFill>
                  <a:srgbClr val="000000"/>
                </a:solidFill>
                <a:latin typeface="Arial"/>
              </a:rPr>
              <a:t>use of alarming dosimeters or dose rate meters, </a:t>
            </a:r>
          </a:p>
          <a:p>
            <a:pPr marL="742950" lvl="1" indent="-285750" algn="l">
              <a:spcBef>
                <a:spcPts val="0"/>
              </a:spcBef>
              <a:buFontTx/>
              <a:buChar char="–"/>
            </a:pPr>
            <a:r>
              <a:rPr lang="en-US" sz="2500" kern="0" dirty="0" smtClean="0">
                <a:solidFill>
                  <a:srgbClr val="000000"/>
                </a:solidFill>
                <a:latin typeface="Arial"/>
              </a:rPr>
              <a:t>use of temporary shielding, </a:t>
            </a:r>
          </a:p>
          <a:p>
            <a:pPr marL="742950" lvl="1" indent="-285750" algn="l">
              <a:spcBef>
                <a:spcPts val="0"/>
              </a:spcBef>
              <a:buFontTx/>
              <a:buChar char="–"/>
            </a:pPr>
            <a:r>
              <a:rPr lang="en-US" sz="2500" kern="0" dirty="0" smtClean="0">
                <a:solidFill>
                  <a:srgbClr val="000000"/>
                </a:solidFill>
                <a:latin typeface="Arial"/>
              </a:rPr>
              <a:t>availability of low dose rate waiting areas, and </a:t>
            </a:r>
          </a:p>
          <a:p>
            <a:pPr marL="742950" lvl="1" indent="-285750" algn="l">
              <a:spcBef>
                <a:spcPts val="0"/>
              </a:spcBef>
              <a:buFontTx/>
              <a:buChar char="–"/>
            </a:pPr>
            <a:r>
              <a:rPr lang="en-US" sz="2500" kern="0" dirty="0" smtClean="0">
                <a:solidFill>
                  <a:srgbClr val="000000"/>
                </a:solidFill>
                <a:latin typeface="Arial"/>
              </a:rPr>
              <a:t>removal of high dose rate sources. </a:t>
            </a:r>
            <a:endParaRPr lang="en-US" dirty="0"/>
          </a:p>
        </p:txBody>
      </p:sp>
      <p:sp>
        <p:nvSpPr>
          <p:cNvPr id="6"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495800"/>
          </a:xfrm>
        </p:spPr>
        <p:txBody>
          <a:bodyPr>
            <a:normAutofit lnSpcReduction="10000"/>
          </a:bodyPr>
          <a:lstStyle/>
          <a:p>
            <a:pPr>
              <a:spcBef>
                <a:spcPts val="0"/>
              </a:spcBef>
            </a:pPr>
            <a:r>
              <a:rPr lang="en-US" sz="2600" dirty="0" smtClean="0">
                <a:solidFill>
                  <a:schemeClr val="tx1"/>
                </a:solidFill>
                <a:latin typeface="+mn-lt"/>
                <a:ea typeface="+mn-ea"/>
                <a:cs typeface="+mn-cs"/>
              </a:rPr>
              <a:t>Describe controls that can be used to reduce exposure to airborne radioactivity, such as:</a:t>
            </a:r>
          </a:p>
          <a:p>
            <a:pPr lvl="1">
              <a:spcBef>
                <a:spcPts val="0"/>
              </a:spcBef>
            </a:pPr>
            <a:r>
              <a:rPr lang="en-US" dirty="0" smtClean="0">
                <a:solidFill>
                  <a:schemeClr val="tx1"/>
                </a:solidFill>
                <a:latin typeface="+mn-lt"/>
                <a:ea typeface="+mn-ea"/>
                <a:cs typeface="+mn-cs"/>
              </a:rPr>
              <a:t>the use of filtered ventilation, </a:t>
            </a:r>
          </a:p>
          <a:p>
            <a:pPr lvl="1">
              <a:spcBef>
                <a:spcPts val="0"/>
              </a:spcBef>
            </a:pPr>
            <a:r>
              <a:rPr lang="en-US" dirty="0" smtClean="0">
                <a:solidFill>
                  <a:schemeClr val="tx1"/>
                </a:solidFill>
                <a:latin typeface="+mn-lt"/>
                <a:ea typeface="+mn-ea"/>
                <a:cs typeface="+mn-cs"/>
              </a:rPr>
              <a:t>decontamination of areas or equipment to eliminate the source of airborne radioactivity, </a:t>
            </a:r>
          </a:p>
          <a:p>
            <a:pPr lvl="1">
              <a:spcBef>
                <a:spcPts val="0"/>
              </a:spcBef>
            </a:pPr>
            <a:r>
              <a:rPr lang="en-US" dirty="0" smtClean="0">
                <a:solidFill>
                  <a:schemeClr val="tx1"/>
                </a:solidFill>
                <a:latin typeface="+mn-lt"/>
                <a:ea typeface="+mn-ea"/>
                <a:cs typeface="+mn-cs"/>
              </a:rPr>
              <a:t>use of containment devices (such as tents, glove bags), </a:t>
            </a:r>
          </a:p>
          <a:p>
            <a:pPr lvl="1">
              <a:spcBef>
                <a:spcPts val="0"/>
              </a:spcBef>
            </a:pPr>
            <a:r>
              <a:rPr lang="en-US" dirty="0" smtClean="0">
                <a:solidFill>
                  <a:schemeClr val="tx1"/>
                </a:solidFill>
                <a:latin typeface="+mn-lt"/>
                <a:ea typeface="+mn-ea"/>
                <a:cs typeface="+mn-cs"/>
              </a:rPr>
              <a:t>repair of leaks in contaminated systems, </a:t>
            </a:r>
          </a:p>
          <a:p>
            <a:pPr lvl="1">
              <a:spcBef>
                <a:spcPts val="0"/>
              </a:spcBef>
            </a:pPr>
            <a:r>
              <a:rPr lang="en-US" dirty="0" smtClean="0">
                <a:solidFill>
                  <a:schemeClr val="tx1"/>
                </a:solidFill>
                <a:latin typeface="+mn-lt"/>
                <a:ea typeface="+mn-ea"/>
                <a:cs typeface="+mn-cs"/>
              </a:rPr>
              <a:t>the performance of work under water or keeping contaminated materials wet, and</a:t>
            </a:r>
          </a:p>
          <a:p>
            <a:pPr lvl="1">
              <a:spcBef>
                <a:spcPts val="0"/>
              </a:spcBef>
            </a:pPr>
            <a:r>
              <a:rPr lang="en-US" dirty="0" smtClean="0">
                <a:solidFill>
                  <a:schemeClr val="tx1"/>
                </a:solidFill>
                <a:latin typeface="+mn-lt"/>
                <a:ea typeface="+mn-ea"/>
                <a:cs typeface="+mn-cs"/>
              </a:rPr>
              <a:t> use of a respirator (last resort).</a:t>
            </a:r>
            <a:r>
              <a:rPr lang="en-US" dirty="0" smtClean="0"/>
              <a:t> </a:t>
            </a:r>
          </a:p>
          <a:p>
            <a:pPr>
              <a:spcBef>
                <a:spcPts val="0"/>
              </a:spcBef>
            </a:pPr>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RWPs, Work Documents, Job Coverage</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600" dirty="0" smtClean="0">
                <a:solidFill>
                  <a:schemeClr val="tx1"/>
                </a:solidFill>
                <a:latin typeface="+mn-lt"/>
                <a:ea typeface="+mn-ea"/>
                <a:cs typeface="+mn-cs"/>
              </a:rPr>
              <a:t>Explain the purpose of using radiation work permits (RWPs).</a:t>
            </a:r>
          </a:p>
          <a:p>
            <a:r>
              <a:rPr lang="en-US" sz="2600" dirty="0" smtClean="0">
                <a:solidFill>
                  <a:schemeClr val="tx1"/>
                </a:solidFill>
                <a:latin typeface="+mn-lt"/>
                <a:ea typeface="+mn-ea"/>
                <a:cs typeface="+mn-cs"/>
              </a:rPr>
              <a:t>Explain the difference between “standing” and job-specific radiation work permits and when each is used.</a:t>
            </a:r>
          </a:p>
          <a:p>
            <a:r>
              <a:rPr lang="en-US" sz="2600" dirty="0" smtClean="0"/>
              <a:t>State the purpose of and information found on a Radiological Work Permit (RWP) including the different classifications at your site. </a:t>
            </a:r>
          </a:p>
          <a:p>
            <a:r>
              <a:rPr lang="en-US" sz="2600" dirty="0" smtClean="0"/>
              <a:t>State responsibilities in using or initiating a RWP.</a:t>
            </a:r>
            <a:endParaRPr lang="en-US" sz="2600" dirty="0" smtClean="0">
              <a:solidFill>
                <a:schemeClr val="tx1"/>
              </a:solidFill>
              <a:latin typeface="+mn-lt"/>
              <a:ea typeface="+mn-ea"/>
              <a:cs typeface="+mn-cs"/>
            </a:endParaRPr>
          </a:p>
          <a:p>
            <a:pPr>
              <a:buNone/>
            </a:pPr>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724400"/>
          </a:xfrm>
        </p:spPr>
        <p:txBody>
          <a:bodyPr/>
          <a:lstStyle/>
          <a:p>
            <a:pPr>
              <a:spcBef>
                <a:spcPts val="0"/>
              </a:spcBef>
            </a:pPr>
            <a:r>
              <a:rPr lang="en-US" sz="2600" dirty="0" smtClean="0">
                <a:solidFill>
                  <a:schemeClr val="tx1"/>
                </a:solidFill>
                <a:latin typeface="+mn-lt"/>
                <a:ea typeface="+mn-ea"/>
                <a:cs typeface="+mn-cs"/>
              </a:rPr>
              <a:t>Identify the information to be included on radiation work permits (RWPs), such as the following:</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scope of work covered by the RWP</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radiation, contamination, and airborne radioactivity levels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internal and external dose action levels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location of hot spots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personnel authorized to use the RWP</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dosimetry requirements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respiratory protection requirements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protective clothing requirements</a:t>
            </a:r>
            <a:br>
              <a:rPr lang="en-US" sz="2600" dirty="0" smtClean="0">
                <a:solidFill>
                  <a:schemeClr val="tx1"/>
                </a:solidFill>
                <a:latin typeface="+mn-lt"/>
                <a:ea typeface="+mn-ea"/>
                <a:cs typeface="+mn-cs"/>
              </a:rPr>
            </a:br>
            <a:r>
              <a:rPr lang="en-US" sz="2600" dirty="0" smtClean="0">
                <a:solidFill>
                  <a:schemeClr val="tx1"/>
                </a:solidFill>
                <a:latin typeface="+mn-lt"/>
                <a:ea typeface="+mn-ea"/>
                <a:cs typeface="+mn-cs"/>
              </a:rPr>
              <a:t/>
            </a:r>
            <a:br>
              <a:rPr lang="en-US" sz="2600" dirty="0" smtClean="0">
                <a:solidFill>
                  <a:schemeClr val="tx1"/>
                </a:solidFill>
                <a:latin typeface="+mn-lt"/>
                <a:ea typeface="+mn-ea"/>
                <a:cs typeface="+mn-cs"/>
              </a:rPr>
            </a:br>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600" dirty="0" smtClean="0">
                <a:solidFill>
                  <a:schemeClr val="tx1"/>
                </a:solidFill>
                <a:latin typeface="+mn-lt"/>
                <a:ea typeface="+mn-ea"/>
                <a:cs typeface="+mn-cs"/>
              </a:rPr>
              <a:t>Identify the information to be included on radiation work permits (RWPs), such as the following (cont’d):</a:t>
            </a:r>
            <a:endParaRPr lang="en-US" sz="2600" dirty="0" smtClean="0"/>
          </a:p>
          <a:p>
            <a:pPr lvl="1"/>
            <a:r>
              <a:rPr lang="en-US" dirty="0" smtClean="0"/>
              <a:t>the period during which the RWP is valid </a:t>
            </a:r>
          </a:p>
          <a:p>
            <a:pPr lvl="1"/>
            <a:r>
              <a:rPr lang="en-US" dirty="0" smtClean="0">
                <a:solidFill>
                  <a:schemeClr val="tx1"/>
                </a:solidFill>
                <a:latin typeface="+mn-lt"/>
                <a:ea typeface="+mn-ea"/>
                <a:cs typeface="+mn-cs"/>
              </a:rPr>
              <a:t>radiological protection coverage and notification requirements</a:t>
            </a:r>
          </a:p>
          <a:p>
            <a:pPr lvl="1"/>
            <a:r>
              <a:rPr lang="en-US" dirty="0" smtClean="0">
                <a:solidFill>
                  <a:schemeClr val="tx1"/>
                </a:solidFill>
                <a:latin typeface="+mn-lt"/>
                <a:ea typeface="+mn-ea"/>
                <a:cs typeface="+mn-cs"/>
              </a:rPr>
              <a:t>special precautions, restrictions, and limitations</a:t>
            </a:r>
            <a:r>
              <a:rPr lang="en-US" dirty="0" smtClean="0"/>
              <a:t> </a:t>
            </a:r>
          </a:p>
          <a:p>
            <a:r>
              <a:rPr lang="en-US" sz="2600" dirty="0" smtClean="0">
                <a:solidFill>
                  <a:schemeClr val="tx1"/>
                </a:solidFill>
                <a:latin typeface="+mn-lt"/>
                <a:ea typeface="+mn-ea"/>
                <a:cs typeface="+mn-cs"/>
              </a:rPr>
              <a:t>Explain the purpose of having each worker read and sign the RWP.</a:t>
            </a:r>
            <a:r>
              <a:rPr lang="en-US" sz="2600" dirty="0" smtClean="0"/>
              <a:t> </a:t>
            </a:r>
          </a:p>
          <a:p>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600" dirty="0" smtClean="0">
                <a:solidFill>
                  <a:schemeClr val="tx1"/>
                </a:solidFill>
                <a:latin typeface="+mn-lt"/>
                <a:ea typeface="+mn-ea"/>
                <a:cs typeface="+mn-cs"/>
              </a:rPr>
              <a:t>Explain actions to be taken if the work scope or work location changes from that listed on the RWP.</a:t>
            </a:r>
            <a:r>
              <a:rPr lang="en-US" sz="2600" dirty="0" smtClean="0"/>
              <a:t> </a:t>
            </a:r>
          </a:p>
          <a:p>
            <a:r>
              <a:rPr lang="en-US" sz="2600" dirty="0" smtClean="0">
                <a:solidFill>
                  <a:schemeClr val="tx1"/>
                </a:solidFill>
                <a:latin typeface="+mn-lt"/>
                <a:ea typeface="+mn-ea"/>
                <a:cs typeface="+mn-cs"/>
              </a:rPr>
              <a:t>Explain why technicians have stop-work authority, and identify types of situations in which this authority is to be implemented.</a:t>
            </a:r>
            <a:r>
              <a:rPr lang="en-US" sz="2600" dirty="0" smtClean="0"/>
              <a:t> </a:t>
            </a:r>
          </a:p>
          <a:p>
            <a:r>
              <a:rPr lang="en-US" sz="2600" dirty="0" smtClean="0">
                <a:solidFill>
                  <a:schemeClr val="tx1"/>
                </a:solidFill>
                <a:latin typeface="+mn-lt"/>
                <a:ea typeface="+mn-ea"/>
                <a:cs typeface="+mn-cs"/>
              </a:rPr>
              <a:t>Identify the prejob radiological survey requirements for the work operation to be performed.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800600"/>
          </a:xfrm>
        </p:spPr>
        <p:txBody>
          <a:bodyPr/>
          <a:lstStyle/>
          <a:p>
            <a:pPr>
              <a:spcBef>
                <a:spcPts val="0"/>
              </a:spcBef>
            </a:pPr>
            <a:r>
              <a:rPr lang="en-US" sz="2600" dirty="0" smtClean="0">
                <a:solidFill>
                  <a:schemeClr val="tx1"/>
                </a:solidFill>
                <a:latin typeface="+mn-lt"/>
                <a:ea typeface="+mn-ea"/>
                <a:cs typeface="+mn-cs"/>
              </a:rPr>
              <a:t>Discuss the conditions under which each of the following is to be invoked during radiological work:</a:t>
            </a:r>
            <a:endParaRPr lang="en-US" sz="2600" dirty="0" smtClean="0"/>
          </a:p>
          <a:p>
            <a:pPr lvl="1">
              <a:spcBef>
                <a:spcPts val="0"/>
              </a:spcBef>
            </a:pPr>
            <a:r>
              <a:rPr lang="en-US" dirty="0" smtClean="0">
                <a:solidFill>
                  <a:schemeClr val="tx1"/>
                </a:solidFill>
                <a:latin typeface="+mn-lt"/>
                <a:ea typeface="+mn-ea"/>
                <a:cs typeface="+mn-cs"/>
              </a:rPr>
              <a:t>continuous radiological protection (RP) technician coverage</a:t>
            </a:r>
          </a:p>
          <a:p>
            <a:pPr lvl="1">
              <a:spcBef>
                <a:spcPts val="0"/>
              </a:spcBef>
            </a:pPr>
            <a:r>
              <a:rPr lang="en-US" dirty="0" smtClean="0">
                <a:solidFill>
                  <a:schemeClr val="tx1"/>
                </a:solidFill>
                <a:latin typeface="+mn-lt"/>
                <a:ea typeface="+mn-ea"/>
                <a:cs typeface="+mn-cs"/>
              </a:rPr>
              <a:t>intermittent RP technician coverage</a:t>
            </a:r>
          </a:p>
          <a:p>
            <a:pPr lvl="1">
              <a:spcBef>
                <a:spcPts val="0"/>
              </a:spcBef>
            </a:pPr>
            <a:r>
              <a:rPr lang="en-US" dirty="0" smtClean="0">
                <a:solidFill>
                  <a:schemeClr val="tx1"/>
                </a:solidFill>
                <a:latin typeface="+mn-lt"/>
                <a:ea typeface="+mn-ea"/>
                <a:cs typeface="+mn-cs"/>
              </a:rPr>
              <a:t>RP technician present at start of job</a:t>
            </a:r>
          </a:p>
          <a:p>
            <a:pPr lvl="1">
              <a:spcBef>
                <a:spcPts val="0"/>
              </a:spcBef>
            </a:pPr>
            <a:r>
              <a:rPr lang="en-US" dirty="0" smtClean="0">
                <a:solidFill>
                  <a:schemeClr val="tx1"/>
                </a:solidFill>
                <a:latin typeface="+mn-lt"/>
                <a:ea typeface="+mn-ea"/>
                <a:cs typeface="+mn-cs"/>
              </a:rPr>
              <a:t>no RP technician coverage</a:t>
            </a:r>
          </a:p>
          <a:p>
            <a:pPr lvl="1">
              <a:spcBef>
                <a:spcPts val="0"/>
              </a:spcBef>
            </a:pPr>
            <a:r>
              <a:rPr lang="en-US" dirty="0" smtClean="0">
                <a:solidFill>
                  <a:schemeClr val="tx1"/>
                </a:solidFill>
                <a:latin typeface="+mn-lt"/>
                <a:ea typeface="+mn-ea"/>
                <a:cs typeface="+mn-cs"/>
              </a:rPr>
              <a:t>advanced radiation worker coverage</a:t>
            </a:r>
            <a:r>
              <a:rPr lang="en-US" dirty="0" smtClean="0"/>
              <a:t> </a:t>
            </a:r>
          </a:p>
          <a:p>
            <a:pPr>
              <a:spcBef>
                <a:spcPts val="0"/>
              </a:spcBef>
            </a:pPr>
            <a:r>
              <a:rPr lang="en-US" sz="2600" dirty="0" smtClean="0"/>
              <a:t>Explain the differences between continuous and intermittent job coverage.</a:t>
            </a:r>
          </a:p>
          <a:p>
            <a:pPr>
              <a:spcBef>
                <a:spcPts val="0"/>
              </a:spcBef>
            </a:pPr>
            <a:r>
              <a:rPr lang="en-US" sz="2600" dirty="0" smtClean="0"/>
              <a:t> Given example conditions, identify those that should require job coverage.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495800"/>
          </a:xfrm>
        </p:spPr>
        <p:txBody>
          <a:bodyPr/>
          <a:lstStyle/>
          <a:p>
            <a:r>
              <a:rPr lang="en-US" sz="2600" dirty="0" smtClean="0"/>
              <a:t>Describe the in-progress radiological surveys to be performed under various radiological conditions, including radiation surveys, contamination surveys, and airborne radioactivity surveys.</a:t>
            </a:r>
          </a:p>
          <a:p>
            <a:r>
              <a:rPr lang="en-US" sz="2600" dirty="0" smtClean="0">
                <a:solidFill>
                  <a:schemeClr val="tx1"/>
                </a:solidFill>
                <a:latin typeface="+mn-lt"/>
                <a:ea typeface="+mn-ea"/>
                <a:cs typeface="+mn-cs"/>
              </a:rPr>
              <a:t>Identify items that should be considered in planning job coverage.</a:t>
            </a:r>
            <a:r>
              <a:rPr lang="en-US" sz="2600" dirty="0" smtClean="0"/>
              <a:t> </a:t>
            </a:r>
          </a:p>
          <a:p>
            <a:r>
              <a:rPr lang="en-US" sz="2600" dirty="0" smtClean="0">
                <a:solidFill>
                  <a:schemeClr val="tx1"/>
                </a:solidFill>
                <a:latin typeface="+mn-lt"/>
                <a:ea typeface="+mn-ea"/>
                <a:cs typeface="+mn-cs"/>
              </a:rPr>
              <a:t>Identify examples of information that should be discussed with workers during pre-job briefings.</a:t>
            </a:r>
            <a:r>
              <a:rPr lang="en-US" sz="26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Describe actions required when personnel leave a work site upon completion of radiological work, such as:</a:t>
            </a:r>
          </a:p>
          <a:p>
            <a:pPr lvl="1">
              <a:spcBef>
                <a:spcPts val="0"/>
              </a:spcBef>
            </a:pPr>
            <a:r>
              <a:rPr lang="en-US" dirty="0" smtClean="0">
                <a:solidFill>
                  <a:schemeClr val="tx1"/>
                </a:solidFill>
                <a:latin typeface="+mn-lt"/>
                <a:ea typeface="+mn-ea"/>
                <a:cs typeface="+mn-cs"/>
              </a:rPr>
              <a:t>packaging, marking, and transferring contaminated tools, equipment, and trash; </a:t>
            </a:r>
          </a:p>
          <a:p>
            <a:pPr lvl="1">
              <a:spcBef>
                <a:spcPts val="0"/>
              </a:spcBef>
            </a:pPr>
            <a:r>
              <a:rPr lang="en-US" dirty="0" smtClean="0">
                <a:solidFill>
                  <a:schemeClr val="tx1"/>
                </a:solidFill>
                <a:latin typeface="+mn-lt"/>
                <a:ea typeface="+mn-ea"/>
                <a:cs typeface="+mn-cs"/>
              </a:rPr>
              <a:t>removing protective clothing; </a:t>
            </a:r>
          </a:p>
          <a:p>
            <a:pPr lvl="1">
              <a:spcBef>
                <a:spcPts val="0"/>
              </a:spcBef>
            </a:pPr>
            <a:r>
              <a:rPr lang="en-US" dirty="0" smtClean="0">
                <a:solidFill>
                  <a:schemeClr val="tx1"/>
                </a:solidFill>
                <a:latin typeface="+mn-lt"/>
                <a:ea typeface="+mn-ea"/>
                <a:cs typeface="+mn-cs"/>
              </a:rPr>
              <a:t>monitoring for contamination; </a:t>
            </a:r>
          </a:p>
          <a:p>
            <a:pPr lvl="1">
              <a:spcBef>
                <a:spcPts val="0"/>
              </a:spcBef>
            </a:pPr>
            <a:r>
              <a:rPr lang="en-US" dirty="0" smtClean="0">
                <a:solidFill>
                  <a:schemeClr val="tx1"/>
                </a:solidFill>
                <a:latin typeface="+mn-lt"/>
                <a:ea typeface="+mn-ea"/>
                <a:cs typeface="+mn-cs"/>
              </a:rPr>
              <a:t>returning special dosimetry; </a:t>
            </a:r>
          </a:p>
          <a:p>
            <a:pPr lvl="1">
              <a:spcBef>
                <a:spcPts val="0"/>
              </a:spcBef>
            </a:pPr>
            <a:r>
              <a:rPr lang="en-US" dirty="0" smtClean="0">
                <a:solidFill>
                  <a:schemeClr val="tx1"/>
                </a:solidFill>
                <a:latin typeface="+mn-lt"/>
                <a:ea typeface="+mn-ea"/>
                <a:cs typeface="+mn-cs"/>
              </a:rPr>
              <a:t>signing out of the RWP; and </a:t>
            </a:r>
          </a:p>
          <a:p>
            <a:pPr lvl="1">
              <a:spcBef>
                <a:spcPts val="0"/>
              </a:spcBef>
            </a:pPr>
            <a:r>
              <a:rPr lang="en-US" dirty="0" smtClean="0">
                <a:solidFill>
                  <a:schemeClr val="tx1"/>
                </a:solidFill>
                <a:latin typeface="+mn-lt"/>
                <a:ea typeface="+mn-ea"/>
                <a:cs typeface="+mn-cs"/>
              </a:rPr>
              <a:t>notifying radiological protection personnel of job completion.</a:t>
            </a:r>
            <a:r>
              <a:rPr lang="en-US"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600" dirty="0" smtClean="0">
                <a:solidFill>
                  <a:schemeClr val="tx1"/>
                </a:solidFill>
                <a:latin typeface="+mn-lt"/>
                <a:ea typeface="+mn-ea"/>
                <a:cs typeface="+mn-cs"/>
              </a:rPr>
              <a:t>List the requirements individuals should follow while working in RBAs.</a:t>
            </a:r>
            <a:r>
              <a:rPr lang="en-US" sz="2600" dirty="0" smtClean="0"/>
              <a:t> </a:t>
            </a:r>
          </a:p>
          <a:p>
            <a:r>
              <a:rPr lang="en-US" sz="2600" dirty="0" smtClean="0">
                <a:solidFill>
                  <a:schemeClr val="tx1"/>
                </a:solidFill>
                <a:latin typeface="+mn-lt"/>
                <a:ea typeface="+mn-ea"/>
                <a:cs typeface="+mn-cs"/>
              </a:rPr>
              <a:t>State the requirements for removing or releasing materials from any radiological area.</a:t>
            </a:r>
          </a:p>
          <a:p>
            <a:r>
              <a:rPr lang="en-US" sz="2600" dirty="0" smtClean="0">
                <a:solidFill>
                  <a:schemeClr val="tx1"/>
                </a:solidFill>
                <a:latin typeface="+mn-lt"/>
                <a:ea typeface="+mn-ea"/>
                <a:cs typeface="+mn-cs"/>
              </a:rPr>
              <a:t>List four purposes of job coverage.</a:t>
            </a:r>
            <a:r>
              <a:rPr lang="en-US" sz="26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800600"/>
          </a:xfrm>
        </p:spPr>
        <p:txBody>
          <a:bodyPr/>
          <a:lstStyle/>
          <a:p>
            <a:pPr>
              <a:spcBef>
                <a:spcPts val="0"/>
              </a:spcBef>
            </a:pPr>
            <a:r>
              <a:rPr lang="en-US" sz="2400" dirty="0" smtClean="0">
                <a:solidFill>
                  <a:schemeClr val="tx1"/>
                </a:solidFill>
                <a:latin typeface="+mn-lt"/>
                <a:ea typeface="+mn-ea"/>
                <a:cs typeface="+mn-cs"/>
              </a:rPr>
              <a:t>Describe work </a:t>
            </a:r>
            <a:r>
              <a:rPr lang="en-US" sz="2400" b="1" dirty="0" smtClean="0">
                <a:solidFill>
                  <a:schemeClr val="tx1"/>
                </a:solidFill>
                <a:latin typeface="+mn-lt"/>
                <a:ea typeface="+mn-ea"/>
                <a:cs typeface="+mn-cs"/>
              </a:rPr>
              <a:t>time</a:t>
            </a:r>
            <a:r>
              <a:rPr lang="en-US" sz="2400" dirty="0" smtClean="0">
                <a:solidFill>
                  <a:schemeClr val="tx1"/>
                </a:solidFill>
                <a:latin typeface="+mn-lt"/>
                <a:ea typeface="+mn-ea"/>
                <a:cs typeface="+mn-cs"/>
              </a:rPr>
              <a:t> reduction techniques that can be used to reduce worker radiation exposure, such as the following:</a:t>
            </a:r>
          </a:p>
          <a:p>
            <a:pPr lvl="1">
              <a:spcBef>
                <a:spcPts val="0"/>
              </a:spcBef>
            </a:pPr>
            <a:r>
              <a:rPr lang="en-US" sz="2400" dirty="0" smtClean="0"/>
              <a:t>pre-job </a:t>
            </a:r>
            <a:r>
              <a:rPr lang="en-US" sz="2400" dirty="0" smtClean="0">
                <a:solidFill>
                  <a:schemeClr val="tx1"/>
                </a:solidFill>
                <a:latin typeface="+mn-lt"/>
                <a:ea typeface="+mn-ea"/>
                <a:cs typeface="+mn-cs"/>
              </a:rPr>
              <a:t>planning and preparation</a:t>
            </a:r>
          </a:p>
          <a:p>
            <a:pPr lvl="1">
              <a:spcBef>
                <a:spcPts val="0"/>
              </a:spcBef>
            </a:pPr>
            <a:r>
              <a:rPr lang="en-US" sz="2400" dirty="0" smtClean="0">
                <a:solidFill>
                  <a:schemeClr val="tx1"/>
                </a:solidFill>
                <a:latin typeface="+mn-lt"/>
                <a:ea typeface="+mn-ea"/>
                <a:cs typeface="+mn-cs"/>
              </a:rPr>
              <a:t>pre-job mockup training for worker familiarity</a:t>
            </a:r>
          </a:p>
          <a:p>
            <a:pPr lvl="1">
              <a:spcBef>
                <a:spcPts val="0"/>
              </a:spcBef>
            </a:pPr>
            <a:r>
              <a:rPr lang="en-US" sz="2400" dirty="0" smtClean="0">
                <a:solidFill>
                  <a:schemeClr val="tx1"/>
                </a:solidFill>
                <a:latin typeface="+mn-lt"/>
                <a:ea typeface="+mn-ea"/>
                <a:cs typeface="+mn-cs"/>
              </a:rPr>
              <a:t>review of procedures for workability and efficiency</a:t>
            </a:r>
          </a:p>
          <a:p>
            <a:pPr lvl="1">
              <a:spcBef>
                <a:spcPts val="0"/>
              </a:spcBef>
            </a:pPr>
            <a:r>
              <a:rPr lang="en-US" sz="2400" dirty="0" smtClean="0">
                <a:solidFill>
                  <a:schemeClr val="tx1"/>
                </a:solidFill>
                <a:latin typeface="+mn-lt"/>
                <a:ea typeface="+mn-ea"/>
                <a:cs typeface="+mn-cs"/>
              </a:rPr>
              <a:t>use of special tools to improve worker efficiency</a:t>
            </a:r>
          </a:p>
          <a:p>
            <a:pPr lvl="1">
              <a:spcBef>
                <a:spcPts val="0"/>
              </a:spcBef>
            </a:pPr>
            <a:r>
              <a:rPr lang="en-US" sz="2400" dirty="0" smtClean="0">
                <a:solidFill>
                  <a:schemeClr val="tx1"/>
                </a:solidFill>
                <a:latin typeface="+mn-lt"/>
                <a:ea typeface="+mn-ea"/>
                <a:cs typeface="+mn-cs"/>
              </a:rPr>
              <a:t>improvement of worker comfort by controlling the environment (temperature, lighting, humidity, space)</a:t>
            </a:r>
          </a:p>
          <a:p>
            <a:pPr lvl="1">
              <a:spcBef>
                <a:spcPts val="0"/>
              </a:spcBef>
            </a:pPr>
            <a:r>
              <a:rPr lang="en-US" sz="2400" dirty="0" smtClean="0">
                <a:solidFill>
                  <a:schemeClr val="tx1"/>
                </a:solidFill>
                <a:latin typeface="+mn-lt"/>
                <a:ea typeface="+mn-ea"/>
                <a:cs typeface="+mn-cs"/>
              </a:rPr>
              <a:t>prefabrication of equipment in low-dose or no-dose areas</a:t>
            </a:r>
          </a:p>
          <a:p>
            <a:pPr lvl="1">
              <a:spcBef>
                <a:spcPts val="0"/>
              </a:spcBef>
            </a:pPr>
            <a:r>
              <a:rPr lang="en-US" sz="2400" dirty="0" smtClean="0">
                <a:solidFill>
                  <a:schemeClr val="tx1"/>
                </a:solidFill>
                <a:latin typeface="+mn-lt"/>
                <a:ea typeface="+mn-ea"/>
                <a:cs typeface="+mn-cs"/>
              </a:rPr>
              <a:t>decontamination to reduce protective clothing requirements</a:t>
            </a:r>
            <a:r>
              <a:rPr lang="en-US" sz="2400" dirty="0" smtClean="0"/>
              <a:t> </a:t>
            </a:r>
            <a:r>
              <a:rPr lang="en-US" sz="2400" dirty="0" smtClean="0">
                <a:solidFill>
                  <a:schemeClr val="tx1"/>
                </a:solidFill>
                <a:latin typeface="+mn-lt"/>
                <a:ea typeface="+mn-ea"/>
                <a:cs typeface="+mn-cs"/>
              </a:rPr>
              <a:t>.</a:t>
            </a:r>
            <a:r>
              <a:rPr lang="en-US" sz="2400" dirty="0" smtClean="0"/>
              <a:t> </a:t>
            </a:r>
          </a:p>
        </p:txBody>
      </p:sp>
      <p:sp>
        <p:nvSpPr>
          <p:cNvPr id="4"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600" dirty="0" smtClean="0">
                <a:solidFill>
                  <a:schemeClr val="tx1"/>
                </a:solidFill>
                <a:latin typeface="+mn-lt"/>
                <a:ea typeface="+mn-ea"/>
                <a:cs typeface="+mn-cs"/>
              </a:rPr>
              <a:t>Describe overall job control techniques in maintaining control of radiological work.</a:t>
            </a:r>
            <a:r>
              <a:rPr lang="en-US" sz="2600" dirty="0" smtClean="0"/>
              <a:t> </a:t>
            </a:r>
          </a:p>
          <a:p>
            <a:r>
              <a:rPr lang="en-US" sz="2600" dirty="0" smtClean="0">
                <a:solidFill>
                  <a:schemeClr val="tx1"/>
                </a:solidFill>
                <a:latin typeface="+mn-lt"/>
                <a:ea typeface="+mn-ea"/>
                <a:cs typeface="+mn-cs"/>
              </a:rPr>
              <a:t>State the reasons to stop radiological work activities in accordance with the DOE RCS.</a:t>
            </a:r>
            <a:r>
              <a:rPr lang="en-US" sz="2600" dirty="0" smtClean="0"/>
              <a:t>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dirty="0">
                <a:solidFill>
                  <a:schemeClr val="tx2"/>
                </a:solidFill>
                <a:latin typeface="Arial" pitchFamily="34" charset="0"/>
              </a:rPr>
              <a:t>Learning Outcomes </a:t>
            </a:r>
            <a:r>
              <a:rPr lang="en-US" sz="1200" b="1" dirty="0">
                <a:solidFill>
                  <a:schemeClr val="tx2"/>
                </a:solidFill>
                <a:latin typeface="Arial" pitchFamily="34" charset="0"/>
              </a:rPr>
              <a:t>(cont’d)</a:t>
            </a:r>
            <a:r>
              <a:rPr lang="en-US" sz="3600" b="1" dirty="0">
                <a:solidFill>
                  <a:schemeClr val="tx2"/>
                </a:solidFill>
                <a:latin typeface="Arial" pitchFamily="34" charset="0"/>
              </a:rPr>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772400" cy="1143000"/>
          </a:xfrm>
        </p:spPr>
        <p:txBody>
          <a:bodyPr/>
          <a:lstStyle/>
          <a:p>
            <a:r>
              <a:rPr lang="en-US" dirty="0" smtClean="0"/>
              <a:t>Outline</a:t>
            </a:r>
          </a:p>
        </p:txBody>
      </p:sp>
      <p:sp>
        <p:nvSpPr>
          <p:cNvPr id="3076" name="Rectangle 4"/>
          <p:cNvSpPr>
            <a:spLocks noGrp="1" noChangeArrowheads="1"/>
          </p:cNvSpPr>
          <p:nvPr>
            <p:ph idx="1"/>
          </p:nvPr>
        </p:nvSpPr>
        <p:spPr>
          <a:xfrm>
            <a:off x="457200" y="1676400"/>
            <a:ext cx="8229600" cy="4495800"/>
          </a:xfrm>
        </p:spPr>
        <p:txBody>
          <a:bodyPr/>
          <a:lstStyle/>
          <a:p>
            <a:r>
              <a:rPr lang="en-US" sz="2800" dirty="0" smtClean="0"/>
              <a:t>General Control </a:t>
            </a:r>
          </a:p>
          <a:p>
            <a:r>
              <a:rPr lang="en-US" sz="2800" dirty="0" smtClean="0"/>
              <a:t>Exposure  Control</a:t>
            </a:r>
            <a:endParaRPr lang="en-US" dirty="0" smtClean="0"/>
          </a:p>
          <a:p>
            <a:r>
              <a:rPr lang="en-US" sz="2800" dirty="0" smtClean="0"/>
              <a:t>Contamination Control</a:t>
            </a:r>
          </a:p>
          <a:p>
            <a:r>
              <a:rPr lang="en-US" dirty="0" smtClean="0"/>
              <a:t>Airborne Radioactivity Control</a:t>
            </a:r>
          </a:p>
          <a:p>
            <a:r>
              <a:rPr lang="en-US" dirty="0" smtClean="0"/>
              <a:t>RWPs, Work Documents, and Job Coverage</a:t>
            </a:r>
          </a:p>
          <a:p>
            <a:r>
              <a:rPr lang="en-US" dirty="0" smtClean="0"/>
              <a:t>Access Control</a:t>
            </a:r>
          </a:p>
          <a:p>
            <a:r>
              <a:rPr lang="en-US" sz="2800" dirty="0" smtClean="0"/>
              <a:t>Questions</a:t>
            </a:r>
          </a:p>
          <a:p>
            <a:pPr>
              <a:buFontTx/>
              <a:buNone/>
            </a:pPr>
            <a:endParaRPr lang="en-US" dirty="0" smtClean="0"/>
          </a:p>
        </p:txBody>
      </p:sp>
      <p:sp>
        <p:nvSpPr>
          <p:cNvPr id="592899" name="Text Box 3"/>
          <p:cNvSpPr txBox="1">
            <a:spLocks noChangeArrowheads="1"/>
          </p:cNvSpPr>
          <p:nvPr/>
        </p:nvSpPr>
        <p:spPr bwMode="auto">
          <a:xfrm>
            <a:off x="1660525" y="1793875"/>
            <a:ext cx="184150" cy="457200"/>
          </a:xfrm>
          <a:prstGeom prst="rect">
            <a:avLst/>
          </a:prstGeom>
          <a:noFill/>
          <a:ln w="12700">
            <a:noFill/>
            <a:miter lim="800000"/>
            <a:headEnd/>
            <a:tailEnd/>
          </a:ln>
          <a:effectLst/>
        </p:spPr>
        <p:txBody>
          <a:bodyPr wrap="none">
            <a:spAutoFit/>
          </a:bodyPr>
          <a:lstStyle/>
          <a:p>
            <a:pPr algn="l">
              <a:defRPr/>
            </a:pPr>
            <a:endParaRPr lang="en-US" dirty="0">
              <a:effectLst>
                <a:outerShdw blurRad="38100" dist="38100" dir="2700000" algn="tl">
                  <a:srgbClr val="C0C0C0"/>
                </a:outerShdw>
              </a:effectLst>
              <a:latin typeface="Book Antiqu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76">
                                            <p:txEl>
                                              <p:pRg st="0" end="0"/>
                                            </p:txEl>
                                          </p:spTgt>
                                        </p:tgtEl>
                                        <p:attrNameLst>
                                          <p:attrName>style.visibility</p:attrName>
                                        </p:attrNameLst>
                                      </p:cBhvr>
                                      <p:to>
                                        <p:strVal val="visible"/>
                                      </p:to>
                                    </p:set>
                                    <p:animEffect transition="in" filter="dissolve">
                                      <p:cBhvr>
                                        <p:cTn id="7" dur="500"/>
                                        <p:tgtEl>
                                          <p:spTgt spid="307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076">
                                            <p:txEl>
                                              <p:pRg st="1" end="1"/>
                                            </p:txEl>
                                          </p:spTgt>
                                        </p:tgtEl>
                                        <p:attrNameLst>
                                          <p:attrName>style.visibility</p:attrName>
                                        </p:attrNameLst>
                                      </p:cBhvr>
                                      <p:to>
                                        <p:strVal val="visible"/>
                                      </p:to>
                                    </p:set>
                                    <p:animEffect transition="in" filter="dissolve">
                                      <p:cBhvr>
                                        <p:cTn id="12" dur="500"/>
                                        <p:tgtEl>
                                          <p:spTgt spid="307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076">
                                            <p:txEl>
                                              <p:pRg st="2" end="2"/>
                                            </p:txEl>
                                          </p:spTgt>
                                        </p:tgtEl>
                                        <p:attrNameLst>
                                          <p:attrName>style.visibility</p:attrName>
                                        </p:attrNameLst>
                                      </p:cBhvr>
                                      <p:to>
                                        <p:strVal val="visible"/>
                                      </p:to>
                                    </p:set>
                                    <p:animEffect transition="in" filter="dissolve">
                                      <p:cBhvr>
                                        <p:cTn id="17" dur="500"/>
                                        <p:tgtEl>
                                          <p:spTgt spid="307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076">
                                            <p:txEl>
                                              <p:pRg st="3" end="3"/>
                                            </p:txEl>
                                          </p:spTgt>
                                        </p:tgtEl>
                                        <p:attrNameLst>
                                          <p:attrName>style.visibility</p:attrName>
                                        </p:attrNameLst>
                                      </p:cBhvr>
                                      <p:to>
                                        <p:strVal val="visible"/>
                                      </p:to>
                                    </p:set>
                                    <p:animEffect transition="in" filter="dissolve">
                                      <p:cBhvr>
                                        <p:cTn id="22" dur="500"/>
                                        <p:tgtEl>
                                          <p:spTgt spid="307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076">
                                            <p:txEl>
                                              <p:pRg st="4" end="4"/>
                                            </p:txEl>
                                          </p:spTgt>
                                        </p:tgtEl>
                                        <p:attrNameLst>
                                          <p:attrName>style.visibility</p:attrName>
                                        </p:attrNameLst>
                                      </p:cBhvr>
                                      <p:to>
                                        <p:strVal val="visible"/>
                                      </p:to>
                                    </p:set>
                                    <p:animEffect transition="in" filter="dissolve">
                                      <p:cBhvr>
                                        <p:cTn id="27" dur="500"/>
                                        <p:tgtEl>
                                          <p:spTgt spid="307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076">
                                            <p:txEl>
                                              <p:pRg st="5" end="5"/>
                                            </p:txEl>
                                          </p:spTgt>
                                        </p:tgtEl>
                                        <p:attrNameLst>
                                          <p:attrName>style.visibility</p:attrName>
                                        </p:attrNameLst>
                                      </p:cBhvr>
                                      <p:to>
                                        <p:strVal val="visible"/>
                                      </p:to>
                                    </p:set>
                                    <p:animEffect transition="in" filter="dissolve">
                                      <p:cBhvr>
                                        <p:cTn id="32" dur="500"/>
                                        <p:tgtEl>
                                          <p:spTgt spid="307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076">
                                            <p:txEl>
                                              <p:pRg st="6" end="6"/>
                                            </p:txEl>
                                          </p:spTgt>
                                        </p:tgtEl>
                                        <p:attrNameLst>
                                          <p:attrName>style.visibility</p:attrName>
                                        </p:attrNameLst>
                                      </p:cBhvr>
                                      <p:to>
                                        <p:strVal val="visible"/>
                                      </p:to>
                                    </p:set>
                                    <p:animEffect transition="in" filter="dissolve">
                                      <p:cBhvr>
                                        <p:cTn id="37" dur="500"/>
                                        <p:tgtEl>
                                          <p:spTgt spid="307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a:t>
            </a:r>
            <a:endParaRPr lang="en-US" dirty="0"/>
          </a:p>
        </p:txBody>
      </p:sp>
      <p:sp>
        <p:nvSpPr>
          <p:cNvPr id="3" name="Content Placeholder 2"/>
          <p:cNvSpPr>
            <a:spLocks noGrp="1"/>
          </p:cNvSpPr>
          <p:nvPr>
            <p:ph idx="1"/>
          </p:nvPr>
        </p:nvSpPr>
        <p:spPr/>
        <p:txBody>
          <a:bodyPr/>
          <a:lstStyle/>
          <a:p>
            <a:r>
              <a:rPr lang="en-US" dirty="0" smtClean="0"/>
              <a:t>Many different ways to specify and require radiological controls:</a:t>
            </a:r>
          </a:p>
          <a:p>
            <a:pPr lvl="1"/>
            <a:r>
              <a:rPr lang="en-US" dirty="0" smtClean="0"/>
              <a:t>The primary methods are through the radiation (radiological ) work permit (RWP) and posting</a:t>
            </a:r>
          </a:p>
          <a:p>
            <a:pPr lvl="1"/>
            <a:r>
              <a:rPr lang="en-US" dirty="0" smtClean="0"/>
              <a:t>Often times process, operational, and maintenance procedures will contain specific radiological controls</a:t>
            </a:r>
          </a:p>
          <a:p>
            <a:pPr lvl="1"/>
            <a:r>
              <a:rPr lang="en-US" dirty="0" smtClean="0"/>
              <a:t>The work group supervisor may specify radiological controls for the task</a:t>
            </a:r>
          </a:p>
          <a:p>
            <a:pPr lvl="1"/>
            <a:r>
              <a:rPr lang="en-US" dirty="0" smtClean="0"/>
              <a:t>Radiological Protection personnel might also stipulate specific  radiological controls</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Exposure Control</a:t>
            </a:r>
            <a:endParaRPr lang="en-US" dirty="0"/>
          </a:p>
        </p:txBody>
      </p:sp>
      <p:sp>
        <p:nvSpPr>
          <p:cNvPr id="3" name="Content Placeholder 2"/>
          <p:cNvSpPr>
            <a:spLocks noGrp="1"/>
          </p:cNvSpPr>
          <p:nvPr>
            <p:ph idx="1"/>
          </p:nvPr>
        </p:nvSpPr>
        <p:spPr>
          <a:xfrm>
            <a:off x="457200" y="1524000"/>
            <a:ext cx="8229600" cy="4648200"/>
          </a:xfrm>
        </p:spPr>
        <p:txBody>
          <a:bodyPr/>
          <a:lstStyle/>
          <a:p>
            <a:r>
              <a:rPr lang="en-US" dirty="0" smtClean="0"/>
              <a:t>The general means for controlling personnel exposure have been addressed on several occassions – TDS</a:t>
            </a:r>
          </a:p>
          <a:p>
            <a:r>
              <a:rPr lang="en-US" dirty="0" smtClean="0"/>
              <a:t>Specific job coverage techniques for controlling personnel exposures during radiological work include:</a:t>
            </a:r>
          </a:p>
          <a:p>
            <a:pPr lvl="1"/>
            <a:r>
              <a:rPr lang="en-US" dirty="0" smtClean="0"/>
              <a:t>Stay time assignment and control</a:t>
            </a:r>
          </a:p>
          <a:p>
            <a:pPr lvl="1"/>
            <a:r>
              <a:rPr lang="en-US" dirty="0" smtClean="0"/>
              <a:t>Varying levels of RP Technician “job coverage”</a:t>
            </a:r>
          </a:p>
          <a:p>
            <a:pPr lvl="1"/>
            <a:r>
              <a:rPr lang="en-US" dirty="0" smtClean="0"/>
              <a:t>Use of low dose waiting areas</a:t>
            </a:r>
          </a:p>
          <a:p>
            <a:pPr lvl="1"/>
            <a:r>
              <a:rPr lang="en-US" dirty="0" smtClean="0"/>
              <a:t>Use of technology  such as alarming dosimeters, video monitoring, and audio communnication </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Stay Times</a:t>
            </a:r>
            <a:endParaRPr lang="en-US" dirty="0"/>
          </a:p>
        </p:txBody>
      </p:sp>
      <p:sp>
        <p:nvSpPr>
          <p:cNvPr id="3" name="Content Placeholder 2"/>
          <p:cNvSpPr>
            <a:spLocks noGrp="1"/>
          </p:cNvSpPr>
          <p:nvPr>
            <p:ph idx="1"/>
          </p:nvPr>
        </p:nvSpPr>
        <p:spPr/>
        <p:txBody>
          <a:bodyPr/>
          <a:lstStyle/>
          <a:p>
            <a:r>
              <a:rPr lang="en-US" dirty="0" smtClean="0"/>
              <a:t>Typically used in job coverage sitautions where the measured or anticpated dose rate is high enough that an exposure limit could be exceeded.</a:t>
            </a:r>
          </a:p>
          <a:p>
            <a:r>
              <a:rPr lang="en-US" dirty="0" smtClean="0"/>
              <a:t>The actually contraints and guidelines used in deriving a stay time to assign is very specific to the faility and organization .</a:t>
            </a:r>
          </a:p>
          <a:p>
            <a:r>
              <a:rPr lang="en-US" dirty="0" smtClean="0"/>
              <a:t>Typically – take the remaining margin of available  dose (mr) for the individual  and divide it by the dose rate (mr/hr) to identify the time allowed .</a:t>
            </a:r>
          </a:p>
          <a:p>
            <a:r>
              <a:rPr lang="en-US" dirty="0" smtClean="0"/>
              <a:t>Often a “fudge factor” to be used to inject a level of conservatism into the stay time actually used.</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Stay Times</a:t>
            </a:r>
            <a:endParaRPr lang="en-US" dirty="0"/>
          </a:p>
        </p:txBody>
      </p:sp>
      <p:sp>
        <p:nvSpPr>
          <p:cNvPr id="3" name="Content Placeholder 2"/>
          <p:cNvSpPr>
            <a:spLocks noGrp="1"/>
          </p:cNvSpPr>
          <p:nvPr>
            <p:ph idx="1"/>
          </p:nvPr>
        </p:nvSpPr>
        <p:spPr/>
        <p:txBody>
          <a:bodyPr/>
          <a:lstStyle/>
          <a:p>
            <a:r>
              <a:rPr lang="en-US" dirty="0" smtClean="0"/>
              <a:t>The individual’s electronic alarming dosimeter can be programmed to alarm at the end of the stay time</a:t>
            </a:r>
          </a:p>
          <a:p>
            <a:r>
              <a:rPr lang="en-US" dirty="0" smtClean="0"/>
              <a:t>A dedicated time keeper should be used (often it is the RP Tech)</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Dose Waiting Areas</a:t>
            </a:r>
            <a:endParaRPr lang="en-US" dirty="0"/>
          </a:p>
        </p:txBody>
      </p:sp>
      <p:sp>
        <p:nvSpPr>
          <p:cNvPr id="3" name="Content Placeholder 2"/>
          <p:cNvSpPr>
            <a:spLocks noGrp="1"/>
          </p:cNvSpPr>
          <p:nvPr>
            <p:ph idx="1"/>
          </p:nvPr>
        </p:nvSpPr>
        <p:spPr/>
        <p:txBody>
          <a:bodyPr/>
          <a:lstStyle/>
          <a:p>
            <a:pPr>
              <a:tabLst>
                <a:tab pos="2509838" algn="l"/>
              </a:tabLst>
            </a:pPr>
            <a:r>
              <a:rPr lang="en-US" dirty="0" smtClean="0"/>
              <a:t>Job coverage and RWPs will be covered later in this lesson</a:t>
            </a:r>
          </a:p>
          <a:p>
            <a:r>
              <a:rPr lang="en-US" dirty="0" smtClean="0"/>
              <a:t>Often in radiological work environments, it is advantageous to identify deignated “low dose waiting areas” </a:t>
            </a:r>
          </a:p>
          <a:p>
            <a:pPr lvl="1"/>
            <a:r>
              <a:rPr lang="en-US" dirty="0" smtClean="0"/>
              <a:t>Whenever not actively involved in work, workers will go to the low dose waiting area</a:t>
            </a:r>
          </a:p>
          <a:p>
            <a:pPr lvl="1"/>
            <a:r>
              <a:rPr lang="en-US" dirty="0" smtClean="0"/>
              <a:t>Although still in a dose rate area, the dose to be received will be less</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More Subtle Means </a:t>
            </a:r>
            <a:endParaRPr lang="en-US" dirty="0"/>
          </a:p>
        </p:txBody>
      </p:sp>
      <p:sp>
        <p:nvSpPr>
          <p:cNvPr id="3" name="Content Placeholder 2"/>
          <p:cNvSpPr>
            <a:spLocks noGrp="1"/>
          </p:cNvSpPr>
          <p:nvPr>
            <p:ph idx="1"/>
          </p:nvPr>
        </p:nvSpPr>
        <p:spPr/>
        <p:txBody>
          <a:bodyPr/>
          <a:lstStyle/>
          <a:p>
            <a:r>
              <a:rPr lang="en-US" dirty="0" smtClean="0"/>
              <a:t>Other means of exposure reduction that are a bit more subtle include:</a:t>
            </a:r>
          </a:p>
          <a:p>
            <a:pPr lvl="1"/>
            <a:r>
              <a:rPr lang="en-US" dirty="0" smtClean="0"/>
              <a:t>Decontamination of contaminated areas – long term - reduces the amount of time a person spends in a dose rate area</a:t>
            </a:r>
          </a:p>
          <a:p>
            <a:pPr lvl="1"/>
            <a:r>
              <a:rPr lang="en-US" dirty="0" smtClean="0"/>
              <a:t>Control of airborne – again reduces the time spent in an area due to increased efficiency</a:t>
            </a:r>
          </a:p>
          <a:p>
            <a:pPr lvl="1"/>
            <a:r>
              <a:rPr lang="en-US" dirty="0" smtClean="0"/>
              <a:t>Establishing posted radiologically controlled areas imposes controls which will control the dose received</a:t>
            </a:r>
          </a:p>
          <a:p>
            <a:pPr lvl="1"/>
            <a:r>
              <a:rPr lang="en-US" dirty="0" smtClean="0"/>
              <a:t>Site administrative limits – conservate approach </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Beta Dose</a:t>
            </a:r>
            <a:endParaRPr lang="en-US" dirty="0"/>
          </a:p>
        </p:txBody>
      </p:sp>
      <p:sp>
        <p:nvSpPr>
          <p:cNvPr id="3" name="Content Placeholder 2"/>
          <p:cNvSpPr>
            <a:spLocks noGrp="1"/>
          </p:cNvSpPr>
          <p:nvPr>
            <p:ph idx="1"/>
          </p:nvPr>
        </p:nvSpPr>
        <p:spPr/>
        <p:txBody>
          <a:bodyPr/>
          <a:lstStyle/>
          <a:p>
            <a:r>
              <a:rPr lang="en-US" dirty="0" smtClean="0"/>
              <a:t>So far we’ve been focused on gamma whole body dose</a:t>
            </a:r>
          </a:p>
          <a:p>
            <a:r>
              <a:rPr lang="en-US" dirty="0" smtClean="0"/>
              <a:t>On some occasions beta dose will be a concern</a:t>
            </a:r>
          </a:p>
          <a:p>
            <a:r>
              <a:rPr lang="en-US" dirty="0" smtClean="0"/>
              <a:t>Methods for reducing beta dose include:</a:t>
            </a:r>
          </a:p>
          <a:p>
            <a:pPr lvl="1"/>
            <a:r>
              <a:rPr lang="en-US" dirty="0" smtClean="0"/>
              <a:t>The use of protective clothing – possibly plastics for high energy beta dose to control skin dose</a:t>
            </a:r>
          </a:p>
          <a:p>
            <a:pPr lvl="1"/>
            <a:r>
              <a:rPr lang="en-US" dirty="0" smtClean="0"/>
              <a:t>Face shield or safety glasses will shield the lens of the eyes from beta dose</a:t>
            </a:r>
          </a:p>
          <a:p>
            <a:pPr lvl="1"/>
            <a:r>
              <a:rPr lang="en-US" dirty="0" smtClean="0"/>
              <a:t>Shielding the source of the beta dose with plastic or aluminum will also work</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Term Reduction</a:t>
            </a:r>
            <a:endParaRPr lang="en-US" dirty="0"/>
          </a:p>
        </p:txBody>
      </p:sp>
      <p:sp>
        <p:nvSpPr>
          <p:cNvPr id="3" name="Content Placeholder 2"/>
          <p:cNvSpPr>
            <a:spLocks noGrp="1"/>
          </p:cNvSpPr>
          <p:nvPr>
            <p:ph idx="1"/>
          </p:nvPr>
        </p:nvSpPr>
        <p:spPr/>
        <p:txBody>
          <a:bodyPr/>
          <a:lstStyle/>
          <a:p>
            <a:r>
              <a:rPr lang="en-US" dirty="0" smtClean="0"/>
              <a:t>On a larger strategic level, plants work to reduce the overall amount of radioactive material causing the dose rates – referred to as source-tern reduction.</a:t>
            </a:r>
          </a:p>
          <a:p>
            <a:r>
              <a:rPr lang="en-US" dirty="0" smtClean="0"/>
              <a:t>A number of techniques exist:</a:t>
            </a:r>
          </a:p>
          <a:p>
            <a:pPr lvl="1"/>
            <a:r>
              <a:rPr lang="en-US" dirty="0" smtClean="0"/>
              <a:t>System decontamination – use of chemical soultions to remove the oxide layer containing the corrosion and activation products</a:t>
            </a:r>
          </a:p>
          <a:p>
            <a:pPr lvl="1"/>
            <a:r>
              <a:rPr lang="en-US" dirty="0" smtClean="0"/>
              <a:t>Flushing the system to remove hot spots</a:t>
            </a:r>
          </a:p>
          <a:p>
            <a:pPr lvl="1"/>
            <a:r>
              <a:rPr lang="en-US" dirty="0" smtClean="0"/>
              <a:t>Reducing the inventory of cobalt in plant materials (less cobaly…less Co-60)</a:t>
            </a:r>
          </a:p>
          <a:p>
            <a:pPr lvl="1"/>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Describe techniques by which increased </a:t>
            </a:r>
            <a:r>
              <a:rPr lang="en-US" sz="2600" b="1" dirty="0" smtClean="0">
                <a:solidFill>
                  <a:schemeClr val="tx1"/>
                </a:solidFill>
                <a:latin typeface="+mn-lt"/>
                <a:ea typeface="+mn-ea"/>
                <a:cs typeface="+mn-cs"/>
              </a:rPr>
              <a:t>distance</a:t>
            </a:r>
            <a:r>
              <a:rPr lang="en-US" sz="2600" dirty="0" smtClean="0">
                <a:solidFill>
                  <a:schemeClr val="tx1"/>
                </a:solidFill>
                <a:latin typeface="+mn-lt"/>
                <a:ea typeface="+mn-ea"/>
                <a:cs typeface="+mn-cs"/>
              </a:rPr>
              <a:t> can be used to reduce worker radiation exposure, such as:</a:t>
            </a:r>
          </a:p>
          <a:p>
            <a:pPr lvl="1">
              <a:spcBef>
                <a:spcPts val="0"/>
              </a:spcBef>
            </a:pPr>
            <a:r>
              <a:rPr lang="en-US" dirty="0" smtClean="0">
                <a:solidFill>
                  <a:schemeClr val="tx1"/>
                </a:solidFill>
                <a:latin typeface="+mn-lt"/>
                <a:ea typeface="+mn-ea"/>
                <a:cs typeface="+mn-cs"/>
              </a:rPr>
              <a:t>positioning workers away from hot spots or high dose areas, </a:t>
            </a:r>
          </a:p>
          <a:p>
            <a:pPr lvl="1">
              <a:spcBef>
                <a:spcPts val="0"/>
              </a:spcBef>
            </a:pPr>
            <a:r>
              <a:rPr lang="en-US" dirty="0" smtClean="0">
                <a:solidFill>
                  <a:schemeClr val="tx1"/>
                </a:solidFill>
                <a:latin typeface="+mn-lt"/>
                <a:ea typeface="+mn-ea"/>
                <a:cs typeface="+mn-cs"/>
              </a:rPr>
              <a:t>using remote operators or special tools to increase worker distance from a source, and </a:t>
            </a:r>
          </a:p>
          <a:p>
            <a:pPr lvl="1">
              <a:spcBef>
                <a:spcPts val="0"/>
              </a:spcBef>
            </a:pPr>
            <a:r>
              <a:rPr lang="en-US" dirty="0" smtClean="0">
                <a:solidFill>
                  <a:schemeClr val="tx1"/>
                </a:solidFill>
                <a:latin typeface="+mn-lt"/>
                <a:ea typeface="+mn-ea"/>
                <a:cs typeface="+mn-cs"/>
              </a:rPr>
              <a:t>removing equipment to low dose areas for maintenance.</a:t>
            </a:r>
            <a:r>
              <a:rPr lang="en-US" dirty="0" smtClean="0"/>
              <a:t> </a:t>
            </a:r>
          </a:p>
          <a:p>
            <a:pPr>
              <a:spcBef>
                <a:spcPts val="0"/>
              </a:spcBef>
            </a:pPr>
            <a:endParaRPr lang="en-US" sz="2600" dirty="0" smtClean="0"/>
          </a:p>
        </p:txBody>
      </p:sp>
      <p:sp>
        <p:nvSpPr>
          <p:cNvPr id="4"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Term Reduction</a:t>
            </a:r>
            <a:endParaRPr lang="en-US" dirty="0"/>
          </a:p>
        </p:txBody>
      </p:sp>
      <p:sp>
        <p:nvSpPr>
          <p:cNvPr id="3" name="Content Placeholder 2"/>
          <p:cNvSpPr>
            <a:spLocks noGrp="1"/>
          </p:cNvSpPr>
          <p:nvPr>
            <p:ph idx="1"/>
          </p:nvPr>
        </p:nvSpPr>
        <p:spPr/>
        <p:txBody>
          <a:bodyPr/>
          <a:lstStyle/>
          <a:p>
            <a:r>
              <a:rPr lang="en-US" dirty="0" smtClean="0"/>
              <a:t>A number of techniques exist (cont’d):</a:t>
            </a:r>
          </a:p>
          <a:p>
            <a:pPr lvl="1"/>
            <a:r>
              <a:rPr lang="en-US" dirty="0" smtClean="0"/>
              <a:t>Micro filtration – the use of sub-micron filters in the purification system filters</a:t>
            </a:r>
          </a:p>
          <a:p>
            <a:pPr lvl="1"/>
            <a:r>
              <a:rPr lang="en-US" dirty="0" smtClean="0"/>
              <a:t>Chemistry control – </a:t>
            </a:r>
          </a:p>
          <a:p>
            <a:pPr lvl="2"/>
            <a:r>
              <a:rPr lang="en-US" dirty="0" smtClean="0"/>
              <a:t>Early boration (PWR) injects high levels of borated water early in the shutdown to cause a controlled crud burst such that the crud is removed via purification flow</a:t>
            </a:r>
          </a:p>
          <a:p>
            <a:pPr lvl="2"/>
            <a:r>
              <a:rPr lang="en-US" dirty="0" smtClean="0"/>
              <a:t>Hydrogen Peroxide injection – same principle as early boration but used at lower temperatures</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Term Reduction</a:t>
            </a:r>
            <a:endParaRPr lang="en-US" dirty="0"/>
          </a:p>
        </p:txBody>
      </p:sp>
      <p:sp>
        <p:nvSpPr>
          <p:cNvPr id="3" name="Content Placeholder 2"/>
          <p:cNvSpPr>
            <a:spLocks noGrp="1"/>
          </p:cNvSpPr>
          <p:nvPr>
            <p:ph idx="1"/>
          </p:nvPr>
        </p:nvSpPr>
        <p:spPr/>
        <p:txBody>
          <a:bodyPr/>
          <a:lstStyle/>
          <a:p>
            <a:r>
              <a:rPr lang="en-US" dirty="0" smtClean="0"/>
              <a:t>A number of techniques exist (cont’d):</a:t>
            </a:r>
          </a:p>
          <a:p>
            <a:pPr lvl="1"/>
            <a:r>
              <a:rPr lang="en-US" dirty="0" smtClean="0"/>
              <a:t>Chemistry control – </a:t>
            </a:r>
          </a:p>
          <a:p>
            <a:pPr lvl="2"/>
            <a:r>
              <a:rPr lang="en-US" dirty="0" smtClean="0"/>
              <a:t>Lithium control  (PWR) – used to maintain the pH at a base level to control the formation of corrosion products while minimizing stress cracking corrosion</a:t>
            </a:r>
          </a:p>
          <a:p>
            <a:pPr lvl="2"/>
            <a:r>
              <a:rPr lang="en-US" dirty="0" smtClean="0"/>
              <a:t>Soft Shutdown (BWR)  minimizes the release of corrosion products into the coolant inventory; therfore, reducing the out of core dose rates after shutdown.</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Term Reduction</a:t>
            </a:r>
            <a:endParaRPr lang="en-US" dirty="0"/>
          </a:p>
        </p:txBody>
      </p:sp>
      <p:sp>
        <p:nvSpPr>
          <p:cNvPr id="3" name="Content Placeholder 2"/>
          <p:cNvSpPr>
            <a:spLocks noGrp="1"/>
          </p:cNvSpPr>
          <p:nvPr>
            <p:ph idx="1"/>
          </p:nvPr>
        </p:nvSpPr>
        <p:spPr/>
        <p:txBody>
          <a:bodyPr/>
          <a:lstStyle/>
          <a:p>
            <a:r>
              <a:rPr lang="en-US" dirty="0" smtClean="0"/>
              <a:t>A number of techniques exist (cont’d):</a:t>
            </a:r>
          </a:p>
          <a:p>
            <a:pPr lvl="1"/>
            <a:r>
              <a:rPr lang="en-US" dirty="0" smtClean="0"/>
              <a:t>Remove components or sequence work such that dose contributors are removed from an area during high work activity periods</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Sources of Dose</a:t>
            </a:r>
            <a:endParaRPr lang="en-US" dirty="0"/>
          </a:p>
        </p:txBody>
      </p:sp>
      <p:sp>
        <p:nvSpPr>
          <p:cNvPr id="3" name="Content Placeholder 2"/>
          <p:cNvSpPr>
            <a:spLocks noGrp="1"/>
          </p:cNvSpPr>
          <p:nvPr>
            <p:ph idx="1"/>
          </p:nvPr>
        </p:nvSpPr>
        <p:spPr/>
        <p:txBody>
          <a:bodyPr/>
          <a:lstStyle/>
          <a:p>
            <a:r>
              <a:rPr lang="en-US" dirty="0" smtClean="0"/>
              <a:t>Surface contamination, airborne radioactivity, and  radioactive liquids in tanks and piping all can cause dose.  </a:t>
            </a:r>
          </a:p>
          <a:p>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Contamination Controls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and Precautions</a:t>
            </a:r>
            <a:endParaRPr lang="en-US" dirty="0"/>
          </a:p>
        </p:txBody>
      </p:sp>
      <p:sp>
        <p:nvSpPr>
          <p:cNvPr id="3" name="Content Placeholder 2"/>
          <p:cNvSpPr>
            <a:spLocks noGrp="1"/>
          </p:cNvSpPr>
          <p:nvPr>
            <p:ph idx="1"/>
          </p:nvPr>
        </p:nvSpPr>
        <p:spPr/>
        <p:txBody>
          <a:bodyPr/>
          <a:lstStyle/>
          <a:p>
            <a:r>
              <a:rPr lang="en-US" dirty="0" smtClean="0"/>
              <a:t>Remember, contamination is the presence of radioactive material in an undesirable location.</a:t>
            </a:r>
          </a:p>
          <a:p>
            <a:r>
              <a:rPr lang="en-US" dirty="0" smtClean="0"/>
              <a:t>The most effective form of contamination control is the prevent contamination in the first place.  </a:t>
            </a:r>
          </a:p>
          <a:p>
            <a:r>
              <a:rPr lang="en-US" dirty="0" smtClean="0"/>
              <a:t>This is most commonly accomplished through the use of contamination containment devices.</a:t>
            </a:r>
          </a:p>
          <a:p>
            <a:r>
              <a:rPr lang="en-US" dirty="0" smtClean="0"/>
              <a:t>They range in style and size but all work off of the key word – containment.</a:t>
            </a:r>
          </a:p>
          <a:p>
            <a:pPr lvl="1"/>
            <a:r>
              <a:rPr lang="en-US" dirty="0" smtClean="0"/>
              <a:t>Glove bag, glove box, catch containment,  containment hut, etc.</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and Precautions</a:t>
            </a:r>
            <a:endParaRPr lang="en-US" dirty="0"/>
          </a:p>
        </p:txBody>
      </p:sp>
      <p:sp>
        <p:nvSpPr>
          <p:cNvPr id="3" name="Content Placeholder 2"/>
          <p:cNvSpPr>
            <a:spLocks noGrp="1"/>
          </p:cNvSpPr>
          <p:nvPr>
            <p:ph idx="1"/>
          </p:nvPr>
        </p:nvSpPr>
        <p:spPr/>
        <p:txBody>
          <a:bodyPr/>
          <a:lstStyle/>
          <a:p>
            <a:r>
              <a:rPr lang="en-US" dirty="0" smtClean="0"/>
              <a:t>Containment means – contain the contamination</a:t>
            </a:r>
          </a:p>
          <a:p>
            <a:pPr lvl="1"/>
            <a:r>
              <a:rPr lang="en-US" dirty="0" smtClean="0"/>
              <a:t>The choice of what to use is dependant upon :</a:t>
            </a:r>
          </a:p>
          <a:p>
            <a:pPr lvl="2"/>
            <a:r>
              <a:rPr lang="en-US" dirty="0" smtClean="0"/>
              <a:t>Size of component</a:t>
            </a:r>
          </a:p>
          <a:p>
            <a:pPr lvl="2"/>
            <a:r>
              <a:rPr lang="en-US" dirty="0" smtClean="0"/>
              <a:t>Configuration of system or component</a:t>
            </a:r>
          </a:p>
          <a:p>
            <a:pPr lvl="2"/>
            <a:r>
              <a:rPr lang="en-US" dirty="0" smtClean="0"/>
              <a:t>Location </a:t>
            </a:r>
          </a:p>
          <a:p>
            <a:pPr lvl="2"/>
            <a:r>
              <a:rPr lang="en-US" dirty="0" smtClean="0"/>
              <a:t>Quantity of fluids expected</a:t>
            </a:r>
          </a:p>
          <a:p>
            <a:pPr lvl="2"/>
            <a:r>
              <a:rPr lang="en-US" dirty="0" smtClean="0"/>
              <a:t>Vapors involved</a:t>
            </a:r>
          </a:p>
          <a:p>
            <a:pPr lvl="2"/>
            <a:r>
              <a:rPr lang="en-US" dirty="0" smtClean="0"/>
              <a:t>Isotopes involved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and Precautions</a:t>
            </a:r>
            <a:endParaRPr lang="en-US" dirty="0"/>
          </a:p>
        </p:txBody>
      </p:sp>
      <p:sp>
        <p:nvSpPr>
          <p:cNvPr id="3" name="Content Placeholder 2"/>
          <p:cNvSpPr>
            <a:spLocks noGrp="1"/>
          </p:cNvSpPr>
          <p:nvPr>
            <p:ph idx="1"/>
          </p:nvPr>
        </p:nvSpPr>
        <p:spPr/>
        <p:txBody>
          <a:bodyPr/>
          <a:lstStyle/>
          <a:p>
            <a:r>
              <a:rPr lang="en-US" dirty="0" smtClean="0"/>
              <a:t>If a containment installation is not appropriate or otherwise not permissable, other precautions should be considered such as:</a:t>
            </a:r>
          </a:p>
          <a:p>
            <a:pPr lvl="1"/>
            <a:r>
              <a:rPr lang="en-US" dirty="0" smtClean="0"/>
              <a:t>Job site preparations including the placement of washable or disposable coverings on adjacent structures, components, and floor spaces.</a:t>
            </a:r>
          </a:p>
          <a:p>
            <a:pPr lvl="1"/>
            <a:r>
              <a:rPr lang="en-US" dirty="0" smtClean="0"/>
              <a:t>Removal of the contaminated equipment from the area to a different controlled area.</a:t>
            </a:r>
          </a:p>
          <a:p>
            <a:pPr lvl="1"/>
            <a:r>
              <a:rPr lang="en-US" dirty="0" smtClean="0"/>
              <a:t>Closure of contaminated system or component openings with plastic or other contamination barrier</a:t>
            </a:r>
          </a:p>
          <a:p>
            <a:pPr lvl="1"/>
            <a:endParaRPr lang="en-US" dirty="0"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and Precautions</a:t>
            </a:r>
            <a:endParaRPr lang="en-US" dirty="0"/>
          </a:p>
        </p:txBody>
      </p:sp>
      <p:sp>
        <p:nvSpPr>
          <p:cNvPr id="3" name="Content Placeholder 2"/>
          <p:cNvSpPr>
            <a:spLocks noGrp="1"/>
          </p:cNvSpPr>
          <p:nvPr>
            <p:ph idx="1"/>
          </p:nvPr>
        </p:nvSpPr>
        <p:spPr/>
        <p:txBody>
          <a:bodyPr/>
          <a:lstStyle/>
          <a:p>
            <a:r>
              <a:rPr lang="en-US" dirty="0" smtClean="0"/>
              <a:t>If a containment installation is not apporpriate or otherwise permissable, other precautions should be considered such as (cont’d):</a:t>
            </a:r>
          </a:p>
          <a:p>
            <a:pPr lvl="1"/>
            <a:r>
              <a:rPr lang="en-US" dirty="0" smtClean="0"/>
              <a:t>Redirection of supply ventilation or any source of air flow away from contaminated surfaces</a:t>
            </a:r>
          </a:p>
          <a:p>
            <a:pPr lvl="1"/>
            <a:r>
              <a:rPr lang="en-US" dirty="0" smtClean="0"/>
              <a:t>Installation of exhaust ventilation from low to high contamination levels</a:t>
            </a:r>
          </a:p>
          <a:p>
            <a:r>
              <a:rPr lang="en-US" dirty="0" smtClean="0"/>
              <a:t>At times where containment is not possible or the containment of contamination has been unsuccessful, then personnel are proteced from contamination through the use of protective clothing.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and Precautions</a:t>
            </a:r>
            <a:endParaRPr lang="en-US" dirty="0"/>
          </a:p>
        </p:txBody>
      </p:sp>
      <p:sp>
        <p:nvSpPr>
          <p:cNvPr id="3" name="Content Placeholder 2"/>
          <p:cNvSpPr>
            <a:spLocks noGrp="1"/>
          </p:cNvSpPr>
          <p:nvPr>
            <p:ph idx="1"/>
          </p:nvPr>
        </p:nvSpPr>
        <p:spPr/>
        <p:txBody>
          <a:bodyPr/>
          <a:lstStyle/>
          <a:p>
            <a:r>
              <a:rPr lang="en-US" dirty="0" smtClean="0"/>
              <a:t>Referred to by several names:</a:t>
            </a:r>
          </a:p>
          <a:p>
            <a:pPr lvl="1"/>
            <a:r>
              <a:rPr lang="en-US" dirty="0" smtClean="0"/>
              <a:t>PPE (personnel protective equipment)</a:t>
            </a:r>
          </a:p>
          <a:p>
            <a:pPr lvl="1"/>
            <a:r>
              <a:rPr lang="en-US" dirty="0" smtClean="0"/>
              <a:t>ANT</a:t>
            </a:r>
            <a:r>
              <a:rPr lang="en-US" b="1" dirty="0" smtClean="0"/>
              <a:t>I</a:t>
            </a:r>
            <a:r>
              <a:rPr lang="en-US" dirty="0" smtClean="0"/>
              <a:t>-C Clothing (anti-contamination)</a:t>
            </a:r>
          </a:p>
          <a:p>
            <a:pPr lvl="1"/>
            <a:r>
              <a:rPr lang="en-US" dirty="0" smtClean="0"/>
              <a:t>PCs (Protective Clothing)</a:t>
            </a:r>
          </a:p>
          <a:p>
            <a:r>
              <a:rPr lang="en-US" dirty="0" smtClean="0"/>
              <a:t>The amount and type of PCs required will be dictated by several factors:</a:t>
            </a:r>
          </a:p>
          <a:p>
            <a:pPr lvl="1"/>
            <a:r>
              <a:rPr lang="en-US" dirty="0" smtClean="0"/>
              <a:t>The level and type of contamination present</a:t>
            </a:r>
          </a:p>
          <a:p>
            <a:pPr lvl="1"/>
            <a:r>
              <a:rPr lang="en-US" dirty="0" smtClean="0"/>
              <a:t>The level of physical activity anticipated</a:t>
            </a:r>
          </a:p>
          <a:p>
            <a:pPr lvl="1"/>
            <a:r>
              <a:rPr lang="en-US" dirty="0" smtClean="0"/>
              <a:t>Whether the work environment is dry or wet or extremely hot</a:t>
            </a:r>
          </a:p>
          <a:p>
            <a:pPr lvl="1"/>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400" dirty="0" smtClean="0"/>
              <a:t>Discuss factors that determine the ultimate effectiveness of installing </a:t>
            </a:r>
            <a:r>
              <a:rPr lang="en-US" sz="2400" b="1" dirty="0" smtClean="0"/>
              <a:t>temporary shielding</a:t>
            </a:r>
            <a:r>
              <a:rPr lang="en-US" sz="2400" dirty="0" smtClean="0"/>
              <a:t>, such as:</a:t>
            </a:r>
          </a:p>
          <a:p>
            <a:pPr lvl="1"/>
            <a:r>
              <a:rPr lang="en-US" sz="2200" dirty="0" smtClean="0"/>
              <a:t>the cost of installation (dollars and person-rem) versus benefit, </a:t>
            </a:r>
          </a:p>
          <a:p>
            <a:pPr lvl="1"/>
            <a:r>
              <a:rPr lang="en-US" sz="2200" dirty="0" smtClean="0"/>
              <a:t>physical space limitations, </a:t>
            </a:r>
          </a:p>
          <a:p>
            <a:pPr lvl="1"/>
            <a:r>
              <a:rPr lang="en-US" sz="2200" dirty="0" smtClean="0"/>
              <a:t>10CFR50.59 review constraints, </a:t>
            </a:r>
          </a:p>
          <a:p>
            <a:pPr lvl="1"/>
            <a:r>
              <a:rPr lang="en-US" sz="2200" dirty="0" smtClean="0"/>
              <a:t>floor loading constraints, and </a:t>
            </a:r>
          </a:p>
          <a:p>
            <a:pPr lvl="1"/>
            <a:r>
              <a:rPr lang="en-US" sz="2200" dirty="0" smtClean="0"/>
              <a:t>pipe and pipe hanger load constraints. </a:t>
            </a:r>
          </a:p>
          <a:p>
            <a:r>
              <a:rPr lang="en-US" sz="2400" dirty="0" smtClean="0"/>
              <a:t>Describe the consequences of removing permanent or temporary shielding without proper review and authorization. </a:t>
            </a:r>
          </a:p>
        </p:txBody>
      </p:sp>
      <p:sp>
        <p:nvSpPr>
          <p:cNvPr id="4"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and Precautions</a:t>
            </a:r>
            <a:endParaRPr lang="en-US" dirty="0"/>
          </a:p>
        </p:txBody>
      </p:sp>
      <p:sp>
        <p:nvSpPr>
          <p:cNvPr id="3" name="Content Placeholder 2"/>
          <p:cNvSpPr>
            <a:spLocks noGrp="1"/>
          </p:cNvSpPr>
          <p:nvPr>
            <p:ph idx="1"/>
          </p:nvPr>
        </p:nvSpPr>
        <p:spPr/>
        <p:txBody>
          <a:bodyPr/>
          <a:lstStyle/>
          <a:p>
            <a:r>
              <a:rPr lang="en-US" dirty="0" smtClean="0"/>
              <a:t>The requirements for working in contaminated areas within facilities will vary from facility to facility.  In general they are:</a:t>
            </a:r>
          </a:p>
          <a:p>
            <a:pPr lvl="1"/>
            <a:r>
              <a:rPr lang="en-US" dirty="0" smtClean="0"/>
              <a:t>The work must be performed under the control of an active RWP</a:t>
            </a:r>
          </a:p>
          <a:p>
            <a:pPr lvl="1"/>
            <a:r>
              <a:rPr lang="en-US" dirty="0" smtClean="0"/>
              <a:t>The area will be appropriately posted with the exit designated by a step-of-pad with receptacles for removed clothing and trash</a:t>
            </a:r>
          </a:p>
          <a:p>
            <a:pPr lvl="1"/>
            <a:r>
              <a:rPr lang="en-US" dirty="0" smtClean="0"/>
              <a:t>Typically, tooling already contaminated with fixed contaminstion will be required for use in a contaminated area (hot tool room)</a:t>
            </a:r>
          </a:p>
          <a:p>
            <a:pPr lvl="1"/>
            <a:endParaRPr lang="en-US" dirty="0"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and Precautions</a:t>
            </a:r>
            <a:endParaRPr lang="en-US" dirty="0"/>
          </a:p>
        </p:txBody>
      </p:sp>
      <p:sp>
        <p:nvSpPr>
          <p:cNvPr id="3" name="Content Placeholder 2"/>
          <p:cNvSpPr>
            <a:spLocks noGrp="1"/>
          </p:cNvSpPr>
          <p:nvPr>
            <p:ph idx="1"/>
          </p:nvPr>
        </p:nvSpPr>
        <p:spPr/>
        <p:txBody>
          <a:bodyPr/>
          <a:lstStyle/>
          <a:p>
            <a:r>
              <a:rPr lang="en-US" dirty="0" smtClean="0"/>
              <a:t>When personnel become contaminated, it is necessary to document, track, and trend the contaminations.</a:t>
            </a:r>
          </a:p>
          <a:p>
            <a:r>
              <a:rPr lang="en-US" dirty="0" smtClean="0"/>
              <a:t>The reasons this is necessary are:</a:t>
            </a:r>
          </a:p>
          <a:p>
            <a:pPr lvl="1"/>
            <a:r>
              <a:rPr lang="en-US" dirty="0" smtClean="0"/>
              <a:t>To document the location and amount in order to perform skin dose calculations</a:t>
            </a:r>
          </a:p>
          <a:p>
            <a:pPr lvl="1"/>
            <a:r>
              <a:rPr lang="en-US" dirty="0" smtClean="0"/>
              <a:t>To identify substandard work practices </a:t>
            </a:r>
          </a:p>
          <a:p>
            <a:pPr lvl="1"/>
            <a:r>
              <a:rPr lang="en-US" dirty="0" smtClean="0"/>
              <a:t>To identify substandard job packages</a:t>
            </a:r>
          </a:p>
          <a:p>
            <a:pPr lvl="1"/>
            <a:r>
              <a:rPr lang="en-US" dirty="0" smtClean="0"/>
              <a:t>To identify and correct deficient posting and contamination control measures</a:t>
            </a:r>
          </a:p>
          <a:p>
            <a:pPr lvl="1"/>
            <a:endParaRPr lang="en-US" dirty="0" smtClean="0"/>
          </a:p>
          <a:p>
            <a:pPr lvl="1"/>
            <a:endParaRPr lang="en-US" dirty="0" smtClean="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Airborne Radioactivity</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Airborne Radioactivity Production</a:t>
            </a:r>
            <a:endParaRPr lang="en-US" dirty="0"/>
          </a:p>
        </p:txBody>
      </p:sp>
      <p:sp>
        <p:nvSpPr>
          <p:cNvPr id="3" name="Content Placeholder 2"/>
          <p:cNvSpPr>
            <a:spLocks noGrp="1"/>
          </p:cNvSpPr>
          <p:nvPr>
            <p:ph idx="1"/>
          </p:nvPr>
        </p:nvSpPr>
        <p:spPr/>
        <p:txBody>
          <a:bodyPr/>
          <a:lstStyle/>
          <a:p>
            <a:r>
              <a:rPr lang="en-US" dirty="0" smtClean="0"/>
              <a:t>Several situations and work practices can produce airborne radioactivity:</a:t>
            </a:r>
          </a:p>
          <a:p>
            <a:pPr lvl="1"/>
            <a:r>
              <a:rPr lang="en-US" dirty="0" smtClean="0"/>
              <a:t>Any time a radioactive system is opened either in the course of operation (venting or draining operations) of for maitnenance (breaking open a flanged joint or threaded connection) radioactive gases or radioactive water (or both) can be released</a:t>
            </a:r>
          </a:p>
          <a:p>
            <a:pPr lvl="1"/>
            <a:r>
              <a:rPr lang="en-US" dirty="0" smtClean="0"/>
              <a:t>Any work activity within an area with pre-existing high levels of contamination can cause it to become suspended in air</a:t>
            </a: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Airborne Radioactivity Production</a:t>
            </a:r>
            <a:endParaRPr lang="en-US" dirty="0"/>
          </a:p>
        </p:txBody>
      </p:sp>
      <p:sp>
        <p:nvSpPr>
          <p:cNvPr id="3" name="Content Placeholder 2"/>
          <p:cNvSpPr>
            <a:spLocks noGrp="1"/>
          </p:cNvSpPr>
          <p:nvPr>
            <p:ph idx="1"/>
          </p:nvPr>
        </p:nvSpPr>
        <p:spPr/>
        <p:txBody>
          <a:bodyPr/>
          <a:lstStyle/>
          <a:p>
            <a:r>
              <a:rPr lang="en-US" dirty="0" smtClean="0"/>
              <a:t>Several situations and work practices can produce airborne radioactivity (cont’d):</a:t>
            </a:r>
          </a:p>
          <a:p>
            <a:pPr lvl="1"/>
            <a:r>
              <a:rPr lang="en-US" dirty="0" smtClean="0"/>
              <a:t>Vigorous activites such as grinding, cutting or welding on contaminated surfaces can cause it to become suspended in air</a:t>
            </a:r>
          </a:p>
          <a:p>
            <a:pPr lvl="1"/>
            <a:r>
              <a:rPr lang="en-US" dirty="0" smtClean="0"/>
              <a:t>Use of air operated tools or equipment in an area with loose surface contamination </a:t>
            </a:r>
          </a:p>
          <a:p>
            <a:pPr lvl="1"/>
            <a:r>
              <a:rPr lang="en-US" dirty="0" smtClean="0"/>
              <a:t>High velocity ventilation in a highly contaminated area can cause the suspension of the contamination in the air stream</a:t>
            </a: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Airborne Radioactivity Prevention and Control</a:t>
            </a:r>
            <a:endParaRPr lang="en-US" dirty="0"/>
          </a:p>
        </p:txBody>
      </p:sp>
      <p:sp>
        <p:nvSpPr>
          <p:cNvPr id="3" name="Content Placeholder 2"/>
          <p:cNvSpPr>
            <a:spLocks noGrp="1"/>
          </p:cNvSpPr>
          <p:nvPr>
            <p:ph idx="1"/>
          </p:nvPr>
        </p:nvSpPr>
        <p:spPr>
          <a:xfrm>
            <a:off x="457200" y="1524000"/>
            <a:ext cx="8229600" cy="4800600"/>
          </a:xfrm>
        </p:spPr>
        <p:txBody>
          <a:bodyPr/>
          <a:lstStyle/>
          <a:p>
            <a:r>
              <a:rPr lang="en-US" dirty="0" smtClean="0"/>
              <a:t>Some of the techniques and precautions used in contamination control are also effective in preventing or controlling airborne radioactivity:</a:t>
            </a:r>
          </a:p>
          <a:p>
            <a:pPr lvl="1"/>
            <a:r>
              <a:rPr lang="en-US" dirty="0" smtClean="0"/>
              <a:t>Containment enclosures</a:t>
            </a:r>
          </a:p>
          <a:p>
            <a:pPr lvl="1"/>
            <a:r>
              <a:rPr lang="en-US" dirty="0" smtClean="0"/>
              <a:t>Ventilation control over the surface</a:t>
            </a:r>
          </a:p>
          <a:p>
            <a:pPr lvl="1"/>
            <a:r>
              <a:rPr lang="en-US" dirty="0" smtClean="0"/>
              <a:t>Restricting the use of air in contaminated areas</a:t>
            </a:r>
          </a:p>
          <a:p>
            <a:pPr lvl="1"/>
            <a:r>
              <a:rPr lang="en-US" dirty="0" smtClean="0"/>
              <a:t>Decontamination of the work area</a:t>
            </a:r>
          </a:p>
          <a:p>
            <a:pPr lvl="1"/>
            <a:r>
              <a:rPr lang="en-US" dirty="0" smtClean="0"/>
              <a:t>Misting or dampening the work area </a:t>
            </a:r>
          </a:p>
          <a:p>
            <a:pPr lvl="1"/>
            <a:r>
              <a:rPr lang="en-US" dirty="0" smtClean="0"/>
              <a:t>Performing the work underwater</a:t>
            </a:r>
          </a:p>
          <a:p>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Airborne Radioactivity Prevention and Control</a:t>
            </a:r>
            <a:endParaRPr lang="en-US" dirty="0"/>
          </a:p>
        </p:txBody>
      </p:sp>
      <p:sp>
        <p:nvSpPr>
          <p:cNvPr id="3" name="Content Placeholder 2"/>
          <p:cNvSpPr>
            <a:spLocks noGrp="1"/>
          </p:cNvSpPr>
          <p:nvPr>
            <p:ph idx="1"/>
          </p:nvPr>
        </p:nvSpPr>
        <p:spPr>
          <a:xfrm>
            <a:off x="457200" y="1524000"/>
            <a:ext cx="8229600" cy="4800600"/>
          </a:xfrm>
        </p:spPr>
        <p:txBody>
          <a:bodyPr/>
          <a:lstStyle/>
          <a:p>
            <a:pPr>
              <a:spcBef>
                <a:spcPts val="0"/>
              </a:spcBef>
            </a:pPr>
            <a:r>
              <a:rPr lang="en-US" dirty="0" smtClean="0"/>
              <a:t>Other precautions that are effective in controlling or preventing airborne radioactivity:</a:t>
            </a:r>
          </a:p>
          <a:p>
            <a:pPr lvl="1">
              <a:spcBef>
                <a:spcPts val="0"/>
              </a:spcBef>
            </a:pPr>
            <a:r>
              <a:rPr lang="en-US" dirty="0" smtClean="0"/>
              <a:t>Use of high efficiency absolute (HEPA) ventilation on the containment device or on the area</a:t>
            </a:r>
          </a:p>
          <a:p>
            <a:pPr lvl="1">
              <a:spcBef>
                <a:spcPts val="0"/>
              </a:spcBef>
            </a:pPr>
            <a:r>
              <a:rPr lang="en-US" dirty="0" smtClean="0"/>
              <a:t>Repairing leaks from radioactive systems</a:t>
            </a:r>
          </a:p>
          <a:p>
            <a:pPr lvl="1">
              <a:spcBef>
                <a:spcPts val="0"/>
              </a:spcBef>
            </a:pPr>
            <a:r>
              <a:rPr lang="en-US" dirty="0" smtClean="0"/>
              <a:t>Use of HEPA vacuum with griinding or welding</a:t>
            </a:r>
          </a:p>
          <a:p>
            <a:pPr>
              <a:spcBef>
                <a:spcPts val="0"/>
              </a:spcBef>
            </a:pPr>
            <a:r>
              <a:rPr lang="en-US" dirty="0" smtClean="0"/>
              <a:t>As a last resort, respiratory protection is worn where definitive measures at elliminating airborne are not possible or effective.</a:t>
            </a:r>
          </a:p>
          <a:p>
            <a:pPr lvl="1">
              <a:spcBef>
                <a:spcPts val="0"/>
              </a:spcBef>
              <a:buNone/>
            </a:pPr>
            <a:endParaRPr lang="en-US" dirty="0" smtClean="0"/>
          </a:p>
          <a:p>
            <a:pPr>
              <a:spcBef>
                <a:spcPts val="0"/>
              </a:spcBef>
            </a:pP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Airborne Radioactivity Prevention and Control</a:t>
            </a:r>
            <a:endParaRPr lang="en-US" dirty="0"/>
          </a:p>
        </p:txBody>
      </p:sp>
      <p:sp>
        <p:nvSpPr>
          <p:cNvPr id="3" name="Content Placeholder 2"/>
          <p:cNvSpPr>
            <a:spLocks noGrp="1"/>
          </p:cNvSpPr>
          <p:nvPr>
            <p:ph idx="1"/>
          </p:nvPr>
        </p:nvSpPr>
        <p:spPr>
          <a:xfrm>
            <a:off x="457200" y="1524000"/>
            <a:ext cx="8229600" cy="4800600"/>
          </a:xfrm>
        </p:spPr>
        <p:txBody>
          <a:bodyPr/>
          <a:lstStyle/>
          <a:p>
            <a:pPr>
              <a:spcBef>
                <a:spcPts val="0"/>
              </a:spcBef>
            </a:pPr>
            <a:r>
              <a:rPr lang="en-US" dirty="0" smtClean="0"/>
              <a:t>In any case , the RP providing the job coverage must obtain work area air samples to facilitate the calculation of internal dose in the event airborne does occur</a:t>
            </a:r>
          </a:p>
          <a:p>
            <a:pPr lvl="1">
              <a:spcBef>
                <a:spcPts val="0"/>
              </a:spcBef>
              <a:buNone/>
            </a:pPr>
            <a:endParaRPr lang="en-US" dirty="0" smtClean="0"/>
          </a:p>
          <a:p>
            <a:pPr>
              <a:spcBef>
                <a:spcPts val="0"/>
              </a:spcBef>
            </a:pP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RWPs, Work Documents, Job Coverage</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RWP</a:t>
            </a:r>
            <a:endParaRPr lang="en-US" dirty="0"/>
          </a:p>
        </p:txBody>
      </p:sp>
      <p:sp>
        <p:nvSpPr>
          <p:cNvPr id="3" name="Content Placeholder 2"/>
          <p:cNvSpPr>
            <a:spLocks noGrp="1"/>
          </p:cNvSpPr>
          <p:nvPr>
            <p:ph idx="1"/>
          </p:nvPr>
        </p:nvSpPr>
        <p:spPr>
          <a:xfrm>
            <a:off x="457200" y="1524000"/>
            <a:ext cx="8229600" cy="4800600"/>
          </a:xfrm>
        </p:spPr>
        <p:txBody>
          <a:bodyPr/>
          <a:lstStyle/>
          <a:p>
            <a:r>
              <a:rPr lang="en-US" dirty="0" smtClean="0"/>
              <a:t>Radiological Work Permit (sometimes called a Radiation Work Permit) both are RWPs.</a:t>
            </a:r>
          </a:p>
          <a:p>
            <a:r>
              <a:rPr lang="en-US" dirty="0" smtClean="0"/>
              <a:t>RWPs are used to control work performed in a radiologically controlled area or activities associated with the use of radioactive material.  </a:t>
            </a:r>
          </a:p>
          <a:p>
            <a:r>
              <a:rPr lang="en-US" dirty="0" smtClean="0"/>
              <a:t>This is achieved by specifying:</a:t>
            </a:r>
          </a:p>
          <a:p>
            <a:pPr lvl="1"/>
            <a:r>
              <a:rPr lang="en-US" dirty="0" smtClean="0"/>
              <a:t>protective clothing requirements for a job, </a:t>
            </a:r>
          </a:p>
          <a:p>
            <a:pPr lvl="1"/>
            <a:r>
              <a:rPr lang="en-US" dirty="0" smtClean="0"/>
              <a:t>contamination control requirements,</a:t>
            </a:r>
          </a:p>
          <a:p>
            <a:pPr lvl="1"/>
            <a:r>
              <a:rPr lang="en-US" dirty="0" smtClean="0"/>
              <a:t>respiratory protection requirements, </a:t>
            </a:r>
          </a:p>
          <a:p>
            <a:pPr lvl="1"/>
            <a:r>
              <a:rPr lang="en-US" dirty="0" smtClean="0"/>
              <a:t>dosimetry requirements,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447800"/>
            <a:ext cx="8229600" cy="4800600"/>
          </a:xfrm>
        </p:spPr>
        <p:txBody>
          <a:bodyPr>
            <a:normAutofit lnSpcReduction="10000"/>
          </a:bodyPr>
          <a:lstStyle/>
          <a:p>
            <a:pPr>
              <a:spcBef>
                <a:spcPts val="0"/>
              </a:spcBef>
            </a:pPr>
            <a:r>
              <a:rPr lang="en-US" sz="2450" dirty="0" smtClean="0">
                <a:solidFill>
                  <a:schemeClr val="tx1"/>
                </a:solidFill>
                <a:latin typeface="+mn-lt"/>
                <a:ea typeface="+mn-ea"/>
                <a:cs typeface="+mn-cs"/>
              </a:rPr>
              <a:t>Based on the results of the prejob surveys and the scope of work, identify or evaluate the need for the following:</a:t>
            </a:r>
          </a:p>
          <a:p>
            <a:pPr lvl="1">
              <a:spcBef>
                <a:spcPts val="0"/>
              </a:spcBef>
            </a:pPr>
            <a:r>
              <a:rPr lang="en-US" sz="2450" dirty="0" smtClean="0">
                <a:solidFill>
                  <a:schemeClr val="tx1"/>
                </a:solidFill>
                <a:latin typeface="+mn-lt"/>
                <a:ea typeface="+mn-ea"/>
                <a:cs typeface="+mn-cs"/>
              </a:rPr>
              <a:t>a formal ALARA review</a:t>
            </a:r>
          </a:p>
          <a:p>
            <a:pPr lvl="1">
              <a:spcBef>
                <a:spcPts val="0"/>
              </a:spcBef>
            </a:pPr>
            <a:r>
              <a:rPr lang="en-US" sz="2450" dirty="0" smtClean="0">
                <a:solidFill>
                  <a:schemeClr val="tx1"/>
                </a:solidFill>
                <a:latin typeface="+mn-lt"/>
                <a:ea typeface="+mn-ea"/>
                <a:cs typeface="+mn-cs"/>
              </a:rPr>
              <a:t>pre-job briefings with workers</a:t>
            </a:r>
          </a:p>
          <a:p>
            <a:pPr lvl="1">
              <a:spcBef>
                <a:spcPts val="0"/>
              </a:spcBef>
            </a:pPr>
            <a:r>
              <a:rPr lang="en-US" sz="2450" dirty="0" smtClean="0">
                <a:solidFill>
                  <a:schemeClr val="tx1"/>
                </a:solidFill>
                <a:latin typeface="+mn-lt"/>
                <a:ea typeface="+mn-ea"/>
                <a:cs typeface="+mn-cs"/>
              </a:rPr>
              <a:t>the type and location of whole-body dosimeters,</a:t>
            </a:r>
          </a:p>
          <a:p>
            <a:pPr lvl="1">
              <a:spcBef>
                <a:spcPts val="0"/>
              </a:spcBef>
            </a:pPr>
            <a:r>
              <a:rPr lang="en-US" sz="2450" dirty="0" smtClean="0">
                <a:solidFill>
                  <a:schemeClr val="tx1"/>
                </a:solidFill>
                <a:latin typeface="+mn-lt"/>
                <a:ea typeface="+mn-ea"/>
                <a:cs typeface="+mn-cs"/>
              </a:rPr>
              <a:t>multiple whole-body dosimeters, and extremity dosimeters</a:t>
            </a:r>
          </a:p>
          <a:p>
            <a:pPr lvl="1">
              <a:spcBef>
                <a:spcPts val="0"/>
              </a:spcBef>
            </a:pPr>
            <a:r>
              <a:rPr lang="en-US" sz="2450" dirty="0" smtClean="0">
                <a:solidFill>
                  <a:schemeClr val="tx1"/>
                </a:solidFill>
                <a:latin typeface="+mn-lt"/>
                <a:ea typeface="+mn-ea"/>
                <a:cs typeface="+mn-cs"/>
              </a:rPr>
              <a:t>protective clothing requirements</a:t>
            </a:r>
          </a:p>
          <a:p>
            <a:pPr lvl="1">
              <a:spcBef>
                <a:spcPts val="0"/>
              </a:spcBef>
            </a:pPr>
            <a:r>
              <a:rPr lang="en-US" sz="2450" dirty="0" smtClean="0">
                <a:solidFill>
                  <a:schemeClr val="tx1"/>
                </a:solidFill>
                <a:latin typeface="+mn-lt"/>
                <a:ea typeface="+mn-ea"/>
                <a:cs typeface="+mn-cs"/>
              </a:rPr>
              <a:t>respiratory protection requirements</a:t>
            </a:r>
          </a:p>
          <a:p>
            <a:pPr lvl="1">
              <a:spcBef>
                <a:spcPts val="0"/>
              </a:spcBef>
            </a:pPr>
            <a:r>
              <a:rPr lang="en-US" sz="2450" dirty="0" smtClean="0">
                <a:solidFill>
                  <a:schemeClr val="tx1"/>
                </a:solidFill>
                <a:latin typeface="+mn-lt"/>
                <a:ea typeface="+mn-ea"/>
                <a:cs typeface="+mn-cs"/>
              </a:rPr>
              <a:t>special precautions or conditions to minimize the spread of contamination, reduce exposure, or minimize airborne contamination</a:t>
            </a:r>
            <a:br>
              <a:rPr lang="en-US" sz="2450" dirty="0" smtClean="0">
                <a:solidFill>
                  <a:schemeClr val="tx1"/>
                </a:solidFill>
                <a:latin typeface="+mn-lt"/>
                <a:ea typeface="+mn-ea"/>
                <a:cs typeface="+mn-cs"/>
              </a:rPr>
            </a:br>
            <a:endParaRPr lang="en-US" sz="2450" dirty="0" smtClean="0"/>
          </a:p>
        </p:txBody>
      </p:sp>
      <p:sp>
        <p:nvSpPr>
          <p:cNvPr id="4"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RWP</a:t>
            </a:r>
            <a:endParaRPr lang="en-US" dirty="0"/>
          </a:p>
        </p:txBody>
      </p:sp>
      <p:sp>
        <p:nvSpPr>
          <p:cNvPr id="3" name="Content Placeholder 2"/>
          <p:cNvSpPr>
            <a:spLocks noGrp="1"/>
          </p:cNvSpPr>
          <p:nvPr>
            <p:ph idx="1"/>
          </p:nvPr>
        </p:nvSpPr>
        <p:spPr>
          <a:xfrm>
            <a:off x="457200" y="1524000"/>
            <a:ext cx="8229600" cy="4800600"/>
          </a:xfrm>
        </p:spPr>
        <p:txBody>
          <a:bodyPr/>
          <a:lstStyle/>
          <a:p>
            <a:pPr>
              <a:spcBef>
                <a:spcPts val="0"/>
              </a:spcBef>
            </a:pPr>
            <a:r>
              <a:rPr lang="en-US" dirty="0" smtClean="0"/>
              <a:t>This is achieved by specifying (cont’d):</a:t>
            </a:r>
          </a:p>
          <a:p>
            <a:pPr lvl="1">
              <a:spcBef>
                <a:spcPts val="0"/>
              </a:spcBef>
            </a:pPr>
            <a:r>
              <a:rPr lang="en-US" dirty="0" smtClean="0"/>
              <a:t>type of RPT coverage required, </a:t>
            </a:r>
          </a:p>
          <a:p>
            <a:pPr lvl="1">
              <a:spcBef>
                <a:spcPts val="0"/>
              </a:spcBef>
            </a:pPr>
            <a:r>
              <a:rPr lang="en-US" dirty="0" smtClean="0"/>
              <a:t>work restrictions,</a:t>
            </a:r>
          </a:p>
          <a:p>
            <a:pPr lvl="1">
              <a:spcBef>
                <a:spcPts val="0"/>
              </a:spcBef>
            </a:pPr>
            <a:r>
              <a:rPr lang="en-US" dirty="0" smtClean="0"/>
              <a:t>Time keeping for stay times</a:t>
            </a:r>
          </a:p>
          <a:p>
            <a:pPr lvl="1">
              <a:spcBef>
                <a:spcPts val="0"/>
              </a:spcBef>
            </a:pPr>
            <a:r>
              <a:rPr lang="en-US" dirty="0" smtClean="0"/>
              <a:t>Continuous RP coverage – either locally or remotely</a:t>
            </a:r>
          </a:p>
          <a:p>
            <a:pPr lvl="1">
              <a:spcBef>
                <a:spcPts val="0"/>
              </a:spcBef>
            </a:pPr>
            <a:r>
              <a:rPr lang="en-US" dirty="0" smtClean="0"/>
              <a:t>Stipulation of low dose waiting areas</a:t>
            </a:r>
          </a:p>
          <a:p>
            <a:pPr lvl="1">
              <a:spcBef>
                <a:spcPts val="0"/>
              </a:spcBef>
            </a:pPr>
            <a:r>
              <a:rPr lang="en-US" dirty="0" smtClean="0"/>
              <a:t>Use of temporary shielding</a:t>
            </a:r>
          </a:p>
          <a:p>
            <a:pPr lvl="1">
              <a:spcBef>
                <a:spcPts val="0"/>
              </a:spcBef>
            </a:pPr>
            <a:r>
              <a:rPr lang="en-US" dirty="0" smtClean="0"/>
              <a:t>Removal of source term from work area</a:t>
            </a:r>
          </a:p>
          <a:p>
            <a:pPr>
              <a:spcBef>
                <a:spcPts val="0"/>
              </a:spcBef>
            </a:pPr>
            <a:r>
              <a:rPr lang="en-US" dirty="0" smtClean="0"/>
              <a:t>Each worker is required to read and acknowledge understanding the requirements of the RWP to ensure they are held accountable for their protection</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RWP</a:t>
            </a:r>
            <a:endParaRPr lang="en-US" dirty="0"/>
          </a:p>
        </p:txBody>
      </p:sp>
      <p:sp>
        <p:nvSpPr>
          <p:cNvPr id="3" name="Content Placeholder 2"/>
          <p:cNvSpPr>
            <a:spLocks noGrp="1"/>
          </p:cNvSpPr>
          <p:nvPr>
            <p:ph idx="1"/>
          </p:nvPr>
        </p:nvSpPr>
        <p:spPr/>
        <p:txBody>
          <a:bodyPr/>
          <a:lstStyle/>
          <a:p>
            <a:r>
              <a:rPr lang="en-US" b="1" dirty="0" smtClean="0"/>
              <a:t>General RWPs </a:t>
            </a:r>
            <a:r>
              <a:rPr lang="en-US" dirty="0" smtClean="0"/>
              <a:t>(sometimes called Standing RWPs) are for routine tasks with low radiological impact with entry into areas where radiological conditions are usually considered to be static.  </a:t>
            </a:r>
          </a:p>
          <a:p>
            <a:pPr lvl="1"/>
            <a:r>
              <a:rPr lang="en-US" dirty="0" smtClean="0"/>
              <a:t>Usually don’t allow entry into High Radiation Areas, Contamination Areas, or Airborne Areas.</a:t>
            </a:r>
          </a:p>
          <a:p>
            <a:pPr lvl="1"/>
            <a:r>
              <a:rPr lang="en-US" dirty="0" smtClean="0"/>
              <a:t>Although the total estimated dose is high (long durations), the effective dose rate will be very low.  </a:t>
            </a:r>
          </a:p>
          <a:p>
            <a:pPr lvl="1"/>
            <a:r>
              <a:rPr lang="en-US" dirty="0" smtClean="0"/>
              <a:t>These are usually written for long periods of time, quarterly or annually in some cases.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RWP</a:t>
            </a:r>
            <a:endParaRPr lang="en-US" dirty="0"/>
          </a:p>
        </p:txBody>
      </p:sp>
      <p:sp>
        <p:nvSpPr>
          <p:cNvPr id="3" name="Content Placeholder 2"/>
          <p:cNvSpPr>
            <a:spLocks noGrp="1"/>
          </p:cNvSpPr>
          <p:nvPr>
            <p:ph idx="1"/>
          </p:nvPr>
        </p:nvSpPr>
        <p:spPr/>
        <p:txBody>
          <a:bodyPr/>
          <a:lstStyle/>
          <a:p>
            <a:r>
              <a:rPr lang="en-US" b="1" dirty="0" smtClean="0"/>
              <a:t>Specific RWPs </a:t>
            </a:r>
            <a:r>
              <a:rPr lang="en-US" dirty="0" smtClean="0"/>
              <a:t>are for specific work tasks:</a:t>
            </a:r>
          </a:p>
          <a:p>
            <a:pPr lvl="1"/>
            <a:r>
              <a:rPr lang="en-US" dirty="0" smtClean="0"/>
              <a:t>in areas not permitted by a General RWP</a:t>
            </a:r>
          </a:p>
          <a:p>
            <a:pPr lvl="1"/>
            <a:r>
              <a:rPr lang="en-US" dirty="0" smtClean="0"/>
              <a:t>requiring the breech of a radioactive system</a:t>
            </a:r>
          </a:p>
          <a:p>
            <a:pPr lvl="1"/>
            <a:r>
              <a:rPr lang="en-US" dirty="0" smtClean="0"/>
              <a:t>that may change the radiological conditions of the area including the generation of airborne</a:t>
            </a:r>
          </a:p>
          <a:p>
            <a:r>
              <a:rPr lang="en-US" dirty="0" smtClean="0"/>
              <a:t>Involve detailed job planning through the ALARA planning process</a:t>
            </a:r>
          </a:p>
          <a:p>
            <a:pPr lvl="1"/>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RWP</a:t>
            </a:r>
            <a:endParaRPr lang="en-US" dirty="0"/>
          </a:p>
        </p:txBody>
      </p:sp>
      <p:sp>
        <p:nvSpPr>
          <p:cNvPr id="3" name="Content Placeholder 2"/>
          <p:cNvSpPr>
            <a:spLocks noGrp="1"/>
          </p:cNvSpPr>
          <p:nvPr>
            <p:ph idx="1"/>
          </p:nvPr>
        </p:nvSpPr>
        <p:spPr/>
        <p:txBody>
          <a:bodyPr/>
          <a:lstStyle/>
          <a:p>
            <a:r>
              <a:rPr lang="en-US" dirty="0" smtClean="0"/>
              <a:t>The degree of detailed ALARA planning is normally determined by calculating the total person-rem estimated (dose assessment) for the job.  Typical values might be:</a:t>
            </a:r>
          </a:p>
          <a:p>
            <a:pPr lvl="1"/>
            <a:r>
              <a:rPr lang="en-US" dirty="0" smtClean="0"/>
              <a:t>&lt; 1 person-rem - normal planning process</a:t>
            </a:r>
          </a:p>
          <a:p>
            <a:pPr lvl="1"/>
            <a:r>
              <a:rPr lang="en-US" u="sng" dirty="0" smtClean="0"/>
              <a:t>&gt;</a:t>
            </a:r>
            <a:r>
              <a:rPr lang="en-US" dirty="0" smtClean="0"/>
              <a:t> 1person-rem but &lt; 10 person-rem – ALARA Planning Group planning process</a:t>
            </a:r>
          </a:p>
          <a:p>
            <a:pPr lvl="1"/>
            <a:r>
              <a:rPr lang="en-US" u="sng" dirty="0" smtClean="0"/>
              <a:t>&gt;</a:t>
            </a:r>
            <a:r>
              <a:rPr lang="en-US" dirty="0" smtClean="0"/>
              <a:t> 10 person-rem – ALARA Group Planning plus review and approval by ALARA Committee</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3" name="Object 2"/>
          <p:cNvGraphicFramePr>
            <a:graphicFrameLocks noChangeAspect="1"/>
          </p:cNvGraphicFramePr>
          <p:nvPr/>
        </p:nvGraphicFramePr>
        <p:xfrm>
          <a:off x="2099099" y="0"/>
          <a:ext cx="5122439" cy="6629400"/>
        </p:xfrm>
        <a:graphic>
          <a:graphicData uri="http://schemas.openxmlformats.org/presentationml/2006/ole">
            <mc:AlternateContent xmlns:mc="http://schemas.openxmlformats.org/markup-compatibility/2006">
              <mc:Choice xmlns:v="urn:schemas-microsoft-com:vml" Requires="v">
                <p:oleObj spid="_x0000_s1031" name="Acrobat Document" r:id="rId3" imgW="5830114" imgH="7542857" progId="AcroExch.Document.7">
                  <p:embed/>
                </p:oleObj>
              </mc:Choice>
              <mc:Fallback>
                <p:oleObj name="Acrobat Document" r:id="rId3" imgW="5830114" imgH="7542857" progId="AcroExch.Document.7">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9099" y="0"/>
                        <a:ext cx="5122439" cy="662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idx="4294967295"/>
          </p:nvPr>
        </p:nvSpPr>
        <p:spPr>
          <a:xfrm>
            <a:off x="0" y="381000"/>
            <a:ext cx="7772400" cy="1143000"/>
          </a:xfrm>
        </p:spPr>
        <p:txBody>
          <a:bodyPr/>
          <a:lstStyle/>
          <a:p>
            <a:r>
              <a:rPr lang="en-US" dirty="0" smtClean="0"/>
              <a:t>Procedure or Work Package</a:t>
            </a:r>
          </a:p>
        </p:txBody>
      </p:sp>
      <p:sp>
        <p:nvSpPr>
          <p:cNvPr id="6147" name="Rectangle 3"/>
          <p:cNvSpPr>
            <a:spLocks noChangeArrowheads="1"/>
          </p:cNvSpPr>
          <p:nvPr/>
        </p:nvSpPr>
        <p:spPr bwMode="auto">
          <a:xfrm>
            <a:off x="4419600" y="3962400"/>
            <a:ext cx="304800" cy="304800"/>
          </a:xfrm>
          <a:prstGeom prst="rect">
            <a:avLst/>
          </a:prstGeom>
          <a:solidFill>
            <a:srgbClr val="F8F8F8"/>
          </a:solidFill>
          <a:ln w="9525" algn="ctr">
            <a:noFill/>
            <a:round/>
            <a:headEnd type="triangle" w="lg" len="lg"/>
            <a:tailEnd type="triangle" w="lg" len="lg"/>
          </a:ln>
        </p:spPr>
        <p:txBody>
          <a:bodyPr/>
          <a:lstStyle/>
          <a:p>
            <a:endParaRPr lang="en-US" dirty="0"/>
          </a:p>
        </p:txBody>
      </p:sp>
      <p:sp>
        <p:nvSpPr>
          <p:cNvPr id="6148" name="Rectangle 3"/>
          <p:cNvSpPr txBox="1">
            <a:spLocks noChangeArrowheads="1"/>
          </p:cNvSpPr>
          <p:nvPr/>
        </p:nvSpPr>
        <p:spPr bwMode="auto">
          <a:xfrm>
            <a:off x="457200" y="1600200"/>
            <a:ext cx="8229600" cy="4572000"/>
          </a:xfrm>
          <a:prstGeom prst="rect">
            <a:avLst/>
          </a:prstGeom>
          <a:noFill/>
          <a:ln w="9525">
            <a:noFill/>
            <a:miter lim="800000"/>
            <a:headEnd/>
            <a:tailEnd/>
          </a:ln>
        </p:spPr>
        <p:txBody>
          <a:bodyPr/>
          <a:lstStyle/>
          <a:p>
            <a:pPr marL="342900" indent="-342900" algn="l">
              <a:spcBef>
                <a:spcPts val="0"/>
              </a:spcBef>
              <a:buFontTx/>
              <a:buChar char="•"/>
            </a:pPr>
            <a:r>
              <a:rPr lang="en-US" sz="2600" dirty="0" smtClean="0">
                <a:latin typeface="Arial" charset="0"/>
              </a:rPr>
              <a:t>The RWP is the controlling document for radiological protection requirements.</a:t>
            </a:r>
          </a:p>
          <a:p>
            <a:pPr marL="342900" indent="-342900" algn="l">
              <a:spcBef>
                <a:spcPts val="0"/>
              </a:spcBef>
              <a:buFontTx/>
              <a:buChar char="•"/>
            </a:pPr>
            <a:r>
              <a:rPr lang="en-US" sz="2600" dirty="0" smtClean="0">
                <a:latin typeface="Arial" charset="0"/>
              </a:rPr>
              <a:t>The procedure or work package specifically controls the technical aspects of the job (re: how to repack 2SI-46A) by providing written instructions. </a:t>
            </a:r>
            <a:endParaRPr lang="en-US" sz="2600" dirty="0">
              <a:latin typeface="Arial" charset="0"/>
            </a:endParaRPr>
          </a:p>
          <a:p>
            <a:pPr marL="342900" indent="-342900" algn="l">
              <a:spcBef>
                <a:spcPts val="0"/>
              </a:spcBef>
              <a:buFontTx/>
              <a:buChar char="•"/>
            </a:pPr>
            <a:r>
              <a:rPr lang="en-US" sz="2600" dirty="0">
                <a:latin typeface="Arial" charset="0"/>
              </a:rPr>
              <a:t>May include prerequisites or </a:t>
            </a:r>
            <a:r>
              <a:rPr lang="en-US" sz="2600" dirty="0" smtClean="0">
                <a:latin typeface="Arial" charset="0"/>
              </a:rPr>
              <a:t>safety or ALARA </a:t>
            </a:r>
            <a:r>
              <a:rPr lang="en-US" sz="2600" dirty="0">
                <a:latin typeface="Arial" charset="0"/>
              </a:rPr>
              <a:t>items such as: </a:t>
            </a:r>
            <a:endParaRPr lang="en-US" sz="2600" dirty="0" smtClean="0">
              <a:latin typeface="Arial" charset="0"/>
            </a:endParaRPr>
          </a:p>
          <a:p>
            <a:pPr marL="800100" lvl="1" indent="-342900" algn="l">
              <a:spcBef>
                <a:spcPts val="0"/>
              </a:spcBef>
              <a:buFontTx/>
              <a:buChar char="•"/>
            </a:pPr>
            <a:r>
              <a:rPr lang="en-US" sz="2600" dirty="0" smtClean="0">
                <a:latin typeface="Arial" charset="0"/>
              </a:rPr>
              <a:t>flush </a:t>
            </a:r>
            <a:r>
              <a:rPr lang="en-US" sz="2600" dirty="0">
                <a:latin typeface="Arial" charset="0"/>
              </a:rPr>
              <a:t>lines before beginning work, </a:t>
            </a:r>
            <a:endParaRPr lang="en-US" sz="2600" dirty="0" smtClean="0">
              <a:latin typeface="Arial" charset="0"/>
            </a:endParaRPr>
          </a:p>
          <a:p>
            <a:pPr marL="800100" lvl="1" indent="-342900" algn="l">
              <a:spcBef>
                <a:spcPts val="0"/>
              </a:spcBef>
              <a:buFontTx/>
              <a:buChar char="•"/>
            </a:pPr>
            <a:r>
              <a:rPr lang="en-US" sz="2600" dirty="0" smtClean="0">
                <a:latin typeface="Arial" charset="0"/>
              </a:rPr>
              <a:t>verify </a:t>
            </a:r>
            <a:r>
              <a:rPr lang="en-US" sz="2600" dirty="0">
                <a:latin typeface="Arial" charset="0"/>
              </a:rPr>
              <a:t>lockout is in place, or </a:t>
            </a:r>
            <a:endParaRPr lang="en-US" sz="2600" dirty="0" smtClean="0">
              <a:latin typeface="Arial" charset="0"/>
            </a:endParaRPr>
          </a:p>
          <a:p>
            <a:pPr marL="800100" lvl="1" indent="-342900" algn="l">
              <a:spcBef>
                <a:spcPts val="0"/>
              </a:spcBef>
              <a:buFontTx/>
              <a:buChar char="•"/>
            </a:pPr>
            <a:r>
              <a:rPr lang="en-US" sz="2600" dirty="0" smtClean="0">
                <a:latin typeface="Arial" charset="0"/>
              </a:rPr>
              <a:t>special training or qualification </a:t>
            </a:r>
            <a:r>
              <a:rPr lang="en-US" sz="2600" dirty="0">
                <a:latin typeface="Arial" charset="0"/>
              </a:rPr>
              <a:t>required to perform certain tasks</a:t>
            </a:r>
            <a:r>
              <a:rPr lang="en-US" sz="2600" dirty="0" smtClean="0">
                <a:latin typeface="Arial" charset="0"/>
              </a:rPr>
              <a:t>.</a:t>
            </a:r>
            <a:endParaRPr lang="en-US" sz="2600" dirty="0">
              <a:latin typeface="Arial" charset="0"/>
            </a:endParaRPr>
          </a:p>
        </p:txBody>
      </p:sp>
      <p:sp>
        <p:nvSpPr>
          <p:cNvPr id="6149" name="Text Box 5"/>
          <p:cNvSpPr txBox="1">
            <a:spLocks noChangeArrowheads="1"/>
          </p:cNvSpPr>
          <p:nvPr/>
        </p:nvSpPr>
        <p:spPr bwMode="auto">
          <a:xfrm>
            <a:off x="838200" y="1981200"/>
            <a:ext cx="7467600" cy="457200"/>
          </a:xfrm>
          <a:prstGeom prst="rect">
            <a:avLst/>
          </a:prstGeom>
          <a:noFill/>
          <a:ln w="9525">
            <a:noFill/>
            <a:miter lim="800000"/>
            <a:headEnd type="none" w="lg" len="lg"/>
            <a:tailEnd type="none" w="lg" len="lg"/>
          </a:ln>
        </p:spPr>
        <p:txBody>
          <a:bodyPr>
            <a:spAutoFit/>
          </a:bodyPr>
          <a:lstStyle/>
          <a:p>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idx="4294967295"/>
          </p:nvPr>
        </p:nvSpPr>
        <p:spPr>
          <a:xfrm>
            <a:off x="0" y="381000"/>
            <a:ext cx="7772400" cy="1143000"/>
          </a:xfrm>
        </p:spPr>
        <p:txBody>
          <a:bodyPr/>
          <a:lstStyle/>
          <a:p>
            <a:r>
              <a:rPr lang="en-US" dirty="0" smtClean="0"/>
              <a:t>Procedure or Work Package</a:t>
            </a:r>
          </a:p>
        </p:txBody>
      </p:sp>
      <p:sp>
        <p:nvSpPr>
          <p:cNvPr id="6147" name="Rectangle 3"/>
          <p:cNvSpPr>
            <a:spLocks noChangeArrowheads="1"/>
          </p:cNvSpPr>
          <p:nvPr/>
        </p:nvSpPr>
        <p:spPr bwMode="auto">
          <a:xfrm>
            <a:off x="4419600" y="3962400"/>
            <a:ext cx="304800" cy="304800"/>
          </a:xfrm>
          <a:prstGeom prst="rect">
            <a:avLst/>
          </a:prstGeom>
          <a:solidFill>
            <a:srgbClr val="F8F8F8"/>
          </a:solidFill>
          <a:ln w="9525" algn="ctr">
            <a:noFill/>
            <a:round/>
            <a:headEnd type="triangle" w="lg" len="lg"/>
            <a:tailEnd type="triangle" w="lg" len="lg"/>
          </a:ln>
        </p:spPr>
        <p:txBody>
          <a:bodyPr/>
          <a:lstStyle/>
          <a:p>
            <a:endParaRPr lang="en-US" dirty="0"/>
          </a:p>
        </p:txBody>
      </p:sp>
      <p:sp>
        <p:nvSpPr>
          <p:cNvPr id="6148" name="Rectangle 3"/>
          <p:cNvSpPr txBox="1">
            <a:spLocks noChangeArrowheads="1"/>
          </p:cNvSpPr>
          <p:nvPr/>
        </p:nvSpPr>
        <p:spPr bwMode="auto">
          <a:xfrm>
            <a:off x="457200" y="1600200"/>
            <a:ext cx="8229600" cy="4572000"/>
          </a:xfrm>
          <a:prstGeom prst="rect">
            <a:avLst/>
          </a:prstGeom>
          <a:noFill/>
          <a:ln w="9525">
            <a:noFill/>
            <a:miter lim="800000"/>
            <a:headEnd/>
            <a:tailEnd/>
          </a:ln>
        </p:spPr>
        <p:txBody>
          <a:bodyPr/>
          <a:lstStyle/>
          <a:p>
            <a:pPr marL="342900" indent="-342900" algn="l">
              <a:spcBef>
                <a:spcPts val="0"/>
              </a:spcBef>
              <a:buFontTx/>
              <a:buChar char="•"/>
            </a:pPr>
            <a:r>
              <a:rPr lang="en-US" sz="2600" dirty="0" smtClean="0">
                <a:latin typeface="Arial" charset="0"/>
              </a:rPr>
              <a:t>Detail </a:t>
            </a:r>
            <a:r>
              <a:rPr lang="en-US" sz="2600" dirty="0">
                <a:latin typeface="Arial" charset="0"/>
              </a:rPr>
              <a:t>and complexity depends on task to be performed and risk/consequence from a step being performed incorrectly or out of sequence.</a:t>
            </a:r>
          </a:p>
          <a:p>
            <a:pPr marL="342900" indent="-342900" algn="l">
              <a:spcBef>
                <a:spcPts val="0"/>
              </a:spcBef>
              <a:buFont typeface="Times New Roman" pitchFamily="18" charset="0"/>
              <a:buNone/>
            </a:pPr>
            <a:endParaRPr lang="en-US" sz="2600" dirty="0">
              <a:latin typeface="Arial" charset="0"/>
            </a:endParaRPr>
          </a:p>
        </p:txBody>
      </p:sp>
      <p:sp>
        <p:nvSpPr>
          <p:cNvPr id="6149" name="Text Box 5"/>
          <p:cNvSpPr txBox="1">
            <a:spLocks noChangeArrowheads="1"/>
          </p:cNvSpPr>
          <p:nvPr/>
        </p:nvSpPr>
        <p:spPr bwMode="auto">
          <a:xfrm>
            <a:off x="838200" y="1981200"/>
            <a:ext cx="7467600" cy="457200"/>
          </a:xfrm>
          <a:prstGeom prst="rect">
            <a:avLst/>
          </a:prstGeom>
          <a:noFill/>
          <a:ln w="9525">
            <a:noFill/>
            <a:miter lim="800000"/>
            <a:headEnd type="none" w="lg" len="lg"/>
            <a:tailEnd type="none" w="lg" len="lg"/>
          </a:ln>
        </p:spPr>
        <p:txBody>
          <a:bodyPr>
            <a:spAutoFit/>
          </a:bodyPr>
          <a:lstStyle/>
          <a:p>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8"/>
          <p:cNvPicPr>
            <a:picLocks noChangeAspect="1" noChangeArrowheads="1"/>
          </p:cNvPicPr>
          <p:nvPr/>
        </p:nvPicPr>
        <p:blipFill>
          <a:blip r:embed="rId3" cstate="print"/>
          <a:srcRect/>
          <a:stretch>
            <a:fillRect/>
          </a:stretch>
        </p:blipFill>
        <p:spPr bwMode="auto">
          <a:xfrm>
            <a:off x="585262" y="1600200"/>
            <a:ext cx="7872938" cy="4684600"/>
          </a:xfrm>
          <a:prstGeom prst="rect">
            <a:avLst/>
          </a:prstGeom>
          <a:noFill/>
          <a:ln w="9525">
            <a:noFill/>
            <a:miter lim="800000"/>
            <a:headEnd type="none" w="lg" len="lg"/>
            <a:tailEnd type="none" w="lg" len="lg"/>
          </a:ln>
        </p:spPr>
      </p:pic>
      <p:sp>
        <p:nvSpPr>
          <p:cNvPr id="7171" name="Rectangle 2"/>
          <p:cNvSpPr>
            <a:spLocks noGrp="1" noChangeArrowheads="1"/>
          </p:cNvSpPr>
          <p:nvPr>
            <p:ph type="title"/>
          </p:nvPr>
        </p:nvSpPr>
        <p:spPr/>
        <p:txBody>
          <a:bodyPr/>
          <a:lstStyle/>
          <a:p>
            <a:r>
              <a:rPr lang="en-US" dirty="0" smtClean="0"/>
              <a:t>Sample</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a:t>
            </a:r>
            <a:endParaRPr lang="en-US" dirty="0"/>
          </a:p>
        </p:txBody>
      </p:sp>
      <p:sp>
        <p:nvSpPr>
          <p:cNvPr id="3" name="Content Placeholder 2"/>
          <p:cNvSpPr>
            <a:spLocks noGrp="1"/>
          </p:cNvSpPr>
          <p:nvPr>
            <p:ph idx="1"/>
          </p:nvPr>
        </p:nvSpPr>
        <p:spPr/>
        <p:txBody>
          <a:bodyPr/>
          <a:lstStyle/>
          <a:p>
            <a:r>
              <a:rPr lang="en-US" dirty="0" smtClean="0"/>
              <a:t>The term “job coverage” refers to the level of attention given by a fully qualified radiation protection technician to the work activity and the radiological controls being imposed on that activity.</a:t>
            </a:r>
          </a:p>
          <a:p>
            <a:r>
              <a:rPr lang="en-US" dirty="0" smtClean="0"/>
              <a:t>Job coverage has four basic purposes:</a:t>
            </a:r>
          </a:p>
          <a:p>
            <a:pPr lvl="1"/>
            <a:r>
              <a:rPr lang="en-US" dirty="0" smtClean="0"/>
              <a:t>Ensure workers’ exposures are maintained ALARA and within limits and guidelines</a:t>
            </a:r>
          </a:p>
          <a:p>
            <a:pPr lvl="1"/>
            <a:r>
              <a:rPr lang="en-US" dirty="0" smtClean="0"/>
              <a:t>To minimize contamination and its spread</a:t>
            </a:r>
          </a:p>
          <a:p>
            <a:pPr lvl="1"/>
            <a:r>
              <a:rPr lang="en-US" dirty="0" smtClean="0"/>
              <a:t>To minimize airborne radioactivity and its spread</a:t>
            </a:r>
          </a:p>
          <a:p>
            <a:pPr lvl="1"/>
            <a:r>
              <a:rPr lang="en-US" dirty="0" smtClean="0"/>
              <a:t>To minimize the creation of radioactive waste</a:t>
            </a:r>
          </a:p>
          <a:p>
            <a:pPr lvl="1"/>
            <a:endParaRPr lang="en-US" dirty="0" smtClean="0"/>
          </a:p>
          <a:p>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a:t>
            </a:r>
            <a:endParaRPr lang="en-US" dirty="0"/>
          </a:p>
        </p:txBody>
      </p:sp>
      <p:sp>
        <p:nvSpPr>
          <p:cNvPr id="3" name="Content Placeholder 2"/>
          <p:cNvSpPr>
            <a:spLocks noGrp="1"/>
          </p:cNvSpPr>
          <p:nvPr>
            <p:ph idx="1"/>
          </p:nvPr>
        </p:nvSpPr>
        <p:spPr>
          <a:xfrm>
            <a:off x="457200" y="1524000"/>
            <a:ext cx="8229600" cy="4648200"/>
          </a:xfrm>
        </p:spPr>
        <p:txBody>
          <a:bodyPr/>
          <a:lstStyle/>
          <a:p>
            <a:pPr>
              <a:spcBef>
                <a:spcPts val="0"/>
              </a:spcBef>
            </a:pPr>
            <a:r>
              <a:rPr lang="en-US" dirty="0" smtClean="0"/>
              <a:t>The following conditions or job types will dictate the need for some level of job coverage:</a:t>
            </a:r>
          </a:p>
          <a:p>
            <a:pPr lvl="1">
              <a:spcBef>
                <a:spcPts val="0"/>
              </a:spcBef>
            </a:pPr>
            <a:r>
              <a:rPr lang="en-US" dirty="0" smtClean="0"/>
              <a:t>Dose levels exist such that limits may be exceeded </a:t>
            </a:r>
          </a:p>
          <a:p>
            <a:pPr lvl="1">
              <a:spcBef>
                <a:spcPts val="0"/>
              </a:spcBef>
            </a:pPr>
            <a:r>
              <a:rPr lang="en-US" dirty="0" smtClean="0"/>
              <a:t>Dose rates are expected to increase significantly during the work</a:t>
            </a:r>
          </a:p>
          <a:p>
            <a:pPr lvl="1">
              <a:spcBef>
                <a:spcPts val="0"/>
              </a:spcBef>
            </a:pPr>
            <a:r>
              <a:rPr lang="en-US" dirty="0" smtClean="0"/>
              <a:t>Potential exists for spread of contamination or airborne radioactivity or significantly increasing levels</a:t>
            </a:r>
          </a:p>
          <a:p>
            <a:pPr lvl="1">
              <a:spcBef>
                <a:spcPts val="0"/>
              </a:spcBef>
            </a:pPr>
            <a:r>
              <a:rPr lang="en-US" dirty="0" smtClean="0"/>
              <a:t>Dosimetry in use may not be adequate for the types of radiation to be encountered</a:t>
            </a:r>
          </a:p>
          <a:p>
            <a:pPr lvl="1">
              <a:spcBef>
                <a:spcPts val="0"/>
              </a:spcBef>
            </a:pPr>
            <a:r>
              <a:rPr lang="en-US" dirty="0" smtClean="0"/>
              <a:t>Entry is made into high radiation areas</a:t>
            </a:r>
          </a:p>
          <a:p>
            <a:pPr lvl="1">
              <a:spcBef>
                <a:spcPts val="0"/>
              </a:spcBef>
            </a:pPr>
            <a:endParaRPr lang="en-US" dirty="0" smtClean="0"/>
          </a:p>
          <a:p>
            <a:pPr lvl="1">
              <a:spcBef>
                <a:spcPts val="0"/>
              </a:spcBef>
            </a:pPr>
            <a:endParaRPr lang="en-US" dirty="0" smtClean="0"/>
          </a:p>
          <a:p>
            <a:pPr lvl="1">
              <a:spcBef>
                <a:spcPts val="0"/>
              </a:spcBef>
            </a:pPr>
            <a:endParaRPr lang="en-US" dirty="0" smtClean="0"/>
          </a:p>
          <a:p>
            <a:pPr>
              <a:spcBef>
                <a:spcPts val="0"/>
              </a:spcBef>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solidFill>
                  <a:schemeClr val="tx1"/>
                </a:solidFill>
                <a:latin typeface="+mn-lt"/>
                <a:ea typeface="+mn-ea"/>
                <a:cs typeface="+mn-cs"/>
              </a:rPr>
              <a:t>Based on the results of the prejob surveys and the scope of work, identify or evaluate the need for the following (cont’d) :</a:t>
            </a:r>
          </a:p>
          <a:p>
            <a:pPr lvl="1">
              <a:spcBef>
                <a:spcPts val="0"/>
              </a:spcBef>
            </a:pPr>
            <a:r>
              <a:rPr lang="en-US" dirty="0" smtClean="0">
                <a:solidFill>
                  <a:schemeClr val="tx1"/>
                </a:solidFill>
                <a:latin typeface="+mn-lt"/>
                <a:ea typeface="+mn-ea"/>
                <a:cs typeface="+mn-cs"/>
              </a:rPr>
              <a:t>the degree of radiological protection technicians’ on-the-job coverage</a:t>
            </a:r>
          </a:p>
          <a:p>
            <a:pPr lvl="1">
              <a:spcBef>
                <a:spcPts val="0"/>
              </a:spcBef>
            </a:pPr>
            <a:r>
              <a:rPr lang="en-US" dirty="0" smtClean="0">
                <a:solidFill>
                  <a:schemeClr val="tx1"/>
                </a:solidFill>
                <a:latin typeface="+mn-lt"/>
                <a:ea typeface="+mn-ea"/>
                <a:cs typeface="+mn-cs"/>
              </a:rPr>
              <a:t>in-progress radiological surveys to be performed</a:t>
            </a:r>
          </a:p>
          <a:p>
            <a:pPr lvl="1">
              <a:spcBef>
                <a:spcPts val="0"/>
              </a:spcBef>
            </a:pPr>
            <a:r>
              <a:rPr lang="en-US" dirty="0" smtClean="0">
                <a:solidFill>
                  <a:schemeClr val="tx1"/>
                </a:solidFill>
                <a:latin typeface="+mn-lt"/>
                <a:ea typeface="+mn-ea"/>
                <a:cs typeface="+mn-cs"/>
              </a:rPr>
              <a:t>radiological hold points</a:t>
            </a:r>
          </a:p>
          <a:p>
            <a:pPr>
              <a:spcBef>
                <a:spcPts val="0"/>
              </a:spcBef>
            </a:pPr>
            <a:endParaRPr lang="en-US" sz="2600" dirty="0" smtClean="0">
              <a:solidFill>
                <a:schemeClr val="tx1"/>
              </a:solidFill>
              <a:latin typeface="+mn-lt"/>
              <a:ea typeface="+mn-ea"/>
              <a:cs typeface="+mn-cs"/>
            </a:endParaRPr>
          </a:p>
        </p:txBody>
      </p:sp>
      <p:sp>
        <p:nvSpPr>
          <p:cNvPr id="4"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 - Types</a:t>
            </a:r>
            <a:endParaRPr lang="en-US" dirty="0"/>
          </a:p>
        </p:txBody>
      </p:sp>
      <p:sp>
        <p:nvSpPr>
          <p:cNvPr id="3" name="Content Placeholder 2"/>
          <p:cNvSpPr>
            <a:spLocks noGrp="1"/>
          </p:cNvSpPr>
          <p:nvPr>
            <p:ph idx="1"/>
          </p:nvPr>
        </p:nvSpPr>
        <p:spPr/>
        <p:txBody>
          <a:bodyPr/>
          <a:lstStyle/>
          <a:p>
            <a:r>
              <a:rPr lang="en-US" dirty="0" smtClean="0"/>
              <a:t>The “type” of job coverage can take several forms:</a:t>
            </a:r>
          </a:p>
          <a:p>
            <a:pPr lvl="1"/>
            <a:r>
              <a:rPr lang="en-US" b="1" dirty="0" smtClean="0"/>
              <a:t>No coverage or coverage by an advanced radiation worker </a:t>
            </a:r>
            <a:r>
              <a:rPr lang="en-US" dirty="0" smtClean="0"/>
              <a:t>– for relatively benign activites that are not expected to have a significant impact on the radiological conditions of the area.  Normally requires no additional surveys other than the survey used for planning the job and a verification survey at the beginning of the job.</a:t>
            </a:r>
          </a:p>
          <a:p>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 - Types</a:t>
            </a:r>
            <a:endParaRPr lang="en-US" dirty="0"/>
          </a:p>
        </p:txBody>
      </p:sp>
      <p:sp>
        <p:nvSpPr>
          <p:cNvPr id="3" name="Content Placeholder 2"/>
          <p:cNvSpPr>
            <a:spLocks noGrp="1"/>
          </p:cNvSpPr>
          <p:nvPr>
            <p:ph idx="1"/>
          </p:nvPr>
        </p:nvSpPr>
        <p:spPr/>
        <p:txBody>
          <a:bodyPr/>
          <a:lstStyle/>
          <a:p>
            <a:r>
              <a:rPr lang="en-US" dirty="0" smtClean="0"/>
              <a:t>The “type” of job coverage can take several forms (cont’d):</a:t>
            </a:r>
          </a:p>
          <a:p>
            <a:pPr lvl="1"/>
            <a:r>
              <a:rPr lang="en-US" b="1" dirty="0" smtClean="0"/>
              <a:t>Initial and Intermittent </a:t>
            </a:r>
            <a:r>
              <a:rPr lang="en-US" dirty="0" smtClean="0"/>
              <a:t>– the RPT must be present with the task initially to determine the current radiological conditions to confirm they are as expected and will then periodically check the work to ensure no unforseen changes have occurred.  Normally documents the initial radiation and contamination survey and air sample</a:t>
            </a:r>
          </a:p>
          <a:p>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 - Types</a:t>
            </a:r>
            <a:endParaRPr lang="en-US" dirty="0"/>
          </a:p>
        </p:txBody>
      </p:sp>
      <p:sp>
        <p:nvSpPr>
          <p:cNvPr id="3" name="Content Placeholder 2"/>
          <p:cNvSpPr>
            <a:spLocks noGrp="1"/>
          </p:cNvSpPr>
          <p:nvPr>
            <p:ph idx="1"/>
          </p:nvPr>
        </p:nvSpPr>
        <p:spPr/>
        <p:txBody>
          <a:bodyPr/>
          <a:lstStyle/>
          <a:p>
            <a:r>
              <a:rPr lang="en-US" dirty="0" smtClean="0"/>
              <a:t>The “type” of job coverage can take several forms (cont’d):</a:t>
            </a:r>
          </a:p>
          <a:p>
            <a:pPr lvl="1"/>
            <a:r>
              <a:rPr lang="en-US" b="1" dirty="0" smtClean="0"/>
              <a:t>Continuous Coverage </a:t>
            </a:r>
            <a:r>
              <a:rPr lang="en-US" dirty="0" smtClean="0"/>
              <a:t>– the RP Technican must be an integral part of the team working on the job.  The job </a:t>
            </a:r>
            <a:r>
              <a:rPr lang="en-US" b="1" dirty="0" smtClean="0"/>
              <a:t>does not work </a:t>
            </a:r>
            <a:r>
              <a:rPr lang="en-US" dirty="0" smtClean="0"/>
              <a:t>without the RP Tech being present.  The Technician will conduct an initial survey – does rates, contamination, and air sample as appropriate and will perform other surveys as needed to monitor the radiological conditions as the job progresses.</a:t>
            </a:r>
          </a:p>
          <a:p>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 - Surveys</a:t>
            </a:r>
            <a:endParaRPr lang="en-US" dirty="0"/>
          </a:p>
        </p:txBody>
      </p:sp>
      <p:sp>
        <p:nvSpPr>
          <p:cNvPr id="3" name="Content Placeholder 2"/>
          <p:cNvSpPr>
            <a:spLocks noGrp="1"/>
          </p:cNvSpPr>
          <p:nvPr>
            <p:ph idx="1"/>
          </p:nvPr>
        </p:nvSpPr>
        <p:spPr>
          <a:xfrm>
            <a:off x="457200" y="1524000"/>
            <a:ext cx="8229600" cy="4724400"/>
          </a:xfrm>
        </p:spPr>
        <p:txBody>
          <a:bodyPr/>
          <a:lstStyle/>
          <a:p>
            <a:pPr>
              <a:spcBef>
                <a:spcPts val="0"/>
              </a:spcBef>
            </a:pPr>
            <a:r>
              <a:rPr lang="en-US" dirty="0" smtClean="0"/>
              <a:t>Surveys associated with radiological job coverage can be classified as follows:</a:t>
            </a:r>
          </a:p>
          <a:p>
            <a:pPr lvl="1">
              <a:spcBef>
                <a:spcPts val="0"/>
              </a:spcBef>
            </a:pPr>
            <a:r>
              <a:rPr lang="en-US" b="1" dirty="0" smtClean="0"/>
              <a:t>Prejob survey </a:t>
            </a:r>
            <a:r>
              <a:rPr lang="en-US" dirty="0" smtClean="0"/>
              <a:t>– taken in preparation for planning the job.  Typically will be:</a:t>
            </a:r>
          </a:p>
          <a:p>
            <a:pPr lvl="2">
              <a:spcBef>
                <a:spcPts val="0"/>
              </a:spcBef>
            </a:pPr>
            <a:r>
              <a:rPr lang="en-US" dirty="0" smtClean="0"/>
              <a:t>a detailed radiation survey with contact, 12” and general area reading in the specific work site. A baseline to perform the needed dose estimates for the work.</a:t>
            </a:r>
          </a:p>
          <a:p>
            <a:pPr lvl="2">
              <a:spcBef>
                <a:spcPts val="0"/>
              </a:spcBef>
            </a:pPr>
            <a:r>
              <a:rPr lang="en-US" dirty="0" smtClean="0"/>
              <a:t>a detailed contamination survey of the work site to determine the controls that will be need in doing the job.</a:t>
            </a:r>
          </a:p>
          <a:p>
            <a:pPr lvl="2">
              <a:spcBef>
                <a:spcPts val="0"/>
              </a:spcBef>
            </a:pPr>
            <a:r>
              <a:rPr lang="en-US" dirty="0" smtClean="0"/>
              <a:t>evaluation of the expected airborne activity</a:t>
            </a:r>
          </a:p>
          <a:p>
            <a:pPr>
              <a:spcBef>
                <a:spcPts val="0"/>
              </a:spcBef>
            </a:pPr>
            <a:endParaRPr lang="en-U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 - Surveys</a:t>
            </a:r>
            <a:endParaRPr lang="en-US" dirty="0"/>
          </a:p>
        </p:txBody>
      </p:sp>
      <p:sp>
        <p:nvSpPr>
          <p:cNvPr id="3" name="Content Placeholder 2"/>
          <p:cNvSpPr>
            <a:spLocks noGrp="1"/>
          </p:cNvSpPr>
          <p:nvPr>
            <p:ph idx="1"/>
          </p:nvPr>
        </p:nvSpPr>
        <p:spPr>
          <a:xfrm>
            <a:off x="457200" y="1524000"/>
            <a:ext cx="8229600" cy="4724400"/>
          </a:xfrm>
        </p:spPr>
        <p:txBody>
          <a:bodyPr/>
          <a:lstStyle/>
          <a:p>
            <a:pPr>
              <a:spcBef>
                <a:spcPts val="0"/>
              </a:spcBef>
            </a:pPr>
            <a:r>
              <a:rPr lang="en-US" dirty="0" smtClean="0"/>
              <a:t>Surveys associated with job coverage can be classified as follows (cont’d):</a:t>
            </a:r>
          </a:p>
          <a:p>
            <a:pPr lvl="1">
              <a:spcBef>
                <a:spcPts val="0"/>
              </a:spcBef>
            </a:pPr>
            <a:r>
              <a:rPr lang="en-US" b="1" dirty="0" smtClean="0"/>
              <a:t>Prejob survey </a:t>
            </a:r>
            <a:r>
              <a:rPr lang="en-US" dirty="0" smtClean="0"/>
              <a:t>– may also be taken just prior to the start of the task to confirm the conditions have not changed such that the controls are no longer adequate.  </a:t>
            </a:r>
          </a:p>
          <a:p>
            <a:pPr lvl="1">
              <a:spcBef>
                <a:spcPts val="0"/>
              </a:spcBef>
            </a:pPr>
            <a:r>
              <a:rPr lang="en-US" b="1" dirty="0" smtClean="0"/>
              <a:t>In-Progress (In-Process) Surveys </a:t>
            </a:r>
            <a:r>
              <a:rPr lang="en-US" dirty="0" smtClean="0"/>
              <a:t>– dose rate, contamination, and airborne surveys done at key points in the task where radiological conditions might be expected to change (i.e. opening a flanged joint, removing installed shielding, etc.)</a:t>
            </a:r>
          </a:p>
          <a:p>
            <a:pPr>
              <a:spcBef>
                <a:spcPts val="0"/>
              </a:spcBef>
            </a:pPr>
            <a:endParaRPr lang="en-U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 - Surveys</a:t>
            </a:r>
            <a:endParaRPr lang="en-US" dirty="0"/>
          </a:p>
        </p:txBody>
      </p:sp>
      <p:sp>
        <p:nvSpPr>
          <p:cNvPr id="3" name="Content Placeholder 2"/>
          <p:cNvSpPr>
            <a:spLocks noGrp="1"/>
          </p:cNvSpPr>
          <p:nvPr>
            <p:ph idx="1"/>
          </p:nvPr>
        </p:nvSpPr>
        <p:spPr>
          <a:xfrm>
            <a:off x="457200" y="1524000"/>
            <a:ext cx="8229600" cy="4724400"/>
          </a:xfrm>
        </p:spPr>
        <p:txBody>
          <a:bodyPr/>
          <a:lstStyle/>
          <a:p>
            <a:pPr>
              <a:spcBef>
                <a:spcPts val="0"/>
              </a:spcBef>
            </a:pPr>
            <a:r>
              <a:rPr lang="en-US" dirty="0" smtClean="0"/>
              <a:t>Surveys associated with job coverage can be classified as follows (cont’d):</a:t>
            </a:r>
          </a:p>
          <a:p>
            <a:pPr lvl="1">
              <a:spcBef>
                <a:spcPts val="0"/>
              </a:spcBef>
            </a:pPr>
            <a:r>
              <a:rPr lang="en-US" b="1" dirty="0" smtClean="0"/>
              <a:t>Restoration Surveys </a:t>
            </a:r>
            <a:r>
              <a:rPr lang="en-US" dirty="0" smtClean="0"/>
              <a:t>– dose rate, contamination, and airborne surveys done at key points in the restoration of the area.  After the system is closed, after decontamination attempts, prior to removing posting installed in support of the job.</a:t>
            </a:r>
          </a:p>
          <a:p>
            <a:pPr>
              <a:spcBef>
                <a:spcPts val="0"/>
              </a:spcBef>
            </a:pPr>
            <a:endParaRPr lang="en-US"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 – Stop Work</a:t>
            </a:r>
            <a:endParaRPr lang="en-US" dirty="0"/>
          </a:p>
        </p:txBody>
      </p:sp>
      <p:sp>
        <p:nvSpPr>
          <p:cNvPr id="3" name="Content Placeholder 2"/>
          <p:cNvSpPr>
            <a:spLocks noGrp="1"/>
          </p:cNvSpPr>
          <p:nvPr>
            <p:ph idx="1"/>
          </p:nvPr>
        </p:nvSpPr>
        <p:spPr>
          <a:xfrm>
            <a:off x="457200" y="1524000"/>
            <a:ext cx="8229600" cy="4724400"/>
          </a:xfrm>
        </p:spPr>
        <p:txBody>
          <a:bodyPr/>
          <a:lstStyle/>
          <a:p>
            <a:pPr>
              <a:spcBef>
                <a:spcPts val="0"/>
              </a:spcBef>
            </a:pPr>
            <a:r>
              <a:rPr lang="en-US" dirty="0" smtClean="0"/>
              <a:t>When performing any of the surveys discussed or in the course of providing job coverage, if radiological conditions are different than those which are expected, the technician must make a decision as to whether in their opinion it is safe to continue the work or not.</a:t>
            </a:r>
          </a:p>
          <a:p>
            <a:pPr>
              <a:spcBef>
                <a:spcPts val="0"/>
              </a:spcBef>
            </a:pPr>
            <a:r>
              <a:rPr lang="en-US" dirty="0" smtClean="0"/>
              <a:t>If they consider it is not, then they have the responsibility and the authority to “stop work”.  </a:t>
            </a:r>
          </a:p>
          <a:p>
            <a:pPr>
              <a:spcBef>
                <a:spcPts val="0"/>
              </a:spcBef>
            </a:pPr>
            <a:r>
              <a:rPr lang="en-US" dirty="0" smtClean="0"/>
              <a:t>If that authority is exercised, then they must immediately, upon exiting the area, notify their supervision.</a:t>
            </a:r>
          </a:p>
          <a:p>
            <a:pPr>
              <a:spcBef>
                <a:spcPts val="0"/>
              </a:spcBef>
            </a:pPr>
            <a:endParaRPr 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 – Stop Work</a:t>
            </a:r>
            <a:endParaRPr lang="en-US" dirty="0"/>
          </a:p>
        </p:txBody>
      </p:sp>
      <p:sp>
        <p:nvSpPr>
          <p:cNvPr id="3" name="Content Placeholder 2"/>
          <p:cNvSpPr>
            <a:spLocks noGrp="1"/>
          </p:cNvSpPr>
          <p:nvPr>
            <p:ph idx="1"/>
          </p:nvPr>
        </p:nvSpPr>
        <p:spPr>
          <a:xfrm>
            <a:off x="457200" y="1524000"/>
            <a:ext cx="8229600" cy="4724400"/>
          </a:xfrm>
        </p:spPr>
        <p:txBody>
          <a:bodyPr/>
          <a:lstStyle/>
          <a:p>
            <a:pPr>
              <a:spcBef>
                <a:spcPts val="0"/>
              </a:spcBef>
            </a:pPr>
            <a:r>
              <a:rPr lang="en-US" dirty="0" smtClean="0"/>
              <a:t>The supervisor will make the required notifications and a recovery plan will be constructed.</a:t>
            </a:r>
          </a:p>
          <a:p>
            <a:pPr>
              <a:spcBef>
                <a:spcPts val="0"/>
              </a:spcBef>
            </a:pPr>
            <a:r>
              <a:rPr lang="en-US" dirty="0" smtClean="0"/>
              <a:t>Examples of cases where a technician might stop the job:</a:t>
            </a:r>
          </a:p>
          <a:p>
            <a:pPr lvl="1">
              <a:spcBef>
                <a:spcPts val="0"/>
              </a:spcBef>
            </a:pPr>
            <a:r>
              <a:rPr lang="en-US" dirty="0" smtClean="0"/>
              <a:t>The dose rates were not expected to increase with this task; however, shortly after starting the work dose rates went from 2 mr/hr to 120 mr/hr. </a:t>
            </a:r>
          </a:p>
          <a:p>
            <a:pPr lvl="1">
              <a:spcBef>
                <a:spcPts val="0"/>
              </a:spcBef>
            </a:pPr>
            <a:r>
              <a:rPr lang="en-US" dirty="0" smtClean="0"/>
              <a:t>With another task, after about an hour of working on removing a valve from the system, a large volume of liquid is released into the area unexpectedly overflowing the catch basin under the valve. </a:t>
            </a:r>
          </a:p>
          <a:p>
            <a:pPr>
              <a:spcBef>
                <a:spcPts val="0"/>
              </a:spcBef>
            </a:pPr>
            <a:endParaRPr lang="en-US" dirty="0" smtClean="0"/>
          </a:p>
          <a:p>
            <a:pPr>
              <a:spcBef>
                <a:spcPts val="0"/>
              </a:spcBef>
            </a:pPr>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 – Stop Work</a:t>
            </a:r>
            <a:endParaRPr lang="en-US" dirty="0"/>
          </a:p>
        </p:txBody>
      </p:sp>
      <p:sp>
        <p:nvSpPr>
          <p:cNvPr id="3" name="Content Placeholder 2"/>
          <p:cNvSpPr>
            <a:spLocks noGrp="1"/>
          </p:cNvSpPr>
          <p:nvPr>
            <p:ph idx="1"/>
          </p:nvPr>
        </p:nvSpPr>
        <p:spPr>
          <a:xfrm>
            <a:off x="457200" y="1524000"/>
            <a:ext cx="8229600" cy="4724400"/>
          </a:xfrm>
        </p:spPr>
        <p:txBody>
          <a:bodyPr/>
          <a:lstStyle/>
          <a:p>
            <a:pPr>
              <a:spcBef>
                <a:spcPts val="0"/>
              </a:spcBef>
            </a:pPr>
            <a:r>
              <a:rPr lang="en-US" dirty="0" smtClean="0"/>
              <a:t>Examples of cases where a technician might stop the job (cont’d):</a:t>
            </a:r>
          </a:p>
          <a:p>
            <a:pPr lvl="1">
              <a:spcBef>
                <a:spcPts val="0"/>
              </a:spcBef>
            </a:pPr>
            <a:r>
              <a:rPr lang="en-US" dirty="0" smtClean="0"/>
              <a:t>In lifting the highly irradiated core barrel on a PWR during refueling, the water level in the refueling pool suddenly drops unexpectedly exposing a portion of the barrel causing the workers’ alarming dosimeters to go into alarm on the dose rate alarm.</a:t>
            </a:r>
          </a:p>
          <a:p>
            <a:pPr lvl="1">
              <a:spcBef>
                <a:spcPts val="0"/>
              </a:spcBef>
            </a:pPr>
            <a:r>
              <a:rPr lang="en-US" dirty="0" smtClean="0"/>
              <a:t>While covering work in the general area, a local continuous air monitor (CAM) goes into alarm.  No one in the area has respiratory protection.</a:t>
            </a:r>
          </a:p>
          <a:p>
            <a:pPr>
              <a:spcBef>
                <a:spcPts val="0"/>
              </a:spcBef>
            </a:pPr>
            <a:endParaRPr lang="en-US" dirty="0" smtClean="0"/>
          </a:p>
          <a:p>
            <a:pPr>
              <a:spcBef>
                <a:spcPts val="0"/>
              </a:spcBef>
            </a:pPr>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 Coverage – Stop Work</a:t>
            </a:r>
            <a:endParaRPr lang="en-US" dirty="0"/>
          </a:p>
        </p:txBody>
      </p:sp>
      <p:sp>
        <p:nvSpPr>
          <p:cNvPr id="3" name="Content Placeholder 2"/>
          <p:cNvSpPr>
            <a:spLocks noGrp="1"/>
          </p:cNvSpPr>
          <p:nvPr>
            <p:ph idx="1"/>
          </p:nvPr>
        </p:nvSpPr>
        <p:spPr>
          <a:xfrm>
            <a:off x="457200" y="1524000"/>
            <a:ext cx="8229600" cy="4724400"/>
          </a:xfrm>
        </p:spPr>
        <p:txBody>
          <a:bodyPr/>
          <a:lstStyle/>
          <a:p>
            <a:pPr>
              <a:spcBef>
                <a:spcPts val="0"/>
              </a:spcBef>
            </a:pPr>
            <a:r>
              <a:rPr lang="en-US" dirty="0" smtClean="0"/>
              <a:t>Examples of cases where a technician might stop the job (cont’d):</a:t>
            </a:r>
          </a:p>
          <a:p>
            <a:pPr lvl="1">
              <a:spcBef>
                <a:spcPts val="0"/>
              </a:spcBef>
            </a:pPr>
            <a:r>
              <a:rPr lang="en-US" dirty="0" smtClean="0"/>
              <a:t>A worker’s protective clothing is ripped exposing bare skin.</a:t>
            </a:r>
          </a:p>
          <a:p>
            <a:pPr lvl="1">
              <a:spcBef>
                <a:spcPts val="0"/>
              </a:spcBef>
            </a:pPr>
            <a:r>
              <a:rPr lang="en-US" dirty="0" smtClean="0"/>
              <a:t>A worker repeatedly refuses to adhere to sound radiological work practices</a:t>
            </a:r>
          </a:p>
          <a:p>
            <a:pPr>
              <a:spcBef>
                <a:spcPts val="0"/>
              </a:spcBef>
            </a:pPr>
            <a:endParaRPr lang="en-US" dirty="0" smtClean="0"/>
          </a:p>
          <a:p>
            <a:pPr>
              <a:spcBef>
                <a:spcPts val="0"/>
              </a:spcBef>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648200"/>
          </a:xfrm>
        </p:spPr>
        <p:txBody>
          <a:bodyPr/>
          <a:lstStyle/>
          <a:p>
            <a:pPr>
              <a:spcBef>
                <a:spcPts val="0"/>
              </a:spcBef>
            </a:pPr>
            <a:r>
              <a:rPr lang="en-US" sz="2600" dirty="0" smtClean="0"/>
              <a:t>Discuss generic plant procedures for conducting pre-job briefings for radiological work, including:</a:t>
            </a:r>
          </a:p>
          <a:p>
            <a:pPr lvl="1">
              <a:spcBef>
                <a:spcPts val="0"/>
              </a:spcBef>
            </a:pPr>
            <a:r>
              <a:rPr lang="en-US" dirty="0" smtClean="0"/>
              <a:t>when briefings are required, </a:t>
            </a:r>
          </a:p>
          <a:p>
            <a:pPr lvl="1">
              <a:spcBef>
                <a:spcPts val="0"/>
              </a:spcBef>
            </a:pPr>
            <a:r>
              <a:rPr lang="en-US" dirty="0" smtClean="0"/>
              <a:t>the frequency of briefings for continuing jobs, </a:t>
            </a:r>
          </a:p>
          <a:p>
            <a:pPr lvl="1">
              <a:spcBef>
                <a:spcPts val="0"/>
              </a:spcBef>
            </a:pPr>
            <a:r>
              <a:rPr lang="en-US" dirty="0" smtClean="0"/>
              <a:t>personnel required to attend briefings, </a:t>
            </a:r>
          </a:p>
          <a:p>
            <a:pPr lvl="1">
              <a:spcBef>
                <a:spcPts val="0"/>
              </a:spcBef>
            </a:pPr>
            <a:r>
              <a:rPr lang="en-US" dirty="0" smtClean="0"/>
              <a:t>items to be discussed in briefings, and </a:t>
            </a:r>
          </a:p>
          <a:p>
            <a:pPr lvl="1">
              <a:spcBef>
                <a:spcPts val="0"/>
              </a:spcBef>
            </a:pPr>
            <a:r>
              <a:rPr lang="en-US" dirty="0" smtClean="0"/>
              <a:t>the importance of resolving all questions in briefings. </a:t>
            </a:r>
          </a:p>
          <a:p>
            <a:pPr>
              <a:spcBef>
                <a:spcPts val="0"/>
              </a:spcBef>
            </a:pPr>
            <a:r>
              <a:rPr lang="en-US" sz="2600" dirty="0" smtClean="0"/>
              <a:t>Describe the in-progress radiological surveys that should be performed, at your site, under various radiological conditions. </a:t>
            </a:r>
          </a:p>
          <a:p>
            <a:pPr>
              <a:spcBef>
                <a:spcPts val="0"/>
              </a:spcBef>
            </a:pPr>
            <a:endParaRPr lang="en-US" sz="2600" dirty="0" smtClean="0"/>
          </a:p>
          <a:p>
            <a:pPr>
              <a:spcBef>
                <a:spcPts val="0"/>
              </a:spcBef>
            </a:pPr>
            <a:endParaRPr lang="en-US" sz="2600" dirty="0" smtClean="0"/>
          </a:p>
        </p:txBody>
      </p:sp>
      <p:sp>
        <p:nvSpPr>
          <p:cNvPr id="4" name="Title 1"/>
          <p:cNvSpPr>
            <a:spLocks/>
          </p:cNvSpPr>
          <p:nvPr/>
        </p:nvSpPr>
        <p:spPr bwMode="auto">
          <a:xfrm>
            <a:off x="419100" y="381000"/>
            <a:ext cx="8305800" cy="1143000"/>
          </a:xfrm>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Related  </a:t>
            </a:r>
            <a:r>
              <a:rPr lang="en-US" sz="3600" b="1" dirty="0" smtClean="0">
                <a:solidFill>
                  <a:schemeClr val="tx2"/>
                </a:solidFill>
                <a:latin typeface="Arial" pitchFamily="34" charset="0"/>
              </a:rPr>
              <a:t>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Completion of the Job</a:t>
            </a:r>
            <a:endParaRPr lang="en-US" dirty="0"/>
          </a:p>
        </p:txBody>
      </p:sp>
      <p:sp>
        <p:nvSpPr>
          <p:cNvPr id="3" name="Content Placeholder 2"/>
          <p:cNvSpPr>
            <a:spLocks noGrp="1"/>
          </p:cNvSpPr>
          <p:nvPr>
            <p:ph idx="1"/>
          </p:nvPr>
        </p:nvSpPr>
        <p:spPr>
          <a:xfrm>
            <a:off x="457200" y="1524000"/>
            <a:ext cx="8229600" cy="4800600"/>
          </a:xfrm>
        </p:spPr>
        <p:txBody>
          <a:bodyPr/>
          <a:lstStyle/>
          <a:p>
            <a:pPr>
              <a:spcBef>
                <a:spcPts val="0"/>
              </a:spcBef>
            </a:pPr>
            <a:r>
              <a:rPr lang="en-US" dirty="0" smtClean="0"/>
              <a:t>Ideally, upon completion of the work, the work site is returned to a condition at least as good if not better than it started.</a:t>
            </a:r>
          </a:p>
          <a:p>
            <a:pPr>
              <a:spcBef>
                <a:spcPts val="0"/>
              </a:spcBef>
            </a:pPr>
            <a:r>
              <a:rPr lang="en-US" dirty="0" smtClean="0"/>
              <a:t>Some things that typically must be addressed:</a:t>
            </a:r>
          </a:p>
          <a:p>
            <a:pPr lvl="1">
              <a:spcBef>
                <a:spcPts val="0"/>
              </a:spcBef>
            </a:pPr>
            <a:r>
              <a:rPr lang="en-US" dirty="0" smtClean="0"/>
              <a:t>Packaging and disposal of radioactive trash</a:t>
            </a:r>
          </a:p>
          <a:p>
            <a:pPr lvl="1">
              <a:spcBef>
                <a:spcPts val="0"/>
              </a:spcBef>
            </a:pPr>
            <a:r>
              <a:rPr lang="en-US" dirty="0" smtClean="0"/>
              <a:t>Packaging of radioactive material such as tools an parts or components and to be decontaminated and or stored.</a:t>
            </a:r>
          </a:p>
          <a:p>
            <a:pPr lvl="1">
              <a:spcBef>
                <a:spcPts val="0"/>
              </a:spcBef>
            </a:pPr>
            <a:r>
              <a:rPr lang="en-US" dirty="0" smtClean="0"/>
              <a:t>Comprehensive restoration survey and removal of radiological control equipment and material put in place to support the work including special dosimetry</a:t>
            </a:r>
          </a:p>
          <a:p>
            <a:pPr lvl="1">
              <a:spcBef>
                <a:spcPts val="0"/>
              </a:spcBef>
            </a:pPr>
            <a:endParaRPr 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Completion of the Job</a:t>
            </a:r>
            <a:endParaRPr lang="en-US" dirty="0"/>
          </a:p>
        </p:txBody>
      </p:sp>
      <p:sp>
        <p:nvSpPr>
          <p:cNvPr id="3" name="Content Placeholder 2"/>
          <p:cNvSpPr>
            <a:spLocks noGrp="1"/>
          </p:cNvSpPr>
          <p:nvPr>
            <p:ph idx="1"/>
          </p:nvPr>
        </p:nvSpPr>
        <p:spPr>
          <a:xfrm>
            <a:off x="457200" y="1524000"/>
            <a:ext cx="8229600" cy="4800600"/>
          </a:xfrm>
        </p:spPr>
        <p:txBody>
          <a:bodyPr/>
          <a:lstStyle/>
          <a:p>
            <a:pPr>
              <a:spcBef>
                <a:spcPts val="0"/>
              </a:spcBef>
            </a:pPr>
            <a:r>
              <a:rPr lang="en-US" dirty="0" smtClean="0"/>
              <a:t>Some things that typically must be addressed (cont’d):</a:t>
            </a:r>
          </a:p>
          <a:p>
            <a:pPr lvl="1">
              <a:spcBef>
                <a:spcPts val="0"/>
              </a:spcBef>
            </a:pPr>
            <a:r>
              <a:rPr lang="en-US" dirty="0" smtClean="0"/>
              <a:t>signing off of the RWP </a:t>
            </a:r>
          </a:p>
          <a:p>
            <a:pPr lvl="1">
              <a:spcBef>
                <a:spcPts val="0"/>
              </a:spcBef>
            </a:pPr>
            <a:r>
              <a:rPr lang="en-US" dirty="0" smtClean="0"/>
              <a:t>closing out the ALARA package for the work</a:t>
            </a:r>
          </a:p>
          <a:p>
            <a:pPr>
              <a:spcBef>
                <a:spcPts val="0"/>
              </a:spcBef>
            </a:pPr>
            <a:r>
              <a:rPr lang="en-US" dirty="0" smtClean="0"/>
              <a:t>In order to remove material from acontaminated area, a survey must be performed to identify the preence of loose surface and fixed contamination.</a:t>
            </a:r>
          </a:p>
          <a:p>
            <a:pPr>
              <a:spcBef>
                <a:spcPts val="0"/>
              </a:spcBef>
            </a:pPr>
            <a:r>
              <a:rPr lang="en-US" dirty="0" smtClean="0"/>
              <a:t>If levels are above the levels requiring posting, then the equipment must be wrapped, bagged, or otherwise contained with a radioactive materials tag attached. </a:t>
            </a:r>
          </a:p>
          <a:p>
            <a:pPr lvl="1">
              <a:spcBef>
                <a:spcPts val="0"/>
              </a:spcBef>
            </a:pPr>
            <a:endParaRPr lang="en-US"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Completion of the Job</a:t>
            </a:r>
            <a:endParaRPr lang="en-US" dirty="0"/>
          </a:p>
        </p:txBody>
      </p:sp>
      <p:sp>
        <p:nvSpPr>
          <p:cNvPr id="3" name="Content Placeholder 2"/>
          <p:cNvSpPr>
            <a:spLocks noGrp="1"/>
          </p:cNvSpPr>
          <p:nvPr>
            <p:ph idx="1"/>
          </p:nvPr>
        </p:nvSpPr>
        <p:spPr>
          <a:xfrm>
            <a:off x="457200" y="1524000"/>
            <a:ext cx="8229600" cy="4800600"/>
          </a:xfrm>
        </p:spPr>
        <p:txBody>
          <a:bodyPr/>
          <a:lstStyle/>
          <a:p>
            <a:pPr>
              <a:spcBef>
                <a:spcPts val="0"/>
              </a:spcBef>
            </a:pPr>
            <a:r>
              <a:rPr lang="en-US" dirty="0" smtClean="0"/>
              <a:t>The items must be controlled by a qualified radiation worker knowledgeable of its contents or it must be stored in an approved radioactive materials area.</a:t>
            </a:r>
          </a:p>
          <a:p>
            <a:pPr>
              <a:spcBef>
                <a:spcPts val="0"/>
              </a:spcBef>
            </a:pPr>
            <a:r>
              <a:rPr lang="en-US" dirty="0" smtClean="0"/>
              <a:t>In order to be free-released, the item must be free of the presence of radioactive material including internally.  </a:t>
            </a:r>
          </a:p>
          <a:p>
            <a:pPr>
              <a:spcBef>
                <a:spcPts val="0"/>
              </a:spcBef>
            </a:pPr>
            <a:r>
              <a:rPr lang="en-US" dirty="0" smtClean="0"/>
              <a:t>This is confirmed through the performance of release surveys and inspection of the item.</a:t>
            </a:r>
          </a:p>
          <a:p>
            <a:pPr lvl="1">
              <a:spcBef>
                <a:spcPts val="0"/>
              </a:spcBef>
            </a:pPr>
            <a:endParaRPr lang="en-U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Access Control</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a:t>
            </a:r>
            <a:endParaRPr lang="en-US" dirty="0"/>
          </a:p>
        </p:txBody>
      </p:sp>
      <p:sp>
        <p:nvSpPr>
          <p:cNvPr id="3" name="Content Placeholder 2"/>
          <p:cNvSpPr>
            <a:spLocks noGrp="1"/>
          </p:cNvSpPr>
          <p:nvPr>
            <p:ph idx="1"/>
          </p:nvPr>
        </p:nvSpPr>
        <p:spPr/>
        <p:txBody>
          <a:bodyPr/>
          <a:lstStyle/>
          <a:p>
            <a:r>
              <a:rPr lang="en-US" dirty="0" smtClean="0"/>
              <a:t>There are numerous components that go into ensuring that entry into, work in, and exit from a radiologically controlled area is done safely:</a:t>
            </a:r>
          </a:p>
          <a:p>
            <a:pPr lvl="1"/>
            <a:r>
              <a:rPr lang="en-US" dirty="0" smtClean="0"/>
              <a:t>Posting</a:t>
            </a:r>
          </a:p>
          <a:p>
            <a:pPr lvl="1"/>
            <a:r>
              <a:rPr lang="en-US" dirty="0" smtClean="0"/>
              <a:t>RWP</a:t>
            </a:r>
          </a:p>
          <a:p>
            <a:pPr lvl="1"/>
            <a:r>
              <a:rPr lang="en-US" dirty="0" smtClean="0"/>
              <a:t>Job Coverage</a:t>
            </a:r>
          </a:p>
          <a:p>
            <a:pPr lvl="1"/>
            <a:r>
              <a:rPr lang="en-US" dirty="0" smtClean="0"/>
              <a:t>Personnel and Equipment Monitoring</a:t>
            </a:r>
          </a:p>
          <a:p>
            <a:pPr lvl="1"/>
            <a:endParaRPr lang="en-US" dirty="0" smtClean="0"/>
          </a:p>
          <a:p>
            <a:endParaRPr 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a:t>
            </a:r>
            <a:endParaRPr lang="en-US" dirty="0"/>
          </a:p>
        </p:txBody>
      </p:sp>
      <p:sp>
        <p:nvSpPr>
          <p:cNvPr id="3" name="Content Placeholder 2"/>
          <p:cNvSpPr>
            <a:spLocks noGrp="1"/>
          </p:cNvSpPr>
          <p:nvPr>
            <p:ph idx="1"/>
          </p:nvPr>
        </p:nvSpPr>
        <p:spPr/>
        <p:txBody>
          <a:bodyPr/>
          <a:lstStyle/>
          <a:p>
            <a:r>
              <a:rPr lang="en-US" dirty="0" smtClean="0"/>
              <a:t>Posting was addressed in the previous lesson.</a:t>
            </a:r>
          </a:p>
          <a:p>
            <a:r>
              <a:rPr lang="en-US" dirty="0" smtClean="0"/>
              <a:t>RWPs have been discussed; however, some means must be in place to ensure workers read and acknowledge the requirements of the RWP.  </a:t>
            </a:r>
          </a:p>
          <a:p>
            <a:pPr lvl="1"/>
            <a:r>
              <a:rPr lang="en-US" dirty="0" smtClean="0"/>
              <a:t>This is often done with some form of access control software.</a:t>
            </a:r>
          </a:p>
          <a:p>
            <a:pPr lvl="1"/>
            <a:r>
              <a:rPr lang="en-US" dirty="0" smtClean="0"/>
              <a:t>The worker scans their ID badge, receives and “registers” an alarming dosimeter, enters in the RWP number, acknowledges reading and understanding, and is then “registered” onto the RWP </a:t>
            </a:r>
          </a:p>
          <a:p>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a:xfrm>
            <a:off x="685800" y="457200"/>
            <a:ext cx="7772400" cy="1143000"/>
          </a:xfrm>
        </p:spPr>
        <p:txBody>
          <a:bodyPr/>
          <a:lstStyle/>
          <a:p>
            <a:r>
              <a:rPr lang="en-US" dirty="0" smtClean="0"/>
              <a:t>How</a:t>
            </a:r>
          </a:p>
        </p:txBody>
      </p:sp>
      <p:sp>
        <p:nvSpPr>
          <p:cNvPr id="9219" name="Rectangle 1028"/>
          <p:cNvSpPr>
            <a:spLocks noChangeArrowheads="1"/>
          </p:cNvSpPr>
          <p:nvPr/>
        </p:nvSpPr>
        <p:spPr bwMode="auto">
          <a:xfrm>
            <a:off x="2900363" y="2000250"/>
            <a:ext cx="9144000" cy="0"/>
          </a:xfrm>
          <a:prstGeom prst="rect">
            <a:avLst/>
          </a:prstGeom>
          <a:noFill/>
          <a:ln w="12699">
            <a:noFill/>
            <a:miter lim="800000"/>
            <a:headEnd type="none" w="sm" len="sm"/>
            <a:tailEnd type="none" w="sm" len="sm"/>
          </a:ln>
        </p:spPr>
        <p:txBody>
          <a:bodyPr>
            <a:spAutoFit/>
          </a:bodyPr>
          <a:lstStyle/>
          <a:p>
            <a:endParaRPr lang="en-US" dirty="0"/>
          </a:p>
        </p:txBody>
      </p:sp>
      <p:sp>
        <p:nvSpPr>
          <p:cNvPr id="9220" name="Rectangle 3"/>
          <p:cNvSpPr txBox="1">
            <a:spLocks noChangeArrowheads="1"/>
          </p:cNvSpPr>
          <p:nvPr/>
        </p:nvSpPr>
        <p:spPr bwMode="auto">
          <a:xfrm>
            <a:off x="457200" y="1524000"/>
            <a:ext cx="8229600" cy="4648200"/>
          </a:xfrm>
          <a:prstGeom prst="rect">
            <a:avLst/>
          </a:prstGeom>
          <a:noFill/>
          <a:ln w="9525">
            <a:noFill/>
            <a:miter lim="800000"/>
            <a:headEnd/>
            <a:tailEnd/>
          </a:ln>
        </p:spPr>
        <p:txBody>
          <a:bodyPr/>
          <a:lstStyle/>
          <a:p>
            <a:pPr marL="342900" indent="-342900" algn="l">
              <a:spcBef>
                <a:spcPts val="0"/>
              </a:spcBef>
              <a:buFontTx/>
              <a:buChar char="•"/>
            </a:pPr>
            <a:r>
              <a:rPr lang="en-US" sz="2600" dirty="0" smtClean="0">
                <a:latin typeface="Arial" charset="0"/>
              </a:rPr>
              <a:t>This is normally accomplished at electronic sign-in </a:t>
            </a:r>
            <a:r>
              <a:rPr lang="en-US" sz="2600" dirty="0">
                <a:latin typeface="Arial" charset="0"/>
              </a:rPr>
              <a:t>s</a:t>
            </a:r>
            <a:r>
              <a:rPr lang="en-US" sz="2600" dirty="0" smtClean="0">
                <a:latin typeface="Arial" charset="0"/>
              </a:rPr>
              <a:t>tations </a:t>
            </a:r>
            <a:r>
              <a:rPr lang="en-US" sz="2600" dirty="0">
                <a:latin typeface="Arial" charset="0"/>
              </a:rPr>
              <a:t>(Control Points)</a:t>
            </a:r>
          </a:p>
          <a:p>
            <a:pPr marL="742950" lvl="1" indent="-285750" algn="l">
              <a:spcBef>
                <a:spcPts val="0"/>
              </a:spcBef>
              <a:buFont typeface="Arial" pitchFamily="34" charset="0"/>
              <a:buChar char="•"/>
            </a:pPr>
            <a:r>
              <a:rPr lang="en-US" sz="2600" dirty="0">
                <a:latin typeface="Arial" charset="0"/>
              </a:rPr>
              <a:t>Designated and authorized point of entry at radiologically controlled areas</a:t>
            </a:r>
          </a:p>
          <a:p>
            <a:pPr marL="742950" lvl="1" indent="-285750" algn="l">
              <a:spcBef>
                <a:spcPts val="0"/>
              </a:spcBef>
              <a:buFont typeface="Arial" pitchFamily="34" charset="0"/>
              <a:buChar char="•"/>
            </a:pPr>
            <a:r>
              <a:rPr lang="en-US" sz="2600" dirty="0">
                <a:latin typeface="Arial" charset="0"/>
              </a:rPr>
              <a:t>System may verify qualifications of workers signing in on RWPs (rad worker training, respirator quals, current bioassay, below dose control levels)</a:t>
            </a:r>
          </a:p>
          <a:p>
            <a:pPr marL="742950" lvl="1" indent="-285750" algn="l">
              <a:spcBef>
                <a:spcPts val="0"/>
              </a:spcBef>
              <a:buFont typeface="Arial" pitchFamily="34" charset="0"/>
              <a:buChar char="•"/>
            </a:pPr>
            <a:r>
              <a:rPr lang="en-US" sz="2600" dirty="0">
                <a:latin typeface="Arial" charset="0"/>
              </a:rPr>
              <a:t>Reads dosimetry and provides a searchable database for entry and dose records</a:t>
            </a:r>
          </a:p>
          <a:p>
            <a:pPr marL="742950" lvl="1" indent="-285750" algn="l">
              <a:spcBef>
                <a:spcPts val="0"/>
              </a:spcBef>
            </a:pPr>
            <a:endParaRPr lang="en-US" sz="2600" dirty="0">
              <a:latin typeface="Arial" charset="0"/>
            </a:endParaRPr>
          </a:p>
          <a:p>
            <a:pPr marL="342900" indent="-342900" algn="l">
              <a:spcBef>
                <a:spcPts val="0"/>
              </a:spcBef>
              <a:buFont typeface="Times New Roman" pitchFamily="18" charset="0"/>
              <a:buNone/>
            </a:pPr>
            <a:endParaRPr lang="en-US" sz="2600" dirty="0">
              <a:latin typeface="Arial"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title" idx="4294967295"/>
          </p:nvPr>
        </p:nvSpPr>
        <p:spPr>
          <a:xfrm>
            <a:off x="1752600" y="457200"/>
            <a:ext cx="7391400" cy="1143000"/>
          </a:xfrm>
        </p:spPr>
        <p:txBody>
          <a:bodyPr/>
          <a:lstStyle/>
          <a:p>
            <a:r>
              <a:rPr lang="en-US" sz="3200" dirty="0" smtClean="0"/>
              <a:t>How – High, Locked, and Very High Radiation Areas</a:t>
            </a:r>
          </a:p>
        </p:txBody>
      </p:sp>
      <p:sp>
        <p:nvSpPr>
          <p:cNvPr id="11267" name="Rectangle 1028"/>
          <p:cNvSpPr>
            <a:spLocks noChangeArrowheads="1"/>
          </p:cNvSpPr>
          <p:nvPr/>
        </p:nvSpPr>
        <p:spPr bwMode="auto">
          <a:xfrm>
            <a:off x="2900363" y="2000250"/>
            <a:ext cx="9144000" cy="0"/>
          </a:xfrm>
          <a:prstGeom prst="rect">
            <a:avLst/>
          </a:prstGeom>
          <a:noFill/>
          <a:ln w="12699">
            <a:noFill/>
            <a:miter lim="800000"/>
            <a:headEnd type="none" w="sm" len="sm"/>
            <a:tailEnd type="none" w="sm" len="sm"/>
          </a:ln>
        </p:spPr>
        <p:txBody>
          <a:bodyPr>
            <a:spAutoFit/>
          </a:bodyPr>
          <a:lstStyle/>
          <a:p>
            <a:endParaRPr lang="en-US" dirty="0"/>
          </a:p>
        </p:txBody>
      </p:sp>
      <p:sp>
        <p:nvSpPr>
          <p:cNvPr id="11268" name="Rectangle 3"/>
          <p:cNvSpPr txBox="1">
            <a:spLocks noChangeArrowheads="1"/>
          </p:cNvSpPr>
          <p:nvPr/>
        </p:nvSpPr>
        <p:spPr bwMode="auto">
          <a:xfrm>
            <a:off x="457200" y="1600200"/>
            <a:ext cx="8229600" cy="4648200"/>
          </a:xfrm>
          <a:prstGeom prst="rect">
            <a:avLst/>
          </a:prstGeom>
          <a:noFill/>
          <a:ln w="9525">
            <a:noFill/>
            <a:miter lim="800000"/>
            <a:headEnd/>
            <a:tailEnd/>
          </a:ln>
        </p:spPr>
        <p:txBody>
          <a:bodyPr/>
          <a:lstStyle/>
          <a:p>
            <a:pPr marL="285750" lvl="1" indent="-285750" algn="l">
              <a:spcBef>
                <a:spcPct val="20000"/>
              </a:spcBef>
              <a:buFont typeface="Arial" pitchFamily="34" charset="0"/>
              <a:buChar char="•"/>
            </a:pPr>
            <a:r>
              <a:rPr lang="en-US" sz="2800" dirty="0" smtClean="0">
                <a:latin typeface="Arial" charset="0"/>
              </a:rPr>
              <a:t>High radiation, Locked High Radiation and Very High Radiation Areas have special access control requirements.  </a:t>
            </a:r>
          </a:p>
          <a:p>
            <a:pPr marL="285750" lvl="1" indent="-285750" algn="l">
              <a:spcBef>
                <a:spcPct val="20000"/>
              </a:spcBef>
              <a:buFont typeface="Arial" pitchFamily="34" charset="0"/>
              <a:buChar char="•"/>
            </a:pPr>
            <a:r>
              <a:rPr lang="en-US" sz="2800" dirty="0" smtClean="0">
                <a:latin typeface="Arial" charset="0"/>
              </a:rPr>
              <a:t>For power plants, the requirements are specificed in licensing documents (technical Specifications). These may vary slightly facility to facility.</a:t>
            </a:r>
          </a:p>
          <a:p>
            <a:pPr marL="285750" lvl="1" indent="-285750" algn="l">
              <a:spcBef>
                <a:spcPct val="20000"/>
              </a:spcBef>
              <a:buFont typeface="Arial" pitchFamily="34" charset="0"/>
              <a:buChar char="•"/>
            </a:pPr>
            <a:r>
              <a:rPr lang="en-US" sz="2800" dirty="0" smtClean="0">
                <a:latin typeface="Arial" charset="0"/>
              </a:rPr>
              <a:t>In general, the posting for these areas are uniquely identifiable by either the shape and or the color of the posting.</a:t>
            </a:r>
            <a:endParaRPr lang="en-US" dirty="0">
              <a:latin typeface="Arial" charset="0"/>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title" idx="4294967295"/>
          </p:nvPr>
        </p:nvSpPr>
        <p:spPr>
          <a:xfrm>
            <a:off x="1676400" y="457200"/>
            <a:ext cx="7467600" cy="1143000"/>
          </a:xfrm>
        </p:spPr>
        <p:txBody>
          <a:bodyPr/>
          <a:lstStyle/>
          <a:p>
            <a:r>
              <a:rPr lang="en-US" sz="3200" dirty="0" smtClean="0"/>
              <a:t>How – High, Locked, and Very High Radiation Areas</a:t>
            </a:r>
          </a:p>
        </p:txBody>
      </p:sp>
      <p:sp>
        <p:nvSpPr>
          <p:cNvPr id="11267" name="Rectangle 1028"/>
          <p:cNvSpPr>
            <a:spLocks noChangeArrowheads="1"/>
          </p:cNvSpPr>
          <p:nvPr/>
        </p:nvSpPr>
        <p:spPr bwMode="auto">
          <a:xfrm>
            <a:off x="2900363" y="2000250"/>
            <a:ext cx="9144000" cy="0"/>
          </a:xfrm>
          <a:prstGeom prst="rect">
            <a:avLst/>
          </a:prstGeom>
          <a:noFill/>
          <a:ln w="12699">
            <a:noFill/>
            <a:miter lim="800000"/>
            <a:headEnd type="none" w="sm" len="sm"/>
            <a:tailEnd type="none" w="sm" len="sm"/>
          </a:ln>
        </p:spPr>
        <p:txBody>
          <a:bodyPr>
            <a:spAutoFit/>
          </a:bodyPr>
          <a:lstStyle/>
          <a:p>
            <a:endParaRPr lang="en-US" dirty="0"/>
          </a:p>
        </p:txBody>
      </p:sp>
      <p:sp>
        <p:nvSpPr>
          <p:cNvPr id="11268" name="Rectangle 3"/>
          <p:cNvSpPr txBox="1">
            <a:spLocks noChangeArrowheads="1"/>
          </p:cNvSpPr>
          <p:nvPr/>
        </p:nvSpPr>
        <p:spPr bwMode="auto">
          <a:xfrm>
            <a:off x="457200" y="1600200"/>
            <a:ext cx="8229600" cy="4648200"/>
          </a:xfrm>
          <a:prstGeom prst="rect">
            <a:avLst/>
          </a:prstGeom>
          <a:noFill/>
          <a:ln w="9525">
            <a:noFill/>
            <a:miter lim="800000"/>
            <a:headEnd/>
            <a:tailEnd/>
          </a:ln>
        </p:spPr>
        <p:txBody>
          <a:bodyPr/>
          <a:lstStyle/>
          <a:p>
            <a:pPr marL="285750" lvl="1" indent="-285750" algn="l">
              <a:spcBef>
                <a:spcPts val="0"/>
              </a:spcBef>
              <a:buFont typeface="Arial" pitchFamily="34" charset="0"/>
              <a:buChar char="•"/>
            </a:pPr>
            <a:r>
              <a:rPr lang="en-US" sz="2600" dirty="0" smtClean="0">
                <a:latin typeface="Arial" charset="0"/>
              </a:rPr>
              <a:t>To enter a High Radiation Area, individuals shall have </a:t>
            </a:r>
            <a:r>
              <a:rPr lang="en-US" sz="2600" b="1" dirty="0" smtClean="0">
                <a:latin typeface="Arial" charset="0"/>
              </a:rPr>
              <a:t>one or more </a:t>
            </a:r>
            <a:r>
              <a:rPr lang="en-US" sz="2600" dirty="0" smtClean="0">
                <a:latin typeface="Arial" charset="0"/>
              </a:rPr>
              <a:t>of the following:</a:t>
            </a:r>
          </a:p>
          <a:p>
            <a:pPr marL="742950" lvl="2" indent="-285750" algn="l">
              <a:spcBef>
                <a:spcPts val="0"/>
              </a:spcBef>
              <a:buFont typeface="Arial" pitchFamily="34" charset="0"/>
              <a:buChar char="•"/>
            </a:pPr>
            <a:r>
              <a:rPr lang="en-US" sz="2600" dirty="0" smtClean="0">
                <a:latin typeface="Arial" charset="0"/>
              </a:rPr>
              <a:t>A radiation monitoring device which continuously indicates the radiation dose rate in the area.</a:t>
            </a:r>
          </a:p>
          <a:p>
            <a:pPr marL="742950" lvl="2" indent="-285750" algn="l">
              <a:spcBef>
                <a:spcPts val="0"/>
              </a:spcBef>
              <a:buFont typeface="Arial" pitchFamily="34" charset="0"/>
              <a:buChar char="•"/>
            </a:pPr>
            <a:r>
              <a:rPr lang="en-US" sz="2600" dirty="0" smtClean="0">
                <a:latin typeface="Arial" charset="0"/>
              </a:rPr>
              <a:t>A radiation monitoring device which continuously integrates the radiation dose rate in the area and alarms when a preset integrated dose is received.</a:t>
            </a:r>
          </a:p>
          <a:p>
            <a:pPr marL="1200150" lvl="3" indent="-285750" algn="l">
              <a:spcBef>
                <a:spcPts val="0"/>
              </a:spcBef>
              <a:buFont typeface="Arial" pitchFamily="34" charset="0"/>
              <a:buChar char="•"/>
            </a:pPr>
            <a:r>
              <a:rPr lang="en-US" sz="2600" dirty="0" smtClean="0">
                <a:latin typeface="Arial" charset="0"/>
              </a:rPr>
              <a:t>Entry into such areas with this monitoring device may be made after the dose rate level in the area has been established and personnel have been made knowledgeable of them.</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title" idx="4294967295"/>
          </p:nvPr>
        </p:nvSpPr>
        <p:spPr>
          <a:xfrm>
            <a:off x="1676400" y="457200"/>
            <a:ext cx="7467600" cy="1143000"/>
          </a:xfrm>
        </p:spPr>
        <p:txBody>
          <a:bodyPr/>
          <a:lstStyle/>
          <a:p>
            <a:r>
              <a:rPr lang="en-US" sz="3200" dirty="0" smtClean="0"/>
              <a:t>How – High, Locked, and Very High Radiation Areas</a:t>
            </a:r>
          </a:p>
        </p:txBody>
      </p:sp>
      <p:sp>
        <p:nvSpPr>
          <p:cNvPr id="11267" name="Rectangle 1028"/>
          <p:cNvSpPr>
            <a:spLocks noChangeArrowheads="1"/>
          </p:cNvSpPr>
          <p:nvPr/>
        </p:nvSpPr>
        <p:spPr bwMode="auto">
          <a:xfrm>
            <a:off x="2900363" y="2000250"/>
            <a:ext cx="9144000" cy="0"/>
          </a:xfrm>
          <a:prstGeom prst="rect">
            <a:avLst/>
          </a:prstGeom>
          <a:noFill/>
          <a:ln w="12699">
            <a:noFill/>
            <a:miter lim="800000"/>
            <a:headEnd type="none" w="sm" len="sm"/>
            <a:tailEnd type="none" w="sm" len="sm"/>
          </a:ln>
        </p:spPr>
        <p:txBody>
          <a:bodyPr>
            <a:spAutoFit/>
          </a:bodyPr>
          <a:lstStyle/>
          <a:p>
            <a:endParaRPr lang="en-US" dirty="0"/>
          </a:p>
        </p:txBody>
      </p:sp>
      <p:sp>
        <p:nvSpPr>
          <p:cNvPr id="11268" name="Rectangle 3"/>
          <p:cNvSpPr txBox="1">
            <a:spLocks noChangeArrowheads="1"/>
          </p:cNvSpPr>
          <p:nvPr/>
        </p:nvSpPr>
        <p:spPr bwMode="auto">
          <a:xfrm>
            <a:off x="457200" y="1600200"/>
            <a:ext cx="8229600" cy="4648200"/>
          </a:xfrm>
          <a:prstGeom prst="rect">
            <a:avLst/>
          </a:prstGeom>
          <a:noFill/>
          <a:ln w="9525">
            <a:noFill/>
            <a:miter lim="800000"/>
            <a:headEnd/>
            <a:tailEnd/>
          </a:ln>
        </p:spPr>
        <p:txBody>
          <a:bodyPr/>
          <a:lstStyle/>
          <a:p>
            <a:pPr marL="285750" lvl="1" indent="-285750" algn="l">
              <a:spcBef>
                <a:spcPts val="0"/>
              </a:spcBef>
              <a:buFont typeface="Arial" pitchFamily="34" charset="0"/>
              <a:buChar char="•"/>
            </a:pPr>
            <a:r>
              <a:rPr lang="en-US" sz="2600" dirty="0" smtClean="0">
                <a:latin typeface="Arial" charset="0"/>
              </a:rPr>
              <a:t>To enter a High Radiation Area, individuals shall have </a:t>
            </a:r>
            <a:r>
              <a:rPr lang="en-US" sz="2600" b="1" dirty="0" smtClean="0">
                <a:latin typeface="Arial" charset="0"/>
              </a:rPr>
              <a:t>one or more </a:t>
            </a:r>
            <a:r>
              <a:rPr lang="en-US" sz="2600" dirty="0" smtClean="0">
                <a:latin typeface="Arial" charset="0"/>
              </a:rPr>
              <a:t>of the following (cont’d):</a:t>
            </a:r>
          </a:p>
          <a:p>
            <a:pPr marL="742950" lvl="2" indent="-285750" algn="l">
              <a:spcBef>
                <a:spcPts val="0"/>
              </a:spcBef>
              <a:buFont typeface="Arial" pitchFamily="34" charset="0"/>
              <a:buChar char="•"/>
            </a:pPr>
            <a:r>
              <a:rPr lang="en-US" sz="2600" dirty="0" smtClean="0">
                <a:latin typeface="Arial" charset="0"/>
              </a:rPr>
              <a:t>A Health Physics qualified individual (i.e., qualified in radiation protection procedures) with a radiation dose rate monitoring device, and who is responsible for providing positive control over the activities within the area, and shall perform periodic radiation surveillance at the frequency specified by the RWP.</a:t>
            </a:r>
            <a:endParaRPr lang="en-US" sz="2600" dirty="0">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16541</TotalTime>
  <Words>7112</Words>
  <Application>Microsoft Office PowerPoint</Application>
  <PresentationFormat>On-screen Show (4:3)</PresentationFormat>
  <Paragraphs>707</Paragraphs>
  <Slides>106</Slides>
  <Notes>50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106</vt:i4>
      </vt:variant>
    </vt:vector>
  </HeadingPairs>
  <TitlesOfParts>
    <vt:vector size="108" baseType="lpstr">
      <vt:lpstr>RCNET</vt:lpstr>
      <vt:lpstr>Acrobat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New Learning Outcomes</vt:lpstr>
      <vt:lpstr>Learning Outcomes  Upon completion of this lesson, the student will be able to:</vt:lpstr>
      <vt:lpstr>Exposure Control</vt:lpstr>
      <vt:lpstr>Learning Outcomes (cont’d) Upon completion of this lesson, the student will be able to:</vt:lpstr>
      <vt:lpstr>Learning Outcomes (cont’d) Upon completion of this lesson, the student will be able to:</vt:lpstr>
      <vt:lpstr>Learning Outcomes Upon completion of this lesson, the student will be able to:</vt:lpstr>
      <vt:lpstr>PowerPoint Presentation</vt:lpstr>
      <vt:lpstr>Learning Outcomes Upon completion of this lesson, the student will be able to:</vt:lpstr>
      <vt:lpstr>Contamination Controls</vt:lpstr>
      <vt:lpstr>PowerPoint Presentation</vt:lpstr>
      <vt:lpstr>PowerPoint Presentation</vt:lpstr>
      <vt:lpstr>PowerPoint Presentation</vt:lpstr>
      <vt:lpstr>PowerPoint Presentation</vt:lpstr>
      <vt:lpstr>Airborne Radioactivity</vt:lpstr>
      <vt:lpstr>PowerPoint Presentation</vt:lpstr>
      <vt:lpstr>PowerPoint Presentation</vt:lpstr>
      <vt:lpstr>PowerPoint Presentation</vt:lpstr>
      <vt:lpstr>RWPs, Work Documents, Job Coverage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vt:lpstr>
      <vt:lpstr>General </vt:lpstr>
      <vt:lpstr>Exposure Control</vt:lpstr>
      <vt:lpstr>Stay Times</vt:lpstr>
      <vt:lpstr>Stay Times</vt:lpstr>
      <vt:lpstr>Low Dose Waiting Areas</vt:lpstr>
      <vt:lpstr>Other More Subtle Means </vt:lpstr>
      <vt:lpstr>Beta Dose</vt:lpstr>
      <vt:lpstr>Source Term Reduction</vt:lpstr>
      <vt:lpstr>Source Term Reduction</vt:lpstr>
      <vt:lpstr>Source Term Reduction</vt:lpstr>
      <vt:lpstr>Source Term Reduction</vt:lpstr>
      <vt:lpstr>Other Sources of Dose</vt:lpstr>
      <vt:lpstr>Contamination Controls</vt:lpstr>
      <vt:lpstr>Techniques and Precautions</vt:lpstr>
      <vt:lpstr>Techniques and Precautions</vt:lpstr>
      <vt:lpstr>Techniques and Precautions</vt:lpstr>
      <vt:lpstr>Techniques and Precautions</vt:lpstr>
      <vt:lpstr>Techniques and Precautions</vt:lpstr>
      <vt:lpstr>Techniques and Precautions</vt:lpstr>
      <vt:lpstr>Techniques and Precautions</vt:lpstr>
      <vt:lpstr>Airborne Radioactivity</vt:lpstr>
      <vt:lpstr>Airborne Radioactivity Production</vt:lpstr>
      <vt:lpstr>Airborne Radioactivity Production</vt:lpstr>
      <vt:lpstr>Airborne Radioactivity Prevention and Control</vt:lpstr>
      <vt:lpstr>Airborne Radioactivity Prevention and Control</vt:lpstr>
      <vt:lpstr>Airborne Radioactivity Prevention and Control</vt:lpstr>
      <vt:lpstr>RWPs, Work Documents, Job Coverage</vt:lpstr>
      <vt:lpstr>RWP</vt:lpstr>
      <vt:lpstr>RWP</vt:lpstr>
      <vt:lpstr>RWP</vt:lpstr>
      <vt:lpstr>RWP</vt:lpstr>
      <vt:lpstr>RWP</vt:lpstr>
      <vt:lpstr>PowerPoint Presentation</vt:lpstr>
      <vt:lpstr>Procedure or Work Package</vt:lpstr>
      <vt:lpstr>Procedure or Work Package</vt:lpstr>
      <vt:lpstr>Sample</vt:lpstr>
      <vt:lpstr>Job Coverage</vt:lpstr>
      <vt:lpstr>Job Coverage</vt:lpstr>
      <vt:lpstr>Job Coverage - Types</vt:lpstr>
      <vt:lpstr>Job Coverage - Types</vt:lpstr>
      <vt:lpstr>Job Coverage - Types</vt:lpstr>
      <vt:lpstr>Job Coverage - Surveys</vt:lpstr>
      <vt:lpstr>Job Coverage - Surveys</vt:lpstr>
      <vt:lpstr>Job Coverage - Surveys</vt:lpstr>
      <vt:lpstr>Job Coverage – Stop Work</vt:lpstr>
      <vt:lpstr>Job Coverage – Stop Work</vt:lpstr>
      <vt:lpstr>Job Coverage – Stop Work</vt:lpstr>
      <vt:lpstr>Job Coverage – Stop Work</vt:lpstr>
      <vt:lpstr>Completion of the Job</vt:lpstr>
      <vt:lpstr>Completion of the Job</vt:lpstr>
      <vt:lpstr>Completion of the Job</vt:lpstr>
      <vt:lpstr>Access Control</vt:lpstr>
      <vt:lpstr>How</vt:lpstr>
      <vt:lpstr>How</vt:lpstr>
      <vt:lpstr>How</vt:lpstr>
      <vt:lpstr>How – High, Locked, and Very High Radiation Areas</vt:lpstr>
      <vt:lpstr>How – High, Locked, and Very High Radiation Areas</vt:lpstr>
      <vt:lpstr>How – High, Locked, and Very High Radiation Areas</vt:lpstr>
      <vt:lpstr>How – High, Locked, and Very High Radiation Areas</vt:lpstr>
      <vt:lpstr>How – High, Locked, and Very High Radiation Areas</vt:lpstr>
      <vt:lpstr>How – High, Locked, and Very High Radiation Areas</vt:lpstr>
      <vt:lpstr>How – High, Locked, and Very High Radiation Areas</vt:lpstr>
      <vt:lpstr>What Are Your Questions?</vt:lpstr>
      <vt:lpstr>Ready for RPT-243-PE-5</vt:lpstr>
      <vt:lpstr>PowerPoint Presentation</vt:lpstr>
    </vt:vector>
  </TitlesOfParts>
  <Company>Fort Bragg, 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deald</dc:creator>
  <cp:lastModifiedBy>Peggy Hines IRSC</cp:lastModifiedBy>
  <cp:revision>1395</cp:revision>
  <cp:lastPrinted>2001-05-09T19:35:39Z</cp:lastPrinted>
  <dcterms:created xsi:type="dcterms:W3CDTF">1998-09-21T20:28:52Z</dcterms:created>
  <dcterms:modified xsi:type="dcterms:W3CDTF">2013-02-08T15:27:14Z</dcterms:modified>
</cp:coreProperties>
</file>