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25"/>
  </p:notesMasterIdLst>
  <p:handoutMasterIdLst>
    <p:handoutMasterId r:id="rId126"/>
  </p:handoutMasterIdLst>
  <p:sldIdLst>
    <p:sldId id="638" r:id="rId2"/>
    <p:sldId id="507" r:id="rId3"/>
    <p:sldId id="508" r:id="rId4"/>
    <p:sldId id="511" r:id="rId5"/>
    <p:sldId id="524" r:id="rId6"/>
    <p:sldId id="512" r:id="rId7"/>
    <p:sldId id="513" r:id="rId8"/>
    <p:sldId id="550" r:id="rId9"/>
    <p:sldId id="545" r:id="rId10"/>
    <p:sldId id="543" r:id="rId11"/>
    <p:sldId id="510" r:id="rId12"/>
    <p:sldId id="525" r:id="rId13"/>
    <p:sldId id="531" r:id="rId14"/>
    <p:sldId id="534" r:id="rId15"/>
    <p:sldId id="551" r:id="rId16"/>
    <p:sldId id="546" r:id="rId17"/>
    <p:sldId id="556" r:id="rId18"/>
    <p:sldId id="552" r:id="rId19"/>
    <p:sldId id="518" r:id="rId20"/>
    <p:sldId id="557" r:id="rId21"/>
    <p:sldId id="523" r:id="rId22"/>
    <p:sldId id="547" r:id="rId23"/>
    <p:sldId id="522" r:id="rId24"/>
    <p:sldId id="526" r:id="rId25"/>
    <p:sldId id="521" r:id="rId26"/>
    <p:sldId id="527" r:id="rId27"/>
    <p:sldId id="528" r:id="rId28"/>
    <p:sldId id="539" r:id="rId29"/>
    <p:sldId id="529" r:id="rId30"/>
    <p:sldId id="520" r:id="rId31"/>
    <p:sldId id="541" r:id="rId32"/>
    <p:sldId id="542" r:id="rId33"/>
    <p:sldId id="548" r:id="rId34"/>
    <p:sldId id="553" r:id="rId35"/>
    <p:sldId id="514" r:id="rId36"/>
    <p:sldId id="536" r:id="rId37"/>
    <p:sldId id="559" r:id="rId38"/>
    <p:sldId id="538" r:id="rId39"/>
    <p:sldId id="558" r:id="rId40"/>
    <p:sldId id="555" r:id="rId41"/>
    <p:sldId id="533" r:id="rId42"/>
    <p:sldId id="540" r:id="rId43"/>
    <p:sldId id="532" r:id="rId44"/>
    <p:sldId id="554" r:id="rId45"/>
    <p:sldId id="537" r:id="rId46"/>
    <p:sldId id="516" r:id="rId47"/>
    <p:sldId id="517" r:id="rId48"/>
    <p:sldId id="535" r:id="rId49"/>
    <p:sldId id="519" r:id="rId50"/>
    <p:sldId id="509" r:id="rId51"/>
    <p:sldId id="560" r:id="rId52"/>
    <p:sldId id="561" r:id="rId53"/>
    <p:sldId id="575" r:id="rId54"/>
    <p:sldId id="562" r:id="rId55"/>
    <p:sldId id="578" r:id="rId56"/>
    <p:sldId id="565" r:id="rId57"/>
    <p:sldId id="566" r:id="rId58"/>
    <p:sldId id="567" r:id="rId59"/>
    <p:sldId id="563" r:id="rId60"/>
    <p:sldId id="568" r:id="rId61"/>
    <p:sldId id="570" r:id="rId62"/>
    <p:sldId id="569" r:id="rId63"/>
    <p:sldId id="571" r:id="rId64"/>
    <p:sldId id="572" r:id="rId65"/>
    <p:sldId id="573" r:id="rId66"/>
    <p:sldId id="574" r:id="rId67"/>
    <p:sldId id="576" r:id="rId68"/>
    <p:sldId id="579" r:id="rId69"/>
    <p:sldId id="580" r:id="rId70"/>
    <p:sldId id="581" r:id="rId71"/>
    <p:sldId id="582" r:id="rId72"/>
    <p:sldId id="583" r:id="rId73"/>
    <p:sldId id="584" r:id="rId74"/>
    <p:sldId id="585" r:id="rId75"/>
    <p:sldId id="586" r:id="rId76"/>
    <p:sldId id="587" r:id="rId77"/>
    <p:sldId id="588" r:id="rId78"/>
    <p:sldId id="597" r:id="rId79"/>
    <p:sldId id="589" r:id="rId80"/>
    <p:sldId id="591" r:id="rId81"/>
    <p:sldId id="590" r:id="rId82"/>
    <p:sldId id="592" r:id="rId83"/>
    <p:sldId id="593" r:id="rId84"/>
    <p:sldId id="594" r:id="rId85"/>
    <p:sldId id="595" r:id="rId86"/>
    <p:sldId id="598" r:id="rId87"/>
    <p:sldId id="596" r:id="rId88"/>
    <p:sldId id="599" r:id="rId89"/>
    <p:sldId id="600" r:id="rId90"/>
    <p:sldId id="604" r:id="rId91"/>
    <p:sldId id="605" r:id="rId92"/>
    <p:sldId id="606" r:id="rId93"/>
    <p:sldId id="607" r:id="rId94"/>
    <p:sldId id="608" r:id="rId95"/>
    <p:sldId id="609" r:id="rId96"/>
    <p:sldId id="610" r:id="rId97"/>
    <p:sldId id="611" r:id="rId98"/>
    <p:sldId id="612" r:id="rId99"/>
    <p:sldId id="613" r:id="rId100"/>
    <p:sldId id="614" r:id="rId101"/>
    <p:sldId id="615" r:id="rId102"/>
    <p:sldId id="616" r:id="rId103"/>
    <p:sldId id="617" r:id="rId104"/>
    <p:sldId id="618" r:id="rId105"/>
    <p:sldId id="619" r:id="rId106"/>
    <p:sldId id="620" r:id="rId107"/>
    <p:sldId id="621" r:id="rId108"/>
    <p:sldId id="622" r:id="rId109"/>
    <p:sldId id="623" r:id="rId110"/>
    <p:sldId id="624" r:id="rId111"/>
    <p:sldId id="625" r:id="rId112"/>
    <p:sldId id="626" r:id="rId113"/>
    <p:sldId id="627" r:id="rId114"/>
    <p:sldId id="628" r:id="rId115"/>
    <p:sldId id="629" r:id="rId116"/>
    <p:sldId id="630" r:id="rId117"/>
    <p:sldId id="631" r:id="rId118"/>
    <p:sldId id="632" r:id="rId119"/>
    <p:sldId id="633" r:id="rId120"/>
    <p:sldId id="634" r:id="rId121"/>
    <p:sldId id="635" r:id="rId122"/>
    <p:sldId id="636" r:id="rId123"/>
    <p:sldId id="637" r:id="rId124"/>
  </p:sldIdLst>
  <p:sldSz cx="9144000" cy="6858000" type="screen4x3"/>
  <p:notesSz cx="6858000" cy="9236075"/>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8F8F8"/>
    <a:srgbClr val="FF3300"/>
    <a:srgbClr val="00FF00"/>
    <a:srgbClr val="66FF33"/>
    <a:srgbClr val="CCFFCC"/>
    <a:srgbClr val="99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3" autoAdjust="0"/>
    <p:restoredTop sz="62123" autoAdjust="0"/>
  </p:normalViewPr>
  <p:slideViewPr>
    <p:cSldViewPr>
      <p:cViewPr varScale="1">
        <p:scale>
          <a:sx n="46" d="100"/>
          <a:sy n="46" d="100"/>
        </p:scale>
        <p:origin x="-163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814"/>
    </p:cViewPr>
  </p:sorterViewPr>
  <p:notesViewPr>
    <p:cSldViewPr>
      <p:cViewPr>
        <p:scale>
          <a:sx n="75" d="100"/>
          <a:sy n="75" d="100"/>
        </p:scale>
        <p:origin x="-2532" y="-72"/>
      </p:cViewPr>
      <p:guideLst>
        <p:guide orient="horz" pos="291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1" y="1"/>
            <a:ext cx="2972421" cy="458965"/>
          </a:xfrm>
          <a:prstGeom prst="rect">
            <a:avLst/>
          </a:prstGeom>
          <a:noFill/>
          <a:ln w="9525">
            <a:noFill/>
            <a:miter lim="800000"/>
            <a:headEnd/>
            <a:tailEnd/>
          </a:ln>
        </p:spPr>
        <p:txBody>
          <a:bodyPr vert="horz" wrap="square" lIns="90206" tIns="45105" rIns="90206" bIns="45105" numCol="1" anchor="t" anchorCtr="0" compatLnSpc="1">
            <a:prstTxWarp prst="textNoShape">
              <a:avLst/>
            </a:prstTxWarp>
          </a:bodyPr>
          <a:lstStyle>
            <a:lvl1pPr algn="l" defTabSz="901998">
              <a:defRPr sz="1400" smtClean="0"/>
            </a:lvl1pPr>
          </a:lstStyle>
          <a:p>
            <a:pPr>
              <a:defRPr/>
            </a:pPr>
            <a:r>
              <a:rPr lang="en-US"/>
              <a:t>RPT-243</a:t>
            </a:r>
          </a:p>
          <a:p>
            <a:pPr>
              <a:defRPr/>
            </a:pPr>
            <a:r>
              <a:rPr lang="en-US"/>
              <a:t>Radiological Safety and Response</a:t>
            </a:r>
          </a:p>
        </p:txBody>
      </p:sp>
      <p:sp>
        <p:nvSpPr>
          <p:cNvPr id="83971" name="Rectangle 3"/>
          <p:cNvSpPr>
            <a:spLocks noGrp="1" noChangeArrowheads="1"/>
          </p:cNvSpPr>
          <p:nvPr>
            <p:ph type="dt" sz="quarter" idx="1"/>
          </p:nvPr>
        </p:nvSpPr>
        <p:spPr bwMode="auto">
          <a:xfrm>
            <a:off x="3885580" y="1"/>
            <a:ext cx="2972421" cy="458965"/>
          </a:xfrm>
          <a:prstGeom prst="rect">
            <a:avLst/>
          </a:prstGeom>
          <a:noFill/>
          <a:ln w="9525">
            <a:noFill/>
            <a:miter lim="800000"/>
            <a:headEnd/>
            <a:tailEnd/>
          </a:ln>
        </p:spPr>
        <p:txBody>
          <a:bodyPr vert="horz" wrap="square" lIns="90206" tIns="45105" rIns="90206" bIns="45105" numCol="1" anchor="t" anchorCtr="0" compatLnSpc="1">
            <a:prstTxWarp prst="textNoShape">
              <a:avLst/>
            </a:prstTxWarp>
          </a:bodyPr>
          <a:lstStyle>
            <a:lvl1pPr algn="r" defTabSz="901998">
              <a:defRPr sz="1200" smtClean="0"/>
            </a:lvl1pPr>
          </a:lstStyle>
          <a:p>
            <a:pPr>
              <a:defRPr/>
            </a:pPr>
            <a:fld id="{54418191-4C14-44CB-BDCD-E177A136E5EE}" type="datetime1">
              <a:rPr lang="en-US"/>
              <a:pPr>
                <a:defRPr/>
              </a:pPr>
              <a:t>2/7/2013</a:t>
            </a:fld>
            <a:endParaRPr lang="en-US"/>
          </a:p>
        </p:txBody>
      </p:sp>
      <p:sp>
        <p:nvSpPr>
          <p:cNvPr id="83972" name="Rectangle 4"/>
          <p:cNvSpPr>
            <a:spLocks noGrp="1" noChangeArrowheads="1"/>
          </p:cNvSpPr>
          <p:nvPr>
            <p:ph type="ftr" sz="quarter" idx="2"/>
          </p:nvPr>
        </p:nvSpPr>
        <p:spPr bwMode="auto">
          <a:xfrm>
            <a:off x="1" y="8797615"/>
            <a:ext cx="2972421" cy="458965"/>
          </a:xfrm>
          <a:prstGeom prst="rect">
            <a:avLst/>
          </a:prstGeom>
          <a:noFill/>
          <a:ln w="9525">
            <a:noFill/>
            <a:miter lim="800000"/>
            <a:headEnd/>
            <a:tailEnd/>
          </a:ln>
        </p:spPr>
        <p:txBody>
          <a:bodyPr vert="horz" wrap="square" lIns="90206" tIns="45105" rIns="90206" bIns="45105" numCol="1" anchor="b" anchorCtr="0" compatLnSpc="1">
            <a:prstTxWarp prst="textNoShape">
              <a:avLst/>
            </a:prstTxWarp>
          </a:bodyPr>
          <a:lstStyle>
            <a:lvl1pPr algn="l" defTabSz="901998">
              <a:defRPr sz="1200" smtClean="0"/>
            </a:lvl1pPr>
          </a:lstStyle>
          <a:p>
            <a:pPr>
              <a:defRPr/>
            </a:pPr>
            <a:endParaRPr lang="en-US"/>
          </a:p>
        </p:txBody>
      </p:sp>
      <p:sp>
        <p:nvSpPr>
          <p:cNvPr id="83973" name="Rectangle 5"/>
          <p:cNvSpPr>
            <a:spLocks noGrp="1" noChangeArrowheads="1"/>
          </p:cNvSpPr>
          <p:nvPr>
            <p:ph type="sldNum" sz="quarter" idx="3"/>
          </p:nvPr>
        </p:nvSpPr>
        <p:spPr bwMode="auto">
          <a:xfrm>
            <a:off x="3885580" y="8797615"/>
            <a:ext cx="2972421" cy="458965"/>
          </a:xfrm>
          <a:prstGeom prst="rect">
            <a:avLst/>
          </a:prstGeom>
          <a:noFill/>
          <a:ln w="9525">
            <a:noFill/>
            <a:miter lim="800000"/>
            <a:headEnd/>
            <a:tailEnd/>
          </a:ln>
        </p:spPr>
        <p:txBody>
          <a:bodyPr vert="horz" wrap="square" lIns="90206" tIns="45105" rIns="90206" bIns="45105" numCol="1" anchor="b" anchorCtr="0" compatLnSpc="1">
            <a:prstTxWarp prst="textNoShape">
              <a:avLst/>
            </a:prstTxWarp>
          </a:bodyPr>
          <a:lstStyle>
            <a:lvl1pPr algn="r" defTabSz="901998">
              <a:defRPr sz="1200" smtClean="0"/>
            </a:lvl1pPr>
          </a:lstStyle>
          <a:p>
            <a:pPr>
              <a:defRPr/>
            </a:pPr>
            <a:fld id="{8885A6FA-0DB1-4F6A-B9AE-D1216A1B9E99}" type="slidenum">
              <a:rPr lang="en-US"/>
              <a:pPr>
                <a:defRPr/>
              </a:pPr>
              <a:t>‹#›</a:t>
            </a:fld>
            <a:endParaRPr lang="en-US"/>
          </a:p>
        </p:txBody>
      </p:sp>
    </p:spTree>
    <p:extLst>
      <p:ext uri="{BB962C8B-B14F-4D97-AF65-F5344CB8AC3E}">
        <p14:creationId xmlns:p14="http://schemas.microsoft.com/office/powerpoint/2010/main" val="39692218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050"/>
          <p:cNvSpPr>
            <a:spLocks noGrp="1" noChangeArrowheads="1"/>
          </p:cNvSpPr>
          <p:nvPr>
            <p:ph type="hdr" sz="quarter"/>
          </p:nvPr>
        </p:nvSpPr>
        <p:spPr bwMode="auto">
          <a:xfrm>
            <a:off x="0" y="1"/>
            <a:ext cx="2994163" cy="458965"/>
          </a:xfrm>
          <a:prstGeom prst="rect">
            <a:avLst/>
          </a:prstGeom>
          <a:noFill/>
          <a:ln w="9525">
            <a:noFill/>
            <a:miter lim="800000"/>
            <a:headEnd/>
            <a:tailEnd/>
          </a:ln>
        </p:spPr>
        <p:txBody>
          <a:bodyPr vert="horz" wrap="square" lIns="89351" tIns="44675" rIns="89351" bIns="44675" numCol="1" anchor="t" anchorCtr="0" compatLnSpc="1">
            <a:prstTxWarp prst="textNoShape">
              <a:avLst/>
            </a:prstTxWarp>
          </a:bodyPr>
          <a:lstStyle>
            <a:lvl1pPr algn="l" defTabSz="894141">
              <a:defRPr sz="1200" smtClean="0"/>
            </a:lvl1pPr>
          </a:lstStyle>
          <a:p>
            <a:pPr>
              <a:defRPr/>
            </a:pPr>
            <a:endParaRPr lang="en-US"/>
          </a:p>
        </p:txBody>
      </p:sp>
      <p:sp>
        <p:nvSpPr>
          <p:cNvPr id="31747" name="Rectangle 2051"/>
          <p:cNvSpPr>
            <a:spLocks noGrp="1" noChangeArrowheads="1"/>
          </p:cNvSpPr>
          <p:nvPr>
            <p:ph type="dt" idx="1"/>
          </p:nvPr>
        </p:nvSpPr>
        <p:spPr bwMode="auto">
          <a:xfrm>
            <a:off x="3891791" y="1"/>
            <a:ext cx="2995717" cy="458965"/>
          </a:xfrm>
          <a:prstGeom prst="rect">
            <a:avLst/>
          </a:prstGeom>
          <a:noFill/>
          <a:ln w="9525">
            <a:noFill/>
            <a:miter lim="800000"/>
            <a:headEnd/>
            <a:tailEnd/>
          </a:ln>
        </p:spPr>
        <p:txBody>
          <a:bodyPr vert="horz" wrap="square" lIns="89351" tIns="44675" rIns="89351" bIns="44675" numCol="1" anchor="t" anchorCtr="0" compatLnSpc="1">
            <a:prstTxWarp prst="textNoShape">
              <a:avLst/>
            </a:prstTxWarp>
          </a:bodyPr>
          <a:lstStyle>
            <a:lvl1pPr algn="r" defTabSz="894141">
              <a:defRPr sz="1200" smtClean="0"/>
            </a:lvl1pPr>
          </a:lstStyle>
          <a:p>
            <a:pPr>
              <a:defRPr/>
            </a:pPr>
            <a:fld id="{D540DEE2-A913-4AB4-8627-58DDCDF688E1}" type="datetime1">
              <a:rPr lang="en-US"/>
              <a:pPr>
                <a:defRPr/>
              </a:pPr>
              <a:t>2/7/2013</a:t>
            </a:fld>
            <a:endParaRPr lang="en-US"/>
          </a:p>
        </p:txBody>
      </p:sp>
      <p:sp>
        <p:nvSpPr>
          <p:cNvPr id="27652" name="Rectangle 2052"/>
          <p:cNvSpPr>
            <a:spLocks noGrp="1" noRot="1" noChangeAspect="1" noChangeArrowheads="1" noTextEdit="1"/>
          </p:cNvSpPr>
          <p:nvPr>
            <p:ph type="sldImg" idx="2"/>
          </p:nvPr>
        </p:nvSpPr>
        <p:spPr bwMode="auto">
          <a:xfrm>
            <a:off x="1119188" y="688975"/>
            <a:ext cx="4581525" cy="3436938"/>
          </a:xfrm>
          <a:prstGeom prst="rect">
            <a:avLst/>
          </a:prstGeom>
          <a:noFill/>
          <a:ln w="9525">
            <a:solidFill>
              <a:srgbClr val="000000"/>
            </a:solidFill>
            <a:miter lim="800000"/>
            <a:headEnd/>
            <a:tailEnd/>
          </a:ln>
        </p:spPr>
      </p:sp>
      <p:sp>
        <p:nvSpPr>
          <p:cNvPr id="31749" name="Rectangle 2053"/>
          <p:cNvSpPr>
            <a:spLocks noGrp="1" noChangeArrowheads="1"/>
          </p:cNvSpPr>
          <p:nvPr>
            <p:ph type="body" sz="quarter" idx="3"/>
          </p:nvPr>
        </p:nvSpPr>
        <p:spPr bwMode="auto">
          <a:xfrm>
            <a:off x="447261" y="4356224"/>
            <a:ext cx="6038021" cy="4201657"/>
          </a:xfrm>
          <a:prstGeom prst="rect">
            <a:avLst/>
          </a:prstGeom>
          <a:noFill/>
          <a:ln w="9525">
            <a:noFill/>
            <a:miter lim="800000"/>
            <a:headEnd/>
            <a:tailEnd/>
          </a:ln>
        </p:spPr>
        <p:txBody>
          <a:bodyPr vert="horz" wrap="square" lIns="89351" tIns="44675" rIns="89351" bIns="44675"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1750" name="Rectangle 2054"/>
          <p:cNvSpPr>
            <a:spLocks noGrp="1" noChangeArrowheads="1"/>
          </p:cNvSpPr>
          <p:nvPr>
            <p:ph type="ftr" sz="quarter" idx="4"/>
          </p:nvPr>
        </p:nvSpPr>
        <p:spPr bwMode="auto">
          <a:xfrm>
            <a:off x="0" y="8786574"/>
            <a:ext cx="2994163" cy="458964"/>
          </a:xfrm>
          <a:prstGeom prst="rect">
            <a:avLst/>
          </a:prstGeom>
          <a:noFill/>
          <a:ln w="9525">
            <a:noFill/>
            <a:miter lim="800000"/>
            <a:headEnd/>
            <a:tailEnd/>
          </a:ln>
        </p:spPr>
        <p:txBody>
          <a:bodyPr vert="horz" wrap="square" lIns="89351" tIns="44675" rIns="89351" bIns="44675" numCol="1" anchor="b" anchorCtr="0" compatLnSpc="1">
            <a:prstTxWarp prst="textNoShape">
              <a:avLst/>
            </a:prstTxWarp>
          </a:bodyPr>
          <a:lstStyle>
            <a:lvl1pPr algn="l" defTabSz="894141">
              <a:defRPr sz="1200" smtClean="0"/>
            </a:lvl1pPr>
          </a:lstStyle>
          <a:p>
            <a:pPr>
              <a:defRPr/>
            </a:pPr>
            <a:endParaRPr lang="en-US"/>
          </a:p>
        </p:txBody>
      </p:sp>
      <p:sp>
        <p:nvSpPr>
          <p:cNvPr id="31751" name="Rectangle 2055"/>
          <p:cNvSpPr>
            <a:spLocks noGrp="1" noChangeArrowheads="1"/>
          </p:cNvSpPr>
          <p:nvPr>
            <p:ph type="sldNum" sz="quarter" idx="5"/>
          </p:nvPr>
        </p:nvSpPr>
        <p:spPr bwMode="auto">
          <a:xfrm>
            <a:off x="3891791" y="8786574"/>
            <a:ext cx="2995717" cy="458964"/>
          </a:xfrm>
          <a:prstGeom prst="rect">
            <a:avLst/>
          </a:prstGeom>
          <a:noFill/>
          <a:ln w="9525">
            <a:noFill/>
            <a:miter lim="800000"/>
            <a:headEnd/>
            <a:tailEnd/>
          </a:ln>
        </p:spPr>
        <p:txBody>
          <a:bodyPr vert="horz" wrap="square" lIns="89351" tIns="44675" rIns="89351" bIns="44675" numCol="1" anchor="b" anchorCtr="0" compatLnSpc="1">
            <a:prstTxWarp prst="textNoShape">
              <a:avLst/>
            </a:prstTxWarp>
          </a:bodyPr>
          <a:lstStyle>
            <a:lvl1pPr algn="r" defTabSz="894141">
              <a:defRPr sz="1200" smtClean="0"/>
            </a:lvl1pPr>
          </a:lstStyle>
          <a:p>
            <a:pPr>
              <a:defRPr/>
            </a:pPr>
            <a:fld id="{94063332-87B5-4C2D-84A5-32A59C8E51E6}" type="slidenum">
              <a:rPr lang="en-US"/>
              <a:pPr>
                <a:defRPr/>
              </a:pPr>
              <a:t>‹#›</a:t>
            </a:fld>
            <a:endParaRPr lang="en-US"/>
          </a:p>
        </p:txBody>
      </p:sp>
    </p:spTree>
    <p:extLst>
      <p:ext uri="{BB962C8B-B14F-4D97-AF65-F5344CB8AC3E}">
        <p14:creationId xmlns:p14="http://schemas.microsoft.com/office/powerpoint/2010/main" val="3224853231"/>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000" kern="1200" baseline="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baseline="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baseline="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baseline="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343" eaLnBrk="1" hangingPunct="1">
              <a:spcBef>
                <a:spcPct val="0"/>
              </a:spcBef>
              <a:defRPr/>
            </a:pPr>
            <a:r>
              <a:rPr lang="en-US" b="1" dirty="0" smtClean="0">
                <a:cs typeface="Arial" charset="0"/>
              </a:rPr>
              <a:t>RPT-243-5</a:t>
            </a:r>
          </a:p>
          <a:p>
            <a:pPr eaLnBrk="1" hangingPunct="1">
              <a:spcBef>
                <a:spcPct val="0"/>
              </a:spcBef>
            </a:pPr>
            <a:r>
              <a:rPr lang="en-US" dirty="0" smtClean="0">
                <a:cs typeface="Arial" charset="0"/>
              </a:rPr>
              <a:t>Contamination Control and Airborne Radioactivity</a:t>
            </a:r>
          </a:p>
          <a:p>
            <a:pPr eaLnBrk="1" hangingPunct="1">
              <a:spcBef>
                <a:spcPct val="0"/>
              </a:spcBef>
            </a:pPr>
            <a:r>
              <a:rPr lang="en-US" b="1" dirty="0" smtClean="0">
                <a:cs typeface="Arial" charset="0"/>
              </a:rPr>
              <a:t>ACAD-08-006:</a:t>
            </a:r>
            <a:r>
              <a:rPr lang="en-US" dirty="0" smtClean="0">
                <a:cs typeface="Arial" charset="0"/>
              </a:rPr>
              <a:t> </a:t>
            </a:r>
            <a:r>
              <a:rPr lang="en-US" dirty="0" smtClean="0"/>
              <a:t>  3.3.8.9; 3.3.8.11; 3.3.8.14; 3.3.8.17; 3.3.8.18; 3.3.8.19; 3.3.8.21; 3.3.8.23; 3.3.9.5; 3.3.9.6; 3.3.9.7; 3.3.9.8; 3.3.9.16; 3.3.9.17; 3.3.9.18; 3.3.9.19; 3.3.9.20; 3.3.9.21; 3.3.9.22; 3.3.9.23; 3.3.9.24; 3.3.9.25; 3.3.9.26; 3.3.10.9; 3.3.10.10; 3.3.10.12; 3.3.10.13; 3.3.10.14; 3.3.10.15; 3.3.11.7; 3.3.11.9; 3.3.11.19; 3.3.11.20; 3.3.11.23; 3.3.11.29; 3.3.11.30; 3.3.11.31; 3.3.11.33; 3.3.11.34; 3.3.11.36; 3.3.11.38; 3.3.11.40; 3.3.11.41; 3.3.12.4; 3.3.13.1; 3.3.13.3 ;3.3.13.7; 3.3.13.8; 3.3.13.9; 3.3.13.15; 3.3.13.19; 3.3.13.21 </a:t>
            </a:r>
            <a:endParaRPr lang="en-US" b="1" dirty="0" smtClean="0">
              <a:cs typeface="Arial" charset="0"/>
            </a:endParaRPr>
          </a:p>
          <a:p>
            <a:pPr eaLnBrk="1" hangingPunct="1">
              <a:spcBef>
                <a:spcPct val="0"/>
              </a:spcBef>
            </a:pPr>
            <a:r>
              <a:rPr lang="en-US" b="1" dirty="0" smtClean="0">
                <a:cs typeface="Arial" charset="0"/>
              </a:rPr>
              <a:t>DOE:</a:t>
            </a:r>
            <a:r>
              <a:rPr lang="en-US" dirty="0" smtClean="0">
                <a:cs typeface="Arial" charset="0"/>
              </a:rPr>
              <a:t> </a:t>
            </a:r>
            <a:r>
              <a:rPr lang="pt-BR" dirty="0" smtClean="0"/>
              <a:t>2.05.01; 2.05.02; 2.05.04; 2.05.05; 2.05.06; 2.05.07; 2.07.01; 2.07.02;  2.07.03; 2.07.04 a-e; 2.07.05; 2.07.06; 2.07.07; 2.07.08; 2.07.09; 2.07.11; 2.10.10; 2.10.11; 2.10.13; 2.11.01; 2.11.02; 2.11.03; 2.11.04; 2.11.05; 2.11.06; 2.11.07; 2.11.10; 2.11.11; 2.11.12; 2.11.13 </a:t>
            </a:r>
            <a:endParaRPr lang="en-US" dirty="0" smtClean="0">
              <a:cs typeface="Arial" charset="0"/>
            </a:endParaRPr>
          </a:p>
          <a:p>
            <a:pPr eaLnBrk="1" hangingPunct="1">
              <a:spcBef>
                <a:spcPct val="0"/>
              </a:spcBef>
            </a:pPr>
            <a:r>
              <a:rPr lang="en-US" b="1" dirty="0" smtClean="0">
                <a:cs typeface="Arial" charset="0"/>
              </a:rPr>
              <a:t>Duration:</a:t>
            </a:r>
            <a:r>
              <a:rPr lang="en-US" dirty="0" smtClean="0">
                <a:cs typeface="Arial" charset="0"/>
              </a:rPr>
              <a:t> 3 hours</a:t>
            </a:r>
          </a:p>
          <a:p>
            <a:pPr eaLnBrk="1" hangingPunct="1">
              <a:spcBef>
                <a:spcPct val="0"/>
              </a:spcBef>
            </a:pPr>
            <a:r>
              <a:rPr lang="en-US" b="1" dirty="0" smtClean="0">
                <a:cs typeface="Arial" charset="0"/>
              </a:rPr>
              <a:t>Material Resources Needed: </a:t>
            </a:r>
            <a:r>
              <a:rPr lang="en-US" dirty="0" smtClean="0">
                <a:cs typeface="Arial" charset="0"/>
              </a:rPr>
              <a:t>none</a:t>
            </a:r>
          </a:p>
          <a:p>
            <a:pPr eaLnBrk="1" hangingPunct="1">
              <a:spcBef>
                <a:spcPct val="0"/>
              </a:spcBef>
            </a:pPr>
            <a:r>
              <a:rPr lang="en-US" b="1" dirty="0" smtClean="0">
                <a:cs typeface="Arial" charset="0"/>
              </a:rPr>
              <a:t>Equipment/Supplies:</a:t>
            </a:r>
            <a:r>
              <a:rPr lang="en-US" dirty="0" smtClean="0">
                <a:cs typeface="Arial" charset="0"/>
              </a:rPr>
              <a:t> Overhead display for PowerPoint</a:t>
            </a:r>
          </a:p>
          <a:p>
            <a:pPr eaLnBrk="1" hangingPunct="1">
              <a:spcBef>
                <a:spcPct val="0"/>
              </a:spcBef>
            </a:pPr>
            <a:r>
              <a:rPr lang="en-US" b="1" dirty="0" smtClean="0">
                <a:cs typeface="Arial" charset="0"/>
              </a:rPr>
              <a:t>Assessment/Evaluation:</a:t>
            </a:r>
            <a:r>
              <a:rPr lang="en-US" dirty="0" smtClean="0">
                <a:cs typeface="Arial" charset="0"/>
              </a:rPr>
              <a:t>  The learning outcomes should be reviewed at the beginning of the class and should be reviewed periodically and at the conclusion.  Examination number 2 will provide a formal assessment of these learning outcomes.   </a:t>
            </a:r>
          </a:p>
          <a:p>
            <a:r>
              <a:rPr lang="en-US" b="1" dirty="0" smtClean="0">
                <a:latin typeface="Arial" charset="0"/>
                <a:cs typeface="Arial" charset="0"/>
              </a:rPr>
              <a:t>References Used in Development:</a:t>
            </a:r>
            <a:r>
              <a:rPr lang="en-US" dirty="0" smtClean="0">
                <a:latin typeface="Arial" charset="0"/>
                <a:cs typeface="Arial" charset="0"/>
              </a:rPr>
              <a:t> </a:t>
            </a:r>
          </a:p>
          <a:p>
            <a:r>
              <a:rPr lang="en-US" u="sng" dirty="0" smtClean="0"/>
              <a:t>Basic Radiation Protection Technology</a:t>
            </a:r>
            <a:r>
              <a:rPr lang="en-US" dirty="0" smtClean="0"/>
              <a:t>, 5</a:t>
            </a:r>
            <a:r>
              <a:rPr lang="en-US" baseline="30000" dirty="0" smtClean="0"/>
              <a:t>th</a:t>
            </a:r>
            <a:r>
              <a:rPr lang="en-US" dirty="0" smtClean="0"/>
              <a:t> edition, </a:t>
            </a:r>
            <a:r>
              <a:rPr lang="en-US" dirty="0" err="1" smtClean="0"/>
              <a:t>Gollnick</a:t>
            </a:r>
            <a:r>
              <a:rPr lang="en-US" dirty="0" smtClean="0"/>
              <a:t>; ISBN 0-916339-11-4</a:t>
            </a:r>
          </a:p>
          <a:p>
            <a:r>
              <a:rPr lang="en-US" u="sng" dirty="0" smtClean="0"/>
              <a:t>Nuclides and Isotopes/Chart of the Nuclides</a:t>
            </a:r>
            <a:r>
              <a:rPr lang="en-US" dirty="0" smtClean="0"/>
              <a:t>, 16</a:t>
            </a:r>
            <a:r>
              <a:rPr lang="en-US" baseline="30000" dirty="0" smtClean="0"/>
              <a:t>th</a:t>
            </a:r>
            <a:r>
              <a:rPr lang="en-US" dirty="0" smtClean="0"/>
              <a:t> edition, Baum, Knox, Miller; ASIN: B000BUNFS8</a:t>
            </a:r>
          </a:p>
          <a:p>
            <a:r>
              <a:rPr lang="en-US" u="sng" dirty="0" smtClean="0"/>
              <a:t>Operational Health Physics Training</a:t>
            </a:r>
            <a:r>
              <a:rPr lang="en-US" dirty="0" smtClean="0"/>
              <a:t>, Moe; ANL-88-26 (1988)</a:t>
            </a:r>
          </a:p>
          <a:p>
            <a:r>
              <a:rPr lang="en-US" u="sng" dirty="0" smtClean="0"/>
              <a:t>DOE Health Physics Training</a:t>
            </a:r>
            <a:r>
              <a:rPr lang="en-US" dirty="0" smtClean="0"/>
              <a:t>, DOE-HDBK-1122-99 &amp; DOE-HDBK-1122-2009</a:t>
            </a:r>
          </a:p>
          <a:p>
            <a:r>
              <a:rPr lang="en-US" dirty="0" smtClean="0"/>
              <a:t>10CFR20 &amp; 10CFR835 – current revisions</a:t>
            </a:r>
          </a:p>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C0A0F27E-762A-40A4-9A81-BAC1DBE2765E}" type="datetime1">
              <a:rPr lang="en-US" smtClean="0"/>
              <a:pPr>
                <a:defRPr/>
              </a:pPr>
              <a:t>2/7/2013</a:t>
            </a:fld>
            <a:endParaRPr lang="en-US" dirty="0"/>
          </a:p>
        </p:txBody>
      </p:sp>
      <p:sp>
        <p:nvSpPr>
          <p:cNvPr id="5" name="Slide Number Placeholder 4"/>
          <p:cNvSpPr>
            <a:spLocks noGrp="1"/>
          </p:cNvSpPr>
          <p:nvPr>
            <p:ph type="sldNum" sz="quarter" idx="11"/>
          </p:nvPr>
        </p:nvSpPr>
        <p:spPr/>
        <p:txBody>
          <a:bodyPr/>
          <a:lstStyle/>
          <a:p>
            <a:pPr>
              <a:defRPr/>
            </a:pPr>
            <a:fld id="{EA3DF6C7-CC14-402C-994F-262FE18FE6BD}" type="slidenum">
              <a:rPr lang="en-US" smtClean="0"/>
              <a:pPr>
                <a:defRPr/>
              </a:pPr>
              <a:t>50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http://www.lancsindustries.com/Lancs_Brochure.pdf accessed September</a:t>
            </a:r>
            <a:r>
              <a:rPr lang="en-US" baseline="0" dirty="0" smtClean="0"/>
              <a:t> 7, 2011 </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59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http://www.lancsindustries.com/Lancs_Brochure.pdf accessed September</a:t>
            </a:r>
            <a:r>
              <a:rPr lang="en-US" baseline="0" dirty="0" smtClean="0"/>
              <a:t> 7, 2011 </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http://www.lancsindustries.com/Lancs_Brochure.pdf accessed September</a:t>
            </a:r>
            <a:r>
              <a:rPr lang="en-US" baseline="0" dirty="0" smtClean="0"/>
              <a:t> 7, 2011 </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http://www.lancsindustries.com/Lancs_Brochure.pdf accessed September</a:t>
            </a:r>
            <a:r>
              <a:rPr lang="en-US" baseline="0" dirty="0" smtClean="0"/>
              <a:t> 7, 2011 </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http://www.lancsindustries.com/Lancs_Brochure.pdf accessed September</a:t>
            </a:r>
            <a:r>
              <a:rPr lang="en-US" baseline="0" dirty="0" smtClean="0"/>
              <a:t> 7, 2011 </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http://www.lancsindustries.com/Lancs_Brochure.pdf accessed September</a:t>
            </a:r>
            <a:r>
              <a:rPr lang="en-US" baseline="0" dirty="0" smtClean="0"/>
              <a:t> 7, 2011 </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google.com/imgres?q=co2+blaster&amp;hl=en&amp;client=firefox-a&amp;hs=Kbb&amp;sa=X&amp;rls=org.mozilla:en-US:official&amp;biw=1440&amp;bih=707&amp;tbm=isch&amp;prmd=imvns&amp;tbnid=_J51PzU6F9uqQM:&amp;imgrefurl=http://news.thomasnet.com/fullstory/Dry-Ice-Blaster-provides-in-place-cleaning-500869&amp;docid=UUwGkwatiqfa1M&amp;w=350&amp;h=351&amp;ei=7pVuToeDA8yDtgejsJ3iBQ&amp;zoom=1&amp;iact=rc&amp;dur=770&amp;page=9&amp;tbnh=153&amp;tbnw=153&amp;start=162&amp;ndsp=19&amp;ved=1t:429,r:18,s:162&amp;tx=105&amp;ty=100 accessed September</a:t>
            </a:r>
            <a:r>
              <a:rPr lang="en-US" baseline="0" dirty="0" smtClean="0"/>
              <a:t> 12, 2011</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74</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75</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76</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54">
              <a:defRPr/>
            </a:pPr>
            <a:r>
              <a:rPr lang="en-US" dirty="0" smtClean="0"/>
              <a:t>These learning outcomes have been addressed at least one other time.  They are here to help ensure the student  has achieved them by the end of the course.  They are related</a:t>
            </a:r>
            <a:r>
              <a:rPr lang="en-US" baseline="0" dirty="0" smtClean="0"/>
              <a:t> to the topic of this lecture and thus review of them will help set the stage.  The technical content pertaining to the outcomes is not repeated here.</a:t>
            </a:r>
          </a:p>
          <a:p>
            <a:pPr defTabSz="914254">
              <a:defRPr/>
            </a:pPr>
            <a:endParaRPr lang="en-US" baseline="0" dirty="0" smtClean="0"/>
          </a:p>
          <a:p>
            <a:pPr defTabSz="914254">
              <a:defRPr/>
            </a:pPr>
            <a:r>
              <a:rPr lang="en-US" baseline="0" dirty="0" smtClean="0"/>
              <a:t>The instructor should use some form of interactive activity to engage the class in covering the outcomes before starting new material.</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10</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78</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79</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80</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81</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82</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83</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85</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86</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12</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88</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2/7/2013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0169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4558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0857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6696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8211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0097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931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6467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42104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4368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2/7/2013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587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CBB3B81-8409-41A1-A868-C52B8C5F5AC3}" type="datetimeFigureOut">
              <a:rPr lang="en-US" smtClean="0">
                <a:solidFill>
                  <a:prstClr val="black">
                    <a:tint val="75000"/>
                  </a:prstClr>
                </a:solidFill>
                <a:latin typeface="Calibri"/>
              </a:rPr>
              <a:pPr eaLnBrk="1" fontAlgn="auto" hangingPunct="1">
                <a:spcBef>
                  <a:spcPts val="0"/>
                </a:spcBef>
                <a:spcAft>
                  <a:spcPts val="0"/>
                </a:spcAft>
              </a:pPr>
              <a:t>2/7/2013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1656A1EB-A153-4B6F-8537-B505D48940F6}"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129504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5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images.google.com/imgres?imgurl=http://www.avon-rubber.com/getimage.aspx.ID-126958.gif&amp;imgrefurl=http://www.avon-rubber.com/fire-prescription-lenses.htm&amp;usg=__km2nOJj06FUgAMnHHkz1o6-k3i0=&amp;h=396&amp;w=336&amp;sz=36&amp;hl=en&amp;start=1&amp;tbnid=Vm6f6edWdUJakM:&amp;tbnh=124&amp;tbnw=105&amp;prev=/images?q=vision+correction+for+respirator+use&amp;gbv=2&amp;hl=en&amp;sa=G" TargetMode="External"/><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0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com/imgres?imgurl=http://www.stoprescue.com/assets/images/autogen/a_tripod-tank.gif&amp;imgrefurl=http://www.stoprescue.com/html/rescue.html&amp;usg=__2eLkTmqSdNQI0sueYPSLRG_1eJM=&amp;h=363&amp;w=286&amp;sz=73&amp;hl=en&amp;start=44&amp;tbnid=qoyAjXnZPPNuKM:&amp;tbnh=121&amp;tbnw=95&amp;prev=/images?q=standby+rescue&amp;start=36&amp;gbv=2&amp;ndsp=18&amp;hl=en&amp;sa=N"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0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images.google.com/imgres?imgurl=http://www.dartmouth.edu/~toxmetal/images/respirator.jpg&amp;imgrefurl=http://www.dartmouth.edu/~toxmetal/TXQAfe.shtml&amp;usg=__RmRJNz8AbAv4S1fxQNPzvJsRNZw=&amp;h=310&amp;w=252&amp;sz=32&amp;hl=en&amp;start=8&amp;tbnid=d4LR_X3PrTN3gM:&amp;tbnh=117&amp;tbnw=95&amp;prev=/images?q=respirator&amp;gbv=2&amp;hl=en&amp;sa=G" TargetMode="Externa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images.google.com/imgres?imgurl=http://www.airsystems.cc/images/High%20Res/CBF.jpg&amp;imgrefurl=http://www.airsystems.cc/product_pages/bottled_air_carts/bottled_air_accessories.htm&amp;usg=__MiUyxmcXOT9BqJcuHLauTLISBEM=&amp;h=600&amp;w=792&amp;sz=130&amp;hl=en&amp;start=31&amp;tbnid=SE-q7NCf9aTGmM:&amp;tbnh=108&amp;tbnw=143&amp;prev=/images?q=airline+respirator&amp;start=18&amp;gbv=2&amp;ndsp=18&amp;hl=en&amp;sa=N" TargetMode="Externa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hyperlink" Target="http://images.google.com/imgres?imgurl=http://www.geneseo.edu/~ehs/Respirator%20Web%20page/scba.gif&amp;imgrefurl=http://www.geneseo.edu/CMS/display.php?page=2031&amp;dpt=ehs&amp;usg=__OxFCL8V06dzjuZiqBgGY_Y_jQ3s=&amp;h=984&amp;w=1064&amp;sz=116&amp;hl=en&amp;start=9&amp;tbnid=QSdq9xLNwW35cM:&amp;tbnh=139&amp;tbnw=150&amp;prev=/images?q=SCBA&amp;gbv=2&amp;hl=en&amp;sa=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s.google.com/imgres?imgurl=http://www.sea.com.au/html/products/pospress/pp_images/compair_sr63_alone.jpg&amp;imgrefurl=http://www.sea.com.au/2007_web/prod_sund/sun_sys_sup_hoo_sr63.htm&amp;usg=__vzAF2gkGbeUtpWX4ufRRbtIf5Ic=&amp;h=704&amp;w=567&amp;sz=30&amp;hl=en&amp;start=13&amp;tbnid=Kv3C4DfDaCO2_M:&amp;tbnh=140&amp;tbnw=113&amp;prev=/images?q=air+supplied+hood&amp;gbv=2&amp;hl=en&amp;sa=G" TargetMode="Externa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images.google.com/imgres?imgurl=http://www.lifetekinc.com/images/RespFit_Art.jpg&amp;imgrefurl=http://www.lifetekinc.com/OH_ServRespFit.htm&amp;usg=__yYepebarQE6nRRmDGLXyyC0sh18=&amp;h=276&amp;w=323&amp;sz=19&amp;hl=en&amp;start=24&amp;tbnid=k2THZ7MJUty01M:&amp;tbnh=101&amp;tbnw=118&amp;prev=/images?q=respirator+fit+testing&amp;start=18&amp;gbv=2&amp;ndsp=18&amp;hl=en&amp;sa=N"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images.google.com/imgres?imgurl=http://www.midwestsalesinc.com/full%20respirator.jpg&amp;imgrefurl=http://www.midwestsalesinc.com/prod05.htm&amp;usg=__UNYUpMCG-eSgvmLuKeEadXG-93M=&amp;h=305&amp;w=321&amp;sz=48&amp;hl=en&amp;start=5&amp;tbnid=opPs0oIug2hOBM:&amp;tbnh=112&amp;tbnw=118&amp;prev=/images?q=respirator&amp;gbv=2&amp;hl=en&amp;sa=G"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6.xml"/><Relationship Id="rId1" Type="http://schemas.openxmlformats.org/officeDocument/2006/relationships/audio" Target="../media/audio1.wav"/><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hyperlink" Target="http://images.google.com/imgres?imgurl=http://www.eoearth.org/media/approved/b/ba/NRC_logo.jpg&amp;imgrefurl=http://www.eoearth.org/contributor/nrc&amp;h=242&amp;w=240&amp;sz=34&amp;hl=en&amp;start=2&amp;um=1&amp;usg=__Uj82cY9mNWIzOx-75B44Q8qqbsU=&amp;tbnid=OpglqcvViUdcoM:&amp;tbnh=110&amp;tbnw=109&amp;prev=/images?q=NRC&amp;gbv=2&amp;um=1&amp;hl=en&amp;sa=N" TargetMode="External"/><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9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com/imgres?imgurl=http://www.staplex.com/airsamplers/TFIA/TFIA.jpg&amp;imgrefurl=http://www.staplex.com/airsamplers/TFIA/index.html&amp;usg=__9YXZ3lWO6pnZrPEBd24OYiAcnnA=&amp;h=220&amp;w=240&amp;sz=6&amp;hl=en&amp;start=2&amp;tbnid=im9pafP_PAot8M:&amp;tbnh=101&amp;tbnw=110&amp;prev=/images?q=staplex+air+sampler&amp;gbv=2&amp;hl=en&amp;sa=G"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256" y="1143000"/>
            <a:ext cx="8839199" cy="4896544"/>
          </a:xfrm>
          <a:prstGeom prst="rect">
            <a:avLst/>
          </a:prstGeom>
          <a:noFill/>
        </p:spPr>
        <p:txBody>
          <a:bodyPr wrap="square" rtlCol="0">
            <a:noAutofit/>
          </a:bodyPr>
          <a:lstStyle/>
          <a:p>
            <a:pPr algn="l" eaLnBrk="1" hangingPunct="1"/>
            <a:r>
              <a:rPr lang="en-US" sz="1800" b="1" u="sng" dirty="0">
                <a:solidFill>
                  <a:srgbClr val="000000"/>
                </a:solidFill>
                <a:latin typeface="Calibri"/>
              </a:rPr>
              <a:t>ACADs (08-006)  Covered</a:t>
            </a:r>
          </a:p>
          <a:p>
            <a:pPr algn="l" eaLnBrk="1" hangingPunct="1"/>
            <a:endParaRPr lang="en-US" sz="1800" b="1" u="sng" dirty="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Keywords</a:t>
            </a:r>
            <a:endParaRPr lang="en-US" sz="1800" b="1" u="sng" dirty="0" smtClean="0">
              <a:solidFill>
                <a:srgbClr val="000000"/>
              </a:solidFill>
              <a:latin typeface="Calibri"/>
            </a:endParaRPr>
          </a:p>
          <a:p>
            <a:pPr algn="l" eaLnBrk="1" hangingPunct="1"/>
            <a:r>
              <a:rPr lang="en-US" sz="1800" dirty="0" smtClean="0">
                <a:solidFill>
                  <a:srgbClr val="000000"/>
                </a:solidFill>
                <a:latin typeface="Calibri"/>
              </a:rPr>
              <a:t>ALARA, beta exposure, protective clothing, face shield, total </a:t>
            </a:r>
            <a:r>
              <a:rPr lang="en-US" sz="1800" dirty="0" smtClean="0">
                <a:solidFill>
                  <a:srgbClr val="000000"/>
                </a:solidFill>
                <a:latin typeface="Calibri"/>
              </a:rPr>
              <a:t>risk, </a:t>
            </a:r>
            <a:r>
              <a:rPr lang="en-US" sz="1800" dirty="0" smtClean="0">
                <a:solidFill>
                  <a:srgbClr val="000000"/>
                </a:solidFill>
                <a:latin typeface="Calibri"/>
              </a:rPr>
              <a:t>work-time reduction, pre-job, special tools, prefab, distance, temporary shielding, reduce exposure, source reduction.</a:t>
            </a: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Description</a:t>
            </a:r>
          </a:p>
          <a:p>
            <a:pPr algn="l" eaLnBrk="1" hangingPunct="1"/>
            <a:endParaRPr lang="en-US" sz="1800"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Supporting Material</a:t>
            </a:r>
          </a:p>
          <a:p>
            <a:pPr algn="l" eaLnBrk="1" hangingPunct="1"/>
            <a:endParaRPr lang="en-US" sz="1800" dirty="0">
              <a:solidFill>
                <a:srgbClr val="000000"/>
              </a:solidFill>
              <a:latin typeface="Calibri"/>
            </a:endParaRPr>
          </a:p>
          <a:p>
            <a:pPr algn="l" eaLnBrk="1" hangingPunct="1"/>
            <a:endParaRPr lang="en-US" sz="1800" dirty="0">
              <a:solidFill>
                <a:srgbClr val="000000"/>
              </a:solidFill>
              <a:latin typeface="Calibri"/>
            </a:endParaRPr>
          </a:p>
        </p:txBody>
      </p:sp>
      <p:sp>
        <p:nvSpPr>
          <p:cNvPr id="8" name="Title 1"/>
          <p:cNvSpPr txBox="1">
            <a:spLocks/>
          </p:cNvSpPr>
          <p:nvPr/>
        </p:nvSpPr>
        <p:spPr>
          <a:xfrm>
            <a:off x="0" y="76200"/>
            <a:ext cx="9144000" cy="990600"/>
          </a:xfrm>
          <a:prstGeom prst="rect">
            <a:avLst/>
          </a:prstGeom>
        </p:spPr>
        <p:txBody>
          <a:bodyPr anchor="b" anchorCtr="0"/>
          <a:lstStyle/>
          <a:p>
            <a:pPr algn="l" eaLnBrk="1" hangingPunct="1">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Contamination Control, Decontamination and Respiratory Protection</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sp>
        <p:nvSpPr>
          <p:cNvPr id="7" name="Footer Placeholder 5"/>
          <p:cNvSpPr>
            <a:spLocks noGrp="1"/>
          </p:cNvSpPr>
          <p:nvPr>
            <p:ph type="ftr" sz="quarter" idx="11"/>
          </p:nvPr>
        </p:nvSpPr>
        <p:spPr>
          <a:xfrm>
            <a:off x="3124200" y="6525344"/>
            <a:ext cx="2895600" cy="311514"/>
          </a:xfrm>
          <a:prstGeom prst="rect">
            <a:avLst/>
          </a:prstGeom>
        </p:spPr>
        <p:txBody>
          <a:bodyPr/>
          <a:lstStyle>
            <a:lvl1pPr fontAlgn="auto">
              <a:spcBef>
                <a:spcPts val="0"/>
              </a:spcBef>
              <a:spcAft>
                <a:spcPts val="0"/>
              </a:spcAft>
              <a:defRPr dirty="0"/>
            </a:lvl1pPr>
          </a:lstStyle>
          <a:p>
            <a:pPr>
              <a:defRPr/>
            </a:pPr>
            <a:r>
              <a:rPr lang="en-US" sz="1000" smtClean="0">
                <a:solidFill>
                  <a:prstClr val="black">
                    <a:tint val="75000"/>
                  </a:prstClr>
                </a:solidFill>
              </a:rPr>
              <a:t>Augusta Technical College	2011</a:t>
            </a:r>
            <a:endParaRPr lang="en-US" sz="1000">
              <a:solidFill>
                <a:prstClr val="black">
                  <a:tint val="75000"/>
                </a:prst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294504251"/>
              </p:ext>
            </p:extLst>
          </p:nvPr>
        </p:nvGraphicFramePr>
        <p:xfrm>
          <a:off x="162012" y="1630030"/>
          <a:ext cx="8229600" cy="2103120"/>
        </p:xfrm>
        <a:graphic>
          <a:graphicData uri="http://schemas.openxmlformats.org/drawingml/2006/table">
            <a:tbl>
              <a:tblPr firstRow="1" firstCol="1" bandRow="1">
                <a:tableStyleId>{5C22544A-7EE6-4342-B048-85BDC9FD1C3A}</a:tableStyleId>
              </a:tblPr>
              <a:tblGrid>
                <a:gridCol w="1371600"/>
                <a:gridCol w="1371600"/>
                <a:gridCol w="1371600"/>
                <a:gridCol w="1371600"/>
                <a:gridCol w="1371600"/>
                <a:gridCol w="1371600"/>
              </a:tblGrid>
              <a:tr h="0">
                <a:tc>
                  <a:txBody>
                    <a:bodyPr/>
                    <a:lstStyle/>
                    <a:p>
                      <a:pPr marL="0" marR="0">
                        <a:lnSpc>
                          <a:spcPct val="115000"/>
                        </a:lnSpc>
                        <a:spcBef>
                          <a:spcPts val="0"/>
                        </a:spcBef>
                        <a:spcAft>
                          <a:spcPts val="0"/>
                        </a:spcAft>
                      </a:pPr>
                      <a:r>
                        <a:rPr lang="en-US" sz="1200" b="0" dirty="0" smtClean="0">
                          <a:solidFill>
                            <a:schemeClr val="tx1"/>
                          </a:solidFill>
                          <a:effectLst/>
                          <a:latin typeface="Calibri"/>
                          <a:ea typeface="Calibri"/>
                          <a:cs typeface="Times New Roman"/>
                        </a:rPr>
                        <a:t>1.1.8.4</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dirty="0">
                          <a:solidFill>
                            <a:schemeClr val="tx1"/>
                          </a:solidFill>
                          <a:effectLst/>
                        </a:rPr>
                        <a:t>3.3.8.9</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3.3.8.11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3.3.8.14</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3.3.8.17</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3.3.8.18</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3.3.8.19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a:solidFill>
                            <a:schemeClr val="tx1"/>
                          </a:solidFill>
                          <a:effectLst/>
                        </a:rPr>
                        <a:t> 3.3.8.21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3.3.8.23</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3.3.9.5</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3.3.9.6</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3.3.9.7</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3.3.9.8</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dirty="0">
                          <a:solidFill>
                            <a:schemeClr val="tx1"/>
                          </a:solidFill>
                          <a:effectLst/>
                        </a:rPr>
                        <a:t> 3.3.9.16</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3.3.9.17</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3.3.9.18</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3.3.9.19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3.3.9.20</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3.3.9.21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a:solidFill>
                            <a:schemeClr val="tx1"/>
                          </a:solidFill>
                          <a:effectLst/>
                        </a:rPr>
                        <a:t> 3.3.9.22</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3.3.9.23</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dirty="0">
                          <a:solidFill>
                            <a:schemeClr val="tx1"/>
                          </a:solidFill>
                          <a:effectLst/>
                        </a:rPr>
                        <a:t> 3.3.9.24</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3.3.9.25</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3.3.9.26</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3.3.10.9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a:solidFill>
                            <a:schemeClr val="tx1"/>
                          </a:solidFill>
                          <a:effectLst/>
                        </a:rPr>
                        <a:t> 3.3.10.10</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3.3.10.12</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3.3.10.13</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3.3.10.14</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3.3.10.15</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3.3.11.7</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a:solidFill>
                            <a:schemeClr val="tx1"/>
                          </a:solidFill>
                          <a:effectLst/>
                        </a:rPr>
                        <a:t> 3.3.11.9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3.3.11.19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3.3.11.20</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3.3.11.23</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3.3.11.29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3.3.11.30</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53812">
                <a:tc>
                  <a:txBody>
                    <a:bodyPr/>
                    <a:lstStyle/>
                    <a:p>
                      <a:pPr marL="0" marR="0">
                        <a:lnSpc>
                          <a:spcPct val="115000"/>
                        </a:lnSpc>
                        <a:spcBef>
                          <a:spcPts val="0"/>
                        </a:spcBef>
                        <a:spcAft>
                          <a:spcPts val="0"/>
                        </a:spcAft>
                      </a:pPr>
                      <a:r>
                        <a:rPr lang="en-US" sz="1200" b="0">
                          <a:solidFill>
                            <a:schemeClr val="tx1"/>
                          </a:solidFill>
                          <a:effectLst/>
                        </a:rPr>
                        <a:t> 3.3.11.31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dirty="0">
                          <a:solidFill>
                            <a:schemeClr val="tx1"/>
                          </a:solidFill>
                          <a:effectLst/>
                        </a:rPr>
                        <a:t> 3.3.11.33</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3.3.11.34</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3.3.11.36</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3.3.11.38</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3.3.11.40</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a:solidFill>
                            <a:schemeClr val="tx1"/>
                          </a:solidFill>
                          <a:effectLst/>
                        </a:rPr>
                        <a:t> 3.3.11.41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3.3.12.4</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3.3.13.3 </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dirty="0">
                          <a:solidFill>
                            <a:schemeClr val="tx1"/>
                          </a:solidFill>
                          <a:effectLst/>
                        </a:rPr>
                        <a:t>3.3.13.7</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3.3.13.8</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a:txBody>
                    <a:bodyPr/>
                    <a:lstStyle/>
                    <a:p>
                      <a:pPr marL="0" marR="0">
                        <a:lnSpc>
                          <a:spcPct val="115000"/>
                        </a:lnSpc>
                        <a:spcBef>
                          <a:spcPts val="0"/>
                        </a:spcBef>
                        <a:spcAft>
                          <a:spcPts val="0"/>
                        </a:spcAft>
                      </a:pPr>
                      <a:r>
                        <a:rPr lang="en-US" sz="1200" b="0" dirty="0">
                          <a:solidFill>
                            <a:schemeClr val="tx1"/>
                          </a:solidFill>
                          <a:effectLst/>
                        </a:rPr>
                        <a:t> 3.3.13.9</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3.3.13.15</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3.3.13.19</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a:solidFill>
                            <a:schemeClr val="tx1"/>
                          </a:solidFill>
                          <a:effectLst/>
                        </a:rPr>
                        <a:t> 3.3.13.21</a:t>
                      </a:r>
                      <a:endParaRPr lang="en-US" sz="1200" b="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dirty="0">
                          <a:solidFill>
                            <a:schemeClr val="tx1"/>
                          </a:solidFill>
                          <a:effectLst/>
                        </a:rPr>
                        <a:t> </a:t>
                      </a:r>
                      <a:r>
                        <a:rPr lang="en-US" sz="1200" b="0" dirty="0" smtClean="0">
                          <a:solidFill>
                            <a:schemeClr val="tx1"/>
                          </a:solidFill>
                          <a:effectLst/>
                        </a:rPr>
                        <a:t>4.15</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15000"/>
                        </a:lnSpc>
                        <a:spcBef>
                          <a:spcPts val="0"/>
                        </a:spcBef>
                        <a:spcAft>
                          <a:spcPts val="0"/>
                        </a:spcAft>
                      </a:pPr>
                      <a:r>
                        <a:rPr lang="en-US" sz="1200" b="0" dirty="0" smtClean="0">
                          <a:solidFill>
                            <a:schemeClr val="tx1"/>
                          </a:solidFill>
                          <a:effectLst/>
                        </a:rPr>
                        <a:t>4.16</a:t>
                      </a:r>
                      <a:endParaRPr lang="en-US" sz="1200" b="0" dirty="0">
                        <a:solidFill>
                          <a:schemeClr val="tx1"/>
                        </a:solidFill>
                        <a:effectLst/>
                        <a:latin typeface="Calibri"/>
                        <a:ea typeface="Calibri"/>
                        <a:cs typeface="Times New Roman"/>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664988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648200"/>
          </a:xfrm>
        </p:spPr>
        <p:txBody>
          <a:bodyPr/>
          <a:lstStyle/>
          <a:p>
            <a:pPr>
              <a:spcBef>
                <a:spcPts val="0"/>
              </a:spcBef>
            </a:pPr>
            <a:endParaRPr lang="en-US" sz="2600" dirty="0" smtClean="0"/>
          </a:p>
          <a:p>
            <a:pPr>
              <a:spcBef>
                <a:spcPts val="0"/>
              </a:spcBef>
            </a:pPr>
            <a:endParaRPr lang="en-US" sz="2600" dirty="0" smtClean="0"/>
          </a:p>
          <a:p>
            <a:pPr>
              <a:spcBef>
                <a:spcPts val="0"/>
              </a:spcBef>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Outcomes </a:t>
            </a:r>
            <a:r>
              <a:rPr lang="en-US" sz="1800" b="1" dirty="0" smtClean="0">
                <a:solidFill>
                  <a:schemeClr val="tx2"/>
                </a:solidFill>
                <a:latin typeface="Arial" pitchFamily="34" charset="0"/>
              </a:rPr>
              <a:t>(cont’d) </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
        <p:nvSpPr>
          <p:cNvPr id="4" name="Rectangle 3"/>
          <p:cNvSpPr/>
          <p:nvPr/>
        </p:nvSpPr>
        <p:spPr>
          <a:xfrm>
            <a:off x="533400" y="1600200"/>
            <a:ext cx="8153400" cy="4025717"/>
          </a:xfrm>
          <a:prstGeom prst="rect">
            <a:avLst/>
          </a:prstGeom>
        </p:spPr>
        <p:txBody>
          <a:bodyPr wrap="square">
            <a:spAutoFit/>
          </a:bodyPr>
          <a:lstStyle/>
          <a:p>
            <a:pPr marL="347663" indent="-347663" algn="l">
              <a:buFont typeface="Arial" pitchFamily="34" charset="0"/>
              <a:buChar char="•"/>
            </a:pPr>
            <a:r>
              <a:rPr lang="en-US" sz="2600" dirty="0" smtClean="0">
                <a:latin typeface="+mn-lt"/>
              </a:rPr>
              <a:t>Explain the difference between loose and fixed contamination. </a:t>
            </a:r>
          </a:p>
          <a:p>
            <a:pPr marL="342900" lvl="0" indent="-342900" algn="l">
              <a:spcBef>
                <a:spcPct val="20000"/>
              </a:spcBef>
              <a:buFontTx/>
              <a:buChar char="•"/>
            </a:pPr>
            <a:r>
              <a:rPr lang="en-US" kern="0" dirty="0" smtClean="0">
                <a:solidFill>
                  <a:srgbClr val="000000"/>
                </a:solidFill>
                <a:latin typeface="+mn-lt"/>
              </a:rPr>
              <a:t>Identify potential sources of radioactive contamination, including work operations that can generate contamination. </a:t>
            </a:r>
          </a:p>
          <a:p>
            <a:pPr marL="342900" lvl="0" indent="-342900" algn="l">
              <a:spcBef>
                <a:spcPct val="20000"/>
              </a:spcBef>
              <a:buFontTx/>
              <a:buChar char="•"/>
            </a:pPr>
            <a:r>
              <a:rPr lang="en-US" kern="0" dirty="0" smtClean="0">
                <a:solidFill>
                  <a:srgbClr val="000000"/>
                </a:solidFill>
                <a:latin typeface="+mn-lt"/>
              </a:rPr>
              <a:t>Describe techniques to minimize the spread of contamination, including protective clothing requirements and precautions during use, removal of contaminated equipment, and post-job removal or decontamination of the containment device.</a:t>
            </a:r>
            <a:endParaRPr lang="en-US" sz="2600" kern="0" dirty="0" smtClean="0">
              <a:solidFill>
                <a:srgbClr val="000000"/>
              </a:solidFill>
              <a:latin typeface="+mn-lt"/>
            </a:endParaRPr>
          </a:p>
          <a:p>
            <a:pPr marL="347663" indent="-347663" algn="l">
              <a:buFont typeface="Arial" pitchFamily="34" charset="0"/>
              <a:buChar char="•"/>
            </a:pPr>
            <a:endParaRPr lang="en-US" sz="2600" dirty="0" smtClean="0">
              <a:latin typeface="+mn-lt"/>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itle 1"/>
          <p:cNvSpPr>
            <a:spLocks noGrp="1"/>
          </p:cNvSpPr>
          <p:nvPr>
            <p:ph type="title"/>
          </p:nvPr>
        </p:nvSpPr>
        <p:spPr>
          <a:xfrm>
            <a:off x="1295400" y="457200"/>
            <a:ext cx="7315200" cy="1143000"/>
          </a:xfrm>
          <a:noFill/>
          <a:ln/>
        </p:spPr>
        <p:txBody>
          <a:bodyPr>
            <a:normAutofit fontScale="90000"/>
          </a:bodyPr>
          <a:lstStyle/>
          <a:p>
            <a:r>
              <a:rPr lang="en-US" smtClean="0"/>
              <a:t>10 CFR 20.1703</a:t>
            </a:r>
            <a:br>
              <a:rPr lang="en-US" smtClean="0"/>
            </a:br>
            <a:r>
              <a:rPr lang="en-US" sz="2800" smtClean="0"/>
              <a:t>Program Requirements</a:t>
            </a:r>
            <a:r>
              <a:rPr lang="en-US" sz="3200" smtClean="0"/>
              <a:t> </a:t>
            </a:r>
            <a:r>
              <a:rPr lang="en-US" sz="1200" smtClean="0"/>
              <a:t>(cont’d)</a:t>
            </a:r>
            <a:endParaRPr lang="en-US" sz="3200" smtClean="0"/>
          </a:p>
        </p:txBody>
      </p:sp>
      <p:sp>
        <p:nvSpPr>
          <p:cNvPr id="60419" name="Rectangle 3"/>
          <p:cNvSpPr>
            <a:spLocks noGrp="1" noChangeArrowheads="1"/>
          </p:cNvSpPr>
          <p:nvPr>
            <p:ph idx="1"/>
          </p:nvPr>
        </p:nvSpPr>
        <p:spPr>
          <a:xfrm>
            <a:off x="457200" y="1676400"/>
            <a:ext cx="7772400" cy="4114800"/>
          </a:xfrm>
        </p:spPr>
        <p:txBody>
          <a:bodyPr/>
          <a:lstStyle/>
          <a:p>
            <a:r>
              <a:rPr lang="en-US" smtClean="0"/>
              <a:t>Respirator fit testing –</a:t>
            </a:r>
          </a:p>
          <a:p>
            <a:pPr lvl="1"/>
            <a:r>
              <a:rPr lang="en-US" smtClean="0"/>
              <a:t>Prior to first use </a:t>
            </a:r>
          </a:p>
          <a:p>
            <a:pPr lvl="1"/>
            <a:r>
              <a:rPr lang="en-US" smtClean="0"/>
              <a:t>At least annually</a:t>
            </a:r>
          </a:p>
          <a:p>
            <a:pPr lvl="1"/>
            <a:r>
              <a:rPr lang="en-US" smtClean="0"/>
              <a:t>Negative pressure devices - for protection factor (PF) </a:t>
            </a:r>
            <a:r>
              <a:rPr lang="en-US" u="sng" smtClean="0"/>
              <a:t>&gt;</a:t>
            </a:r>
            <a:r>
              <a:rPr lang="en-US" smtClean="0"/>
              <a:t> 10 times the Assigned PF (APF)</a:t>
            </a:r>
          </a:p>
          <a:p>
            <a:pPr lvl="1"/>
            <a:r>
              <a:rPr lang="en-US" smtClean="0"/>
              <a:t>For other types - </a:t>
            </a:r>
            <a:r>
              <a:rPr lang="en-US" u="sng" smtClean="0"/>
              <a:t>&gt;</a:t>
            </a:r>
            <a:r>
              <a:rPr lang="en-US" smtClean="0"/>
              <a:t> 500 times the APF</a:t>
            </a:r>
          </a:p>
          <a:p>
            <a:pPr lvl="1"/>
            <a:endParaRPr lang="en-US" smtClean="0"/>
          </a:p>
          <a:p>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dissolve">
                                      <p:cBhvr>
                                        <p:cTn id="7" dur="500"/>
                                        <p:tgtEl>
                                          <p:spTgt spid="604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dissolve">
                                      <p:cBhvr>
                                        <p:cTn id="12" dur="500"/>
                                        <p:tgtEl>
                                          <p:spTgt spid="604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0419">
                                            <p:txEl>
                                              <p:pRg st="2" end="2"/>
                                            </p:txEl>
                                          </p:spTgt>
                                        </p:tgtEl>
                                        <p:attrNameLst>
                                          <p:attrName>style.visibility</p:attrName>
                                        </p:attrNameLst>
                                      </p:cBhvr>
                                      <p:to>
                                        <p:strVal val="visible"/>
                                      </p:to>
                                    </p:set>
                                    <p:animEffect transition="in" filter="dissolve">
                                      <p:cBhvr>
                                        <p:cTn id="17" dur="500"/>
                                        <p:tgtEl>
                                          <p:spTgt spid="604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0419">
                                            <p:txEl>
                                              <p:pRg st="3" end="3"/>
                                            </p:txEl>
                                          </p:spTgt>
                                        </p:tgtEl>
                                        <p:attrNameLst>
                                          <p:attrName>style.visibility</p:attrName>
                                        </p:attrNameLst>
                                      </p:cBhvr>
                                      <p:to>
                                        <p:strVal val="visible"/>
                                      </p:to>
                                    </p:set>
                                    <p:animEffect transition="in" filter="dissolve">
                                      <p:cBhvr>
                                        <p:cTn id="22" dur="500"/>
                                        <p:tgtEl>
                                          <p:spTgt spid="604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0419">
                                            <p:txEl>
                                              <p:pRg st="4" end="4"/>
                                            </p:txEl>
                                          </p:spTgt>
                                        </p:tgtEl>
                                        <p:attrNameLst>
                                          <p:attrName>style.visibility</p:attrName>
                                        </p:attrNameLst>
                                      </p:cBhvr>
                                      <p:to>
                                        <p:strVal val="visible"/>
                                      </p:to>
                                    </p:set>
                                    <p:animEffect transition="in" filter="dissolve">
                                      <p:cBhvr>
                                        <p:cTn id="27" dur="500"/>
                                        <p:tgtEl>
                                          <p:spTgt spid="604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bldLvl="5"/>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28800"/>
            <a:ext cx="7772400" cy="4114800"/>
          </a:xfrm>
        </p:spPr>
        <p:txBody>
          <a:bodyPr/>
          <a:lstStyle/>
          <a:p>
            <a:r>
              <a:rPr lang="en-US" smtClean="0"/>
              <a:t>Relief From Respirator Use:</a:t>
            </a:r>
          </a:p>
          <a:p>
            <a:pPr lvl="1"/>
            <a:r>
              <a:rPr lang="en-US" smtClean="0"/>
              <a:t>Equipment malfunction</a:t>
            </a:r>
          </a:p>
          <a:p>
            <a:pPr lvl="1"/>
            <a:r>
              <a:rPr lang="en-US" smtClean="0"/>
              <a:t>Physical distress or psychological distress</a:t>
            </a:r>
          </a:p>
          <a:p>
            <a:pPr lvl="1"/>
            <a:r>
              <a:rPr lang="en-US" smtClean="0"/>
              <a:t>Procedure failure</a:t>
            </a:r>
          </a:p>
          <a:p>
            <a:pPr lvl="1"/>
            <a:r>
              <a:rPr lang="en-US" smtClean="0"/>
              <a:t>Communication failure</a:t>
            </a:r>
          </a:p>
          <a:p>
            <a:pPr lvl="1"/>
            <a:r>
              <a:rPr lang="en-US" smtClean="0"/>
              <a:t>Deterioration of operating conditions</a:t>
            </a:r>
          </a:p>
          <a:p>
            <a:pPr lvl="1"/>
            <a:r>
              <a:rPr lang="en-US" smtClean="0"/>
              <a:t>Any other conditions…</a:t>
            </a:r>
          </a:p>
        </p:txBody>
      </p:sp>
      <p:sp>
        <p:nvSpPr>
          <p:cNvPr id="17414" name="Rectangle 6"/>
          <p:cNvSpPr>
            <a:spLocks noChangeArrowheads="1"/>
          </p:cNvSpPr>
          <p:nvPr/>
        </p:nvSpPr>
        <p:spPr bwMode="auto">
          <a:xfrm>
            <a:off x="1295400" y="457200"/>
            <a:ext cx="7391400" cy="1143000"/>
          </a:xfrm>
          <a:prstGeom prst="rect">
            <a:avLst/>
          </a:prstGeom>
          <a:noFill/>
          <a:ln w="9525">
            <a:noFill/>
            <a:miter lim="800000"/>
            <a:headEnd/>
            <a:tailEnd/>
          </a:ln>
        </p:spPr>
        <p:txBody>
          <a:bodyPr anchor="ctr"/>
          <a:lstStyle/>
          <a:p>
            <a:r>
              <a:rPr lang="en-US" sz="3200" b="1">
                <a:solidFill>
                  <a:schemeClr val="tx2"/>
                </a:solidFill>
                <a:latin typeface="Arial" charset="0"/>
              </a:rPr>
              <a:t>20.1703</a:t>
            </a:r>
            <a:br>
              <a:rPr lang="en-US" sz="3200" b="1">
                <a:solidFill>
                  <a:schemeClr val="tx2"/>
                </a:solidFill>
                <a:latin typeface="Arial" charset="0"/>
              </a:rPr>
            </a:br>
            <a:r>
              <a:rPr lang="en-US" sz="2800" b="1">
                <a:solidFill>
                  <a:schemeClr val="tx2"/>
                </a:solidFill>
                <a:latin typeface="Arial" charset="0"/>
              </a:rPr>
              <a:t>Use of Respiratory Protection Equipment </a:t>
            </a:r>
            <a:r>
              <a:rPr lang="en-US" sz="1200" b="1">
                <a:solidFill>
                  <a:schemeClr val="tx2"/>
                </a:solidFill>
                <a:latin typeface="Arial" charset="0"/>
              </a:rPr>
              <a:t>(cont’d)</a:t>
            </a:r>
            <a:endParaRPr lang="en-US" sz="2800" b="1">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2133600"/>
          </a:xfrm>
        </p:spPr>
        <p:txBody>
          <a:bodyPr/>
          <a:lstStyle/>
          <a:p>
            <a:r>
              <a:rPr lang="en-US" smtClean="0"/>
              <a:t>Limitations</a:t>
            </a:r>
          </a:p>
          <a:p>
            <a:pPr lvl="1"/>
            <a:r>
              <a:rPr lang="en-US" smtClean="0"/>
              <a:t>Vision correction</a:t>
            </a:r>
          </a:p>
          <a:p>
            <a:pPr lvl="1"/>
            <a:r>
              <a:rPr lang="en-US" smtClean="0"/>
              <a:t>Communication</a:t>
            </a:r>
          </a:p>
          <a:p>
            <a:pPr lvl="1"/>
            <a:r>
              <a:rPr lang="en-US" smtClean="0"/>
              <a:t>Low temperatures</a:t>
            </a:r>
          </a:p>
        </p:txBody>
      </p:sp>
      <p:sp>
        <p:nvSpPr>
          <p:cNvPr id="18438" name="Rectangle 6"/>
          <p:cNvSpPr>
            <a:spLocks noChangeArrowheads="1"/>
          </p:cNvSpPr>
          <p:nvPr/>
        </p:nvSpPr>
        <p:spPr bwMode="auto">
          <a:xfrm>
            <a:off x="1295400" y="457200"/>
            <a:ext cx="7391400" cy="1143000"/>
          </a:xfrm>
          <a:prstGeom prst="rect">
            <a:avLst/>
          </a:prstGeom>
          <a:noFill/>
          <a:ln w="9525">
            <a:noFill/>
            <a:miter lim="800000"/>
            <a:headEnd/>
            <a:tailEnd/>
          </a:ln>
        </p:spPr>
        <p:txBody>
          <a:bodyPr anchor="ctr"/>
          <a:lstStyle/>
          <a:p>
            <a:r>
              <a:rPr lang="en-US" sz="3200" b="1">
                <a:solidFill>
                  <a:schemeClr val="tx2"/>
                </a:solidFill>
                <a:latin typeface="Arial" charset="0"/>
              </a:rPr>
              <a:t>20.1703</a:t>
            </a:r>
            <a:br>
              <a:rPr lang="en-US" sz="3200" b="1">
                <a:solidFill>
                  <a:schemeClr val="tx2"/>
                </a:solidFill>
                <a:latin typeface="Arial" charset="0"/>
              </a:rPr>
            </a:br>
            <a:r>
              <a:rPr lang="en-US" sz="2800" b="1">
                <a:solidFill>
                  <a:schemeClr val="tx2"/>
                </a:solidFill>
                <a:latin typeface="Arial" charset="0"/>
              </a:rPr>
              <a:t>Use of Respiratory Protection Equipment </a:t>
            </a:r>
            <a:r>
              <a:rPr lang="en-US" sz="1200" b="1">
                <a:solidFill>
                  <a:schemeClr val="tx2"/>
                </a:solidFill>
                <a:latin typeface="Arial" charset="0"/>
              </a:rPr>
              <a:t>(cont’d)</a:t>
            </a:r>
            <a:endParaRPr lang="en-US" sz="2800" b="1">
              <a:solidFill>
                <a:schemeClr val="tx2"/>
              </a:solidFill>
              <a:latin typeface="Arial" charset="0"/>
            </a:endParaRPr>
          </a:p>
        </p:txBody>
      </p:sp>
      <p:pic>
        <p:nvPicPr>
          <p:cNvPr id="18440" name="Picture 8" descr="Rad-suit-headshot-enhanced"/>
          <p:cNvPicPr>
            <a:picLocks noChangeAspect="1" noChangeArrowheads="1"/>
          </p:cNvPicPr>
          <p:nvPr/>
        </p:nvPicPr>
        <p:blipFill>
          <a:blip r:embed="rId2" cstate="print"/>
          <a:srcRect/>
          <a:stretch>
            <a:fillRect/>
          </a:stretch>
        </p:blipFill>
        <p:spPr bwMode="auto">
          <a:xfrm>
            <a:off x="7162800" y="1676400"/>
            <a:ext cx="1468438" cy="2209800"/>
          </a:xfrm>
          <a:prstGeom prst="rect">
            <a:avLst/>
          </a:prstGeom>
          <a:noFill/>
        </p:spPr>
      </p:pic>
      <p:grpSp>
        <p:nvGrpSpPr>
          <p:cNvPr id="2" name="Group 10"/>
          <p:cNvGrpSpPr>
            <a:grpSpLocks/>
          </p:cNvGrpSpPr>
          <p:nvPr/>
        </p:nvGrpSpPr>
        <p:grpSpPr bwMode="auto">
          <a:xfrm>
            <a:off x="5334000" y="2743200"/>
            <a:ext cx="3197225" cy="1692275"/>
            <a:chOff x="384" y="2544"/>
            <a:chExt cx="2014" cy="1066"/>
          </a:xfrm>
        </p:grpSpPr>
        <p:pic>
          <p:nvPicPr>
            <p:cNvPr id="18436" name="Picture 2" descr="http://tbn3.google.com/images?q=tbn:Vm6f6edWdUJakM:http://www.avon-rubber.com/getimage.aspx.ID-126958.gif">
              <a:hlinkClick r:id="rId3"/>
            </p:cNvPr>
            <p:cNvPicPr>
              <a:picLocks noChangeAspect="1" noChangeArrowheads="1"/>
            </p:cNvPicPr>
            <p:nvPr/>
          </p:nvPicPr>
          <p:blipFill>
            <a:blip r:embed="rId4" cstate="print"/>
            <a:srcRect/>
            <a:stretch>
              <a:fillRect/>
            </a:stretch>
          </p:blipFill>
          <p:spPr bwMode="auto">
            <a:xfrm>
              <a:off x="384" y="2544"/>
              <a:ext cx="792" cy="936"/>
            </a:xfrm>
            <a:prstGeom prst="rect">
              <a:avLst/>
            </a:prstGeom>
            <a:noFill/>
            <a:ln w="9525">
              <a:noFill/>
              <a:miter lim="800000"/>
              <a:headEnd/>
              <a:tailEnd/>
            </a:ln>
          </p:spPr>
        </p:pic>
        <p:sp>
          <p:nvSpPr>
            <p:cNvPr id="18441" name="Rectangle 9"/>
            <p:cNvSpPr>
              <a:spLocks noChangeArrowheads="1"/>
            </p:cNvSpPr>
            <p:nvPr/>
          </p:nvSpPr>
          <p:spPr bwMode="auto">
            <a:xfrm>
              <a:off x="384" y="3504"/>
              <a:ext cx="2014" cy="106"/>
            </a:xfrm>
            <a:prstGeom prst="rect">
              <a:avLst/>
            </a:prstGeom>
            <a:noFill/>
            <a:ln w="9525">
              <a:noFill/>
              <a:miter lim="800000"/>
              <a:headEnd type="none" w="lg" len="lg"/>
              <a:tailEnd type="none" w="lg" len="lg"/>
            </a:ln>
            <a:effectLst/>
          </p:spPr>
          <p:txBody>
            <a:bodyPr wrap="none">
              <a:spAutoFit/>
            </a:bodyPr>
            <a:lstStyle/>
            <a:p>
              <a:r>
                <a:rPr lang="en-US" sz="500"/>
                <a:t>http://tbn3.google.com/images?q=tbn:Vm6f6edWdUJakM:http://www.avon-rubber.com/getimage.aspx.ID-126958.gif</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76400"/>
            <a:ext cx="5791200" cy="4419600"/>
          </a:xfrm>
        </p:spPr>
        <p:txBody>
          <a:bodyPr/>
          <a:lstStyle/>
          <a:p>
            <a:r>
              <a:rPr lang="en-US" smtClean="0"/>
              <a:t>Standby person: </a:t>
            </a:r>
          </a:p>
          <a:p>
            <a:pPr lvl="1"/>
            <a:r>
              <a:rPr lang="en-US" smtClean="0"/>
              <a:t>Required for air supplied suits </a:t>
            </a:r>
          </a:p>
          <a:p>
            <a:pPr lvl="1"/>
            <a:r>
              <a:rPr lang="en-US" smtClean="0"/>
              <a:t>Must have combination of respirator and safety gear</a:t>
            </a:r>
          </a:p>
          <a:p>
            <a:pPr lvl="1"/>
            <a:r>
              <a:rPr lang="en-US" smtClean="0"/>
              <a:t>Maintain continuous communication</a:t>
            </a:r>
          </a:p>
          <a:p>
            <a:pPr lvl="1"/>
            <a:r>
              <a:rPr lang="en-US" smtClean="0"/>
              <a:t>Must be immediately available to assist worker who could not extract himself</a:t>
            </a:r>
          </a:p>
          <a:p>
            <a:pPr lvl="1"/>
            <a:endParaRPr lang="en-US" smtClean="0"/>
          </a:p>
          <a:p>
            <a:endParaRPr lang="en-US" smtClean="0"/>
          </a:p>
        </p:txBody>
      </p:sp>
      <p:sp>
        <p:nvSpPr>
          <p:cNvPr id="19462" name="Rectangle 6"/>
          <p:cNvSpPr>
            <a:spLocks noChangeArrowheads="1"/>
          </p:cNvSpPr>
          <p:nvPr/>
        </p:nvSpPr>
        <p:spPr bwMode="auto">
          <a:xfrm>
            <a:off x="1295400" y="457200"/>
            <a:ext cx="7391400" cy="1143000"/>
          </a:xfrm>
          <a:prstGeom prst="rect">
            <a:avLst/>
          </a:prstGeom>
          <a:noFill/>
          <a:ln w="9525">
            <a:noFill/>
            <a:miter lim="800000"/>
            <a:headEnd/>
            <a:tailEnd/>
          </a:ln>
        </p:spPr>
        <p:txBody>
          <a:bodyPr anchor="ctr"/>
          <a:lstStyle/>
          <a:p>
            <a:r>
              <a:rPr lang="en-US" sz="3200" b="1">
                <a:solidFill>
                  <a:schemeClr val="tx2"/>
                </a:solidFill>
                <a:latin typeface="Arial" charset="0"/>
              </a:rPr>
              <a:t>20.1703</a:t>
            </a:r>
            <a:br>
              <a:rPr lang="en-US" sz="3200" b="1">
                <a:solidFill>
                  <a:schemeClr val="tx2"/>
                </a:solidFill>
                <a:latin typeface="Arial" charset="0"/>
              </a:rPr>
            </a:br>
            <a:r>
              <a:rPr lang="en-US" sz="2800" b="1">
                <a:solidFill>
                  <a:schemeClr val="tx2"/>
                </a:solidFill>
                <a:latin typeface="Arial" charset="0"/>
              </a:rPr>
              <a:t>Use of Respiratory Protection Equipment </a:t>
            </a:r>
            <a:r>
              <a:rPr lang="en-US" sz="1200" b="1">
                <a:solidFill>
                  <a:schemeClr val="tx2"/>
                </a:solidFill>
                <a:latin typeface="Arial" charset="0"/>
              </a:rPr>
              <a:t>(cont’d)</a:t>
            </a:r>
            <a:endParaRPr lang="en-US" sz="2800" b="1">
              <a:solidFill>
                <a:schemeClr val="tx2"/>
              </a:solidFill>
              <a:latin typeface="Arial" charset="0"/>
            </a:endParaRPr>
          </a:p>
        </p:txBody>
      </p:sp>
      <p:grpSp>
        <p:nvGrpSpPr>
          <p:cNvPr id="2" name="Group 9"/>
          <p:cNvGrpSpPr>
            <a:grpSpLocks/>
          </p:cNvGrpSpPr>
          <p:nvPr/>
        </p:nvGrpSpPr>
        <p:grpSpPr bwMode="auto">
          <a:xfrm>
            <a:off x="5867400" y="1676400"/>
            <a:ext cx="2773363" cy="1981200"/>
            <a:chOff x="3696" y="1056"/>
            <a:chExt cx="1747" cy="1248"/>
          </a:xfrm>
        </p:grpSpPr>
        <p:pic>
          <p:nvPicPr>
            <p:cNvPr id="19463" name="Picture 2" descr="http://tbn0.google.com/images?q=tbn:qoyAjXnZPPNuKM:http://www.stoprescue.com/assets/images/autogen/a_tripod-tank.gif">
              <a:hlinkClick r:id="rId2"/>
            </p:cNvPr>
            <p:cNvPicPr>
              <a:picLocks noChangeAspect="1" noChangeArrowheads="1"/>
            </p:cNvPicPr>
            <p:nvPr/>
          </p:nvPicPr>
          <p:blipFill>
            <a:blip r:embed="rId3" cstate="print"/>
            <a:srcRect/>
            <a:stretch>
              <a:fillRect/>
            </a:stretch>
          </p:blipFill>
          <p:spPr bwMode="auto">
            <a:xfrm>
              <a:off x="4320" y="1056"/>
              <a:ext cx="882" cy="1124"/>
            </a:xfrm>
            <a:prstGeom prst="rect">
              <a:avLst/>
            </a:prstGeom>
            <a:noFill/>
            <a:ln w="9525">
              <a:noFill/>
              <a:miter lim="800000"/>
              <a:headEnd/>
              <a:tailEnd/>
            </a:ln>
          </p:spPr>
        </p:pic>
        <p:sp>
          <p:nvSpPr>
            <p:cNvPr id="19464" name="Rectangle 8"/>
            <p:cNvSpPr>
              <a:spLocks noChangeArrowheads="1"/>
            </p:cNvSpPr>
            <p:nvPr/>
          </p:nvSpPr>
          <p:spPr bwMode="auto">
            <a:xfrm>
              <a:off x="3696" y="2208"/>
              <a:ext cx="1747" cy="96"/>
            </a:xfrm>
            <a:prstGeom prst="rect">
              <a:avLst/>
            </a:prstGeom>
            <a:noFill/>
            <a:ln w="9525">
              <a:noFill/>
              <a:miter lim="800000"/>
              <a:headEnd type="none" w="lg" len="lg"/>
              <a:tailEnd type="none" w="lg" len="lg"/>
            </a:ln>
            <a:effectLst/>
          </p:spPr>
          <p:txBody>
            <a:bodyPr wrap="none">
              <a:spAutoFit/>
            </a:bodyPr>
            <a:lstStyle/>
            <a:p>
              <a:r>
                <a:rPr lang="en-US" sz="400"/>
                <a:t>http://tbn0.google.com/images?q=tbn:qoyAjXnZPPNuKM:http://www.stoprescue.com/assets/images/autogen/a_tripod-tank.gif</a:t>
              </a:r>
            </a:p>
          </p:txBody>
        </p:sp>
      </p:grpSp>
      <p:grpSp>
        <p:nvGrpSpPr>
          <p:cNvPr id="4" name="Group 11"/>
          <p:cNvGrpSpPr>
            <a:grpSpLocks/>
          </p:cNvGrpSpPr>
          <p:nvPr/>
        </p:nvGrpSpPr>
        <p:grpSpPr bwMode="auto">
          <a:xfrm>
            <a:off x="6172200" y="3733800"/>
            <a:ext cx="2514600" cy="1844675"/>
            <a:chOff x="3888" y="2352"/>
            <a:chExt cx="1584" cy="1162"/>
          </a:xfrm>
        </p:grpSpPr>
        <p:pic>
          <p:nvPicPr>
            <p:cNvPr id="19460" name="Picture 2" descr=" - TGE Safety Services"/>
            <p:cNvPicPr>
              <a:picLocks noChangeAspect="1" noChangeArrowheads="1"/>
            </p:cNvPicPr>
            <p:nvPr/>
          </p:nvPicPr>
          <p:blipFill>
            <a:blip r:embed="rId4" cstate="print"/>
            <a:srcRect/>
            <a:stretch>
              <a:fillRect/>
            </a:stretch>
          </p:blipFill>
          <p:spPr bwMode="auto">
            <a:xfrm>
              <a:off x="3888" y="2352"/>
              <a:ext cx="1584" cy="1019"/>
            </a:xfrm>
            <a:prstGeom prst="rect">
              <a:avLst/>
            </a:prstGeom>
            <a:noFill/>
            <a:ln w="9525">
              <a:noFill/>
              <a:miter lim="800000"/>
              <a:headEnd/>
              <a:tailEnd/>
            </a:ln>
          </p:spPr>
        </p:pic>
        <p:sp>
          <p:nvSpPr>
            <p:cNvPr id="19466" name="Rectangle 10"/>
            <p:cNvSpPr>
              <a:spLocks noChangeArrowheads="1"/>
            </p:cNvSpPr>
            <p:nvPr/>
          </p:nvSpPr>
          <p:spPr bwMode="auto">
            <a:xfrm>
              <a:off x="4512" y="3408"/>
              <a:ext cx="484" cy="106"/>
            </a:xfrm>
            <a:prstGeom prst="rect">
              <a:avLst/>
            </a:prstGeom>
            <a:noFill/>
            <a:ln w="9525">
              <a:noFill/>
              <a:miter lim="800000"/>
              <a:headEnd type="none" w="lg" len="lg"/>
              <a:tailEnd type="none" w="lg" len="lg"/>
            </a:ln>
            <a:effectLst/>
          </p:spPr>
          <p:txBody>
            <a:bodyPr wrap="none">
              <a:spAutoFit/>
            </a:bodyPr>
            <a:lstStyle/>
            <a:p>
              <a:r>
                <a:rPr lang="en-US" sz="500"/>
                <a:t> - TGE Safety Services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76400"/>
            <a:ext cx="5638800" cy="4419600"/>
          </a:xfrm>
        </p:spPr>
        <p:txBody>
          <a:bodyPr/>
          <a:lstStyle/>
          <a:p>
            <a:r>
              <a:rPr lang="en-US" smtClean="0"/>
              <a:t>Supplied with respirable air of Grade D quality or better (OSHA 1910.134)</a:t>
            </a:r>
          </a:p>
          <a:p>
            <a:pPr lvl="1"/>
            <a:r>
              <a:rPr lang="en-US" sz="2600" smtClean="0"/>
              <a:t>Oxygen content 19.5 – 23.5 %</a:t>
            </a:r>
          </a:p>
          <a:p>
            <a:pPr lvl="1"/>
            <a:r>
              <a:rPr lang="en-US" sz="2600" smtClean="0"/>
              <a:t>Limits on hydrocarbons, CO, CO</a:t>
            </a:r>
            <a:r>
              <a:rPr lang="en-US" sz="2600" baseline="-25000" smtClean="0"/>
              <a:t>2</a:t>
            </a:r>
          </a:p>
          <a:p>
            <a:pPr lvl="1"/>
            <a:r>
              <a:rPr lang="en-US" sz="2600" smtClean="0"/>
              <a:t>Lack of noticeable odor</a:t>
            </a:r>
          </a:p>
        </p:txBody>
      </p:sp>
      <p:sp>
        <p:nvSpPr>
          <p:cNvPr id="21510" name="Rectangle 6"/>
          <p:cNvSpPr>
            <a:spLocks noChangeArrowheads="1"/>
          </p:cNvSpPr>
          <p:nvPr/>
        </p:nvSpPr>
        <p:spPr bwMode="auto">
          <a:xfrm>
            <a:off x="1295400" y="457200"/>
            <a:ext cx="7391400" cy="1143000"/>
          </a:xfrm>
          <a:prstGeom prst="rect">
            <a:avLst/>
          </a:prstGeom>
          <a:noFill/>
          <a:ln w="9525">
            <a:noFill/>
            <a:miter lim="800000"/>
            <a:headEnd/>
            <a:tailEnd/>
          </a:ln>
        </p:spPr>
        <p:txBody>
          <a:bodyPr anchor="ctr"/>
          <a:lstStyle/>
          <a:p>
            <a:r>
              <a:rPr lang="en-US" sz="3200" b="1">
                <a:solidFill>
                  <a:schemeClr val="tx2"/>
                </a:solidFill>
                <a:latin typeface="Arial" charset="0"/>
              </a:rPr>
              <a:t>20.1703</a:t>
            </a:r>
            <a:br>
              <a:rPr lang="en-US" sz="3200" b="1">
                <a:solidFill>
                  <a:schemeClr val="tx2"/>
                </a:solidFill>
                <a:latin typeface="Arial" charset="0"/>
              </a:rPr>
            </a:br>
            <a:r>
              <a:rPr lang="en-US" sz="2800" b="1">
                <a:solidFill>
                  <a:schemeClr val="tx2"/>
                </a:solidFill>
                <a:latin typeface="Arial" charset="0"/>
              </a:rPr>
              <a:t>Use of Respiratory Protection Equipment </a:t>
            </a:r>
            <a:r>
              <a:rPr lang="en-US" sz="1200" b="1">
                <a:solidFill>
                  <a:schemeClr val="tx2"/>
                </a:solidFill>
                <a:latin typeface="Arial" charset="0"/>
              </a:rPr>
              <a:t>(cont’d)</a:t>
            </a:r>
            <a:endParaRPr lang="en-US" sz="2800" b="1">
              <a:solidFill>
                <a:schemeClr val="tx2"/>
              </a:solidFill>
              <a:latin typeface="Arial" charset="0"/>
            </a:endParaRPr>
          </a:p>
        </p:txBody>
      </p:sp>
      <p:grpSp>
        <p:nvGrpSpPr>
          <p:cNvPr id="2" name="Group 8"/>
          <p:cNvGrpSpPr>
            <a:grpSpLocks/>
          </p:cNvGrpSpPr>
          <p:nvPr/>
        </p:nvGrpSpPr>
        <p:grpSpPr bwMode="auto">
          <a:xfrm>
            <a:off x="5943600" y="1676400"/>
            <a:ext cx="2724150" cy="2546350"/>
            <a:chOff x="3744" y="1056"/>
            <a:chExt cx="1716" cy="1604"/>
          </a:xfrm>
        </p:grpSpPr>
        <p:pic>
          <p:nvPicPr>
            <p:cNvPr id="21508" name="Picture 2" descr="http://www.trustcrm.com/ectny/respiratory_advisor/documentimages/figure2-49.gif"/>
            <p:cNvPicPr>
              <a:picLocks noChangeAspect="1" noChangeArrowheads="1"/>
            </p:cNvPicPr>
            <p:nvPr/>
          </p:nvPicPr>
          <p:blipFill>
            <a:blip r:embed="rId2" cstate="print"/>
            <a:srcRect/>
            <a:stretch>
              <a:fillRect/>
            </a:stretch>
          </p:blipFill>
          <p:spPr bwMode="auto">
            <a:xfrm>
              <a:off x="3888" y="1056"/>
              <a:ext cx="1554" cy="1422"/>
            </a:xfrm>
            <a:prstGeom prst="rect">
              <a:avLst/>
            </a:prstGeom>
            <a:noFill/>
            <a:ln w="9525">
              <a:noFill/>
              <a:miter lim="800000"/>
              <a:headEnd/>
              <a:tailEnd/>
            </a:ln>
          </p:spPr>
        </p:pic>
        <p:sp>
          <p:nvSpPr>
            <p:cNvPr id="21511" name="Rectangle 7"/>
            <p:cNvSpPr>
              <a:spLocks noChangeArrowheads="1"/>
            </p:cNvSpPr>
            <p:nvPr/>
          </p:nvSpPr>
          <p:spPr bwMode="auto">
            <a:xfrm>
              <a:off x="3744" y="2544"/>
              <a:ext cx="1716" cy="116"/>
            </a:xfrm>
            <a:prstGeom prst="rect">
              <a:avLst/>
            </a:prstGeom>
            <a:noFill/>
            <a:ln w="9525">
              <a:noFill/>
              <a:miter lim="800000"/>
              <a:headEnd type="none" w="lg" len="lg"/>
              <a:tailEnd type="none" w="lg" len="lg"/>
            </a:ln>
            <a:effectLst/>
          </p:spPr>
          <p:txBody>
            <a:bodyPr wrap="none">
              <a:spAutoFit/>
            </a:bodyPr>
            <a:lstStyle/>
            <a:p>
              <a:r>
                <a:rPr lang="en-US" sz="600"/>
                <a:t>http://www.trustcrm.com/ectny/respiratory_advisor/documentimages/figure2-49.gif</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457200" y="1600200"/>
            <a:ext cx="7772400" cy="1752600"/>
          </a:xfrm>
        </p:spPr>
        <p:txBody>
          <a:bodyPr>
            <a:normAutofit fontScale="92500" lnSpcReduction="10000"/>
          </a:bodyPr>
          <a:lstStyle/>
          <a:p>
            <a:r>
              <a:rPr lang="en-US" smtClean="0"/>
              <a:t>No objects such as facial hair</a:t>
            </a:r>
          </a:p>
          <a:p>
            <a:pPr lvl="1"/>
            <a:r>
              <a:rPr lang="en-US" smtClean="0"/>
              <a:t>Beards, mustaches, sideburns, bangs,</a:t>
            </a:r>
          </a:p>
          <a:p>
            <a:pPr lvl="1"/>
            <a:r>
              <a:rPr lang="en-US" smtClean="0"/>
              <a:t>Must not interfere with seal between respirator and skin</a:t>
            </a:r>
          </a:p>
          <a:p>
            <a:endParaRPr lang="en-US" smtClean="0"/>
          </a:p>
        </p:txBody>
      </p:sp>
      <p:sp>
        <p:nvSpPr>
          <p:cNvPr id="29704" name="Rectangle 8"/>
          <p:cNvSpPr>
            <a:spLocks noChangeArrowheads="1"/>
          </p:cNvSpPr>
          <p:nvPr/>
        </p:nvSpPr>
        <p:spPr bwMode="auto">
          <a:xfrm>
            <a:off x="1295400" y="457200"/>
            <a:ext cx="7391400" cy="1143000"/>
          </a:xfrm>
          <a:prstGeom prst="rect">
            <a:avLst/>
          </a:prstGeom>
          <a:noFill/>
          <a:ln w="9525">
            <a:noFill/>
            <a:miter lim="800000"/>
            <a:headEnd/>
            <a:tailEnd/>
          </a:ln>
        </p:spPr>
        <p:txBody>
          <a:bodyPr anchor="ctr"/>
          <a:lstStyle/>
          <a:p>
            <a:r>
              <a:rPr lang="en-US" sz="3200" b="1">
                <a:solidFill>
                  <a:schemeClr val="tx2"/>
                </a:solidFill>
                <a:latin typeface="Arial" charset="0"/>
              </a:rPr>
              <a:t>20.1703</a:t>
            </a:r>
            <a:br>
              <a:rPr lang="en-US" sz="3200" b="1">
                <a:solidFill>
                  <a:schemeClr val="tx2"/>
                </a:solidFill>
                <a:latin typeface="Arial" charset="0"/>
              </a:rPr>
            </a:br>
            <a:r>
              <a:rPr lang="en-US" sz="2800" b="1">
                <a:solidFill>
                  <a:schemeClr val="tx2"/>
                </a:solidFill>
                <a:latin typeface="Arial" charset="0"/>
              </a:rPr>
              <a:t>Use of Respiratory Protection Equipment </a:t>
            </a:r>
            <a:r>
              <a:rPr lang="en-US" sz="1200" b="1">
                <a:solidFill>
                  <a:schemeClr val="tx2"/>
                </a:solidFill>
                <a:latin typeface="Arial" charset="0"/>
              </a:rPr>
              <a:t>(cont’d)</a:t>
            </a:r>
            <a:endParaRPr lang="en-US" sz="2800" b="1">
              <a:solidFill>
                <a:schemeClr val="tx2"/>
              </a:solidFill>
              <a:latin typeface="Arial" charset="0"/>
            </a:endParaRPr>
          </a:p>
        </p:txBody>
      </p:sp>
      <p:grpSp>
        <p:nvGrpSpPr>
          <p:cNvPr id="2" name="Group 13"/>
          <p:cNvGrpSpPr>
            <a:grpSpLocks/>
          </p:cNvGrpSpPr>
          <p:nvPr/>
        </p:nvGrpSpPr>
        <p:grpSpPr bwMode="auto">
          <a:xfrm>
            <a:off x="2741613" y="3276600"/>
            <a:ext cx="6002337" cy="2990850"/>
            <a:chOff x="1727" y="2064"/>
            <a:chExt cx="3781" cy="1884"/>
          </a:xfrm>
        </p:grpSpPr>
        <p:grpSp>
          <p:nvGrpSpPr>
            <p:cNvPr id="3" name="Group 11"/>
            <p:cNvGrpSpPr>
              <a:grpSpLocks/>
            </p:cNvGrpSpPr>
            <p:nvPr/>
          </p:nvGrpSpPr>
          <p:grpSpPr bwMode="auto">
            <a:xfrm>
              <a:off x="3264" y="2064"/>
              <a:ext cx="2244" cy="1884"/>
              <a:chOff x="1728" y="2016"/>
              <a:chExt cx="2244" cy="1884"/>
            </a:xfrm>
          </p:grpSpPr>
          <p:pic>
            <p:nvPicPr>
              <p:cNvPr id="29706" name="Picture 10" descr="facial_hair"/>
              <p:cNvPicPr>
                <a:picLocks noChangeAspect="1" noChangeArrowheads="1"/>
              </p:cNvPicPr>
              <p:nvPr/>
            </p:nvPicPr>
            <p:blipFill>
              <a:blip r:embed="rId2" cstate="print"/>
              <a:srcRect/>
              <a:stretch>
                <a:fillRect/>
              </a:stretch>
            </p:blipFill>
            <p:spPr bwMode="auto">
              <a:xfrm>
                <a:off x="1728" y="2016"/>
                <a:ext cx="2244" cy="1884"/>
              </a:xfrm>
              <a:prstGeom prst="rect">
                <a:avLst/>
              </a:prstGeom>
              <a:noFill/>
            </p:spPr>
          </p:pic>
          <p:grpSp>
            <p:nvGrpSpPr>
              <p:cNvPr id="4" name="Group 9"/>
              <p:cNvGrpSpPr>
                <a:grpSpLocks/>
              </p:cNvGrpSpPr>
              <p:nvPr/>
            </p:nvGrpSpPr>
            <p:grpSpPr bwMode="auto">
              <a:xfrm>
                <a:off x="2112" y="2208"/>
                <a:ext cx="1440" cy="1440"/>
                <a:chOff x="3696" y="2352"/>
                <a:chExt cx="1440" cy="1440"/>
              </a:xfrm>
            </p:grpSpPr>
            <p:sp>
              <p:nvSpPr>
                <p:cNvPr id="5" name="Oval 4"/>
                <p:cNvSpPr>
                  <a:spLocks noChangeArrowheads="1"/>
                </p:cNvSpPr>
                <p:nvPr/>
              </p:nvSpPr>
              <p:spPr bwMode="auto">
                <a:xfrm>
                  <a:off x="3696" y="2352"/>
                  <a:ext cx="1440" cy="1440"/>
                </a:xfrm>
                <a:prstGeom prst="ellipse">
                  <a:avLst/>
                </a:prstGeom>
                <a:noFill/>
                <a:ln w="57150" algn="ctr">
                  <a:solidFill>
                    <a:srgbClr val="FF0000"/>
                  </a:solidFill>
                  <a:round/>
                  <a:headEnd type="triangle" w="lg" len="lg"/>
                  <a:tailEnd type="triangle" w="lg" len="lg"/>
                </a:ln>
              </p:spPr>
              <p:txBody>
                <a:bodyPr/>
                <a:lstStyle/>
                <a:p>
                  <a:endParaRPr lang="en-US"/>
                </a:p>
              </p:txBody>
            </p:sp>
            <p:cxnSp>
              <p:nvCxnSpPr>
                <p:cNvPr id="7" name="Straight Connector 6"/>
                <p:cNvCxnSpPr>
                  <a:cxnSpLocks noChangeShapeType="1"/>
                </p:cNvCxnSpPr>
                <p:nvPr/>
              </p:nvCxnSpPr>
              <p:spPr bwMode="auto">
                <a:xfrm flipV="1">
                  <a:off x="3744" y="2736"/>
                  <a:ext cx="1296" cy="624"/>
                </a:xfrm>
                <a:prstGeom prst="line">
                  <a:avLst/>
                </a:prstGeom>
                <a:noFill/>
                <a:ln w="57150" algn="ctr">
                  <a:solidFill>
                    <a:srgbClr val="FF0000"/>
                  </a:solidFill>
                  <a:round/>
                  <a:headEnd type="none" w="lg" len="lg"/>
                  <a:tailEnd type="none" w="lg" len="lg"/>
                </a:ln>
              </p:spPr>
            </p:cxnSp>
          </p:grpSp>
        </p:grpSp>
        <p:sp>
          <p:nvSpPr>
            <p:cNvPr id="29708" name="Rectangle 12"/>
            <p:cNvSpPr>
              <a:spLocks noChangeArrowheads="1"/>
            </p:cNvSpPr>
            <p:nvPr/>
          </p:nvSpPr>
          <p:spPr bwMode="auto">
            <a:xfrm rot="10800000" flipV="1">
              <a:off x="1727" y="3744"/>
              <a:ext cx="1536" cy="125"/>
            </a:xfrm>
            <a:prstGeom prst="rect">
              <a:avLst/>
            </a:prstGeom>
            <a:noFill/>
            <a:ln w="9525">
              <a:noFill/>
              <a:miter lim="800000"/>
              <a:headEnd type="none" w="lg" len="lg"/>
              <a:tailEnd type="none" w="lg" len="lg"/>
            </a:ln>
            <a:effectLst/>
          </p:spPr>
          <p:txBody>
            <a:bodyPr>
              <a:spAutoFit/>
            </a:bodyPr>
            <a:lstStyle/>
            <a:p>
              <a:r>
                <a:rPr lang="en-US" sz="700"/>
                <a:t>http://www.remnantresource.com/pictures/facial.hair.jpg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dissolve">
                                      <p:cBhvr>
                                        <p:cTn id="7" dur="500"/>
                                        <p:tgtEl>
                                          <p:spTgt spid="29699"/>
                                        </p:tgtEl>
                                      </p:cBhvr>
                                    </p:animEffect>
                                  </p:childTnLst>
                                </p:cTn>
                              </p:par>
                              <p:par>
                                <p:cTn id="8" presetID="23"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p:txBody>
          <a:bodyPr/>
          <a:lstStyle/>
          <a:p>
            <a:r>
              <a:rPr lang="en-US" smtClean="0"/>
              <a:t>Respirators</a:t>
            </a:r>
          </a:p>
        </p:txBody>
      </p:sp>
      <p:sp>
        <p:nvSpPr>
          <p:cNvPr id="5" name="Content Placeholder 4"/>
          <p:cNvSpPr>
            <a:spLocks noGrp="1"/>
          </p:cNvSpPr>
          <p:nvPr>
            <p:ph idx="1"/>
          </p:nvPr>
        </p:nvSpPr>
        <p:spPr>
          <a:xfrm>
            <a:off x="457200" y="1676400"/>
            <a:ext cx="4876800" cy="1828800"/>
          </a:xfrm>
        </p:spPr>
        <p:txBody>
          <a:bodyPr/>
          <a:lstStyle/>
          <a:p>
            <a:r>
              <a:rPr lang="en-US" smtClean="0"/>
              <a:t>Two general categories</a:t>
            </a:r>
          </a:p>
          <a:p>
            <a:pPr lvl="1"/>
            <a:r>
              <a:rPr lang="en-US" smtClean="0"/>
              <a:t>Air purifying</a:t>
            </a:r>
          </a:p>
          <a:p>
            <a:pPr lvl="1"/>
            <a:r>
              <a:rPr lang="en-US" smtClean="0"/>
              <a:t>Atmosphere supplying</a:t>
            </a:r>
          </a:p>
        </p:txBody>
      </p:sp>
      <p:grpSp>
        <p:nvGrpSpPr>
          <p:cNvPr id="2" name="Group 11"/>
          <p:cNvGrpSpPr>
            <a:grpSpLocks/>
          </p:cNvGrpSpPr>
          <p:nvPr/>
        </p:nvGrpSpPr>
        <p:grpSpPr bwMode="auto">
          <a:xfrm>
            <a:off x="5791200" y="4038600"/>
            <a:ext cx="2047875" cy="2241550"/>
            <a:chOff x="336" y="2304"/>
            <a:chExt cx="1290" cy="1412"/>
          </a:xfrm>
        </p:grpSpPr>
        <p:pic>
          <p:nvPicPr>
            <p:cNvPr id="22536" name="Picture 8" descr="airpurifying"/>
            <p:cNvPicPr>
              <a:picLocks noChangeAspect="1" noChangeArrowheads="1"/>
            </p:cNvPicPr>
            <p:nvPr/>
          </p:nvPicPr>
          <p:blipFill>
            <a:blip r:embed="rId2" cstate="print"/>
            <a:srcRect/>
            <a:stretch>
              <a:fillRect/>
            </a:stretch>
          </p:blipFill>
          <p:spPr bwMode="auto">
            <a:xfrm>
              <a:off x="336" y="2304"/>
              <a:ext cx="1290" cy="1287"/>
            </a:xfrm>
            <a:prstGeom prst="rect">
              <a:avLst/>
            </a:prstGeom>
            <a:noFill/>
          </p:spPr>
        </p:pic>
        <p:sp>
          <p:nvSpPr>
            <p:cNvPr id="22538" name="Rectangle 10"/>
            <p:cNvSpPr>
              <a:spLocks noChangeArrowheads="1"/>
            </p:cNvSpPr>
            <p:nvPr/>
          </p:nvSpPr>
          <p:spPr bwMode="auto">
            <a:xfrm>
              <a:off x="432" y="3600"/>
              <a:ext cx="1072" cy="116"/>
            </a:xfrm>
            <a:prstGeom prst="rect">
              <a:avLst/>
            </a:prstGeom>
            <a:noFill/>
            <a:ln w="9525">
              <a:noFill/>
              <a:miter lim="800000"/>
              <a:headEnd type="none" w="lg" len="lg"/>
              <a:tailEnd type="none" w="lg" len="lg"/>
            </a:ln>
            <a:effectLst/>
          </p:spPr>
          <p:txBody>
            <a:bodyPr wrap="none">
              <a:spAutoFit/>
            </a:bodyPr>
            <a:lstStyle/>
            <a:p>
              <a:r>
                <a:rPr lang="en-US" sz="600"/>
                <a:t>http://tradetechmarketing.com/marketing/efrfc.jpg</a:t>
              </a:r>
            </a:p>
          </p:txBody>
        </p:sp>
      </p:grpSp>
      <p:grpSp>
        <p:nvGrpSpPr>
          <p:cNvPr id="3" name="Group 14"/>
          <p:cNvGrpSpPr>
            <a:grpSpLocks/>
          </p:cNvGrpSpPr>
          <p:nvPr/>
        </p:nvGrpSpPr>
        <p:grpSpPr bwMode="auto">
          <a:xfrm>
            <a:off x="5029200" y="1600200"/>
            <a:ext cx="3627438" cy="2514600"/>
            <a:chOff x="3168" y="1008"/>
            <a:chExt cx="2285" cy="1584"/>
          </a:xfrm>
        </p:grpSpPr>
        <p:pic>
          <p:nvPicPr>
            <p:cNvPr id="22540" name="Picture 12" descr="airpurifyingairsupplied"/>
            <p:cNvPicPr>
              <a:picLocks noChangeAspect="1" noChangeArrowheads="1"/>
            </p:cNvPicPr>
            <p:nvPr/>
          </p:nvPicPr>
          <p:blipFill>
            <a:blip r:embed="rId3" cstate="print"/>
            <a:srcRect/>
            <a:stretch>
              <a:fillRect/>
            </a:stretch>
          </p:blipFill>
          <p:spPr bwMode="auto">
            <a:xfrm>
              <a:off x="3552" y="1008"/>
              <a:ext cx="1584" cy="1584"/>
            </a:xfrm>
            <a:prstGeom prst="rect">
              <a:avLst/>
            </a:prstGeom>
            <a:noFill/>
          </p:spPr>
        </p:pic>
        <p:sp>
          <p:nvSpPr>
            <p:cNvPr id="22541" name="Rectangle 13"/>
            <p:cNvSpPr>
              <a:spLocks noChangeArrowheads="1"/>
            </p:cNvSpPr>
            <p:nvPr/>
          </p:nvSpPr>
          <p:spPr bwMode="auto">
            <a:xfrm>
              <a:off x="3168" y="2448"/>
              <a:ext cx="2285" cy="116"/>
            </a:xfrm>
            <a:prstGeom prst="rect">
              <a:avLst/>
            </a:prstGeom>
            <a:noFill/>
            <a:ln w="9525">
              <a:noFill/>
              <a:miter lim="800000"/>
              <a:headEnd type="none" w="lg" len="lg"/>
              <a:tailEnd type="none" w="lg" len="lg"/>
            </a:ln>
            <a:effectLst/>
          </p:spPr>
          <p:txBody>
            <a:bodyPr wrap="none">
              <a:spAutoFit/>
            </a:bodyPr>
            <a:lstStyle/>
            <a:p>
              <a:r>
                <a:rPr lang="en-US" sz="600"/>
                <a:t>http://imghost.indiamart.com/data/Y/V/MY-7849/respiratory-20protection-20equipment_10556463_250x250.jpg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92" decel="100000"/>
                                        <p:tgtEl>
                                          <p:spTgt spid="5">
                                            <p:txEl>
                                              <p:pRg st="0" end="0"/>
                                            </p:txEl>
                                          </p:spTgt>
                                        </p:tgtEl>
                                      </p:cBhvr>
                                    </p:animEffect>
                                    <p:animScale>
                                      <p:cBhvr>
                                        <p:cTn id="8" dur="192" decel="100000"/>
                                        <p:tgtEl>
                                          <p:spTgt spid="5">
                                            <p:txEl>
                                              <p:pRg st="0" end="0"/>
                                            </p:txEl>
                                          </p:spTgt>
                                        </p:tgtEl>
                                      </p:cBhvr>
                                      <p:from x="10000" y="10000"/>
                                      <p:to x="200000" y="450000"/>
                                    </p:animScale>
                                    <p:animScale>
                                      <p:cBhvr>
                                        <p:cTn id="9" dur="308" accel="100000" fill="hold">
                                          <p:stCondLst>
                                            <p:cond delay="192"/>
                                          </p:stCondLst>
                                        </p:cTn>
                                        <p:tgtEl>
                                          <p:spTgt spid="5">
                                            <p:txEl>
                                              <p:pRg st="0" end="0"/>
                                            </p:txEl>
                                          </p:spTgt>
                                        </p:tgtEl>
                                      </p:cBhvr>
                                      <p:from x="200000" y="450000"/>
                                      <p:to x="100000" y="100000"/>
                                    </p:animScale>
                                    <p:set>
                                      <p:cBhvr>
                                        <p:cTn id="10" dur="192" fill="hold"/>
                                        <p:tgtEl>
                                          <p:spTgt spid="5">
                                            <p:txEl>
                                              <p:pRg st="0" end="0"/>
                                            </p:txEl>
                                          </p:spTgt>
                                        </p:tgtEl>
                                        <p:attrNameLst>
                                          <p:attrName>ppt_x</p:attrName>
                                        </p:attrNameLst>
                                      </p:cBhvr>
                                      <p:to>
                                        <p:strVal val="(0.5)"/>
                                      </p:to>
                                    </p:set>
                                    <p:anim from="(0.5)" to="(#ppt_x)" calcmode="lin" valueType="num">
                                      <p:cBhvr>
                                        <p:cTn id="11" dur="308" accel="100000" fill="hold">
                                          <p:stCondLst>
                                            <p:cond delay="192"/>
                                          </p:stCondLst>
                                        </p:cTn>
                                        <p:tgtEl>
                                          <p:spTgt spid="5">
                                            <p:txEl>
                                              <p:pRg st="0" end="0"/>
                                            </p:txEl>
                                          </p:spTgt>
                                        </p:tgtEl>
                                        <p:attrNameLst>
                                          <p:attrName>ppt_x</p:attrName>
                                        </p:attrNameLst>
                                      </p:cBhvr>
                                    </p:anim>
                                    <p:set>
                                      <p:cBhvr>
                                        <p:cTn id="12" dur="192" fill="hold"/>
                                        <p:tgtEl>
                                          <p:spTgt spid="5">
                                            <p:txEl>
                                              <p:pRg st="0" end="0"/>
                                            </p:txEl>
                                          </p:spTgt>
                                        </p:tgtEl>
                                        <p:attrNameLst>
                                          <p:attrName>ppt_y</p:attrName>
                                        </p:attrNameLst>
                                      </p:cBhvr>
                                      <p:to>
                                        <p:strVal val="(#ppt_y+0.4)"/>
                                      </p:to>
                                    </p:set>
                                    <p:anim from="(#ppt_y+0.4)" to="(#ppt_y)" calcmode="lin" valueType="num">
                                      <p:cBhvr>
                                        <p:cTn id="13" dur="308" accel="100000" fill="hold">
                                          <p:stCondLst>
                                            <p:cond delay="192"/>
                                          </p:stCondLst>
                                        </p:cTn>
                                        <p:tgtEl>
                                          <p:spTgt spid="5">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192" decel="100000"/>
                                        <p:tgtEl>
                                          <p:spTgt spid="5">
                                            <p:txEl>
                                              <p:pRg st="1" end="1"/>
                                            </p:txEl>
                                          </p:spTgt>
                                        </p:tgtEl>
                                      </p:cBhvr>
                                    </p:animEffect>
                                    <p:animScale>
                                      <p:cBhvr>
                                        <p:cTn id="19" dur="192" decel="100000"/>
                                        <p:tgtEl>
                                          <p:spTgt spid="5">
                                            <p:txEl>
                                              <p:pRg st="1" end="1"/>
                                            </p:txEl>
                                          </p:spTgt>
                                        </p:tgtEl>
                                      </p:cBhvr>
                                      <p:from x="10000" y="10000"/>
                                      <p:to x="200000" y="450000"/>
                                    </p:animScale>
                                    <p:animScale>
                                      <p:cBhvr>
                                        <p:cTn id="20" dur="308" accel="100000" fill="hold">
                                          <p:stCondLst>
                                            <p:cond delay="192"/>
                                          </p:stCondLst>
                                        </p:cTn>
                                        <p:tgtEl>
                                          <p:spTgt spid="5">
                                            <p:txEl>
                                              <p:pRg st="1" end="1"/>
                                            </p:txEl>
                                          </p:spTgt>
                                        </p:tgtEl>
                                      </p:cBhvr>
                                      <p:from x="200000" y="450000"/>
                                      <p:to x="100000" y="100000"/>
                                    </p:animScale>
                                    <p:set>
                                      <p:cBhvr>
                                        <p:cTn id="21" dur="192" fill="hold"/>
                                        <p:tgtEl>
                                          <p:spTgt spid="5">
                                            <p:txEl>
                                              <p:pRg st="1" end="1"/>
                                            </p:txEl>
                                          </p:spTgt>
                                        </p:tgtEl>
                                        <p:attrNameLst>
                                          <p:attrName>ppt_x</p:attrName>
                                        </p:attrNameLst>
                                      </p:cBhvr>
                                      <p:to>
                                        <p:strVal val="(0.5)"/>
                                      </p:to>
                                    </p:set>
                                    <p:anim from="(0.5)" to="(#ppt_x)" calcmode="lin" valueType="num">
                                      <p:cBhvr>
                                        <p:cTn id="22" dur="308" accel="100000" fill="hold">
                                          <p:stCondLst>
                                            <p:cond delay="192"/>
                                          </p:stCondLst>
                                        </p:cTn>
                                        <p:tgtEl>
                                          <p:spTgt spid="5">
                                            <p:txEl>
                                              <p:pRg st="1" end="1"/>
                                            </p:txEl>
                                          </p:spTgt>
                                        </p:tgtEl>
                                        <p:attrNameLst>
                                          <p:attrName>ppt_x</p:attrName>
                                        </p:attrNameLst>
                                      </p:cBhvr>
                                    </p:anim>
                                    <p:set>
                                      <p:cBhvr>
                                        <p:cTn id="23" dur="192" fill="hold"/>
                                        <p:tgtEl>
                                          <p:spTgt spid="5">
                                            <p:txEl>
                                              <p:pRg st="1" end="1"/>
                                            </p:txEl>
                                          </p:spTgt>
                                        </p:tgtEl>
                                        <p:attrNameLst>
                                          <p:attrName>ppt_y</p:attrName>
                                        </p:attrNameLst>
                                      </p:cBhvr>
                                      <p:to>
                                        <p:strVal val="(#ppt_y+0.4)"/>
                                      </p:to>
                                    </p:set>
                                    <p:anim from="(#ppt_y+0.4)" to="(#ppt_y)" calcmode="lin" valueType="num">
                                      <p:cBhvr>
                                        <p:cTn id="24" dur="308" accel="100000" fill="hold">
                                          <p:stCondLst>
                                            <p:cond delay="192"/>
                                          </p:stCondLst>
                                        </p:cTn>
                                        <p:tgtEl>
                                          <p:spTgt spid="5">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anim calcmode="lin" valueType="num">
                                      <p:cBhvr>
                                        <p:cTn id="30" dur="500" fill="hold"/>
                                        <p:tgtEl>
                                          <p:spTgt spid="3"/>
                                        </p:tgtEl>
                                        <p:attrNameLst>
                                          <p:attrName>style.rotation</p:attrName>
                                        </p:attrNameLst>
                                      </p:cBhvr>
                                      <p:tavLst>
                                        <p:tav tm="0">
                                          <p:val>
                                            <p:fltVal val="720"/>
                                          </p:val>
                                        </p:tav>
                                        <p:tav tm="100000">
                                          <p:val>
                                            <p:fltVal val="0"/>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 calcmode="lin" valueType="num">
                                      <p:cBhvr>
                                        <p:cTn id="32" dur="500" fill="hold"/>
                                        <p:tgtEl>
                                          <p:spTgt spid="3"/>
                                        </p:tgtEl>
                                        <p:attrNameLst>
                                          <p:attrName>ppt_w</p:attrName>
                                        </p:attrNameLst>
                                      </p:cBhvr>
                                      <p:tavLst>
                                        <p:tav tm="0">
                                          <p:val>
                                            <p:fltVal val="0"/>
                                          </p:val>
                                        </p:tav>
                                        <p:tav tm="100000">
                                          <p:val>
                                            <p:strVal val="#ppt_w"/>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anim calcmode="lin" valueType="num">
                                      <p:cBhvr>
                                        <p:cTn id="38" dur="500" fill="hold"/>
                                        <p:tgtEl>
                                          <p:spTgt spid="2"/>
                                        </p:tgtEl>
                                        <p:attrNameLst>
                                          <p:attrName>style.rotation</p:attrName>
                                        </p:attrNameLst>
                                      </p:cBhvr>
                                      <p:tavLst>
                                        <p:tav tm="0">
                                          <p:val>
                                            <p:fltVal val="720"/>
                                          </p:val>
                                        </p:tav>
                                        <p:tav tm="100000">
                                          <p:val>
                                            <p:fltVal val="0"/>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 calcmode="lin" valueType="num">
                                      <p:cBhvr>
                                        <p:cTn id="40" dur="500" fill="hold"/>
                                        <p:tgtEl>
                                          <p:spTgt spid="2"/>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51" presetClass="entr" presetSubtype="0" fill="hold" grpId="0" nodeType="clickEffect">
                                  <p:stCondLst>
                                    <p:cond delay="0"/>
                                  </p:stCondLst>
                                  <p:childTnLst>
                                    <p:set>
                                      <p:cBhvr>
                                        <p:cTn id="44" dur="1" fill="hold">
                                          <p:stCondLst>
                                            <p:cond delay="0"/>
                                          </p:stCondLst>
                                        </p:cTn>
                                        <p:tgtEl>
                                          <p:spTgt spid="5">
                                            <p:txEl>
                                              <p:pRg st="2" end="2"/>
                                            </p:txEl>
                                          </p:spTgt>
                                        </p:tgtEl>
                                        <p:attrNameLst>
                                          <p:attrName>style.visibility</p:attrName>
                                        </p:attrNameLst>
                                      </p:cBhvr>
                                      <p:to>
                                        <p:strVal val="visible"/>
                                      </p:to>
                                    </p:set>
                                    <p:animEffect transition="in" filter="fade">
                                      <p:cBhvr>
                                        <p:cTn id="45" dur="192" decel="100000"/>
                                        <p:tgtEl>
                                          <p:spTgt spid="5">
                                            <p:txEl>
                                              <p:pRg st="2" end="2"/>
                                            </p:txEl>
                                          </p:spTgt>
                                        </p:tgtEl>
                                      </p:cBhvr>
                                    </p:animEffect>
                                    <p:animScale>
                                      <p:cBhvr>
                                        <p:cTn id="46" dur="192" decel="100000"/>
                                        <p:tgtEl>
                                          <p:spTgt spid="5">
                                            <p:txEl>
                                              <p:pRg st="2" end="2"/>
                                            </p:txEl>
                                          </p:spTgt>
                                        </p:tgtEl>
                                      </p:cBhvr>
                                      <p:from x="10000" y="10000"/>
                                      <p:to x="200000" y="450000"/>
                                    </p:animScale>
                                    <p:animScale>
                                      <p:cBhvr>
                                        <p:cTn id="47" dur="308" accel="100000" fill="hold">
                                          <p:stCondLst>
                                            <p:cond delay="192"/>
                                          </p:stCondLst>
                                        </p:cTn>
                                        <p:tgtEl>
                                          <p:spTgt spid="5">
                                            <p:txEl>
                                              <p:pRg st="2" end="2"/>
                                            </p:txEl>
                                          </p:spTgt>
                                        </p:tgtEl>
                                      </p:cBhvr>
                                      <p:from x="200000" y="450000"/>
                                      <p:to x="100000" y="100000"/>
                                    </p:animScale>
                                    <p:set>
                                      <p:cBhvr>
                                        <p:cTn id="48" dur="192" fill="hold"/>
                                        <p:tgtEl>
                                          <p:spTgt spid="5">
                                            <p:txEl>
                                              <p:pRg st="2" end="2"/>
                                            </p:txEl>
                                          </p:spTgt>
                                        </p:tgtEl>
                                        <p:attrNameLst>
                                          <p:attrName>ppt_x</p:attrName>
                                        </p:attrNameLst>
                                      </p:cBhvr>
                                      <p:to>
                                        <p:strVal val="(0.5)"/>
                                      </p:to>
                                    </p:set>
                                    <p:anim from="(0.5)" to="(#ppt_x)" calcmode="lin" valueType="num">
                                      <p:cBhvr>
                                        <p:cTn id="49" dur="308" accel="100000" fill="hold">
                                          <p:stCondLst>
                                            <p:cond delay="192"/>
                                          </p:stCondLst>
                                        </p:cTn>
                                        <p:tgtEl>
                                          <p:spTgt spid="5">
                                            <p:txEl>
                                              <p:pRg st="2" end="2"/>
                                            </p:txEl>
                                          </p:spTgt>
                                        </p:tgtEl>
                                        <p:attrNameLst>
                                          <p:attrName>ppt_x</p:attrName>
                                        </p:attrNameLst>
                                      </p:cBhvr>
                                    </p:anim>
                                    <p:set>
                                      <p:cBhvr>
                                        <p:cTn id="50" dur="192" fill="hold"/>
                                        <p:tgtEl>
                                          <p:spTgt spid="5">
                                            <p:txEl>
                                              <p:pRg st="2" end="2"/>
                                            </p:txEl>
                                          </p:spTgt>
                                        </p:tgtEl>
                                        <p:attrNameLst>
                                          <p:attrName>ppt_y</p:attrName>
                                        </p:attrNameLst>
                                      </p:cBhvr>
                                      <p:to>
                                        <p:strVal val="(#ppt_y+0.4)"/>
                                      </p:to>
                                    </p:set>
                                    <p:anim from="(#ppt_y+0.4)" to="(#ppt_y)" calcmode="lin" valueType="num">
                                      <p:cBhvr>
                                        <p:cTn id="51" dur="308" accel="100000" fill="hold">
                                          <p:stCondLst>
                                            <p:cond delay="192"/>
                                          </p:stCondLst>
                                        </p:cTn>
                                        <p:tgtEl>
                                          <p:spTgt spid="5">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5"/>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762000" y="381000"/>
            <a:ext cx="7772400" cy="1143000"/>
          </a:xfrm>
        </p:spPr>
        <p:txBody>
          <a:bodyPr/>
          <a:lstStyle/>
          <a:p>
            <a:r>
              <a:rPr lang="en-US" smtClean="0"/>
              <a:t>Air Purifying Respirators</a:t>
            </a:r>
          </a:p>
        </p:txBody>
      </p:sp>
      <p:sp>
        <p:nvSpPr>
          <p:cNvPr id="3" name="Content Placeholder 2"/>
          <p:cNvSpPr>
            <a:spLocks noGrp="1"/>
          </p:cNvSpPr>
          <p:nvPr>
            <p:ph idx="1"/>
          </p:nvPr>
        </p:nvSpPr>
        <p:spPr>
          <a:xfrm>
            <a:off x="457200" y="1676400"/>
            <a:ext cx="7772400" cy="4191000"/>
          </a:xfrm>
        </p:spPr>
        <p:txBody>
          <a:bodyPr>
            <a:normAutofit fontScale="85000" lnSpcReduction="10000"/>
          </a:bodyPr>
          <a:lstStyle/>
          <a:p>
            <a:r>
              <a:rPr lang="en-US" dirty="0" smtClean="0"/>
              <a:t>Negative pressure – worker’s lungs provide motive force- inhalation draws air through filters</a:t>
            </a:r>
          </a:p>
          <a:p>
            <a:endParaRPr lang="en-US" dirty="0" smtClean="0"/>
          </a:p>
          <a:p>
            <a:endParaRPr lang="en-US" dirty="0" smtClean="0"/>
          </a:p>
          <a:p>
            <a:endParaRPr lang="en-US" dirty="0" smtClean="0"/>
          </a:p>
          <a:p>
            <a:endParaRPr lang="en-US" dirty="0" smtClean="0"/>
          </a:p>
          <a:p>
            <a:endParaRPr lang="en-US" dirty="0" smtClean="0"/>
          </a:p>
          <a:p>
            <a:r>
              <a:rPr lang="en-US" dirty="0" smtClean="0"/>
              <a:t>Powered air purifying (PAPR) –     drawn through filters by pump.</a:t>
            </a:r>
          </a:p>
        </p:txBody>
      </p:sp>
      <p:grpSp>
        <p:nvGrpSpPr>
          <p:cNvPr id="2" name="Group 9"/>
          <p:cNvGrpSpPr>
            <a:grpSpLocks/>
          </p:cNvGrpSpPr>
          <p:nvPr/>
        </p:nvGrpSpPr>
        <p:grpSpPr bwMode="auto">
          <a:xfrm>
            <a:off x="6400800" y="3352800"/>
            <a:ext cx="2257425" cy="2933700"/>
            <a:chOff x="3552" y="2112"/>
            <a:chExt cx="1422" cy="1848"/>
          </a:xfrm>
        </p:grpSpPr>
        <p:pic>
          <p:nvPicPr>
            <p:cNvPr id="23559" name="Picture 7" descr="papr1"/>
            <p:cNvPicPr>
              <a:picLocks noChangeAspect="1" noChangeArrowheads="1"/>
            </p:cNvPicPr>
            <p:nvPr/>
          </p:nvPicPr>
          <p:blipFill>
            <a:blip r:embed="rId2" cstate="print"/>
            <a:srcRect/>
            <a:stretch>
              <a:fillRect/>
            </a:stretch>
          </p:blipFill>
          <p:spPr bwMode="auto">
            <a:xfrm>
              <a:off x="3552" y="2112"/>
              <a:ext cx="1422" cy="1848"/>
            </a:xfrm>
            <a:prstGeom prst="rect">
              <a:avLst/>
            </a:prstGeom>
            <a:noFill/>
          </p:spPr>
        </p:pic>
        <p:sp>
          <p:nvSpPr>
            <p:cNvPr id="23560" name="Rectangle 8"/>
            <p:cNvSpPr>
              <a:spLocks noChangeArrowheads="1"/>
            </p:cNvSpPr>
            <p:nvPr/>
          </p:nvSpPr>
          <p:spPr bwMode="auto">
            <a:xfrm>
              <a:off x="3744" y="3840"/>
              <a:ext cx="1125" cy="116"/>
            </a:xfrm>
            <a:prstGeom prst="rect">
              <a:avLst/>
            </a:prstGeom>
            <a:noFill/>
            <a:ln w="9525">
              <a:noFill/>
              <a:miter lim="800000"/>
              <a:headEnd type="none" w="lg" len="lg"/>
              <a:tailEnd type="none" w="lg" len="lg"/>
            </a:ln>
            <a:effectLst/>
          </p:spPr>
          <p:txBody>
            <a:bodyPr wrap="none">
              <a:spAutoFit/>
            </a:bodyPr>
            <a:lstStyle/>
            <a:p>
              <a:r>
                <a:rPr lang="en-US" sz="600"/>
                <a:t>http://www.americanairworks.com/images/papr1.jpg</a:t>
              </a:r>
            </a:p>
          </p:txBody>
        </p:sp>
      </p:grpSp>
      <p:grpSp>
        <p:nvGrpSpPr>
          <p:cNvPr id="4" name="Group 11"/>
          <p:cNvGrpSpPr>
            <a:grpSpLocks/>
          </p:cNvGrpSpPr>
          <p:nvPr/>
        </p:nvGrpSpPr>
        <p:grpSpPr bwMode="auto">
          <a:xfrm>
            <a:off x="3200400" y="2743200"/>
            <a:ext cx="3190875" cy="1844675"/>
            <a:chOff x="2016" y="1728"/>
            <a:chExt cx="2010" cy="1162"/>
          </a:xfrm>
        </p:grpSpPr>
        <p:pic>
          <p:nvPicPr>
            <p:cNvPr id="23556" name="Picture 6" descr="http://tbn1.google.com/images?q=tbn:d4LR_X3PrTN3gM:http://www.dartmouth.edu/~toxmetal/images/respirator.jpg">
              <a:hlinkClick r:id="rId3"/>
            </p:cNvPr>
            <p:cNvPicPr>
              <a:picLocks noChangeAspect="1" noChangeArrowheads="1"/>
            </p:cNvPicPr>
            <p:nvPr/>
          </p:nvPicPr>
          <p:blipFill>
            <a:blip r:embed="rId4" cstate="print"/>
            <a:srcRect/>
            <a:stretch>
              <a:fillRect/>
            </a:stretch>
          </p:blipFill>
          <p:spPr bwMode="auto">
            <a:xfrm>
              <a:off x="2784" y="1728"/>
              <a:ext cx="846" cy="1042"/>
            </a:xfrm>
            <a:prstGeom prst="rect">
              <a:avLst/>
            </a:prstGeom>
            <a:noFill/>
            <a:ln w="9525">
              <a:noFill/>
              <a:miter lim="800000"/>
              <a:headEnd/>
              <a:tailEnd/>
            </a:ln>
          </p:spPr>
        </p:pic>
        <p:sp>
          <p:nvSpPr>
            <p:cNvPr id="23562" name="Rectangle 10"/>
            <p:cNvSpPr>
              <a:spLocks noChangeArrowheads="1"/>
            </p:cNvSpPr>
            <p:nvPr/>
          </p:nvSpPr>
          <p:spPr bwMode="auto">
            <a:xfrm>
              <a:off x="2016" y="2784"/>
              <a:ext cx="2010" cy="106"/>
            </a:xfrm>
            <a:prstGeom prst="rect">
              <a:avLst/>
            </a:prstGeom>
            <a:noFill/>
            <a:ln w="9525">
              <a:noFill/>
              <a:miter lim="800000"/>
              <a:headEnd type="none" w="lg" len="lg"/>
              <a:tailEnd type="none" w="lg" len="lg"/>
            </a:ln>
            <a:effectLst/>
          </p:spPr>
          <p:txBody>
            <a:bodyPr wrap="none">
              <a:spAutoFit/>
            </a:bodyPr>
            <a:lstStyle/>
            <a:p>
              <a:r>
                <a:rPr lang="en-US" sz="500"/>
                <a:t>http://tbn1.google.com/images?q=tbn:d4LR_X3PrTN3gM:http://www.dartmouth.edu/~toxmetal/images/respirator.jpg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style.rotation</p:attrName>
                                        </p:attrNameLst>
                                      </p:cBhvr>
                                      <p:tavLst>
                                        <p:tav tm="0">
                                          <p:val>
                                            <p:fltVal val="720"/>
                                          </p:val>
                                        </p:tav>
                                        <p:tav tm="100000">
                                          <p:val>
                                            <p:fltVal val="0"/>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 calcmode="lin" valueType="num">
                                      <p:cBhvr>
                                        <p:cTn id="19" dur="5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p:cTn id="24" dur="500" fill="hold"/>
                                        <p:tgtEl>
                                          <p:spTgt spid="3">
                                            <p:txEl>
                                              <p:pRg st="6" end="6"/>
                                            </p:txEl>
                                          </p:spTgt>
                                        </p:tgtEl>
                                        <p:attrNameLst>
                                          <p:attrName>ppt_w</p:attrName>
                                        </p:attrNameLst>
                                      </p:cBhvr>
                                      <p:tavLst>
                                        <p:tav tm="0">
                                          <p:val>
                                            <p:strVal val="#ppt_w*2.5"/>
                                          </p:val>
                                        </p:tav>
                                        <p:tav tm="100000">
                                          <p:val>
                                            <p:strVal val="#ppt_w"/>
                                          </p:val>
                                        </p:tav>
                                      </p:tavLst>
                                    </p:anim>
                                    <p:anim calcmode="lin" valueType="num">
                                      <p:cBhvr>
                                        <p:cTn id="25" dur="500" fill="hold"/>
                                        <p:tgtEl>
                                          <p:spTgt spid="3">
                                            <p:txEl>
                                              <p:pRg st="6" end="6"/>
                                            </p:txEl>
                                          </p:spTgt>
                                        </p:tgtEl>
                                        <p:attrNameLst>
                                          <p:attrName>ppt_h</p:attrName>
                                        </p:attrNameLst>
                                      </p:cBhvr>
                                      <p:tavLst>
                                        <p:tav tm="0">
                                          <p:val>
                                            <p:strVal val="#ppt_h*0.01"/>
                                          </p:val>
                                        </p:tav>
                                        <p:tav tm="100000">
                                          <p:val>
                                            <p:strVal val="#ppt_h"/>
                                          </p:val>
                                        </p:tav>
                                      </p:tavLst>
                                    </p:anim>
                                    <p:anim calcmode="lin" valueType="num">
                                      <p:cBhvr>
                                        <p:cTn id="2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7" dur="500" fill="hold"/>
                                        <p:tgtEl>
                                          <p:spTgt spid="3">
                                            <p:txEl>
                                              <p:pRg st="6" end="6"/>
                                            </p:txEl>
                                          </p:spTgt>
                                        </p:tgtEl>
                                        <p:attrNameLst>
                                          <p:attrName>ppt_y</p:attrName>
                                        </p:attrNameLst>
                                      </p:cBhvr>
                                      <p:tavLst>
                                        <p:tav tm="0">
                                          <p:val>
                                            <p:strVal val="#ppt_h+1"/>
                                          </p:val>
                                        </p:tav>
                                        <p:tav tm="100000">
                                          <p:val>
                                            <p:strVal val="#ppt_y"/>
                                          </p:val>
                                        </p:tav>
                                      </p:tavLst>
                                    </p:anim>
                                    <p:animEffect transition="in" filter="fad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anim calcmode="lin" valueType="num">
                                      <p:cBhvr>
                                        <p:cTn id="34" dur="500" fill="hold"/>
                                        <p:tgtEl>
                                          <p:spTgt spid="2"/>
                                        </p:tgtEl>
                                        <p:attrNameLst>
                                          <p:attrName>style.rotation</p:attrName>
                                        </p:attrNameLst>
                                      </p:cBhvr>
                                      <p:tavLst>
                                        <p:tav tm="0">
                                          <p:val>
                                            <p:fltVal val="720"/>
                                          </p:val>
                                        </p:tav>
                                        <p:tav tm="100000">
                                          <p:val>
                                            <p:fltVal val="0"/>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 calcmode="lin" valueType="num">
                                      <p:cBhvr>
                                        <p:cTn id="36" dur="5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295400" y="381000"/>
            <a:ext cx="7391400" cy="1143000"/>
          </a:xfrm>
        </p:spPr>
        <p:txBody>
          <a:bodyPr>
            <a:normAutofit fontScale="90000"/>
          </a:bodyPr>
          <a:lstStyle/>
          <a:p>
            <a:r>
              <a:rPr lang="en-US" dirty="0" smtClean="0"/>
              <a:t>Limitations of Air Purifying Respirators</a:t>
            </a:r>
          </a:p>
        </p:txBody>
      </p:sp>
      <p:sp>
        <p:nvSpPr>
          <p:cNvPr id="3" name="Content Placeholder 2"/>
          <p:cNvSpPr>
            <a:spLocks noGrp="1"/>
          </p:cNvSpPr>
          <p:nvPr>
            <p:ph idx="1"/>
          </p:nvPr>
        </p:nvSpPr>
        <p:spPr>
          <a:xfrm>
            <a:off x="457200" y="1981200"/>
            <a:ext cx="8229600" cy="4114800"/>
          </a:xfrm>
        </p:spPr>
        <p:txBody>
          <a:bodyPr/>
          <a:lstStyle/>
          <a:p>
            <a:r>
              <a:rPr lang="en-US" smtClean="0"/>
              <a:t>Do not protect against oxygen deficiency</a:t>
            </a:r>
          </a:p>
          <a:p>
            <a:r>
              <a:rPr lang="en-US" smtClean="0"/>
              <a:t>Low concentration of contaminant</a:t>
            </a:r>
          </a:p>
          <a:p>
            <a:r>
              <a:rPr lang="en-US" smtClean="0"/>
              <a:t>Requires right cartridge for contaminant</a:t>
            </a:r>
          </a:p>
          <a:p>
            <a:r>
              <a:rPr lang="en-US" smtClean="0"/>
              <a:t>Face fit is critical</a:t>
            </a:r>
          </a:p>
          <a:p>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Air Supplied</a:t>
            </a:r>
          </a:p>
        </p:txBody>
      </p:sp>
      <p:sp>
        <p:nvSpPr>
          <p:cNvPr id="25603" name="Content Placeholder 2"/>
          <p:cNvSpPr>
            <a:spLocks noGrp="1"/>
          </p:cNvSpPr>
          <p:nvPr>
            <p:ph idx="1"/>
          </p:nvPr>
        </p:nvSpPr>
        <p:spPr>
          <a:xfrm>
            <a:off x="457200" y="1676400"/>
            <a:ext cx="8229600" cy="1752600"/>
          </a:xfrm>
        </p:spPr>
        <p:txBody>
          <a:bodyPr/>
          <a:lstStyle/>
          <a:p>
            <a:r>
              <a:rPr lang="en-US" smtClean="0"/>
              <a:t>Receive air from cylinders or compressors</a:t>
            </a:r>
          </a:p>
          <a:p>
            <a:pPr lvl="1"/>
            <a:r>
              <a:rPr lang="en-US" smtClean="0"/>
              <a:t>Continuous flow</a:t>
            </a:r>
          </a:p>
          <a:p>
            <a:pPr lvl="1"/>
            <a:r>
              <a:rPr lang="en-US" smtClean="0"/>
              <a:t>Pressure demand</a:t>
            </a:r>
          </a:p>
        </p:txBody>
      </p:sp>
      <p:grpSp>
        <p:nvGrpSpPr>
          <p:cNvPr id="2" name="Group 10"/>
          <p:cNvGrpSpPr>
            <a:grpSpLocks/>
          </p:cNvGrpSpPr>
          <p:nvPr/>
        </p:nvGrpSpPr>
        <p:grpSpPr bwMode="auto">
          <a:xfrm>
            <a:off x="609600" y="3508375"/>
            <a:ext cx="3192463" cy="2451100"/>
            <a:chOff x="384" y="2210"/>
            <a:chExt cx="2011" cy="1544"/>
          </a:xfrm>
        </p:grpSpPr>
        <p:pic>
          <p:nvPicPr>
            <p:cNvPr id="25605" name="Picture 6" descr="http://tbn2.google.com/images?q=tbn:SE-q7NCf9aTGmM:http://www.airsystems.cc/images/High%2520Res/CBF.jpg">
              <a:hlinkClick r:id="rId2"/>
            </p:cNvPr>
            <p:cNvPicPr>
              <a:picLocks noChangeAspect="1" noChangeArrowheads="1"/>
            </p:cNvPicPr>
            <p:nvPr/>
          </p:nvPicPr>
          <p:blipFill>
            <a:blip r:embed="rId3" cstate="print"/>
            <a:srcRect/>
            <a:stretch>
              <a:fillRect/>
            </a:stretch>
          </p:blipFill>
          <p:spPr bwMode="auto">
            <a:xfrm>
              <a:off x="480" y="2210"/>
              <a:ext cx="1872" cy="1414"/>
            </a:xfrm>
            <a:prstGeom prst="rect">
              <a:avLst/>
            </a:prstGeom>
            <a:noFill/>
            <a:ln w="9525">
              <a:noFill/>
              <a:miter lim="800000"/>
              <a:headEnd/>
              <a:tailEnd/>
            </a:ln>
          </p:spPr>
        </p:pic>
        <p:sp>
          <p:nvSpPr>
            <p:cNvPr id="25607" name="Rectangle 7"/>
            <p:cNvSpPr>
              <a:spLocks noChangeArrowheads="1"/>
            </p:cNvSpPr>
            <p:nvPr/>
          </p:nvSpPr>
          <p:spPr bwMode="auto">
            <a:xfrm>
              <a:off x="384" y="3648"/>
              <a:ext cx="2011" cy="106"/>
            </a:xfrm>
            <a:prstGeom prst="rect">
              <a:avLst/>
            </a:prstGeom>
            <a:noFill/>
            <a:ln w="9525">
              <a:noFill/>
              <a:miter lim="800000"/>
              <a:headEnd type="none" w="lg" len="lg"/>
              <a:tailEnd type="none" w="lg" len="lg"/>
            </a:ln>
            <a:effectLst/>
          </p:spPr>
          <p:txBody>
            <a:bodyPr wrap="none">
              <a:spAutoFit/>
            </a:bodyPr>
            <a:lstStyle/>
            <a:p>
              <a:r>
                <a:rPr lang="en-US" sz="500"/>
                <a:t>http://tbn2.google.com/images?q=tbn:SE-q7NCf9aTGmM:http://www.airsystems.cc/images/High%2520Res/CBF.jpg</a:t>
              </a:r>
            </a:p>
          </p:txBody>
        </p:sp>
      </p:grpSp>
      <p:grpSp>
        <p:nvGrpSpPr>
          <p:cNvPr id="3" name="Group 9"/>
          <p:cNvGrpSpPr>
            <a:grpSpLocks/>
          </p:cNvGrpSpPr>
          <p:nvPr/>
        </p:nvGrpSpPr>
        <p:grpSpPr bwMode="auto">
          <a:xfrm>
            <a:off x="4343400" y="3657600"/>
            <a:ext cx="3578225" cy="2378075"/>
            <a:chOff x="2736" y="2304"/>
            <a:chExt cx="2254" cy="1498"/>
          </a:xfrm>
        </p:grpSpPr>
        <p:pic>
          <p:nvPicPr>
            <p:cNvPr id="25604" name="Picture 4" descr="http://tbn2.google.com/images?q=tbn:QSdq9xLNwW35cM:http://www.geneseo.edu/~ehs/Respirator%2520Web%2520page/scba.gif">
              <a:hlinkClick r:id="rId4"/>
            </p:cNvPr>
            <p:cNvPicPr>
              <a:picLocks noChangeAspect="1" noChangeArrowheads="1"/>
            </p:cNvPicPr>
            <p:nvPr/>
          </p:nvPicPr>
          <p:blipFill>
            <a:blip r:embed="rId5" cstate="print"/>
            <a:srcRect/>
            <a:stretch>
              <a:fillRect/>
            </a:stretch>
          </p:blipFill>
          <p:spPr bwMode="auto">
            <a:xfrm>
              <a:off x="3120" y="2304"/>
              <a:ext cx="1470" cy="1362"/>
            </a:xfrm>
            <a:prstGeom prst="rect">
              <a:avLst/>
            </a:prstGeom>
            <a:noFill/>
            <a:ln w="9525">
              <a:noFill/>
              <a:miter lim="800000"/>
              <a:headEnd/>
              <a:tailEnd/>
            </a:ln>
          </p:spPr>
        </p:pic>
        <p:sp>
          <p:nvSpPr>
            <p:cNvPr id="25608" name="Rectangle 8"/>
            <p:cNvSpPr>
              <a:spLocks noChangeArrowheads="1"/>
            </p:cNvSpPr>
            <p:nvPr/>
          </p:nvSpPr>
          <p:spPr bwMode="auto">
            <a:xfrm>
              <a:off x="2736" y="3696"/>
              <a:ext cx="2254" cy="106"/>
            </a:xfrm>
            <a:prstGeom prst="rect">
              <a:avLst/>
            </a:prstGeom>
            <a:noFill/>
            <a:ln w="9525">
              <a:noFill/>
              <a:miter lim="800000"/>
              <a:headEnd type="none" w="lg" len="lg"/>
              <a:tailEnd type="none" w="lg" len="lg"/>
            </a:ln>
            <a:effectLst/>
          </p:spPr>
          <p:txBody>
            <a:bodyPr wrap="none">
              <a:spAutoFit/>
            </a:bodyPr>
            <a:lstStyle/>
            <a:p>
              <a:r>
                <a:rPr lang="en-US" sz="500"/>
                <a:t>http://tbn2.google.com/images?q=tbn:QSdq9xLNwW35cM:http://www.geneseo.edu/~ehs/Respirator%2520Web%2520page/scba.gif</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dissolve">
                                      <p:cBhvr>
                                        <p:cTn id="7" dur="500"/>
                                        <p:tgtEl>
                                          <p:spTgt spid="256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dissolve">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animEffect transition="in" filter="dissolve">
                                      <p:cBhvr>
                                        <p:cTn id="23" dur="500"/>
                                        <p:tgtEl>
                                          <p:spTgt spid="2560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9" presetClass="entr" presetSubtype="1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fmla="#ppt_w*sin(2.5*pi*$)">
                                          <p:val>
                                            <p:fltVal val="0"/>
                                          </p:val>
                                        </p:tav>
                                        <p:tav tm="100000">
                                          <p:val>
                                            <p:fltVal val="1"/>
                                          </p:val>
                                        </p:tav>
                                      </p:tavLst>
                                    </p:anim>
                                    <p:anim calcmode="lin" valueType="num">
                                      <p:cBhvr>
                                        <p:cTn id="29"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bldLvl="4"/>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077200" cy="4648200"/>
          </a:xfrm>
        </p:spPr>
        <p:txBody>
          <a:bodyPr/>
          <a:lstStyle/>
          <a:p>
            <a:r>
              <a:rPr lang="en-US" sz="2600" dirty="0" smtClean="0">
                <a:solidFill>
                  <a:schemeClr val="tx1"/>
                </a:solidFill>
                <a:latin typeface="+mn-lt"/>
                <a:ea typeface="+mn-ea"/>
                <a:cs typeface="+mn-cs"/>
              </a:rPr>
              <a:t>Describe techniques for controlling the spread of contamination to personnel and equipment, including the following:</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use of protective clothing</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packaging of contaminated materials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use of containment devices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control of leaks from radioactive systems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decontamination</a:t>
            </a:r>
            <a:r>
              <a:rPr lang="en-US" sz="2600" dirty="0" smtClean="0"/>
              <a:t> </a:t>
            </a:r>
          </a:p>
          <a:p>
            <a:r>
              <a:rPr lang="en-US" sz="2400" dirty="0" smtClean="0"/>
              <a:t>Describe contamination control techniques that can be used to limit or prevent personnel and area contamination and/or reduce radioactive waste generation.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Continuous flow</a:t>
            </a:r>
          </a:p>
        </p:txBody>
      </p:sp>
      <p:sp>
        <p:nvSpPr>
          <p:cNvPr id="3" name="Content Placeholder 2"/>
          <p:cNvSpPr>
            <a:spLocks noGrp="1"/>
          </p:cNvSpPr>
          <p:nvPr>
            <p:ph idx="1"/>
          </p:nvPr>
        </p:nvSpPr>
        <p:spPr>
          <a:xfrm>
            <a:off x="457200" y="1981200"/>
            <a:ext cx="8153400" cy="4114800"/>
          </a:xfrm>
        </p:spPr>
        <p:txBody>
          <a:bodyPr/>
          <a:lstStyle/>
          <a:p>
            <a:r>
              <a:rPr lang="en-US" smtClean="0"/>
              <a:t>Half, full face piece; helmet; hood; suit</a:t>
            </a:r>
          </a:p>
          <a:p>
            <a:r>
              <a:rPr lang="en-US" smtClean="0"/>
              <a:t>Can accommodate workers with facial hair</a:t>
            </a:r>
          </a:p>
          <a:p>
            <a:r>
              <a:rPr lang="en-US" smtClean="0"/>
              <a:t>Can provide heating or cooling</a:t>
            </a:r>
          </a:p>
        </p:txBody>
      </p:sp>
      <p:grpSp>
        <p:nvGrpSpPr>
          <p:cNvPr id="2" name="Group 7"/>
          <p:cNvGrpSpPr>
            <a:grpSpLocks/>
          </p:cNvGrpSpPr>
          <p:nvPr/>
        </p:nvGrpSpPr>
        <p:grpSpPr bwMode="auto">
          <a:xfrm>
            <a:off x="2362200" y="4038600"/>
            <a:ext cx="4533900" cy="2165350"/>
            <a:chOff x="1488" y="2544"/>
            <a:chExt cx="2856" cy="1364"/>
          </a:xfrm>
        </p:grpSpPr>
        <p:pic>
          <p:nvPicPr>
            <p:cNvPr id="26628" name="Picture 2" descr="http://tbn2.google.com/images?q=tbn:Kv3C4DfDaCO2_M:http://www.sea.com.au/html/products/pospress/pp_images/compair_sr63_alone.jpg">
              <a:hlinkClick r:id="rId2"/>
            </p:cNvPr>
            <p:cNvPicPr>
              <a:picLocks noChangeAspect="1" noChangeArrowheads="1"/>
            </p:cNvPicPr>
            <p:nvPr/>
          </p:nvPicPr>
          <p:blipFill>
            <a:blip r:embed="rId3" cstate="print"/>
            <a:srcRect/>
            <a:stretch>
              <a:fillRect/>
            </a:stretch>
          </p:blipFill>
          <p:spPr bwMode="auto">
            <a:xfrm>
              <a:off x="2352" y="2544"/>
              <a:ext cx="1008" cy="1249"/>
            </a:xfrm>
            <a:prstGeom prst="rect">
              <a:avLst/>
            </a:prstGeom>
            <a:noFill/>
            <a:ln w="9525">
              <a:noFill/>
              <a:miter lim="800000"/>
              <a:headEnd/>
              <a:tailEnd/>
            </a:ln>
          </p:spPr>
        </p:pic>
        <p:sp>
          <p:nvSpPr>
            <p:cNvPr id="26630" name="Rectangle 6"/>
            <p:cNvSpPr>
              <a:spLocks noChangeArrowheads="1"/>
            </p:cNvSpPr>
            <p:nvPr/>
          </p:nvSpPr>
          <p:spPr bwMode="auto">
            <a:xfrm>
              <a:off x="1488" y="3792"/>
              <a:ext cx="2856" cy="116"/>
            </a:xfrm>
            <a:prstGeom prst="rect">
              <a:avLst/>
            </a:prstGeom>
            <a:noFill/>
            <a:ln w="9525">
              <a:noFill/>
              <a:miter lim="800000"/>
              <a:headEnd type="none" w="lg" len="lg"/>
              <a:tailEnd type="none" w="lg" len="lg"/>
            </a:ln>
            <a:effectLst/>
          </p:spPr>
          <p:txBody>
            <a:bodyPr wrap="none">
              <a:spAutoFit/>
            </a:bodyPr>
            <a:lstStyle/>
            <a:p>
              <a:r>
                <a:rPr lang="en-US" sz="600"/>
                <a:t>http://tbn2.google.com/images?q=tbn:Kv3C4DfDaCO2_M:http://www.sea.com.au/html/products/pospress/pp_images/compair_sr63_alone.jpg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style.rotation</p:attrName>
                                        </p:attrNameLst>
                                      </p:cBhvr>
                                      <p:tavLst>
                                        <p:tav tm="0">
                                          <p:val>
                                            <p:fltVal val="720"/>
                                          </p:val>
                                        </p:tav>
                                        <p:tav tm="100000">
                                          <p:val>
                                            <p:fltVal val="0"/>
                                          </p:val>
                                        </p:tav>
                                      </p:tavLst>
                                    </p:anim>
                                    <p:anim calcmode="lin" valueType="num">
                                      <p:cBhvr>
                                        <p:cTn id="9" dur="500" fill="hold"/>
                                        <p:tgtEl>
                                          <p:spTgt spid="2"/>
                                        </p:tgtEl>
                                        <p:attrNameLst>
                                          <p:attrName>ppt_h</p:attrName>
                                        </p:attrNameLst>
                                      </p:cBhvr>
                                      <p:tavLst>
                                        <p:tav tm="0">
                                          <p:val>
                                            <p:fltVal val="0"/>
                                          </p:val>
                                        </p:tav>
                                        <p:tav tm="100000">
                                          <p:val>
                                            <p:strVal val="#ppt_h"/>
                                          </p:val>
                                        </p:tav>
                                      </p:tavLst>
                                    </p:anim>
                                    <p:anim calcmode="lin" valueType="num">
                                      <p:cBhvr>
                                        <p:cTn id="10" dur="5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838200" y="381000"/>
            <a:ext cx="7772400" cy="1143000"/>
          </a:xfrm>
        </p:spPr>
        <p:txBody>
          <a:bodyPr>
            <a:normAutofit fontScale="90000"/>
          </a:bodyPr>
          <a:lstStyle/>
          <a:p>
            <a:r>
              <a:rPr lang="en-US" smtClean="0"/>
              <a:t>Limitations of Air Supplied</a:t>
            </a:r>
            <a:br>
              <a:rPr lang="en-US" smtClean="0"/>
            </a:br>
            <a:r>
              <a:rPr lang="en-US" smtClean="0"/>
              <a:t>Respirators</a:t>
            </a:r>
          </a:p>
        </p:txBody>
      </p:sp>
      <p:sp>
        <p:nvSpPr>
          <p:cNvPr id="3" name="Content Placeholder 2"/>
          <p:cNvSpPr>
            <a:spLocks noGrp="1"/>
          </p:cNvSpPr>
          <p:nvPr>
            <p:ph idx="1"/>
          </p:nvPr>
        </p:nvSpPr>
        <p:spPr/>
        <p:txBody>
          <a:bodyPr/>
          <a:lstStyle/>
          <a:p>
            <a:r>
              <a:rPr lang="en-US" smtClean="0"/>
              <a:t>Need secure air supply</a:t>
            </a:r>
          </a:p>
          <a:p>
            <a:r>
              <a:rPr lang="en-US" smtClean="0"/>
              <a:t>Increased maintenance</a:t>
            </a:r>
          </a:p>
          <a:p>
            <a:r>
              <a:rPr lang="en-US" smtClean="0"/>
              <a:t>Cost</a:t>
            </a:r>
          </a:p>
          <a:p>
            <a:r>
              <a:rPr lang="en-US" smtClean="0"/>
              <a:t>Drag hose around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Fit Testing</a:t>
            </a:r>
          </a:p>
        </p:txBody>
      </p:sp>
      <p:sp>
        <p:nvSpPr>
          <p:cNvPr id="3" name="Content Placeholder 2"/>
          <p:cNvSpPr>
            <a:spLocks noGrp="1"/>
          </p:cNvSpPr>
          <p:nvPr>
            <p:ph idx="1"/>
          </p:nvPr>
        </p:nvSpPr>
        <p:spPr>
          <a:xfrm>
            <a:off x="533400" y="1600200"/>
            <a:ext cx="7772400" cy="4114800"/>
          </a:xfrm>
        </p:spPr>
        <p:txBody>
          <a:bodyPr/>
          <a:lstStyle/>
          <a:p>
            <a:r>
              <a:rPr lang="en-US" smtClean="0"/>
              <a:t>Two methods</a:t>
            </a:r>
          </a:p>
          <a:p>
            <a:pPr lvl="1"/>
            <a:r>
              <a:rPr lang="en-US" smtClean="0"/>
              <a:t>Qualitative fit test (QLFT)</a:t>
            </a:r>
          </a:p>
          <a:p>
            <a:pPr lvl="1"/>
            <a:r>
              <a:rPr lang="en-US" smtClean="0"/>
              <a:t>Quantitative fit test (QNFT) (measures effectiveness numerically)</a:t>
            </a:r>
          </a:p>
        </p:txBody>
      </p:sp>
      <p:grpSp>
        <p:nvGrpSpPr>
          <p:cNvPr id="2" name="Group 8"/>
          <p:cNvGrpSpPr>
            <a:grpSpLocks/>
          </p:cNvGrpSpPr>
          <p:nvPr/>
        </p:nvGrpSpPr>
        <p:grpSpPr bwMode="auto">
          <a:xfrm>
            <a:off x="609600" y="3810000"/>
            <a:ext cx="3536950" cy="2225675"/>
            <a:chOff x="432" y="2256"/>
            <a:chExt cx="2228" cy="1402"/>
          </a:xfrm>
        </p:grpSpPr>
        <p:pic>
          <p:nvPicPr>
            <p:cNvPr id="28676" name="Picture 4" descr="http://www.trainingprofessionals.com/components/com_virtuemart/shop_image/product/ee2ebd72059392157c20b9a11b124aae.jpg"/>
            <p:cNvPicPr>
              <a:picLocks noChangeAspect="1" noChangeArrowheads="1"/>
            </p:cNvPicPr>
            <p:nvPr/>
          </p:nvPicPr>
          <p:blipFill>
            <a:blip r:embed="rId2" cstate="print"/>
            <a:srcRect/>
            <a:stretch>
              <a:fillRect/>
            </a:stretch>
          </p:blipFill>
          <p:spPr bwMode="auto">
            <a:xfrm>
              <a:off x="576" y="2256"/>
              <a:ext cx="1920" cy="1278"/>
            </a:xfrm>
            <a:prstGeom prst="rect">
              <a:avLst/>
            </a:prstGeom>
            <a:noFill/>
            <a:ln w="9525">
              <a:noFill/>
              <a:miter lim="800000"/>
              <a:headEnd/>
              <a:tailEnd/>
            </a:ln>
          </p:spPr>
        </p:pic>
        <p:sp>
          <p:nvSpPr>
            <p:cNvPr id="28679" name="Rectangle 7"/>
            <p:cNvSpPr>
              <a:spLocks noChangeArrowheads="1"/>
            </p:cNvSpPr>
            <p:nvPr/>
          </p:nvSpPr>
          <p:spPr bwMode="auto">
            <a:xfrm>
              <a:off x="432" y="3552"/>
              <a:ext cx="2228" cy="106"/>
            </a:xfrm>
            <a:prstGeom prst="rect">
              <a:avLst/>
            </a:prstGeom>
            <a:noFill/>
            <a:ln w="9525">
              <a:noFill/>
              <a:miter lim="800000"/>
              <a:headEnd type="none" w="lg" len="lg"/>
              <a:tailEnd type="none" w="lg" len="lg"/>
            </a:ln>
            <a:effectLst/>
          </p:spPr>
          <p:txBody>
            <a:bodyPr wrap="none">
              <a:spAutoFit/>
            </a:bodyPr>
            <a:lstStyle/>
            <a:p>
              <a:r>
                <a:rPr lang="en-US" sz="500"/>
                <a:t>http://www.trainingprofessionals.com/components/com_virtuemart/shop_image/product/ee2ebd72059392157c20b9a11b124aae.jpg</a:t>
              </a:r>
            </a:p>
          </p:txBody>
        </p:sp>
      </p:grpSp>
      <p:grpSp>
        <p:nvGrpSpPr>
          <p:cNvPr id="4" name="Group 10"/>
          <p:cNvGrpSpPr>
            <a:grpSpLocks/>
          </p:cNvGrpSpPr>
          <p:nvPr/>
        </p:nvGrpSpPr>
        <p:grpSpPr bwMode="auto">
          <a:xfrm>
            <a:off x="4800600" y="3657600"/>
            <a:ext cx="3886200" cy="2898775"/>
            <a:chOff x="2976" y="2256"/>
            <a:chExt cx="2496" cy="1874"/>
          </a:xfrm>
        </p:grpSpPr>
        <p:pic>
          <p:nvPicPr>
            <p:cNvPr id="83974" name="Picture 6" descr="http://www.evereadyincomefund.com/UserFiles/Respitory%20mask%20fit%20testing%20a(1).jpg"/>
            <p:cNvPicPr>
              <a:picLocks noChangeAspect="1" noChangeArrowheads="1"/>
            </p:cNvPicPr>
            <p:nvPr/>
          </p:nvPicPr>
          <p:blipFill>
            <a:blip r:embed="rId3" cstate="print"/>
            <a:srcRect/>
            <a:stretch>
              <a:fillRect/>
            </a:stretch>
          </p:blipFill>
          <p:spPr bwMode="auto">
            <a:xfrm>
              <a:off x="2976" y="2256"/>
              <a:ext cx="2496" cy="1666"/>
            </a:xfrm>
            <a:prstGeom prst="rect">
              <a:avLst/>
            </a:prstGeom>
            <a:noFill/>
            <a:ln w="9525">
              <a:noFill/>
              <a:miter lim="800000"/>
              <a:headEnd/>
              <a:tailEnd/>
            </a:ln>
          </p:spPr>
        </p:pic>
        <p:sp>
          <p:nvSpPr>
            <p:cNvPr id="28681" name="Rectangle 9"/>
            <p:cNvSpPr>
              <a:spLocks noChangeArrowheads="1"/>
            </p:cNvSpPr>
            <p:nvPr/>
          </p:nvSpPr>
          <p:spPr bwMode="auto">
            <a:xfrm>
              <a:off x="3539" y="4032"/>
              <a:ext cx="1410" cy="98"/>
            </a:xfrm>
            <a:prstGeom prst="rect">
              <a:avLst/>
            </a:prstGeom>
            <a:noFill/>
            <a:ln w="9525">
              <a:noFill/>
              <a:miter lim="800000"/>
              <a:headEnd type="none" w="lg" len="lg"/>
              <a:tailEnd type="none" w="lg" len="lg"/>
            </a:ln>
            <a:effectLst/>
          </p:spPr>
          <p:txBody>
            <a:bodyPr wrap="none">
              <a:spAutoFit/>
            </a:bodyPr>
            <a:lstStyle/>
            <a:p>
              <a:r>
                <a:rPr lang="en-US" sz="400"/>
                <a:t>http://www.evereadyincomefund.com/UserFiles/Respitory%20mask%20fit%20testing%20a(1).jpg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219200" y="533400"/>
            <a:ext cx="7162800" cy="990600"/>
          </a:xfrm>
        </p:spPr>
        <p:txBody>
          <a:bodyPr>
            <a:normAutofit fontScale="90000"/>
          </a:bodyPr>
          <a:lstStyle/>
          <a:p>
            <a:r>
              <a:rPr lang="en-US" sz="2800" smtClean="0"/>
              <a:t>Fit Testing</a:t>
            </a:r>
            <a:r>
              <a:rPr lang="en-US" smtClean="0"/>
              <a:t/>
            </a:r>
            <a:br>
              <a:rPr lang="en-US" smtClean="0"/>
            </a:br>
            <a:r>
              <a:rPr lang="en-US" sz="2800" smtClean="0"/>
              <a:t>29 CFR 1910.134, App A</a:t>
            </a:r>
            <a:br>
              <a:rPr lang="en-US" sz="2800" smtClean="0"/>
            </a:br>
            <a:r>
              <a:rPr lang="en-US" sz="2400" smtClean="0"/>
              <a:t>(OSHA)</a:t>
            </a:r>
          </a:p>
        </p:txBody>
      </p:sp>
      <p:sp>
        <p:nvSpPr>
          <p:cNvPr id="3" name="Content Placeholder 2"/>
          <p:cNvSpPr>
            <a:spLocks noGrp="1"/>
          </p:cNvSpPr>
          <p:nvPr>
            <p:ph idx="1"/>
          </p:nvPr>
        </p:nvSpPr>
        <p:spPr>
          <a:xfrm>
            <a:off x="457200" y="1676400"/>
            <a:ext cx="8001000" cy="4419600"/>
          </a:xfrm>
        </p:spPr>
        <p:txBody>
          <a:bodyPr/>
          <a:lstStyle/>
          <a:p>
            <a:r>
              <a:rPr lang="en-US" smtClean="0"/>
              <a:t>Not conducted if hair prevents good seal</a:t>
            </a:r>
          </a:p>
          <a:p>
            <a:r>
              <a:rPr lang="en-US" smtClean="0"/>
              <a:t>Respirator selection</a:t>
            </a:r>
          </a:p>
          <a:p>
            <a:r>
              <a:rPr lang="en-US" smtClean="0"/>
              <a:t>Donning review</a:t>
            </a:r>
          </a:p>
        </p:txBody>
      </p:sp>
      <p:pic>
        <p:nvPicPr>
          <p:cNvPr id="30724" name="Picture 2" descr="http://tbn3.google.com/images?q=tbn:k2THZ7MJUty01M:http://www.lifetekinc.com/images/RespFit_Art.jpg">
            <a:hlinkClick r:id="rId2"/>
          </p:cNvPr>
          <p:cNvPicPr>
            <a:picLocks noChangeAspect="1" noChangeArrowheads="1"/>
          </p:cNvPicPr>
          <p:nvPr/>
        </p:nvPicPr>
        <p:blipFill>
          <a:blip r:embed="rId3" cstate="print"/>
          <a:srcRect/>
          <a:stretch>
            <a:fillRect/>
          </a:stretch>
        </p:blipFill>
        <p:spPr bwMode="auto">
          <a:xfrm>
            <a:off x="4876800" y="3533775"/>
            <a:ext cx="1981200" cy="1695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001000" cy="4114800"/>
          </a:xfrm>
        </p:spPr>
        <p:txBody>
          <a:bodyPr/>
          <a:lstStyle/>
          <a:p>
            <a:r>
              <a:rPr lang="en-US" smtClean="0"/>
              <a:t>Assessment of comfort - worker</a:t>
            </a:r>
          </a:p>
          <a:p>
            <a:pPr lvl="1"/>
            <a:r>
              <a:rPr lang="en-US" smtClean="0"/>
              <a:t>Position of mask on nose</a:t>
            </a:r>
          </a:p>
          <a:p>
            <a:pPr lvl="1"/>
            <a:r>
              <a:rPr lang="en-US" smtClean="0"/>
              <a:t>Room for eye protection</a:t>
            </a:r>
          </a:p>
          <a:p>
            <a:pPr lvl="1"/>
            <a:r>
              <a:rPr lang="en-US" smtClean="0"/>
              <a:t>Room to talk</a:t>
            </a:r>
          </a:p>
          <a:p>
            <a:pPr lvl="1"/>
            <a:r>
              <a:rPr lang="en-US" smtClean="0"/>
              <a:t>Position of mask on face and cheeks</a:t>
            </a:r>
          </a:p>
        </p:txBody>
      </p:sp>
      <p:sp>
        <p:nvSpPr>
          <p:cNvPr id="31750" name="Title 1"/>
          <p:cNvSpPr>
            <a:spLocks/>
          </p:cNvSpPr>
          <p:nvPr/>
        </p:nvSpPr>
        <p:spPr bwMode="auto">
          <a:xfrm>
            <a:off x="1219200" y="457200"/>
            <a:ext cx="7162800" cy="990600"/>
          </a:xfrm>
          <a:prstGeom prst="rect">
            <a:avLst/>
          </a:prstGeom>
          <a:noFill/>
          <a:ln w="9525">
            <a:noFill/>
            <a:miter lim="800000"/>
            <a:headEnd/>
            <a:tailEnd/>
          </a:ln>
        </p:spPr>
        <p:txBody>
          <a:bodyPr anchor="ctr"/>
          <a:lstStyle/>
          <a:p>
            <a:r>
              <a:rPr lang="en-US" sz="2800" b="1" dirty="0">
                <a:solidFill>
                  <a:schemeClr val="tx2"/>
                </a:solidFill>
                <a:latin typeface="Arial" charset="0"/>
              </a:rPr>
              <a:t>Fit Testing</a:t>
            </a:r>
            <a:r>
              <a:rPr lang="en-US" sz="3600" b="1" dirty="0">
                <a:solidFill>
                  <a:schemeClr val="tx2"/>
                </a:solidFill>
                <a:latin typeface="Arial" charset="0"/>
              </a:rPr>
              <a:t/>
            </a:r>
            <a:br>
              <a:rPr lang="en-US" sz="3600" b="1" dirty="0">
                <a:solidFill>
                  <a:schemeClr val="tx2"/>
                </a:solidFill>
                <a:latin typeface="Arial" charset="0"/>
              </a:rPr>
            </a:br>
            <a:r>
              <a:rPr lang="en-US" sz="2800" b="1" dirty="0">
                <a:solidFill>
                  <a:schemeClr val="tx2"/>
                </a:solidFill>
                <a:latin typeface="Arial" charset="0"/>
              </a:rPr>
              <a:t>29 CFR 1910.134, App A</a:t>
            </a:r>
            <a:br>
              <a:rPr lang="en-US" sz="2800" b="1" dirty="0">
                <a:solidFill>
                  <a:schemeClr val="tx2"/>
                </a:solidFill>
                <a:latin typeface="Arial" charset="0"/>
              </a:rPr>
            </a:br>
            <a:r>
              <a:rPr lang="en-US" b="1" dirty="0">
                <a:solidFill>
                  <a:schemeClr val="tx2"/>
                </a:solidFill>
                <a:latin typeface="Arial" charset="0"/>
              </a:rPr>
              <a:t>(OSHA) – </a:t>
            </a:r>
            <a:r>
              <a:rPr lang="en-US" sz="1200" b="1" dirty="0">
                <a:solidFill>
                  <a:schemeClr val="tx2"/>
                </a:solidFill>
                <a:latin typeface="Arial" charset="0"/>
              </a:rPr>
              <a:t>(cont’d)</a:t>
            </a:r>
          </a:p>
        </p:txBody>
      </p:sp>
      <p:grpSp>
        <p:nvGrpSpPr>
          <p:cNvPr id="2" name="Group 8"/>
          <p:cNvGrpSpPr>
            <a:grpSpLocks/>
          </p:cNvGrpSpPr>
          <p:nvPr/>
        </p:nvGrpSpPr>
        <p:grpSpPr bwMode="auto">
          <a:xfrm>
            <a:off x="5562600" y="2362200"/>
            <a:ext cx="3127375" cy="1539875"/>
            <a:chOff x="3504" y="1488"/>
            <a:chExt cx="1970" cy="970"/>
          </a:xfrm>
        </p:grpSpPr>
        <p:pic>
          <p:nvPicPr>
            <p:cNvPr id="31748" name="Picture 2" descr="http://tbn0.google.com/images?q=tbn:opPs0oIug2hOBM:http://www.midwestsalesinc.com/full%2520respirator.jpg">
              <a:hlinkClick r:id="rId2"/>
            </p:cNvPr>
            <p:cNvPicPr>
              <a:picLocks noChangeAspect="1" noChangeArrowheads="1"/>
            </p:cNvPicPr>
            <p:nvPr/>
          </p:nvPicPr>
          <p:blipFill>
            <a:blip r:embed="rId3" cstate="print"/>
            <a:srcRect/>
            <a:stretch>
              <a:fillRect/>
            </a:stretch>
          </p:blipFill>
          <p:spPr bwMode="auto">
            <a:xfrm>
              <a:off x="4368" y="1488"/>
              <a:ext cx="864" cy="820"/>
            </a:xfrm>
            <a:prstGeom prst="rect">
              <a:avLst/>
            </a:prstGeom>
            <a:noFill/>
            <a:ln w="9525">
              <a:noFill/>
              <a:miter lim="800000"/>
              <a:headEnd/>
              <a:tailEnd/>
            </a:ln>
          </p:spPr>
        </p:pic>
        <p:sp>
          <p:nvSpPr>
            <p:cNvPr id="31751" name="Rectangle 7"/>
            <p:cNvSpPr>
              <a:spLocks noChangeArrowheads="1"/>
            </p:cNvSpPr>
            <p:nvPr/>
          </p:nvSpPr>
          <p:spPr bwMode="auto">
            <a:xfrm>
              <a:off x="3504" y="2352"/>
              <a:ext cx="1970" cy="106"/>
            </a:xfrm>
            <a:prstGeom prst="rect">
              <a:avLst/>
            </a:prstGeom>
            <a:noFill/>
            <a:ln w="9525">
              <a:noFill/>
              <a:miter lim="800000"/>
              <a:headEnd type="none" w="lg" len="lg"/>
              <a:tailEnd type="none" w="lg" len="lg"/>
            </a:ln>
            <a:effectLst/>
          </p:spPr>
          <p:txBody>
            <a:bodyPr wrap="none">
              <a:spAutoFit/>
            </a:bodyPr>
            <a:lstStyle/>
            <a:p>
              <a:r>
                <a:rPr lang="en-US" sz="500"/>
                <a:t>http://tbn0.google.com/images?q=tbn:opPs0oIug2hOBM:http://www.midwestsalesinc.com/full%2520respirator.jpg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001000" cy="4114800"/>
          </a:xfrm>
        </p:spPr>
        <p:txBody>
          <a:bodyPr/>
          <a:lstStyle/>
          <a:p>
            <a:r>
              <a:rPr lang="en-US" smtClean="0"/>
              <a:t>Adequacy of fit - assessor</a:t>
            </a:r>
          </a:p>
          <a:p>
            <a:pPr lvl="1"/>
            <a:r>
              <a:rPr lang="en-US" smtClean="0"/>
              <a:t>Chin properly placed</a:t>
            </a:r>
          </a:p>
          <a:p>
            <a:pPr lvl="1"/>
            <a:r>
              <a:rPr lang="en-US" smtClean="0"/>
              <a:t>Adequate strap tension</a:t>
            </a:r>
          </a:p>
          <a:p>
            <a:pPr lvl="1"/>
            <a:r>
              <a:rPr lang="en-US" smtClean="0"/>
              <a:t>Fit across nose bridge</a:t>
            </a:r>
          </a:p>
          <a:p>
            <a:pPr lvl="1"/>
            <a:r>
              <a:rPr lang="en-US" smtClean="0"/>
              <a:t>Proper size to span nose to chin</a:t>
            </a:r>
          </a:p>
          <a:p>
            <a:pPr lvl="1"/>
            <a:r>
              <a:rPr lang="en-US" smtClean="0"/>
              <a:t>Tendency of mask to slip</a:t>
            </a:r>
          </a:p>
        </p:txBody>
      </p:sp>
      <p:sp>
        <p:nvSpPr>
          <p:cNvPr id="32775" name="Title 1"/>
          <p:cNvSpPr>
            <a:spLocks/>
          </p:cNvSpPr>
          <p:nvPr/>
        </p:nvSpPr>
        <p:spPr bwMode="auto">
          <a:xfrm>
            <a:off x="1371600" y="457200"/>
            <a:ext cx="7010400" cy="990600"/>
          </a:xfrm>
          <a:prstGeom prst="rect">
            <a:avLst/>
          </a:prstGeom>
          <a:noFill/>
          <a:ln w="9525">
            <a:noFill/>
            <a:miter lim="800000"/>
            <a:headEnd/>
            <a:tailEnd/>
          </a:ln>
        </p:spPr>
        <p:txBody>
          <a:bodyPr anchor="ctr"/>
          <a:lstStyle/>
          <a:p>
            <a:r>
              <a:rPr lang="en-US" sz="2800" b="1">
                <a:solidFill>
                  <a:schemeClr val="tx2"/>
                </a:solidFill>
                <a:latin typeface="Arial" charset="0"/>
              </a:rPr>
              <a:t>Fit Testing</a:t>
            </a:r>
            <a:r>
              <a:rPr lang="en-US" sz="3600" b="1">
                <a:solidFill>
                  <a:schemeClr val="tx2"/>
                </a:solidFill>
                <a:latin typeface="Arial" charset="0"/>
              </a:rPr>
              <a:t/>
            </a:r>
            <a:br>
              <a:rPr lang="en-US" sz="3600" b="1">
                <a:solidFill>
                  <a:schemeClr val="tx2"/>
                </a:solidFill>
                <a:latin typeface="Arial" charset="0"/>
              </a:rPr>
            </a:br>
            <a:r>
              <a:rPr lang="en-US" sz="2800" b="1">
                <a:solidFill>
                  <a:schemeClr val="tx2"/>
                </a:solidFill>
                <a:latin typeface="Arial" charset="0"/>
              </a:rPr>
              <a:t>29 CFR 1910.134, App A</a:t>
            </a:r>
            <a:br>
              <a:rPr lang="en-US" sz="2800" b="1">
                <a:solidFill>
                  <a:schemeClr val="tx2"/>
                </a:solidFill>
                <a:latin typeface="Arial" charset="0"/>
              </a:rPr>
            </a:br>
            <a:r>
              <a:rPr lang="en-US" b="1">
                <a:solidFill>
                  <a:schemeClr val="tx2"/>
                </a:solidFill>
                <a:latin typeface="Arial" charset="0"/>
              </a:rPr>
              <a:t>(OSHA) – </a:t>
            </a:r>
            <a:r>
              <a:rPr lang="en-US" sz="1200" b="1">
                <a:solidFill>
                  <a:schemeClr val="tx2"/>
                </a:solidFill>
                <a:latin typeface="Arial" charset="0"/>
              </a:rPr>
              <a:t>(cont’d)</a:t>
            </a:r>
          </a:p>
        </p:txBody>
      </p:sp>
      <p:grpSp>
        <p:nvGrpSpPr>
          <p:cNvPr id="2" name="Group 9"/>
          <p:cNvGrpSpPr>
            <a:grpSpLocks/>
          </p:cNvGrpSpPr>
          <p:nvPr/>
        </p:nvGrpSpPr>
        <p:grpSpPr bwMode="auto">
          <a:xfrm>
            <a:off x="5715000" y="1752600"/>
            <a:ext cx="2895600" cy="2333625"/>
            <a:chOff x="3600" y="2198"/>
            <a:chExt cx="1824" cy="1470"/>
          </a:xfrm>
        </p:grpSpPr>
        <p:pic>
          <p:nvPicPr>
            <p:cNvPr id="32778" name="Picture 10" descr="cdc.gov"/>
            <p:cNvPicPr>
              <a:picLocks noChangeAspect="1" noChangeArrowheads="1"/>
            </p:cNvPicPr>
            <p:nvPr/>
          </p:nvPicPr>
          <p:blipFill>
            <a:blip r:embed="rId2" cstate="print"/>
            <a:srcRect/>
            <a:stretch>
              <a:fillRect/>
            </a:stretch>
          </p:blipFill>
          <p:spPr bwMode="auto">
            <a:xfrm>
              <a:off x="3600" y="2198"/>
              <a:ext cx="1824" cy="1314"/>
            </a:xfrm>
            <a:prstGeom prst="rect">
              <a:avLst/>
            </a:prstGeom>
            <a:noFill/>
          </p:spPr>
        </p:pic>
        <p:sp>
          <p:nvSpPr>
            <p:cNvPr id="32779" name="Rectangle 11"/>
            <p:cNvSpPr>
              <a:spLocks noChangeArrowheads="1"/>
            </p:cNvSpPr>
            <p:nvPr/>
          </p:nvSpPr>
          <p:spPr bwMode="auto">
            <a:xfrm>
              <a:off x="4368" y="3552"/>
              <a:ext cx="383" cy="116"/>
            </a:xfrm>
            <a:prstGeom prst="rect">
              <a:avLst/>
            </a:prstGeom>
            <a:noFill/>
            <a:ln w="9525">
              <a:noFill/>
              <a:miter lim="800000"/>
              <a:headEnd type="none" w="lg" len="lg"/>
              <a:tailEnd type="none" w="lg" len="lg"/>
            </a:ln>
            <a:effectLst/>
          </p:spPr>
          <p:txBody>
            <a:bodyPr wrap="none">
              <a:spAutoFit/>
            </a:bodyPr>
            <a:lstStyle/>
            <a:p>
              <a:r>
                <a:rPr lang="en-US" sz="600"/>
                <a:t>www.cdc.gov</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1752600"/>
          </a:xfrm>
        </p:spPr>
        <p:txBody>
          <a:bodyPr/>
          <a:lstStyle/>
          <a:p>
            <a:r>
              <a:rPr lang="en-US" smtClean="0"/>
              <a:t>User seal check</a:t>
            </a:r>
          </a:p>
          <a:p>
            <a:pPr lvl="1"/>
            <a:r>
              <a:rPr lang="en-US" smtClean="0"/>
              <a:t>Positive pressure check</a:t>
            </a:r>
          </a:p>
          <a:p>
            <a:pPr lvl="1"/>
            <a:r>
              <a:rPr lang="en-US" smtClean="0"/>
              <a:t>Negative pressure check</a:t>
            </a:r>
          </a:p>
        </p:txBody>
      </p:sp>
      <p:sp>
        <p:nvSpPr>
          <p:cNvPr id="33799" name="Title 1"/>
          <p:cNvSpPr>
            <a:spLocks/>
          </p:cNvSpPr>
          <p:nvPr/>
        </p:nvSpPr>
        <p:spPr bwMode="auto">
          <a:xfrm>
            <a:off x="1371600" y="457200"/>
            <a:ext cx="7010400" cy="990600"/>
          </a:xfrm>
          <a:prstGeom prst="rect">
            <a:avLst/>
          </a:prstGeom>
          <a:noFill/>
          <a:ln w="9525">
            <a:noFill/>
            <a:miter lim="800000"/>
            <a:headEnd/>
            <a:tailEnd/>
          </a:ln>
        </p:spPr>
        <p:txBody>
          <a:bodyPr anchor="ctr"/>
          <a:lstStyle/>
          <a:p>
            <a:r>
              <a:rPr lang="en-US" sz="2800" b="1">
                <a:solidFill>
                  <a:schemeClr val="tx2"/>
                </a:solidFill>
                <a:latin typeface="Arial" charset="0"/>
              </a:rPr>
              <a:t>Fit Testing</a:t>
            </a:r>
            <a:r>
              <a:rPr lang="en-US" sz="3600" b="1">
                <a:solidFill>
                  <a:schemeClr val="tx2"/>
                </a:solidFill>
                <a:latin typeface="Arial" charset="0"/>
              </a:rPr>
              <a:t/>
            </a:r>
            <a:br>
              <a:rPr lang="en-US" sz="3600" b="1">
                <a:solidFill>
                  <a:schemeClr val="tx2"/>
                </a:solidFill>
                <a:latin typeface="Arial" charset="0"/>
              </a:rPr>
            </a:br>
            <a:r>
              <a:rPr lang="en-US" sz="2800" b="1">
                <a:solidFill>
                  <a:schemeClr val="tx2"/>
                </a:solidFill>
                <a:latin typeface="Arial" charset="0"/>
              </a:rPr>
              <a:t>29 CFR 1910.134, App A</a:t>
            </a:r>
            <a:br>
              <a:rPr lang="en-US" sz="2800" b="1">
                <a:solidFill>
                  <a:schemeClr val="tx2"/>
                </a:solidFill>
                <a:latin typeface="Arial" charset="0"/>
              </a:rPr>
            </a:br>
            <a:r>
              <a:rPr lang="en-US" b="1">
                <a:solidFill>
                  <a:schemeClr val="tx2"/>
                </a:solidFill>
                <a:latin typeface="Arial" charset="0"/>
              </a:rPr>
              <a:t>(OSHA) – </a:t>
            </a:r>
            <a:r>
              <a:rPr lang="en-US" sz="1200" b="1">
                <a:solidFill>
                  <a:schemeClr val="tx2"/>
                </a:solidFill>
                <a:latin typeface="Arial" charset="0"/>
              </a:rPr>
              <a:t>(cont’d)</a:t>
            </a:r>
          </a:p>
        </p:txBody>
      </p:sp>
      <p:grpSp>
        <p:nvGrpSpPr>
          <p:cNvPr id="2" name="Group 8"/>
          <p:cNvGrpSpPr>
            <a:grpSpLocks/>
          </p:cNvGrpSpPr>
          <p:nvPr/>
        </p:nvGrpSpPr>
        <p:grpSpPr bwMode="auto">
          <a:xfrm>
            <a:off x="2438400" y="3429000"/>
            <a:ext cx="4724400" cy="2427288"/>
            <a:chOff x="1728" y="2496"/>
            <a:chExt cx="2244" cy="1298"/>
          </a:xfrm>
        </p:grpSpPr>
        <p:pic>
          <p:nvPicPr>
            <p:cNvPr id="33801" name="Picture 2" descr="http://www.cdc.gov/niosh/images/99-143e.gif"/>
            <p:cNvPicPr>
              <a:picLocks noChangeAspect="1" noChangeArrowheads="1"/>
            </p:cNvPicPr>
            <p:nvPr/>
          </p:nvPicPr>
          <p:blipFill>
            <a:blip r:embed="rId2" cstate="print"/>
            <a:srcRect/>
            <a:stretch>
              <a:fillRect/>
            </a:stretch>
          </p:blipFill>
          <p:spPr bwMode="auto">
            <a:xfrm>
              <a:off x="2784" y="2496"/>
              <a:ext cx="1188" cy="1068"/>
            </a:xfrm>
            <a:prstGeom prst="rect">
              <a:avLst/>
            </a:prstGeom>
            <a:noFill/>
            <a:ln w="9525">
              <a:noFill/>
              <a:miter lim="800000"/>
              <a:headEnd/>
              <a:tailEnd/>
            </a:ln>
          </p:spPr>
        </p:pic>
        <p:pic>
          <p:nvPicPr>
            <p:cNvPr id="33802" name="Picture 4" descr="http://www.cdc.gov/niosh/images/99-143l.jpg"/>
            <p:cNvPicPr>
              <a:picLocks noChangeAspect="1" noChangeArrowheads="1"/>
            </p:cNvPicPr>
            <p:nvPr/>
          </p:nvPicPr>
          <p:blipFill>
            <a:blip r:embed="rId3" cstate="print"/>
            <a:srcRect/>
            <a:stretch>
              <a:fillRect/>
            </a:stretch>
          </p:blipFill>
          <p:spPr bwMode="auto">
            <a:xfrm>
              <a:off x="1728" y="2496"/>
              <a:ext cx="834" cy="1188"/>
            </a:xfrm>
            <a:prstGeom prst="rect">
              <a:avLst/>
            </a:prstGeom>
            <a:noFill/>
            <a:ln w="9525">
              <a:noFill/>
              <a:miter lim="800000"/>
              <a:headEnd/>
              <a:tailEnd/>
            </a:ln>
          </p:spPr>
        </p:pic>
        <p:sp>
          <p:nvSpPr>
            <p:cNvPr id="33803" name="Rectangle 11"/>
            <p:cNvSpPr>
              <a:spLocks noChangeArrowheads="1"/>
            </p:cNvSpPr>
            <p:nvPr/>
          </p:nvSpPr>
          <p:spPr bwMode="auto">
            <a:xfrm>
              <a:off x="2426" y="3696"/>
              <a:ext cx="751" cy="98"/>
            </a:xfrm>
            <a:prstGeom prst="rect">
              <a:avLst/>
            </a:prstGeom>
            <a:noFill/>
            <a:ln w="9525">
              <a:noFill/>
              <a:miter lim="800000"/>
              <a:headEnd type="none" w="lg" len="lg"/>
              <a:tailEnd type="none" w="lg" len="lg"/>
            </a:ln>
            <a:effectLst/>
          </p:spPr>
          <p:txBody>
            <a:bodyPr wrap="none">
              <a:spAutoFit/>
            </a:bodyPr>
            <a:lstStyle/>
            <a:p>
              <a:r>
                <a:rPr lang="en-US" sz="600"/>
                <a:t>http://www.cdc.gov/niosh/images/99-143l.jpg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001000" cy="1676400"/>
          </a:xfrm>
        </p:spPr>
        <p:txBody>
          <a:bodyPr/>
          <a:lstStyle/>
          <a:p>
            <a:r>
              <a:rPr lang="en-US" smtClean="0"/>
              <a:t>During test</a:t>
            </a:r>
          </a:p>
          <a:p>
            <a:pPr lvl="1"/>
            <a:r>
              <a:rPr lang="en-US" smtClean="0"/>
              <a:t>Terminate if worker has breathing difficulty</a:t>
            </a:r>
          </a:p>
          <a:p>
            <a:pPr lvl="1"/>
            <a:r>
              <a:rPr lang="en-US" smtClean="0"/>
              <a:t> Use safety equipment</a:t>
            </a:r>
          </a:p>
        </p:txBody>
      </p:sp>
      <p:sp>
        <p:nvSpPr>
          <p:cNvPr id="34822" name="Title 1"/>
          <p:cNvSpPr>
            <a:spLocks/>
          </p:cNvSpPr>
          <p:nvPr/>
        </p:nvSpPr>
        <p:spPr bwMode="auto">
          <a:xfrm>
            <a:off x="1371600" y="457200"/>
            <a:ext cx="7010400" cy="990600"/>
          </a:xfrm>
          <a:prstGeom prst="rect">
            <a:avLst/>
          </a:prstGeom>
          <a:noFill/>
          <a:ln w="9525">
            <a:noFill/>
            <a:miter lim="800000"/>
            <a:headEnd/>
            <a:tailEnd/>
          </a:ln>
        </p:spPr>
        <p:txBody>
          <a:bodyPr anchor="ctr"/>
          <a:lstStyle/>
          <a:p>
            <a:r>
              <a:rPr lang="en-US" sz="2800" b="1">
                <a:solidFill>
                  <a:schemeClr val="tx2"/>
                </a:solidFill>
                <a:latin typeface="Arial" charset="0"/>
              </a:rPr>
              <a:t>Fit Testing</a:t>
            </a:r>
            <a:r>
              <a:rPr lang="en-US" sz="3600" b="1">
                <a:solidFill>
                  <a:schemeClr val="tx2"/>
                </a:solidFill>
                <a:latin typeface="Arial" charset="0"/>
              </a:rPr>
              <a:t/>
            </a:r>
            <a:br>
              <a:rPr lang="en-US" sz="3600" b="1">
                <a:solidFill>
                  <a:schemeClr val="tx2"/>
                </a:solidFill>
                <a:latin typeface="Arial" charset="0"/>
              </a:rPr>
            </a:br>
            <a:r>
              <a:rPr lang="en-US" sz="2800" b="1">
                <a:solidFill>
                  <a:schemeClr val="tx2"/>
                </a:solidFill>
                <a:latin typeface="Arial" charset="0"/>
              </a:rPr>
              <a:t>29 CFR 1910.134, App A</a:t>
            </a:r>
            <a:br>
              <a:rPr lang="en-US" sz="2800" b="1">
                <a:solidFill>
                  <a:schemeClr val="tx2"/>
                </a:solidFill>
                <a:latin typeface="Arial" charset="0"/>
              </a:rPr>
            </a:br>
            <a:r>
              <a:rPr lang="en-US" b="1">
                <a:solidFill>
                  <a:schemeClr val="tx2"/>
                </a:solidFill>
                <a:latin typeface="Arial" charset="0"/>
              </a:rPr>
              <a:t>(OSHA) – </a:t>
            </a:r>
            <a:r>
              <a:rPr lang="en-US" sz="1200" b="1">
                <a:solidFill>
                  <a:schemeClr val="tx2"/>
                </a:solidFill>
                <a:latin typeface="Arial" charset="0"/>
              </a:rPr>
              <a:t>(cont’d)</a:t>
            </a:r>
          </a:p>
        </p:txBody>
      </p:sp>
      <p:grpSp>
        <p:nvGrpSpPr>
          <p:cNvPr id="2" name="Group 9"/>
          <p:cNvGrpSpPr>
            <a:grpSpLocks/>
          </p:cNvGrpSpPr>
          <p:nvPr/>
        </p:nvGrpSpPr>
        <p:grpSpPr bwMode="auto">
          <a:xfrm>
            <a:off x="5181600" y="2743200"/>
            <a:ext cx="3168650" cy="3063875"/>
            <a:chOff x="3264" y="1728"/>
            <a:chExt cx="1996" cy="1930"/>
          </a:xfrm>
        </p:grpSpPr>
        <p:pic>
          <p:nvPicPr>
            <p:cNvPr id="34823" name="Picture 7" descr="fittest"/>
            <p:cNvPicPr>
              <a:picLocks noChangeAspect="1" noChangeArrowheads="1"/>
            </p:cNvPicPr>
            <p:nvPr/>
          </p:nvPicPr>
          <p:blipFill>
            <a:blip r:embed="rId2" cstate="print"/>
            <a:srcRect/>
            <a:stretch>
              <a:fillRect/>
            </a:stretch>
          </p:blipFill>
          <p:spPr bwMode="auto">
            <a:xfrm>
              <a:off x="3264" y="1728"/>
              <a:ext cx="1996" cy="1784"/>
            </a:xfrm>
            <a:prstGeom prst="rect">
              <a:avLst/>
            </a:prstGeom>
            <a:noFill/>
          </p:spPr>
        </p:pic>
        <p:sp>
          <p:nvSpPr>
            <p:cNvPr id="34824" name="Rectangle 8"/>
            <p:cNvSpPr>
              <a:spLocks noChangeArrowheads="1"/>
            </p:cNvSpPr>
            <p:nvPr/>
          </p:nvSpPr>
          <p:spPr bwMode="auto">
            <a:xfrm>
              <a:off x="3936" y="3552"/>
              <a:ext cx="669" cy="106"/>
            </a:xfrm>
            <a:prstGeom prst="rect">
              <a:avLst/>
            </a:prstGeom>
            <a:noFill/>
            <a:ln w="9525">
              <a:noFill/>
              <a:miter lim="800000"/>
              <a:headEnd type="none" w="lg" len="lg"/>
              <a:tailEnd type="none" w="lg" len="lg"/>
            </a:ln>
            <a:effectLst/>
          </p:spPr>
          <p:txBody>
            <a:bodyPr wrap="none">
              <a:spAutoFit/>
            </a:bodyPr>
            <a:lstStyle/>
            <a:p>
              <a:r>
                <a:rPr lang="en-US" sz="500"/>
                <a:t>http://www.behltd.co.uk/fittest.jpg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76400"/>
            <a:ext cx="8001000" cy="2667000"/>
          </a:xfrm>
        </p:spPr>
        <p:txBody>
          <a:bodyPr/>
          <a:lstStyle/>
          <a:p>
            <a:r>
              <a:rPr lang="en-US" smtClean="0"/>
              <a:t>Test exercises – one minute each</a:t>
            </a:r>
          </a:p>
          <a:p>
            <a:pPr lvl="1"/>
            <a:r>
              <a:rPr lang="en-US" smtClean="0"/>
              <a:t>Normal breathing</a:t>
            </a:r>
          </a:p>
          <a:p>
            <a:pPr lvl="1"/>
            <a:r>
              <a:rPr lang="en-US" smtClean="0"/>
              <a:t>Deep breathing</a:t>
            </a:r>
          </a:p>
          <a:p>
            <a:pPr lvl="1"/>
            <a:r>
              <a:rPr lang="en-US" smtClean="0"/>
              <a:t>Turn head side to side</a:t>
            </a:r>
          </a:p>
          <a:p>
            <a:pPr lvl="1"/>
            <a:r>
              <a:rPr lang="en-US" smtClean="0"/>
              <a:t>Move head up and down</a:t>
            </a:r>
          </a:p>
          <a:p>
            <a:pPr lvl="1">
              <a:buFontTx/>
              <a:buNone/>
            </a:pPr>
            <a:endParaRPr lang="en-US" smtClean="0"/>
          </a:p>
        </p:txBody>
      </p:sp>
      <p:sp>
        <p:nvSpPr>
          <p:cNvPr id="35846" name="Title 1"/>
          <p:cNvSpPr>
            <a:spLocks/>
          </p:cNvSpPr>
          <p:nvPr/>
        </p:nvSpPr>
        <p:spPr bwMode="auto">
          <a:xfrm>
            <a:off x="1371600" y="457200"/>
            <a:ext cx="7010400" cy="990600"/>
          </a:xfrm>
          <a:prstGeom prst="rect">
            <a:avLst/>
          </a:prstGeom>
          <a:noFill/>
          <a:ln w="9525">
            <a:noFill/>
            <a:miter lim="800000"/>
            <a:headEnd/>
            <a:tailEnd/>
          </a:ln>
        </p:spPr>
        <p:txBody>
          <a:bodyPr anchor="ctr"/>
          <a:lstStyle/>
          <a:p>
            <a:r>
              <a:rPr lang="en-US" sz="2800" b="1">
                <a:solidFill>
                  <a:schemeClr val="tx2"/>
                </a:solidFill>
                <a:latin typeface="Arial" charset="0"/>
              </a:rPr>
              <a:t>Fit Testing</a:t>
            </a:r>
            <a:r>
              <a:rPr lang="en-US" sz="3600" b="1">
                <a:solidFill>
                  <a:schemeClr val="tx2"/>
                </a:solidFill>
                <a:latin typeface="Arial" charset="0"/>
              </a:rPr>
              <a:t/>
            </a:r>
            <a:br>
              <a:rPr lang="en-US" sz="3600" b="1">
                <a:solidFill>
                  <a:schemeClr val="tx2"/>
                </a:solidFill>
                <a:latin typeface="Arial" charset="0"/>
              </a:rPr>
            </a:br>
            <a:r>
              <a:rPr lang="en-US" sz="2800" b="1">
                <a:solidFill>
                  <a:schemeClr val="tx2"/>
                </a:solidFill>
                <a:latin typeface="Arial" charset="0"/>
              </a:rPr>
              <a:t>29 CFR 1910.134, App A</a:t>
            </a:r>
            <a:br>
              <a:rPr lang="en-US" sz="2800" b="1">
                <a:solidFill>
                  <a:schemeClr val="tx2"/>
                </a:solidFill>
                <a:latin typeface="Arial" charset="0"/>
              </a:rPr>
            </a:br>
            <a:r>
              <a:rPr lang="en-US" b="1">
                <a:solidFill>
                  <a:schemeClr val="tx2"/>
                </a:solidFill>
                <a:latin typeface="Arial" charset="0"/>
              </a:rPr>
              <a:t>(OSHA) – </a:t>
            </a:r>
            <a:r>
              <a:rPr lang="en-US" sz="1200" b="1">
                <a:solidFill>
                  <a:schemeClr val="tx2"/>
                </a:solidFill>
                <a:latin typeface="Arial" charset="0"/>
              </a:rPr>
              <a:t>(cont’d)</a:t>
            </a:r>
          </a:p>
        </p:txBody>
      </p:sp>
      <p:grpSp>
        <p:nvGrpSpPr>
          <p:cNvPr id="2" name="Group 9"/>
          <p:cNvGrpSpPr>
            <a:grpSpLocks/>
          </p:cNvGrpSpPr>
          <p:nvPr/>
        </p:nvGrpSpPr>
        <p:grpSpPr bwMode="auto">
          <a:xfrm>
            <a:off x="6096000" y="2438400"/>
            <a:ext cx="2605088" cy="4130675"/>
            <a:chOff x="3840" y="1536"/>
            <a:chExt cx="1641" cy="2602"/>
          </a:xfrm>
        </p:grpSpPr>
        <p:pic>
          <p:nvPicPr>
            <p:cNvPr id="35847" name="Picture 7" descr="respirator-fit-tester-"/>
            <p:cNvPicPr>
              <a:picLocks noChangeAspect="1" noChangeArrowheads="1"/>
            </p:cNvPicPr>
            <p:nvPr/>
          </p:nvPicPr>
          <p:blipFill>
            <a:blip r:embed="rId2" cstate="print"/>
            <a:srcRect/>
            <a:stretch>
              <a:fillRect/>
            </a:stretch>
          </p:blipFill>
          <p:spPr bwMode="auto">
            <a:xfrm flipH="1">
              <a:off x="3840" y="1536"/>
              <a:ext cx="1631" cy="2424"/>
            </a:xfrm>
            <a:prstGeom prst="rect">
              <a:avLst/>
            </a:prstGeom>
            <a:noFill/>
          </p:spPr>
        </p:pic>
        <p:sp>
          <p:nvSpPr>
            <p:cNvPr id="35848" name="Rectangle 8"/>
            <p:cNvSpPr>
              <a:spLocks noChangeArrowheads="1"/>
            </p:cNvSpPr>
            <p:nvPr/>
          </p:nvSpPr>
          <p:spPr bwMode="auto">
            <a:xfrm>
              <a:off x="4080" y="4032"/>
              <a:ext cx="1401" cy="106"/>
            </a:xfrm>
            <a:prstGeom prst="rect">
              <a:avLst/>
            </a:prstGeom>
            <a:noFill/>
            <a:ln w="9525">
              <a:noFill/>
              <a:miter lim="800000"/>
              <a:headEnd type="none" w="lg" len="lg"/>
              <a:tailEnd type="none" w="lg" len="lg"/>
            </a:ln>
            <a:effectLst/>
          </p:spPr>
          <p:txBody>
            <a:bodyPr wrap="none">
              <a:spAutoFit/>
            </a:bodyPr>
            <a:lstStyle/>
            <a:p>
              <a:r>
                <a:rPr lang="en-US" sz="500"/>
                <a:t>http://img.directindustry.com/images_di/photo-g/respirator-fit-tester-370727.jpg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52600"/>
            <a:ext cx="8001000" cy="4114800"/>
          </a:xfrm>
        </p:spPr>
        <p:txBody>
          <a:bodyPr/>
          <a:lstStyle/>
          <a:p>
            <a:r>
              <a:rPr lang="en-US" smtClean="0"/>
              <a:t>Test exercises</a:t>
            </a:r>
          </a:p>
          <a:p>
            <a:pPr lvl="1"/>
            <a:r>
              <a:rPr lang="en-US" smtClean="0"/>
              <a:t>Talking</a:t>
            </a:r>
          </a:p>
          <a:p>
            <a:pPr lvl="1"/>
            <a:r>
              <a:rPr lang="en-US" smtClean="0"/>
              <a:t>Grimace (15 sec)</a:t>
            </a:r>
          </a:p>
          <a:p>
            <a:pPr lvl="1"/>
            <a:r>
              <a:rPr lang="en-US" smtClean="0"/>
              <a:t>Bending over</a:t>
            </a:r>
          </a:p>
          <a:p>
            <a:pPr lvl="1"/>
            <a:r>
              <a:rPr lang="en-US" smtClean="0"/>
              <a:t>Normal breathing</a:t>
            </a:r>
          </a:p>
          <a:p>
            <a:pPr lvl="1">
              <a:buFontTx/>
              <a:buNone/>
            </a:pPr>
            <a:endParaRPr lang="en-US" smtClean="0"/>
          </a:p>
        </p:txBody>
      </p:sp>
      <p:sp>
        <p:nvSpPr>
          <p:cNvPr id="36870" name="Title 1"/>
          <p:cNvSpPr>
            <a:spLocks/>
          </p:cNvSpPr>
          <p:nvPr/>
        </p:nvSpPr>
        <p:spPr bwMode="auto">
          <a:xfrm>
            <a:off x="1371600" y="457200"/>
            <a:ext cx="7010400" cy="990600"/>
          </a:xfrm>
          <a:prstGeom prst="rect">
            <a:avLst/>
          </a:prstGeom>
          <a:noFill/>
          <a:ln w="9525">
            <a:noFill/>
            <a:miter lim="800000"/>
            <a:headEnd/>
            <a:tailEnd/>
          </a:ln>
        </p:spPr>
        <p:txBody>
          <a:bodyPr anchor="ctr"/>
          <a:lstStyle/>
          <a:p>
            <a:r>
              <a:rPr lang="en-US" sz="2800" b="1">
                <a:solidFill>
                  <a:schemeClr val="tx2"/>
                </a:solidFill>
                <a:latin typeface="Arial" charset="0"/>
              </a:rPr>
              <a:t>Fit Testing</a:t>
            </a:r>
            <a:r>
              <a:rPr lang="en-US" sz="3600" b="1">
                <a:solidFill>
                  <a:schemeClr val="tx2"/>
                </a:solidFill>
                <a:latin typeface="Arial" charset="0"/>
              </a:rPr>
              <a:t/>
            </a:r>
            <a:br>
              <a:rPr lang="en-US" sz="3600" b="1">
                <a:solidFill>
                  <a:schemeClr val="tx2"/>
                </a:solidFill>
                <a:latin typeface="Arial" charset="0"/>
              </a:rPr>
            </a:br>
            <a:r>
              <a:rPr lang="en-US" sz="2800" b="1">
                <a:solidFill>
                  <a:schemeClr val="tx2"/>
                </a:solidFill>
                <a:latin typeface="Arial" charset="0"/>
              </a:rPr>
              <a:t>29 CFR 1910.134, App A</a:t>
            </a:r>
            <a:br>
              <a:rPr lang="en-US" sz="2800" b="1">
                <a:solidFill>
                  <a:schemeClr val="tx2"/>
                </a:solidFill>
                <a:latin typeface="Arial" charset="0"/>
              </a:rPr>
            </a:br>
            <a:r>
              <a:rPr lang="en-US" b="1">
                <a:solidFill>
                  <a:schemeClr val="tx2"/>
                </a:solidFill>
                <a:latin typeface="Arial" charset="0"/>
              </a:rPr>
              <a:t>(OSHA) – </a:t>
            </a:r>
            <a:r>
              <a:rPr lang="en-US" sz="1200" b="1">
                <a:solidFill>
                  <a:schemeClr val="tx2"/>
                </a:solidFill>
                <a:latin typeface="Arial" charset="0"/>
              </a:rPr>
              <a:t>(cont’d)</a:t>
            </a:r>
          </a:p>
        </p:txBody>
      </p:sp>
      <p:grpSp>
        <p:nvGrpSpPr>
          <p:cNvPr id="2" name="Group 7"/>
          <p:cNvGrpSpPr>
            <a:grpSpLocks/>
          </p:cNvGrpSpPr>
          <p:nvPr/>
        </p:nvGrpSpPr>
        <p:grpSpPr bwMode="auto">
          <a:xfrm>
            <a:off x="5943600" y="1676400"/>
            <a:ext cx="2517775" cy="3938588"/>
            <a:chOff x="3840" y="1536"/>
            <a:chExt cx="1684" cy="2606"/>
          </a:xfrm>
        </p:grpSpPr>
        <p:pic>
          <p:nvPicPr>
            <p:cNvPr id="36872" name="Picture 8" descr="respirator-fit-tester-"/>
            <p:cNvPicPr>
              <a:picLocks noChangeAspect="1" noChangeArrowheads="1"/>
            </p:cNvPicPr>
            <p:nvPr/>
          </p:nvPicPr>
          <p:blipFill>
            <a:blip r:embed="rId2" cstate="print"/>
            <a:srcRect/>
            <a:stretch>
              <a:fillRect/>
            </a:stretch>
          </p:blipFill>
          <p:spPr bwMode="auto">
            <a:xfrm flipH="1">
              <a:off x="3840" y="1536"/>
              <a:ext cx="1631" cy="2424"/>
            </a:xfrm>
            <a:prstGeom prst="rect">
              <a:avLst/>
            </a:prstGeom>
            <a:noFill/>
          </p:spPr>
        </p:pic>
        <p:sp>
          <p:nvSpPr>
            <p:cNvPr id="36873" name="Rectangle 9"/>
            <p:cNvSpPr>
              <a:spLocks noChangeArrowheads="1"/>
            </p:cNvSpPr>
            <p:nvPr/>
          </p:nvSpPr>
          <p:spPr bwMode="auto">
            <a:xfrm>
              <a:off x="4036" y="4031"/>
              <a:ext cx="1488" cy="111"/>
            </a:xfrm>
            <a:prstGeom prst="rect">
              <a:avLst/>
            </a:prstGeom>
            <a:noFill/>
            <a:ln w="9525">
              <a:noFill/>
              <a:miter lim="800000"/>
              <a:headEnd type="none" w="lg" len="lg"/>
              <a:tailEnd type="none" w="lg" len="lg"/>
            </a:ln>
            <a:effectLst/>
          </p:spPr>
          <p:txBody>
            <a:bodyPr wrap="none">
              <a:spAutoFit/>
            </a:bodyPr>
            <a:lstStyle/>
            <a:p>
              <a:r>
                <a:rPr lang="en-US" sz="500"/>
                <a:t>http://img.directindustry.com/images_di/photo-g/respirator-fit-tester-370727.jpg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precautions to be used, when practical, to control the spread of radioactive contamination during radiological work, such as: </a:t>
            </a:r>
          </a:p>
          <a:p>
            <a:pPr lvl="1">
              <a:spcBef>
                <a:spcPts val="0"/>
              </a:spcBef>
            </a:pPr>
            <a:r>
              <a:rPr lang="en-US" dirty="0" smtClean="0">
                <a:solidFill>
                  <a:schemeClr val="tx1"/>
                </a:solidFill>
                <a:latin typeface="+mn-lt"/>
                <a:ea typeface="+mn-ea"/>
                <a:cs typeface="+mn-cs"/>
              </a:rPr>
              <a:t>the use of containment devices, </a:t>
            </a:r>
          </a:p>
          <a:p>
            <a:pPr lvl="1">
              <a:spcBef>
                <a:spcPts val="0"/>
              </a:spcBef>
            </a:pPr>
            <a:r>
              <a:rPr lang="en-US" dirty="0" smtClean="0">
                <a:ea typeface="+mn-ea"/>
                <a:cs typeface="+mn-cs"/>
              </a:rPr>
              <a:t>special </a:t>
            </a:r>
            <a:r>
              <a:rPr lang="en-US" dirty="0" smtClean="0">
                <a:solidFill>
                  <a:schemeClr val="tx1"/>
                </a:solidFill>
                <a:latin typeface="+mn-lt"/>
                <a:ea typeface="+mn-ea"/>
                <a:cs typeface="+mn-cs"/>
              </a:rPr>
              <a:t>protective clothing requirements, and </a:t>
            </a:r>
          </a:p>
          <a:p>
            <a:pPr lvl="1">
              <a:spcBef>
                <a:spcPts val="0"/>
              </a:spcBef>
            </a:pPr>
            <a:r>
              <a:rPr lang="en-US" dirty="0" smtClean="0">
                <a:solidFill>
                  <a:schemeClr val="tx1"/>
                </a:solidFill>
                <a:latin typeface="+mn-lt"/>
                <a:ea typeface="+mn-ea"/>
                <a:cs typeface="+mn-cs"/>
              </a:rPr>
              <a:t>the use of disposable coverings during job-site preparation.</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Medical Evaluation</a:t>
            </a:r>
          </a:p>
        </p:txBody>
      </p:sp>
      <p:sp>
        <p:nvSpPr>
          <p:cNvPr id="3" name="Content Placeholder 2"/>
          <p:cNvSpPr>
            <a:spLocks noGrp="1"/>
          </p:cNvSpPr>
          <p:nvPr>
            <p:ph idx="1"/>
          </p:nvPr>
        </p:nvSpPr>
        <p:spPr/>
        <p:txBody>
          <a:bodyPr/>
          <a:lstStyle/>
          <a:p>
            <a:r>
              <a:rPr lang="en-US" smtClean="0"/>
              <a:t>Must be completed before</a:t>
            </a:r>
          </a:p>
          <a:p>
            <a:pPr lvl="1"/>
            <a:r>
              <a:rPr lang="en-US" smtClean="0"/>
              <a:t>Fit testing</a:t>
            </a:r>
          </a:p>
          <a:p>
            <a:pPr lvl="1"/>
            <a:r>
              <a:rPr lang="en-US" smtClean="0"/>
              <a:t>Required to use respirator in work place</a:t>
            </a:r>
          </a:p>
          <a:p>
            <a:r>
              <a:rPr lang="en-US" smtClean="0"/>
              <a:t>Must be performed by PLHCP </a:t>
            </a:r>
            <a:r>
              <a:rPr lang="en-US" sz="2400" smtClean="0"/>
              <a:t>(Physician or other Licensed Health Care Professional)</a:t>
            </a:r>
          </a:p>
          <a:p>
            <a:pPr lvl="1"/>
            <a:r>
              <a:rPr lang="en-US" smtClean="0"/>
              <a:t>Examination</a:t>
            </a:r>
          </a:p>
          <a:p>
            <a:pPr lvl="1"/>
            <a:r>
              <a:rPr lang="en-US" smtClean="0"/>
              <a:t>Review of questionnaire</a:t>
            </a:r>
          </a:p>
        </p:txBody>
      </p:sp>
      <p:pic>
        <p:nvPicPr>
          <p:cNvPr id="37892" name="Picture 2" descr="C:\Program Files\Microsoft Office\MEDIA\CAGCAT10\j0240719.wmf"/>
          <p:cNvPicPr>
            <a:picLocks noChangeAspect="1" noChangeArrowheads="1"/>
          </p:cNvPicPr>
          <p:nvPr/>
        </p:nvPicPr>
        <p:blipFill>
          <a:blip r:embed="rId2" cstate="print"/>
          <a:srcRect/>
          <a:stretch>
            <a:fillRect/>
          </a:stretch>
        </p:blipFill>
        <p:spPr bwMode="auto">
          <a:xfrm>
            <a:off x="7350125" y="4114800"/>
            <a:ext cx="1357313" cy="21320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Medical Evaluation</a:t>
            </a:r>
          </a:p>
        </p:txBody>
      </p:sp>
      <p:sp>
        <p:nvSpPr>
          <p:cNvPr id="38915" name="Content Placeholder 2"/>
          <p:cNvSpPr>
            <a:spLocks noGrp="1"/>
          </p:cNvSpPr>
          <p:nvPr>
            <p:ph idx="1"/>
          </p:nvPr>
        </p:nvSpPr>
        <p:spPr>
          <a:xfrm>
            <a:off x="457200" y="1676400"/>
            <a:ext cx="8153400" cy="4114800"/>
          </a:xfrm>
        </p:spPr>
        <p:txBody>
          <a:bodyPr/>
          <a:lstStyle/>
          <a:p>
            <a:r>
              <a:rPr lang="en-US" sz="2800" smtClean="0"/>
              <a:t>Tobacco use</a:t>
            </a:r>
          </a:p>
          <a:p>
            <a:r>
              <a:rPr lang="en-US" sz="2800" smtClean="0"/>
              <a:t>Claustrophobia</a:t>
            </a:r>
          </a:p>
          <a:p>
            <a:r>
              <a:rPr lang="en-US" sz="2800" smtClean="0"/>
              <a:t>Pulmonary/lung problems</a:t>
            </a:r>
          </a:p>
          <a:p>
            <a:r>
              <a:rPr lang="en-US" sz="2800" smtClean="0"/>
              <a:t>Coughing/shortness of breath</a:t>
            </a:r>
          </a:p>
          <a:p>
            <a:r>
              <a:rPr lang="en-US" sz="2800" smtClean="0"/>
              <a:t>Heart problems</a:t>
            </a:r>
          </a:p>
          <a:p>
            <a:r>
              <a:rPr lang="en-US" sz="2800" smtClean="0"/>
              <a:t>Hearing problems</a:t>
            </a:r>
          </a:p>
          <a:p>
            <a:r>
              <a:rPr lang="en-US" sz="2800" smtClean="0"/>
              <a:t>Back/musculoskeletal problems</a:t>
            </a:r>
          </a:p>
          <a:p>
            <a:r>
              <a:rPr lang="en-US" sz="2800" smtClean="0"/>
              <a:t>Previous exposure hazardous materials</a:t>
            </a:r>
          </a:p>
          <a:p>
            <a:endParaRPr lang="en-US" sz="2800" smtClean="0"/>
          </a:p>
        </p:txBody>
      </p:sp>
      <p:pic>
        <p:nvPicPr>
          <p:cNvPr id="38916" name="Picture 2" descr="C:\Program Files\Microsoft Office\MEDIA\CAGCAT10\j0240719.wmf"/>
          <p:cNvPicPr>
            <a:picLocks noChangeAspect="1" noChangeArrowheads="1"/>
          </p:cNvPicPr>
          <p:nvPr/>
        </p:nvPicPr>
        <p:blipFill>
          <a:blip r:embed="rId2" cstate="print"/>
          <a:srcRect/>
          <a:stretch>
            <a:fillRect/>
          </a:stretch>
        </p:blipFill>
        <p:spPr bwMode="auto">
          <a:xfrm>
            <a:off x="6858000" y="1676400"/>
            <a:ext cx="1793875" cy="28178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dissolve">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dissolve">
                                      <p:cBhvr>
                                        <p:cTn id="12" dur="500"/>
                                        <p:tgtEl>
                                          <p:spTgt spid="389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dissolve">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dissolve">
                                      <p:cBhvr>
                                        <p:cTn id="22" dur="500"/>
                                        <p:tgtEl>
                                          <p:spTgt spid="389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8915">
                                            <p:txEl>
                                              <p:pRg st="4" end="4"/>
                                            </p:txEl>
                                          </p:spTgt>
                                        </p:tgtEl>
                                        <p:attrNameLst>
                                          <p:attrName>style.visibility</p:attrName>
                                        </p:attrNameLst>
                                      </p:cBhvr>
                                      <p:to>
                                        <p:strVal val="visible"/>
                                      </p:to>
                                    </p:set>
                                    <p:animEffect transition="in" filter="dissolve">
                                      <p:cBhvr>
                                        <p:cTn id="27" dur="500"/>
                                        <p:tgtEl>
                                          <p:spTgt spid="389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8915">
                                            <p:txEl>
                                              <p:pRg st="5" end="5"/>
                                            </p:txEl>
                                          </p:spTgt>
                                        </p:tgtEl>
                                        <p:attrNameLst>
                                          <p:attrName>style.visibility</p:attrName>
                                        </p:attrNameLst>
                                      </p:cBhvr>
                                      <p:to>
                                        <p:strVal val="visible"/>
                                      </p:to>
                                    </p:set>
                                    <p:animEffect transition="in" filter="dissolve">
                                      <p:cBhvr>
                                        <p:cTn id="32" dur="500"/>
                                        <p:tgtEl>
                                          <p:spTgt spid="389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8915">
                                            <p:txEl>
                                              <p:pRg st="6" end="6"/>
                                            </p:txEl>
                                          </p:spTgt>
                                        </p:tgtEl>
                                        <p:attrNameLst>
                                          <p:attrName>style.visibility</p:attrName>
                                        </p:attrNameLst>
                                      </p:cBhvr>
                                      <p:to>
                                        <p:strVal val="visible"/>
                                      </p:to>
                                    </p:set>
                                    <p:animEffect transition="in" filter="dissolve">
                                      <p:cBhvr>
                                        <p:cTn id="37" dur="500"/>
                                        <p:tgtEl>
                                          <p:spTgt spid="3891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8915">
                                            <p:txEl>
                                              <p:pRg st="7" end="7"/>
                                            </p:txEl>
                                          </p:spTgt>
                                        </p:tgtEl>
                                        <p:attrNameLst>
                                          <p:attrName>style.visibility</p:attrName>
                                        </p:attrNameLst>
                                      </p:cBhvr>
                                      <p:to>
                                        <p:strVal val="visible"/>
                                      </p:to>
                                    </p:set>
                                    <p:animEffect transition="in" filter="dissolve">
                                      <p:cBhvr>
                                        <p:cTn id="42" dur="500"/>
                                        <p:tgtEl>
                                          <p:spTgt spid="389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bldLvl="5"/>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990600" y="381000"/>
            <a:ext cx="7772400" cy="1143000"/>
          </a:xfrm>
        </p:spPr>
        <p:txBody>
          <a:bodyPr/>
          <a:lstStyle/>
          <a:p>
            <a:r>
              <a:rPr lang="en-US" smtClean="0"/>
              <a:t>Assigned Protection Factors</a:t>
            </a:r>
            <a:br>
              <a:rPr lang="en-US" smtClean="0"/>
            </a:br>
            <a:r>
              <a:rPr lang="en-US" smtClean="0"/>
              <a:t>10 CFR 20 App A </a:t>
            </a:r>
            <a:r>
              <a:rPr lang="en-US" sz="2000" smtClean="0"/>
              <a:t>(examples)</a:t>
            </a:r>
          </a:p>
        </p:txBody>
      </p:sp>
      <p:graphicFrame>
        <p:nvGraphicFramePr>
          <p:cNvPr id="4" name="Table 3"/>
          <p:cNvGraphicFramePr>
            <a:graphicFrameLocks noGrp="1"/>
          </p:cNvGraphicFramePr>
          <p:nvPr/>
        </p:nvGraphicFramePr>
        <p:xfrm>
          <a:off x="685800" y="2057400"/>
          <a:ext cx="7924800" cy="4114801"/>
        </p:xfrm>
        <a:graphic>
          <a:graphicData uri="http://schemas.openxmlformats.org/drawingml/2006/table">
            <a:tbl>
              <a:tblPr/>
              <a:tblGrid>
                <a:gridCol w="3962400"/>
                <a:gridCol w="3962400"/>
              </a:tblGrid>
              <a:tr h="4048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charset="0"/>
                        </a:rPr>
                        <a:t>Type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rPr>
                        <a:t>APF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Full facepiece, negative  pressure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charset="0"/>
                        </a:rPr>
                        <a:t>100 (DOE – 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Full facepiece, PAPR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Hood, PAPR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698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Full facepiece, supplied air, continuous flow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698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Full facepiece, supplied air, pressure demand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0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Hood, air supplied, continuous flow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698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SCBA, full facepiece, pressure demand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391400" cy="1143000"/>
          </a:xfrm>
        </p:spPr>
        <p:txBody>
          <a:bodyPr/>
          <a:lstStyle/>
          <a:p>
            <a:r>
              <a:rPr lang="en-US" dirty="0" smtClean="0"/>
              <a:t>Questions</a:t>
            </a:r>
            <a:endParaRPr lang="en-US" dirty="0"/>
          </a:p>
        </p:txBody>
      </p:sp>
      <p:pic>
        <p:nvPicPr>
          <p:cNvPr id="3" name="Picture 5" descr="question mark"/>
          <p:cNvPicPr>
            <a:picLocks noChangeAspect="1" noChangeArrowheads="1"/>
          </p:cNvPicPr>
          <p:nvPr/>
        </p:nvPicPr>
        <p:blipFill>
          <a:blip r:embed="rId3" cstate="print"/>
          <a:srcRect/>
          <a:stretch>
            <a:fillRect/>
          </a:stretch>
        </p:blipFill>
        <p:spPr bwMode="auto">
          <a:xfrm>
            <a:off x="3200400" y="1600200"/>
            <a:ext cx="2401888" cy="4643438"/>
          </a:xfrm>
          <a:prstGeom prst="rect">
            <a:avLst/>
          </a:prstGeom>
          <a:noFill/>
        </p:spPr>
      </p:pic>
      <p:pic>
        <p:nvPicPr>
          <p:cNvPr id="4" name="fixyou.wav">
            <a:hlinkClick r:id="" action="ppaction://media"/>
          </p:cNvPr>
          <p:cNvPicPr>
            <a:picLocks noRot="1" noChangeAspect="1"/>
          </p:cNvPicPr>
          <p:nvPr>
            <a:wavAudioFile r:embed="rId1" name="fixyou.wav"/>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repeatCount="1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fmla="#ppt_w*sin(2.5*pi*$)">
                                          <p:val>
                                            <p:fltVal val="0"/>
                                          </p:val>
                                        </p:tav>
                                        <p:tav tm="100000">
                                          <p:val>
                                            <p:fltVal val="1"/>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 presetClass="mediacall" presetSubtype="0" fill="hold" nodeType="afterEffect">
                                  <p:stCondLst>
                                    <p:cond delay="0"/>
                                  </p:stCondLst>
                                  <p:childTnLst>
                                    <p:cmd type="call" cmd="playFrom(0.0)">
                                      <p:cBhvr>
                                        <p:cTn id="11" dur="450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normAutofit lnSpcReduction="10000"/>
          </a:bodyPr>
          <a:lstStyle/>
          <a:p>
            <a:pPr>
              <a:spcBef>
                <a:spcPts val="0"/>
              </a:spcBef>
            </a:pPr>
            <a:r>
              <a:rPr lang="en-US" sz="2600" dirty="0" smtClean="0">
                <a:solidFill>
                  <a:schemeClr val="tx1"/>
                </a:solidFill>
                <a:latin typeface="+mn-lt"/>
                <a:ea typeface="+mn-ea"/>
                <a:cs typeface="+mn-cs"/>
              </a:rPr>
              <a:t>Describe how to estimate beta and gamma dose rates from the following:</a:t>
            </a:r>
          </a:p>
          <a:p>
            <a:pPr lvl="1">
              <a:spcBef>
                <a:spcPts val="0"/>
              </a:spcBef>
            </a:pPr>
            <a:r>
              <a:rPr lang="en-US" dirty="0" smtClean="0">
                <a:solidFill>
                  <a:schemeClr val="tx1"/>
                </a:solidFill>
                <a:latin typeface="+mn-lt"/>
                <a:ea typeface="+mn-ea"/>
                <a:cs typeface="+mn-cs"/>
              </a:rPr>
              <a:t>contamination on floor</a:t>
            </a:r>
          </a:p>
          <a:p>
            <a:pPr lvl="1">
              <a:spcBef>
                <a:spcPts val="0"/>
              </a:spcBef>
            </a:pPr>
            <a:r>
              <a:rPr lang="en-US" dirty="0" smtClean="0">
                <a:solidFill>
                  <a:schemeClr val="tx1"/>
                </a:solidFill>
                <a:latin typeface="+mn-lt"/>
                <a:ea typeface="+mn-ea"/>
                <a:cs typeface="+mn-cs"/>
              </a:rPr>
              <a:t>airborne radioactivity (particulate, iodines, noble gases, and tritium)</a:t>
            </a:r>
          </a:p>
          <a:p>
            <a:pPr lvl="1">
              <a:spcBef>
                <a:spcPts val="0"/>
              </a:spcBef>
            </a:pPr>
            <a:r>
              <a:rPr lang="en-US" dirty="0" smtClean="0">
                <a:solidFill>
                  <a:schemeClr val="tx1"/>
                </a:solidFill>
                <a:latin typeface="+mn-lt"/>
                <a:ea typeface="+mn-ea"/>
                <a:cs typeface="+mn-cs"/>
              </a:rPr>
              <a:t>pipes or tanks that contain radioactive liquids</a:t>
            </a:r>
          </a:p>
          <a:p>
            <a:pPr>
              <a:spcBef>
                <a:spcPts val="0"/>
              </a:spcBef>
            </a:pPr>
            <a:r>
              <a:rPr lang="en-US" sz="2600" dirty="0" smtClean="0">
                <a:solidFill>
                  <a:schemeClr val="tx1"/>
                </a:solidFill>
                <a:latin typeface="+mn-lt"/>
                <a:ea typeface="+mn-ea"/>
                <a:cs typeface="+mn-cs"/>
              </a:rPr>
              <a:t>Explain the differences between fixed and removable contamination and the resulting differences in techniques used for decontamination.</a:t>
            </a:r>
            <a:r>
              <a:rPr lang="en-US" sz="2600" dirty="0" smtClean="0"/>
              <a:t> </a:t>
            </a:r>
          </a:p>
          <a:p>
            <a:pPr>
              <a:spcBef>
                <a:spcPts val="0"/>
              </a:spcBef>
            </a:pPr>
            <a:r>
              <a:rPr lang="en-US" sz="2600" dirty="0" smtClean="0">
                <a:solidFill>
                  <a:schemeClr val="tx1"/>
                </a:solidFill>
                <a:latin typeface="+mn-lt"/>
                <a:ea typeface="+mn-ea"/>
                <a:cs typeface="+mn-cs"/>
              </a:rPr>
              <a:t>Explain the importance of tracking and trending personnel contaminations</a:t>
            </a:r>
            <a:r>
              <a:rPr lang="en-US" sz="2400" dirty="0" smtClean="0">
                <a:solidFill>
                  <a:schemeClr val="tx1"/>
                </a:solidFill>
                <a:latin typeface="+mn-lt"/>
                <a:ea typeface="+mn-ea"/>
                <a:cs typeface="+mn-cs"/>
              </a:rPr>
              <a:t>.</a:t>
            </a:r>
            <a:r>
              <a:rPr lang="en-US" sz="24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State the components of a radiological monitoring program for contamination control and common methods used to accomplish them.</a:t>
            </a:r>
            <a:r>
              <a:rPr lang="en-US" sz="2400" dirty="0" smtClean="0"/>
              <a:t> </a:t>
            </a:r>
          </a:p>
          <a:p>
            <a:r>
              <a:rPr lang="en-US" sz="2400" dirty="0" smtClean="0">
                <a:solidFill>
                  <a:schemeClr val="tx1"/>
                </a:solidFill>
                <a:latin typeface="+mn-lt"/>
                <a:ea typeface="+mn-ea"/>
                <a:cs typeface="+mn-cs"/>
              </a:rPr>
              <a:t>State the basic principles of contamination control and list examples of implementation methods.</a:t>
            </a:r>
            <a:r>
              <a:rPr lang="en-US" sz="2400" dirty="0" smtClean="0"/>
              <a:t> </a:t>
            </a:r>
          </a:p>
          <a:p>
            <a:r>
              <a:rPr lang="en-US" sz="2400" dirty="0" smtClean="0">
                <a:solidFill>
                  <a:schemeClr val="tx1"/>
                </a:solidFill>
                <a:latin typeface="+mn-lt"/>
                <a:ea typeface="+mn-ea"/>
                <a:cs typeface="+mn-cs"/>
              </a:rPr>
              <a:t>List and describe the possible engineering control methods used for contamination control.</a:t>
            </a:r>
            <a:r>
              <a:rPr lang="en-US" sz="2400" dirty="0" smtClean="0"/>
              <a:t> </a:t>
            </a:r>
          </a:p>
          <a:p>
            <a:r>
              <a:rPr lang="en-US" sz="2400" dirty="0" smtClean="0">
                <a:solidFill>
                  <a:schemeClr val="tx1"/>
                </a:solidFill>
                <a:latin typeface="+mn-lt"/>
                <a:ea typeface="+mn-ea"/>
                <a:cs typeface="+mn-cs"/>
              </a:rPr>
              <a:t>State the purpose of using protective clothing in contamination areas.</a:t>
            </a:r>
            <a:r>
              <a:rPr lang="en-US" sz="2400" dirty="0" smtClean="0"/>
              <a:t> </a:t>
            </a:r>
          </a:p>
          <a:p>
            <a:r>
              <a:rPr lang="en-US" sz="2400" dirty="0" smtClean="0">
                <a:solidFill>
                  <a:schemeClr val="tx1"/>
                </a:solidFill>
                <a:latin typeface="+mn-lt"/>
                <a:ea typeface="+mn-ea"/>
                <a:cs typeface="+mn-cs"/>
              </a:rPr>
              <a:t>List the basic factors which determine protective clothing requirements for personnel protection.</a:t>
            </a:r>
            <a:r>
              <a:rPr lang="en-US" sz="24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16175"/>
            <a:ext cx="7772400" cy="1470025"/>
          </a:xfrm>
        </p:spPr>
        <p:txBody>
          <a:bodyPr/>
          <a:lstStyle/>
          <a:p>
            <a:r>
              <a:rPr lang="en-US" dirty="0" smtClean="0"/>
              <a:t>Airborne Radioactivity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normAutofit lnSpcReduction="10000"/>
          </a:bodyPr>
          <a:lstStyle/>
          <a:p>
            <a:pPr>
              <a:spcBef>
                <a:spcPts val="0"/>
              </a:spcBef>
            </a:pPr>
            <a:r>
              <a:rPr lang="en-US" sz="2600" dirty="0" smtClean="0"/>
              <a:t>Describe controls that can be used to reduce exposure to airborne radioactivity, such as:</a:t>
            </a:r>
          </a:p>
          <a:p>
            <a:pPr lvl="1">
              <a:spcBef>
                <a:spcPts val="0"/>
              </a:spcBef>
            </a:pPr>
            <a:r>
              <a:rPr lang="en-US" dirty="0" smtClean="0"/>
              <a:t>the use of filtered ventilation, </a:t>
            </a:r>
          </a:p>
          <a:p>
            <a:pPr lvl="1">
              <a:spcBef>
                <a:spcPts val="0"/>
              </a:spcBef>
            </a:pPr>
            <a:r>
              <a:rPr lang="en-US" dirty="0" smtClean="0"/>
              <a:t>decontamination of areas or equipment to eliminate the source of airborne radioactivity, </a:t>
            </a:r>
          </a:p>
          <a:p>
            <a:pPr lvl="1">
              <a:spcBef>
                <a:spcPts val="0"/>
              </a:spcBef>
            </a:pPr>
            <a:r>
              <a:rPr lang="en-US" dirty="0" smtClean="0"/>
              <a:t>use of containment devices (such as tents, glove bags), and </a:t>
            </a:r>
          </a:p>
          <a:p>
            <a:pPr lvl="1">
              <a:spcBef>
                <a:spcPts val="0"/>
              </a:spcBef>
            </a:pPr>
            <a:r>
              <a:rPr lang="en-US" dirty="0" smtClean="0"/>
              <a:t>repair of leaks in contaminated systems, </a:t>
            </a:r>
          </a:p>
          <a:p>
            <a:pPr lvl="1">
              <a:spcBef>
                <a:spcPts val="0"/>
              </a:spcBef>
            </a:pPr>
            <a:r>
              <a:rPr lang="en-US" dirty="0" smtClean="0"/>
              <a:t>the performance of work under water or </a:t>
            </a:r>
          </a:p>
          <a:p>
            <a:pPr lvl="1">
              <a:spcBef>
                <a:spcPts val="0"/>
              </a:spcBef>
            </a:pPr>
            <a:r>
              <a:rPr lang="en-US" dirty="0" smtClean="0"/>
              <a:t>keeping contaminated materials wet, and </a:t>
            </a:r>
          </a:p>
          <a:p>
            <a:pPr lvl="1">
              <a:spcBef>
                <a:spcPts val="0"/>
              </a:spcBef>
            </a:pPr>
            <a:r>
              <a:rPr lang="en-US" dirty="0" smtClean="0"/>
              <a:t>use of a respirator (last resort).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lstStyle/>
          <a:p>
            <a:pPr>
              <a:spcBef>
                <a:spcPts val="0"/>
              </a:spcBef>
            </a:pPr>
            <a:r>
              <a:rPr lang="en-US" sz="2600" dirty="0" smtClean="0"/>
              <a:t>Describe precautions to be used, when practical, to control airborne radioactivity, such as:</a:t>
            </a:r>
          </a:p>
          <a:p>
            <a:pPr lvl="1">
              <a:spcBef>
                <a:spcPts val="0"/>
              </a:spcBef>
            </a:pPr>
            <a:r>
              <a:rPr lang="en-US" dirty="0" smtClean="0"/>
              <a:t>special ventilation, </a:t>
            </a:r>
          </a:p>
          <a:p>
            <a:pPr lvl="1">
              <a:spcBef>
                <a:spcPts val="0"/>
              </a:spcBef>
            </a:pPr>
            <a:r>
              <a:rPr lang="en-US" dirty="0" smtClean="0"/>
              <a:t>containment devices, and </a:t>
            </a:r>
          </a:p>
          <a:p>
            <a:pPr lvl="1">
              <a:spcBef>
                <a:spcPts val="0"/>
              </a:spcBef>
            </a:pPr>
            <a:r>
              <a:rPr lang="en-US" dirty="0" smtClean="0"/>
              <a:t>work area decontamination, as well as </a:t>
            </a:r>
          </a:p>
          <a:p>
            <a:pPr lvl="1">
              <a:spcBef>
                <a:spcPts val="0"/>
              </a:spcBef>
            </a:pPr>
            <a:r>
              <a:rPr lang="en-US" dirty="0" smtClean="0"/>
              <a:t>performing work under water or </a:t>
            </a:r>
          </a:p>
          <a:p>
            <a:pPr lvl="1">
              <a:spcBef>
                <a:spcPts val="0"/>
              </a:spcBef>
            </a:pPr>
            <a:r>
              <a:rPr lang="en-US" dirty="0" smtClean="0"/>
              <a:t>dampening the work area.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2375"/>
            <a:ext cx="7772400" cy="1470025"/>
          </a:xfrm>
        </p:spPr>
        <p:txBody>
          <a:bodyPr/>
          <a:lstStyle/>
          <a:p>
            <a:r>
              <a:rPr lang="en-US" dirty="0" smtClean="0"/>
              <a:t>Job Coverage,  RWPs, and Surveys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the methods that can be used to invoke radiological protection requirements, such as: </a:t>
            </a:r>
          </a:p>
          <a:p>
            <a:pPr lvl="1">
              <a:spcBef>
                <a:spcPts val="0"/>
              </a:spcBef>
            </a:pPr>
            <a:r>
              <a:rPr lang="en-US" dirty="0" smtClean="0">
                <a:solidFill>
                  <a:schemeClr val="tx1"/>
                </a:solidFill>
                <a:latin typeface="+mn-lt"/>
                <a:ea typeface="+mn-ea"/>
                <a:cs typeface="+mn-cs"/>
              </a:rPr>
              <a:t>steps in written procedures, </a:t>
            </a:r>
          </a:p>
          <a:p>
            <a:pPr lvl="1">
              <a:spcBef>
                <a:spcPts val="0"/>
              </a:spcBef>
            </a:pPr>
            <a:r>
              <a:rPr lang="en-US" dirty="0" smtClean="0">
                <a:solidFill>
                  <a:schemeClr val="tx1"/>
                </a:solidFill>
                <a:latin typeface="+mn-lt"/>
                <a:ea typeface="+mn-ea"/>
                <a:cs typeface="+mn-cs"/>
              </a:rPr>
              <a:t>radiation work permits, </a:t>
            </a:r>
          </a:p>
          <a:p>
            <a:pPr lvl="1">
              <a:spcBef>
                <a:spcPts val="0"/>
              </a:spcBef>
            </a:pPr>
            <a:r>
              <a:rPr lang="en-US" dirty="0" smtClean="0">
                <a:solidFill>
                  <a:schemeClr val="tx1"/>
                </a:solidFill>
                <a:latin typeface="+mn-lt"/>
                <a:ea typeface="+mn-ea"/>
                <a:cs typeface="+mn-cs"/>
              </a:rPr>
              <a:t>verbal instructions from the supervisor, and </a:t>
            </a:r>
          </a:p>
          <a:p>
            <a:pPr lvl="1">
              <a:spcBef>
                <a:spcPts val="0"/>
              </a:spcBef>
            </a:pPr>
            <a:r>
              <a:rPr lang="en-US" dirty="0" smtClean="0">
                <a:solidFill>
                  <a:schemeClr val="tx1"/>
                </a:solidFill>
                <a:latin typeface="+mn-lt"/>
                <a:ea typeface="+mn-ea"/>
                <a:cs typeface="+mn-cs"/>
              </a:rPr>
              <a:t>verbal instructions from radiological protection personnel.</a:t>
            </a:r>
            <a:r>
              <a:rPr lang="en-US" dirty="0" smtClean="0"/>
              <a:t> </a:t>
            </a:r>
          </a:p>
          <a:p>
            <a:pPr>
              <a:spcBef>
                <a:spcPts val="0"/>
              </a:spcBef>
              <a:buNone/>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bwMode="auto">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
        <p:nvSpPr>
          <p:cNvPr id="4099" name="Content Placeholder 2"/>
          <p:cNvSpPr>
            <a:spLocks noGrp="1"/>
          </p:cNvSpPr>
          <p:nvPr>
            <p:ph idx="1"/>
          </p:nvPr>
        </p:nvSpPr>
        <p:spPr>
          <a:xfrm>
            <a:off x="685800" y="1676400"/>
            <a:ext cx="7772400" cy="4495800"/>
          </a:xfrm>
        </p:spPr>
        <p:txBody>
          <a:bodyPr/>
          <a:lstStyle/>
          <a:p>
            <a:r>
              <a:rPr lang="en-US" sz="2400" dirty="0" smtClean="0">
                <a:solidFill>
                  <a:schemeClr val="tx1"/>
                </a:solidFill>
                <a:latin typeface="+mn-lt"/>
                <a:ea typeface="+mn-ea"/>
                <a:cs typeface="+mn-cs"/>
              </a:rPr>
              <a:t>Identify techniques for controlling worker exposure to beta radiation, such as the wearing of protective clothing, face shields, and glasses.</a:t>
            </a:r>
            <a:r>
              <a:rPr lang="en-US" sz="2400" dirty="0" smtClean="0"/>
              <a:t> </a:t>
            </a:r>
          </a:p>
          <a:p>
            <a:r>
              <a:rPr lang="en-US" sz="2400" dirty="0" smtClean="0">
                <a:solidFill>
                  <a:schemeClr val="tx1"/>
                </a:solidFill>
                <a:latin typeface="+mn-lt"/>
                <a:ea typeface="+mn-ea"/>
                <a:cs typeface="+mn-cs"/>
              </a:rPr>
              <a:t>Explain the ALARA concept and how it is applied to radiological work at the plant (for example, time, distance, shielding, engineering controls, and source reduction).</a:t>
            </a:r>
            <a:r>
              <a:rPr lang="en-US" sz="2400" dirty="0" smtClean="0"/>
              <a:t> </a:t>
            </a:r>
          </a:p>
          <a:p>
            <a:r>
              <a:rPr lang="en-US" sz="2400" dirty="0" smtClean="0">
                <a:solidFill>
                  <a:schemeClr val="tx1"/>
                </a:solidFill>
                <a:latin typeface="+mn-lt"/>
                <a:ea typeface="+mn-ea"/>
                <a:cs typeface="+mn-cs"/>
              </a:rPr>
              <a:t>Describe the concept of “total risk” as applied to the prescription of radiological work controls.</a:t>
            </a:r>
            <a:r>
              <a:rPr lang="en-US" sz="2400" dirty="0" smtClean="0"/>
              <a:t> </a:t>
            </a:r>
          </a:p>
          <a:p>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Explain the purpose of using radiation work permits (RWPs).</a:t>
            </a:r>
          </a:p>
          <a:p>
            <a:r>
              <a:rPr lang="en-US" sz="2400" dirty="0" smtClean="0">
                <a:solidFill>
                  <a:schemeClr val="tx1"/>
                </a:solidFill>
                <a:latin typeface="+mn-lt"/>
                <a:ea typeface="+mn-ea"/>
                <a:cs typeface="+mn-cs"/>
              </a:rPr>
              <a:t>Explain why technicians have stop-work authority, and identify types of situations in which this authority is to be implemented.</a:t>
            </a:r>
            <a:r>
              <a:rPr lang="en-US" sz="2400" dirty="0" smtClean="0"/>
              <a:t> </a:t>
            </a:r>
            <a:endParaRPr lang="en-US" sz="2400" dirty="0" smtClean="0">
              <a:solidFill>
                <a:schemeClr val="tx1"/>
              </a:solidFill>
              <a:latin typeface="+mn-lt"/>
              <a:ea typeface="+mn-ea"/>
              <a:cs typeface="+mn-cs"/>
            </a:endParaRPr>
          </a:p>
          <a:p>
            <a:pPr>
              <a:buNone/>
            </a:pPr>
            <a:endParaRPr lang="en-US" sz="23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Based on the results of the prejob surveys and the scope of work, identify or evaluate the need for the following:</a:t>
            </a:r>
            <a:endParaRPr lang="en-US" sz="2600" dirty="0" smtClean="0"/>
          </a:p>
          <a:p>
            <a:pPr lvl="1">
              <a:spcBef>
                <a:spcPts val="0"/>
              </a:spcBef>
            </a:pPr>
            <a:r>
              <a:rPr lang="en-US" dirty="0" smtClean="0">
                <a:solidFill>
                  <a:schemeClr val="tx1"/>
                </a:solidFill>
                <a:latin typeface="+mn-lt"/>
                <a:ea typeface="+mn-ea"/>
                <a:cs typeface="+mn-cs"/>
              </a:rPr>
              <a:t>a formal ALARA review</a:t>
            </a:r>
          </a:p>
          <a:p>
            <a:pPr lvl="1">
              <a:spcBef>
                <a:spcPts val="0"/>
              </a:spcBef>
            </a:pPr>
            <a:r>
              <a:rPr lang="en-US" dirty="0" smtClean="0">
                <a:solidFill>
                  <a:schemeClr val="tx1"/>
                </a:solidFill>
                <a:latin typeface="+mn-lt"/>
                <a:ea typeface="+mn-ea"/>
                <a:cs typeface="+mn-cs"/>
              </a:rPr>
              <a:t>prejob briefings with workers</a:t>
            </a:r>
          </a:p>
          <a:p>
            <a:pPr lvl="1">
              <a:spcBef>
                <a:spcPts val="0"/>
              </a:spcBef>
            </a:pPr>
            <a:r>
              <a:rPr lang="en-US" dirty="0" smtClean="0">
                <a:solidFill>
                  <a:schemeClr val="tx1"/>
                </a:solidFill>
                <a:latin typeface="+mn-lt"/>
                <a:ea typeface="+mn-ea"/>
                <a:cs typeface="+mn-cs"/>
              </a:rPr>
              <a:t>the type and location of whole-body dosimeters, multiple whole-body dosimeters, and extremity dosimeters</a:t>
            </a:r>
          </a:p>
          <a:p>
            <a:pPr lvl="1">
              <a:spcBef>
                <a:spcPts val="0"/>
              </a:spcBef>
            </a:pPr>
            <a:r>
              <a:rPr lang="en-US" dirty="0" smtClean="0">
                <a:solidFill>
                  <a:schemeClr val="tx1"/>
                </a:solidFill>
                <a:latin typeface="+mn-lt"/>
                <a:ea typeface="+mn-ea"/>
                <a:cs typeface="+mn-cs"/>
              </a:rPr>
              <a:t>protective clothing requirements</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Based on the results of the prejob surveys and the scope of work, identify or evaluate the need for the following (cont’d):</a:t>
            </a:r>
            <a:endParaRPr lang="en-US" sz="2600" dirty="0" smtClean="0"/>
          </a:p>
          <a:p>
            <a:pPr lvl="1">
              <a:spcBef>
                <a:spcPts val="0"/>
              </a:spcBef>
            </a:pPr>
            <a:r>
              <a:rPr lang="en-US" dirty="0" smtClean="0">
                <a:solidFill>
                  <a:schemeClr val="tx1"/>
                </a:solidFill>
                <a:latin typeface="+mn-lt"/>
                <a:ea typeface="+mn-ea"/>
                <a:cs typeface="+mn-cs"/>
              </a:rPr>
              <a:t>respiratory protection requirements</a:t>
            </a:r>
          </a:p>
          <a:p>
            <a:pPr lvl="1">
              <a:spcBef>
                <a:spcPts val="0"/>
              </a:spcBef>
            </a:pPr>
            <a:r>
              <a:rPr lang="en-US" dirty="0" smtClean="0">
                <a:solidFill>
                  <a:schemeClr val="tx1"/>
                </a:solidFill>
                <a:latin typeface="+mn-lt"/>
                <a:ea typeface="+mn-ea"/>
                <a:cs typeface="+mn-cs"/>
              </a:rPr>
              <a:t>special precautions or conditions to minimize the spread of contamination, reduce exposure, or minimize airborne contamination</a:t>
            </a:r>
            <a:br>
              <a:rPr lang="en-US" dirty="0" smtClean="0">
                <a:solidFill>
                  <a:schemeClr val="tx1"/>
                </a:solidFill>
                <a:latin typeface="+mn-lt"/>
                <a:ea typeface="+mn-ea"/>
                <a:cs typeface="+mn-cs"/>
              </a:rPr>
            </a:br>
            <a:endParaRPr lang="en-US"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Discuss generic plant procedures for conducting prejob briefings for radiological work, including: </a:t>
            </a:r>
          </a:p>
          <a:p>
            <a:pPr lvl="1">
              <a:spcBef>
                <a:spcPts val="0"/>
              </a:spcBef>
            </a:pPr>
            <a:r>
              <a:rPr lang="en-US" dirty="0" smtClean="0">
                <a:solidFill>
                  <a:schemeClr val="tx1"/>
                </a:solidFill>
                <a:latin typeface="+mn-lt"/>
                <a:ea typeface="+mn-ea"/>
                <a:cs typeface="+mn-cs"/>
              </a:rPr>
              <a:t>when briefings are required, </a:t>
            </a:r>
          </a:p>
          <a:p>
            <a:pPr lvl="1">
              <a:spcBef>
                <a:spcPts val="0"/>
              </a:spcBef>
            </a:pPr>
            <a:r>
              <a:rPr lang="en-US" dirty="0" smtClean="0">
                <a:solidFill>
                  <a:schemeClr val="tx1"/>
                </a:solidFill>
                <a:latin typeface="+mn-lt"/>
                <a:ea typeface="+mn-ea"/>
                <a:cs typeface="+mn-cs"/>
              </a:rPr>
              <a:t>the frequency of briefings for continuing jobs, </a:t>
            </a:r>
          </a:p>
          <a:p>
            <a:pPr lvl="1">
              <a:spcBef>
                <a:spcPts val="0"/>
              </a:spcBef>
            </a:pPr>
            <a:r>
              <a:rPr lang="en-US" dirty="0" smtClean="0">
                <a:solidFill>
                  <a:schemeClr val="tx1"/>
                </a:solidFill>
                <a:latin typeface="+mn-lt"/>
                <a:ea typeface="+mn-ea"/>
                <a:cs typeface="+mn-cs"/>
              </a:rPr>
              <a:t>personnel required to attend briefings, </a:t>
            </a:r>
          </a:p>
          <a:p>
            <a:pPr lvl="1">
              <a:spcBef>
                <a:spcPts val="0"/>
              </a:spcBef>
            </a:pPr>
            <a:r>
              <a:rPr lang="en-US" dirty="0" smtClean="0">
                <a:solidFill>
                  <a:schemeClr val="tx1"/>
                </a:solidFill>
                <a:latin typeface="+mn-lt"/>
                <a:ea typeface="+mn-ea"/>
                <a:cs typeface="+mn-cs"/>
              </a:rPr>
              <a:t>items to be discussed in briefings, and </a:t>
            </a:r>
          </a:p>
          <a:p>
            <a:pPr lvl="1">
              <a:spcBef>
                <a:spcPts val="0"/>
              </a:spcBef>
            </a:pPr>
            <a:r>
              <a:rPr lang="en-US" dirty="0" smtClean="0">
                <a:ea typeface="+mn-ea"/>
                <a:cs typeface="+mn-cs"/>
              </a:rPr>
              <a:t>t</a:t>
            </a:r>
            <a:r>
              <a:rPr lang="en-US" dirty="0" smtClean="0">
                <a:solidFill>
                  <a:schemeClr val="tx1"/>
                </a:solidFill>
                <a:latin typeface="+mn-lt"/>
                <a:ea typeface="+mn-ea"/>
                <a:cs typeface="+mn-cs"/>
              </a:rPr>
              <a:t>he importance of resolving all questions in briefings.</a:t>
            </a:r>
            <a:r>
              <a:rPr lang="en-US" dirty="0" smtClean="0"/>
              <a:t> </a:t>
            </a:r>
          </a:p>
          <a:p>
            <a:pPr>
              <a:spcBef>
                <a:spcPts val="0"/>
              </a:spcBef>
            </a:pPr>
            <a:r>
              <a:rPr lang="en-US" sz="2600" dirty="0" smtClean="0"/>
              <a:t>Identify the prejob radiological survey requirements for the work operation to be performed. </a:t>
            </a:r>
          </a:p>
          <a:p>
            <a:pPr>
              <a:spcBef>
                <a:spcPts val="0"/>
              </a:spcBef>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Discuss the conditions under which each of the following is to be invoked during radiological work:</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continuous radiological protection (RP) technician coverage</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intermittent RP technician coverage</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RP technician present at start of job</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no RP technician coverage</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advanced radiation worker coverage</a:t>
            </a:r>
            <a:r>
              <a:rPr lang="en-US" sz="2400" dirty="0" smtClean="0"/>
              <a:t> </a:t>
            </a:r>
          </a:p>
          <a:p>
            <a:r>
              <a:rPr lang="en-US" sz="2400" dirty="0" smtClean="0">
                <a:solidFill>
                  <a:schemeClr val="tx1"/>
                </a:solidFill>
                <a:latin typeface="+mn-lt"/>
                <a:ea typeface="+mn-ea"/>
                <a:cs typeface="+mn-cs"/>
              </a:rPr>
              <a:t>Describe the in-progress radiological surveys to be performed under various radiological conditions, including radiation surveys, contamination surveys, and airborne radioactivity surveys.</a:t>
            </a:r>
            <a:endParaRPr lang="en-US" sz="23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Identify generic locations to be included in progress radiation surveys, such as: </a:t>
            </a:r>
          </a:p>
          <a:p>
            <a:pPr lvl="1">
              <a:spcBef>
                <a:spcPts val="0"/>
              </a:spcBef>
            </a:pPr>
            <a:r>
              <a:rPr lang="en-US" dirty="0" smtClean="0">
                <a:solidFill>
                  <a:schemeClr val="tx1"/>
                </a:solidFill>
                <a:latin typeface="+mn-lt"/>
                <a:ea typeface="+mn-ea"/>
                <a:cs typeface="+mn-cs"/>
              </a:rPr>
              <a:t>component being worked on, </a:t>
            </a:r>
          </a:p>
          <a:p>
            <a:pPr lvl="1">
              <a:spcBef>
                <a:spcPts val="0"/>
              </a:spcBef>
            </a:pPr>
            <a:r>
              <a:rPr lang="en-US" dirty="0" smtClean="0">
                <a:solidFill>
                  <a:schemeClr val="tx1"/>
                </a:solidFill>
                <a:latin typeface="+mn-lt"/>
                <a:ea typeface="+mn-ea"/>
                <a:cs typeface="+mn-cs"/>
              </a:rPr>
              <a:t>nearby piping and components, </a:t>
            </a:r>
          </a:p>
          <a:p>
            <a:pPr lvl="1">
              <a:spcBef>
                <a:spcPts val="0"/>
              </a:spcBef>
            </a:pPr>
            <a:r>
              <a:rPr lang="en-US" dirty="0" smtClean="0">
                <a:solidFill>
                  <a:schemeClr val="tx1"/>
                </a:solidFill>
                <a:latin typeface="+mn-lt"/>
                <a:ea typeface="+mn-ea"/>
                <a:cs typeface="+mn-cs"/>
              </a:rPr>
              <a:t>location where workers are positioned, </a:t>
            </a:r>
          </a:p>
          <a:p>
            <a:pPr lvl="1">
              <a:spcBef>
                <a:spcPts val="0"/>
              </a:spcBef>
            </a:pPr>
            <a:r>
              <a:rPr lang="en-US" dirty="0" smtClean="0">
                <a:solidFill>
                  <a:schemeClr val="tx1"/>
                </a:solidFill>
                <a:latin typeface="+mn-lt"/>
                <a:ea typeface="+mn-ea"/>
                <a:cs typeface="+mn-cs"/>
              </a:rPr>
              <a:t>path to and from the work site,</a:t>
            </a:r>
          </a:p>
          <a:p>
            <a:pPr lvl="1">
              <a:spcBef>
                <a:spcPts val="0"/>
              </a:spcBef>
            </a:pPr>
            <a:r>
              <a:rPr lang="en-US" dirty="0" smtClean="0">
                <a:solidFill>
                  <a:schemeClr val="tx1"/>
                </a:solidFill>
                <a:latin typeface="+mn-lt"/>
                <a:ea typeface="+mn-ea"/>
                <a:cs typeface="+mn-cs"/>
              </a:rPr>
              <a:t> low dose areas, </a:t>
            </a:r>
          </a:p>
          <a:p>
            <a:pPr lvl="1">
              <a:spcBef>
                <a:spcPts val="0"/>
              </a:spcBef>
            </a:pPr>
            <a:r>
              <a:rPr lang="en-US" dirty="0" smtClean="0">
                <a:solidFill>
                  <a:schemeClr val="tx1"/>
                </a:solidFill>
                <a:latin typeface="+mn-lt"/>
                <a:ea typeface="+mn-ea"/>
                <a:cs typeface="+mn-cs"/>
              </a:rPr>
              <a:t>hot spots, and </a:t>
            </a:r>
            <a:endParaRPr lang="en-US" dirty="0" smtClean="0"/>
          </a:p>
          <a:p>
            <a:pPr lvl="1">
              <a:spcBef>
                <a:spcPts val="0"/>
              </a:spcBef>
            </a:pPr>
            <a:r>
              <a:rPr lang="en-US" dirty="0" smtClean="0">
                <a:solidFill>
                  <a:schemeClr val="tx1"/>
                </a:solidFill>
                <a:latin typeface="+mn-lt"/>
                <a:ea typeface="+mn-ea"/>
                <a:cs typeface="+mn-cs"/>
              </a:rPr>
              <a:t>potentially transient dose rate areas (resin lines, drain </a:t>
            </a:r>
            <a:r>
              <a:rPr lang="en-US" sz="2400" dirty="0" smtClean="0">
                <a:solidFill>
                  <a:schemeClr val="tx1"/>
                </a:solidFill>
                <a:latin typeface="+mn-lt"/>
                <a:ea typeface="+mn-ea"/>
                <a:cs typeface="+mn-cs"/>
              </a:rPr>
              <a:t>lines, movement of sources).</a:t>
            </a:r>
            <a:r>
              <a:rPr lang="en-US" sz="2400" dirty="0" smtClean="0"/>
              <a:t> </a:t>
            </a:r>
            <a:endParaRPr lang="en-US" sz="2400" dirty="0" smtClean="0">
              <a:solidFill>
                <a:schemeClr val="tx1"/>
              </a:solidFill>
              <a:latin typeface="+mn-lt"/>
              <a:ea typeface="+mn-ea"/>
              <a:cs typeface="+mn-cs"/>
            </a:endParaRP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Explain actions to be taken if surveys show radiological conditions significantly different than expected, such as:</a:t>
            </a:r>
          </a:p>
          <a:p>
            <a:pPr lvl="1">
              <a:spcBef>
                <a:spcPts val="0"/>
              </a:spcBef>
            </a:pPr>
            <a:r>
              <a:rPr lang="en-US" dirty="0" smtClean="0">
                <a:solidFill>
                  <a:schemeClr val="tx1"/>
                </a:solidFill>
                <a:latin typeface="+mn-lt"/>
                <a:ea typeface="+mn-ea"/>
                <a:cs typeface="+mn-cs"/>
              </a:rPr>
              <a:t>high contact dose rates, </a:t>
            </a:r>
          </a:p>
          <a:p>
            <a:pPr lvl="1">
              <a:spcBef>
                <a:spcPts val="0"/>
              </a:spcBef>
            </a:pPr>
            <a:r>
              <a:rPr lang="en-US" dirty="0" smtClean="0">
                <a:solidFill>
                  <a:schemeClr val="tx1"/>
                </a:solidFill>
                <a:latin typeface="+mn-lt"/>
                <a:ea typeface="+mn-ea"/>
                <a:cs typeface="+mn-cs"/>
              </a:rPr>
              <a:t>high general area dose rates, </a:t>
            </a:r>
          </a:p>
          <a:p>
            <a:pPr lvl="1">
              <a:spcBef>
                <a:spcPts val="0"/>
              </a:spcBef>
            </a:pPr>
            <a:r>
              <a:rPr lang="en-US" dirty="0" smtClean="0">
                <a:solidFill>
                  <a:schemeClr val="tx1"/>
                </a:solidFill>
                <a:latin typeface="+mn-lt"/>
                <a:ea typeface="+mn-ea"/>
                <a:cs typeface="+mn-cs"/>
              </a:rPr>
              <a:t>unexpected low dose rates, </a:t>
            </a:r>
          </a:p>
          <a:p>
            <a:pPr lvl="1">
              <a:spcBef>
                <a:spcPts val="0"/>
              </a:spcBef>
            </a:pPr>
            <a:r>
              <a:rPr lang="en-US" dirty="0" smtClean="0">
                <a:solidFill>
                  <a:schemeClr val="tx1"/>
                </a:solidFill>
                <a:latin typeface="+mn-lt"/>
                <a:ea typeface="+mn-ea"/>
                <a:cs typeface="+mn-cs"/>
              </a:rPr>
              <a:t>high beta dose rates, </a:t>
            </a:r>
          </a:p>
          <a:p>
            <a:pPr lvl="1">
              <a:spcBef>
                <a:spcPts val="0"/>
              </a:spcBef>
            </a:pPr>
            <a:r>
              <a:rPr lang="en-US" dirty="0" smtClean="0">
                <a:solidFill>
                  <a:schemeClr val="tx1"/>
                </a:solidFill>
                <a:latin typeface="+mn-lt"/>
                <a:ea typeface="+mn-ea"/>
                <a:cs typeface="+mn-cs"/>
              </a:rPr>
              <a:t>very high contamination levels, </a:t>
            </a:r>
          </a:p>
          <a:p>
            <a:pPr lvl="1">
              <a:spcBef>
                <a:spcPts val="0"/>
              </a:spcBef>
            </a:pPr>
            <a:r>
              <a:rPr lang="en-US" dirty="0" smtClean="0">
                <a:solidFill>
                  <a:schemeClr val="tx1"/>
                </a:solidFill>
                <a:latin typeface="+mn-lt"/>
                <a:ea typeface="+mn-ea"/>
                <a:cs typeface="+mn-cs"/>
              </a:rPr>
              <a:t>very high airborne radioactivity, and </a:t>
            </a:r>
          </a:p>
          <a:p>
            <a:pPr lvl="1">
              <a:spcBef>
                <a:spcPts val="0"/>
              </a:spcBef>
            </a:pPr>
            <a:r>
              <a:rPr lang="en-US" dirty="0" smtClean="0">
                <a:solidFill>
                  <a:schemeClr val="tx1"/>
                </a:solidFill>
                <a:latin typeface="+mn-lt"/>
                <a:ea typeface="+mn-ea"/>
                <a:cs typeface="+mn-cs"/>
              </a:rPr>
              <a:t>unexpected lack of airborne radioactivity.</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actions required when personnel leave a work site upon completion of radiological work, such as: </a:t>
            </a:r>
          </a:p>
          <a:p>
            <a:pPr lvl="1">
              <a:spcBef>
                <a:spcPts val="0"/>
              </a:spcBef>
            </a:pPr>
            <a:r>
              <a:rPr lang="en-US" dirty="0" smtClean="0">
                <a:solidFill>
                  <a:schemeClr val="tx1"/>
                </a:solidFill>
                <a:latin typeface="+mn-lt"/>
                <a:ea typeface="+mn-ea"/>
                <a:cs typeface="+mn-cs"/>
              </a:rPr>
              <a:t>packaging, marking, and transferring contaminated tools, equipment, and trash; </a:t>
            </a:r>
          </a:p>
          <a:p>
            <a:pPr lvl="1">
              <a:spcBef>
                <a:spcPts val="0"/>
              </a:spcBef>
            </a:pPr>
            <a:r>
              <a:rPr lang="en-US" dirty="0" smtClean="0">
                <a:solidFill>
                  <a:schemeClr val="tx1"/>
                </a:solidFill>
                <a:latin typeface="+mn-lt"/>
                <a:ea typeface="+mn-ea"/>
                <a:cs typeface="+mn-cs"/>
              </a:rPr>
              <a:t>removing protective clothing; monitoring for contamination; </a:t>
            </a:r>
          </a:p>
          <a:p>
            <a:pPr lvl="1">
              <a:spcBef>
                <a:spcPts val="0"/>
              </a:spcBef>
            </a:pPr>
            <a:r>
              <a:rPr lang="en-US" dirty="0" smtClean="0">
                <a:solidFill>
                  <a:schemeClr val="tx1"/>
                </a:solidFill>
                <a:latin typeface="+mn-lt"/>
                <a:ea typeface="+mn-ea"/>
                <a:cs typeface="+mn-cs"/>
              </a:rPr>
              <a:t>returning special dosimetry; signing out of the RWP; and </a:t>
            </a:r>
          </a:p>
          <a:p>
            <a:pPr lvl="1">
              <a:spcBef>
                <a:spcPts val="0"/>
              </a:spcBef>
            </a:pPr>
            <a:r>
              <a:rPr lang="en-US" dirty="0" smtClean="0">
                <a:solidFill>
                  <a:schemeClr val="tx1"/>
                </a:solidFill>
                <a:latin typeface="+mn-lt"/>
                <a:ea typeface="+mn-ea"/>
                <a:cs typeface="+mn-cs"/>
              </a:rPr>
              <a:t>notifying radiological protection personnel of job completion.</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Discuss proper job coverage and radiological protection measures for high-exposure jobs and potential high-exposure jobs, such as the following:</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steam generator maintenance (PWR)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coolant pump seal replacement (PWR)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water cleanup pump maintenance (BWR)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recirculation pump seal replacement (BWR)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internal pump maintenance (ABWR)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control rod drive maintenance (BWR and ABWR)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diving operations</a:t>
            </a:r>
            <a:br>
              <a:rPr lang="en-US" sz="2400" dirty="0" smtClean="0">
                <a:solidFill>
                  <a:schemeClr val="tx1"/>
                </a:solidFill>
                <a:latin typeface="+mn-lt"/>
                <a:ea typeface="+mn-ea"/>
                <a:cs typeface="+mn-cs"/>
              </a:rPr>
            </a:br>
            <a:endParaRPr lang="en-US" sz="24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Discuss proper job coverage and radiological protection measures for high-exposure jobs and potential high-exposure jobs, such as the following (cont’d):</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spent resin transfer operations</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spent fuel movements</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in-core detector maintenance</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work in or around the spent fuel pool</a:t>
            </a:r>
            <a:r>
              <a:rPr lang="en-US" sz="24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Describe work time reduction techniques that can be used to reduce worker radiation exposure, such as the following:</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a:t>
            </a:r>
            <a:r>
              <a:rPr lang="en-US" sz="2300" dirty="0" smtClean="0">
                <a:solidFill>
                  <a:schemeClr val="tx1"/>
                </a:solidFill>
                <a:latin typeface="+mn-lt"/>
                <a:ea typeface="+mn-ea"/>
                <a:cs typeface="+mn-cs"/>
              </a:rPr>
              <a:t>prejob planning and preparation</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prejob mockup training for worker familiarity</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review of procedures for workability and efficiency</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use of special tools to improve worker efficiency</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improvement of worker comfort by controlling the environment (temperature, lighting, humidity, space)</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prefabrication of equipment in low-dose or no-dose areas</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decontamination to reduce protective clothing requirements</a:t>
            </a:r>
            <a:r>
              <a:rPr lang="en-US" sz="2300" dirty="0" smtClean="0"/>
              <a:t> </a:t>
            </a:r>
            <a:r>
              <a:rPr lang="en-US" sz="2300" dirty="0" smtClean="0">
                <a:solidFill>
                  <a:schemeClr val="tx1"/>
                </a:solidFill>
                <a:latin typeface="+mn-lt"/>
                <a:ea typeface="+mn-ea"/>
                <a:cs typeface="+mn-cs"/>
              </a:rPr>
              <a:t>.</a:t>
            </a:r>
            <a:r>
              <a:rPr lang="en-US" sz="23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pPr>
              <a:spcBef>
                <a:spcPts val="0"/>
              </a:spcBef>
            </a:pPr>
            <a:r>
              <a:rPr lang="en-US" sz="2600" dirty="0" smtClean="0">
                <a:solidFill>
                  <a:schemeClr val="tx1"/>
                </a:solidFill>
                <a:latin typeface="+mn-lt"/>
                <a:ea typeface="+mn-ea"/>
                <a:cs typeface="+mn-cs"/>
              </a:rPr>
              <a:t>Given example conditions, identify those that should require job coverage.</a:t>
            </a:r>
            <a:r>
              <a:rPr lang="en-US" sz="2600" dirty="0" smtClean="0"/>
              <a:t> </a:t>
            </a:r>
          </a:p>
          <a:p>
            <a:pPr>
              <a:spcBef>
                <a:spcPts val="0"/>
              </a:spcBef>
            </a:pPr>
            <a:r>
              <a:rPr lang="en-US" sz="2600" dirty="0" smtClean="0">
                <a:solidFill>
                  <a:schemeClr val="tx1"/>
                </a:solidFill>
                <a:latin typeface="+mn-lt"/>
                <a:ea typeface="+mn-ea"/>
                <a:cs typeface="+mn-cs"/>
              </a:rPr>
              <a:t>Identify items that should be considered in planning job coverage.</a:t>
            </a:r>
            <a:r>
              <a:rPr lang="en-US" sz="2600" dirty="0" smtClean="0"/>
              <a:t> </a:t>
            </a:r>
          </a:p>
          <a:p>
            <a:pPr>
              <a:spcBef>
                <a:spcPts val="0"/>
              </a:spcBef>
            </a:pPr>
            <a:r>
              <a:rPr lang="en-US" sz="2600" dirty="0" smtClean="0">
                <a:solidFill>
                  <a:schemeClr val="tx1"/>
                </a:solidFill>
                <a:latin typeface="+mn-lt"/>
                <a:ea typeface="+mn-ea"/>
                <a:cs typeface="+mn-cs"/>
              </a:rPr>
              <a:t>Identify examples of information that should be discussed with workers during pre-job briefings.</a:t>
            </a:r>
            <a:r>
              <a:rPr lang="en-US" sz="2600" dirty="0" smtClean="0"/>
              <a:t> </a:t>
            </a:r>
          </a:p>
          <a:p>
            <a:pPr>
              <a:spcBef>
                <a:spcPts val="0"/>
              </a:spcBef>
            </a:pPr>
            <a:r>
              <a:rPr lang="en-US" sz="2600" dirty="0" smtClean="0">
                <a:solidFill>
                  <a:schemeClr val="tx1"/>
                </a:solidFill>
                <a:latin typeface="+mn-lt"/>
                <a:ea typeface="+mn-ea"/>
                <a:cs typeface="+mn-cs"/>
              </a:rPr>
              <a:t>Describe exposure control techniques that can be used to control worker and technician radiation exposures.</a:t>
            </a:r>
          </a:p>
          <a:p>
            <a:pPr>
              <a:spcBef>
                <a:spcPts val="0"/>
              </a:spcBef>
            </a:pPr>
            <a:r>
              <a:rPr lang="en-US" sz="2600" dirty="0" smtClean="0"/>
              <a:t> List four purposes of job coverage. </a:t>
            </a:r>
          </a:p>
          <a:p>
            <a:pPr>
              <a:spcBef>
                <a:spcPts val="0"/>
              </a:spcBef>
            </a:pPr>
            <a:r>
              <a:rPr lang="en-US" sz="2600" dirty="0" smtClean="0"/>
              <a:t>Explain the differences between continuous and intermittent job coverage.</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Describe the in-progress radiological surveys that should be performed, at your site, under various radiological conditions.</a:t>
            </a:r>
            <a:r>
              <a:rPr lang="en-US" sz="2400" dirty="0" smtClean="0"/>
              <a:t> </a:t>
            </a:r>
          </a:p>
          <a:p>
            <a:r>
              <a:rPr lang="en-US" sz="2400" dirty="0" smtClean="0">
                <a:solidFill>
                  <a:schemeClr val="tx1"/>
                </a:solidFill>
                <a:latin typeface="+mn-lt"/>
                <a:ea typeface="+mn-ea"/>
                <a:cs typeface="+mn-cs"/>
              </a:rPr>
              <a:t>Describe job coverage techniques that can be used to prevent or limit the spread of airborne radioactive material.</a:t>
            </a:r>
            <a:r>
              <a:rPr lang="en-US" sz="24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Describe overall job control techniques in maintaining control of radiological work.</a:t>
            </a:r>
            <a:r>
              <a:rPr lang="en-US" sz="2400" dirty="0" smtClean="0"/>
              <a:t> </a:t>
            </a:r>
          </a:p>
          <a:p>
            <a:r>
              <a:rPr lang="en-US" sz="2400" dirty="0" smtClean="0">
                <a:solidFill>
                  <a:schemeClr val="tx1"/>
                </a:solidFill>
                <a:latin typeface="+mn-lt"/>
                <a:ea typeface="+mn-ea"/>
                <a:cs typeface="+mn-cs"/>
              </a:rPr>
              <a:t>State the reasons to stop radiological work activities in accordance with the DOE RCS.</a:t>
            </a:r>
            <a:r>
              <a:rPr lang="en-US" sz="2400" dirty="0" smtClean="0"/>
              <a:t> </a:t>
            </a:r>
            <a:endParaRPr lang="en-US" sz="23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Learning Outcomes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2375"/>
            <a:ext cx="7772400" cy="1470025"/>
          </a:xfrm>
        </p:spPr>
        <p:txBody>
          <a:bodyPr/>
          <a:lstStyle/>
          <a:p>
            <a:r>
              <a:rPr lang="en-US" dirty="0" smtClean="0"/>
              <a:t>Contamination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724400"/>
          </a:xfrm>
        </p:spPr>
        <p:txBody>
          <a:bodyPr/>
          <a:lstStyle/>
          <a:p>
            <a:r>
              <a:rPr lang="en-US" sz="2400" dirty="0" smtClean="0"/>
              <a:t>Define cross-contamination, and describe how it can result in the uncontrolled spread of contamination. </a:t>
            </a:r>
          </a:p>
          <a:p>
            <a:r>
              <a:rPr lang="en-US" sz="2400" dirty="0" smtClean="0"/>
              <a:t>Describe other types of protective clothing available, including conditions under which each is used, procedures for donning and removing protective clothing, and inspections of clothing prior to use.</a:t>
            </a:r>
          </a:p>
          <a:p>
            <a:r>
              <a:rPr lang="en-US" sz="2400" dirty="0" smtClean="0"/>
              <a:t>Describe methods used to protect against facial contamination, such as face shield, “ski-mask,” and specially designed hoods.</a:t>
            </a:r>
          </a:p>
          <a:p>
            <a:endParaRPr lang="en-US" sz="2400" dirty="0" smtClean="0"/>
          </a:p>
          <a:p>
            <a:pPr>
              <a:buNone/>
            </a:pPr>
            <a:endParaRPr lang="en-US" sz="24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lstStyle/>
          <a:p>
            <a:pPr>
              <a:spcBef>
                <a:spcPts val="0"/>
              </a:spcBef>
            </a:pPr>
            <a:r>
              <a:rPr lang="en-US" sz="2600" dirty="0" smtClean="0">
                <a:solidFill>
                  <a:schemeClr val="tx1"/>
                </a:solidFill>
                <a:latin typeface="+mn-lt"/>
                <a:ea typeface="+mn-ea"/>
                <a:cs typeface="+mn-cs"/>
              </a:rPr>
              <a:t>Describe the devices used for containment of contamination during radiological work, such as:</a:t>
            </a:r>
          </a:p>
          <a:p>
            <a:pPr lvl="1">
              <a:spcBef>
                <a:spcPts val="0"/>
              </a:spcBef>
            </a:pPr>
            <a:r>
              <a:rPr lang="en-US" dirty="0" smtClean="0">
                <a:solidFill>
                  <a:schemeClr val="tx1"/>
                </a:solidFill>
                <a:latin typeface="+mn-lt"/>
                <a:ea typeface="+mn-ea"/>
                <a:cs typeface="+mn-cs"/>
              </a:rPr>
              <a:t>drapes, </a:t>
            </a:r>
          </a:p>
          <a:p>
            <a:pPr lvl="1">
              <a:spcBef>
                <a:spcPts val="0"/>
              </a:spcBef>
            </a:pPr>
            <a:r>
              <a:rPr lang="en-US" dirty="0" smtClean="0">
                <a:solidFill>
                  <a:schemeClr val="tx1"/>
                </a:solidFill>
                <a:latin typeface="+mn-lt"/>
                <a:ea typeface="+mn-ea"/>
                <a:cs typeface="+mn-cs"/>
              </a:rPr>
              <a:t>glove bags, </a:t>
            </a:r>
          </a:p>
          <a:p>
            <a:pPr lvl="1">
              <a:spcBef>
                <a:spcPts val="0"/>
              </a:spcBef>
            </a:pPr>
            <a:r>
              <a:rPr lang="en-US" dirty="0" smtClean="0">
                <a:solidFill>
                  <a:schemeClr val="tx1"/>
                </a:solidFill>
                <a:latin typeface="+mn-lt"/>
                <a:ea typeface="+mn-ea"/>
                <a:cs typeface="+mn-cs"/>
              </a:rPr>
              <a:t>tents, </a:t>
            </a:r>
          </a:p>
          <a:p>
            <a:pPr lvl="1">
              <a:spcBef>
                <a:spcPts val="0"/>
              </a:spcBef>
            </a:pPr>
            <a:r>
              <a:rPr lang="en-US" dirty="0" smtClean="0">
                <a:solidFill>
                  <a:schemeClr val="tx1"/>
                </a:solidFill>
                <a:latin typeface="+mn-lt"/>
                <a:ea typeface="+mn-ea"/>
                <a:cs typeface="+mn-cs"/>
              </a:rPr>
              <a:t>drain bottles, </a:t>
            </a:r>
          </a:p>
          <a:p>
            <a:pPr lvl="1">
              <a:spcBef>
                <a:spcPts val="0"/>
              </a:spcBef>
            </a:pPr>
            <a:r>
              <a:rPr lang="en-US" dirty="0" smtClean="0">
                <a:solidFill>
                  <a:schemeClr val="tx1"/>
                </a:solidFill>
                <a:latin typeface="+mn-lt"/>
                <a:ea typeface="+mn-ea"/>
                <a:cs typeface="+mn-cs"/>
              </a:rPr>
              <a:t>berms, </a:t>
            </a:r>
          </a:p>
          <a:p>
            <a:pPr lvl="1">
              <a:spcBef>
                <a:spcPts val="0"/>
              </a:spcBef>
            </a:pPr>
            <a:r>
              <a:rPr lang="en-US" dirty="0" smtClean="0">
                <a:solidFill>
                  <a:schemeClr val="tx1"/>
                </a:solidFill>
                <a:latin typeface="+mn-lt"/>
                <a:ea typeface="+mn-ea"/>
                <a:cs typeface="+mn-cs"/>
              </a:rPr>
              <a:t>absorbents to contain liquid, and </a:t>
            </a:r>
          </a:p>
          <a:p>
            <a:pPr lvl="1">
              <a:spcBef>
                <a:spcPts val="0"/>
              </a:spcBef>
            </a:pPr>
            <a:r>
              <a:rPr lang="en-US" dirty="0" smtClean="0">
                <a:solidFill>
                  <a:schemeClr val="tx1"/>
                </a:solidFill>
                <a:latin typeface="+mn-lt"/>
                <a:ea typeface="+mn-ea"/>
                <a:cs typeface="+mn-cs"/>
              </a:rPr>
              <a:t>catch containments.</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lstStyle/>
          <a:p>
            <a:pPr>
              <a:spcBef>
                <a:spcPts val="0"/>
              </a:spcBef>
            </a:pPr>
            <a:r>
              <a:rPr lang="en-US" sz="2600" dirty="0" smtClean="0"/>
              <a:t>Identify the conditions in which the use of each type of containment device is to be considered. </a:t>
            </a:r>
          </a:p>
          <a:p>
            <a:pPr>
              <a:spcBef>
                <a:spcPts val="0"/>
              </a:spcBef>
            </a:pPr>
            <a:r>
              <a:rPr lang="en-US" sz="2600" dirty="0" smtClean="0"/>
              <a:t>Explain the inspections that are to be performed prior to the use of containment devices.</a:t>
            </a:r>
          </a:p>
          <a:p>
            <a:pPr>
              <a:spcBef>
                <a:spcPts val="0"/>
              </a:spcBef>
            </a:pPr>
            <a:r>
              <a:rPr lang="en-US" sz="2600" dirty="0" smtClean="0"/>
              <a:t>List discrepancies frequently observed in containment devices. </a:t>
            </a:r>
          </a:p>
          <a:p>
            <a:pPr>
              <a:spcBef>
                <a:spcPts val="0"/>
              </a:spcBef>
            </a:pPr>
            <a:endParaRPr lang="en-US" sz="2600" dirty="0" smtClean="0"/>
          </a:p>
          <a:p>
            <a:pPr>
              <a:spcBef>
                <a:spcPts val="0"/>
              </a:spcBef>
              <a:buNone/>
            </a:pPr>
            <a:endParaRPr lang="en-US" sz="2600" dirty="0" smtClean="0">
              <a:solidFill>
                <a:schemeClr val="tx1"/>
              </a:solidFill>
              <a:latin typeface="+mn-lt"/>
              <a:ea typeface="+mn-ea"/>
              <a:cs typeface="+mn-cs"/>
            </a:endParaRP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pPr>
              <a:spcBef>
                <a:spcPts val="0"/>
              </a:spcBef>
            </a:pPr>
            <a:r>
              <a:rPr lang="en-US" sz="2600" dirty="0" smtClean="0">
                <a:solidFill>
                  <a:schemeClr val="tx1"/>
                </a:solidFill>
                <a:latin typeface="+mn-lt"/>
                <a:ea typeface="+mn-ea"/>
                <a:cs typeface="+mn-cs"/>
              </a:rPr>
              <a:t>Identify methods by which a work site can be prepared for the performance of highly contaminated work, such as:</a:t>
            </a:r>
          </a:p>
          <a:p>
            <a:pPr lvl="1">
              <a:spcBef>
                <a:spcPts val="0"/>
              </a:spcBef>
            </a:pPr>
            <a:r>
              <a:rPr lang="en-US" dirty="0" smtClean="0">
                <a:solidFill>
                  <a:schemeClr val="tx1"/>
                </a:solidFill>
                <a:latin typeface="+mn-lt"/>
                <a:ea typeface="+mn-ea"/>
                <a:cs typeface="+mn-cs"/>
              </a:rPr>
              <a:t>using disposable plastic; </a:t>
            </a:r>
          </a:p>
          <a:p>
            <a:pPr lvl="1">
              <a:spcBef>
                <a:spcPts val="0"/>
              </a:spcBef>
            </a:pPr>
            <a:r>
              <a:rPr lang="en-US" dirty="0" smtClean="0">
                <a:solidFill>
                  <a:schemeClr val="tx1"/>
                </a:solidFill>
                <a:latin typeface="+mn-lt"/>
                <a:ea typeface="+mn-ea"/>
                <a:cs typeface="+mn-cs"/>
              </a:rPr>
              <a:t>covering the work area with launderable, reusable sheeting; </a:t>
            </a:r>
          </a:p>
          <a:p>
            <a:pPr lvl="1">
              <a:spcBef>
                <a:spcPts val="0"/>
              </a:spcBef>
            </a:pPr>
            <a:r>
              <a:rPr lang="en-US" dirty="0" smtClean="0">
                <a:solidFill>
                  <a:schemeClr val="tx1"/>
                </a:solidFill>
                <a:latin typeface="+mn-lt"/>
                <a:ea typeface="+mn-ea"/>
                <a:cs typeface="+mn-cs"/>
              </a:rPr>
              <a:t>covering the work area with strippable paint; and </a:t>
            </a:r>
          </a:p>
          <a:p>
            <a:pPr lvl="1">
              <a:spcBef>
                <a:spcPts val="0"/>
              </a:spcBef>
            </a:pPr>
            <a:r>
              <a:rPr lang="en-US" dirty="0" smtClean="0">
                <a:solidFill>
                  <a:schemeClr val="tx1"/>
                </a:solidFill>
                <a:latin typeface="+mn-lt"/>
                <a:ea typeface="+mn-ea"/>
                <a:cs typeface="+mn-cs"/>
              </a:rPr>
              <a:t>painting concrete surfaces for ease in decontamination.</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400" dirty="0" smtClean="0"/>
              <a:t>State the requirements for removing or releasing materials from any radiological area. </a:t>
            </a:r>
          </a:p>
          <a:p>
            <a:r>
              <a:rPr lang="en-US" sz="2400" dirty="0" smtClean="0"/>
              <a:t>Describe techniques to prevent the spread of contamination when contaminated materials are brought out of posted areas. </a:t>
            </a:r>
          </a:p>
          <a:p>
            <a:r>
              <a:rPr lang="en-US" sz="2400" dirty="0" smtClean="0"/>
              <a:t>Describe the purpose and use of a stepoff pad in controlling the spread of contamination. </a:t>
            </a:r>
          </a:p>
          <a:p>
            <a:r>
              <a:rPr lang="en-US" sz="2400" dirty="0" smtClean="0"/>
              <a:t>Discuss the reason for having lower limits for alpha contamination.</a:t>
            </a:r>
          </a:p>
          <a:p>
            <a:endParaRPr lang="en-US" sz="24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Describe techniques by which increased distance can be used to reduce worker radiation exposure, such as positioning workers away from hot spots or high dose areas, using remote operators or special tools to increase worker distance from a source, and removing equipment to low dose areas for maintenance.</a:t>
            </a:r>
            <a:r>
              <a:rPr lang="en-US" sz="2400" dirty="0" smtClean="0"/>
              <a:t> </a:t>
            </a:r>
          </a:p>
          <a:p>
            <a:r>
              <a:rPr lang="en-US" sz="2400" dirty="0" smtClean="0">
                <a:solidFill>
                  <a:schemeClr val="tx1"/>
                </a:solidFill>
                <a:latin typeface="+mn-lt"/>
                <a:ea typeface="+mn-ea"/>
                <a:cs typeface="+mn-cs"/>
              </a:rPr>
              <a:t>Describe the consequences of removing permanent or temporary shielding without proper review and authorization.</a:t>
            </a:r>
            <a:r>
              <a:rPr lang="en-US" sz="2400" dirty="0" smtClean="0"/>
              <a:t> </a:t>
            </a:r>
          </a:p>
        </p:txBody>
      </p:sp>
      <p:sp>
        <p:nvSpPr>
          <p:cNvPr id="4"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16175"/>
            <a:ext cx="7772400" cy="1470025"/>
          </a:xfrm>
        </p:spPr>
        <p:txBody>
          <a:bodyPr/>
          <a:lstStyle/>
          <a:p>
            <a:r>
              <a:rPr lang="en-US" dirty="0" smtClean="0"/>
              <a:t>Decontamination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t>Explain why area decontamination should begin at areas of lowest contamination levels and progress toward areas of high levels. </a:t>
            </a:r>
          </a:p>
          <a:p>
            <a:pPr>
              <a:spcBef>
                <a:spcPts val="0"/>
              </a:spcBef>
            </a:pPr>
            <a:r>
              <a:rPr lang="en-US" sz="2600" dirty="0" smtClean="0">
                <a:solidFill>
                  <a:schemeClr val="tx1"/>
                </a:solidFill>
                <a:latin typeface="+mn-lt"/>
                <a:ea typeface="+mn-ea"/>
                <a:cs typeface="+mn-cs"/>
              </a:rPr>
              <a:t>Describe methods used for decontamination of areas within the plant, such as:</a:t>
            </a:r>
          </a:p>
          <a:p>
            <a:pPr lvl="1">
              <a:spcBef>
                <a:spcPts val="0"/>
              </a:spcBef>
            </a:pPr>
            <a:r>
              <a:rPr lang="en-US" dirty="0" smtClean="0">
                <a:solidFill>
                  <a:schemeClr val="tx1"/>
                </a:solidFill>
                <a:latin typeface="+mn-lt"/>
                <a:ea typeface="+mn-ea"/>
                <a:cs typeface="+mn-cs"/>
              </a:rPr>
              <a:t>mopping, </a:t>
            </a:r>
          </a:p>
          <a:p>
            <a:pPr lvl="1">
              <a:spcBef>
                <a:spcPts val="0"/>
              </a:spcBef>
            </a:pPr>
            <a:r>
              <a:rPr lang="en-US" dirty="0" smtClean="0">
                <a:solidFill>
                  <a:schemeClr val="tx1"/>
                </a:solidFill>
                <a:latin typeface="+mn-lt"/>
                <a:ea typeface="+mn-ea"/>
                <a:cs typeface="+mn-cs"/>
              </a:rPr>
              <a:t>using oil-impregnated wipes (masslin), </a:t>
            </a:r>
          </a:p>
          <a:p>
            <a:pPr lvl="1">
              <a:spcBef>
                <a:spcPts val="0"/>
              </a:spcBef>
            </a:pPr>
            <a:r>
              <a:rPr lang="en-US" dirty="0" smtClean="0">
                <a:solidFill>
                  <a:schemeClr val="tx1"/>
                </a:solidFill>
                <a:latin typeface="+mn-lt"/>
                <a:ea typeface="+mn-ea"/>
                <a:cs typeface="+mn-cs"/>
              </a:rPr>
              <a:t>wiping with damp rags, </a:t>
            </a:r>
          </a:p>
          <a:p>
            <a:pPr lvl="1">
              <a:spcBef>
                <a:spcPts val="0"/>
              </a:spcBef>
            </a:pPr>
            <a:r>
              <a:rPr lang="en-US" dirty="0" smtClean="0">
                <a:solidFill>
                  <a:schemeClr val="tx1"/>
                </a:solidFill>
                <a:latin typeface="+mn-lt"/>
                <a:ea typeface="+mn-ea"/>
                <a:cs typeface="+mn-cs"/>
              </a:rPr>
              <a:t>vacuuming, and </a:t>
            </a:r>
          </a:p>
          <a:p>
            <a:pPr lvl="1">
              <a:spcBef>
                <a:spcPts val="0"/>
              </a:spcBef>
            </a:pPr>
            <a:r>
              <a:rPr lang="en-US" dirty="0" smtClean="0">
                <a:solidFill>
                  <a:schemeClr val="tx1"/>
                </a:solidFill>
                <a:latin typeface="+mn-lt"/>
                <a:ea typeface="+mn-ea"/>
                <a:cs typeface="+mn-cs"/>
              </a:rPr>
              <a:t>scrubbing with brushes.</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495800"/>
          </a:xfrm>
        </p:spPr>
        <p:txBody>
          <a:bodyPr>
            <a:normAutofit fontScale="92500" lnSpcReduction="10000"/>
          </a:bodyPr>
          <a:lstStyle/>
          <a:p>
            <a:pPr>
              <a:spcBef>
                <a:spcPts val="0"/>
              </a:spcBef>
            </a:pPr>
            <a:r>
              <a:rPr lang="en-US" sz="2600" dirty="0" smtClean="0">
                <a:solidFill>
                  <a:schemeClr val="tx1"/>
                </a:solidFill>
                <a:latin typeface="+mn-lt"/>
                <a:ea typeface="+mn-ea"/>
                <a:cs typeface="+mn-cs"/>
              </a:rPr>
              <a:t>Identify techniques available for the decontamination of tools and equipment, including the advantages, disadvantages, and limitations of each:</a:t>
            </a:r>
          </a:p>
          <a:p>
            <a:pPr lvl="1">
              <a:spcBef>
                <a:spcPts val="0"/>
              </a:spcBef>
            </a:pPr>
            <a:r>
              <a:rPr lang="en-US" dirty="0" smtClean="0">
                <a:solidFill>
                  <a:schemeClr val="tx1"/>
                </a:solidFill>
                <a:latin typeface="+mn-lt"/>
                <a:ea typeface="+mn-ea"/>
                <a:cs typeface="+mn-cs"/>
              </a:rPr>
              <a:t>carbon-dioxide-pellet blasting</a:t>
            </a:r>
          </a:p>
          <a:p>
            <a:pPr lvl="1">
              <a:spcBef>
                <a:spcPts val="0"/>
              </a:spcBef>
            </a:pPr>
            <a:r>
              <a:rPr lang="en-US" dirty="0" smtClean="0">
                <a:solidFill>
                  <a:schemeClr val="tx1"/>
                </a:solidFill>
                <a:latin typeface="+mn-lt"/>
                <a:ea typeface="+mn-ea"/>
                <a:cs typeface="+mn-cs"/>
              </a:rPr>
              <a:t>chemical decontamination</a:t>
            </a:r>
          </a:p>
          <a:p>
            <a:pPr lvl="1">
              <a:spcBef>
                <a:spcPts val="0"/>
              </a:spcBef>
            </a:pPr>
            <a:r>
              <a:rPr lang="en-US" dirty="0" smtClean="0">
                <a:solidFill>
                  <a:schemeClr val="tx1"/>
                </a:solidFill>
                <a:latin typeface="+mn-lt"/>
                <a:ea typeface="+mn-ea"/>
                <a:cs typeface="+mn-cs"/>
              </a:rPr>
              <a:t>electropolishing</a:t>
            </a:r>
          </a:p>
          <a:p>
            <a:pPr lvl="1">
              <a:spcBef>
                <a:spcPts val="0"/>
              </a:spcBef>
            </a:pPr>
            <a:r>
              <a:rPr lang="en-US" dirty="0" smtClean="0">
                <a:solidFill>
                  <a:schemeClr val="tx1"/>
                </a:solidFill>
                <a:latin typeface="+mn-lt"/>
                <a:ea typeface="+mn-ea"/>
                <a:cs typeface="+mn-cs"/>
              </a:rPr>
              <a:t>grit blasting</a:t>
            </a:r>
          </a:p>
          <a:p>
            <a:pPr lvl="1">
              <a:spcBef>
                <a:spcPts val="0"/>
              </a:spcBef>
            </a:pPr>
            <a:r>
              <a:rPr lang="en-US" dirty="0" smtClean="0">
                <a:solidFill>
                  <a:schemeClr val="tx1"/>
                </a:solidFill>
                <a:latin typeface="+mn-lt"/>
                <a:ea typeface="+mn-ea"/>
                <a:cs typeface="+mn-cs"/>
              </a:rPr>
              <a:t>high-pressure water blasting</a:t>
            </a:r>
          </a:p>
          <a:p>
            <a:pPr lvl="1">
              <a:spcBef>
                <a:spcPts val="0"/>
              </a:spcBef>
            </a:pPr>
            <a:r>
              <a:rPr lang="en-US" dirty="0" smtClean="0">
                <a:solidFill>
                  <a:schemeClr val="tx1"/>
                </a:solidFill>
                <a:latin typeface="+mn-lt"/>
                <a:ea typeface="+mn-ea"/>
                <a:cs typeface="+mn-cs"/>
              </a:rPr>
              <a:t>ice-pellet blasting</a:t>
            </a:r>
          </a:p>
          <a:p>
            <a:pPr lvl="1">
              <a:spcBef>
                <a:spcPts val="0"/>
              </a:spcBef>
            </a:pPr>
            <a:r>
              <a:rPr lang="en-US" dirty="0" smtClean="0">
                <a:solidFill>
                  <a:schemeClr val="tx1"/>
                </a:solidFill>
                <a:latin typeface="+mn-lt"/>
                <a:ea typeface="+mn-ea"/>
                <a:cs typeface="+mn-cs"/>
              </a:rPr>
              <a:t>low-pressure water blasting</a:t>
            </a:r>
          </a:p>
          <a:p>
            <a:pPr lvl="1">
              <a:spcBef>
                <a:spcPts val="0"/>
              </a:spcBef>
            </a:pPr>
            <a:r>
              <a:rPr lang="en-US" dirty="0" smtClean="0">
                <a:solidFill>
                  <a:schemeClr val="tx1"/>
                </a:solidFill>
                <a:latin typeface="+mn-lt"/>
                <a:ea typeface="+mn-ea"/>
                <a:cs typeface="+mn-cs"/>
              </a:rPr>
              <a:t>mechanical removal (grinding, machining, filing)</a:t>
            </a:r>
            <a:br>
              <a:rPr lang="en-US" dirty="0" smtClean="0">
                <a:solidFill>
                  <a:schemeClr val="tx1"/>
                </a:solidFill>
                <a:latin typeface="+mn-lt"/>
                <a:ea typeface="+mn-ea"/>
                <a:cs typeface="+mn-cs"/>
              </a:rPr>
            </a:br>
            <a:endParaRPr lang="en-US"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Select the appropriate personnel decontamination techniques for various levels of contamination and the degree to which contamination is fixed.</a:t>
            </a:r>
          </a:p>
          <a:p>
            <a:pPr lvl="1">
              <a:spcBef>
                <a:spcPts val="0"/>
              </a:spcBef>
            </a:pPr>
            <a:r>
              <a:rPr lang="en-US" sz="2400" dirty="0" smtClean="0">
                <a:solidFill>
                  <a:schemeClr val="tx1"/>
                </a:solidFill>
                <a:latin typeface="+mn-lt"/>
                <a:ea typeface="+mn-ea"/>
                <a:cs typeface="+mn-cs"/>
              </a:rPr>
              <a:t>removing particles with tape</a:t>
            </a:r>
          </a:p>
          <a:p>
            <a:pPr lvl="1">
              <a:spcBef>
                <a:spcPts val="0"/>
              </a:spcBef>
            </a:pPr>
            <a:r>
              <a:rPr lang="en-US" sz="2400" dirty="0" smtClean="0">
                <a:solidFill>
                  <a:schemeClr val="tx1"/>
                </a:solidFill>
                <a:latin typeface="+mn-lt"/>
                <a:ea typeface="+mn-ea"/>
                <a:cs typeface="+mn-cs"/>
              </a:rPr>
              <a:t>scrubbing gently with soft brush</a:t>
            </a:r>
          </a:p>
          <a:p>
            <a:pPr lvl="1">
              <a:spcBef>
                <a:spcPts val="0"/>
              </a:spcBef>
            </a:pPr>
            <a:r>
              <a:rPr lang="en-US" sz="2400" dirty="0" smtClean="0">
                <a:solidFill>
                  <a:schemeClr val="tx1"/>
                </a:solidFill>
                <a:latin typeface="+mn-lt"/>
                <a:ea typeface="+mn-ea"/>
                <a:cs typeface="+mn-cs"/>
              </a:rPr>
              <a:t>shaving contaminated hair</a:t>
            </a:r>
          </a:p>
          <a:p>
            <a:pPr lvl="1">
              <a:spcBef>
                <a:spcPts val="0"/>
              </a:spcBef>
            </a:pPr>
            <a:r>
              <a:rPr lang="en-US" sz="2400" dirty="0" smtClean="0">
                <a:solidFill>
                  <a:schemeClr val="tx1"/>
                </a:solidFill>
                <a:latin typeface="+mn-lt"/>
                <a:ea typeface="+mn-ea"/>
                <a:cs typeface="+mn-cs"/>
              </a:rPr>
              <a:t>sweating and chemical decontamination</a:t>
            </a:r>
          </a:p>
          <a:p>
            <a:pPr lvl="1">
              <a:spcBef>
                <a:spcPts val="0"/>
              </a:spcBef>
            </a:pPr>
            <a:r>
              <a:rPr lang="en-US" sz="2400" dirty="0" smtClean="0">
                <a:solidFill>
                  <a:schemeClr val="tx1"/>
                </a:solidFill>
                <a:latin typeface="+mn-lt"/>
                <a:ea typeface="+mn-ea"/>
                <a:cs typeface="+mn-cs"/>
              </a:rPr>
              <a:t>washing with lukewarm water and mild detergent</a:t>
            </a:r>
            <a:endParaRPr lang="en-US" sz="2400" dirty="0" smtClean="0"/>
          </a:p>
          <a:p>
            <a:pPr>
              <a:spcBef>
                <a:spcPts val="0"/>
              </a:spcBef>
            </a:pPr>
            <a:r>
              <a:rPr lang="en-US" sz="2600" dirty="0" smtClean="0">
                <a:solidFill>
                  <a:schemeClr val="tx1"/>
                </a:solidFill>
                <a:latin typeface="+mn-lt"/>
                <a:ea typeface="+mn-ea"/>
                <a:cs typeface="+mn-cs"/>
              </a:rPr>
              <a:t>Explain why hot water, cold water, and abrasive cleaners are not used for personnel decontamination.</a:t>
            </a:r>
            <a:r>
              <a:rPr lang="en-US" sz="26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92375"/>
            <a:ext cx="7772400" cy="1470025"/>
          </a:xfrm>
        </p:spPr>
        <p:txBody>
          <a:bodyPr/>
          <a:lstStyle/>
          <a:p>
            <a:r>
              <a:rPr lang="en-US" dirty="0" smtClean="0"/>
              <a:t>Respiratory Protection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077200" cy="4495800"/>
          </a:xfrm>
        </p:spPr>
        <p:txBody>
          <a:bodyPr/>
          <a:lstStyle/>
          <a:p>
            <a:pPr>
              <a:spcBef>
                <a:spcPts val="0"/>
              </a:spcBef>
            </a:pPr>
            <a:r>
              <a:rPr lang="en-US" sz="2600" dirty="0" smtClean="0"/>
              <a:t>Identify work situations and work practices that could produce airborne radioactivity, such as: </a:t>
            </a:r>
          </a:p>
          <a:p>
            <a:pPr lvl="1">
              <a:spcBef>
                <a:spcPts val="0"/>
              </a:spcBef>
            </a:pPr>
            <a:r>
              <a:rPr lang="en-US" dirty="0" smtClean="0"/>
              <a:t>opening a contaminated system; </a:t>
            </a:r>
          </a:p>
          <a:p>
            <a:pPr lvl="1">
              <a:spcBef>
                <a:spcPts val="0"/>
              </a:spcBef>
            </a:pPr>
            <a:r>
              <a:rPr lang="en-US" dirty="0" smtClean="0"/>
              <a:t>working in highly contaminated areas; </a:t>
            </a:r>
          </a:p>
          <a:p>
            <a:pPr lvl="1">
              <a:spcBef>
                <a:spcPts val="0"/>
              </a:spcBef>
            </a:pPr>
            <a:r>
              <a:rPr lang="en-US" dirty="0" smtClean="0"/>
              <a:t>grinding, cutting, or welding radioactive or contaminated materials; and </a:t>
            </a:r>
          </a:p>
          <a:p>
            <a:pPr lvl="1">
              <a:spcBef>
                <a:spcPts val="0"/>
              </a:spcBef>
            </a:pPr>
            <a:r>
              <a:rPr lang="en-US" dirty="0" smtClean="0"/>
              <a:t>leaks from contaminated systems.</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pPr>
              <a:spcBef>
                <a:spcPts val="0"/>
              </a:spcBef>
            </a:pPr>
            <a:r>
              <a:rPr lang="en-US" sz="2400" dirty="0" smtClean="0"/>
              <a:t>Identify the standards which regulate respiratory protection. </a:t>
            </a:r>
          </a:p>
          <a:p>
            <a:pPr>
              <a:spcBef>
                <a:spcPts val="0"/>
              </a:spcBef>
            </a:pPr>
            <a:r>
              <a:rPr lang="en-US" sz="2600" dirty="0" smtClean="0">
                <a:solidFill>
                  <a:schemeClr val="tx1"/>
                </a:solidFill>
                <a:latin typeface="+mn-lt"/>
                <a:ea typeface="+mn-ea"/>
                <a:cs typeface="+mn-cs"/>
              </a:rPr>
              <a:t>Identify plant requirements that must be met before an individual is issued a respirator, such as: </a:t>
            </a:r>
          </a:p>
          <a:p>
            <a:pPr lvl="1">
              <a:spcBef>
                <a:spcPts val="0"/>
              </a:spcBef>
            </a:pPr>
            <a:r>
              <a:rPr lang="en-US" dirty="0" smtClean="0">
                <a:solidFill>
                  <a:schemeClr val="tx1"/>
                </a:solidFill>
                <a:latin typeface="+mn-lt"/>
                <a:ea typeface="+mn-ea"/>
                <a:cs typeface="+mn-cs"/>
              </a:rPr>
              <a:t>training the individual in the proper use of equipment, </a:t>
            </a:r>
          </a:p>
          <a:p>
            <a:pPr lvl="1">
              <a:spcBef>
                <a:spcPts val="0"/>
              </a:spcBef>
            </a:pPr>
            <a:r>
              <a:rPr lang="en-US" dirty="0" smtClean="0">
                <a:ea typeface="+mn-ea"/>
                <a:cs typeface="+mn-cs"/>
              </a:rPr>
              <a:t>m</a:t>
            </a:r>
            <a:r>
              <a:rPr lang="en-US" dirty="0" smtClean="0">
                <a:solidFill>
                  <a:schemeClr val="tx1"/>
                </a:solidFill>
                <a:latin typeface="+mn-lt"/>
                <a:ea typeface="+mn-ea"/>
                <a:cs typeface="+mn-cs"/>
              </a:rPr>
              <a:t>edical evaluation, and</a:t>
            </a:r>
          </a:p>
          <a:p>
            <a:pPr lvl="1">
              <a:spcBef>
                <a:spcPts val="0"/>
              </a:spcBef>
            </a:pPr>
            <a:r>
              <a:rPr lang="en-US" dirty="0" smtClean="0">
                <a:solidFill>
                  <a:schemeClr val="tx1"/>
                </a:solidFill>
                <a:latin typeface="+mn-lt"/>
                <a:ea typeface="+mn-ea"/>
                <a:cs typeface="+mn-cs"/>
              </a:rPr>
              <a:t> quantitative fit test.</a:t>
            </a:r>
            <a:r>
              <a:rPr lang="en-US" dirty="0" smtClean="0"/>
              <a:t> </a:t>
            </a:r>
          </a:p>
          <a:p>
            <a:r>
              <a:rPr lang="en-US" sz="2400" dirty="0" smtClean="0"/>
              <a:t>State the difference between a qualitative and quantitative fit test. </a:t>
            </a:r>
          </a:p>
          <a:p>
            <a:r>
              <a:rPr lang="en-US" sz="2400" dirty="0" smtClean="0"/>
              <a:t>State the recommended physical functions the subject must perform during a respirator fit test. </a:t>
            </a:r>
          </a:p>
          <a:p>
            <a:pPr lvl="1">
              <a:spcBef>
                <a:spcPts val="0"/>
              </a:spcBef>
            </a:pPr>
            <a:endParaRPr lang="en-US"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Define protection factor (10CFR20).</a:t>
            </a:r>
            <a:r>
              <a:rPr lang="en-US" sz="2400" dirty="0" smtClean="0"/>
              <a:t> </a:t>
            </a:r>
          </a:p>
          <a:p>
            <a:r>
              <a:rPr lang="en-US" sz="2400" dirty="0" smtClean="0">
                <a:solidFill>
                  <a:schemeClr val="tx1"/>
                </a:solidFill>
                <a:latin typeface="+mn-lt"/>
                <a:ea typeface="+mn-ea"/>
                <a:cs typeface="+mn-cs"/>
              </a:rPr>
              <a:t>Identify the protection factors, advantages, and disadvantages of each type of respirator used in radiological applications at the station.</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full-face negative pressure respirator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full-face positive pressure respirator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full-face air line respirator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air line (bubble) hood respirator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self-contained breathing apparatus</a:t>
            </a:r>
            <a:r>
              <a:rPr lang="en-US" sz="2400" dirty="0" smtClean="0"/>
              <a:t> </a:t>
            </a:r>
          </a:p>
          <a:p>
            <a:r>
              <a:rPr lang="en-US" sz="2400" dirty="0" smtClean="0"/>
              <a:t>State how the term protection factor (PF) is applied to the selection of respiratory protection equipment.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400" dirty="0" smtClean="0"/>
              <a:t>Describe the conditions under which each type of respiratory protection equipment must be used. </a:t>
            </a:r>
          </a:p>
          <a:p>
            <a:r>
              <a:rPr lang="en-US" sz="2400" dirty="0" smtClean="0">
                <a:solidFill>
                  <a:schemeClr val="tx1"/>
                </a:solidFill>
                <a:latin typeface="+mn-lt"/>
                <a:ea typeface="+mn-ea"/>
                <a:cs typeface="+mn-cs"/>
              </a:rPr>
              <a:t>Explain the purpose of respiratory protection standards and regulations.</a:t>
            </a:r>
            <a:r>
              <a:rPr lang="en-US" sz="2400" dirty="0" smtClean="0"/>
              <a:t> </a:t>
            </a:r>
            <a:r>
              <a:rPr lang="en-US" sz="2400" dirty="0" smtClean="0">
                <a:solidFill>
                  <a:schemeClr val="tx1"/>
                </a:solidFill>
                <a:latin typeface="+mn-lt"/>
                <a:ea typeface="+mn-ea"/>
                <a:cs typeface="+mn-cs"/>
              </a:rPr>
              <a:t>Identify the OSHA, ANSI, and DOE respiratory protection program requirements.</a:t>
            </a:r>
            <a:r>
              <a:rPr lang="en-US" sz="24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Identify the quality specification breathing air must meet.</a:t>
            </a:r>
            <a:endParaRPr lang="en-US" sz="2400" dirty="0" smtClean="0"/>
          </a:p>
          <a:p>
            <a:r>
              <a:rPr lang="en-US" sz="2400" dirty="0" smtClean="0">
                <a:solidFill>
                  <a:schemeClr val="tx1"/>
                </a:solidFill>
                <a:latin typeface="+mn-lt"/>
                <a:ea typeface="+mn-ea"/>
                <a:cs typeface="+mn-cs"/>
              </a:rPr>
              <a:t>Describe good practices in setting up portable ventilation systems and count rate meters.</a:t>
            </a:r>
            <a:r>
              <a:rPr lang="en-US" sz="2400" dirty="0" smtClean="0"/>
              <a:t> </a:t>
            </a:r>
          </a:p>
          <a:p>
            <a:endParaRPr lang="en-US" sz="23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special precautions to be used when practical to control or reduce exposures during certain radiological conditions, such as: </a:t>
            </a:r>
          </a:p>
          <a:p>
            <a:pPr lvl="1">
              <a:spcBef>
                <a:spcPts val="0"/>
              </a:spcBef>
            </a:pPr>
            <a:r>
              <a:rPr lang="en-US" dirty="0" smtClean="0">
                <a:solidFill>
                  <a:schemeClr val="tx1"/>
                </a:solidFill>
                <a:latin typeface="+mn-lt"/>
                <a:ea typeface="+mn-ea"/>
                <a:cs typeface="+mn-cs"/>
              </a:rPr>
              <a:t>assignment of stay times and timekeepers, </a:t>
            </a:r>
          </a:p>
          <a:p>
            <a:pPr lvl="1">
              <a:spcBef>
                <a:spcPts val="0"/>
              </a:spcBef>
            </a:pPr>
            <a:r>
              <a:rPr lang="en-US" dirty="0" smtClean="0">
                <a:solidFill>
                  <a:schemeClr val="tx1"/>
                </a:solidFill>
                <a:latin typeface="+mn-lt"/>
                <a:ea typeface="+mn-ea"/>
                <a:cs typeface="+mn-cs"/>
              </a:rPr>
              <a:t>continuous radiological protection technician coverage, </a:t>
            </a:r>
          </a:p>
          <a:p>
            <a:pPr lvl="1">
              <a:spcBef>
                <a:spcPts val="0"/>
              </a:spcBef>
            </a:pPr>
            <a:r>
              <a:rPr lang="en-US" dirty="0" smtClean="0">
                <a:solidFill>
                  <a:schemeClr val="tx1"/>
                </a:solidFill>
                <a:latin typeface="+mn-lt"/>
                <a:ea typeface="+mn-ea"/>
                <a:cs typeface="+mn-cs"/>
              </a:rPr>
              <a:t>use of alarming dosimeters or dose rate meters, </a:t>
            </a:r>
          </a:p>
          <a:p>
            <a:pPr lvl="1">
              <a:spcBef>
                <a:spcPts val="0"/>
              </a:spcBef>
            </a:pPr>
            <a:r>
              <a:rPr lang="en-US" dirty="0" smtClean="0">
                <a:solidFill>
                  <a:schemeClr val="tx1"/>
                </a:solidFill>
                <a:latin typeface="+mn-lt"/>
                <a:ea typeface="+mn-ea"/>
                <a:cs typeface="+mn-cs"/>
              </a:rPr>
              <a:t>use of temporary shielding, </a:t>
            </a:r>
          </a:p>
          <a:p>
            <a:pPr lvl="1">
              <a:spcBef>
                <a:spcPts val="0"/>
              </a:spcBef>
            </a:pPr>
            <a:r>
              <a:rPr lang="en-US" dirty="0" smtClean="0">
                <a:solidFill>
                  <a:schemeClr val="tx1"/>
                </a:solidFill>
                <a:latin typeface="+mn-lt"/>
                <a:ea typeface="+mn-ea"/>
                <a:cs typeface="+mn-cs"/>
              </a:rPr>
              <a:t>availability of low dose rate waiting areas, and </a:t>
            </a:r>
          </a:p>
          <a:p>
            <a:pPr lvl="1">
              <a:spcBef>
                <a:spcPts val="0"/>
              </a:spcBef>
            </a:pPr>
            <a:r>
              <a:rPr lang="en-US" dirty="0" smtClean="0">
                <a:solidFill>
                  <a:schemeClr val="tx1"/>
                </a:solidFill>
                <a:latin typeface="+mn-lt"/>
                <a:ea typeface="+mn-ea"/>
                <a:cs typeface="+mn-cs"/>
              </a:rPr>
              <a:t>removal of high dose rate sources.</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772400" cy="1143000"/>
          </a:xfrm>
        </p:spPr>
        <p:txBody>
          <a:bodyPr/>
          <a:lstStyle/>
          <a:p>
            <a:r>
              <a:rPr lang="en-US" dirty="0" smtClean="0"/>
              <a:t>Outline</a:t>
            </a:r>
          </a:p>
        </p:txBody>
      </p:sp>
      <p:sp>
        <p:nvSpPr>
          <p:cNvPr id="3076" name="Rectangle 4"/>
          <p:cNvSpPr>
            <a:spLocks noGrp="1" noChangeArrowheads="1"/>
          </p:cNvSpPr>
          <p:nvPr>
            <p:ph idx="1"/>
          </p:nvPr>
        </p:nvSpPr>
        <p:spPr>
          <a:xfrm>
            <a:off x="457200" y="1676400"/>
            <a:ext cx="8229600" cy="4495800"/>
          </a:xfrm>
        </p:spPr>
        <p:txBody>
          <a:bodyPr/>
          <a:lstStyle/>
          <a:p>
            <a:r>
              <a:rPr lang="en-US" sz="2800" dirty="0" smtClean="0"/>
              <a:t>Additional Contamination Control and Containments</a:t>
            </a:r>
          </a:p>
          <a:p>
            <a:r>
              <a:rPr lang="en-US" dirty="0" smtClean="0"/>
              <a:t>Decontamination – Personnel, Equipment, Area</a:t>
            </a:r>
          </a:p>
          <a:p>
            <a:r>
              <a:rPr lang="en-US" sz="2800" dirty="0" smtClean="0"/>
              <a:t>Airborne Radioactivity &amp; Respiratory Protection</a:t>
            </a:r>
          </a:p>
          <a:p>
            <a:r>
              <a:rPr lang="en-US" sz="2800" dirty="0" smtClean="0"/>
              <a:t>Questions</a:t>
            </a:r>
          </a:p>
          <a:p>
            <a:pPr>
              <a:buFontTx/>
              <a:buNone/>
            </a:pPr>
            <a:endParaRPr lang="en-US" dirty="0" smtClean="0"/>
          </a:p>
        </p:txBody>
      </p:sp>
      <p:sp>
        <p:nvSpPr>
          <p:cNvPr id="592899" name="Text Box 3"/>
          <p:cNvSpPr txBox="1">
            <a:spLocks noChangeArrowheads="1"/>
          </p:cNvSpPr>
          <p:nvPr/>
        </p:nvSpPr>
        <p:spPr bwMode="auto">
          <a:xfrm>
            <a:off x="1660525" y="1793875"/>
            <a:ext cx="184150" cy="457200"/>
          </a:xfrm>
          <a:prstGeom prst="rect">
            <a:avLst/>
          </a:prstGeom>
          <a:noFill/>
          <a:ln w="12700">
            <a:noFill/>
            <a:miter lim="800000"/>
            <a:headEnd/>
            <a:tailEnd/>
          </a:ln>
          <a:effectLst/>
        </p:spPr>
        <p:txBody>
          <a:bodyPr wrap="none">
            <a:spAutoFit/>
          </a:bodyPr>
          <a:lstStyle/>
          <a:p>
            <a:pPr algn="l">
              <a:defRPr/>
            </a:pPr>
            <a:endParaRPr lang="en-US" dirty="0">
              <a:effectLst>
                <a:outerShdw blurRad="38100" dist="38100" dir="2700000" algn="tl">
                  <a:srgbClr val="C0C0C0"/>
                </a:outerShdw>
              </a:effectLst>
              <a:latin typeface="Book Antiqu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Effect transition="in" filter="dissolve">
                                      <p:cBhvr>
                                        <p:cTn id="7" dur="500"/>
                                        <p:tgtEl>
                                          <p:spTgt spid="30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6">
                                            <p:txEl>
                                              <p:pRg st="1" end="1"/>
                                            </p:txEl>
                                          </p:spTgt>
                                        </p:tgtEl>
                                        <p:attrNameLst>
                                          <p:attrName>style.visibility</p:attrName>
                                        </p:attrNameLst>
                                      </p:cBhvr>
                                      <p:to>
                                        <p:strVal val="visible"/>
                                      </p:to>
                                    </p:set>
                                    <p:animEffect transition="in" filter="dissolve">
                                      <p:cBhvr>
                                        <p:cTn id="12" dur="500"/>
                                        <p:tgtEl>
                                          <p:spTgt spid="307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6">
                                            <p:txEl>
                                              <p:pRg st="2" end="2"/>
                                            </p:txEl>
                                          </p:spTgt>
                                        </p:tgtEl>
                                        <p:attrNameLst>
                                          <p:attrName>style.visibility</p:attrName>
                                        </p:attrNameLst>
                                      </p:cBhvr>
                                      <p:to>
                                        <p:strVal val="visible"/>
                                      </p:to>
                                    </p:set>
                                    <p:animEffect transition="in" filter="dissolve">
                                      <p:cBhvr>
                                        <p:cTn id="17" dur="500"/>
                                        <p:tgtEl>
                                          <p:spTgt spid="307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6">
                                            <p:txEl>
                                              <p:pRg st="3" end="3"/>
                                            </p:txEl>
                                          </p:spTgt>
                                        </p:tgtEl>
                                        <p:attrNameLst>
                                          <p:attrName>style.visibility</p:attrName>
                                        </p:attrNameLst>
                                      </p:cBhvr>
                                      <p:to>
                                        <p:strVal val="visible"/>
                                      </p:to>
                                    </p:set>
                                    <p:animEffect transition="in" filter="dissolve">
                                      <p:cBhvr>
                                        <p:cTn id="22" dur="500"/>
                                        <p:tgtEl>
                                          <p:spTgt spid="307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Additional</a:t>
            </a:r>
            <a:br>
              <a:rPr lang="en-US" dirty="0" smtClean="0"/>
            </a:br>
            <a:r>
              <a:rPr lang="en-US" dirty="0" smtClean="0"/>
              <a:t>Contamination Control</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Contamination Control</a:t>
            </a:r>
            <a:endParaRPr lang="en-US" dirty="0"/>
          </a:p>
        </p:txBody>
      </p:sp>
      <p:sp>
        <p:nvSpPr>
          <p:cNvPr id="3" name="Content Placeholder 2"/>
          <p:cNvSpPr>
            <a:spLocks noGrp="1"/>
          </p:cNvSpPr>
          <p:nvPr>
            <p:ph idx="1"/>
          </p:nvPr>
        </p:nvSpPr>
        <p:spPr>
          <a:xfrm>
            <a:off x="533400" y="1600200"/>
            <a:ext cx="8153400" cy="4495800"/>
          </a:xfrm>
        </p:spPr>
        <p:txBody>
          <a:bodyPr/>
          <a:lstStyle/>
          <a:p>
            <a:pPr>
              <a:spcBef>
                <a:spcPts val="0"/>
              </a:spcBef>
            </a:pPr>
            <a:r>
              <a:rPr lang="en-US" sz="2600" dirty="0" smtClean="0"/>
              <a:t>Contamination control is arguably the most challenging aspect of radiation protection.</a:t>
            </a:r>
          </a:p>
          <a:p>
            <a:pPr>
              <a:spcBef>
                <a:spcPts val="0"/>
              </a:spcBef>
            </a:pPr>
            <a:r>
              <a:rPr lang="en-US" sz="2600" dirty="0" smtClean="0"/>
              <a:t>In previous lectures, the basic components of contamination control were addressed:</a:t>
            </a:r>
          </a:p>
          <a:p>
            <a:pPr lvl="1">
              <a:spcBef>
                <a:spcPts val="0"/>
              </a:spcBef>
            </a:pPr>
            <a:r>
              <a:rPr lang="en-US" dirty="0" smtClean="0"/>
              <a:t>Protection</a:t>
            </a:r>
          </a:p>
          <a:p>
            <a:pPr lvl="1">
              <a:spcBef>
                <a:spcPts val="0"/>
              </a:spcBef>
            </a:pPr>
            <a:r>
              <a:rPr lang="en-US" dirty="0" smtClean="0"/>
              <a:t>Containment</a:t>
            </a:r>
          </a:p>
          <a:p>
            <a:pPr lvl="1">
              <a:spcBef>
                <a:spcPts val="0"/>
              </a:spcBef>
            </a:pPr>
            <a:r>
              <a:rPr lang="en-US" dirty="0" smtClean="0"/>
              <a:t>Access control measures and processes</a:t>
            </a:r>
          </a:p>
          <a:p>
            <a:pPr>
              <a:spcBef>
                <a:spcPts val="0"/>
              </a:spcBef>
            </a:pPr>
            <a:r>
              <a:rPr lang="en-US" sz="2600" dirty="0" smtClean="0"/>
              <a:t>This lecture will take a closer look at some of these basic components and some additional techniques to be used in contamination control.</a:t>
            </a:r>
            <a:endParaRPr lang="en-US" sz="26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Contamination Control</a:t>
            </a:r>
            <a:endParaRPr lang="en-US" dirty="0"/>
          </a:p>
        </p:txBody>
      </p:sp>
      <p:sp>
        <p:nvSpPr>
          <p:cNvPr id="3" name="Content Placeholder 2"/>
          <p:cNvSpPr>
            <a:spLocks noGrp="1"/>
          </p:cNvSpPr>
          <p:nvPr>
            <p:ph idx="1"/>
          </p:nvPr>
        </p:nvSpPr>
        <p:spPr>
          <a:xfrm>
            <a:off x="533400" y="1600200"/>
            <a:ext cx="8153400" cy="4495800"/>
          </a:xfrm>
        </p:spPr>
        <p:txBody>
          <a:bodyPr/>
          <a:lstStyle/>
          <a:p>
            <a:pPr>
              <a:spcBef>
                <a:spcPts val="0"/>
              </a:spcBef>
            </a:pPr>
            <a:r>
              <a:rPr lang="en-US" sz="2600" dirty="0" smtClean="0"/>
              <a:t>Anything that transfers loose surface contamination from one surface to another in an uncontrolled fashion can be defined as cross-contamination.  </a:t>
            </a:r>
          </a:p>
          <a:p>
            <a:pPr>
              <a:spcBef>
                <a:spcPts val="0"/>
              </a:spcBef>
            </a:pPr>
            <a:r>
              <a:rPr lang="en-US" dirty="0" smtClean="0"/>
              <a:t>Contamination control techniques and devices act to minimize that cross-contamination.</a:t>
            </a:r>
          </a:p>
          <a:p>
            <a:pPr>
              <a:spcBef>
                <a:spcPts val="0"/>
              </a:spcBef>
            </a:pPr>
            <a:r>
              <a:rPr lang="en-US" sz="2600" dirty="0" smtClean="0"/>
              <a:t>Improper undressing or misuse of contamination control devices can lead to cross contamination.</a:t>
            </a:r>
          </a:p>
          <a:p>
            <a:pPr>
              <a:spcBef>
                <a:spcPts val="0"/>
              </a:spcBef>
            </a:pPr>
            <a:r>
              <a:rPr lang="en-US" dirty="0" smtClean="0"/>
              <a:t>This in turn can result in the uncontrolled spread of radioactive contamination.</a:t>
            </a:r>
          </a:p>
          <a:p>
            <a:pPr>
              <a:spcBef>
                <a:spcPts val="0"/>
              </a:spcBef>
            </a:pPr>
            <a:r>
              <a:rPr lang="en-US" sz="2600" dirty="0" smtClean="0"/>
              <a:t>The actual control and threshold values vary facility-to-facility – a “typical” set is presented here.</a:t>
            </a:r>
            <a:endParaRPr lang="en-US" sz="2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Contamination Control</a:t>
            </a:r>
            <a:br>
              <a:rPr lang="en-US" dirty="0" smtClean="0"/>
            </a:br>
            <a:r>
              <a:rPr lang="en-US" dirty="0" smtClean="0"/>
              <a:t>Protective Clothing</a:t>
            </a:r>
            <a:endParaRPr lang="en-US" dirty="0"/>
          </a:p>
        </p:txBody>
      </p:sp>
      <p:sp>
        <p:nvSpPr>
          <p:cNvPr id="3" name="Content Placeholder 2"/>
          <p:cNvSpPr>
            <a:spLocks noGrp="1"/>
          </p:cNvSpPr>
          <p:nvPr>
            <p:ph idx="1"/>
          </p:nvPr>
        </p:nvSpPr>
        <p:spPr>
          <a:xfrm>
            <a:off x="533400" y="1524000"/>
            <a:ext cx="8153400" cy="4724400"/>
          </a:xfrm>
        </p:spPr>
        <p:txBody>
          <a:bodyPr/>
          <a:lstStyle/>
          <a:p>
            <a:pPr>
              <a:spcBef>
                <a:spcPts val="0"/>
              </a:spcBef>
            </a:pPr>
            <a:r>
              <a:rPr lang="en-US" sz="2600" dirty="0" smtClean="0"/>
              <a:t>Cotton liners and modesty garments are </a:t>
            </a:r>
            <a:r>
              <a:rPr lang="en-US" sz="2600" b="1" dirty="0" smtClean="0"/>
              <a:t>NOT</a:t>
            </a:r>
            <a:r>
              <a:rPr lang="en-US" sz="2600" dirty="0" smtClean="0"/>
              <a:t> considered to be protective clothing</a:t>
            </a:r>
          </a:p>
          <a:p>
            <a:pPr>
              <a:spcBef>
                <a:spcPts val="0"/>
              </a:spcBef>
            </a:pPr>
            <a:r>
              <a:rPr lang="en-US" sz="2600" b="1" dirty="0" smtClean="0"/>
              <a:t>Partial PCs </a:t>
            </a:r>
            <a:r>
              <a:rPr lang="en-US" sz="2600" dirty="0" smtClean="0"/>
              <a:t>–a combination of gloves, and protective foot wear.  At times may include lab coats.</a:t>
            </a:r>
          </a:p>
          <a:p>
            <a:pPr>
              <a:spcBef>
                <a:spcPts val="0"/>
              </a:spcBef>
            </a:pPr>
            <a:r>
              <a:rPr lang="en-US" b="1" dirty="0" smtClean="0"/>
              <a:t>Full PCs</a:t>
            </a:r>
            <a:r>
              <a:rPr lang="en-US" dirty="0" smtClean="0"/>
              <a:t> – booties, coveralls, gloves, hood, rubber  over shoes</a:t>
            </a:r>
          </a:p>
          <a:p>
            <a:pPr>
              <a:spcBef>
                <a:spcPts val="0"/>
              </a:spcBef>
            </a:pPr>
            <a:r>
              <a:rPr lang="en-US" b="1" dirty="0" smtClean="0"/>
              <a:t>Double PCs</a:t>
            </a:r>
            <a:r>
              <a:rPr lang="en-US" dirty="0" smtClean="0"/>
              <a:t> – a full set with double gloves, double booties, double coveralls.  The outer set might be disposable, or plastic.  In some cases another hood may be specified as well as specialty items </a:t>
            </a:r>
            <a:endParaRPr lang="en-US" b="1" dirty="0" smtClean="0"/>
          </a:p>
          <a:p>
            <a:pPr>
              <a:spcBef>
                <a:spcPts val="0"/>
              </a:spcBef>
            </a:pPr>
            <a:endParaRPr lang="en-US" sz="2600" u="sng"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Protective Clothing</a:t>
            </a:r>
            <a:endParaRPr lang="en-US" dirty="0"/>
          </a:p>
        </p:txBody>
      </p:sp>
      <p:sp>
        <p:nvSpPr>
          <p:cNvPr id="3" name="Content Placeholder 2"/>
          <p:cNvSpPr>
            <a:spLocks noGrp="1"/>
          </p:cNvSpPr>
          <p:nvPr>
            <p:ph idx="1"/>
          </p:nvPr>
        </p:nvSpPr>
        <p:spPr>
          <a:xfrm>
            <a:off x="533400" y="1524000"/>
            <a:ext cx="8153400" cy="4724400"/>
          </a:xfrm>
        </p:spPr>
        <p:txBody>
          <a:bodyPr>
            <a:normAutofit fontScale="92500" lnSpcReduction="10000"/>
          </a:bodyPr>
          <a:lstStyle/>
          <a:p>
            <a:pPr>
              <a:spcBef>
                <a:spcPts val="0"/>
              </a:spcBef>
            </a:pPr>
            <a:r>
              <a:rPr lang="en-US" sz="2600" dirty="0" smtClean="0"/>
              <a:t>Some level of protective clothing is required in areas with loose surface contamination in excess of the station’s limits.  </a:t>
            </a:r>
          </a:p>
          <a:p>
            <a:pPr>
              <a:spcBef>
                <a:spcPts val="0"/>
              </a:spcBef>
            </a:pPr>
            <a:r>
              <a:rPr lang="en-US" sz="2600" dirty="0" smtClean="0"/>
              <a:t>Typically this is </a:t>
            </a:r>
            <a:r>
              <a:rPr lang="en-US" sz="2600" u="sng" dirty="0" smtClean="0"/>
              <a:t>&gt;</a:t>
            </a:r>
            <a:r>
              <a:rPr lang="en-US" sz="2600" dirty="0" smtClean="0"/>
              <a:t>1000 dpm/100 cm</a:t>
            </a:r>
            <a:r>
              <a:rPr lang="en-US" sz="2600" baseline="30000" dirty="0" smtClean="0"/>
              <a:t>2</a:t>
            </a:r>
            <a:r>
              <a:rPr lang="en-US" sz="2600" dirty="0" smtClean="0"/>
              <a:t> beta-gamma or </a:t>
            </a:r>
            <a:r>
              <a:rPr lang="en-US" sz="2600" u="sng" dirty="0" smtClean="0"/>
              <a:t>&gt;</a:t>
            </a:r>
            <a:r>
              <a:rPr lang="en-US" sz="2600" dirty="0" smtClean="0"/>
              <a:t> 100 dpm/</a:t>
            </a:r>
            <a:r>
              <a:rPr lang="en-US" dirty="0" smtClean="0"/>
              <a:t>100 cm</a:t>
            </a:r>
            <a:r>
              <a:rPr lang="en-US" baseline="30000" dirty="0" smtClean="0"/>
              <a:t>2</a:t>
            </a:r>
            <a:r>
              <a:rPr lang="en-US" dirty="0" smtClean="0"/>
              <a:t> alpha contamination.  </a:t>
            </a:r>
          </a:p>
          <a:p>
            <a:pPr>
              <a:spcBef>
                <a:spcPts val="0"/>
              </a:spcBef>
            </a:pPr>
            <a:r>
              <a:rPr lang="en-US" dirty="0" smtClean="0"/>
              <a:t>Alpha has a lower limit due to the increased risk of inhalation and ingestion at higher levels (an internal hazard)</a:t>
            </a:r>
          </a:p>
          <a:p>
            <a:pPr>
              <a:spcBef>
                <a:spcPts val="0"/>
              </a:spcBef>
            </a:pPr>
            <a:r>
              <a:rPr lang="en-US" u="sng" dirty="0" smtClean="0"/>
              <a:t>&gt;</a:t>
            </a:r>
            <a:r>
              <a:rPr lang="en-US" dirty="0" smtClean="0"/>
              <a:t> 1000 – 10,000 dpm/100 cm</a:t>
            </a:r>
            <a:r>
              <a:rPr lang="en-US" baseline="30000" dirty="0" smtClean="0"/>
              <a:t>2 </a:t>
            </a:r>
            <a:r>
              <a:rPr lang="en-US" dirty="0" smtClean="0"/>
              <a:t> beta-gamma partial to full PCs will normally be used</a:t>
            </a:r>
          </a:p>
          <a:p>
            <a:pPr>
              <a:spcBef>
                <a:spcPts val="0"/>
              </a:spcBef>
            </a:pPr>
            <a:r>
              <a:rPr lang="en-US" u="sng" dirty="0" smtClean="0"/>
              <a:t>&gt;</a:t>
            </a:r>
            <a:r>
              <a:rPr lang="en-US" dirty="0" smtClean="0"/>
              <a:t> 10,000 – 100,000 dpm/100 cm</a:t>
            </a:r>
            <a:r>
              <a:rPr lang="en-US" baseline="30000" dirty="0" smtClean="0"/>
              <a:t>2 </a:t>
            </a:r>
            <a:r>
              <a:rPr lang="en-US" dirty="0" smtClean="0"/>
              <a:t> beta-gamma full PC must be worn.</a:t>
            </a:r>
            <a:endParaRPr lang="en-US" u="sng" dirty="0" smtClean="0"/>
          </a:p>
          <a:p>
            <a:pPr>
              <a:spcBef>
                <a:spcPts val="0"/>
              </a:spcBef>
            </a:pPr>
            <a:endParaRPr lang="en-US" sz="2600" u="sng"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Protective Clothing</a:t>
            </a:r>
            <a:endParaRPr lang="en-US" dirty="0"/>
          </a:p>
        </p:txBody>
      </p:sp>
      <p:sp>
        <p:nvSpPr>
          <p:cNvPr id="3" name="Content Placeholder 2"/>
          <p:cNvSpPr>
            <a:spLocks noGrp="1"/>
          </p:cNvSpPr>
          <p:nvPr>
            <p:ph idx="1"/>
          </p:nvPr>
        </p:nvSpPr>
        <p:spPr>
          <a:xfrm>
            <a:off x="533400" y="1524000"/>
            <a:ext cx="8153400" cy="4724400"/>
          </a:xfrm>
        </p:spPr>
        <p:txBody>
          <a:bodyPr>
            <a:normAutofit fontScale="92500" lnSpcReduction="20000"/>
          </a:bodyPr>
          <a:lstStyle/>
          <a:p>
            <a:pPr>
              <a:spcBef>
                <a:spcPts val="0"/>
              </a:spcBef>
            </a:pPr>
            <a:r>
              <a:rPr lang="en-US" u="sng" dirty="0" smtClean="0"/>
              <a:t>&gt;</a:t>
            </a:r>
            <a:r>
              <a:rPr lang="en-US" dirty="0" smtClean="0"/>
              <a:t> 100,000 dpm/100 cm</a:t>
            </a:r>
            <a:r>
              <a:rPr lang="en-US" baseline="30000" dirty="0" smtClean="0"/>
              <a:t>2 </a:t>
            </a:r>
            <a:r>
              <a:rPr lang="en-US" dirty="0" smtClean="0"/>
              <a:t> beta-gamma will often require double PCs be worn.  It some cases, the outer set must be plastic (regardless of wet or dry environment).</a:t>
            </a:r>
          </a:p>
          <a:p>
            <a:pPr>
              <a:spcBef>
                <a:spcPts val="0"/>
              </a:spcBef>
            </a:pPr>
            <a:r>
              <a:rPr lang="en-US" dirty="0" smtClean="0"/>
              <a:t>Plastic is also specified for wet work environments.</a:t>
            </a:r>
          </a:p>
          <a:p>
            <a:pPr>
              <a:spcBef>
                <a:spcPts val="0"/>
              </a:spcBef>
            </a:pPr>
            <a:r>
              <a:rPr lang="en-US" dirty="0" smtClean="0"/>
              <a:t>The industry is mixed regarding the material their protective clothing is made of.</a:t>
            </a:r>
          </a:p>
          <a:p>
            <a:pPr lvl="1">
              <a:spcBef>
                <a:spcPts val="0"/>
              </a:spcBef>
            </a:pPr>
            <a:r>
              <a:rPr lang="en-US" dirty="0" smtClean="0"/>
              <a:t>Some of it is a </a:t>
            </a:r>
            <a:r>
              <a:rPr lang="en-US" dirty="0" err="1" smtClean="0"/>
              <a:t>launderable</a:t>
            </a:r>
            <a:r>
              <a:rPr lang="en-US" dirty="0" smtClean="0"/>
              <a:t> synthetic material (pro-tech plus)</a:t>
            </a:r>
          </a:p>
          <a:p>
            <a:pPr lvl="1">
              <a:spcBef>
                <a:spcPts val="0"/>
              </a:spcBef>
            </a:pPr>
            <a:r>
              <a:rPr lang="en-US" dirty="0" smtClean="0"/>
              <a:t>Some of it is disposable breathable material – such as </a:t>
            </a:r>
            <a:r>
              <a:rPr lang="en-US" dirty="0" err="1" smtClean="0"/>
              <a:t>Ortex</a:t>
            </a:r>
            <a:endParaRPr lang="en-US" dirty="0" smtClean="0"/>
          </a:p>
          <a:p>
            <a:pPr lvl="1">
              <a:spcBef>
                <a:spcPts val="0"/>
              </a:spcBef>
            </a:pPr>
            <a:r>
              <a:rPr lang="en-US" dirty="0" smtClean="0"/>
              <a:t>Some of it is made of </a:t>
            </a:r>
            <a:r>
              <a:rPr lang="en-US" dirty="0" err="1" smtClean="0"/>
              <a:t>tyvek</a:t>
            </a:r>
            <a:r>
              <a:rPr lang="en-US" dirty="0" smtClean="0"/>
              <a:t> disposable material</a:t>
            </a:r>
          </a:p>
          <a:p>
            <a:pPr>
              <a:spcBef>
                <a:spcPts val="0"/>
              </a:spcBef>
            </a:pPr>
            <a:endParaRPr lang="en-US" sz="2600" u="sng"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Protective Clothing</a:t>
            </a:r>
            <a:endParaRPr lang="en-US" dirty="0"/>
          </a:p>
        </p:txBody>
      </p:sp>
      <p:sp>
        <p:nvSpPr>
          <p:cNvPr id="3" name="Content Placeholder 2"/>
          <p:cNvSpPr>
            <a:spLocks noGrp="1"/>
          </p:cNvSpPr>
          <p:nvPr>
            <p:ph idx="1"/>
          </p:nvPr>
        </p:nvSpPr>
        <p:spPr>
          <a:xfrm>
            <a:off x="533400" y="1524000"/>
            <a:ext cx="8153400" cy="4724400"/>
          </a:xfrm>
        </p:spPr>
        <p:txBody>
          <a:bodyPr>
            <a:normAutofit fontScale="92500" lnSpcReduction="20000"/>
          </a:bodyPr>
          <a:lstStyle/>
          <a:p>
            <a:pPr>
              <a:spcBef>
                <a:spcPts val="0"/>
              </a:spcBef>
            </a:pPr>
            <a:r>
              <a:rPr lang="en-US" dirty="0" smtClean="0"/>
              <a:t>Hot particle zones will usually require the use of disposable material that is segregated from other material.</a:t>
            </a:r>
          </a:p>
          <a:p>
            <a:pPr>
              <a:spcBef>
                <a:spcPts val="0"/>
              </a:spcBef>
            </a:pPr>
            <a:r>
              <a:rPr lang="en-US" dirty="0" smtClean="0"/>
              <a:t>Alpha zones will usually require that the used protective clothing be segregated from other material.</a:t>
            </a:r>
          </a:p>
          <a:p>
            <a:pPr>
              <a:spcBef>
                <a:spcPts val="0"/>
              </a:spcBef>
            </a:pPr>
            <a:r>
              <a:rPr lang="en-US" dirty="0" smtClean="0"/>
              <a:t>Even with double PCs – normally the worker’s face is still exposed.</a:t>
            </a:r>
          </a:p>
          <a:p>
            <a:pPr>
              <a:spcBef>
                <a:spcPts val="0"/>
              </a:spcBef>
            </a:pPr>
            <a:r>
              <a:rPr lang="en-US" dirty="0" smtClean="0"/>
              <a:t>In days past, respiratory protection was often stipulated because of high contamination levels to prevent facial contamination leading to internal deposition.</a:t>
            </a:r>
          </a:p>
          <a:p>
            <a:pPr>
              <a:spcBef>
                <a:spcPts val="0"/>
              </a:spcBef>
            </a:pPr>
            <a:endParaRPr lang="en-US" dirty="0" smtClean="0"/>
          </a:p>
          <a:p>
            <a:pPr>
              <a:spcBef>
                <a:spcPts val="0"/>
              </a:spcBef>
            </a:pPr>
            <a:endParaRPr lang="en-US" sz="2600" u="sng"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Protective Clothing</a:t>
            </a:r>
            <a:endParaRPr lang="en-US" dirty="0"/>
          </a:p>
        </p:txBody>
      </p:sp>
      <p:sp>
        <p:nvSpPr>
          <p:cNvPr id="3" name="Content Placeholder 2"/>
          <p:cNvSpPr>
            <a:spLocks noGrp="1"/>
          </p:cNvSpPr>
          <p:nvPr>
            <p:ph idx="1"/>
          </p:nvPr>
        </p:nvSpPr>
        <p:spPr>
          <a:xfrm>
            <a:off x="533400" y="1524000"/>
            <a:ext cx="8153400" cy="4724400"/>
          </a:xfrm>
        </p:spPr>
        <p:txBody>
          <a:bodyPr/>
          <a:lstStyle/>
          <a:p>
            <a:pPr>
              <a:spcBef>
                <a:spcPts val="0"/>
              </a:spcBef>
            </a:pPr>
            <a:r>
              <a:rPr lang="en-US" dirty="0" smtClean="0"/>
              <a:t>Now, specific facial protection is used.  This can be in the form of:</a:t>
            </a:r>
          </a:p>
          <a:p>
            <a:pPr lvl="1">
              <a:spcBef>
                <a:spcPts val="0"/>
              </a:spcBef>
            </a:pPr>
            <a:r>
              <a:rPr lang="en-US" dirty="0" smtClean="0"/>
              <a:t>Face shields (similar to a grinding shield or surgical shields)</a:t>
            </a:r>
          </a:p>
          <a:p>
            <a:pPr lvl="1">
              <a:spcBef>
                <a:spcPts val="0"/>
              </a:spcBef>
            </a:pPr>
            <a:r>
              <a:rPr lang="en-US" dirty="0" smtClean="0"/>
              <a:t>A mask type facial piece that covers a large portion of the skin of the face (think ninja).</a:t>
            </a:r>
          </a:p>
          <a:p>
            <a:pPr lvl="1">
              <a:spcBef>
                <a:spcPts val="0"/>
              </a:spcBef>
            </a:pPr>
            <a:r>
              <a:rPr lang="en-US" dirty="0" smtClean="0"/>
              <a:t>A special hood designed to cover a portion of the face as well as the head and neck.</a:t>
            </a:r>
          </a:p>
          <a:p>
            <a:pPr lvl="1">
              <a:spcBef>
                <a:spcPts val="0"/>
              </a:spcBef>
            </a:pPr>
            <a:endParaRPr lang="en-US" dirty="0" smtClean="0"/>
          </a:p>
          <a:p>
            <a:pPr>
              <a:spcBef>
                <a:spcPts val="0"/>
              </a:spcBef>
            </a:pPr>
            <a:endParaRPr lang="en-US" dirty="0" smtClean="0"/>
          </a:p>
          <a:p>
            <a:pPr>
              <a:spcBef>
                <a:spcPts val="0"/>
              </a:spcBef>
            </a:pPr>
            <a:endParaRPr lang="en-US" sz="2600" u="sng"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62000" y="2057399"/>
            <a:ext cx="2057400" cy="226452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632247" y="4572000"/>
            <a:ext cx="1874198" cy="1728787"/>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3733800" y="1828800"/>
            <a:ext cx="4976812" cy="3473612"/>
          </a:xfrm>
          <a:prstGeom prst="rect">
            <a:avLst/>
          </a:prstGeom>
          <a:noFill/>
          <a:ln w="9525">
            <a:noFill/>
            <a:miter lim="800000"/>
            <a:headEnd/>
            <a:tailEnd/>
          </a:ln>
        </p:spPr>
      </p:pic>
      <p:sp>
        <p:nvSpPr>
          <p:cNvPr id="6" name="Title 1"/>
          <p:cNvSpPr>
            <a:spLocks noGrp="1"/>
          </p:cNvSpPr>
          <p:nvPr>
            <p:ph type="title"/>
          </p:nvPr>
        </p:nvSpPr>
        <p:spPr>
          <a:xfrm>
            <a:off x="1219200" y="457200"/>
            <a:ext cx="7467600" cy="1066800"/>
          </a:xfrm>
        </p:spPr>
        <p:txBody>
          <a:bodyPr/>
          <a:lstStyle/>
          <a:p>
            <a:r>
              <a:rPr lang="en-US" sz="3200" dirty="0" smtClean="0"/>
              <a:t>Contamination Control</a:t>
            </a:r>
            <a:br>
              <a:rPr lang="en-US" sz="3200" dirty="0" smtClean="0"/>
            </a:br>
            <a:r>
              <a:rPr lang="en-US" sz="3200" dirty="0" smtClean="0"/>
              <a:t>Containment Methods and Devices</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495800"/>
          </a:xfrm>
        </p:spPr>
        <p:txBody>
          <a:bodyPr/>
          <a:lstStyle/>
          <a:p>
            <a:pPr>
              <a:spcBef>
                <a:spcPts val="0"/>
              </a:spcBef>
            </a:pPr>
            <a:r>
              <a:rPr lang="en-US" sz="2600" dirty="0" smtClean="0">
                <a:solidFill>
                  <a:schemeClr val="tx1"/>
                </a:solidFill>
                <a:latin typeface="+mn-lt"/>
                <a:ea typeface="+mn-ea"/>
                <a:cs typeface="+mn-cs"/>
              </a:rPr>
              <a:t>Discuss factors that determine the ultimate effectiveness of installing temporary shielding, such as the cost of installation (dollars and person-rem) versus benefit, physical space limitations, 10CFR50.59 review constraints, floor loading constraints, and pipe and pipe hanger load constraints.</a:t>
            </a:r>
            <a:r>
              <a:rPr lang="en-US" sz="2600" dirty="0" smtClean="0"/>
              <a:t> </a:t>
            </a:r>
          </a:p>
          <a:p>
            <a:pPr>
              <a:spcBef>
                <a:spcPts val="0"/>
              </a:spcBef>
            </a:pPr>
            <a:endParaRPr lang="en-US" sz="2600" dirty="0" smtClean="0"/>
          </a:p>
        </p:txBody>
      </p:sp>
      <p:sp>
        <p:nvSpPr>
          <p:cNvPr id="4"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Containment Methods and Devices</a:t>
            </a:r>
            <a:endParaRPr lang="en-US" dirty="0"/>
          </a:p>
        </p:txBody>
      </p:sp>
      <p:sp>
        <p:nvSpPr>
          <p:cNvPr id="3" name="Content Placeholder 2"/>
          <p:cNvSpPr>
            <a:spLocks noGrp="1"/>
          </p:cNvSpPr>
          <p:nvPr>
            <p:ph idx="1"/>
          </p:nvPr>
        </p:nvSpPr>
        <p:spPr>
          <a:xfrm>
            <a:off x="533400" y="1524000"/>
            <a:ext cx="8153400" cy="4724400"/>
          </a:xfrm>
        </p:spPr>
        <p:txBody>
          <a:bodyPr>
            <a:normAutofit lnSpcReduction="10000"/>
          </a:bodyPr>
          <a:lstStyle/>
          <a:p>
            <a:pPr>
              <a:spcBef>
                <a:spcPts val="0"/>
              </a:spcBef>
            </a:pPr>
            <a:r>
              <a:rPr lang="en-US" dirty="0" smtClean="0"/>
              <a:t>As noted previously, containment  and control of the radioactive material  is the preferred method for contamination control; however, total containment is not always possible.</a:t>
            </a:r>
          </a:p>
          <a:p>
            <a:pPr>
              <a:spcBef>
                <a:spcPts val="0"/>
              </a:spcBef>
            </a:pPr>
            <a:r>
              <a:rPr lang="en-US" dirty="0" smtClean="0"/>
              <a:t>Various types of containment devices or methods  are available:</a:t>
            </a:r>
          </a:p>
          <a:p>
            <a:pPr lvl="1">
              <a:spcBef>
                <a:spcPts val="0"/>
              </a:spcBef>
            </a:pPr>
            <a:r>
              <a:rPr lang="en-US" b="1" dirty="0" smtClean="0"/>
              <a:t>Drapes </a:t>
            </a:r>
            <a:r>
              <a:rPr lang="en-US" dirty="0" smtClean="0"/>
              <a:t>– used where larger areas of the plant may be exposed to contamination and total containment is not appropriate.  Involves draping the area and equipment with disposable or </a:t>
            </a:r>
            <a:r>
              <a:rPr lang="en-US" dirty="0" err="1" smtClean="0"/>
              <a:t>launderable</a:t>
            </a:r>
            <a:r>
              <a:rPr lang="en-US" dirty="0" smtClean="0"/>
              <a:t> material.</a:t>
            </a:r>
          </a:p>
          <a:p>
            <a:pPr lvl="1">
              <a:spcBef>
                <a:spcPts val="0"/>
              </a:spcBef>
            </a:pPr>
            <a:endParaRPr lang="en-US" dirty="0" smtClean="0"/>
          </a:p>
          <a:p>
            <a:pPr lvl="1">
              <a:spcBef>
                <a:spcPts val="0"/>
              </a:spcBef>
            </a:pPr>
            <a:endParaRPr lang="en-US" dirty="0" smtClean="0"/>
          </a:p>
          <a:p>
            <a:pPr>
              <a:spcBef>
                <a:spcPts val="0"/>
              </a:spcBef>
            </a:pPr>
            <a:endParaRPr lang="en-US" dirty="0" smtClean="0"/>
          </a:p>
          <a:p>
            <a:pPr>
              <a:spcBef>
                <a:spcPts val="0"/>
              </a:spcBef>
            </a:pPr>
            <a:endParaRPr lang="en-US" sz="2600" u="sng"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Containment Methods and Devices</a:t>
            </a:r>
            <a:endParaRPr lang="en-US" dirty="0"/>
          </a:p>
        </p:txBody>
      </p:sp>
      <p:sp>
        <p:nvSpPr>
          <p:cNvPr id="3" name="Content Placeholder 2"/>
          <p:cNvSpPr>
            <a:spLocks noGrp="1"/>
          </p:cNvSpPr>
          <p:nvPr>
            <p:ph idx="1"/>
          </p:nvPr>
        </p:nvSpPr>
        <p:spPr>
          <a:xfrm>
            <a:off x="533400" y="1524000"/>
            <a:ext cx="8153400" cy="4893647"/>
          </a:xfrm>
        </p:spPr>
        <p:txBody>
          <a:bodyPr>
            <a:spAutoFit/>
          </a:bodyPr>
          <a:lstStyle/>
          <a:p>
            <a:pPr>
              <a:spcBef>
                <a:spcPts val="0"/>
              </a:spcBef>
            </a:pPr>
            <a:r>
              <a:rPr lang="en-US" dirty="0" smtClean="0"/>
              <a:t>Various types of containment devices or methods  are available (cont’d):</a:t>
            </a:r>
          </a:p>
          <a:p>
            <a:pPr lvl="1">
              <a:spcBef>
                <a:spcPts val="0"/>
              </a:spcBef>
            </a:pPr>
            <a:r>
              <a:rPr lang="en-US" b="1" dirty="0" smtClean="0"/>
              <a:t>Catch Containments –</a:t>
            </a:r>
            <a:r>
              <a:rPr lang="en-US" dirty="0" smtClean="0"/>
              <a:t> a drip bag that is positioned under a leaking device or a mechanical joint that is being breached.  May have absorbents placed in the bottom to catch liquids or may have a drain line routed to a radioactive floor drain or drain bottle</a:t>
            </a:r>
          </a:p>
          <a:p>
            <a:pPr lvl="1">
              <a:spcBef>
                <a:spcPts val="0"/>
              </a:spcBef>
            </a:pPr>
            <a:endParaRPr lang="en-US" dirty="0" smtClean="0"/>
          </a:p>
          <a:p>
            <a:pPr lvl="1">
              <a:spcBef>
                <a:spcPts val="0"/>
              </a:spcBef>
            </a:pPr>
            <a:endParaRPr lang="en-US" dirty="0" smtClean="0"/>
          </a:p>
          <a:p>
            <a:pPr>
              <a:spcBef>
                <a:spcPts val="0"/>
              </a:spcBef>
            </a:pPr>
            <a:endParaRPr lang="en-US" dirty="0" smtClean="0"/>
          </a:p>
          <a:p>
            <a:pPr>
              <a:spcBef>
                <a:spcPts val="0"/>
              </a:spcBef>
            </a:pPr>
            <a:endParaRPr lang="en-US" sz="2600" u="sng" dirty="0"/>
          </a:p>
        </p:txBody>
      </p:sp>
      <p:pic>
        <p:nvPicPr>
          <p:cNvPr id="4" name="Picture 3"/>
          <p:cNvPicPr>
            <a:picLocks noChangeAspect="1" noChangeArrowheads="1"/>
          </p:cNvPicPr>
          <p:nvPr/>
        </p:nvPicPr>
        <p:blipFill>
          <a:blip r:embed="rId3" cstate="print"/>
          <a:srcRect/>
          <a:stretch>
            <a:fillRect/>
          </a:stretch>
        </p:blipFill>
        <p:spPr bwMode="auto">
          <a:xfrm>
            <a:off x="3676827" y="4800600"/>
            <a:ext cx="1626370" cy="1500187"/>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Contamination Control</a:t>
            </a:r>
            <a:br>
              <a:rPr lang="en-US" dirty="0" smtClean="0"/>
            </a:br>
            <a:r>
              <a:rPr lang="en-US" dirty="0" smtClean="0"/>
              <a:t>Containment Methods and Devices</a:t>
            </a:r>
            <a:endParaRPr lang="en-US" dirty="0"/>
          </a:p>
        </p:txBody>
      </p:sp>
      <p:sp>
        <p:nvSpPr>
          <p:cNvPr id="3" name="Content Placeholder 2"/>
          <p:cNvSpPr>
            <a:spLocks noGrp="1"/>
          </p:cNvSpPr>
          <p:nvPr>
            <p:ph idx="1"/>
          </p:nvPr>
        </p:nvSpPr>
        <p:spPr>
          <a:xfrm>
            <a:off x="533400" y="1524000"/>
            <a:ext cx="8153400" cy="4493538"/>
          </a:xfrm>
        </p:spPr>
        <p:txBody>
          <a:bodyPr wrap="square">
            <a:spAutoFit/>
          </a:bodyPr>
          <a:lstStyle/>
          <a:p>
            <a:pPr>
              <a:spcBef>
                <a:spcPts val="0"/>
              </a:spcBef>
            </a:pPr>
            <a:r>
              <a:rPr lang="en-US" dirty="0" smtClean="0"/>
              <a:t>Various types of containment devices or methods  are available (cont’d):</a:t>
            </a:r>
          </a:p>
          <a:p>
            <a:pPr lvl="1">
              <a:spcBef>
                <a:spcPts val="0"/>
              </a:spcBef>
            </a:pPr>
            <a:r>
              <a:rPr lang="en-US" b="1" dirty="0" smtClean="0"/>
              <a:t>Glove Bag – </a:t>
            </a:r>
            <a:r>
              <a:rPr lang="en-US" dirty="0" smtClean="0"/>
              <a:t>a total enclosure that is designed to contain all fluids and vapors released when a  radioactive system is breached or a hazardous container is opened. </a:t>
            </a:r>
          </a:p>
          <a:p>
            <a:pPr lvl="1">
              <a:spcBef>
                <a:spcPts val="0"/>
              </a:spcBef>
            </a:pPr>
            <a:r>
              <a:rPr lang="en-US" dirty="0" smtClean="0"/>
              <a:t>May have absorbents placed in the bottom to catch liquids or may have a drain line routed to a radioactive floor drain or drain bottle.</a:t>
            </a:r>
          </a:p>
          <a:p>
            <a:pPr lvl="1">
              <a:spcBef>
                <a:spcPts val="0"/>
              </a:spcBef>
            </a:pPr>
            <a:r>
              <a:rPr lang="en-US" dirty="0" smtClean="0"/>
              <a:t>Should be vented via a HEPA filter.</a:t>
            </a:r>
          </a:p>
          <a:p>
            <a:pPr lvl="1">
              <a:spcBef>
                <a:spcPts val="0"/>
              </a:spcBef>
            </a:pPr>
            <a:endParaRPr lang="en-US" dirty="0" smtClean="0"/>
          </a:p>
        </p:txBody>
      </p:sp>
      <p:pic>
        <p:nvPicPr>
          <p:cNvPr id="3075" name="Picture 3"/>
          <p:cNvPicPr>
            <a:picLocks noChangeAspect="1" noChangeArrowheads="1"/>
          </p:cNvPicPr>
          <p:nvPr/>
        </p:nvPicPr>
        <p:blipFill>
          <a:blip r:embed="rId3" cstate="print"/>
          <a:srcRect/>
          <a:stretch>
            <a:fillRect/>
          </a:stretch>
        </p:blipFill>
        <p:spPr bwMode="auto">
          <a:xfrm>
            <a:off x="6734175" y="4724400"/>
            <a:ext cx="1266825" cy="15187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467600" cy="1143000"/>
          </a:xfrm>
        </p:spPr>
        <p:txBody>
          <a:bodyPr/>
          <a:lstStyle/>
          <a:p>
            <a:r>
              <a:rPr lang="en-US" sz="3200" dirty="0" smtClean="0"/>
              <a:t>Contamination Control</a:t>
            </a:r>
            <a:br>
              <a:rPr lang="en-US" sz="3200" dirty="0" smtClean="0"/>
            </a:br>
            <a:r>
              <a:rPr lang="en-US" sz="3200" dirty="0" smtClean="0"/>
              <a:t>Containment Methods and Devices</a:t>
            </a:r>
            <a:endParaRPr lang="en-US" sz="3200" dirty="0"/>
          </a:p>
        </p:txBody>
      </p:sp>
      <p:sp>
        <p:nvSpPr>
          <p:cNvPr id="3" name="Content Placeholder 2"/>
          <p:cNvSpPr>
            <a:spLocks noGrp="1"/>
          </p:cNvSpPr>
          <p:nvPr>
            <p:ph sz="half" idx="1"/>
          </p:nvPr>
        </p:nvSpPr>
        <p:spPr>
          <a:xfrm>
            <a:off x="457200" y="1600200"/>
            <a:ext cx="4038600" cy="4524315"/>
          </a:xfrm>
        </p:spPr>
        <p:txBody>
          <a:bodyPr wrap="square">
            <a:spAutoFit/>
          </a:bodyPr>
          <a:lstStyle/>
          <a:p>
            <a:pPr marL="461963" lvl="1">
              <a:spcBef>
                <a:spcPts val="0"/>
              </a:spcBef>
            </a:pPr>
            <a:r>
              <a:rPr lang="en-US" b="1" dirty="0" smtClean="0"/>
              <a:t>Tents (Huts) – </a:t>
            </a:r>
            <a:r>
              <a:rPr lang="en-US" dirty="0" smtClean="0"/>
              <a:t>a fabricated “room(s)” erected around a rigid frame.  </a:t>
            </a:r>
          </a:p>
          <a:p>
            <a:pPr marL="461963" lvl="1">
              <a:spcBef>
                <a:spcPts val="0"/>
              </a:spcBef>
            </a:pPr>
            <a:r>
              <a:rPr lang="en-US" dirty="0" smtClean="0"/>
              <a:t>May have multiple rooms.  </a:t>
            </a:r>
          </a:p>
          <a:p>
            <a:pPr marL="461963" lvl="1">
              <a:spcBef>
                <a:spcPts val="0"/>
              </a:spcBef>
            </a:pPr>
            <a:r>
              <a:rPr lang="en-US" dirty="0" smtClean="0"/>
              <a:t>Usually vented via a HEPA fan unit.</a:t>
            </a:r>
          </a:p>
          <a:p>
            <a:pPr marL="461963" lvl="1">
              <a:spcBef>
                <a:spcPts val="0"/>
              </a:spcBef>
            </a:pPr>
            <a:r>
              <a:rPr lang="en-US" dirty="0" smtClean="0"/>
              <a:t>Used for extremely contaminated work  or hazardous breeches of large components</a:t>
            </a:r>
            <a:endParaRPr lang="en-US" sz="2600" u="sng" dirty="0"/>
          </a:p>
        </p:txBody>
      </p:sp>
      <p:pic>
        <p:nvPicPr>
          <p:cNvPr id="5" name="Picture 4"/>
          <p:cNvPicPr>
            <a:picLocks noChangeAspect="1" noChangeArrowheads="1"/>
          </p:cNvPicPr>
          <p:nvPr/>
        </p:nvPicPr>
        <p:blipFill>
          <a:blip r:embed="rId3" cstate="print"/>
          <a:srcRect/>
          <a:stretch>
            <a:fillRect/>
          </a:stretch>
        </p:blipFill>
        <p:spPr bwMode="auto">
          <a:xfrm>
            <a:off x="4101432" y="2362200"/>
            <a:ext cx="4585368"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Containment Methods and Devices</a:t>
            </a:r>
            <a:endParaRPr lang="en-US" sz="3200" dirty="0"/>
          </a:p>
        </p:txBody>
      </p:sp>
      <p:sp>
        <p:nvSpPr>
          <p:cNvPr id="3" name="Content Placeholder 2"/>
          <p:cNvSpPr>
            <a:spLocks noGrp="1"/>
          </p:cNvSpPr>
          <p:nvPr>
            <p:ph idx="1"/>
          </p:nvPr>
        </p:nvSpPr>
        <p:spPr>
          <a:xfrm>
            <a:off x="457200" y="1524000"/>
            <a:ext cx="8229600" cy="4893647"/>
          </a:xfrm>
        </p:spPr>
        <p:txBody>
          <a:bodyPr wrap="square">
            <a:spAutoFit/>
          </a:bodyPr>
          <a:lstStyle/>
          <a:p>
            <a:pPr marL="360363">
              <a:spcBef>
                <a:spcPts val="0"/>
              </a:spcBef>
            </a:pPr>
            <a:r>
              <a:rPr lang="en-US" b="1" dirty="0" smtClean="0"/>
              <a:t>Inspections</a:t>
            </a:r>
            <a:r>
              <a:rPr lang="en-US" dirty="0" smtClean="0"/>
              <a:t> – are performed on an installed containment device commensurate to the hazard it is protecting against.</a:t>
            </a:r>
          </a:p>
          <a:p>
            <a:pPr marL="360363">
              <a:spcBef>
                <a:spcPts val="0"/>
              </a:spcBef>
            </a:pPr>
            <a:r>
              <a:rPr lang="en-US" dirty="0" smtClean="0"/>
              <a:t>In general – any containment designed to contain liquid should have all joints and seams tested with clean liquid before use.</a:t>
            </a:r>
          </a:p>
          <a:p>
            <a:pPr marL="360363">
              <a:spcBef>
                <a:spcPts val="0"/>
              </a:spcBef>
            </a:pPr>
            <a:r>
              <a:rPr lang="en-US" dirty="0" smtClean="0"/>
              <a:t>Penetrations for filters and drain rigs should also be tested after the installation process</a:t>
            </a:r>
          </a:p>
          <a:p>
            <a:pPr marL="360363">
              <a:spcBef>
                <a:spcPts val="0"/>
              </a:spcBef>
            </a:pPr>
            <a:r>
              <a:rPr lang="en-US" dirty="0" smtClean="0"/>
              <a:t>The integrity of the device should be tested by inflating slightly with air and checking for leaks</a:t>
            </a:r>
          </a:p>
          <a:p>
            <a:pPr marL="360363">
              <a:spcBef>
                <a:spcPts val="0"/>
              </a:spcBef>
            </a:pPr>
            <a:r>
              <a:rPr lang="en-US" dirty="0" smtClean="0"/>
              <a:t>Typically required to have visual inspections done periodically during use.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Containment Methods and Devices</a:t>
            </a:r>
            <a:endParaRPr lang="en-US" sz="3200" dirty="0"/>
          </a:p>
        </p:txBody>
      </p:sp>
      <p:sp>
        <p:nvSpPr>
          <p:cNvPr id="3" name="Content Placeholder 2"/>
          <p:cNvSpPr>
            <a:spLocks noGrp="1"/>
          </p:cNvSpPr>
          <p:nvPr>
            <p:ph idx="1"/>
          </p:nvPr>
        </p:nvSpPr>
        <p:spPr>
          <a:xfrm>
            <a:off x="457200" y="1524000"/>
            <a:ext cx="8229600" cy="4893647"/>
          </a:xfrm>
        </p:spPr>
        <p:txBody>
          <a:bodyPr wrap="square">
            <a:spAutoFit/>
          </a:bodyPr>
          <a:lstStyle/>
          <a:p>
            <a:pPr marL="360363">
              <a:spcBef>
                <a:spcPts val="0"/>
              </a:spcBef>
            </a:pPr>
            <a:r>
              <a:rPr lang="en-US" b="1" dirty="0" smtClean="0"/>
              <a:t>Common discrepancies  observed </a:t>
            </a:r>
            <a:r>
              <a:rPr lang="en-US" dirty="0" smtClean="0"/>
              <a:t>include:</a:t>
            </a:r>
            <a:r>
              <a:rPr lang="en-US" b="1" dirty="0" smtClean="0"/>
              <a:t> </a:t>
            </a:r>
          </a:p>
          <a:p>
            <a:pPr marL="760413" lvl="1">
              <a:spcBef>
                <a:spcPts val="0"/>
              </a:spcBef>
            </a:pPr>
            <a:r>
              <a:rPr lang="en-US" dirty="0" smtClean="0"/>
              <a:t>Holes, rips, leaks in the device</a:t>
            </a:r>
          </a:p>
          <a:p>
            <a:pPr marL="760413" lvl="1">
              <a:spcBef>
                <a:spcPts val="0"/>
              </a:spcBef>
            </a:pPr>
            <a:r>
              <a:rPr lang="en-US" dirty="0" smtClean="0"/>
              <a:t>Positive pressure on the device</a:t>
            </a:r>
          </a:p>
          <a:p>
            <a:pPr marL="760413" lvl="1">
              <a:spcBef>
                <a:spcPts val="0"/>
              </a:spcBef>
            </a:pPr>
            <a:r>
              <a:rPr lang="en-US" dirty="0" smtClean="0"/>
              <a:t>Ventilation inadequately routed to filtered exhaust</a:t>
            </a:r>
          </a:p>
          <a:p>
            <a:pPr marL="760413" lvl="1">
              <a:spcBef>
                <a:spcPts val="0"/>
              </a:spcBef>
            </a:pPr>
            <a:r>
              <a:rPr lang="en-US" dirty="0" smtClean="0"/>
              <a:t>Excessive material accumulated inside of device</a:t>
            </a:r>
          </a:p>
          <a:p>
            <a:pPr marL="760413" lvl="1">
              <a:spcBef>
                <a:spcPts val="0"/>
              </a:spcBef>
            </a:pPr>
            <a:r>
              <a:rPr lang="en-US" dirty="0" smtClean="0"/>
              <a:t>Sharp objects in unprotected area of device</a:t>
            </a:r>
          </a:p>
          <a:p>
            <a:pPr marL="760413" lvl="1">
              <a:spcBef>
                <a:spcPts val="0"/>
              </a:spcBef>
            </a:pPr>
            <a:r>
              <a:rPr lang="en-US" dirty="0" smtClean="0"/>
              <a:t>Body of device not properly supported</a:t>
            </a:r>
          </a:p>
          <a:p>
            <a:pPr marL="760413" lvl="1">
              <a:spcBef>
                <a:spcPts val="0"/>
              </a:spcBef>
            </a:pPr>
            <a:r>
              <a:rPr lang="en-US" dirty="0" smtClean="0"/>
              <a:t>Transfer assembly not properly installed or not properly used</a:t>
            </a:r>
          </a:p>
          <a:p>
            <a:pPr marL="760413" lvl="1">
              <a:spcBef>
                <a:spcPts val="0"/>
              </a:spcBef>
            </a:pPr>
            <a:r>
              <a:rPr lang="en-US" dirty="0" smtClean="0"/>
              <a:t>HEPA filter clogged or not properly installed</a:t>
            </a:r>
          </a:p>
          <a:p>
            <a:pPr marL="760413" lvl="1">
              <a:spcBef>
                <a:spcPts val="0"/>
              </a:spcBef>
            </a:pPr>
            <a:r>
              <a:rPr lang="en-US" dirty="0" smtClean="0"/>
              <a:t>Service access not available or not installed correctly</a:t>
            </a:r>
            <a:endParaRPr lang="en-US" u="sng"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Containment Methods and Devices</a:t>
            </a:r>
            <a:endParaRPr lang="en-US" sz="3200" dirty="0"/>
          </a:p>
        </p:txBody>
      </p:sp>
      <p:sp>
        <p:nvSpPr>
          <p:cNvPr id="3" name="Content Placeholder 2"/>
          <p:cNvSpPr>
            <a:spLocks noGrp="1"/>
          </p:cNvSpPr>
          <p:nvPr>
            <p:ph idx="1"/>
          </p:nvPr>
        </p:nvSpPr>
        <p:spPr>
          <a:xfrm>
            <a:off x="457200" y="1524000"/>
            <a:ext cx="8229600" cy="4493538"/>
          </a:xfrm>
        </p:spPr>
        <p:txBody>
          <a:bodyPr wrap="square">
            <a:spAutoFit/>
          </a:bodyPr>
          <a:lstStyle/>
          <a:p>
            <a:pPr marL="360363">
              <a:spcBef>
                <a:spcPts val="0"/>
              </a:spcBef>
            </a:pPr>
            <a:r>
              <a:rPr lang="en-US" b="1" dirty="0" smtClean="0"/>
              <a:t>Common discrepancies  observed </a:t>
            </a:r>
            <a:r>
              <a:rPr lang="en-US" dirty="0" smtClean="0"/>
              <a:t>include </a:t>
            </a:r>
            <a:r>
              <a:rPr lang="en-US" sz="2000" dirty="0" smtClean="0"/>
              <a:t>(cont’d):</a:t>
            </a:r>
            <a:r>
              <a:rPr lang="en-US" sz="2000" b="1" dirty="0" smtClean="0"/>
              <a:t> </a:t>
            </a:r>
            <a:endParaRPr lang="en-US" b="1" dirty="0" smtClean="0"/>
          </a:p>
          <a:p>
            <a:pPr marL="760413" lvl="1">
              <a:spcBef>
                <a:spcPts val="0"/>
              </a:spcBef>
            </a:pPr>
            <a:r>
              <a:rPr lang="en-US" dirty="0" smtClean="0"/>
              <a:t>Drain hose not adequate to handle the volume released</a:t>
            </a:r>
          </a:p>
          <a:p>
            <a:pPr marL="760413" lvl="1">
              <a:spcBef>
                <a:spcPts val="0"/>
              </a:spcBef>
            </a:pPr>
            <a:r>
              <a:rPr lang="en-US" dirty="0" smtClean="0"/>
              <a:t>Drain lines not free of obstructions or kinked</a:t>
            </a:r>
          </a:p>
          <a:p>
            <a:pPr marL="760413" lvl="1">
              <a:spcBef>
                <a:spcPts val="0"/>
              </a:spcBef>
            </a:pPr>
            <a:r>
              <a:rPr lang="en-US" dirty="0" smtClean="0"/>
              <a:t>Catch funnel used where glove bag is required</a:t>
            </a:r>
          </a:p>
          <a:p>
            <a:pPr marL="760413" lvl="1">
              <a:spcBef>
                <a:spcPts val="0"/>
              </a:spcBef>
            </a:pPr>
            <a:r>
              <a:rPr lang="en-US" dirty="0" smtClean="0"/>
              <a:t>Bottle not secured from tipping over</a:t>
            </a:r>
          </a:p>
          <a:p>
            <a:pPr marL="760413" lvl="1">
              <a:spcBef>
                <a:spcPts val="0"/>
              </a:spcBef>
            </a:pPr>
            <a:r>
              <a:rPr lang="en-US" dirty="0" smtClean="0"/>
              <a:t>Lighting in hut not adequate</a:t>
            </a:r>
          </a:p>
          <a:p>
            <a:pPr marL="760413" lvl="1">
              <a:spcBef>
                <a:spcPts val="0"/>
              </a:spcBef>
            </a:pPr>
            <a:r>
              <a:rPr lang="en-US" dirty="0" smtClean="0"/>
              <a:t>Airlock too small to accommodate undressing</a:t>
            </a:r>
          </a:p>
          <a:p>
            <a:pPr marL="760413" lvl="1">
              <a:spcBef>
                <a:spcPts val="0"/>
              </a:spcBef>
            </a:pPr>
            <a:r>
              <a:rPr lang="en-US" dirty="0" smtClean="0"/>
              <a:t>Failure to decontaminate the interior of device prior to removal</a:t>
            </a:r>
          </a:p>
          <a:p>
            <a:pPr marL="760413" lvl="1">
              <a:spcBef>
                <a:spcPts val="0"/>
              </a:spcBef>
            </a:pPr>
            <a:endParaRPr lang="en-US" u="sng"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Work Site Preparation</a:t>
            </a:r>
            <a:endParaRPr lang="en-US" sz="3200" dirty="0"/>
          </a:p>
        </p:txBody>
      </p:sp>
      <p:sp>
        <p:nvSpPr>
          <p:cNvPr id="3" name="Content Placeholder 2"/>
          <p:cNvSpPr>
            <a:spLocks noGrp="1"/>
          </p:cNvSpPr>
          <p:nvPr>
            <p:ph idx="1"/>
          </p:nvPr>
        </p:nvSpPr>
        <p:spPr>
          <a:xfrm>
            <a:off x="457200" y="1524001"/>
            <a:ext cx="8229600" cy="4813625"/>
          </a:xfrm>
        </p:spPr>
        <p:txBody>
          <a:bodyPr wrap="square">
            <a:spAutoFit/>
          </a:bodyPr>
          <a:lstStyle/>
          <a:p>
            <a:pPr marL="360363">
              <a:spcBef>
                <a:spcPts val="0"/>
              </a:spcBef>
            </a:pPr>
            <a:r>
              <a:rPr lang="en-US" dirty="0" smtClean="0"/>
              <a:t>In addition to installation of catch basins or containment devices, the following items or techniques can also be used in preparing a work site for work on a contaminated system or material</a:t>
            </a:r>
          </a:p>
          <a:p>
            <a:pPr lvl="1">
              <a:lnSpc>
                <a:spcPct val="90000"/>
              </a:lnSpc>
            </a:pPr>
            <a:r>
              <a:rPr lang="en-US" dirty="0" smtClean="0">
                <a:latin typeface="Arial" charset="0"/>
              </a:rPr>
              <a:t>Barricades – temporary walls established to minimize air flow from contaminated to non-contaminated area and therefore the spread of contamination</a:t>
            </a:r>
          </a:p>
          <a:p>
            <a:pPr marL="760413" lvl="1">
              <a:spcBef>
                <a:spcPts val="0"/>
              </a:spcBef>
            </a:pPr>
            <a:r>
              <a:rPr lang="en-US" dirty="0" smtClean="0"/>
              <a:t>Application of a fixative coating that captures and locks loose srface contamination in place</a:t>
            </a:r>
          </a:p>
          <a:p>
            <a:pPr marL="760413" lvl="1">
              <a:spcBef>
                <a:spcPts val="0"/>
              </a:spcBef>
            </a:pPr>
            <a:r>
              <a:rPr lang="en-US" dirty="0" smtClean="0"/>
              <a:t>Painting or sealing exposed concrete to facilitate decontamination later</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Control of Material</a:t>
            </a:r>
            <a:endParaRPr lang="en-US" sz="3200" dirty="0"/>
          </a:p>
        </p:txBody>
      </p:sp>
      <p:sp>
        <p:nvSpPr>
          <p:cNvPr id="3" name="Content Placeholder 2"/>
          <p:cNvSpPr>
            <a:spLocks noGrp="1"/>
          </p:cNvSpPr>
          <p:nvPr>
            <p:ph idx="1"/>
          </p:nvPr>
        </p:nvSpPr>
        <p:spPr>
          <a:xfrm>
            <a:off x="457200" y="1524001"/>
            <a:ext cx="8229600" cy="4893647"/>
          </a:xfrm>
        </p:spPr>
        <p:txBody>
          <a:bodyPr wrap="square">
            <a:spAutoFit/>
          </a:bodyPr>
          <a:lstStyle/>
          <a:p>
            <a:pPr marL="360363">
              <a:spcBef>
                <a:spcPts val="0"/>
              </a:spcBef>
            </a:pPr>
            <a:r>
              <a:rPr lang="en-US" dirty="0" smtClean="0"/>
              <a:t>Controlled removal of personnel and material from a contaminated area is necessary to control the spread of contamination.</a:t>
            </a:r>
          </a:p>
          <a:p>
            <a:pPr marL="360363">
              <a:spcBef>
                <a:spcPts val="0"/>
              </a:spcBef>
            </a:pPr>
            <a:r>
              <a:rPr lang="en-US" dirty="0" smtClean="0"/>
              <a:t>Material Control</a:t>
            </a:r>
          </a:p>
          <a:p>
            <a:pPr marL="760413" lvl="1">
              <a:spcBef>
                <a:spcPts val="0"/>
              </a:spcBef>
            </a:pPr>
            <a:r>
              <a:rPr lang="en-US" dirty="0" smtClean="0"/>
              <a:t>Bagged at the step-off pad</a:t>
            </a:r>
          </a:p>
          <a:p>
            <a:pPr marL="760413" lvl="1">
              <a:spcBef>
                <a:spcPts val="0"/>
              </a:spcBef>
            </a:pPr>
            <a:r>
              <a:rPr lang="en-US" dirty="0" smtClean="0"/>
              <a:t>Carefully vent air out of bag</a:t>
            </a:r>
          </a:p>
          <a:p>
            <a:pPr marL="760413" lvl="1">
              <a:spcBef>
                <a:spcPts val="0"/>
              </a:spcBef>
            </a:pPr>
            <a:r>
              <a:rPr lang="en-US" dirty="0" smtClean="0"/>
              <a:t>Seal using a “j-seal” and duct tape</a:t>
            </a:r>
          </a:p>
          <a:p>
            <a:pPr marL="760413" lvl="1">
              <a:spcBef>
                <a:spcPts val="0"/>
              </a:spcBef>
            </a:pPr>
            <a:r>
              <a:rPr lang="en-US" dirty="0" smtClean="0"/>
              <a:t>Use of the transfer sleeve system in a containment set-up</a:t>
            </a:r>
          </a:p>
          <a:p>
            <a:pPr marL="760413" lvl="1">
              <a:spcBef>
                <a:spcPts val="0"/>
              </a:spcBef>
            </a:pPr>
            <a:r>
              <a:rPr lang="en-US" dirty="0" smtClean="0"/>
              <a:t>Survey outside of transfer bag and wipe clean as appropriate</a:t>
            </a:r>
          </a:p>
          <a:p>
            <a:pPr marL="760413" lvl="1">
              <a:spcBef>
                <a:spcPts val="0"/>
              </a:spcBef>
            </a:pP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Contamination Control</a:t>
            </a:r>
            <a:br>
              <a:rPr lang="en-US" sz="3200" dirty="0" smtClean="0"/>
            </a:br>
            <a:r>
              <a:rPr lang="en-US" sz="3200" dirty="0" smtClean="0"/>
              <a:t>Control of Personnel</a:t>
            </a:r>
            <a:endParaRPr lang="en-US" sz="3200" dirty="0"/>
          </a:p>
        </p:txBody>
      </p:sp>
      <p:sp>
        <p:nvSpPr>
          <p:cNvPr id="3" name="Content Placeholder 2"/>
          <p:cNvSpPr>
            <a:spLocks noGrp="1"/>
          </p:cNvSpPr>
          <p:nvPr>
            <p:ph idx="1"/>
          </p:nvPr>
        </p:nvSpPr>
        <p:spPr>
          <a:xfrm>
            <a:off x="457200" y="1524001"/>
            <a:ext cx="8229600" cy="4493538"/>
          </a:xfrm>
        </p:spPr>
        <p:txBody>
          <a:bodyPr wrap="square">
            <a:spAutoFit/>
          </a:bodyPr>
          <a:lstStyle/>
          <a:p>
            <a:pPr marL="360363">
              <a:spcBef>
                <a:spcPts val="0"/>
              </a:spcBef>
            </a:pPr>
            <a:r>
              <a:rPr lang="en-US" dirty="0" smtClean="0"/>
              <a:t>Personnel Control</a:t>
            </a:r>
          </a:p>
          <a:p>
            <a:pPr marL="760413" lvl="1">
              <a:spcBef>
                <a:spcPts val="0"/>
              </a:spcBef>
            </a:pPr>
            <a:r>
              <a:rPr lang="en-US" dirty="0" smtClean="0"/>
              <a:t>Apply principle of clean-to-clean and dirty-to-dirty when wearing and for removing PCs when leaving a contaminated area</a:t>
            </a:r>
          </a:p>
          <a:p>
            <a:pPr marL="760413" lvl="1">
              <a:spcBef>
                <a:spcPts val="0"/>
              </a:spcBef>
            </a:pPr>
            <a:r>
              <a:rPr lang="en-US" dirty="0" smtClean="0"/>
              <a:t>Follow recommended donning and doffing sequences – usually posted at a dress out area and at step-off pads</a:t>
            </a:r>
          </a:p>
          <a:p>
            <a:pPr marL="760413" lvl="1">
              <a:spcBef>
                <a:spcPts val="0"/>
              </a:spcBef>
            </a:pPr>
            <a:r>
              <a:rPr lang="en-US" dirty="0" smtClean="0"/>
              <a:t>Establishing step-off pad as designated exit location for contaminated areas</a:t>
            </a:r>
          </a:p>
          <a:p>
            <a:pPr marL="760413" lvl="1">
              <a:spcBef>
                <a:spcPts val="0"/>
              </a:spcBef>
            </a:pPr>
            <a:r>
              <a:rPr lang="en-US" dirty="0" smtClean="0"/>
              <a:t>Usually maintained as clean (non-contaminated)</a:t>
            </a:r>
          </a:p>
          <a:p>
            <a:pPr marL="760413" lvl="1">
              <a:spcBef>
                <a:spcPts val="0"/>
              </a:spcBef>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r>
              <a:rPr lang="en-US" sz="2400" dirty="0" smtClean="0">
                <a:solidFill>
                  <a:schemeClr val="tx1"/>
                </a:solidFill>
                <a:latin typeface="+mn-lt"/>
                <a:ea typeface="+mn-ea"/>
                <a:cs typeface="+mn-cs"/>
              </a:rPr>
              <a:t>Describe source reduction techniques that can be used to reduce worker radiation exposures, including the following:</a:t>
            </a:r>
            <a:br>
              <a:rPr lang="en-US" sz="2400" dirty="0" smtClean="0">
                <a:solidFill>
                  <a:schemeClr val="tx1"/>
                </a:solidFill>
                <a:latin typeface="+mn-lt"/>
                <a:ea typeface="+mn-ea"/>
                <a:cs typeface="+mn-cs"/>
              </a:rPr>
            </a:br>
            <a:r>
              <a:rPr lang="en-US" sz="2300" dirty="0" smtClean="0">
                <a:solidFill>
                  <a:schemeClr val="tx1"/>
                </a:solidFill>
                <a:latin typeface="+mn-lt"/>
                <a:ea typeface="+mn-ea"/>
                <a:cs typeface="+mn-cs"/>
              </a:rPr>
              <a:t>• decontamination of major system components</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flushing of hot spots                                                                                                   • sequencing of work so high dose rate items are removed from the work area early on</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reduction of cobalt in system components</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enhanced filtration of reactor coolant</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early boration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use of hydrogen peroxide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lithium control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soft shutdown (BWR)</a:t>
            </a:r>
            <a:r>
              <a:rPr lang="en-US" sz="2300" dirty="0" smtClean="0"/>
              <a:t> </a:t>
            </a:r>
          </a:p>
        </p:txBody>
      </p:sp>
      <p:sp>
        <p:nvSpPr>
          <p:cNvPr id="5"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Decontamination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Equipment and Area Decontamination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equipment and areas do become contaminated – if it is economically and ALARA to decontaminate – there are certain techniques that are applied to ensure the contamination is cleaned up and not spread:</a:t>
            </a:r>
          </a:p>
          <a:p>
            <a:pPr lvl="1"/>
            <a:r>
              <a:rPr lang="en-US" dirty="0" smtClean="0"/>
              <a:t>Start at the lowest level of contamination and work toward the highest</a:t>
            </a:r>
          </a:p>
          <a:p>
            <a:pPr lvl="2"/>
            <a:r>
              <a:rPr lang="en-US" dirty="0" smtClean="0"/>
              <a:t>Ensures that the contamination is removed and not spread around</a:t>
            </a:r>
          </a:p>
          <a:p>
            <a:pPr lvl="2"/>
            <a:r>
              <a:rPr lang="en-US" dirty="0" smtClean="0"/>
              <a:t>Starting at the highest and moving to the lowest would tend to spread the contamination</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Equipment and Area Decontamination</a:t>
            </a: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r>
              <a:rPr lang="en-US" dirty="0" smtClean="0"/>
              <a:t>Use the least needed – that is don’t use a wet mop if a masslin or dry wipe will work just as effectively – the idea is to minimize the </a:t>
            </a:r>
            <a:r>
              <a:rPr lang="en-US" dirty="0" err="1" smtClean="0"/>
              <a:t>radwaste</a:t>
            </a:r>
            <a:r>
              <a:rPr lang="en-US" smtClean="0"/>
              <a:t> generated </a:t>
            </a:r>
            <a:r>
              <a:rPr lang="en-US" dirty="0" smtClean="0"/>
              <a:t>during the decontamination process</a:t>
            </a:r>
          </a:p>
          <a:p>
            <a:r>
              <a:rPr lang="en-US" dirty="0" smtClean="0"/>
              <a:t>Other methods that are effective:</a:t>
            </a:r>
          </a:p>
          <a:p>
            <a:pPr lvl="1"/>
            <a:r>
              <a:rPr lang="en-US" dirty="0" smtClean="0"/>
              <a:t>Use of a vaccum (HEPA filtered)</a:t>
            </a:r>
          </a:p>
          <a:p>
            <a:pPr lvl="1"/>
            <a:r>
              <a:rPr lang="en-US" dirty="0" smtClean="0"/>
              <a:t>Simple wiping with a damp rag or a rag and a spray cleaner (foam or liquid)</a:t>
            </a:r>
          </a:p>
          <a:p>
            <a:pPr lvl="1"/>
            <a:r>
              <a:rPr lang="en-US" dirty="0" smtClean="0"/>
              <a:t>Scrubbing with a cleaning brush and cleaning solution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Equipment and Area Decontamination</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Other methods that are effective (cont’d):</a:t>
            </a:r>
          </a:p>
          <a:p>
            <a:pPr lvl="1"/>
            <a:r>
              <a:rPr lang="en-US" dirty="0" smtClean="0"/>
              <a:t>CO</a:t>
            </a:r>
            <a:r>
              <a:rPr lang="en-US" baseline="-25000" dirty="0" smtClean="0"/>
              <a:t>2</a:t>
            </a:r>
            <a:r>
              <a:rPr lang="en-US" dirty="0" smtClean="0"/>
              <a:t> blasting</a:t>
            </a:r>
          </a:p>
          <a:p>
            <a:pPr lvl="1"/>
            <a:r>
              <a:rPr lang="en-US" dirty="0" smtClean="0"/>
              <a:t>Use of strippable paint or other fixative coating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and Equipment</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CO</a:t>
            </a:r>
            <a:r>
              <a:rPr lang="en-US" baseline="-25000" dirty="0" smtClean="0"/>
              <a:t>2</a:t>
            </a:r>
            <a:r>
              <a:rPr lang="en-US" dirty="0" smtClean="0"/>
              <a:t> blasting –basically uses frozen CO</a:t>
            </a:r>
            <a:r>
              <a:rPr lang="en-US" baseline="-25000" dirty="0" smtClean="0"/>
              <a:t>2</a:t>
            </a:r>
            <a:r>
              <a:rPr lang="en-US" dirty="0" smtClean="0"/>
              <a:t> pellets under pressure to dislodge contamination which is then vacuumed up and collected.  Little waste is generated, euipment is expensive to do initial set-up, CO</a:t>
            </a:r>
            <a:r>
              <a:rPr lang="en-US" baseline="-25000" dirty="0" smtClean="0"/>
              <a:t>2</a:t>
            </a:r>
            <a:r>
              <a:rPr lang="en-US" dirty="0" smtClean="0"/>
              <a:t> pellets have to be </a:t>
            </a:r>
          </a:p>
          <a:p>
            <a:pPr>
              <a:buNone/>
            </a:pPr>
            <a:r>
              <a:rPr lang="en-US" dirty="0" smtClean="0"/>
              <a:t>    produced and could cause </a:t>
            </a:r>
          </a:p>
          <a:p>
            <a:pPr>
              <a:buNone/>
            </a:pPr>
            <a:r>
              <a:rPr lang="en-US" dirty="0" smtClean="0"/>
              <a:t>    oxygen displacement </a:t>
            </a:r>
          </a:p>
        </p:txBody>
      </p:sp>
      <p:pic>
        <p:nvPicPr>
          <p:cNvPr id="1027" name="Picture 3"/>
          <p:cNvPicPr>
            <a:picLocks noChangeAspect="1" noChangeArrowheads="1"/>
          </p:cNvPicPr>
          <p:nvPr/>
        </p:nvPicPr>
        <p:blipFill>
          <a:blip r:embed="rId3" cstate="print"/>
          <a:srcRect/>
          <a:stretch>
            <a:fillRect/>
          </a:stretch>
        </p:blipFill>
        <p:spPr bwMode="auto">
          <a:xfrm>
            <a:off x="5715000" y="3276600"/>
            <a:ext cx="2953835" cy="2962275"/>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and Equipment</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Chemical decontamination – used to chemically remove a portion of the material – likely the oxide layer on metal objects.  In doing so removal of the contamination occurs.  Generates a mixed waste situation often difficult to dispose of.  Very effective at decontamination.</a:t>
            </a:r>
          </a:p>
          <a:p>
            <a:r>
              <a:rPr lang="en-US" dirty="0" smtClean="0"/>
              <a:t>Blasting – uses water, ice, or grit under pressure. All generate some waste but very effective at decontamination.  Initial set-up can be expensive.  The grit braks down over time and must be replaced.</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and Equipment</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r>
              <a:rPr lang="en-US" dirty="0" smtClean="0"/>
              <a:t>Electropolishing – a metal finishing process that involves immersion of the material in an electrolytic solution and the application of electrical current.  In addition to the hazrd from using an electrolyte and electrically charged equipment, chemical mixed radioactive waste can be generated.</a:t>
            </a:r>
          </a:p>
          <a:p>
            <a:r>
              <a:rPr lang="en-US" dirty="0" smtClean="0"/>
              <a:t>Mechanical grinding and machining – removes the portion of the equipment where the contamination has affixed itself.  Generates waste products that may cause the spread or possibly airboren if not properly controlled.</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pPr>
              <a:spcBef>
                <a:spcPts val="0"/>
              </a:spcBef>
            </a:pPr>
            <a:r>
              <a:rPr lang="en-US" dirty="0" smtClean="0"/>
              <a:t>The role of the RPT is critical in responding to personnel contamination events.</a:t>
            </a:r>
          </a:p>
          <a:p>
            <a:pPr>
              <a:spcBef>
                <a:spcPts val="0"/>
              </a:spcBef>
            </a:pPr>
            <a:r>
              <a:rPr lang="en-US" dirty="0" smtClean="0"/>
              <a:t>Remember that many people are apprehensive about  working around radioactive material</a:t>
            </a:r>
          </a:p>
          <a:p>
            <a:pPr>
              <a:spcBef>
                <a:spcPts val="0"/>
              </a:spcBef>
            </a:pPr>
            <a:r>
              <a:rPr lang="en-US" dirty="0" smtClean="0"/>
              <a:t>To have it on or in their body may be the cause of a great deal of stress</a:t>
            </a:r>
          </a:p>
          <a:p>
            <a:pPr>
              <a:spcBef>
                <a:spcPts val="0"/>
              </a:spcBef>
            </a:pPr>
            <a:r>
              <a:rPr lang="en-US" dirty="0" smtClean="0"/>
              <a:t>How you respond to the event can set the stage for the tone of the process and the ultimate conclusion to the event.</a:t>
            </a:r>
          </a:p>
          <a:p>
            <a:pPr>
              <a:spcBef>
                <a:spcPts val="0"/>
              </a:spcBef>
            </a:pPr>
            <a:r>
              <a:rPr lang="en-US" dirty="0" smtClean="0"/>
              <a:t>If you are calm and professional in your approach the individual will likely respond favorably.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lstStyle/>
          <a:p>
            <a:pPr>
              <a:spcBef>
                <a:spcPts val="0"/>
              </a:spcBef>
            </a:pPr>
            <a:r>
              <a:rPr lang="en-US" sz="2500" dirty="0" smtClean="0"/>
              <a:t>In response to personnel contamination events, the RPT has three basic steps that are followed in every case:</a:t>
            </a:r>
          </a:p>
          <a:p>
            <a:pPr lvl="1">
              <a:spcBef>
                <a:spcPts val="0"/>
              </a:spcBef>
            </a:pPr>
            <a:r>
              <a:rPr lang="en-US" sz="2400" dirty="0" smtClean="0"/>
              <a:t>First – evaluate the physical condiditon of the individual – if serious injury exists that requires medical attention, the need for that attention takes priority over contamination control</a:t>
            </a:r>
          </a:p>
          <a:p>
            <a:pPr lvl="1">
              <a:spcBef>
                <a:spcPts val="0"/>
              </a:spcBef>
            </a:pPr>
            <a:r>
              <a:rPr lang="en-US" sz="2400" dirty="0" smtClean="0"/>
              <a:t>Second – evaluate the location and quantity of the contamination – the type, clothing verus skin, internal verus external</a:t>
            </a:r>
          </a:p>
          <a:p>
            <a:pPr lvl="1">
              <a:spcBef>
                <a:spcPts val="0"/>
              </a:spcBef>
            </a:pPr>
            <a:r>
              <a:rPr lang="en-US" sz="2400" dirty="0" smtClean="0"/>
              <a:t>Third – remove and control contaminated clothing then evaluate and decontaminate skin contamination.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lstStyle/>
          <a:p>
            <a:pPr>
              <a:spcBef>
                <a:spcPts val="0"/>
              </a:spcBef>
            </a:pPr>
            <a:r>
              <a:rPr lang="en-US" sz="2500" dirty="0" smtClean="0"/>
              <a:t>In the event medical treatment is required, the RPT assists the medical personnel in exercising control measures which can be taken without jeopardizing the treatment.</a:t>
            </a:r>
          </a:p>
          <a:p>
            <a:pPr>
              <a:spcBef>
                <a:spcPts val="0"/>
              </a:spcBef>
            </a:pPr>
            <a:r>
              <a:rPr lang="en-US" sz="2500" dirty="0" smtClean="0"/>
              <a:t>In evaluating the event consider the following:</a:t>
            </a:r>
          </a:p>
          <a:p>
            <a:pPr lvl="1"/>
            <a:r>
              <a:rPr lang="en-US" sz="2500" dirty="0" smtClean="0"/>
              <a:t>Is the contamination localized on the general skin surface?</a:t>
            </a:r>
          </a:p>
          <a:p>
            <a:pPr lvl="1"/>
            <a:r>
              <a:rPr lang="en-US" sz="2500" dirty="0" smtClean="0"/>
              <a:t>Is the contamination located at body orifice or is a body orifice in close proximity?</a:t>
            </a:r>
          </a:p>
          <a:p>
            <a:pPr lvl="1"/>
            <a:r>
              <a:rPr lang="en-US" sz="2500" dirty="0" smtClean="0"/>
              <a:t>Is the contamination located in or around a break in the skin structure of the individual?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Contamination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600200"/>
            <a:ext cx="8229600" cy="4724400"/>
          </a:xfrm>
        </p:spPr>
        <p:txBody>
          <a:bodyPr/>
          <a:lstStyle/>
          <a:p>
            <a:pPr>
              <a:spcBef>
                <a:spcPts val="0"/>
              </a:spcBef>
            </a:pPr>
            <a:r>
              <a:rPr lang="en-US" dirty="0" smtClean="0"/>
              <a:t>In evaluating the event consider the following (cont’d):</a:t>
            </a:r>
          </a:p>
          <a:p>
            <a:pPr lvl="1">
              <a:spcBef>
                <a:spcPts val="0"/>
              </a:spcBef>
            </a:pPr>
            <a:r>
              <a:rPr lang="en-US" dirty="0" smtClean="0"/>
              <a:t>Is there any type of skin condition present in the vicinity of the contamination?</a:t>
            </a:r>
          </a:p>
          <a:p>
            <a:pPr lvl="1">
              <a:spcBef>
                <a:spcPts val="0"/>
              </a:spcBef>
            </a:pPr>
            <a:r>
              <a:rPr lang="en-US" dirty="0" smtClean="0"/>
              <a:t>Is the contamination on the clothing of the individual?</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normAutofit fontScale="92500" lnSpcReduction="10000"/>
          </a:bodyPr>
          <a:lstStyle/>
          <a:p>
            <a:pPr>
              <a:spcBef>
                <a:spcPts val="0"/>
              </a:spcBef>
            </a:pPr>
            <a:r>
              <a:rPr lang="en-US" dirty="0" smtClean="0"/>
              <a:t>Perform or direct the individual in doing a whole body survey for contamination for both alpha and beta-gamma contamination. </a:t>
            </a:r>
          </a:p>
          <a:p>
            <a:pPr>
              <a:spcBef>
                <a:spcPts val="0"/>
              </a:spcBef>
            </a:pPr>
            <a:r>
              <a:rPr lang="en-US" dirty="0" smtClean="0"/>
              <a:t>Start at the head and proceeding to the feet, pay particular attention to the following areas:</a:t>
            </a:r>
          </a:p>
          <a:p>
            <a:pPr lvl="1">
              <a:spcBef>
                <a:spcPts val="0"/>
              </a:spcBef>
            </a:pPr>
            <a:r>
              <a:rPr lang="en-US" dirty="0" smtClean="0"/>
              <a:t>contaminated area (if known)</a:t>
            </a:r>
          </a:p>
          <a:p>
            <a:pPr lvl="1">
              <a:spcBef>
                <a:spcPts val="0"/>
              </a:spcBef>
            </a:pPr>
            <a:r>
              <a:rPr lang="en-US" dirty="0" smtClean="0"/>
              <a:t>nose and mouth</a:t>
            </a:r>
          </a:p>
          <a:p>
            <a:pPr lvl="1">
              <a:spcBef>
                <a:spcPts val="0"/>
              </a:spcBef>
            </a:pPr>
            <a:r>
              <a:rPr lang="en-US" dirty="0" smtClean="0"/>
              <a:t>hands</a:t>
            </a:r>
          </a:p>
          <a:p>
            <a:pPr lvl="1">
              <a:spcBef>
                <a:spcPts val="0"/>
              </a:spcBef>
            </a:pPr>
            <a:r>
              <a:rPr lang="en-US" dirty="0" smtClean="0"/>
              <a:t>skin folds</a:t>
            </a:r>
          </a:p>
          <a:p>
            <a:pPr lvl="1">
              <a:spcBef>
                <a:spcPts val="0"/>
              </a:spcBef>
            </a:pPr>
            <a:r>
              <a:rPr lang="en-US" dirty="0" smtClean="0"/>
              <a:t>buttocks</a:t>
            </a:r>
          </a:p>
          <a:p>
            <a:pPr lvl="1">
              <a:spcBef>
                <a:spcPts val="0"/>
              </a:spcBef>
            </a:pPr>
            <a:r>
              <a:rPr lang="en-US" dirty="0" smtClean="0"/>
              <a:t>knees</a:t>
            </a:r>
          </a:p>
          <a:p>
            <a:pPr lvl="1">
              <a:spcBef>
                <a:spcPts val="0"/>
              </a:spcBef>
            </a:pPr>
            <a:r>
              <a:rPr lang="en-US" dirty="0" smtClean="0"/>
              <a:t>feet</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normAutofit fontScale="92500" lnSpcReduction="20000"/>
          </a:bodyPr>
          <a:lstStyle/>
          <a:p>
            <a:r>
              <a:rPr lang="en-US" dirty="0" smtClean="0"/>
              <a:t>Hold the probe less than 1/2 inch from the surface being surveyed for beta and gamma contamination, approximately 1/4 inch for alpha contamination. </a:t>
            </a:r>
          </a:p>
          <a:p>
            <a:r>
              <a:rPr lang="en-US" dirty="0" smtClean="0"/>
              <a:t>Do not touch the area being surveyed with the probe to preclude contaminating the probe. </a:t>
            </a:r>
          </a:p>
          <a:p>
            <a:r>
              <a:rPr lang="en-US" dirty="0" smtClean="0"/>
              <a:t>Move the probe slowly (approximately 2 inches per second) over the surface.</a:t>
            </a:r>
          </a:p>
          <a:p>
            <a:r>
              <a:rPr lang="en-US" dirty="0" smtClean="0"/>
              <a:t>If the count rate increases during the survey, pause for 5 to 10 seconds over the area to provide adequate time for instrument response.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normAutofit fontScale="92500"/>
          </a:bodyPr>
          <a:lstStyle/>
          <a:p>
            <a:pPr>
              <a:spcBef>
                <a:spcPts val="0"/>
              </a:spcBef>
            </a:pPr>
            <a:r>
              <a:rPr lang="en-US" dirty="0" smtClean="0"/>
              <a:t>The whole body survey should take several minutes. </a:t>
            </a:r>
          </a:p>
          <a:p>
            <a:pPr>
              <a:spcBef>
                <a:spcPts val="0"/>
              </a:spcBef>
            </a:pPr>
            <a:r>
              <a:rPr lang="en-US" dirty="0" smtClean="0"/>
              <a:t>Do not hurry the survey and survey all areas that  could be contaminated.</a:t>
            </a:r>
          </a:p>
          <a:p>
            <a:pPr>
              <a:spcBef>
                <a:spcPts val="0"/>
              </a:spcBef>
            </a:pPr>
            <a:r>
              <a:rPr lang="en-US" dirty="0" smtClean="0"/>
              <a:t>If the individual must be movd to another location, take measures to contain the contamination.</a:t>
            </a:r>
          </a:p>
          <a:p>
            <a:pPr>
              <a:spcBef>
                <a:spcPts val="0"/>
              </a:spcBef>
            </a:pPr>
            <a:r>
              <a:rPr lang="en-US" dirty="0" smtClean="0"/>
              <a:t>If clothing is contaminated, carefully remove and contain the contaminated items</a:t>
            </a:r>
          </a:p>
          <a:p>
            <a:pPr>
              <a:spcBef>
                <a:spcPts val="0"/>
              </a:spcBef>
            </a:pPr>
            <a:r>
              <a:rPr lang="en-US" dirty="0" smtClean="0"/>
              <a:t>Survey skin previously covered by the clothing.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normAutofit fontScale="92500" lnSpcReduction="10000"/>
          </a:bodyPr>
          <a:lstStyle/>
          <a:p>
            <a:pPr>
              <a:spcBef>
                <a:spcPts val="0"/>
              </a:spcBef>
            </a:pPr>
            <a:r>
              <a:rPr lang="en-US" dirty="0" smtClean="0"/>
              <a:t>Decontaminate skin observing the following general precautions and techniques:</a:t>
            </a:r>
          </a:p>
          <a:p>
            <a:pPr lvl="1">
              <a:spcBef>
                <a:spcPts val="0"/>
              </a:spcBef>
            </a:pPr>
            <a:r>
              <a:rPr lang="en-US" dirty="0" smtClean="0"/>
              <a:t>Use tepid water – skin temperature.  Cold water will cause the skin pores to contract and hold the contamination while hot water will open the pores allowing the contamination to go deeper into the pores.</a:t>
            </a:r>
          </a:p>
          <a:p>
            <a:pPr lvl="1">
              <a:spcBef>
                <a:spcPts val="0"/>
              </a:spcBef>
            </a:pPr>
            <a:r>
              <a:rPr lang="en-US" dirty="0" smtClean="0"/>
              <a:t>Use mild non-abrasive soap</a:t>
            </a:r>
          </a:p>
          <a:p>
            <a:pPr lvl="1">
              <a:spcBef>
                <a:spcPts val="0"/>
              </a:spcBef>
            </a:pPr>
            <a:r>
              <a:rPr lang="en-US" dirty="0" smtClean="0"/>
              <a:t>Work from low to high levels to prevent spread</a:t>
            </a:r>
          </a:p>
          <a:p>
            <a:pPr lvl="1">
              <a:spcBef>
                <a:spcPts val="0"/>
              </a:spcBef>
            </a:pPr>
            <a:r>
              <a:rPr lang="en-US" dirty="0" smtClean="0"/>
              <a:t>Use gentle scrubbing brushes</a:t>
            </a:r>
          </a:p>
          <a:p>
            <a:pPr lvl="1">
              <a:spcBef>
                <a:spcPts val="0"/>
              </a:spcBef>
            </a:pPr>
            <a:r>
              <a:rPr lang="en-US" dirty="0" smtClean="0"/>
              <a:t>Do not allow skin to become damaged</a:t>
            </a:r>
          </a:p>
          <a:p>
            <a:pPr lvl="1">
              <a:spcBef>
                <a:spcPts val="0"/>
              </a:spcBef>
            </a:pPr>
            <a:r>
              <a:rPr lang="en-US" dirty="0" smtClean="0"/>
              <a:t>Typically three attempts with soap and water</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normAutofit lnSpcReduction="10000"/>
          </a:bodyPr>
          <a:lstStyle/>
          <a:p>
            <a:pPr>
              <a:spcBef>
                <a:spcPts val="0"/>
              </a:spcBef>
            </a:pPr>
            <a:r>
              <a:rPr lang="en-US" dirty="0" smtClean="0"/>
              <a:t>Decontaminate skin observing the following general precautions and techniques:</a:t>
            </a:r>
          </a:p>
          <a:p>
            <a:pPr lvl="1">
              <a:spcBef>
                <a:spcPts val="0"/>
              </a:spcBef>
            </a:pPr>
            <a:r>
              <a:rPr lang="en-US" dirty="0" smtClean="0"/>
              <a:t>If hot particles are suspected, use tape presses applied gently to capture the particle</a:t>
            </a:r>
          </a:p>
          <a:p>
            <a:pPr lvl="1">
              <a:spcBef>
                <a:spcPts val="0"/>
              </a:spcBef>
            </a:pPr>
            <a:r>
              <a:rPr lang="en-US" dirty="0" smtClean="0"/>
              <a:t>If reductions are ineffective, consult supervisoin and consider the use of sweating or mild chemical solutions.</a:t>
            </a:r>
          </a:p>
          <a:p>
            <a:pPr>
              <a:spcBef>
                <a:spcPts val="0"/>
              </a:spcBef>
            </a:pPr>
            <a:r>
              <a:rPr lang="en-US" dirty="0" smtClean="0"/>
              <a:t>Collect samples of contamination for dose evaluation if needed.</a:t>
            </a:r>
          </a:p>
          <a:p>
            <a:pPr>
              <a:spcBef>
                <a:spcPts val="0"/>
              </a:spcBef>
            </a:pPr>
            <a:r>
              <a:rPr lang="en-US" dirty="0" smtClean="0"/>
              <a:t>Document initial and final levels and locations as well as all decontamination efforts.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Personnel</a:t>
            </a:r>
            <a:br>
              <a:rPr lang="en-US" dirty="0" smtClean="0"/>
            </a:br>
            <a:r>
              <a:rPr lang="en-US" dirty="0" smtClean="0"/>
              <a:t>Decontamination</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If contamination was wide-spread or found near wounds, on the person’s face or in any location where internal contamination may be suspected, the person should be directed to have a whole body count performed.  </a:t>
            </a:r>
          </a:p>
          <a:p>
            <a:pPr>
              <a:spcBef>
                <a:spcPts val="0"/>
              </a:spcBef>
            </a:pPr>
            <a:r>
              <a:rPr lang="en-US" dirty="0" smtClean="0"/>
              <a:t>Supervisory and medical personnel also need to be involved.</a:t>
            </a:r>
          </a:p>
          <a:p>
            <a:pPr>
              <a:spcBef>
                <a:spcPts val="0"/>
              </a:spcBef>
            </a:pPr>
            <a:endParaRPr lang="en-US" dirty="0" smtClean="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Respiratory Protection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Respiratory Protection</a:t>
            </a:r>
            <a:br>
              <a:rPr lang="en-US" dirty="0" smtClean="0"/>
            </a:br>
            <a:r>
              <a:rPr lang="en-US" dirty="0" smtClean="0"/>
              <a:t>Regulatory Requirements</a:t>
            </a:r>
            <a:endParaRPr lang="en-US" dirty="0"/>
          </a:p>
        </p:txBody>
      </p:sp>
      <p:sp>
        <p:nvSpPr>
          <p:cNvPr id="3" name="Content Placeholder 2"/>
          <p:cNvSpPr>
            <a:spLocks noGrp="1"/>
          </p:cNvSpPr>
          <p:nvPr>
            <p:ph idx="1"/>
          </p:nvPr>
        </p:nvSpPr>
        <p:spPr>
          <a:xfrm>
            <a:off x="457200" y="1524000"/>
            <a:ext cx="8229600" cy="4724400"/>
          </a:xfrm>
        </p:spPr>
        <p:txBody>
          <a:bodyPr>
            <a:normAutofit fontScale="85000" lnSpcReduction="10000"/>
          </a:bodyPr>
          <a:lstStyle/>
          <a:p>
            <a:pPr>
              <a:spcBef>
                <a:spcPts val="0"/>
              </a:spcBef>
            </a:pPr>
            <a:r>
              <a:rPr lang="en-US" dirty="0" smtClean="0"/>
              <a:t>Previously the causes for airborne radioactivity and the measures taken to mitigate airborne radioactivity were discussed.</a:t>
            </a:r>
          </a:p>
          <a:p>
            <a:pPr>
              <a:spcBef>
                <a:spcPts val="0"/>
              </a:spcBef>
            </a:pPr>
            <a:r>
              <a:rPr lang="en-US" dirty="0" smtClean="0"/>
              <a:t>When needed to protect the individual and it is ALARA to wear, respiratory protection is specified.</a:t>
            </a:r>
          </a:p>
          <a:p>
            <a:pPr>
              <a:spcBef>
                <a:spcPts val="0"/>
              </a:spcBef>
            </a:pPr>
            <a:r>
              <a:rPr lang="en-US" dirty="0" smtClean="0"/>
              <a:t>Several entities govern the use of respiratory protection.  </a:t>
            </a:r>
          </a:p>
          <a:p>
            <a:pPr>
              <a:spcBef>
                <a:spcPts val="0"/>
              </a:spcBef>
            </a:pPr>
            <a:r>
              <a:rPr lang="en-US" dirty="0" smtClean="0"/>
              <a:t>Local regulations such as DOE Order 440.1may require that your facility follow OSHA 29CFR1910.134.  </a:t>
            </a:r>
          </a:p>
          <a:p>
            <a:pPr>
              <a:spcBef>
                <a:spcPts val="0"/>
              </a:spcBef>
            </a:pPr>
            <a:r>
              <a:rPr lang="en-US" dirty="0" smtClean="0"/>
              <a:t>Some Technical Specifications may require that ANSI Z88.2-1992 be adhered to as well.</a:t>
            </a:r>
          </a:p>
          <a:p>
            <a:pPr>
              <a:spcBef>
                <a:spcPts val="0"/>
              </a:spcBef>
            </a:pPr>
            <a:endParaRPr lang="en-US" dirty="0" smtClean="0"/>
          </a:p>
          <a:p>
            <a:pPr lvl="1">
              <a:spcBef>
                <a:spcPts val="0"/>
              </a:spcBef>
            </a:pPr>
            <a:endParaRPr lang="en-US" dirty="0" smtClean="0"/>
          </a:p>
          <a:p>
            <a:pPr>
              <a:spcBef>
                <a:spcPts val="0"/>
              </a:spcBef>
            </a:pPr>
            <a:endParaRPr lang="en-US" dirty="0"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Respiratory Protection</a:t>
            </a:r>
            <a:br>
              <a:rPr lang="en-US" dirty="0" smtClean="0"/>
            </a:br>
            <a:r>
              <a:rPr lang="en-US" dirty="0" smtClean="0"/>
              <a:t>Regulatory Requirements</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10CFR20 Subpart H – “</a:t>
            </a:r>
            <a:r>
              <a:rPr lang="en-US" b="1" dirty="0" smtClean="0"/>
              <a:t>Respiratory Protection and Controls to Restrict Internal Exposure in Restricted Areas”</a:t>
            </a:r>
            <a:r>
              <a:rPr lang="en-US" dirty="0" smtClean="0"/>
              <a:t> provides requirements that must be adhered to by NRC Licensees. </a:t>
            </a:r>
            <a:endParaRPr lang="en-US" b="1" dirty="0" smtClean="0"/>
          </a:p>
          <a:p>
            <a:pPr>
              <a:spcBef>
                <a:spcPts val="0"/>
              </a:spcBef>
            </a:pPr>
            <a:endParaRPr lang="en-US" dirty="0" smtClean="0"/>
          </a:p>
          <a:p>
            <a:pPr>
              <a:spcBef>
                <a:spcPts val="0"/>
              </a:spcBef>
            </a:pPr>
            <a:endParaRPr lang="en-US" dirty="0" smtClean="0"/>
          </a:p>
          <a:p>
            <a:pPr lvl="1">
              <a:spcBef>
                <a:spcPts val="0"/>
              </a:spcBef>
            </a:pPr>
            <a:endParaRPr lang="en-US" dirty="0" smtClean="0"/>
          </a:p>
          <a:p>
            <a:pPr>
              <a:spcBef>
                <a:spcPts val="0"/>
              </a:spcBef>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495800"/>
          </a:xfrm>
        </p:spPr>
        <p:txBody>
          <a:bodyPr/>
          <a:lstStyle/>
          <a:p>
            <a:pPr>
              <a:spcBef>
                <a:spcPts val="0"/>
              </a:spcBef>
            </a:pPr>
            <a:r>
              <a:rPr lang="en-US" sz="2600" dirty="0" smtClean="0"/>
              <a:t>Discuss the generic plant requirements for entering and working in areas with contamination above plant limits, such as: </a:t>
            </a:r>
          </a:p>
          <a:p>
            <a:pPr lvl="1">
              <a:spcBef>
                <a:spcPts val="0"/>
              </a:spcBef>
            </a:pPr>
            <a:r>
              <a:rPr lang="en-US" dirty="0" smtClean="0"/>
              <a:t>radiation work permits, </a:t>
            </a:r>
          </a:p>
          <a:p>
            <a:pPr lvl="1">
              <a:spcBef>
                <a:spcPts val="0"/>
              </a:spcBef>
            </a:pPr>
            <a:r>
              <a:rPr lang="en-US" dirty="0" smtClean="0"/>
              <a:t>protective clothing, </a:t>
            </a:r>
          </a:p>
          <a:p>
            <a:pPr lvl="1">
              <a:spcBef>
                <a:spcPts val="0"/>
              </a:spcBef>
            </a:pPr>
            <a:r>
              <a:rPr lang="en-US" dirty="0" smtClean="0"/>
              <a:t>use of tools for a hot tool room, </a:t>
            </a:r>
          </a:p>
          <a:p>
            <a:pPr lvl="1">
              <a:spcBef>
                <a:spcPts val="0"/>
              </a:spcBef>
            </a:pPr>
            <a:r>
              <a:rPr lang="en-US" dirty="0" smtClean="0"/>
              <a:t>stepoff pads, and </a:t>
            </a:r>
          </a:p>
          <a:p>
            <a:pPr lvl="1">
              <a:spcBef>
                <a:spcPts val="0"/>
              </a:spcBef>
            </a:pPr>
            <a:r>
              <a:rPr lang="en-US" dirty="0" smtClean="0"/>
              <a:t>notification of the Radiological Protection Department.</a:t>
            </a:r>
            <a:r>
              <a:rPr lang="en-US" sz="2600" dirty="0" smtClean="0"/>
              <a:t>. </a:t>
            </a:r>
          </a:p>
          <a:p>
            <a:pPr lvl="1">
              <a:spcBef>
                <a:spcPts val="0"/>
              </a:spcBef>
            </a:pPr>
            <a:endParaRPr lang="en-US" dirty="0" smtClean="0"/>
          </a:p>
          <a:p>
            <a:pPr>
              <a:spcBef>
                <a:spcPts val="0"/>
              </a:spcBef>
            </a:pPr>
            <a:endParaRPr lang="en-US" sz="2600" dirty="0" smtClean="0"/>
          </a:p>
        </p:txBody>
      </p:sp>
      <p:sp>
        <p:nvSpPr>
          <p:cNvPr id="4"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Learning </a:t>
            </a:r>
            <a:r>
              <a:rPr lang="en-US" sz="3600" b="1" dirty="0">
                <a:solidFill>
                  <a:schemeClr val="tx2"/>
                </a:solidFill>
                <a:latin typeface="Arial" pitchFamily="34" charset="0"/>
              </a:rPr>
              <a:t>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Regulatory Requirements</a:t>
            </a:r>
          </a:p>
        </p:txBody>
      </p:sp>
      <p:sp>
        <p:nvSpPr>
          <p:cNvPr id="3" name="Content Placeholder 2"/>
          <p:cNvSpPr>
            <a:spLocks noGrp="1"/>
          </p:cNvSpPr>
          <p:nvPr>
            <p:ph idx="1"/>
          </p:nvPr>
        </p:nvSpPr>
        <p:spPr>
          <a:xfrm>
            <a:off x="457200" y="1676400"/>
            <a:ext cx="8153400" cy="4114800"/>
          </a:xfrm>
        </p:spPr>
        <p:txBody>
          <a:bodyPr/>
          <a:lstStyle/>
          <a:p>
            <a:r>
              <a:rPr lang="en-US" dirty="0" smtClean="0"/>
              <a:t>NRC – 10 CFR 20</a:t>
            </a:r>
          </a:p>
          <a:p>
            <a:endParaRPr lang="en-US" dirty="0" smtClean="0"/>
          </a:p>
          <a:p>
            <a:r>
              <a:rPr lang="en-US" dirty="0" smtClean="0"/>
              <a:t>DOE – 10 CFR 835 (ANSI Z88.2)</a:t>
            </a:r>
          </a:p>
          <a:p>
            <a:endParaRPr lang="en-US" dirty="0" smtClean="0"/>
          </a:p>
          <a:p>
            <a:r>
              <a:rPr lang="en-US" dirty="0" smtClean="0"/>
              <a:t>States – 29 CFR 1910.134  OSHA</a:t>
            </a:r>
          </a:p>
        </p:txBody>
      </p:sp>
      <p:pic>
        <p:nvPicPr>
          <p:cNvPr id="9222" name="Picture 6" descr="osha-logo"/>
          <p:cNvPicPr>
            <a:picLocks noChangeAspect="1" noChangeArrowheads="1"/>
          </p:cNvPicPr>
          <p:nvPr/>
        </p:nvPicPr>
        <p:blipFill>
          <a:blip r:embed="rId2" cstate="print"/>
          <a:srcRect/>
          <a:stretch>
            <a:fillRect/>
          </a:stretch>
        </p:blipFill>
        <p:spPr bwMode="auto">
          <a:xfrm>
            <a:off x="5867400" y="5105400"/>
            <a:ext cx="1428750" cy="742950"/>
          </a:xfrm>
          <a:prstGeom prst="rect">
            <a:avLst/>
          </a:prstGeom>
          <a:noFill/>
        </p:spPr>
      </p:pic>
      <p:pic>
        <p:nvPicPr>
          <p:cNvPr id="9226" name="Picture 8" descr="NRC_logo">
            <a:hlinkClick r:id="rId3"/>
          </p:cNvPr>
          <p:cNvPicPr>
            <a:picLocks noChangeAspect="1" noChangeArrowheads="1"/>
          </p:cNvPicPr>
          <p:nvPr/>
        </p:nvPicPr>
        <p:blipFill>
          <a:blip r:embed="rId4" cstate="print"/>
          <a:srcRect/>
          <a:stretch>
            <a:fillRect/>
          </a:stretch>
        </p:blipFill>
        <p:spPr bwMode="auto">
          <a:xfrm>
            <a:off x="5867400" y="1600200"/>
            <a:ext cx="1246188" cy="1257300"/>
          </a:xfrm>
          <a:prstGeom prst="rect">
            <a:avLst/>
          </a:prstGeom>
          <a:noFill/>
          <a:ln w="9525">
            <a:noFill/>
            <a:miter lim="800000"/>
            <a:headEnd/>
            <a:tailEnd/>
          </a:ln>
        </p:spPr>
      </p:pic>
      <p:pic>
        <p:nvPicPr>
          <p:cNvPr id="9230" name="Picture 14" descr="New DOE Seal"/>
          <p:cNvPicPr>
            <a:picLocks noChangeAspect="1" noChangeArrowheads="1"/>
          </p:cNvPicPr>
          <p:nvPr/>
        </p:nvPicPr>
        <p:blipFill>
          <a:blip r:embed="rId5" cstate="print"/>
          <a:srcRect/>
          <a:stretch>
            <a:fillRect/>
          </a:stretch>
        </p:blipFill>
        <p:spPr bwMode="auto">
          <a:xfrm>
            <a:off x="7239000" y="3124200"/>
            <a:ext cx="144780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Other Requirements</a:t>
            </a:r>
          </a:p>
        </p:txBody>
      </p:sp>
      <p:sp>
        <p:nvSpPr>
          <p:cNvPr id="10243" name="Content Placeholder 2"/>
          <p:cNvSpPr>
            <a:spLocks noGrp="1"/>
          </p:cNvSpPr>
          <p:nvPr>
            <p:ph idx="1"/>
          </p:nvPr>
        </p:nvSpPr>
        <p:spPr>
          <a:xfrm>
            <a:off x="762000" y="2971800"/>
            <a:ext cx="7772400" cy="2133600"/>
          </a:xfrm>
        </p:spPr>
        <p:txBody>
          <a:bodyPr/>
          <a:lstStyle/>
          <a:p>
            <a:r>
              <a:rPr lang="en-US" smtClean="0"/>
              <a:t>NIOSH Testing and Certification</a:t>
            </a:r>
          </a:p>
          <a:p>
            <a:pPr lvl="1"/>
            <a:r>
              <a:rPr lang="en-US" smtClean="0"/>
              <a:t>National Personal Protective Technology Laboratory</a:t>
            </a:r>
          </a:p>
          <a:p>
            <a:pPr lvl="1"/>
            <a:r>
              <a:rPr lang="en-US" smtClean="0"/>
              <a:t>Testing and research</a:t>
            </a:r>
          </a:p>
        </p:txBody>
      </p:sp>
      <p:pic>
        <p:nvPicPr>
          <p:cNvPr id="10246" name="Picture 6" descr="NIOSH Logo"/>
          <p:cNvPicPr>
            <a:picLocks noChangeAspect="1" noChangeArrowheads="1"/>
          </p:cNvPicPr>
          <p:nvPr/>
        </p:nvPicPr>
        <p:blipFill>
          <a:blip r:embed="rId2" cstate="print"/>
          <a:srcRect/>
          <a:stretch>
            <a:fillRect/>
          </a:stretch>
        </p:blipFill>
        <p:spPr bwMode="auto">
          <a:xfrm>
            <a:off x="2895600" y="1752600"/>
            <a:ext cx="3581400" cy="955675"/>
          </a:xfrm>
          <a:prstGeom prst="rect">
            <a:avLst/>
          </a:prstGeom>
          <a:noFill/>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219200" y="457200"/>
            <a:ext cx="7162800" cy="1143000"/>
          </a:xfrm>
        </p:spPr>
        <p:txBody>
          <a:bodyPr>
            <a:normAutofit fontScale="90000"/>
          </a:bodyPr>
          <a:lstStyle/>
          <a:p>
            <a:r>
              <a:rPr lang="en-US" sz="3200" smtClean="0"/>
              <a:t>10CFR20 Subpart H</a:t>
            </a:r>
            <a:br>
              <a:rPr lang="en-US" sz="3200" smtClean="0"/>
            </a:br>
            <a:r>
              <a:rPr lang="en-US" sz="2000" smtClean="0"/>
              <a:t>Respiratory Protection and Controls to Restrict Internal Exposure in Restricted Areas</a:t>
            </a:r>
          </a:p>
        </p:txBody>
      </p:sp>
      <p:sp>
        <p:nvSpPr>
          <p:cNvPr id="58371" name="Rectangle 3"/>
          <p:cNvSpPr>
            <a:spLocks noGrp="1" noChangeArrowheads="1"/>
          </p:cNvSpPr>
          <p:nvPr>
            <p:ph idx="1"/>
          </p:nvPr>
        </p:nvSpPr>
        <p:spPr>
          <a:xfrm>
            <a:off x="457200" y="1676400"/>
            <a:ext cx="8229600" cy="4419600"/>
          </a:xfrm>
        </p:spPr>
        <p:txBody>
          <a:bodyPr>
            <a:normAutofit lnSpcReduction="10000"/>
          </a:bodyPr>
          <a:lstStyle/>
          <a:p>
            <a:r>
              <a:rPr lang="en-US" b="1" dirty="0" smtClean="0"/>
              <a:t>Satisfies the requirements of OSHA 29CFR1910.134</a:t>
            </a:r>
          </a:p>
          <a:p>
            <a:r>
              <a:rPr lang="en-US" b="1" dirty="0" smtClean="0"/>
              <a:t>20.1701</a:t>
            </a:r>
            <a:r>
              <a:rPr lang="en-US" dirty="0" smtClean="0"/>
              <a:t> – to the extent practical – use engineering controls to control airborne.</a:t>
            </a:r>
          </a:p>
          <a:p>
            <a:r>
              <a:rPr lang="en-US" b="1" dirty="0" smtClean="0"/>
              <a:t>20.1702</a:t>
            </a:r>
            <a:r>
              <a:rPr lang="en-US" dirty="0" smtClean="0"/>
              <a:t> – when not practical – maintain dose ALARA by:</a:t>
            </a:r>
          </a:p>
          <a:p>
            <a:pPr lvl="1"/>
            <a:r>
              <a:rPr lang="en-US" dirty="0" smtClean="0"/>
              <a:t>Control of access</a:t>
            </a:r>
          </a:p>
          <a:p>
            <a:pPr lvl="1"/>
            <a:r>
              <a:rPr lang="en-US" dirty="0" smtClean="0"/>
              <a:t>Limit exposure times</a:t>
            </a:r>
          </a:p>
          <a:p>
            <a:pPr lvl="1"/>
            <a:r>
              <a:rPr lang="en-US" dirty="0" smtClean="0"/>
              <a:t>Use respiratory protection equipment</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dissolve">
                                      <p:cBhvr>
                                        <p:cTn id="7" dur="500"/>
                                        <p:tgtEl>
                                          <p:spTgt spid="583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dissolve">
                                      <p:cBhvr>
                                        <p:cTn id="12" dur="500"/>
                                        <p:tgtEl>
                                          <p:spTgt spid="583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dissolve">
                                      <p:cBhvr>
                                        <p:cTn id="17" dur="500"/>
                                        <p:tgtEl>
                                          <p:spTgt spid="583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dissolve">
                                      <p:cBhvr>
                                        <p:cTn id="22" dur="500"/>
                                        <p:tgtEl>
                                          <p:spTgt spid="583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dissolve">
                                      <p:cBhvr>
                                        <p:cTn id="27" dur="500"/>
                                        <p:tgtEl>
                                          <p:spTgt spid="583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58371">
                                            <p:txEl>
                                              <p:pRg st="5" end="5"/>
                                            </p:txEl>
                                          </p:spTgt>
                                        </p:tgtEl>
                                        <p:attrNameLst>
                                          <p:attrName>style.visibility</p:attrName>
                                        </p:attrNameLst>
                                      </p:cBhvr>
                                      <p:to>
                                        <p:strVal val="visible"/>
                                      </p:to>
                                    </p:set>
                                    <p:animEffect transition="in" filter="dissolve">
                                      <p:cBhvr>
                                        <p:cTn id="32" dur="500"/>
                                        <p:tgtEl>
                                          <p:spTgt spid="583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5"/>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295400" y="457200"/>
            <a:ext cx="7391400" cy="1143000"/>
          </a:xfrm>
        </p:spPr>
        <p:txBody>
          <a:bodyPr/>
          <a:lstStyle/>
          <a:p>
            <a:r>
              <a:rPr lang="en-US" sz="3200" smtClean="0"/>
              <a:t>20.1703</a:t>
            </a:r>
            <a:br>
              <a:rPr lang="en-US" sz="3200" smtClean="0"/>
            </a:br>
            <a:r>
              <a:rPr lang="en-US" sz="2800" smtClean="0"/>
              <a:t>Use of Respiratory Protection Equipment</a:t>
            </a:r>
          </a:p>
        </p:txBody>
      </p:sp>
      <p:sp>
        <p:nvSpPr>
          <p:cNvPr id="59395" name="Rectangle 3"/>
          <p:cNvSpPr>
            <a:spLocks noGrp="1" noChangeArrowheads="1"/>
          </p:cNvSpPr>
          <p:nvPr>
            <p:ph idx="1"/>
          </p:nvPr>
        </p:nvSpPr>
        <p:spPr>
          <a:xfrm>
            <a:off x="457200" y="1676400"/>
            <a:ext cx="8153400" cy="2743200"/>
          </a:xfrm>
        </p:spPr>
        <p:txBody>
          <a:bodyPr/>
          <a:lstStyle/>
          <a:p>
            <a:r>
              <a:rPr lang="en-US" smtClean="0"/>
              <a:t>NIOSH approved only – unless certified otherwise by permission</a:t>
            </a:r>
          </a:p>
          <a:p>
            <a:r>
              <a:rPr lang="en-US" smtClean="0"/>
              <a:t>Implement and maintain a respiratory protection program that contains the following elements:</a:t>
            </a:r>
          </a:p>
          <a:p>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dissolve">
                                      <p:cBhvr>
                                        <p:cTn id="7" dur="500"/>
                                        <p:tgtEl>
                                          <p:spTgt spid="59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dissolve">
                                      <p:cBhvr>
                                        <p:cTn id="12" dur="500"/>
                                        <p:tgtEl>
                                          <p:spTgt spid="593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295400" y="533400"/>
            <a:ext cx="7315200" cy="990600"/>
          </a:xfrm>
        </p:spPr>
        <p:txBody>
          <a:bodyPr>
            <a:normAutofit fontScale="90000"/>
          </a:bodyPr>
          <a:lstStyle/>
          <a:p>
            <a:r>
              <a:rPr lang="en-US" smtClean="0"/>
              <a:t/>
            </a:r>
            <a:br>
              <a:rPr lang="en-US" smtClean="0"/>
            </a:br>
            <a:r>
              <a:rPr lang="en-US" smtClean="0"/>
              <a:t>10 CFR 20.1703</a:t>
            </a:r>
            <a:br>
              <a:rPr lang="en-US" smtClean="0"/>
            </a:br>
            <a:r>
              <a:rPr lang="en-US" sz="2800" smtClean="0"/>
              <a:t>Program Requirements</a:t>
            </a:r>
            <a:br>
              <a:rPr lang="en-US" sz="2800" smtClean="0"/>
            </a:br>
            <a:endParaRPr lang="en-US" sz="2800" smtClean="0"/>
          </a:p>
        </p:txBody>
      </p:sp>
      <p:sp>
        <p:nvSpPr>
          <p:cNvPr id="11267" name="Content Placeholder 2"/>
          <p:cNvSpPr>
            <a:spLocks noGrp="1"/>
          </p:cNvSpPr>
          <p:nvPr>
            <p:ph idx="1"/>
          </p:nvPr>
        </p:nvSpPr>
        <p:spPr>
          <a:xfrm>
            <a:off x="457200" y="1676400"/>
            <a:ext cx="8229600" cy="2209800"/>
          </a:xfrm>
        </p:spPr>
        <p:txBody>
          <a:bodyPr/>
          <a:lstStyle/>
          <a:p>
            <a:r>
              <a:rPr lang="en-US" smtClean="0"/>
              <a:t>Air sampling</a:t>
            </a:r>
          </a:p>
          <a:p>
            <a:pPr lvl="1"/>
            <a:r>
              <a:rPr lang="en-US" smtClean="0"/>
              <a:t>Identify hazard</a:t>
            </a:r>
          </a:p>
          <a:p>
            <a:pPr lvl="1"/>
            <a:r>
              <a:rPr lang="en-US" smtClean="0"/>
              <a:t>Permit proper respirator selection</a:t>
            </a:r>
          </a:p>
          <a:p>
            <a:pPr lvl="1"/>
            <a:r>
              <a:rPr lang="en-US" smtClean="0"/>
              <a:t>Estimate doses</a:t>
            </a:r>
          </a:p>
        </p:txBody>
      </p:sp>
      <p:grpSp>
        <p:nvGrpSpPr>
          <p:cNvPr id="2" name="Group 7"/>
          <p:cNvGrpSpPr>
            <a:grpSpLocks/>
          </p:cNvGrpSpPr>
          <p:nvPr/>
        </p:nvGrpSpPr>
        <p:grpSpPr bwMode="auto">
          <a:xfrm>
            <a:off x="5181600" y="3352800"/>
            <a:ext cx="3514725" cy="1784350"/>
            <a:chOff x="3264" y="2112"/>
            <a:chExt cx="2214" cy="1124"/>
          </a:xfrm>
        </p:grpSpPr>
        <p:pic>
          <p:nvPicPr>
            <p:cNvPr id="11268" name="Picture 2" descr="http://tbn1.google.com/images?q=tbn:im9pafP_PAot8M:http://www.staplex.com/airsamplers/TFIA/TFIA.jpg">
              <a:hlinkClick r:id="rId2"/>
            </p:cNvPr>
            <p:cNvPicPr>
              <a:picLocks noChangeAspect="1" noChangeArrowheads="1"/>
            </p:cNvPicPr>
            <p:nvPr/>
          </p:nvPicPr>
          <p:blipFill>
            <a:blip r:embed="rId3" cstate="print"/>
            <a:srcRect/>
            <a:stretch>
              <a:fillRect/>
            </a:stretch>
          </p:blipFill>
          <p:spPr bwMode="auto">
            <a:xfrm>
              <a:off x="4224" y="2112"/>
              <a:ext cx="1044" cy="959"/>
            </a:xfrm>
            <a:prstGeom prst="rect">
              <a:avLst/>
            </a:prstGeom>
            <a:noFill/>
            <a:ln w="9525">
              <a:noFill/>
              <a:miter lim="800000"/>
              <a:headEnd/>
              <a:tailEnd/>
            </a:ln>
          </p:spPr>
        </p:pic>
        <p:sp>
          <p:nvSpPr>
            <p:cNvPr id="11270" name="Rectangle 6"/>
            <p:cNvSpPr>
              <a:spLocks noChangeArrowheads="1"/>
            </p:cNvSpPr>
            <p:nvPr/>
          </p:nvSpPr>
          <p:spPr bwMode="auto">
            <a:xfrm>
              <a:off x="3264" y="3120"/>
              <a:ext cx="2214" cy="116"/>
            </a:xfrm>
            <a:prstGeom prst="rect">
              <a:avLst/>
            </a:prstGeom>
            <a:noFill/>
            <a:ln w="9525">
              <a:noFill/>
              <a:miter lim="800000"/>
              <a:headEnd type="none" w="lg" len="lg"/>
              <a:tailEnd type="none" w="lg" len="lg"/>
            </a:ln>
            <a:effectLst/>
          </p:spPr>
          <p:txBody>
            <a:bodyPr wrap="none">
              <a:spAutoFit/>
            </a:bodyPr>
            <a:lstStyle/>
            <a:p>
              <a:r>
                <a:rPr lang="en-US" sz="600"/>
                <a:t>http://tbn1.google.com/images?q=tbn:im9pafP_PAot8M:http://www.staplex.com/airsamplers/TFIA/TFIA.jpg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533400" y="1828800"/>
            <a:ext cx="7772400" cy="1143000"/>
          </a:xfrm>
        </p:spPr>
        <p:txBody>
          <a:bodyPr/>
          <a:lstStyle/>
          <a:p>
            <a:r>
              <a:rPr lang="en-US" smtClean="0"/>
              <a:t>Surveys and bioassays as needed to evaluate intakes</a:t>
            </a:r>
          </a:p>
        </p:txBody>
      </p:sp>
      <p:sp>
        <p:nvSpPr>
          <p:cNvPr id="12295" name="Title 1"/>
          <p:cNvSpPr>
            <a:spLocks/>
          </p:cNvSpPr>
          <p:nvPr/>
        </p:nvSpPr>
        <p:spPr bwMode="auto">
          <a:xfrm>
            <a:off x="1295400" y="533400"/>
            <a:ext cx="7315200" cy="990600"/>
          </a:xfrm>
          <a:prstGeom prst="rect">
            <a:avLst/>
          </a:prstGeom>
          <a:noFill/>
          <a:ln w="9525">
            <a:noFill/>
            <a:miter lim="800000"/>
            <a:headEnd/>
            <a:tailEnd/>
          </a:ln>
        </p:spPr>
        <p:txBody>
          <a:bodyPr anchor="ctr"/>
          <a:lstStyle/>
          <a:p>
            <a:r>
              <a:rPr lang="en-US" sz="3600" b="1">
                <a:solidFill>
                  <a:schemeClr val="tx2"/>
                </a:solidFill>
                <a:latin typeface="Arial" charset="0"/>
              </a:rPr>
              <a:t/>
            </a:r>
            <a:br>
              <a:rPr lang="en-US" sz="3600" b="1">
                <a:solidFill>
                  <a:schemeClr val="tx2"/>
                </a:solidFill>
                <a:latin typeface="Arial" charset="0"/>
              </a:rPr>
            </a:br>
            <a:r>
              <a:rPr lang="en-US" sz="3600" b="1">
                <a:solidFill>
                  <a:schemeClr val="tx2"/>
                </a:solidFill>
                <a:latin typeface="Arial" charset="0"/>
              </a:rPr>
              <a:t>10 CFR 20.1703</a:t>
            </a:r>
            <a:br>
              <a:rPr lang="en-US" sz="3600" b="1">
                <a:solidFill>
                  <a:schemeClr val="tx2"/>
                </a:solidFill>
                <a:latin typeface="Arial" charset="0"/>
              </a:rPr>
            </a:br>
            <a:r>
              <a:rPr lang="en-US" sz="2800" b="1">
                <a:solidFill>
                  <a:schemeClr val="tx2"/>
                </a:solidFill>
                <a:latin typeface="Arial" charset="0"/>
              </a:rPr>
              <a:t>Program Requirements </a:t>
            </a:r>
            <a:r>
              <a:rPr lang="en-US" sz="1200" b="1">
                <a:solidFill>
                  <a:schemeClr val="tx2"/>
                </a:solidFill>
                <a:latin typeface="Arial" charset="0"/>
              </a:rPr>
              <a:t>(cont’d)</a:t>
            </a:r>
            <a:r>
              <a:rPr lang="en-US" sz="2800" b="1">
                <a:solidFill>
                  <a:schemeClr val="tx2"/>
                </a:solidFill>
                <a:latin typeface="Arial" charset="0"/>
              </a:rPr>
              <a:t/>
            </a:r>
            <a:br>
              <a:rPr lang="en-US" sz="2800" b="1">
                <a:solidFill>
                  <a:schemeClr val="tx2"/>
                </a:solidFill>
                <a:latin typeface="Arial" charset="0"/>
              </a:rPr>
            </a:br>
            <a:endParaRPr lang="en-US" sz="2800" b="1">
              <a:solidFill>
                <a:schemeClr val="tx2"/>
              </a:solidFill>
              <a:latin typeface="Arial" charset="0"/>
            </a:endParaRPr>
          </a:p>
        </p:txBody>
      </p:sp>
      <p:grpSp>
        <p:nvGrpSpPr>
          <p:cNvPr id="2" name="Group 9"/>
          <p:cNvGrpSpPr>
            <a:grpSpLocks/>
          </p:cNvGrpSpPr>
          <p:nvPr/>
        </p:nvGrpSpPr>
        <p:grpSpPr bwMode="auto">
          <a:xfrm>
            <a:off x="5334000" y="2895600"/>
            <a:ext cx="2971800" cy="2622550"/>
            <a:chOff x="3360" y="1824"/>
            <a:chExt cx="1872" cy="1652"/>
          </a:xfrm>
        </p:grpSpPr>
        <p:pic>
          <p:nvPicPr>
            <p:cNvPr id="12292" name="Picture 2" descr="http://www.wastestream.com/index_files/image016.jpg"/>
            <p:cNvPicPr>
              <a:picLocks noChangeAspect="1" noChangeArrowheads="1"/>
            </p:cNvPicPr>
            <p:nvPr/>
          </p:nvPicPr>
          <p:blipFill>
            <a:blip r:embed="rId2" cstate="print"/>
            <a:srcRect/>
            <a:stretch>
              <a:fillRect/>
            </a:stretch>
          </p:blipFill>
          <p:spPr bwMode="auto">
            <a:xfrm>
              <a:off x="3360" y="1824"/>
              <a:ext cx="1872" cy="1590"/>
            </a:xfrm>
            <a:prstGeom prst="rect">
              <a:avLst/>
            </a:prstGeom>
            <a:noFill/>
            <a:ln w="9525">
              <a:noFill/>
              <a:miter lim="800000"/>
              <a:headEnd/>
              <a:tailEnd/>
            </a:ln>
          </p:spPr>
        </p:pic>
        <p:sp>
          <p:nvSpPr>
            <p:cNvPr id="12296" name="Rectangle 8"/>
            <p:cNvSpPr>
              <a:spLocks noChangeArrowheads="1"/>
            </p:cNvSpPr>
            <p:nvPr/>
          </p:nvSpPr>
          <p:spPr bwMode="auto">
            <a:xfrm>
              <a:off x="3744" y="3360"/>
              <a:ext cx="1175" cy="116"/>
            </a:xfrm>
            <a:prstGeom prst="rect">
              <a:avLst/>
            </a:prstGeom>
            <a:noFill/>
            <a:ln w="9525">
              <a:noFill/>
              <a:miter lim="800000"/>
              <a:headEnd type="none" w="lg" len="lg"/>
              <a:tailEnd type="none" w="lg" len="lg"/>
            </a:ln>
            <a:effectLst/>
          </p:spPr>
          <p:txBody>
            <a:bodyPr wrap="none">
              <a:spAutoFit/>
            </a:bodyPr>
            <a:lstStyle/>
            <a:p>
              <a:r>
                <a:rPr lang="en-US" sz="600"/>
                <a:t>http://www.wastestream.com/index_files/image016.jpg</a:t>
              </a:r>
            </a:p>
          </p:txBody>
        </p:sp>
      </p:gr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685800" y="1676400"/>
            <a:ext cx="7772400" cy="1295400"/>
          </a:xfrm>
        </p:spPr>
        <p:txBody>
          <a:bodyPr>
            <a:normAutofit fontScale="92500" lnSpcReduction="20000"/>
          </a:bodyPr>
          <a:lstStyle/>
          <a:p>
            <a:r>
              <a:rPr lang="en-US" smtClean="0"/>
              <a:t>Operability test immediately before use</a:t>
            </a:r>
          </a:p>
          <a:p>
            <a:pPr lvl="1"/>
            <a:r>
              <a:rPr lang="en-US" smtClean="0"/>
              <a:t>User seal check for face-fitting type</a:t>
            </a:r>
          </a:p>
          <a:p>
            <a:pPr lvl="1"/>
            <a:r>
              <a:rPr lang="en-US" smtClean="0"/>
              <a:t>Functional check for others</a:t>
            </a:r>
          </a:p>
        </p:txBody>
      </p:sp>
      <p:sp>
        <p:nvSpPr>
          <p:cNvPr id="13319" name="Title 1"/>
          <p:cNvSpPr>
            <a:spLocks/>
          </p:cNvSpPr>
          <p:nvPr/>
        </p:nvSpPr>
        <p:spPr bwMode="auto">
          <a:xfrm>
            <a:off x="1295400" y="533400"/>
            <a:ext cx="7315200" cy="990600"/>
          </a:xfrm>
          <a:prstGeom prst="rect">
            <a:avLst/>
          </a:prstGeom>
          <a:noFill/>
          <a:ln w="9525">
            <a:noFill/>
            <a:miter lim="800000"/>
            <a:headEnd/>
            <a:tailEnd/>
          </a:ln>
        </p:spPr>
        <p:txBody>
          <a:bodyPr anchor="ctr"/>
          <a:lstStyle/>
          <a:p>
            <a:r>
              <a:rPr lang="en-US" sz="3600" b="1">
                <a:solidFill>
                  <a:schemeClr val="tx2"/>
                </a:solidFill>
                <a:latin typeface="Arial" charset="0"/>
              </a:rPr>
              <a:t/>
            </a:r>
            <a:br>
              <a:rPr lang="en-US" sz="3600" b="1">
                <a:solidFill>
                  <a:schemeClr val="tx2"/>
                </a:solidFill>
                <a:latin typeface="Arial" charset="0"/>
              </a:rPr>
            </a:br>
            <a:r>
              <a:rPr lang="en-US" sz="3600" b="1">
                <a:solidFill>
                  <a:schemeClr val="tx2"/>
                </a:solidFill>
                <a:latin typeface="Arial" charset="0"/>
              </a:rPr>
              <a:t>10 CFR 20.1703</a:t>
            </a:r>
            <a:br>
              <a:rPr lang="en-US" sz="3600" b="1">
                <a:solidFill>
                  <a:schemeClr val="tx2"/>
                </a:solidFill>
                <a:latin typeface="Arial" charset="0"/>
              </a:rPr>
            </a:br>
            <a:r>
              <a:rPr lang="en-US" sz="2800" b="1">
                <a:solidFill>
                  <a:schemeClr val="tx2"/>
                </a:solidFill>
                <a:latin typeface="Arial" charset="0"/>
              </a:rPr>
              <a:t>Program Requirements </a:t>
            </a:r>
            <a:r>
              <a:rPr lang="en-US" sz="1200" b="1">
                <a:solidFill>
                  <a:schemeClr val="tx2"/>
                </a:solidFill>
                <a:latin typeface="Arial" charset="0"/>
              </a:rPr>
              <a:t>(cont’d)</a:t>
            </a:r>
            <a:r>
              <a:rPr lang="en-US" sz="2800" b="1">
                <a:solidFill>
                  <a:schemeClr val="tx2"/>
                </a:solidFill>
                <a:latin typeface="Arial" charset="0"/>
              </a:rPr>
              <a:t/>
            </a:r>
            <a:br>
              <a:rPr lang="en-US" sz="2800" b="1">
                <a:solidFill>
                  <a:schemeClr val="tx2"/>
                </a:solidFill>
                <a:latin typeface="Arial" charset="0"/>
              </a:rPr>
            </a:br>
            <a:endParaRPr lang="en-US" sz="2800" b="1">
              <a:solidFill>
                <a:schemeClr val="tx2"/>
              </a:solidFill>
              <a:latin typeface="Arial" charset="0"/>
            </a:endParaRPr>
          </a:p>
        </p:txBody>
      </p:sp>
      <p:grpSp>
        <p:nvGrpSpPr>
          <p:cNvPr id="2" name="Group 9"/>
          <p:cNvGrpSpPr>
            <a:grpSpLocks/>
          </p:cNvGrpSpPr>
          <p:nvPr/>
        </p:nvGrpSpPr>
        <p:grpSpPr bwMode="auto">
          <a:xfrm>
            <a:off x="2743200" y="3962400"/>
            <a:ext cx="3562350" cy="2089150"/>
            <a:chOff x="1728" y="2496"/>
            <a:chExt cx="2244" cy="1316"/>
          </a:xfrm>
        </p:grpSpPr>
        <p:pic>
          <p:nvPicPr>
            <p:cNvPr id="13316" name="Picture 2" descr="http://www.cdc.gov/niosh/images/99-143e.gif"/>
            <p:cNvPicPr>
              <a:picLocks noChangeAspect="1" noChangeArrowheads="1"/>
            </p:cNvPicPr>
            <p:nvPr/>
          </p:nvPicPr>
          <p:blipFill>
            <a:blip r:embed="rId2" cstate="print"/>
            <a:srcRect/>
            <a:stretch>
              <a:fillRect/>
            </a:stretch>
          </p:blipFill>
          <p:spPr bwMode="auto">
            <a:xfrm>
              <a:off x="2784" y="2496"/>
              <a:ext cx="1188" cy="1068"/>
            </a:xfrm>
            <a:prstGeom prst="rect">
              <a:avLst/>
            </a:prstGeom>
            <a:noFill/>
            <a:ln w="9525">
              <a:noFill/>
              <a:miter lim="800000"/>
              <a:headEnd/>
              <a:tailEnd/>
            </a:ln>
          </p:spPr>
        </p:pic>
        <p:pic>
          <p:nvPicPr>
            <p:cNvPr id="13317" name="Picture 4" descr="http://www.cdc.gov/niosh/images/99-143l.jpg"/>
            <p:cNvPicPr>
              <a:picLocks noChangeAspect="1" noChangeArrowheads="1"/>
            </p:cNvPicPr>
            <p:nvPr/>
          </p:nvPicPr>
          <p:blipFill>
            <a:blip r:embed="rId3" cstate="print"/>
            <a:srcRect/>
            <a:stretch>
              <a:fillRect/>
            </a:stretch>
          </p:blipFill>
          <p:spPr bwMode="auto">
            <a:xfrm>
              <a:off x="1728" y="2496"/>
              <a:ext cx="834" cy="1188"/>
            </a:xfrm>
            <a:prstGeom prst="rect">
              <a:avLst/>
            </a:prstGeom>
            <a:noFill/>
            <a:ln w="9525">
              <a:noFill/>
              <a:miter lim="800000"/>
              <a:headEnd/>
              <a:tailEnd/>
            </a:ln>
          </p:spPr>
        </p:pic>
        <p:sp>
          <p:nvSpPr>
            <p:cNvPr id="13320" name="Rectangle 8"/>
            <p:cNvSpPr>
              <a:spLocks noChangeArrowheads="1"/>
            </p:cNvSpPr>
            <p:nvPr/>
          </p:nvSpPr>
          <p:spPr bwMode="auto">
            <a:xfrm>
              <a:off x="2304" y="3696"/>
              <a:ext cx="996" cy="116"/>
            </a:xfrm>
            <a:prstGeom prst="rect">
              <a:avLst/>
            </a:prstGeom>
            <a:noFill/>
            <a:ln w="9525">
              <a:noFill/>
              <a:miter lim="800000"/>
              <a:headEnd type="none" w="lg" len="lg"/>
              <a:tailEnd type="none" w="lg" len="lg"/>
            </a:ln>
            <a:effectLst/>
          </p:spPr>
          <p:txBody>
            <a:bodyPr wrap="none">
              <a:spAutoFit/>
            </a:bodyPr>
            <a:lstStyle/>
            <a:p>
              <a:r>
                <a:rPr lang="en-US" sz="600"/>
                <a:t>http://www.cdc.gov/niosh/images/99-143l.jpg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dissolve">
                                      <p:cBhvr>
                                        <p:cTn id="7" dur="500"/>
                                        <p:tgtEl>
                                          <p:spTgt spid="13315"/>
                                        </p:tgtEl>
                                      </p:cBhvr>
                                    </p:animEffect>
                                  </p:childTnLst>
                                </p:cTn>
                              </p:par>
                              <p:par>
                                <p:cTn id="8" presetID="19"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fmla="#ppt_w*sin(2.5*pi*$)">
                                          <p:val>
                                            <p:fltVal val="0"/>
                                          </p:val>
                                        </p:tav>
                                        <p:tav tm="100000">
                                          <p:val>
                                            <p:fltVal val="1"/>
                                          </p:val>
                                        </p:tav>
                                      </p:tavLst>
                                    </p:anim>
                                    <p:anim calcmode="lin" valueType="num">
                                      <p:cBhvr>
                                        <p:cTn id="11"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7772400" cy="3581400"/>
          </a:xfrm>
        </p:spPr>
        <p:txBody>
          <a:bodyPr>
            <a:normAutofit lnSpcReduction="10000"/>
          </a:bodyPr>
          <a:lstStyle/>
          <a:p>
            <a:r>
              <a:rPr lang="en-US" smtClean="0"/>
              <a:t>Written procedures for:</a:t>
            </a:r>
          </a:p>
          <a:p>
            <a:pPr lvl="1"/>
            <a:r>
              <a:rPr lang="en-US" smtClean="0"/>
              <a:t>Monitoring (air sampling and bioassay)</a:t>
            </a:r>
          </a:p>
          <a:p>
            <a:pPr lvl="1"/>
            <a:r>
              <a:rPr lang="en-US" smtClean="0"/>
              <a:t>Supervision and training of users</a:t>
            </a:r>
          </a:p>
          <a:p>
            <a:pPr lvl="1"/>
            <a:r>
              <a:rPr lang="en-US" smtClean="0"/>
              <a:t>Fit Testing</a:t>
            </a:r>
          </a:p>
          <a:p>
            <a:pPr lvl="1"/>
            <a:r>
              <a:rPr lang="en-US" smtClean="0"/>
              <a:t>Respirator selection</a:t>
            </a:r>
          </a:p>
          <a:p>
            <a:pPr lvl="1"/>
            <a:r>
              <a:rPr lang="en-US" smtClean="0"/>
              <a:t>Breathing air quality</a:t>
            </a:r>
          </a:p>
          <a:p>
            <a:pPr lvl="1"/>
            <a:r>
              <a:rPr lang="en-US" smtClean="0"/>
              <a:t>Inventory control</a:t>
            </a:r>
          </a:p>
        </p:txBody>
      </p:sp>
      <p:sp>
        <p:nvSpPr>
          <p:cNvPr id="14342" name="Title 1"/>
          <p:cNvSpPr>
            <a:spLocks/>
          </p:cNvSpPr>
          <p:nvPr/>
        </p:nvSpPr>
        <p:spPr bwMode="auto">
          <a:xfrm>
            <a:off x="1295400" y="533400"/>
            <a:ext cx="7315200" cy="990600"/>
          </a:xfrm>
          <a:prstGeom prst="rect">
            <a:avLst/>
          </a:prstGeom>
          <a:noFill/>
          <a:ln w="9525">
            <a:noFill/>
            <a:miter lim="800000"/>
            <a:headEnd/>
            <a:tailEnd/>
          </a:ln>
        </p:spPr>
        <p:txBody>
          <a:bodyPr anchor="ctr"/>
          <a:lstStyle/>
          <a:p>
            <a:r>
              <a:rPr lang="en-US" sz="3600" b="1">
                <a:solidFill>
                  <a:schemeClr val="tx2"/>
                </a:solidFill>
                <a:latin typeface="Arial" charset="0"/>
              </a:rPr>
              <a:t/>
            </a:r>
            <a:br>
              <a:rPr lang="en-US" sz="3600" b="1">
                <a:solidFill>
                  <a:schemeClr val="tx2"/>
                </a:solidFill>
                <a:latin typeface="Arial" charset="0"/>
              </a:rPr>
            </a:br>
            <a:r>
              <a:rPr lang="en-US" sz="3600" b="1">
                <a:solidFill>
                  <a:schemeClr val="tx2"/>
                </a:solidFill>
                <a:latin typeface="Arial" charset="0"/>
              </a:rPr>
              <a:t>10 CFR 20.1703</a:t>
            </a:r>
            <a:br>
              <a:rPr lang="en-US" sz="3600" b="1">
                <a:solidFill>
                  <a:schemeClr val="tx2"/>
                </a:solidFill>
                <a:latin typeface="Arial" charset="0"/>
              </a:rPr>
            </a:br>
            <a:r>
              <a:rPr lang="en-US" sz="2800" b="1">
                <a:solidFill>
                  <a:schemeClr val="tx2"/>
                </a:solidFill>
                <a:latin typeface="Arial" charset="0"/>
              </a:rPr>
              <a:t>Program Requirements </a:t>
            </a:r>
            <a:r>
              <a:rPr lang="en-US" sz="1200" b="1">
                <a:solidFill>
                  <a:schemeClr val="tx2"/>
                </a:solidFill>
                <a:latin typeface="Arial" charset="0"/>
              </a:rPr>
              <a:t>(cont’d)</a:t>
            </a:r>
            <a:r>
              <a:rPr lang="en-US" sz="2800" b="1">
                <a:solidFill>
                  <a:schemeClr val="tx2"/>
                </a:solidFill>
                <a:latin typeface="Arial" charset="0"/>
              </a:rPr>
              <a:t/>
            </a:r>
            <a:br>
              <a:rPr lang="en-US" sz="2800" b="1">
                <a:solidFill>
                  <a:schemeClr val="tx2"/>
                </a:solidFill>
                <a:latin typeface="Arial" charset="0"/>
              </a:rPr>
            </a:br>
            <a:endParaRPr lang="en-US" sz="2800" b="1">
              <a:solidFill>
                <a:schemeClr val="tx2"/>
              </a:solidFill>
              <a:latin typeface="Arial" charset="0"/>
            </a:endParaRPr>
          </a:p>
        </p:txBody>
      </p:sp>
      <p:grpSp>
        <p:nvGrpSpPr>
          <p:cNvPr id="2" name="Group 9"/>
          <p:cNvGrpSpPr>
            <a:grpSpLocks/>
          </p:cNvGrpSpPr>
          <p:nvPr/>
        </p:nvGrpSpPr>
        <p:grpSpPr bwMode="auto">
          <a:xfrm>
            <a:off x="5715000" y="3489325"/>
            <a:ext cx="2895600" cy="2333625"/>
            <a:chOff x="3600" y="2198"/>
            <a:chExt cx="1824" cy="1470"/>
          </a:xfrm>
        </p:grpSpPr>
        <p:pic>
          <p:nvPicPr>
            <p:cNvPr id="14343" name="Picture 7" descr="cdc.gov"/>
            <p:cNvPicPr>
              <a:picLocks noChangeAspect="1" noChangeArrowheads="1"/>
            </p:cNvPicPr>
            <p:nvPr/>
          </p:nvPicPr>
          <p:blipFill>
            <a:blip r:embed="rId2" cstate="print"/>
            <a:srcRect/>
            <a:stretch>
              <a:fillRect/>
            </a:stretch>
          </p:blipFill>
          <p:spPr bwMode="auto">
            <a:xfrm>
              <a:off x="3600" y="2198"/>
              <a:ext cx="1824" cy="1314"/>
            </a:xfrm>
            <a:prstGeom prst="rect">
              <a:avLst/>
            </a:prstGeom>
            <a:noFill/>
          </p:spPr>
        </p:pic>
        <p:sp>
          <p:nvSpPr>
            <p:cNvPr id="14344" name="Rectangle 8"/>
            <p:cNvSpPr>
              <a:spLocks noChangeArrowheads="1"/>
            </p:cNvSpPr>
            <p:nvPr/>
          </p:nvSpPr>
          <p:spPr bwMode="auto">
            <a:xfrm>
              <a:off x="4368" y="3552"/>
              <a:ext cx="383" cy="116"/>
            </a:xfrm>
            <a:prstGeom prst="rect">
              <a:avLst/>
            </a:prstGeom>
            <a:noFill/>
            <a:ln w="9525">
              <a:noFill/>
              <a:miter lim="800000"/>
              <a:headEnd type="none" w="lg" len="lg"/>
              <a:tailEnd type="none" w="lg" len="lg"/>
            </a:ln>
            <a:effectLst/>
          </p:spPr>
          <p:txBody>
            <a:bodyPr wrap="none">
              <a:spAutoFit/>
            </a:bodyPr>
            <a:lstStyle/>
            <a:p>
              <a:r>
                <a:rPr lang="en-US" sz="600"/>
                <a:t>www.cdc.gov</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7924800" cy="4114800"/>
          </a:xfrm>
        </p:spPr>
        <p:txBody>
          <a:bodyPr/>
          <a:lstStyle/>
          <a:p>
            <a:r>
              <a:rPr lang="en-US" smtClean="0"/>
              <a:t>Written procedures</a:t>
            </a:r>
          </a:p>
          <a:p>
            <a:pPr lvl="1"/>
            <a:r>
              <a:rPr lang="en-US" smtClean="0"/>
              <a:t>Storage, issuance, maintenance, repair, testing, QA</a:t>
            </a:r>
          </a:p>
          <a:p>
            <a:pPr lvl="1"/>
            <a:r>
              <a:rPr lang="en-US" smtClean="0"/>
              <a:t>Record keeping</a:t>
            </a:r>
          </a:p>
          <a:p>
            <a:pPr lvl="1"/>
            <a:r>
              <a:rPr lang="en-US" smtClean="0"/>
              <a:t>Limitations on duration of use; periods of relief</a:t>
            </a:r>
          </a:p>
          <a:p>
            <a:pPr lvl="1"/>
            <a:endParaRPr lang="en-US" smtClean="0"/>
          </a:p>
        </p:txBody>
      </p:sp>
      <p:sp>
        <p:nvSpPr>
          <p:cNvPr id="15366" name="Title 1"/>
          <p:cNvSpPr>
            <a:spLocks/>
          </p:cNvSpPr>
          <p:nvPr/>
        </p:nvSpPr>
        <p:spPr bwMode="auto">
          <a:xfrm>
            <a:off x="1295400" y="533400"/>
            <a:ext cx="7315200" cy="990600"/>
          </a:xfrm>
          <a:prstGeom prst="rect">
            <a:avLst/>
          </a:prstGeom>
          <a:noFill/>
          <a:ln w="9525">
            <a:noFill/>
            <a:miter lim="800000"/>
            <a:headEnd/>
            <a:tailEnd/>
          </a:ln>
        </p:spPr>
        <p:txBody>
          <a:bodyPr anchor="ctr"/>
          <a:lstStyle/>
          <a:p>
            <a:r>
              <a:rPr lang="en-US" sz="3600" b="1">
                <a:solidFill>
                  <a:schemeClr val="tx2"/>
                </a:solidFill>
                <a:latin typeface="Arial" charset="0"/>
              </a:rPr>
              <a:t/>
            </a:r>
            <a:br>
              <a:rPr lang="en-US" sz="3600" b="1">
                <a:solidFill>
                  <a:schemeClr val="tx2"/>
                </a:solidFill>
                <a:latin typeface="Arial" charset="0"/>
              </a:rPr>
            </a:br>
            <a:r>
              <a:rPr lang="en-US" sz="3600" b="1">
                <a:solidFill>
                  <a:schemeClr val="tx2"/>
                </a:solidFill>
                <a:latin typeface="Arial" charset="0"/>
              </a:rPr>
              <a:t>10 CFR 20.1703</a:t>
            </a:r>
            <a:br>
              <a:rPr lang="en-US" sz="3600" b="1">
                <a:solidFill>
                  <a:schemeClr val="tx2"/>
                </a:solidFill>
                <a:latin typeface="Arial" charset="0"/>
              </a:rPr>
            </a:br>
            <a:r>
              <a:rPr lang="en-US" sz="2800" b="1">
                <a:solidFill>
                  <a:schemeClr val="tx2"/>
                </a:solidFill>
                <a:latin typeface="Arial" charset="0"/>
              </a:rPr>
              <a:t>Program Requirements </a:t>
            </a:r>
            <a:r>
              <a:rPr lang="en-US" sz="1200" b="1">
                <a:solidFill>
                  <a:schemeClr val="tx2"/>
                </a:solidFill>
                <a:latin typeface="Arial" charset="0"/>
              </a:rPr>
              <a:t>(cont’d)</a:t>
            </a:r>
            <a:r>
              <a:rPr lang="en-US" sz="2800" b="1">
                <a:solidFill>
                  <a:schemeClr val="tx2"/>
                </a:solidFill>
                <a:latin typeface="Arial" charset="0"/>
              </a:rPr>
              <a:t/>
            </a:r>
            <a:br>
              <a:rPr lang="en-US" sz="2800" b="1">
                <a:solidFill>
                  <a:schemeClr val="tx2"/>
                </a:solidFill>
                <a:latin typeface="Arial" charset="0"/>
              </a:rPr>
            </a:br>
            <a:endParaRPr lang="en-US" sz="2800" b="1">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7772400" cy="4114800"/>
          </a:xfrm>
        </p:spPr>
        <p:txBody>
          <a:bodyPr/>
          <a:lstStyle/>
          <a:p>
            <a:r>
              <a:rPr lang="en-US" smtClean="0"/>
              <a:t>Medical clearance</a:t>
            </a:r>
          </a:p>
          <a:p>
            <a:pPr lvl="1"/>
            <a:r>
              <a:rPr lang="en-US" smtClean="0"/>
              <a:t>Before initial fitting for face-sealing type</a:t>
            </a:r>
          </a:p>
          <a:p>
            <a:pPr lvl="1"/>
            <a:r>
              <a:rPr lang="en-US" smtClean="0"/>
              <a:t>Before first field use for non face-sealing</a:t>
            </a:r>
          </a:p>
          <a:p>
            <a:pPr lvl="1"/>
            <a:r>
              <a:rPr lang="en-US" smtClean="0"/>
              <a:t>Annually or at frequency set by physician</a:t>
            </a:r>
          </a:p>
        </p:txBody>
      </p:sp>
      <p:sp>
        <p:nvSpPr>
          <p:cNvPr id="16390" name="Title 1"/>
          <p:cNvSpPr>
            <a:spLocks/>
          </p:cNvSpPr>
          <p:nvPr/>
        </p:nvSpPr>
        <p:spPr bwMode="auto">
          <a:xfrm>
            <a:off x="1295400" y="533400"/>
            <a:ext cx="7315200" cy="990600"/>
          </a:xfrm>
          <a:prstGeom prst="rect">
            <a:avLst/>
          </a:prstGeom>
          <a:noFill/>
          <a:ln w="9525">
            <a:noFill/>
            <a:miter lim="800000"/>
            <a:headEnd/>
            <a:tailEnd/>
          </a:ln>
        </p:spPr>
        <p:txBody>
          <a:bodyPr anchor="ctr"/>
          <a:lstStyle/>
          <a:p>
            <a:r>
              <a:rPr lang="en-US" sz="3600" b="1">
                <a:solidFill>
                  <a:schemeClr val="tx2"/>
                </a:solidFill>
                <a:latin typeface="Arial" charset="0"/>
              </a:rPr>
              <a:t/>
            </a:r>
            <a:br>
              <a:rPr lang="en-US" sz="3600" b="1">
                <a:solidFill>
                  <a:schemeClr val="tx2"/>
                </a:solidFill>
                <a:latin typeface="Arial" charset="0"/>
              </a:rPr>
            </a:br>
            <a:r>
              <a:rPr lang="en-US" sz="3600" b="1">
                <a:solidFill>
                  <a:schemeClr val="tx2"/>
                </a:solidFill>
                <a:latin typeface="Arial" charset="0"/>
              </a:rPr>
              <a:t>10 CFR 20.1703</a:t>
            </a:r>
            <a:br>
              <a:rPr lang="en-US" sz="3600" b="1">
                <a:solidFill>
                  <a:schemeClr val="tx2"/>
                </a:solidFill>
                <a:latin typeface="Arial" charset="0"/>
              </a:rPr>
            </a:br>
            <a:r>
              <a:rPr lang="en-US" sz="2800" b="1">
                <a:solidFill>
                  <a:schemeClr val="tx2"/>
                </a:solidFill>
                <a:latin typeface="Arial" charset="0"/>
              </a:rPr>
              <a:t>Program Requirements </a:t>
            </a:r>
            <a:r>
              <a:rPr lang="en-US" sz="1200" b="1">
                <a:solidFill>
                  <a:schemeClr val="tx2"/>
                </a:solidFill>
                <a:latin typeface="Arial" charset="0"/>
              </a:rPr>
              <a:t>(cont’d)</a:t>
            </a:r>
            <a:r>
              <a:rPr lang="en-US" sz="2800" b="1">
                <a:solidFill>
                  <a:schemeClr val="tx2"/>
                </a:solidFill>
                <a:latin typeface="Arial" charset="0"/>
              </a:rPr>
              <a:t/>
            </a:r>
            <a:br>
              <a:rPr lang="en-US" sz="2800" b="1">
                <a:solidFill>
                  <a:schemeClr val="tx2"/>
                </a:solidFill>
                <a:latin typeface="Arial" charset="0"/>
              </a:rPr>
            </a:br>
            <a:endParaRPr lang="en-US" sz="2800" b="1">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16761</TotalTime>
  <Words>5837</Words>
  <Application>Microsoft Office PowerPoint</Application>
  <PresentationFormat>On-screen Show (4:3)</PresentationFormat>
  <Paragraphs>849</Paragraphs>
  <Slides>123</Slides>
  <Notes>51</Notes>
  <HiddenSlides>0</HiddenSlides>
  <MMClips>1</MMClips>
  <ScaleCrop>false</ScaleCrop>
  <HeadingPairs>
    <vt:vector size="4" baseType="variant">
      <vt:variant>
        <vt:lpstr>Theme</vt:lpstr>
      </vt:variant>
      <vt:variant>
        <vt:i4>1</vt:i4>
      </vt:variant>
      <vt:variant>
        <vt:lpstr>Slide Titles</vt:lpstr>
      </vt:variant>
      <vt:variant>
        <vt:i4>123</vt:i4>
      </vt:variant>
    </vt:vector>
  </HeadingPairs>
  <TitlesOfParts>
    <vt:vector size="124" baseType="lpstr">
      <vt:lpstr>RCNET</vt:lpstr>
      <vt:lpstr>PowerPoint Presentation</vt:lpstr>
      <vt:lpstr>Review Learning Outcomes  Upon completion of this lesson, the student will be able to:</vt:lpstr>
      <vt:lpstr>PowerPoint Presentation</vt:lpstr>
      <vt:lpstr>PowerPoint Presentation</vt:lpstr>
      <vt:lpstr>PowerPoint Presentation</vt:lpstr>
      <vt:lpstr>PowerPoint Presentation</vt:lpstr>
      <vt:lpstr>PowerPoint Presentation</vt:lpstr>
      <vt:lpstr>Contamination</vt:lpstr>
      <vt:lpstr>PowerPoint Presentation</vt:lpstr>
      <vt:lpstr>PowerPoint Presentation</vt:lpstr>
      <vt:lpstr>PowerPoint Presentation</vt:lpstr>
      <vt:lpstr>PowerPoint Presentation</vt:lpstr>
      <vt:lpstr>PowerPoint Presentation</vt:lpstr>
      <vt:lpstr>PowerPoint Presentation</vt:lpstr>
      <vt:lpstr>Airborne Radioactivity</vt:lpstr>
      <vt:lpstr>PowerPoint Presentation</vt:lpstr>
      <vt:lpstr>PowerPoint Presentation</vt:lpstr>
      <vt:lpstr>Job Coverage,  RWPs, and Surveys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Learning Outcomes</vt:lpstr>
      <vt:lpstr>Contamination</vt:lpstr>
      <vt:lpstr>PowerPoint Presentation</vt:lpstr>
      <vt:lpstr>PowerPoint Presentation</vt:lpstr>
      <vt:lpstr>PowerPoint Presentation</vt:lpstr>
      <vt:lpstr>PowerPoint Presentation</vt:lpstr>
      <vt:lpstr>PowerPoint Presentation</vt:lpstr>
      <vt:lpstr>Decontamination</vt:lpstr>
      <vt:lpstr>PowerPoint Presentation</vt:lpstr>
      <vt:lpstr>PowerPoint Presentation</vt:lpstr>
      <vt:lpstr>PowerPoint Presentation</vt:lpstr>
      <vt:lpstr>Respiratory Protection</vt:lpstr>
      <vt:lpstr>PowerPoint Presentation</vt:lpstr>
      <vt:lpstr>PowerPoint Presentation</vt:lpstr>
      <vt:lpstr>PowerPoint Presentation</vt:lpstr>
      <vt:lpstr>PowerPoint Presentation</vt:lpstr>
      <vt:lpstr>PowerPoint Presentation</vt:lpstr>
      <vt:lpstr>Outline</vt:lpstr>
      <vt:lpstr>Additional Contamination Control</vt:lpstr>
      <vt:lpstr>Contamination Control</vt:lpstr>
      <vt:lpstr>Contamination Control</vt:lpstr>
      <vt:lpstr>Contamination Control Protective Clothing</vt:lpstr>
      <vt:lpstr>Contamination Control Protective Clothing</vt:lpstr>
      <vt:lpstr>Contamination Control Protective Clothing</vt:lpstr>
      <vt:lpstr>Contamination Control Protective Clothing</vt:lpstr>
      <vt:lpstr>Contamination Control Protective Clothing</vt:lpstr>
      <vt:lpstr>Contamination Control Containment Methods and Devices</vt:lpstr>
      <vt:lpstr>Contamination Control Containment Methods and Devices</vt:lpstr>
      <vt:lpstr>Contamination Control Containment Methods and Devices</vt:lpstr>
      <vt:lpstr>Contamination Control Containment Methods and Devices</vt:lpstr>
      <vt:lpstr>Contamination Control Containment Methods and Devices</vt:lpstr>
      <vt:lpstr>Contamination Control Containment Methods and Devices</vt:lpstr>
      <vt:lpstr>Contamination Control Containment Methods and Devices</vt:lpstr>
      <vt:lpstr>Contamination Control Containment Methods and Devices</vt:lpstr>
      <vt:lpstr>Contamination Control Work Site Preparation</vt:lpstr>
      <vt:lpstr>Contamination Control Control of Material</vt:lpstr>
      <vt:lpstr>Contamination Control Control of Personnel</vt:lpstr>
      <vt:lpstr>Decontamination</vt:lpstr>
      <vt:lpstr>Equipment and Area Decontamination</vt:lpstr>
      <vt:lpstr>Equipment and Area Decontamination</vt:lpstr>
      <vt:lpstr>Equipment and Area Decontamination</vt:lpstr>
      <vt:lpstr>Tools and Equipment Decontamination</vt:lpstr>
      <vt:lpstr>Tools and Equipment Decontamination</vt:lpstr>
      <vt:lpstr>Tools and Equipment Decontamination</vt:lpstr>
      <vt:lpstr>Personnel Decontamination</vt:lpstr>
      <vt:lpstr>Personnel Decontamination</vt:lpstr>
      <vt:lpstr>Personnel Decontamination</vt:lpstr>
      <vt:lpstr>Personnel Decontamination</vt:lpstr>
      <vt:lpstr>Personnel Decontamination</vt:lpstr>
      <vt:lpstr>Personnel Decontamination</vt:lpstr>
      <vt:lpstr>Personnel Decontamination</vt:lpstr>
      <vt:lpstr>Personnel Decontamination</vt:lpstr>
      <vt:lpstr>Personnel Decontamination</vt:lpstr>
      <vt:lpstr>Personnel Decontamination</vt:lpstr>
      <vt:lpstr>Respiratory Protection</vt:lpstr>
      <vt:lpstr>Respiratory Protection Regulatory Requirements</vt:lpstr>
      <vt:lpstr>Respiratory Protection Regulatory Requirements</vt:lpstr>
      <vt:lpstr>Regulatory Requirements</vt:lpstr>
      <vt:lpstr>Other Requirements</vt:lpstr>
      <vt:lpstr>10CFR20 Subpart H Respiratory Protection and Controls to Restrict Internal Exposure in Restricted Areas</vt:lpstr>
      <vt:lpstr>20.1703 Use of Respiratory Protection Equipment</vt:lpstr>
      <vt:lpstr> 10 CFR 20.1703 Program Requirements </vt:lpstr>
      <vt:lpstr>PowerPoint Presentation</vt:lpstr>
      <vt:lpstr>PowerPoint Presentation</vt:lpstr>
      <vt:lpstr>PowerPoint Presentation</vt:lpstr>
      <vt:lpstr>PowerPoint Presentation</vt:lpstr>
      <vt:lpstr>PowerPoint Presentation</vt:lpstr>
      <vt:lpstr>10 CFR 20.1703 Program Requirements (cont’d)</vt:lpstr>
      <vt:lpstr>PowerPoint Presentation</vt:lpstr>
      <vt:lpstr>PowerPoint Presentation</vt:lpstr>
      <vt:lpstr>PowerPoint Presentation</vt:lpstr>
      <vt:lpstr>PowerPoint Presentation</vt:lpstr>
      <vt:lpstr>PowerPoint Presentation</vt:lpstr>
      <vt:lpstr>Respirators</vt:lpstr>
      <vt:lpstr>Air Purifying Respirators</vt:lpstr>
      <vt:lpstr>Limitations of Air Purifying Respirators</vt:lpstr>
      <vt:lpstr>Air Supplied</vt:lpstr>
      <vt:lpstr>Continuous flow</vt:lpstr>
      <vt:lpstr>Limitations of Air Supplied Respirators</vt:lpstr>
      <vt:lpstr>Fit Testing</vt:lpstr>
      <vt:lpstr>Fit Testing 29 CFR 1910.134, App A (OSHA)</vt:lpstr>
      <vt:lpstr>PowerPoint Presentation</vt:lpstr>
      <vt:lpstr>PowerPoint Presentation</vt:lpstr>
      <vt:lpstr>PowerPoint Presentation</vt:lpstr>
      <vt:lpstr>PowerPoint Presentation</vt:lpstr>
      <vt:lpstr>PowerPoint Presentation</vt:lpstr>
      <vt:lpstr>PowerPoint Presentation</vt:lpstr>
      <vt:lpstr>Medical Evaluation</vt:lpstr>
      <vt:lpstr>Medical Evaluation</vt:lpstr>
      <vt:lpstr>Assigned Protection Factors 10 CFR 20 App A (examples)</vt:lpstr>
      <vt:lpstr>Questions</vt:lpstr>
    </vt:vector>
  </TitlesOfParts>
  <Company>Fort Bragg, 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speights</dc:creator>
  <cp:lastModifiedBy>Peggy Hines IRSC</cp:lastModifiedBy>
  <cp:revision>1467</cp:revision>
  <cp:lastPrinted>2001-05-09T19:35:39Z</cp:lastPrinted>
  <dcterms:created xsi:type="dcterms:W3CDTF">1998-09-21T20:28:52Z</dcterms:created>
  <dcterms:modified xsi:type="dcterms:W3CDTF">2013-02-07T20:48:36Z</dcterms:modified>
</cp:coreProperties>
</file>