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 id="2147483673" r:id="rId2"/>
  </p:sldMasterIdLst>
  <p:notesMasterIdLst>
    <p:notesMasterId r:id="rId79"/>
  </p:notesMasterIdLst>
  <p:handoutMasterIdLst>
    <p:handoutMasterId r:id="rId80"/>
  </p:handoutMasterIdLst>
  <p:sldIdLst>
    <p:sldId id="591" r:id="rId3"/>
    <p:sldId id="481" r:id="rId4"/>
    <p:sldId id="494" r:id="rId5"/>
    <p:sldId id="496" r:id="rId6"/>
    <p:sldId id="497" r:id="rId7"/>
    <p:sldId id="495" r:id="rId8"/>
    <p:sldId id="519" r:id="rId9"/>
    <p:sldId id="520" r:id="rId10"/>
    <p:sldId id="522" r:id="rId11"/>
    <p:sldId id="576" r:id="rId12"/>
    <p:sldId id="577" r:id="rId13"/>
    <p:sldId id="521" r:id="rId14"/>
    <p:sldId id="524" r:id="rId15"/>
    <p:sldId id="526" r:id="rId16"/>
    <p:sldId id="532" r:id="rId17"/>
    <p:sldId id="533" r:id="rId18"/>
    <p:sldId id="534" r:id="rId19"/>
    <p:sldId id="575" r:id="rId20"/>
    <p:sldId id="530" r:id="rId21"/>
    <p:sldId id="525" r:id="rId22"/>
    <p:sldId id="527" r:id="rId23"/>
    <p:sldId id="528" r:id="rId24"/>
    <p:sldId id="529" r:id="rId25"/>
    <p:sldId id="535" r:id="rId26"/>
    <p:sldId id="536" r:id="rId27"/>
    <p:sldId id="537" r:id="rId28"/>
    <p:sldId id="538" r:id="rId29"/>
    <p:sldId id="578" r:id="rId30"/>
    <p:sldId id="540" r:id="rId31"/>
    <p:sldId id="541" r:id="rId32"/>
    <p:sldId id="542" r:id="rId33"/>
    <p:sldId id="544" r:id="rId34"/>
    <p:sldId id="543" r:id="rId35"/>
    <p:sldId id="545" r:id="rId36"/>
    <p:sldId id="546" r:id="rId37"/>
    <p:sldId id="547" r:id="rId38"/>
    <p:sldId id="548" r:id="rId39"/>
    <p:sldId id="549" r:id="rId40"/>
    <p:sldId id="550" r:id="rId41"/>
    <p:sldId id="552" r:id="rId42"/>
    <p:sldId id="553" r:id="rId43"/>
    <p:sldId id="554" r:id="rId44"/>
    <p:sldId id="555" r:id="rId45"/>
    <p:sldId id="556" r:id="rId46"/>
    <p:sldId id="551" r:id="rId47"/>
    <p:sldId id="557" r:id="rId48"/>
    <p:sldId id="574" r:id="rId49"/>
    <p:sldId id="573" r:id="rId50"/>
    <p:sldId id="579" r:id="rId51"/>
    <p:sldId id="558" r:id="rId52"/>
    <p:sldId id="559" r:id="rId53"/>
    <p:sldId id="560" r:id="rId54"/>
    <p:sldId id="561" r:id="rId55"/>
    <p:sldId id="562" r:id="rId56"/>
    <p:sldId id="563" r:id="rId57"/>
    <p:sldId id="568" r:id="rId58"/>
    <p:sldId id="564" r:id="rId59"/>
    <p:sldId id="565" r:id="rId60"/>
    <p:sldId id="566" r:id="rId61"/>
    <p:sldId id="569" r:id="rId62"/>
    <p:sldId id="570" r:id="rId63"/>
    <p:sldId id="567" r:id="rId64"/>
    <p:sldId id="584" r:id="rId65"/>
    <p:sldId id="585" r:id="rId66"/>
    <p:sldId id="586" r:id="rId67"/>
    <p:sldId id="587" r:id="rId68"/>
    <p:sldId id="588" r:id="rId69"/>
    <p:sldId id="589" r:id="rId70"/>
    <p:sldId id="590" r:id="rId71"/>
    <p:sldId id="580" r:id="rId72"/>
    <p:sldId id="581" r:id="rId73"/>
    <p:sldId id="582" r:id="rId74"/>
    <p:sldId id="583" r:id="rId75"/>
    <p:sldId id="493" r:id="rId76"/>
    <p:sldId id="571" r:id="rId77"/>
    <p:sldId id="572" r:id="rId78"/>
  </p:sldIdLst>
  <p:sldSz cx="9144000" cy="6858000" type="screen4x3"/>
  <p:notesSz cx="6858000" cy="9236075"/>
  <p:defaultTextStyle>
    <a:defPPr>
      <a:defRPr lang="en-US"/>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8F8F8"/>
    <a:srgbClr val="FF3300"/>
    <a:srgbClr val="00FF00"/>
    <a:srgbClr val="66FF33"/>
    <a:srgbClr val="CCFFCC"/>
    <a:srgbClr val="99FF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7" autoAdjust="0"/>
    <p:restoredTop sz="60580" autoAdjust="0"/>
  </p:normalViewPr>
  <p:slideViewPr>
    <p:cSldViewPr>
      <p:cViewPr varScale="1">
        <p:scale>
          <a:sx n="48" d="100"/>
          <a:sy n="48" d="100"/>
        </p:scale>
        <p:origin x="-667"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5366"/>
    </p:cViewPr>
  </p:sorterViewPr>
  <p:notesViewPr>
    <p:cSldViewPr>
      <p:cViewPr>
        <p:scale>
          <a:sx n="75" d="100"/>
          <a:sy n="75" d="100"/>
        </p:scale>
        <p:origin x="-2532" y="-72"/>
      </p:cViewPr>
      <p:guideLst>
        <p:guide orient="horz" pos="291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1" y="1"/>
            <a:ext cx="2972421" cy="458965"/>
          </a:xfrm>
          <a:prstGeom prst="rect">
            <a:avLst/>
          </a:prstGeom>
          <a:noFill/>
          <a:ln w="9525">
            <a:noFill/>
            <a:miter lim="800000"/>
            <a:headEnd/>
            <a:tailEnd/>
          </a:ln>
        </p:spPr>
        <p:txBody>
          <a:bodyPr vert="horz" wrap="square" lIns="90214" tIns="45109" rIns="90214" bIns="45109" numCol="1" anchor="t" anchorCtr="0" compatLnSpc="1">
            <a:prstTxWarp prst="textNoShape">
              <a:avLst/>
            </a:prstTxWarp>
          </a:bodyPr>
          <a:lstStyle>
            <a:lvl1pPr algn="l" defTabSz="902076">
              <a:defRPr sz="1400" smtClean="0"/>
            </a:lvl1pPr>
          </a:lstStyle>
          <a:p>
            <a:pPr>
              <a:defRPr/>
            </a:pPr>
            <a:r>
              <a:rPr lang="en-US"/>
              <a:t>RPT-243</a:t>
            </a:r>
          </a:p>
          <a:p>
            <a:pPr>
              <a:defRPr/>
            </a:pPr>
            <a:r>
              <a:rPr lang="en-US"/>
              <a:t>Radiological Safety and Response</a:t>
            </a:r>
          </a:p>
        </p:txBody>
      </p:sp>
      <p:sp>
        <p:nvSpPr>
          <p:cNvPr id="83971" name="Rectangle 3"/>
          <p:cNvSpPr>
            <a:spLocks noGrp="1" noChangeArrowheads="1"/>
          </p:cNvSpPr>
          <p:nvPr>
            <p:ph type="dt" sz="quarter" idx="1"/>
          </p:nvPr>
        </p:nvSpPr>
        <p:spPr bwMode="auto">
          <a:xfrm>
            <a:off x="3885579" y="1"/>
            <a:ext cx="2972421" cy="458965"/>
          </a:xfrm>
          <a:prstGeom prst="rect">
            <a:avLst/>
          </a:prstGeom>
          <a:noFill/>
          <a:ln w="9525">
            <a:noFill/>
            <a:miter lim="800000"/>
            <a:headEnd/>
            <a:tailEnd/>
          </a:ln>
        </p:spPr>
        <p:txBody>
          <a:bodyPr vert="horz" wrap="square" lIns="90214" tIns="45109" rIns="90214" bIns="45109" numCol="1" anchor="t" anchorCtr="0" compatLnSpc="1">
            <a:prstTxWarp prst="textNoShape">
              <a:avLst/>
            </a:prstTxWarp>
          </a:bodyPr>
          <a:lstStyle>
            <a:lvl1pPr algn="r" defTabSz="902076">
              <a:defRPr sz="1200" smtClean="0"/>
            </a:lvl1pPr>
          </a:lstStyle>
          <a:p>
            <a:pPr>
              <a:defRPr/>
            </a:pPr>
            <a:fld id="{A46ED46B-71EC-4D85-9ADF-BFB0C3FB7DCE}" type="datetime1">
              <a:rPr lang="en-US"/>
              <a:pPr>
                <a:defRPr/>
              </a:pPr>
              <a:t>2/14/2013</a:t>
            </a:fld>
            <a:endParaRPr lang="en-US"/>
          </a:p>
        </p:txBody>
      </p:sp>
      <p:sp>
        <p:nvSpPr>
          <p:cNvPr id="83972" name="Rectangle 4"/>
          <p:cNvSpPr>
            <a:spLocks noGrp="1" noChangeArrowheads="1"/>
          </p:cNvSpPr>
          <p:nvPr>
            <p:ph type="ftr" sz="quarter" idx="2"/>
          </p:nvPr>
        </p:nvSpPr>
        <p:spPr bwMode="auto">
          <a:xfrm>
            <a:off x="1" y="8797614"/>
            <a:ext cx="2972421" cy="458965"/>
          </a:xfrm>
          <a:prstGeom prst="rect">
            <a:avLst/>
          </a:prstGeom>
          <a:noFill/>
          <a:ln w="9525">
            <a:noFill/>
            <a:miter lim="800000"/>
            <a:headEnd/>
            <a:tailEnd/>
          </a:ln>
        </p:spPr>
        <p:txBody>
          <a:bodyPr vert="horz" wrap="square" lIns="90214" tIns="45109" rIns="90214" bIns="45109" numCol="1" anchor="b" anchorCtr="0" compatLnSpc="1">
            <a:prstTxWarp prst="textNoShape">
              <a:avLst/>
            </a:prstTxWarp>
          </a:bodyPr>
          <a:lstStyle>
            <a:lvl1pPr algn="l" defTabSz="902076">
              <a:defRPr sz="1200" smtClean="0"/>
            </a:lvl1pPr>
          </a:lstStyle>
          <a:p>
            <a:pPr>
              <a:defRPr/>
            </a:pPr>
            <a:endParaRPr lang="en-US"/>
          </a:p>
        </p:txBody>
      </p:sp>
      <p:sp>
        <p:nvSpPr>
          <p:cNvPr id="83973" name="Rectangle 5"/>
          <p:cNvSpPr>
            <a:spLocks noGrp="1" noChangeArrowheads="1"/>
          </p:cNvSpPr>
          <p:nvPr>
            <p:ph type="sldNum" sz="quarter" idx="3"/>
          </p:nvPr>
        </p:nvSpPr>
        <p:spPr bwMode="auto">
          <a:xfrm>
            <a:off x="3885579" y="8797614"/>
            <a:ext cx="2972421" cy="458965"/>
          </a:xfrm>
          <a:prstGeom prst="rect">
            <a:avLst/>
          </a:prstGeom>
          <a:noFill/>
          <a:ln w="9525">
            <a:noFill/>
            <a:miter lim="800000"/>
            <a:headEnd/>
            <a:tailEnd/>
          </a:ln>
        </p:spPr>
        <p:txBody>
          <a:bodyPr vert="horz" wrap="square" lIns="90214" tIns="45109" rIns="90214" bIns="45109" numCol="1" anchor="b" anchorCtr="0" compatLnSpc="1">
            <a:prstTxWarp prst="textNoShape">
              <a:avLst/>
            </a:prstTxWarp>
          </a:bodyPr>
          <a:lstStyle>
            <a:lvl1pPr algn="r" defTabSz="902076">
              <a:defRPr sz="1200" smtClean="0"/>
            </a:lvl1pPr>
          </a:lstStyle>
          <a:p>
            <a:pPr>
              <a:defRPr/>
            </a:pPr>
            <a:fld id="{CEA0AE6B-AA01-4619-8BAD-4E6FC05086EA}" type="slidenum">
              <a:rPr lang="en-US"/>
              <a:pPr>
                <a:defRPr/>
              </a:pPr>
              <a:t>‹#›</a:t>
            </a:fld>
            <a:endParaRPr lang="en-US"/>
          </a:p>
        </p:txBody>
      </p:sp>
    </p:spTree>
    <p:extLst>
      <p:ext uri="{BB962C8B-B14F-4D97-AF65-F5344CB8AC3E}">
        <p14:creationId xmlns:p14="http://schemas.microsoft.com/office/powerpoint/2010/main" val="7313859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050"/>
          <p:cNvSpPr>
            <a:spLocks noGrp="1" noChangeArrowheads="1"/>
          </p:cNvSpPr>
          <p:nvPr>
            <p:ph type="hdr" sz="quarter"/>
          </p:nvPr>
        </p:nvSpPr>
        <p:spPr bwMode="auto">
          <a:xfrm>
            <a:off x="0" y="1"/>
            <a:ext cx="2994163" cy="458965"/>
          </a:xfrm>
          <a:prstGeom prst="rect">
            <a:avLst/>
          </a:prstGeom>
          <a:noFill/>
          <a:ln w="9525">
            <a:noFill/>
            <a:miter lim="800000"/>
            <a:headEnd/>
            <a:tailEnd/>
          </a:ln>
        </p:spPr>
        <p:txBody>
          <a:bodyPr vert="horz" wrap="square" lIns="89359" tIns="44679" rIns="89359" bIns="44679" numCol="1" anchor="t" anchorCtr="0" compatLnSpc="1">
            <a:prstTxWarp prst="textNoShape">
              <a:avLst/>
            </a:prstTxWarp>
          </a:bodyPr>
          <a:lstStyle>
            <a:lvl1pPr algn="l" defTabSz="894218">
              <a:defRPr sz="1200" smtClean="0"/>
            </a:lvl1pPr>
          </a:lstStyle>
          <a:p>
            <a:pPr>
              <a:defRPr/>
            </a:pPr>
            <a:endParaRPr lang="en-US"/>
          </a:p>
        </p:txBody>
      </p:sp>
      <p:sp>
        <p:nvSpPr>
          <p:cNvPr id="31747" name="Rectangle 2051"/>
          <p:cNvSpPr>
            <a:spLocks noGrp="1" noChangeArrowheads="1"/>
          </p:cNvSpPr>
          <p:nvPr>
            <p:ph type="dt" idx="1"/>
          </p:nvPr>
        </p:nvSpPr>
        <p:spPr bwMode="auto">
          <a:xfrm>
            <a:off x="3891791" y="1"/>
            <a:ext cx="2995717" cy="458965"/>
          </a:xfrm>
          <a:prstGeom prst="rect">
            <a:avLst/>
          </a:prstGeom>
          <a:noFill/>
          <a:ln w="9525">
            <a:noFill/>
            <a:miter lim="800000"/>
            <a:headEnd/>
            <a:tailEnd/>
          </a:ln>
        </p:spPr>
        <p:txBody>
          <a:bodyPr vert="horz" wrap="square" lIns="89359" tIns="44679" rIns="89359" bIns="44679" numCol="1" anchor="t" anchorCtr="0" compatLnSpc="1">
            <a:prstTxWarp prst="textNoShape">
              <a:avLst/>
            </a:prstTxWarp>
          </a:bodyPr>
          <a:lstStyle>
            <a:lvl1pPr algn="r" defTabSz="894218">
              <a:defRPr sz="1200" smtClean="0"/>
            </a:lvl1pPr>
          </a:lstStyle>
          <a:p>
            <a:pPr>
              <a:defRPr/>
            </a:pPr>
            <a:fld id="{10C5F88D-3922-4498-BBED-E39137020541}" type="datetime1">
              <a:rPr lang="en-US"/>
              <a:pPr>
                <a:defRPr/>
              </a:pPr>
              <a:t>2/14/2013</a:t>
            </a:fld>
            <a:endParaRPr lang="en-US"/>
          </a:p>
        </p:txBody>
      </p:sp>
      <p:sp>
        <p:nvSpPr>
          <p:cNvPr id="33796" name="Rectangle 2052"/>
          <p:cNvSpPr>
            <a:spLocks noGrp="1" noRot="1" noChangeAspect="1" noChangeArrowheads="1" noTextEdit="1"/>
          </p:cNvSpPr>
          <p:nvPr>
            <p:ph type="sldImg" idx="2"/>
          </p:nvPr>
        </p:nvSpPr>
        <p:spPr bwMode="auto">
          <a:xfrm>
            <a:off x="1119188" y="688975"/>
            <a:ext cx="4581525" cy="3436938"/>
          </a:xfrm>
          <a:prstGeom prst="rect">
            <a:avLst/>
          </a:prstGeom>
          <a:noFill/>
          <a:ln w="9525">
            <a:solidFill>
              <a:srgbClr val="000000"/>
            </a:solidFill>
            <a:miter lim="800000"/>
            <a:headEnd/>
            <a:tailEnd/>
          </a:ln>
        </p:spPr>
      </p:sp>
      <p:sp>
        <p:nvSpPr>
          <p:cNvPr id="31749" name="Rectangle 2053"/>
          <p:cNvSpPr>
            <a:spLocks noGrp="1" noChangeArrowheads="1"/>
          </p:cNvSpPr>
          <p:nvPr>
            <p:ph type="body" sz="quarter" idx="3"/>
          </p:nvPr>
        </p:nvSpPr>
        <p:spPr bwMode="auto">
          <a:xfrm>
            <a:off x="372718" y="4356223"/>
            <a:ext cx="6187108" cy="4201657"/>
          </a:xfrm>
          <a:prstGeom prst="rect">
            <a:avLst/>
          </a:prstGeom>
          <a:noFill/>
          <a:ln w="9525">
            <a:noFill/>
            <a:miter lim="800000"/>
            <a:headEnd/>
            <a:tailEnd/>
          </a:ln>
        </p:spPr>
        <p:txBody>
          <a:bodyPr vert="horz" wrap="square" lIns="89359" tIns="44679" rIns="89359" bIns="44679"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1750" name="Rectangle 2054"/>
          <p:cNvSpPr>
            <a:spLocks noGrp="1" noChangeArrowheads="1"/>
          </p:cNvSpPr>
          <p:nvPr>
            <p:ph type="ftr" sz="quarter" idx="4"/>
          </p:nvPr>
        </p:nvSpPr>
        <p:spPr bwMode="auto">
          <a:xfrm>
            <a:off x="0" y="8786574"/>
            <a:ext cx="2994163" cy="458964"/>
          </a:xfrm>
          <a:prstGeom prst="rect">
            <a:avLst/>
          </a:prstGeom>
          <a:noFill/>
          <a:ln w="9525">
            <a:noFill/>
            <a:miter lim="800000"/>
            <a:headEnd/>
            <a:tailEnd/>
          </a:ln>
        </p:spPr>
        <p:txBody>
          <a:bodyPr vert="horz" wrap="square" lIns="89359" tIns="44679" rIns="89359" bIns="44679" numCol="1" anchor="b" anchorCtr="0" compatLnSpc="1">
            <a:prstTxWarp prst="textNoShape">
              <a:avLst/>
            </a:prstTxWarp>
          </a:bodyPr>
          <a:lstStyle>
            <a:lvl1pPr algn="l" defTabSz="894218">
              <a:defRPr sz="1200" smtClean="0"/>
            </a:lvl1pPr>
          </a:lstStyle>
          <a:p>
            <a:pPr>
              <a:defRPr/>
            </a:pPr>
            <a:endParaRPr lang="en-US"/>
          </a:p>
        </p:txBody>
      </p:sp>
      <p:sp>
        <p:nvSpPr>
          <p:cNvPr id="31751" name="Rectangle 2055"/>
          <p:cNvSpPr>
            <a:spLocks noGrp="1" noChangeArrowheads="1"/>
          </p:cNvSpPr>
          <p:nvPr>
            <p:ph type="sldNum" sz="quarter" idx="5"/>
          </p:nvPr>
        </p:nvSpPr>
        <p:spPr bwMode="auto">
          <a:xfrm>
            <a:off x="3891791" y="8786574"/>
            <a:ext cx="2995717" cy="458964"/>
          </a:xfrm>
          <a:prstGeom prst="rect">
            <a:avLst/>
          </a:prstGeom>
          <a:noFill/>
          <a:ln w="9525">
            <a:noFill/>
            <a:miter lim="800000"/>
            <a:headEnd/>
            <a:tailEnd/>
          </a:ln>
        </p:spPr>
        <p:txBody>
          <a:bodyPr vert="horz" wrap="square" lIns="89359" tIns="44679" rIns="89359" bIns="44679" numCol="1" anchor="b" anchorCtr="0" compatLnSpc="1">
            <a:prstTxWarp prst="textNoShape">
              <a:avLst/>
            </a:prstTxWarp>
          </a:bodyPr>
          <a:lstStyle>
            <a:lvl1pPr algn="r" defTabSz="894218">
              <a:defRPr sz="1200" smtClean="0"/>
            </a:lvl1pPr>
          </a:lstStyle>
          <a:p>
            <a:pPr>
              <a:defRPr/>
            </a:pPr>
            <a:fld id="{C824705D-3568-4160-91DF-3D1529B74608}" type="slidenum">
              <a:rPr lang="en-US"/>
              <a:pPr>
                <a:defRPr/>
              </a:pPr>
              <a:t>‹#›</a:t>
            </a:fld>
            <a:endParaRPr lang="en-US"/>
          </a:p>
        </p:txBody>
      </p:sp>
    </p:spTree>
    <p:extLst>
      <p:ext uri="{BB962C8B-B14F-4D97-AF65-F5344CB8AC3E}">
        <p14:creationId xmlns:p14="http://schemas.microsoft.com/office/powerpoint/2010/main" val="2601059167"/>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000" kern="1200" baseline="0">
        <a:solidFill>
          <a:schemeClr val="tx1"/>
        </a:solidFill>
        <a:latin typeface="Arial" pitchFamily="34" charset="0"/>
        <a:ea typeface="+mn-ea"/>
        <a:cs typeface="+mn-cs"/>
      </a:defRPr>
    </a:lvl1pPr>
    <a:lvl2pPr marL="457200" algn="l" rtl="0" eaLnBrk="0" fontAlgn="base" hangingPunct="0">
      <a:spcBef>
        <a:spcPct val="30000"/>
      </a:spcBef>
      <a:spcAft>
        <a:spcPct val="0"/>
      </a:spcAft>
      <a:defRPr sz="1000" kern="1200" baseline="0">
        <a:solidFill>
          <a:schemeClr val="tx1"/>
        </a:solidFill>
        <a:latin typeface="Arial" pitchFamily="34" charset="0"/>
        <a:ea typeface="+mn-ea"/>
        <a:cs typeface="+mn-cs"/>
      </a:defRPr>
    </a:lvl2pPr>
    <a:lvl3pPr marL="914400" algn="l" rtl="0" eaLnBrk="0" fontAlgn="base" hangingPunct="0">
      <a:spcBef>
        <a:spcPct val="30000"/>
      </a:spcBef>
      <a:spcAft>
        <a:spcPct val="0"/>
      </a:spcAft>
      <a:defRPr sz="1000" kern="1200" baseline="0">
        <a:solidFill>
          <a:schemeClr val="tx1"/>
        </a:solidFill>
        <a:latin typeface="Arial" pitchFamily="34" charset="0"/>
        <a:ea typeface="+mn-ea"/>
        <a:cs typeface="+mn-cs"/>
      </a:defRPr>
    </a:lvl3pPr>
    <a:lvl4pPr marL="1371600" algn="l" rtl="0" eaLnBrk="0" fontAlgn="base" hangingPunct="0">
      <a:spcBef>
        <a:spcPct val="30000"/>
      </a:spcBef>
      <a:spcAft>
        <a:spcPct val="0"/>
      </a:spcAft>
      <a:defRPr sz="1000" kern="1200" baseline="0">
        <a:solidFill>
          <a:schemeClr val="tx1"/>
        </a:solidFill>
        <a:latin typeface="Arial" pitchFamily="34" charset="0"/>
        <a:ea typeface="+mn-ea"/>
        <a:cs typeface="+mn-cs"/>
      </a:defRPr>
    </a:lvl4pPr>
    <a:lvl5pPr marL="1828800" algn="l" rtl="0" eaLnBrk="0" fontAlgn="base" hangingPunct="0">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2873816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2421">
              <a:defRPr/>
            </a:pPr>
            <a:r>
              <a:rPr lang="en-US" dirty="0" smtClean="0"/>
              <a:t>http://ecfr.gpoaccess.gov/cgi/t/text/text-idx?c=ecfr&amp;tpl=/ecfrbrowse/Title10/10cfr835_main_02.tpl</a:t>
            </a:r>
          </a:p>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39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45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46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50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eaLnBrk="1" hangingPunct="1">
              <a:spcBef>
                <a:spcPct val="0"/>
              </a:spcBef>
            </a:pPr>
            <a:r>
              <a:rPr lang="en-US" b="1" dirty="0" smtClean="0">
                <a:cs typeface="Arial" charset="0"/>
              </a:rPr>
              <a:t>RPT-243-3</a:t>
            </a:r>
          </a:p>
          <a:p>
            <a:pPr eaLnBrk="1" hangingPunct="1">
              <a:spcBef>
                <a:spcPct val="0"/>
              </a:spcBef>
            </a:pPr>
            <a:r>
              <a:rPr lang="en-US" dirty="0" smtClean="0">
                <a:cs typeface="Arial" charset="0"/>
              </a:rPr>
              <a:t>Postings</a:t>
            </a:r>
          </a:p>
          <a:p>
            <a:pPr eaLnBrk="1" hangingPunct="1">
              <a:spcBef>
                <a:spcPct val="0"/>
              </a:spcBef>
            </a:pPr>
            <a:r>
              <a:rPr lang="en-US" b="1" dirty="0" smtClean="0">
                <a:cs typeface="Arial" charset="0"/>
              </a:rPr>
              <a:t>ACAD-08-006:</a:t>
            </a:r>
            <a:r>
              <a:rPr lang="en-US" dirty="0" smtClean="0">
                <a:cs typeface="Arial" charset="0"/>
              </a:rPr>
              <a:t> 3.3.8.2; 3.3.8.3; 3.3.9.5; 3.3.9.6; 3.3.10.2; 3.3.14.3</a:t>
            </a:r>
            <a:endParaRPr lang="en-US" b="1" dirty="0" smtClean="0">
              <a:cs typeface="Arial" charset="0"/>
            </a:endParaRPr>
          </a:p>
          <a:p>
            <a:pPr eaLnBrk="1" hangingPunct="1">
              <a:spcBef>
                <a:spcPct val="0"/>
              </a:spcBef>
            </a:pPr>
            <a:r>
              <a:rPr lang="en-US" b="1" dirty="0" smtClean="0">
                <a:cs typeface="Arial" charset="0"/>
              </a:rPr>
              <a:t>DOE: </a:t>
            </a:r>
            <a:r>
              <a:rPr lang="en-US" dirty="0" smtClean="0">
                <a:cs typeface="Arial" charset="0"/>
              </a:rPr>
              <a:t>2.10.07; 2.10.09; 2.10.12; 2.10.13; 2.11.06</a:t>
            </a:r>
          </a:p>
          <a:p>
            <a:pPr eaLnBrk="1" hangingPunct="1">
              <a:spcBef>
                <a:spcPct val="0"/>
              </a:spcBef>
            </a:pPr>
            <a:r>
              <a:rPr lang="en-US" b="1" dirty="0" smtClean="0">
                <a:cs typeface="Arial" charset="0"/>
              </a:rPr>
              <a:t>Duration:</a:t>
            </a:r>
            <a:r>
              <a:rPr lang="en-US" dirty="0" smtClean="0">
                <a:cs typeface="Arial" charset="0"/>
              </a:rPr>
              <a:t> 1.25 hours</a:t>
            </a:r>
          </a:p>
          <a:p>
            <a:pPr eaLnBrk="1" hangingPunct="1">
              <a:spcBef>
                <a:spcPct val="0"/>
              </a:spcBef>
            </a:pPr>
            <a:r>
              <a:rPr lang="en-US" b="1" dirty="0" smtClean="0">
                <a:cs typeface="Arial" charset="0"/>
              </a:rPr>
              <a:t>Material Resources Needed: </a:t>
            </a:r>
            <a:r>
              <a:rPr lang="en-US" dirty="0" smtClean="0">
                <a:cs typeface="Arial" charset="0"/>
              </a:rPr>
              <a:t>none</a:t>
            </a:r>
          </a:p>
          <a:p>
            <a:pPr eaLnBrk="1" hangingPunct="1">
              <a:spcBef>
                <a:spcPct val="0"/>
              </a:spcBef>
            </a:pPr>
            <a:r>
              <a:rPr lang="en-US" b="1" dirty="0" smtClean="0">
                <a:cs typeface="Arial" charset="0"/>
              </a:rPr>
              <a:t>Equipment/Supplies:</a:t>
            </a:r>
            <a:r>
              <a:rPr lang="en-US" dirty="0" smtClean="0">
                <a:cs typeface="Arial" charset="0"/>
              </a:rPr>
              <a:t> Overhead display for PowerPoint</a:t>
            </a:r>
          </a:p>
          <a:p>
            <a:pPr eaLnBrk="1" hangingPunct="1">
              <a:spcBef>
                <a:spcPct val="0"/>
              </a:spcBef>
            </a:pPr>
            <a:r>
              <a:rPr lang="en-US" b="1" dirty="0" smtClean="0">
                <a:cs typeface="Arial" charset="0"/>
              </a:rPr>
              <a:t>Assessment/Evaluation:</a:t>
            </a:r>
            <a:r>
              <a:rPr lang="en-US" dirty="0" smtClean="0">
                <a:cs typeface="Arial" charset="0"/>
              </a:rPr>
              <a:t>  The learning outcomes should be reviewed at the beginning of the class and should be reviewed periodically and at the conclusion.  Examination number 1 will provide a formal assessment of these learning outcomes.   </a:t>
            </a:r>
          </a:p>
          <a:p>
            <a:r>
              <a:rPr lang="en-US" b="1" dirty="0" smtClean="0">
                <a:latin typeface="Arial" charset="0"/>
                <a:cs typeface="Arial" charset="0"/>
              </a:rPr>
              <a:t>References Used in Development:</a:t>
            </a:r>
            <a:r>
              <a:rPr lang="en-US" dirty="0" smtClean="0">
                <a:latin typeface="Arial" charset="0"/>
                <a:cs typeface="Arial" charset="0"/>
              </a:rPr>
              <a:t> </a:t>
            </a:r>
          </a:p>
          <a:p>
            <a:r>
              <a:rPr lang="en-US" u="sng" dirty="0" smtClean="0"/>
              <a:t>Basic Radiation Protection Technology</a:t>
            </a:r>
            <a:r>
              <a:rPr lang="en-US" dirty="0" smtClean="0"/>
              <a:t>, 5</a:t>
            </a:r>
            <a:r>
              <a:rPr lang="en-US" baseline="30000" dirty="0" smtClean="0"/>
              <a:t>th</a:t>
            </a:r>
            <a:r>
              <a:rPr lang="en-US" dirty="0" smtClean="0"/>
              <a:t> edition, Gollnick; ISBN 0-916339-11-4</a:t>
            </a:r>
          </a:p>
          <a:p>
            <a:r>
              <a:rPr lang="en-US" u="sng" dirty="0" smtClean="0"/>
              <a:t>Nuclides and Isotopes/Chart of the Nuclides</a:t>
            </a:r>
            <a:r>
              <a:rPr lang="en-US" dirty="0" smtClean="0"/>
              <a:t>, 16</a:t>
            </a:r>
            <a:r>
              <a:rPr lang="en-US" baseline="30000" dirty="0" smtClean="0"/>
              <a:t>th</a:t>
            </a:r>
            <a:r>
              <a:rPr lang="en-US" dirty="0" smtClean="0"/>
              <a:t> edition, Baum, Knox, Miller; ASIN: B000BUNFS8</a:t>
            </a:r>
          </a:p>
          <a:p>
            <a:r>
              <a:rPr lang="en-US" u="sng" dirty="0" smtClean="0"/>
              <a:t>Operational Health Physics Training</a:t>
            </a:r>
            <a:r>
              <a:rPr lang="en-US" dirty="0" smtClean="0"/>
              <a:t>, Moe; ANL-88-26 (1988)</a:t>
            </a:r>
          </a:p>
          <a:p>
            <a:r>
              <a:rPr lang="en-US" u="sng" dirty="0" smtClean="0"/>
              <a:t>DOE Health Physics Training</a:t>
            </a:r>
            <a:r>
              <a:rPr lang="en-US" dirty="0" smtClean="0"/>
              <a:t>, DOE-HDBK-1122-99 &amp; DOE-HDBK-1122-2009</a:t>
            </a:r>
          </a:p>
          <a:p>
            <a:r>
              <a:rPr lang="en-US" dirty="0" smtClean="0"/>
              <a:t>10CFR20 &amp; 10CFR835 – current revisions</a:t>
            </a:r>
          </a:p>
        </p:txBody>
      </p:sp>
      <p:sp>
        <p:nvSpPr>
          <p:cNvPr id="35844"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22DD33CC-014A-4AB0-B034-CFF2A701E046}" type="datetime1">
              <a:rPr lang="en-US" sz="1200"/>
              <a:pPr algn="r" defTabSz="893021"/>
              <a:t>2/14/2013</a:t>
            </a:fld>
            <a:endParaRPr lang="en-US" sz="1200" dirty="0"/>
          </a:p>
        </p:txBody>
      </p:sp>
      <p:sp>
        <p:nvSpPr>
          <p:cNvPr id="35845"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AC9F0109-9153-4AF9-ACE8-7CC0EDA987EE}" type="slidenum">
              <a:rPr lang="en-US" sz="1200"/>
              <a:pPr algn="r" defTabSz="893021"/>
              <a:t>2</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C0A0F27E-762A-40A4-9A81-BAC1DBE2765E}" type="datetime1">
              <a:rPr lang="en-US" smtClean="0"/>
              <a:pPr>
                <a:defRPr/>
              </a:pPr>
              <a:t>2/14/2013</a:t>
            </a:fld>
            <a:endParaRPr lang="en-US" dirty="0"/>
          </a:p>
        </p:txBody>
      </p:sp>
      <p:sp>
        <p:nvSpPr>
          <p:cNvPr id="5" name="Slide Number Placeholder 4"/>
          <p:cNvSpPr>
            <a:spLocks noGrp="1"/>
          </p:cNvSpPr>
          <p:nvPr>
            <p:ph type="sldNum" sz="quarter" idx="11"/>
          </p:nvPr>
        </p:nvSpPr>
        <p:spPr/>
        <p:txBody>
          <a:bodyPr/>
          <a:lstStyle/>
          <a:p>
            <a:pPr>
              <a:defRPr/>
            </a:pPr>
            <a:fld id="{EA3DF6C7-CC14-402C-994F-262FE18FE6BD}"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18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 of containers of this type are containers in locations such as water-filled canals, storage vaults, or hot cells). </a:t>
            </a:r>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36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 of containers of this type are containers in locations such as water-filled canals, storage vaults, or hot cells). </a:t>
            </a:r>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37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 of containers of this type are containers in locations such as water-filled canals, storage vaults, or hot cells). </a:t>
            </a:r>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2/14/2013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38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F3D4CD5-2DB4-43CB-88D9-F2BFE178D5B1}" type="slidenum">
              <a:rPr lang="en-US" smtClean="0"/>
              <a:pPr>
                <a:defRPr/>
              </a:pPr>
              <a:t>‹#›</a:t>
            </a:fld>
            <a:endParaRPr lang="en-US" dirty="0"/>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F0C67E4-388C-495B-907A-88F561F8D59C}" type="slidenum">
              <a:rPr lang="en-US" smtClean="0"/>
              <a:pPr>
                <a:defRPr/>
              </a:pPr>
              <a:t>‹#›</a:t>
            </a:fld>
            <a:endParaRPr lang="en-US" dirty="0"/>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334839E-2EF3-4C5E-A3EC-438D0E4ADF84}" type="slidenum">
              <a:rPr lang="en-US" smtClean="0"/>
              <a:pPr>
                <a:defRPr/>
              </a:pPr>
              <a:t>‹#›</a:t>
            </a:fld>
            <a:endParaRPr lang="en-US" dirty="0"/>
          </a:p>
        </p:txBody>
      </p:sp>
    </p:spTree>
    <p:extLst>
      <p:ext uri="{BB962C8B-B14F-4D97-AF65-F5344CB8AC3E}">
        <p14:creationId xmlns:p14="http://schemas.microsoft.com/office/powerpoint/2010/main" val="3826991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4996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5362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0436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89511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9376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74606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3909721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FD3DF4D-62BB-4636-950D-9C38A51F1105}" type="slidenum">
              <a:rPr lang="en-US" smtClean="0"/>
              <a:pPr>
                <a:defRPr/>
              </a:pPr>
              <a:t>‹#›</a:t>
            </a:fld>
            <a:endParaRPr lang="en-US" dirty="0"/>
          </a:p>
        </p:txBody>
      </p:sp>
    </p:spTree>
    <p:extLst>
      <p:ext uri="{BB962C8B-B14F-4D97-AF65-F5344CB8AC3E}">
        <p14:creationId xmlns:p14="http://schemas.microsoft.com/office/powerpoint/2010/main" val="2557176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438110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190647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631049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9662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626F454-4C46-4F97-87F9-2CAF7A923533}" type="slidenum">
              <a:rPr lang="en-US" smtClean="0"/>
              <a:pPr>
                <a:defRPr/>
              </a:pPr>
              <a:t>‹#›</a:t>
            </a:fld>
            <a:endParaRPr lang="en-US" dirty="0"/>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BDCB388-47FB-4DD6-854F-8F690691A0D7}" type="slidenum">
              <a:rPr lang="en-US" smtClean="0"/>
              <a:pPr>
                <a:defRPr/>
              </a:pPr>
              <a:t>‹#›</a:t>
            </a:fld>
            <a:endParaRPr lang="en-US" dirty="0"/>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24079CE6-B0B1-49A0-B588-E5411F15DCF0}" type="slidenum">
              <a:rPr lang="en-US" smtClean="0"/>
              <a:pPr>
                <a:defRPr/>
              </a:pPr>
              <a:t>‹#›</a:t>
            </a:fld>
            <a:endParaRPr lang="en-US" dirty="0"/>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A3AE238-82C9-416A-B1CD-37F27599455B}" type="slidenum">
              <a:rPr lang="en-US" smtClean="0"/>
              <a:pPr>
                <a:defRPr/>
              </a:pPr>
              <a:t>‹#›</a:t>
            </a:fld>
            <a:endParaRPr lang="en-US" dirty="0"/>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27C832-C3C1-4FA6-AD15-682F1C83F064}" type="datetimeFigureOut">
              <a:rPr lang="en-US" smtClean="0"/>
              <a:t>2/14/2013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6B8D0-7708-4DD8-A8D5-54D465646690}" type="slidenum">
              <a:rPr lang="en-US" smtClean="0"/>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4677B26-778F-4810-AED3-593B22BB396F}" type="slidenum">
              <a:rPr lang="en-US" smtClean="0"/>
              <a:pPr>
                <a:defRPr/>
              </a:pPr>
              <a:t>‹#›</a:t>
            </a:fld>
            <a:endParaRPr lang="en-US" dirty="0"/>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18AF848-CA9F-4B4C-9EBD-30987797F90C}" type="slidenum">
              <a:rPr lang="en-US" smtClean="0"/>
              <a:pPr>
                <a:defRPr/>
              </a:pPr>
              <a:t>‹#›</a:t>
            </a:fld>
            <a:endParaRPr lang="en-US" dirty="0"/>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C2E37B15-AF69-42BA-BD66-3F3B654FC088}" type="slidenum">
              <a:rPr lang="en-US" smtClean="0"/>
              <a:pPr fontAlgn="base">
                <a:spcBef>
                  <a:spcPct val="0"/>
                </a:spcBef>
                <a:spcAft>
                  <a:spcPct val="0"/>
                </a:spcAft>
                <a:defRPr/>
              </a:pPr>
              <a:t>‹#›</a:t>
            </a:fld>
            <a:endParaRPr lang="en-US" dirty="0"/>
          </a:p>
        </p:txBody>
      </p:sp>
      <p:pic>
        <p:nvPicPr>
          <p:cNvPr id="7" name="Picture 6" descr="animated atom.gif"/>
          <p:cNvPicPr>
            <a:picLocks noChangeAspect="1"/>
          </p:cNvPicPr>
          <p:nvPr userDrawn="1"/>
        </p:nvPicPr>
        <p:blipFill>
          <a:blip r:embed="rId15" cstate="print"/>
          <a:stretch>
            <a:fillRect/>
          </a:stretch>
        </p:blipFill>
        <p:spPr>
          <a:xfrm>
            <a:off x="8061820" y="5715000"/>
            <a:ext cx="634505" cy="504825"/>
          </a:xfrm>
          <a:prstGeom prst="rect">
            <a:avLst/>
          </a:prstGeom>
        </p:spPr>
      </p:pic>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5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3CBB3B81-8409-41A1-A868-C52B8C5F5AC3}" type="datetimeFigureOut">
              <a:rPr lang="en-US" smtClean="0">
                <a:solidFill>
                  <a:prstClr val="black">
                    <a:tint val="75000"/>
                  </a:prstClr>
                </a:solidFill>
                <a:latin typeface="Calibri"/>
              </a:rPr>
              <a:pPr eaLnBrk="1" fontAlgn="auto" hangingPunct="1">
                <a:spcBef>
                  <a:spcPts val="0"/>
                </a:spcBef>
                <a:spcAft>
                  <a:spcPts val="0"/>
                </a:spcAft>
              </a:pPr>
              <a:t>2/14/2013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1656A1EB-A153-4B6F-8537-B505D48940F6}"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0116684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9" y="1772816"/>
            <a:ext cx="8839199" cy="4896544"/>
          </a:xfrm>
          <a:prstGeom prst="rect">
            <a:avLst/>
          </a:prstGeom>
          <a:noFill/>
        </p:spPr>
        <p:txBody>
          <a:bodyPr wrap="square" rtlCol="0">
            <a:noAutofit/>
          </a:bodyPr>
          <a:lstStyle/>
          <a:p>
            <a:pPr algn="l" eaLnBrk="1" hangingPunct="1"/>
            <a:r>
              <a:rPr lang="en-US" sz="1800" b="1" u="sng" dirty="0">
                <a:solidFill>
                  <a:srgbClr val="000000"/>
                </a:solidFill>
                <a:latin typeface="Calibri"/>
              </a:rPr>
              <a:t>ACADs (08-006)  Covered</a:t>
            </a:r>
          </a:p>
          <a:p>
            <a:pPr algn="l" eaLnBrk="1" hangingPunct="1"/>
            <a:endParaRPr lang="en-US" sz="1800" b="1" u="sng" dirty="0">
              <a:solidFill>
                <a:srgbClr val="000000"/>
              </a:solidFill>
              <a:latin typeface="Calibri"/>
            </a:endParaRPr>
          </a:p>
          <a:p>
            <a:pPr algn="l" eaLnBrk="1" hangingPunct="1"/>
            <a:endParaRPr lang="en-US" sz="1800" b="1" u="sng" dirty="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r>
              <a:rPr lang="en-US" sz="1800" b="1" u="sng" dirty="0" smtClean="0">
                <a:solidFill>
                  <a:srgbClr val="000000"/>
                </a:solidFill>
                <a:latin typeface="Calibri"/>
              </a:rPr>
              <a:t>Keywords</a:t>
            </a:r>
          </a:p>
          <a:p>
            <a:pPr algn="l" eaLnBrk="1" hangingPunct="1"/>
            <a:r>
              <a:rPr lang="en-US" sz="1800" dirty="0" smtClean="0">
                <a:solidFill>
                  <a:srgbClr val="000000"/>
                </a:solidFill>
                <a:latin typeface="Calibri"/>
              </a:rPr>
              <a:t>posting, label, tag, storage, loose, fixed, 10CFR20, lower limits, dose rate, removing/releasing materials,   </a:t>
            </a:r>
          </a:p>
          <a:p>
            <a:pPr algn="l" eaLnBrk="1" hangingPunct="1"/>
            <a:endParaRPr lang="en-US" sz="1800" b="1" u="sng" dirty="0" smtClean="0">
              <a:solidFill>
                <a:srgbClr val="000000"/>
              </a:solidFill>
              <a:latin typeface="Calibri"/>
            </a:endParaRPr>
          </a:p>
          <a:p>
            <a:pPr algn="l" eaLnBrk="1" hangingPunct="1"/>
            <a:r>
              <a:rPr lang="en-US" sz="1800" b="1" u="sng" dirty="0" smtClean="0">
                <a:solidFill>
                  <a:srgbClr val="000000"/>
                </a:solidFill>
                <a:latin typeface="Calibri"/>
              </a:rPr>
              <a:t>Description</a:t>
            </a:r>
          </a:p>
          <a:p>
            <a:pPr algn="l" eaLnBrk="1" hangingPunct="1"/>
            <a:endParaRPr lang="en-US" sz="1800"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r>
              <a:rPr lang="en-US" sz="1800" b="1" u="sng" dirty="0" smtClean="0">
                <a:solidFill>
                  <a:srgbClr val="000000"/>
                </a:solidFill>
                <a:latin typeface="Calibri"/>
              </a:rPr>
              <a:t>Supporting Material</a:t>
            </a:r>
          </a:p>
          <a:p>
            <a:pPr algn="l" eaLnBrk="1" hangingPunct="1"/>
            <a:endParaRPr lang="en-US" sz="1800" dirty="0">
              <a:solidFill>
                <a:srgbClr val="000000"/>
              </a:solidFill>
              <a:latin typeface="Calibri"/>
            </a:endParaRPr>
          </a:p>
          <a:p>
            <a:pPr algn="l" eaLnBrk="1" hangingPunct="1"/>
            <a:endParaRPr lang="en-US" sz="1800" dirty="0">
              <a:solidFill>
                <a:srgbClr val="000000"/>
              </a:solidFill>
              <a:latin typeface="Calibri"/>
            </a:endParaRPr>
          </a:p>
        </p:txBody>
      </p:sp>
      <p:sp>
        <p:nvSpPr>
          <p:cNvPr id="8" name="Title 1"/>
          <p:cNvSpPr txBox="1">
            <a:spLocks/>
          </p:cNvSpPr>
          <p:nvPr/>
        </p:nvSpPr>
        <p:spPr>
          <a:xfrm>
            <a:off x="0" y="0"/>
            <a:ext cx="9144000" cy="990600"/>
          </a:xfrm>
          <a:prstGeom prst="rect">
            <a:avLst/>
          </a:prstGeom>
        </p:spPr>
        <p:txBody>
          <a:bodyPr anchor="b" anchorCtr="0"/>
          <a:lstStyle/>
          <a:p>
            <a:pPr algn="l" eaLnBrk="1" hangingPunct="1">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Radiation Protection Postings</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644320578"/>
              </p:ext>
            </p:extLst>
          </p:nvPr>
        </p:nvGraphicFramePr>
        <p:xfrm>
          <a:off x="323526" y="2132856"/>
          <a:ext cx="8668072" cy="1296144"/>
        </p:xfrm>
        <a:graphic>
          <a:graphicData uri="http://schemas.openxmlformats.org/drawingml/2006/table">
            <a:tbl>
              <a:tblPr>
                <a:effectLst/>
                <a:tableStyleId>{5C22544A-7EE6-4342-B048-85BDC9FD1C3A}</a:tableStyleId>
              </a:tblPr>
              <a:tblGrid>
                <a:gridCol w="2167018"/>
                <a:gridCol w="2167018"/>
                <a:gridCol w="2167018"/>
                <a:gridCol w="2167018"/>
              </a:tblGrid>
              <a:tr h="432048">
                <a:tc>
                  <a:txBody>
                    <a:bodyPr/>
                    <a:lstStyle/>
                    <a:p>
                      <a:r>
                        <a:rPr lang="en-US" dirty="0" smtClean="0">
                          <a:solidFill>
                            <a:schemeClr val="tx1"/>
                          </a:solidFill>
                        </a:rPr>
                        <a:t>3.3.5.6.2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3.3.8.2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3.3.8.3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3.3.9.5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32048">
                <a:tc>
                  <a:txBody>
                    <a:bodyPr/>
                    <a:lstStyle/>
                    <a:p>
                      <a:r>
                        <a:rPr lang="en-US" dirty="0" smtClean="0">
                          <a:solidFill>
                            <a:schemeClr val="tx1"/>
                          </a:solidFill>
                        </a:rPr>
                        <a:t>3.3.9.6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3.3.10.2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3.3.14.3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245445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Posting, Labeling, Tagging </a:t>
            </a:r>
            <a:endParaRPr lang="en-US" dirty="0"/>
          </a:p>
        </p:txBody>
      </p:sp>
      <p:sp>
        <p:nvSpPr>
          <p:cNvPr id="3" name="Content Placeholder 2"/>
          <p:cNvSpPr>
            <a:spLocks noGrp="1"/>
          </p:cNvSpPr>
          <p:nvPr>
            <p:ph idx="1"/>
          </p:nvPr>
        </p:nvSpPr>
        <p:spPr/>
        <p:txBody>
          <a:bodyPr/>
          <a:lstStyle/>
          <a:p>
            <a:r>
              <a:rPr lang="en-US" sz="2600" dirty="0" smtClean="0"/>
              <a:t>At their fundamental level, posting, labeling, and tagging are all communication devices.  </a:t>
            </a:r>
          </a:p>
          <a:p>
            <a:r>
              <a:rPr lang="en-US" sz="2600" dirty="0" smtClean="0"/>
              <a:t>They communicate the presence of a hazard to the workers and general population.</a:t>
            </a:r>
          </a:p>
          <a:p>
            <a:r>
              <a:rPr lang="en-US" sz="2600" dirty="0" smtClean="0"/>
              <a:t>RPTs are the “guardians” of the communication tool.  They: </a:t>
            </a:r>
          </a:p>
          <a:p>
            <a:pPr lvl="1"/>
            <a:r>
              <a:rPr lang="en-US" sz="2400" dirty="0" smtClean="0"/>
              <a:t>monitor for the presence of the hazard, </a:t>
            </a:r>
          </a:p>
          <a:p>
            <a:pPr lvl="1"/>
            <a:r>
              <a:rPr lang="en-US" sz="2400" dirty="0" smtClean="0"/>
              <a:t>determine the proper communication device(s) </a:t>
            </a:r>
          </a:p>
          <a:p>
            <a:pPr lvl="1"/>
            <a:r>
              <a:rPr lang="en-US" sz="2400" dirty="0" smtClean="0"/>
              <a:t>install the devices in such a way as to alert personnel prior to the hazard being encountered.</a:t>
            </a:r>
          </a:p>
          <a:p>
            <a:endParaRPr lang="en-US" sz="2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Posting, Labeling, Tagging </a:t>
            </a:r>
            <a:endParaRPr lang="en-US" dirty="0"/>
          </a:p>
        </p:txBody>
      </p:sp>
      <p:sp>
        <p:nvSpPr>
          <p:cNvPr id="3" name="Content Placeholder 2"/>
          <p:cNvSpPr>
            <a:spLocks noGrp="1"/>
          </p:cNvSpPr>
          <p:nvPr>
            <p:ph idx="1"/>
          </p:nvPr>
        </p:nvSpPr>
        <p:spPr>
          <a:xfrm>
            <a:off x="457200" y="1524000"/>
            <a:ext cx="8229600" cy="4724400"/>
          </a:xfrm>
        </p:spPr>
        <p:txBody>
          <a:bodyPr>
            <a:normAutofit lnSpcReduction="10000"/>
          </a:bodyPr>
          <a:lstStyle/>
          <a:p>
            <a:r>
              <a:rPr lang="en-US" sz="2600" dirty="0" smtClean="0"/>
              <a:t>RPTs also monitor the adequacy of the existing posting by comparing the radiological conditions in an area and verifying the posting is adequate.</a:t>
            </a:r>
          </a:p>
          <a:p>
            <a:r>
              <a:rPr lang="en-US" sz="2600" dirty="0" smtClean="0"/>
              <a:t>As the experts in this area, the RPTs also are responsible for ensuring the posting, labeling, and tagging are installed in a way that ensures it fulfills its function without failure. For example:</a:t>
            </a:r>
          </a:p>
          <a:p>
            <a:pPr lvl="1"/>
            <a:r>
              <a:rPr lang="en-US" dirty="0" smtClean="0"/>
              <a:t>Boundary rope must not fall under normal use</a:t>
            </a:r>
          </a:p>
          <a:p>
            <a:pPr lvl="1"/>
            <a:r>
              <a:rPr lang="en-US" dirty="0" smtClean="0"/>
              <a:t>Signs, labels and tags are in good repair and legible</a:t>
            </a:r>
          </a:p>
          <a:p>
            <a:pPr lvl="1"/>
            <a:r>
              <a:rPr lang="en-US" dirty="0" smtClean="0"/>
              <a:t>Techniques will be addressed later</a:t>
            </a:r>
          </a:p>
          <a:p>
            <a:endParaRPr lang="en-US" sz="2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10CFR20 </a:t>
            </a:r>
            <a:br>
              <a:rPr lang="en-US" dirty="0" smtClean="0"/>
            </a:br>
            <a:r>
              <a:rPr lang="en-US" dirty="0" smtClean="0"/>
              <a:t>Basic Terms - Posting</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a:xfrm>
            <a:off x="457200" y="1524000"/>
            <a:ext cx="8305800" cy="4800600"/>
          </a:xfrm>
        </p:spPr>
        <p:txBody>
          <a:bodyPr/>
          <a:lstStyle/>
          <a:p>
            <a:r>
              <a:rPr lang="en-US" sz="2550" i="1" dirty="0" smtClean="0"/>
              <a:t>Licensed material</a:t>
            </a:r>
            <a:r>
              <a:rPr lang="en-US" sz="2550" dirty="0" smtClean="0"/>
              <a:t> means source material, special nuclear material, or byproduct material received, possessed, used, transferred or disposed of under a general or specific license issued by the Commission.</a:t>
            </a:r>
          </a:p>
          <a:p>
            <a:r>
              <a:rPr lang="en-US" sz="2550" i="1" dirty="0" smtClean="0"/>
              <a:t>Radiation</a:t>
            </a:r>
            <a:r>
              <a:rPr lang="en-US" sz="2550" dirty="0" smtClean="0"/>
              <a:t> (ionizing radiation) means alpha particles, beta particles, gamma rays, x-rays, neutrons, high-speed electrons, high-speed protons, and other particles capable of producing ions. Radiation, as used in this part, does not include non-ionizing radiation, such as radio- or microwaves, or visible, infrared, or ultraviolet light.</a:t>
            </a:r>
            <a:endParaRPr lang="en-US" sz="255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600" i="1" dirty="0" smtClean="0"/>
              <a:t>Restricted area</a:t>
            </a:r>
            <a:r>
              <a:rPr lang="en-US" sz="2600" dirty="0" smtClean="0"/>
              <a:t> means an area, access to which is limited by the licensee for the purpose of protecting individuals against undue risks from exposure to radiation and radioactive materials. Restricted area does not include areas used as residential quarters, but separate rooms in a residential building may be set apart as a restricted area.</a:t>
            </a:r>
          </a:p>
          <a:p>
            <a:r>
              <a:rPr lang="en-US" sz="2600" i="1" dirty="0" smtClean="0"/>
              <a:t>Unrestricted area</a:t>
            </a:r>
            <a:r>
              <a:rPr lang="en-US" sz="2600" dirty="0" smtClean="0"/>
              <a:t> means an area, access to which is neither limited nor controlled by the license</a:t>
            </a:r>
            <a:endParaRPr lang="en-US" sz="2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a:xfrm>
            <a:off x="457200" y="1524000"/>
            <a:ext cx="8229600" cy="4724400"/>
          </a:xfrm>
        </p:spPr>
        <p:txBody>
          <a:bodyPr/>
          <a:lstStyle/>
          <a:p>
            <a:r>
              <a:rPr lang="en-US" sz="2400" i="1" dirty="0" smtClean="0"/>
              <a:t>Entrance or access point</a:t>
            </a:r>
            <a:r>
              <a:rPr lang="en-US" sz="2400" dirty="0" smtClean="0"/>
              <a:t> means any location through which an individual could gain access to radiation areas or to radioactive materials. This includes entry or exit portals of sufficient size to permit human entry, irrespective of their intended use.</a:t>
            </a:r>
          </a:p>
          <a:p>
            <a:r>
              <a:rPr lang="en-US" sz="2400" i="1" dirty="0" smtClean="0"/>
              <a:t>Radiation area</a:t>
            </a:r>
            <a:r>
              <a:rPr lang="en-US" sz="2400" dirty="0" smtClean="0"/>
              <a:t> means an area, accessible to individuals, in which radiation levels could result in an individual receiving a dose equivalent in excess of 0.005 rem (0.05 mSv) in 1 hour at 30 centimeters from the radiation source or from any surface that the radiation penetrates</a:t>
            </a:r>
          </a:p>
          <a:p>
            <a:endParaRPr lang="en-US" sz="24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400" i="1" dirty="0" smtClean="0"/>
              <a:t>High radiation area </a:t>
            </a:r>
            <a:r>
              <a:rPr lang="en-US" sz="2400" dirty="0" smtClean="0"/>
              <a:t>means an area, accessible to individuals, in which radiation levels from radiation sources external to the body could result in an individual receiving a dose equivalent in excess of 0.1 rem (1 mSv) in 1 hour at 30 centimeters from the radiation source or 30 centimeters from any surface that the radiation penetrates.</a:t>
            </a:r>
            <a:endParaRPr lang="en-US" sz="2600" dirty="0" smtClean="0"/>
          </a:p>
          <a:p>
            <a:endParaRPr lang="en-US"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400" i="1" dirty="0" smtClean="0"/>
              <a:t>Very high radiation area </a:t>
            </a:r>
            <a:r>
              <a:rPr lang="en-US" sz="2400" dirty="0" smtClean="0"/>
              <a:t>means an area, accessible to individuals, in which radiation levels from radiation sources external to the body could result in an individual receiving an absorbed dose in excess of 500 rads (5 grays) in 1 hour at 1 meter from a radiation source or 1 meter from any surface that the radiation penetrates.</a:t>
            </a:r>
          </a:p>
          <a:p>
            <a:pPr indent="0">
              <a:buNone/>
            </a:pPr>
            <a:r>
              <a:rPr lang="en-US" sz="2400" dirty="0" smtClean="0"/>
              <a:t>(Note: At very high doses received at high dose rates, units of absorbed dose (e.g., rads and grays) are appropriate, rather than units of dose equivalent (e.g., rems and sieverts)).</a:t>
            </a:r>
          </a:p>
          <a:p>
            <a:endParaRPr lang="en-US" sz="2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a:xfrm>
            <a:off x="457200" y="1600200"/>
            <a:ext cx="8229600" cy="4724400"/>
          </a:xfrm>
        </p:spPr>
        <p:txBody>
          <a:bodyPr/>
          <a:lstStyle/>
          <a:p>
            <a:r>
              <a:rPr lang="en-US" sz="2600" i="1" dirty="0" smtClean="0"/>
              <a:t>Contact dose rates – </a:t>
            </a:r>
            <a:r>
              <a:rPr lang="en-US" sz="2600" dirty="0" smtClean="0"/>
              <a:t>dose rates taken with a portable radiation survey instrument with the probe centered (where feasible) and in contact with the article containing the radioactive material causing the reading.  </a:t>
            </a:r>
          </a:p>
          <a:p>
            <a:r>
              <a:rPr lang="en-US" sz="2600" i="1" dirty="0" smtClean="0"/>
              <a:t>General area dose rates</a:t>
            </a:r>
            <a:r>
              <a:rPr lang="en-US" sz="2600" dirty="0" smtClean="0"/>
              <a:t> – generally speaking, dose rates taken at waist level in an area.  If the source of radiation is know to be above the head then the dose rate would be taken at head level.  If the source is from an identified contact reading, then the general area dose rate is at 30 cm from the surface.  </a:t>
            </a:r>
            <a:endParaRPr lang="en-US" sz="2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a:xfrm>
            <a:off x="457200" y="1524000"/>
            <a:ext cx="8153400" cy="4724400"/>
          </a:xfrm>
        </p:spPr>
        <p:txBody>
          <a:bodyPr/>
          <a:lstStyle/>
          <a:p>
            <a:r>
              <a:rPr lang="en-US" sz="2600" i="1" dirty="0" smtClean="0"/>
              <a:t>Airborne radioactivity area</a:t>
            </a:r>
            <a:r>
              <a:rPr lang="en-US" sz="2600" dirty="0" smtClean="0"/>
              <a:t> means a room, enclosure, or area in which airborne radioactive materials, composed wholly or partly of licensed material, exist in concentrations – </a:t>
            </a:r>
          </a:p>
          <a:p>
            <a:pPr lvl="1"/>
            <a:r>
              <a:rPr lang="en-US" sz="2400" dirty="0" smtClean="0"/>
              <a:t>In excess of the derived air concentrations (DACs) specified in appendix B, to §§ 20.1001-20.2401, or</a:t>
            </a:r>
          </a:p>
          <a:p>
            <a:pPr lvl="1"/>
            <a:r>
              <a:rPr lang="en-US" sz="2400" dirty="0" smtClean="0"/>
              <a:t>To such a degree that an individual present in the area without respiratory protective equipment could exceed, during the hours an individual is present in a week, an intake of 0.6 percent of the annual limit on intake (ALI) or 12 DAC-hours.</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idx="4294967295"/>
          </p:nvPr>
        </p:nvSpPr>
        <p:spPr>
          <a:xfrm>
            <a:off x="1371600" y="2743200"/>
            <a:ext cx="7772400" cy="1470025"/>
          </a:xfrm>
        </p:spPr>
        <p:txBody>
          <a:bodyPr/>
          <a:lstStyle/>
          <a:p>
            <a:r>
              <a:rPr lang="en-US" dirty="0" smtClean="0"/>
              <a:t>Postings</a:t>
            </a:r>
          </a:p>
        </p:txBody>
      </p:sp>
      <p:sp>
        <p:nvSpPr>
          <p:cNvPr id="4" name="Rectangle 3"/>
          <p:cNvSpPr/>
          <p:nvPr/>
        </p:nvSpPr>
        <p:spPr>
          <a:xfrm>
            <a:off x="1219200" y="685800"/>
            <a:ext cx="7467600" cy="707886"/>
          </a:xfrm>
          <a:prstGeom prst="rect">
            <a:avLst/>
          </a:prstGeom>
        </p:spPr>
        <p:txBody>
          <a:bodyPr wrap="square">
            <a:spAutoFit/>
          </a:bodyPr>
          <a:lstStyle/>
          <a:p>
            <a:pPr algn="ctr"/>
            <a:r>
              <a:rPr lang="en-US" sz="2400" b="1" kern="0" dirty="0" smtClean="0">
                <a:solidFill>
                  <a:srgbClr val="000000"/>
                </a:solidFill>
                <a:latin typeface="Arial"/>
                <a:ea typeface="+mj-ea"/>
                <a:cs typeface="+mj-cs"/>
              </a:rPr>
              <a:t>Radiological Safety and Response</a:t>
            </a:r>
          </a:p>
          <a:p>
            <a:pPr algn="ctr"/>
            <a:r>
              <a:rPr lang="en-US" sz="1600" kern="0" dirty="0" smtClean="0">
                <a:solidFill>
                  <a:srgbClr val="000000"/>
                </a:solidFill>
                <a:latin typeface="Arial"/>
                <a:ea typeface="+mj-ea"/>
                <a:cs typeface="+mj-cs"/>
              </a:rPr>
              <a:t>RPT-243 -3</a:t>
            </a:r>
            <a:endParaRPr lang="en-US" sz="11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Subpart J—Precautionary Procedures</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10CR20.1901 Caution Signs</a:t>
            </a:r>
            <a:endParaRPr lang="en-US" dirty="0"/>
          </a:p>
        </p:txBody>
      </p:sp>
      <p:sp>
        <p:nvSpPr>
          <p:cNvPr id="3" name="Content Placeholder 2"/>
          <p:cNvSpPr>
            <a:spLocks noGrp="1"/>
          </p:cNvSpPr>
          <p:nvPr>
            <p:ph idx="1"/>
          </p:nvPr>
        </p:nvSpPr>
        <p:spPr/>
        <p:txBody>
          <a:bodyPr/>
          <a:lstStyle/>
          <a:p>
            <a:r>
              <a:rPr lang="en-US" i="1" dirty="0" smtClean="0"/>
              <a:t>Standard radiation symbol</a:t>
            </a:r>
            <a:r>
              <a:rPr lang="en-US" dirty="0" smtClean="0"/>
              <a:t>. Unless otherwise authorized by the Commission, the symbol prescribed by this part shall use the colors magenta, or purple, or black on yellow background. The symbol prescribed by this part is the three-bladed design:</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4191000" y="4343400"/>
            <a:ext cx="1490663" cy="1524000"/>
          </a:xfrm>
          <a:prstGeom prst="rect">
            <a:avLst/>
          </a:prstGeom>
          <a:noFill/>
          <a:ln w="9525">
            <a:noFill/>
            <a:miter lim="800000"/>
            <a:headEnd type="none" w="lg" len="lg"/>
            <a:tailEnd type="none" w="lg" len="lg"/>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10CR20.1901 Caution Signs</a:t>
            </a:r>
            <a:endParaRPr lang="en-US" dirty="0"/>
          </a:p>
        </p:txBody>
      </p:sp>
      <p:sp>
        <p:nvSpPr>
          <p:cNvPr id="3" name="Content Placeholder 2"/>
          <p:cNvSpPr>
            <a:spLocks noGrp="1"/>
          </p:cNvSpPr>
          <p:nvPr>
            <p:ph idx="1"/>
          </p:nvPr>
        </p:nvSpPr>
        <p:spPr/>
        <p:txBody>
          <a:bodyPr/>
          <a:lstStyle/>
          <a:p>
            <a:r>
              <a:rPr lang="en-US" i="1" dirty="0" smtClean="0"/>
              <a:t>Exception to color requirements for standard radiation symbol</a:t>
            </a:r>
            <a:r>
              <a:rPr lang="en-US" dirty="0" smtClean="0"/>
              <a:t>.  licensees are authorized to label sources, source holders, or device components containing sources of licensed materials that are subjected to high temperatures, with conspicuously etched or stamped radiation caution symbols and without a color requirement.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10CFR20.1902</a:t>
            </a:r>
            <a:br>
              <a:rPr lang="en-US" dirty="0" smtClean="0"/>
            </a:br>
            <a:r>
              <a:rPr lang="en-US" dirty="0" smtClean="0"/>
              <a:t>Posting Requirements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licensee shall post each radiation area with a conspicuous sign or signs bearing the radiation symbol and the words          </a:t>
            </a:r>
          </a:p>
          <a:p>
            <a:pPr>
              <a:buNone/>
            </a:pPr>
            <a:r>
              <a:rPr lang="en-US" dirty="0" smtClean="0"/>
              <a:t>				   </a:t>
            </a:r>
          </a:p>
          <a:p>
            <a:pPr>
              <a:buNone/>
            </a:pPr>
            <a:r>
              <a:rPr lang="en-US" dirty="0" smtClean="0"/>
              <a:t>                               CAUTION </a:t>
            </a:r>
          </a:p>
          <a:p>
            <a:endParaRPr lang="en-US" dirty="0" smtClean="0"/>
          </a:p>
          <a:p>
            <a:endParaRPr lang="en-US" dirty="0" smtClean="0"/>
          </a:p>
          <a:p>
            <a:endParaRPr lang="en-US" dirty="0" smtClean="0"/>
          </a:p>
          <a:p>
            <a:pPr>
              <a:buNone/>
            </a:pPr>
            <a:r>
              <a:rPr lang="en-US" dirty="0" smtClean="0"/>
              <a:t>                        RADIATION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429000" y="3733800"/>
            <a:ext cx="1490663" cy="1524000"/>
          </a:xfrm>
          <a:prstGeom prst="rect">
            <a:avLst/>
          </a:prstGeom>
          <a:noFill/>
          <a:ln w="9525">
            <a:noFill/>
            <a:miter lim="800000"/>
            <a:headEnd type="none" w="lg" len="lg"/>
            <a:tailEnd type="none" w="lg" len="lg"/>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10CFR20.1902</a:t>
            </a:r>
            <a:br>
              <a:rPr lang="en-US" dirty="0" smtClean="0"/>
            </a:br>
            <a:r>
              <a:rPr lang="en-US" dirty="0" smtClean="0"/>
              <a:t>Posting Requirements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licensee shall post each high radiation area with a conspicuous sign or signs bearing the radiation symbol and the words </a:t>
            </a:r>
          </a:p>
          <a:p>
            <a:pPr>
              <a:buNone/>
            </a:pPr>
            <a:r>
              <a:rPr lang="en-US" dirty="0" smtClean="0"/>
              <a:t>                         </a:t>
            </a:r>
          </a:p>
          <a:p>
            <a:pPr>
              <a:buNone/>
            </a:pPr>
            <a:r>
              <a:rPr lang="en-US" dirty="0" smtClean="0"/>
              <a:t>                          CAUTION or DANGER</a:t>
            </a:r>
          </a:p>
          <a:p>
            <a:endParaRPr lang="en-US" dirty="0" smtClean="0"/>
          </a:p>
          <a:p>
            <a:endParaRPr lang="en-US" dirty="0" smtClean="0"/>
          </a:p>
          <a:p>
            <a:endParaRPr lang="en-US" dirty="0" smtClean="0"/>
          </a:p>
          <a:p>
            <a:pPr>
              <a:buNone/>
            </a:pPr>
            <a:r>
              <a:rPr lang="en-US" dirty="0" smtClean="0"/>
              <a:t>                        HIGH RADIATION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843337" y="3733800"/>
            <a:ext cx="1490663" cy="1524000"/>
          </a:xfrm>
          <a:prstGeom prst="rect">
            <a:avLst/>
          </a:prstGeom>
          <a:noFill/>
          <a:ln w="9525">
            <a:noFill/>
            <a:miter lim="800000"/>
            <a:headEnd type="none" w="lg" len="lg"/>
            <a:tailEnd type="none" w="lg" len="lg"/>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10CFR20.1902</a:t>
            </a:r>
            <a:br>
              <a:rPr lang="en-US" dirty="0" smtClean="0"/>
            </a:br>
            <a:r>
              <a:rPr lang="en-US" dirty="0" smtClean="0"/>
              <a:t>Posting Requirements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licensee shall post each very high radiation area with a conspicuous sign or signs bearing the radiation symbol and words </a:t>
            </a:r>
          </a:p>
          <a:p>
            <a:pPr>
              <a:buNone/>
            </a:pPr>
            <a:r>
              <a:rPr lang="en-US" dirty="0" smtClean="0"/>
              <a:t>				</a:t>
            </a:r>
          </a:p>
          <a:p>
            <a:pPr>
              <a:buNone/>
            </a:pPr>
            <a:r>
              <a:rPr lang="en-US" dirty="0" smtClean="0"/>
              <a:t>                             GRAVE DANGER</a:t>
            </a:r>
          </a:p>
          <a:p>
            <a:endParaRPr lang="en-US" dirty="0" smtClean="0"/>
          </a:p>
          <a:p>
            <a:endParaRPr lang="en-US" dirty="0" smtClean="0"/>
          </a:p>
          <a:p>
            <a:endParaRPr lang="en-US" dirty="0" smtClean="0"/>
          </a:p>
          <a:p>
            <a:pPr>
              <a:buNone/>
            </a:pPr>
            <a:r>
              <a:rPr lang="en-US" dirty="0" smtClean="0"/>
              <a:t>                VERY HIGH RADIATION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733800" y="3733800"/>
            <a:ext cx="1490663" cy="1524000"/>
          </a:xfrm>
          <a:prstGeom prst="rect">
            <a:avLst/>
          </a:prstGeom>
          <a:noFill/>
          <a:ln w="9525">
            <a:noFill/>
            <a:miter lim="800000"/>
            <a:headEnd type="none" w="lg" len="lg"/>
            <a:tailEnd type="none" w="lg" len="lg"/>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10CFR20.1902</a:t>
            </a:r>
            <a:br>
              <a:rPr lang="en-US" dirty="0" smtClean="0"/>
            </a:br>
            <a:r>
              <a:rPr lang="en-US" dirty="0" smtClean="0"/>
              <a:t>Posting Requirements</a:t>
            </a:r>
            <a:endParaRPr lang="en-US" dirty="0"/>
          </a:p>
        </p:txBody>
      </p:sp>
      <p:sp>
        <p:nvSpPr>
          <p:cNvPr id="3" name="Content Placeholder 2"/>
          <p:cNvSpPr>
            <a:spLocks noGrp="1"/>
          </p:cNvSpPr>
          <p:nvPr>
            <p:ph idx="1"/>
          </p:nvPr>
        </p:nvSpPr>
        <p:spPr/>
        <p:txBody>
          <a:bodyPr>
            <a:normAutofit fontScale="92500"/>
          </a:bodyPr>
          <a:lstStyle/>
          <a:p>
            <a:r>
              <a:rPr lang="en-US" dirty="0" smtClean="0"/>
              <a:t>The licensee shall post each airborne radioactivity area with a conspicuous sign or signs bearing the radiation symbol and the words </a:t>
            </a:r>
          </a:p>
          <a:p>
            <a:pPr>
              <a:buNone/>
            </a:pPr>
            <a:r>
              <a:rPr lang="en-US" dirty="0" smtClean="0"/>
              <a:t>                    CAUTION or  DANGER</a:t>
            </a:r>
          </a:p>
          <a:p>
            <a:pPr>
              <a:buNone/>
            </a:pPr>
            <a:r>
              <a:rPr lang="en-US" dirty="0" smtClean="0"/>
              <a:t>                            </a:t>
            </a:r>
          </a:p>
          <a:p>
            <a:pPr>
              <a:buNone/>
            </a:pPr>
            <a:endParaRPr lang="en-US" dirty="0" smtClean="0"/>
          </a:p>
          <a:p>
            <a:pPr>
              <a:buNone/>
            </a:pPr>
            <a:endParaRPr lang="en-US" dirty="0" smtClean="0"/>
          </a:p>
          <a:p>
            <a:pPr>
              <a:buNone/>
            </a:pPr>
            <a:r>
              <a:rPr lang="en-US" dirty="0" smtClean="0"/>
              <a:t>              AIRBORNE RADIOACTIVITY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352800" y="3276600"/>
            <a:ext cx="1490663" cy="1524000"/>
          </a:xfrm>
          <a:prstGeom prst="rect">
            <a:avLst/>
          </a:prstGeom>
          <a:noFill/>
          <a:ln w="9525">
            <a:noFill/>
            <a:miter lim="800000"/>
            <a:headEnd type="none" w="lg" len="lg"/>
            <a:tailEnd type="none" w="lg" len="lg"/>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10CFR20.1902</a:t>
            </a:r>
            <a:br>
              <a:rPr lang="en-US" dirty="0" smtClean="0"/>
            </a:br>
            <a:r>
              <a:rPr lang="en-US" dirty="0" smtClean="0"/>
              <a:t>Posting Requirements</a:t>
            </a:r>
            <a:endParaRPr lang="en-US" dirty="0"/>
          </a:p>
        </p:txBody>
      </p:sp>
      <p:sp>
        <p:nvSpPr>
          <p:cNvPr id="3" name="Content Placeholder 2"/>
          <p:cNvSpPr>
            <a:spLocks noGrp="1"/>
          </p:cNvSpPr>
          <p:nvPr>
            <p:ph idx="1"/>
          </p:nvPr>
        </p:nvSpPr>
        <p:spPr/>
        <p:txBody>
          <a:bodyPr>
            <a:normAutofit lnSpcReduction="10000"/>
          </a:bodyPr>
          <a:lstStyle/>
          <a:p>
            <a:r>
              <a:rPr lang="en-US" sz="2600" dirty="0" smtClean="0"/>
              <a:t>The licensee shall post each area or room in which there is used or stored an amount of licensed material exceeding 10 times the quantity of such material specified in appendix C to part 20 with a conspicuous sign or signs bearing the radiation symbol and the words </a:t>
            </a:r>
          </a:p>
          <a:p>
            <a:pPr>
              <a:buNone/>
            </a:pPr>
            <a:r>
              <a:rPr lang="en-US" sz="2600" dirty="0" smtClean="0"/>
              <a:t>                         CAUTION or DANGER </a:t>
            </a:r>
          </a:p>
          <a:p>
            <a:pPr>
              <a:buNone/>
            </a:pPr>
            <a:endParaRPr lang="en-US" sz="2600" dirty="0" smtClean="0"/>
          </a:p>
          <a:p>
            <a:pPr>
              <a:buNone/>
            </a:pPr>
            <a:endParaRPr lang="en-US" sz="2600" dirty="0" smtClean="0"/>
          </a:p>
          <a:p>
            <a:pPr>
              <a:buNone/>
            </a:pPr>
            <a:endParaRPr lang="en-US" sz="1400" dirty="0" smtClean="0"/>
          </a:p>
          <a:p>
            <a:pPr>
              <a:buNone/>
            </a:pPr>
            <a:r>
              <a:rPr lang="en-US" sz="2600" dirty="0" smtClean="0"/>
              <a:t>                     RADIOACTIVE MATERIAL(S)</a:t>
            </a:r>
          </a:p>
          <a:p>
            <a:pPr>
              <a:buNone/>
            </a:pPr>
            <a:r>
              <a:rPr lang="en-US" sz="2600" dirty="0" smtClean="0"/>
              <a:t>                            </a:t>
            </a:r>
          </a:p>
          <a:p>
            <a:pPr>
              <a:buNone/>
            </a:pPr>
            <a:endParaRPr lang="en-US" sz="2600" dirty="0" smtClean="0"/>
          </a:p>
          <a:p>
            <a:pPr>
              <a:buNone/>
            </a:pPr>
            <a:endParaRPr lang="en-US" sz="2600" dirty="0"/>
          </a:p>
        </p:txBody>
      </p:sp>
      <p:pic>
        <p:nvPicPr>
          <p:cNvPr id="4" name="Picture 19"/>
          <p:cNvPicPr>
            <a:picLocks noChangeAspect="1" noChangeArrowheads="1"/>
          </p:cNvPicPr>
          <p:nvPr/>
        </p:nvPicPr>
        <p:blipFill>
          <a:blip r:embed="rId2" cstate="print"/>
          <a:srcRect/>
          <a:stretch>
            <a:fillRect/>
          </a:stretch>
        </p:blipFill>
        <p:spPr bwMode="auto">
          <a:xfrm>
            <a:off x="3886200" y="4495800"/>
            <a:ext cx="1267064" cy="1295400"/>
          </a:xfrm>
          <a:prstGeom prst="rect">
            <a:avLst/>
          </a:prstGeom>
          <a:noFill/>
          <a:ln w="9525">
            <a:noFill/>
            <a:miter lim="800000"/>
            <a:headEnd type="none" w="lg" len="lg"/>
            <a:tailEnd type="none" w="lg" len="lg"/>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RAM Area Approval</a:t>
            </a:r>
            <a:endParaRPr lang="en-US" dirty="0"/>
          </a:p>
        </p:txBody>
      </p:sp>
      <p:sp>
        <p:nvSpPr>
          <p:cNvPr id="3" name="Content Placeholder 2"/>
          <p:cNvSpPr>
            <a:spLocks noGrp="1"/>
          </p:cNvSpPr>
          <p:nvPr>
            <p:ph idx="1"/>
          </p:nvPr>
        </p:nvSpPr>
        <p:spPr/>
        <p:txBody>
          <a:bodyPr/>
          <a:lstStyle/>
          <a:p>
            <a:r>
              <a:rPr lang="en-US" sz="2600" dirty="0" smtClean="0"/>
              <a:t>The establishment of radioactive material (RAM) areas must be approved by station radiation protection management (specified in facility procedures).</a:t>
            </a:r>
          </a:p>
          <a:p>
            <a:r>
              <a:rPr lang="en-US" sz="2600" dirty="0" smtClean="0"/>
              <a:t>This is necessary to ensure that radioactive materials are properly controlled and that the hazard is clearly communicated in keeping with the requirements of the regulations.</a:t>
            </a:r>
          </a:p>
          <a:p>
            <a:r>
              <a:rPr lang="en-US" sz="2600" dirty="0" smtClean="0"/>
              <a:t>Typically, the radiation protection organization will maintain a list of approved RAM areas.</a:t>
            </a:r>
            <a:endParaRPr lang="en-US" sz="26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10CFR20.1903</a:t>
            </a:r>
            <a:br>
              <a:rPr lang="en-US" dirty="0" smtClean="0"/>
            </a:br>
            <a:r>
              <a:rPr lang="en-US" dirty="0" smtClean="0"/>
              <a:t>Exceptions to Posting Requirements</a:t>
            </a:r>
            <a:endParaRPr lang="en-US" dirty="0"/>
          </a:p>
        </p:txBody>
      </p:sp>
      <p:sp>
        <p:nvSpPr>
          <p:cNvPr id="3" name="Content Placeholder 2"/>
          <p:cNvSpPr>
            <a:spLocks noGrp="1"/>
          </p:cNvSpPr>
          <p:nvPr>
            <p:ph idx="1"/>
          </p:nvPr>
        </p:nvSpPr>
        <p:spPr/>
        <p:txBody>
          <a:bodyPr/>
          <a:lstStyle/>
          <a:p>
            <a:r>
              <a:rPr lang="en-US" sz="2600" dirty="0" smtClean="0"/>
              <a:t>A licensee is not required to post caution signs in areas or rooms containing radioactive materials for periods of </a:t>
            </a:r>
            <a:r>
              <a:rPr lang="en-US" sz="2600" b="1" dirty="0" smtClean="0"/>
              <a:t>less than 8 hours</a:t>
            </a:r>
            <a:r>
              <a:rPr lang="en-US" sz="2600" dirty="0" smtClean="0"/>
              <a:t>, if </a:t>
            </a:r>
            <a:r>
              <a:rPr lang="en-US" sz="2600" b="1" dirty="0" smtClean="0"/>
              <a:t>each</a:t>
            </a:r>
            <a:r>
              <a:rPr lang="en-US" sz="2600" dirty="0" smtClean="0"/>
              <a:t> of the following conditions is met:</a:t>
            </a:r>
          </a:p>
          <a:p>
            <a:pPr lvl="1"/>
            <a:r>
              <a:rPr lang="en-US" dirty="0" smtClean="0"/>
              <a:t>The materials are constantly attended during these periods by an individual who takes the precautions necessary to prevent the exposure of individuals to radiation or radioactive materials in excess of the limits established in this part; </a:t>
            </a:r>
            <a:r>
              <a:rPr lang="en-US" b="1" dirty="0" smtClean="0"/>
              <a:t>and</a:t>
            </a:r>
          </a:p>
          <a:p>
            <a:pPr lvl="1"/>
            <a:r>
              <a:rPr lang="en-US" dirty="0" smtClean="0"/>
              <a:t>The area or room is subject to the licensee's control.</a:t>
            </a:r>
          </a:p>
          <a:p>
            <a:endParaRPr lang="en-US" sz="2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219200" y="381000"/>
            <a:ext cx="7162800" cy="1143000"/>
          </a:xfrm>
        </p:spPr>
        <p:txBody>
          <a:bodyPr/>
          <a:lstStyle/>
          <a:p>
            <a:r>
              <a:rPr lang="en-US" smtClean="0"/>
              <a:t>Learning Outcomes</a:t>
            </a:r>
            <a:br>
              <a:rPr lang="en-US" smtClean="0"/>
            </a:br>
            <a:r>
              <a:rPr lang="en-US" sz="1600" smtClean="0"/>
              <a:t>Upon completion of this lesson, the student will be able to:</a:t>
            </a:r>
            <a:endParaRPr lang="en-US" smtClean="0"/>
          </a:p>
        </p:txBody>
      </p:sp>
      <p:sp>
        <p:nvSpPr>
          <p:cNvPr id="4099" name="Content Placeholder 2"/>
          <p:cNvSpPr>
            <a:spLocks noGrp="1"/>
          </p:cNvSpPr>
          <p:nvPr>
            <p:ph idx="1"/>
          </p:nvPr>
        </p:nvSpPr>
        <p:spPr>
          <a:xfrm>
            <a:off x="381000" y="1600200"/>
            <a:ext cx="8305800" cy="4648200"/>
          </a:xfrm>
        </p:spPr>
        <p:txBody>
          <a:bodyPr/>
          <a:lstStyle/>
          <a:p>
            <a:r>
              <a:rPr lang="en-US" sz="2400" dirty="0" smtClean="0">
                <a:solidFill>
                  <a:schemeClr val="tx1"/>
                </a:solidFill>
                <a:latin typeface="+mn-lt"/>
                <a:ea typeface="+mn-ea"/>
                <a:cs typeface="+mn-cs"/>
              </a:rPr>
              <a:t>Explain the differences between general area dose rate and contact dose rate and how each is used to control exposure.</a:t>
            </a:r>
            <a:r>
              <a:rPr lang="en-US" sz="2400" dirty="0" smtClean="0"/>
              <a:t> </a:t>
            </a:r>
          </a:p>
          <a:p>
            <a:r>
              <a:rPr lang="en-US" sz="2400" dirty="0" smtClean="0"/>
              <a:t>Explain the difference between loose and fixed contamination. </a:t>
            </a:r>
          </a:p>
          <a:p>
            <a:r>
              <a:rPr lang="en-US" sz="2400" dirty="0" smtClean="0"/>
              <a:t>State the purpose of radiological postings, signs, labels, and barricades; and the RPTs responsibilities for them </a:t>
            </a:r>
          </a:p>
          <a:p>
            <a:r>
              <a:rPr lang="en-US" sz="2400" dirty="0" smtClean="0"/>
              <a:t>Define </a:t>
            </a:r>
            <a:r>
              <a:rPr lang="en-US" sz="2400" dirty="0" smtClean="0">
                <a:solidFill>
                  <a:schemeClr val="tx1"/>
                </a:solidFill>
                <a:latin typeface="+mn-lt"/>
                <a:ea typeface="+mn-ea"/>
                <a:cs typeface="+mn-cs"/>
              </a:rPr>
              <a:t>and state the posting requirements for the controlled area, radiologically restricted area, radiation area, high radiation area, locked high radiation area, very high radiation area, and hot spots.</a:t>
            </a:r>
            <a:r>
              <a:rPr lang="en-US" sz="2400" dirty="0" smtClean="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10CFR20.1903</a:t>
            </a:r>
            <a:br>
              <a:rPr lang="en-US" dirty="0" smtClean="0"/>
            </a:br>
            <a:r>
              <a:rPr lang="en-US" dirty="0" smtClean="0"/>
              <a:t>Exceptions to Posting Requirements</a:t>
            </a:r>
            <a:endParaRPr lang="en-US" dirty="0"/>
          </a:p>
        </p:txBody>
      </p:sp>
      <p:sp>
        <p:nvSpPr>
          <p:cNvPr id="3" name="Content Placeholder 2"/>
          <p:cNvSpPr>
            <a:spLocks noGrp="1"/>
          </p:cNvSpPr>
          <p:nvPr>
            <p:ph idx="1"/>
          </p:nvPr>
        </p:nvSpPr>
        <p:spPr/>
        <p:txBody>
          <a:bodyPr/>
          <a:lstStyle/>
          <a:p>
            <a:r>
              <a:rPr lang="en-US" sz="2400" dirty="0" smtClean="0"/>
              <a:t>Rooms or other areas in hospitals that are occupied by patients are not required to be posted with caution signs pursuant to § 20.1902 provided that the patient could be released from licensee control pursuant to § 35.75 of this chapter.</a:t>
            </a:r>
          </a:p>
          <a:p>
            <a:r>
              <a:rPr lang="en-US" sz="2400" dirty="0" smtClean="0"/>
              <a:t>A room or area is not required to be posted with a caution sign because of the presence of a sealed source provided the radiation level at 30 centimeters from the surface of the source container or housing does not exceed 0.005 rem (0.05 mSv) per hour.</a:t>
            </a:r>
            <a:endParaRPr lang="en-US" sz="26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10CFR20.1903</a:t>
            </a:r>
            <a:br>
              <a:rPr lang="en-US" dirty="0" smtClean="0"/>
            </a:br>
            <a:r>
              <a:rPr lang="en-US" dirty="0" smtClean="0"/>
              <a:t>Exceptions to Posting Requirements</a:t>
            </a:r>
            <a:endParaRPr lang="en-US" dirty="0"/>
          </a:p>
        </p:txBody>
      </p:sp>
      <p:sp>
        <p:nvSpPr>
          <p:cNvPr id="3" name="Content Placeholder 2"/>
          <p:cNvSpPr>
            <a:spLocks noGrp="1"/>
          </p:cNvSpPr>
          <p:nvPr>
            <p:ph idx="1"/>
          </p:nvPr>
        </p:nvSpPr>
        <p:spPr/>
        <p:txBody>
          <a:bodyPr/>
          <a:lstStyle/>
          <a:p>
            <a:r>
              <a:rPr lang="en-US" sz="2400" dirty="0" smtClean="0"/>
              <a:t>Rooms in hospitals or clinics that are used for teletherapy are exempt from the requirement to post caution signs under § 20.1902 </a:t>
            </a:r>
            <a:r>
              <a:rPr lang="en-US" sz="2400" b="1" dirty="0" smtClean="0"/>
              <a:t>if</a:t>
            </a:r>
            <a:r>
              <a:rPr lang="en-US" sz="2400" dirty="0" smtClean="0"/>
              <a:t>—</a:t>
            </a:r>
          </a:p>
          <a:p>
            <a:pPr lvl="1"/>
            <a:r>
              <a:rPr lang="en-US" dirty="0" smtClean="0"/>
              <a:t>Access to the room is controlled pursuant to 10 CFR 35.615; </a:t>
            </a:r>
            <a:r>
              <a:rPr lang="en-US" b="1" dirty="0" smtClean="0"/>
              <a:t>and</a:t>
            </a:r>
          </a:p>
          <a:p>
            <a:pPr lvl="1"/>
            <a:r>
              <a:rPr lang="en-US" dirty="0" smtClean="0"/>
              <a:t>Personnel in attendance take necessary precautions to prevent the inadvertent exposure of workers, other patients, and members of the public to radiation in excess of the limits established in this part.</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10CFR20.1904</a:t>
            </a:r>
            <a:br>
              <a:rPr lang="en-US" dirty="0" smtClean="0"/>
            </a:br>
            <a:r>
              <a:rPr lang="en-US" dirty="0" smtClean="0"/>
              <a:t>Labeling Containers</a:t>
            </a:r>
            <a:endParaRPr lang="en-US" dirty="0"/>
          </a:p>
        </p:txBody>
      </p:sp>
      <p:sp>
        <p:nvSpPr>
          <p:cNvPr id="3" name="Content Placeholder 2"/>
          <p:cNvSpPr>
            <a:spLocks noGrp="1"/>
          </p:cNvSpPr>
          <p:nvPr>
            <p:ph idx="1"/>
          </p:nvPr>
        </p:nvSpPr>
        <p:spPr/>
        <p:txBody>
          <a:bodyPr/>
          <a:lstStyle/>
          <a:p>
            <a:r>
              <a:rPr lang="en-US" sz="2400" dirty="0" smtClean="0"/>
              <a:t>The licensee shall ensure that each container of licensed material bears a </a:t>
            </a:r>
            <a:r>
              <a:rPr lang="en-US" sz="2400" b="1" dirty="0" smtClean="0"/>
              <a:t>durable</a:t>
            </a:r>
            <a:r>
              <a:rPr lang="en-US" sz="2400" dirty="0" smtClean="0"/>
              <a:t>, </a:t>
            </a:r>
            <a:r>
              <a:rPr lang="en-US" sz="2400" b="1" dirty="0" smtClean="0"/>
              <a:t>clearly visible label </a:t>
            </a:r>
            <a:r>
              <a:rPr lang="en-US" sz="2400" dirty="0" smtClean="0"/>
              <a:t>bearing the radiation symbol and the words:</a:t>
            </a:r>
          </a:p>
        </p:txBody>
      </p:sp>
      <p:sp>
        <p:nvSpPr>
          <p:cNvPr id="5" name="Rectangle 4"/>
          <p:cNvSpPr/>
          <p:nvPr/>
        </p:nvSpPr>
        <p:spPr>
          <a:xfrm>
            <a:off x="1981200" y="3657600"/>
            <a:ext cx="5181600" cy="2191369"/>
          </a:xfrm>
          <a:prstGeom prst="rect">
            <a:avLst/>
          </a:prstGeom>
        </p:spPr>
        <p:txBody>
          <a:bodyPr wrap="square">
            <a:spAutoFit/>
          </a:bodyPr>
          <a:lstStyle/>
          <a:p>
            <a:pPr marL="342900" lvl="0" indent="-342900" algn="l">
              <a:spcBef>
                <a:spcPct val="20000"/>
              </a:spcBef>
            </a:pPr>
            <a:r>
              <a:rPr lang="en-US" sz="2600" kern="0" dirty="0" smtClean="0">
                <a:solidFill>
                  <a:srgbClr val="000000"/>
                </a:solidFill>
                <a:latin typeface="Arial"/>
              </a:rPr>
              <a:t>         CAUTION or DANGER </a:t>
            </a:r>
          </a:p>
          <a:p>
            <a:pPr marL="342900" lvl="0" indent="-342900" algn="l">
              <a:spcBef>
                <a:spcPct val="20000"/>
              </a:spcBef>
            </a:pPr>
            <a:endParaRPr lang="en-US" sz="2600" kern="0" dirty="0" smtClean="0">
              <a:solidFill>
                <a:srgbClr val="000000"/>
              </a:solidFill>
              <a:latin typeface="Arial"/>
            </a:endParaRPr>
          </a:p>
          <a:p>
            <a:pPr marL="342900" lvl="0" indent="-342900" algn="l">
              <a:spcBef>
                <a:spcPct val="20000"/>
              </a:spcBef>
            </a:pPr>
            <a:endParaRPr lang="en-US" sz="2600" kern="0" dirty="0" smtClean="0">
              <a:solidFill>
                <a:srgbClr val="000000"/>
              </a:solidFill>
              <a:latin typeface="Arial"/>
            </a:endParaRPr>
          </a:p>
          <a:p>
            <a:pPr marL="342900" lvl="0" indent="-342900" algn="l">
              <a:spcBef>
                <a:spcPct val="20000"/>
              </a:spcBef>
            </a:pPr>
            <a:endParaRPr lang="en-US" sz="1400" kern="0" dirty="0" smtClean="0">
              <a:solidFill>
                <a:srgbClr val="000000"/>
              </a:solidFill>
              <a:latin typeface="Arial"/>
            </a:endParaRPr>
          </a:p>
          <a:p>
            <a:pPr marL="342900" lvl="0" indent="-342900" algn="l">
              <a:spcBef>
                <a:spcPct val="20000"/>
              </a:spcBef>
            </a:pPr>
            <a:r>
              <a:rPr lang="en-US" sz="2600" kern="0" dirty="0" smtClean="0">
                <a:solidFill>
                  <a:srgbClr val="000000"/>
                </a:solidFill>
                <a:latin typeface="Arial"/>
              </a:rPr>
              <a:t>    RADIOACTIVE MATERIAL(S)</a:t>
            </a:r>
          </a:p>
        </p:txBody>
      </p:sp>
      <p:pic>
        <p:nvPicPr>
          <p:cNvPr id="6" name="Picture 11"/>
          <p:cNvPicPr>
            <a:picLocks noChangeAspect="1" noChangeArrowheads="1"/>
          </p:cNvPicPr>
          <p:nvPr/>
        </p:nvPicPr>
        <p:blipFill>
          <a:blip r:embed="rId2" cstate="print"/>
          <a:srcRect/>
          <a:stretch>
            <a:fillRect/>
          </a:stretch>
        </p:blipFill>
        <p:spPr bwMode="auto">
          <a:xfrm>
            <a:off x="3886200" y="4114800"/>
            <a:ext cx="1185863" cy="1212383"/>
          </a:xfrm>
          <a:prstGeom prst="rect">
            <a:avLst/>
          </a:prstGeom>
          <a:noFill/>
          <a:ln w="9525">
            <a:noFill/>
            <a:miter lim="800000"/>
            <a:headEnd type="none" w="lg" len="lg"/>
            <a:tailEnd type="none" w="lg" len="lg"/>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10CFR20.1904</a:t>
            </a:r>
            <a:br>
              <a:rPr lang="en-US" dirty="0" smtClean="0"/>
            </a:br>
            <a:r>
              <a:rPr lang="en-US" dirty="0" smtClean="0"/>
              <a:t>Labeling Containers</a:t>
            </a:r>
            <a:endParaRPr lang="en-US" dirty="0"/>
          </a:p>
        </p:txBody>
      </p:sp>
      <p:sp>
        <p:nvSpPr>
          <p:cNvPr id="3" name="Content Placeholder 2"/>
          <p:cNvSpPr>
            <a:spLocks noGrp="1"/>
          </p:cNvSpPr>
          <p:nvPr>
            <p:ph idx="1"/>
          </p:nvPr>
        </p:nvSpPr>
        <p:spPr/>
        <p:txBody>
          <a:bodyPr>
            <a:normAutofit lnSpcReduction="10000"/>
          </a:bodyPr>
          <a:lstStyle/>
          <a:p>
            <a:pPr>
              <a:spcBef>
                <a:spcPts val="0"/>
              </a:spcBef>
            </a:pPr>
            <a:r>
              <a:rPr lang="en-US" sz="2600" dirty="0" smtClean="0"/>
              <a:t>The label must also provide sufficient information such as: </a:t>
            </a:r>
          </a:p>
          <a:p>
            <a:pPr lvl="1">
              <a:spcBef>
                <a:spcPts val="0"/>
              </a:spcBef>
            </a:pPr>
            <a:r>
              <a:rPr lang="en-US" dirty="0" smtClean="0"/>
              <a:t>the radionuclide(s) present, </a:t>
            </a:r>
          </a:p>
          <a:p>
            <a:pPr lvl="1">
              <a:spcBef>
                <a:spcPts val="0"/>
              </a:spcBef>
            </a:pPr>
            <a:r>
              <a:rPr lang="en-US" dirty="0" smtClean="0"/>
              <a:t>an estimate of the quantity of radioactivity, </a:t>
            </a:r>
          </a:p>
          <a:p>
            <a:pPr lvl="1">
              <a:spcBef>
                <a:spcPts val="0"/>
              </a:spcBef>
            </a:pPr>
            <a:r>
              <a:rPr lang="en-US" dirty="0" smtClean="0"/>
              <a:t>the date for which the activity is estimated, radiation levels, </a:t>
            </a:r>
          </a:p>
          <a:p>
            <a:pPr lvl="1">
              <a:spcBef>
                <a:spcPts val="0"/>
              </a:spcBef>
            </a:pPr>
            <a:r>
              <a:rPr lang="en-US" dirty="0" smtClean="0"/>
              <a:t>kinds of materials, and </a:t>
            </a:r>
          </a:p>
          <a:p>
            <a:pPr lvl="1">
              <a:spcBef>
                <a:spcPts val="0"/>
              </a:spcBef>
            </a:pPr>
            <a:r>
              <a:rPr lang="en-US" dirty="0" smtClean="0"/>
              <a:t>mass enrichment </a:t>
            </a:r>
          </a:p>
          <a:p>
            <a:pPr indent="0">
              <a:spcBef>
                <a:spcPts val="0"/>
              </a:spcBef>
              <a:buNone/>
            </a:pPr>
            <a:r>
              <a:rPr lang="en-US" sz="2600" dirty="0" smtClean="0"/>
              <a:t>to permit individuals handling or using the containers, or working in the vicinity of the containers, to take precautions to avoid or minimize exposures.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10CFR20.1904</a:t>
            </a:r>
            <a:br>
              <a:rPr lang="en-US" dirty="0" smtClean="0"/>
            </a:br>
            <a:r>
              <a:rPr lang="en-US" dirty="0" smtClean="0"/>
              <a:t>Labeling Containers</a:t>
            </a:r>
            <a:endParaRPr lang="en-US" dirty="0"/>
          </a:p>
        </p:txBody>
      </p:sp>
      <p:sp>
        <p:nvSpPr>
          <p:cNvPr id="3" name="Content Placeholder 2"/>
          <p:cNvSpPr>
            <a:spLocks noGrp="1"/>
          </p:cNvSpPr>
          <p:nvPr>
            <p:ph idx="1"/>
          </p:nvPr>
        </p:nvSpPr>
        <p:spPr/>
        <p:txBody>
          <a:bodyPr/>
          <a:lstStyle/>
          <a:p>
            <a:r>
              <a:rPr lang="en-US" sz="2600" dirty="0" smtClean="0"/>
              <a:t>Each licensee shall, prior to removal or disposal of empty uncontaminated containers to unrestricted areas, remove or deface the radioactive material label or otherwise clearly indicate that the container no longer contains radioactive materials.</a:t>
            </a:r>
            <a:endParaRPr lang="en-US" sz="26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2800" dirty="0" smtClean="0"/>
              <a:t>10CFR20.1905</a:t>
            </a:r>
            <a:r>
              <a:rPr lang="en-US" dirty="0" smtClean="0"/>
              <a:t/>
            </a:r>
            <a:br>
              <a:rPr lang="en-US" dirty="0" smtClean="0"/>
            </a:br>
            <a:r>
              <a:rPr lang="en-US" sz="2800" dirty="0" smtClean="0"/>
              <a:t>Exemptions to Labeling Requirements</a:t>
            </a:r>
            <a:endParaRPr lang="en-US" dirty="0"/>
          </a:p>
        </p:txBody>
      </p:sp>
      <p:sp>
        <p:nvSpPr>
          <p:cNvPr id="3" name="Content Placeholder 2"/>
          <p:cNvSpPr>
            <a:spLocks noGrp="1"/>
          </p:cNvSpPr>
          <p:nvPr>
            <p:ph idx="1"/>
          </p:nvPr>
        </p:nvSpPr>
        <p:spPr/>
        <p:txBody>
          <a:bodyPr/>
          <a:lstStyle/>
          <a:p>
            <a:r>
              <a:rPr lang="en-US" sz="2400" dirty="0" smtClean="0"/>
              <a:t>A licensee is not required to label containers  –</a:t>
            </a:r>
          </a:p>
          <a:p>
            <a:pPr lvl="1">
              <a:spcBef>
                <a:spcPts val="0"/>
              </a:spcBef>
            </a:pPr>
            <a:r>
              <a:rPr lang="en-US" dirty="0" smtClean="0"/>
              <a:t>holding licensed material in quantities less than the quantities listed in appendix C to part 20; </a:t>
            </a:r>
            <a:r>
              <a:rPr lang="en-US" b="1" dirty="0" smtClean="0"/>
              <a:t>or</a:t>
            </a:r>
          </a:p>
          <a:p>
            <a:pPr lvl="1">
              <a:spcBef>
                <a:spcPts val="0"/>
              </a:spcBef>
            </a:pPr>
            <a:r>
              <a:rPr lang="en-US" dirty="0" smtClean="0"/>
              <a:t>holding licensed material in concentrations less than those specified in table 3 of appendix B to part 20; </a:t>
            </a:r>
            <a:r>
              <a:rPr lang="en-US" b="1" dirty="0" smtClean="0"/>
              <a:t>or</a:t>
            </a:r>
          </a:p>
          <a:p>
            <a:pPr lvl="1">
              <a:spcBef>
                <a:spcPts val="0"/>
              </a:spcBef>
            </a:pPr>
            <a:r>
              <a:rPr lang="en-US" dirty="0" smtClean="0"/>
              <a:t>attended by an individual who takes the precautions necessary to prevent the exposure of individuals in excess of the limits established by this part; </a:t>
            </a:r>
            <a:r>
              <a:rPr lang="en-US" b="1" dirty="0" smtClean="0"/>
              <a:t>or</a:t>
            </a:r>
          </a:p>
          <a:p>
            <a:endParaRPr lang="en-US" sz="26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2800" dirty="0" smtClean="0"/>
              <a:t>10CFR20.1905</a:t>
            </a:r>
            <a:r>
              <a:rPr lang="en-US" dirty="0" smtClean="0"/>
              <a:t/>
            </a:r>
            <a:br>
              <a:rPr lang="en-US" dirty="0" smtClean="0"/>
            </a:br>
            <a:r>
              <a:rPr lang="en-US" sz="2800" dirty="0" smtClean="0"/>
              <a:t>Exemptions to Labeling Requirements</a:t>
            </a:r>
            <a:endParaRPr lang="en-US" dirty="0"/>
          </a:p>
        </p:txBody>
      </p:sp>
      <p:sp>
        <p:nvSpPr>
          <p:cNvPr id="3" name="Content Placeholder 2"/>
          <p:cNvSpPr>
            <a:spLocks noGrp="1"/>
          </p:cNvSpPr>
          <p:nvPr>
            <p:ph idx="1"/>
          </p:nvPr>
        </p:nvSpPr>
        <p:spPr/>
        <p:txBody>
          <a:bodyPr/>
          <a:lstStyle/>
          <a:p>
            <a:r>
              <a:rPr lang="en-US" sz="2400" dirty="0" smtClean="0"/>
              <a:t>A licensee is not required to label containers  –</a:t>
            </a:r>
          </a:p>
          <a:p>
            <a:pPr lvl="1">
              <a:spcBef>
                <a:spcPts val="0"/>
              </a:spcBef>
            </a:pPr>
            <a:r>
              <a:rPr lang="en-US" dirty="0" smtClean="0"/>
              <a:t>when they are in transport and packaged and labeled in accordance with the regulations of the Department of Transportation, </a:t>
            </a:r>
            <a:r>
              <a:rPr lang="en-US" b="1" dirty="0" smtClean="0"/>
              <a:t>or</a:t>
            </a:r>
          </a:p>
          <a:p>
            <a:pPr lvl="1"/>
            <a:r>
              <a:rPr lang="en-US" sz="2400" dirty="0" smtClean="0"/>
              <a:t>that are accessible only to individuals authorized to handle or use them, or to work in the vicinity of the containers, if the contents are identified to these individuals by a readily available written record.  The record must be retained as long as the containers are in use for the purpose indicated on the record; </a:t>
            </a:r>
            <a:r>
              <a:rPr lang="en-US" sz="2400" b="1" dirty="0" smtClean="0"/>
              <a:t>or</a:t>
            </a:r>
            <a:endParaRPr lang="en-US" sz="2400" b="1"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2800" dirty="0" smtClean="0"/>
              <a:t>10CFR20.1905</a:t>
            </a:r>
            <a:r>
              <a:rPr lang="en-US" dirty="0" smtClean="0"/>
              <a:t/>
            </a:r>
            <a:br>
              <a:rPr lang="en-US" dirty="0" smtClean="0"/>
            </a:br>
            <a:r>
              <a:rPr lang="en-US" sz="2800" dirty="0" smtClean="0"/>
              <a:t>Exemptions to Labeling Requirements</a:t>
            </a:r>
            <a:endParaRPr lang="en-US" dirty="0"/>
          </a:p>
        </p:txBody>
      </p:sp>
      <p:sp>
        <p:nvSpPr>
          <p:cNvPr id="3" name="Content Placeholder 2"/>
          <p:cNvSpPr>
            <a:spLocks noGrp="1"/>
          </p:cNvSpPr>
          <p:nvPr>
            <p:ph idx="1"/>
          </p:nvPr>
        </p:nvSpPr>
        <p:spPr>
          <a:xfrm>
            <a:off x="457200" y="1600200"/>
            <a:ext cx="8382000" cy="4648200"/>
          </a:xfrm>
        </p:spPr>
        <p:txBody>
          <a:bodyPr/>
          <a:lstStyle/>
          <a:p>
            <a:r>
              <a:rPr lang="en-US" sz="2600" dirty="0" smtClean="0"/>
              <a:t>A licensee is not required to label containers  –</a:t>
            </a:r>
          </a:p>
          <a:p>
            <a:pPr lvl="1">
              <a:spcBef>
                <a:spcPts val="0"/>
              </a:spcBef>
            </a:pPr>
            <a:r>
              <a:rPr lang="en-US" dirty="0" smtClean="0"/>
              <a:t>installed manufacturing or process equipment, such as reactor components, piping, and tanks; or</a:t>
            </a:r>
          </a:p>
          <a:p>
            <a:pPr lvl="1">
              <a:spcBef>
                <a:spcPts val="0"/>
              </a:spcBef>
            </a:pPr>
            <a:r>
              <a:rPr lang="en-US" dirty="0" smtClean="0"/>
              <a:t>holding licensed material (other than sealed sources that are either specifically or generally licensed) at a facility licensed under Parts 50 or 52 of this chapter, not including non-power reactors, that are within an area posted under the requirements in § 20.1902 </a:t>
            </a:r>
            <a:r>
              <a:rPr lang="en-US" b="1" dirty="0" smtClean="0"/>
              <a:t>if </a:t>
            </a:r>
            <a:r>
              <a:rPr lang="en-US" dirty="0" smtClean="0"/>
              <a:t>the containers are: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2800" dirty="0" smtClean="0"/>
              <a:t>10CFR20.1905</a:t>
            </a:r>
            <a:r>
              <a:rPr lang="en-US" dirty="0" smtClean="0"/>
              <a:t/>
            </a:r>
            <a:br>
              <a:rPr lang="en-US" dirty="0" smtClean="0"/>
            </a:br>
            <a:r>
              <a:rPr lang="en-US" sz="2800" dirty="0" smtClean="0"/>
              <a:t>Exemptions to Labeling Requirements</a:t>
            </a:r>
            <a:endParaRPr lang="en-US" dirty="0"/>
          </a:p>
        </p:txBody>
      </p:sp>
      <p:sp>
        <p:nvSpPr>
          <p:cNvPr id="3" name="Content Placeholder 2"/>
          <p:cNvSpPr>
            <a:spLocks noGrp="1"/>
          </p:cNvSpPr>
          <p:nvPr>
            <p:ph idx="1"/>
          </p:nvPr>
        </p:nvSpPr>
        <p:spPr>
          <a:xfrm>
            <a:off x="457200" y="1524000"/>
            <a:ext cx="8382000" cy="4648200"/>
          </a:xfrm>
        </p:spPr>
        <p:txBody>
          <a:bodyPr/>
          <a:lstStyle/>
          <a:p>
            <a:pPr lvl="3">
              <a:spcBef>
                <a:spcPts val="0"/>
              </a:spcBef>
            </a:pPr>
            <a:r>
              <a:rPr lang="en-US" sz="2600" dirty="0" smtClean="0"/>
              <a:t>Conspicuously marked (such as by providing a system of color coding of containers) commensurate with the radiological hazard; </a:t>
            </a:r>
            <a:r>
              <a:rPr lang="en-US" sz="2600" b="1" dirty="0" smtClean="0"/>
              <a:t>and</a:t>
            </a:r>
          </a:p>
          <a:p>
            <a:pPr lvl="3">
              <a:spcBef>
                <a:spcPts val="0"/>
              </a:spcBef>
            </a:pPr>
            <a:r>
              <a:rPr lang="en-US" sz="2600" dirty="0" smtClean="0"/>
              <a:t>Accessible only to individuals who have sufficient instruction to minimize radiation exposure while handling or working in the vicinity of the containers; </a:t>
            </a:r>
            <a:r>
              <a:rPr lang="en-US" sz="2600" b="1" dirty="0" smtClean="0"/>
              <a:t>and</a:t>
            </a:r>
          </a:p>
          <a:p>
            <a:pPr lvl="3">
              <a:spcBef>
                <a:spcPts val="0"/>
              </a:spcBef>
            </a:pPr>
            <a:r>
              <a:rPr lang="en-US" sz="2600" dirty="0" smtClean="0"/>
              <a:t>Subject to plant procedures to ensure they are appropriately labeled, as specified at § 20.1904 before being removed from the posted area.</a:t>
            </a:r>
            <a:endParaRPr lang="en-US" sz="26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10CFR835</a:t>
            </a:r>
            <a:br>
              <a:rPr lang="en-US" dirty="0" smtClean="0"/>
            </a:br>
            <a:r>
              <a:rPr lang="en-US" dirty="0" smtClean="0"/>
              <a:t>Basic Terms - Posting</a:t>
            </a:r>
            <a:endParaRPr lang="en-US" dirty="0"/>
          </a:p>
        </p:txBody>
      </p:sp>
      <p:sp>
        <p:nvSpPr>
          <p:cNvPr id="3" name="Subtitle 2"/>
          <p:cNvSpPr>
            <a:spLocks noGrp="1"/>
          </p:cNvSpPr>
          <p:nvPr>
            <p:ph type="subTitle" idx="1"/>
          </p:nvPr>
        </p:nvSpPr>
        <p:spPr/>
        <p:txBody>
          <a:bodyPr/>
          <a:lstStyle/>
          <a:p>
            <a:r>
              <a:rPr lang="en-US" dirty="0" smtClean="0"/>
              <a:t>Subpart G – Posting and Labeling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077200" cy="4495800"/>
          </a:xfrm>
        </p:spPr>
        <p:txBody>
          <a:bodyPr/>
          <a:lstStyle/>
          <a:p>
            <a:r>
              <a:rPr lang="en-US" sz="2400" dirty="0" smtClean="0"/>
              <a:t>Describe the procedures for posting airborne radioactivity areas (10CFR20). </a:t>
            </a:r>
          </a:p>
          <a:p>
            <a:r>
              <a:rPr lang="en-US" sz="2400" dirty="0" smtClean="0"/>
              <a:t>Describe the approval and posting requirements for radioactive material areas and radioactive material storage areas. </a:t>
            </a:r>
          </a:p>
          <a:p>
            <a:r>
              <a:rPr lang="en-US" sz="2400" dirty="0" smtClean="0">
                <a:solidFill>
                  <a:schemeClr val="tx1"/>
                </a:solidFill>
                <a:latin typeface="+mn-lt"/>
                <a:ea typeface="+mn-ea"/>
                <a:cs typeface="+mn-cs"/>
              </a:rPr>
              <a:t>Discuss the reason for having lower limits for alpha contamination.</a:t>
            </a:r>
            <a:r>
              <a:rPr lang="en-US" sz="2400" dirty="0" smtClean="0"/>
              <a:t> </a:t>
            </a:r>
          </a:p>
          <a:p>
            <a:r>
              <a:rPr lang="en-US" sz="2400" dirty="0" smtClean="0"/>
              <a:t> Describe good practices, support equipment to use, and common discrepancies in setting up radiological areas. </a:t>
            </a:r>
          </a:p>
          <a:p>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a:xfrm>
            <a:off x="457200" y="1524000"/>
            <a:ext cx="8305800" cy="4800600"/>
          </a:xfrm>
        </p:spPr>
        <p:txBody>
          <a:bodyPr/>
          <a:lstStyle/>
          <a:p>
            <a:r>
              <a:rPr lang="en-US" sz="2400" i="1" dirty="0" smtClean="0"/>
              <a:t>Radiological area </a:t>
            </a:r>
            <a:r>
              <a:rPr lang="en-US" sz="2400" dirty="0" smtClean="0"/>
              <a:t>means any area within a controlled area defined in this section as a “radiation area,” “high radiation area,” “very high radiation area,” “contamination area,” “high contamination area,” or “airborne radioactivity area.”</a:t>
            </a:r>
          </a:p>
          <a:p>
            <a:r>
              <a:rPr lang="en-US" sz="2400" i="1" dirty="0" smtClean="0"/>
              <a:t>Radiation </a:t>
            </a:r>
            <a:r>
              <a:rPr lang="en-US" sz="2400" dirty="0" smtClean="0"/>
              <a:t>means ionizing radiation: alpha particles, beta particles, gamma rays, X-rays, neutrons, high-speed electrons, high-speed protons, and other particles capable of producing ions. Radiation, as used in this part, does not include non-ionizing radiation, such as radio waves or microwaves, or visible, infrared, or ultraviolet light.</a:t>
            </a:r>
            <a:endParaRPr lang="en-US" sz="255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400" i="1" dirty="0" smtClean="0"/>
              <a:t>Controlled area </a:t>
            </a:r>
            <a:r>
              <a:rPr lang="en-US" sz="2400" dirty="0" smtClean="0"/>
              <a:t>means any area to which access is managed by or for DOE to protect individuals from exposure to radiation and/or radioactive material.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a:xfrm>
            <a:off x="457200" y="1524000"/>
            <a:ext cx="8229600" cy="4724400"/>
          </a:xfrm>
        </p:spPr>
        <p:txBody>
          <a:bodyPr/>
          <a:lstStyle/>
          <a:p>
            <a:r>
              <a:rPr lang="en-US" sz="2400" i="1" dirty="0" smtClean="0"/>
              <a:t>Entrance or access point </a:t>
            </a:r>
            <a:r>
              <a:rPr lang="en-US" sz="2400" dirty="0" smtClean="0"/>
              <a:t>means any location through which an individual could gain access to areas controlled for the purpose of radiation protection. This includes entry or exit portals of sufficient size to permit human entry, irrespective of their intended use.</a:t>
            </a:r>
          </a:p>
          <a:p>
            <a:r>
              <a:rPr lang="en-US" sz="2400" i="1" dirty="0" smtClean="0"/>
              <a:t>Radiation area </a:t>
            </a:r>
            <a:r>
              <a:rPr lang="en-US" sz="2400" dirty="0" smtClean="0"/>
              <a:t>means any area, accessible to individuals, in which radiation levels could result in an individual receiving an equivalent dose to the whole body in excess of 0.005 rem (0.05 mSv) in 1 hour at 30 centimeters from the source or from any surface that the radiation penetrates.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400" i="1" dirty="0" smtClean="0"/>
              <a:t>High radiation area </a:t>
            </a:r>
            <a:r>
              <a:rPr lang="en-US" sz="2400" dirty="0" smtClean="0"/>
              <a:t>means any area, accessible to individuals, in which radiation levels could result in an individual receiving an equivalent dose to the whole body in excess of 0.1 rems (0.001 Sv) in 1 hour at 30 centimeters from the radiation source or from any surface that the radiation penetrates.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400" i="1" dirty="0" smtClean="0"/>
              <a:t>Very high radiation area </a:t>
            </a:r>
            <a:r>
              <a:rPr lang="en-US" sz="2400" dirty="0" smtClean="0"/>
              <a:t>means any area, accessible to individuals, in which radiation levels could result in an individual receiving an absorbed dose in excess of 500 rads (5 grays) in one hour at 1 meter from a radiation source or from any surface that the radiation penetrates.</a:t>
            </a:r>
            <a:endParaRPr lang="en-US" sz="26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600" i="1" dirty="0" smtClean="0"/>
              <a:t>Airborne radioactivity area </a:t>
            </a:r>
            <a:r>
              <a:rPr lang="en-US" sz="2600" dirty="0" smtClean="0"/>
              <a:t>means any area, accessible to individuals, where:</a:t>
            </a:r>
          </a:p>
          <a:p>
            <a:pPr lvl="1"/>
            <a:r>
              <a:rPr lang="en-US" dirty="0" smtClean="0"/>
              <a:t>The concentration of airborne radioactivity, above natural background, exceeds or is likely to exceed the derived air concentration (DAC) values listed in appendix A or appendix C of this part; or</a:t>
            </a:r>
          </a:p>
          <a:p>
            <a:pPr lvl="1"/>
            <a:r>
              <a:rPr lang="en-US" dirty="0" smtClean="0"/>
              <a:t>An individual present in the area without respiratory protection could receive an intake exceeding 12 DAC-hours </a:t>
            </a:r>
            <a:r>
              <a:rPr lang="en-US" sz="2400" dirty="0" smtClean="0"/>
              <a:t>in a week.</a:t>
            </a:r>
          </a:p>
          <a:p>
            <a:endParaRPr lang="en-US" sz="26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400" i="1" dirty="0" smtClean="0"/>
              <a:t>Contamination area </a:t>
            </a:r>
            <a:r>
              <a:rPr lang="en-US" sz="2400" dirty="0" smtClean="0"/>
              <a:t>means any area, accessible to individuals, where removable surface contamination levels exceed or are likely to exceed the removable surface contamination values specified in appendix D of this part, but do not exceed 100 times those values.</a:t>
            </a:r>
          </a:p>
          <a:p>
            <a:r>
              <a:rPr lang="en-US" sz="2400" i="1" dirty="0" smtClean="0"/>
              <a:t>High contamination area </a:t>
            </a:r>
            <a:r>
              <a:rPr lang="en-US" sz="2400" dirty="0" smtClean="0"/>
              <a:t>means any area, accessible to individuals, where removable surface contamination levels exceed or are likely to exceed 100 times the removable surface contamination values specified in appendix D of this part.</a:t>
            </a:r>
            <a:endParaRPr lang="en-US" sz="26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600" i="1" dirty="0" smtClean="0"/>
              <a:t>Loose surface contamination </a:t>
            </a:r>
            <a:r>
              <a:rPr lang="en-US" sz="2600" dirty="0" smtClean="0"/>
              <a:t>– radioactive material existing on a surface that is easily transferred from the surface to items coming in contact with the surface under moderate pressure.</a:t>
            </a:r>
          </a:p>
          <a:p>
            <a:r>
              <a:rPr lang="en-US" sz="2600" i="1" dirty="0" smtClean="0"/>
              <a:t>Fixed surface contamination - </a:t>
            </a:r>
            <a:r>
              <a:rPr lang="en-US" sz="2600" dirty="0" smtClean="0"/>
              <a:t>radioactive material existing on a surface not easily removed requiring, excessive pressure, abrasive actions (material removal), or chemical treatment to be removed from the surface.</a:t>
            </a:r>
            <a:endParaRPr lang="en-US" sz="2600" i="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391400" cy="1143000"/>
          </a:xfrm>
        </p:spPr>
        <p:txBody>
          <a:bodyPr>
            <a:normAutofit fontScale="90000"/>
          </a:bodyPr>
          <a:lstStyle/>
          <a:p>
            <a:pPr lvl="0"/>
            <a:r>
              <a:rPr lang="en-US" sz="2000" b="0" dirty="0" smtClean="0">
                <a:solidFill>
                  <a:schemeClr val="tx1"/>
                </a:solidFill>
                <a:latin typeface="Arial" charset="0"/>
              </a:rPr>
              <a:t>Appendix D</a:t>
            </a:r>
            <a:r>
              <a:rPr lang="en-US" sz="2800" b="0" dirty="0" smtClean="0">
                <a:solidFill>
                  <a:schemeClr val="tx1"/>
                </a:solidFill>
                <a:latin typeface="Arial" charset="0"/>
              </a:rPr>
              <a:t/>
            </a:r>
            <a:br>
              <a:rPr lang="en-US" sz="2800" b="0" dirty="0" smtClean="0">
                <a:solidFill>
                  <a:schemeClr val="tx1"/>
                </a:solidFill>
                <a:latin typeface="Arial" charset="0"/>
              </a:rPr>
            </a:br>
            <a:r>
              <a:rPr lang="en-US" sz="2800" b="0" dirty="0" smtClean="0">
                <a:solidFill>
                  <a:schemeClr val="tx1"/>
                </a:solidFill>
                <a:latin typeface="Arial" charset="0"/>
              </a:rPr>
              <a:t>Surface Contamination Values </a:t>
            </a:r>
            <a:br>
              <a:rPr lang="en-US" sz="2800" b="0" dirty="0" smtClean="0">
                <a:solidFill>
                  <a:schemeClr val="tx1"/>
                </a:solidFill>
                <a:latin typeface="Arial" charset="0"/>
              </a:rPr>
            </a:br>
            <a:r>
              <a:rPr lang="en-US" sz="2800" b="0" dirty="0" smtClean="0">
                <a:solidFill>
                  <a:schemeClr val="tx1"/>
                </a:solidFill>
                <a:latin typeface="Arial" charset="0"/>
              </a:rPr>
              <a:t>dpm/100 cm</a:t>
            </a:r>
            <a:r>
              <a:rPr lang="en-US" sz="2800" b="0" baseline="30000" dirty="0" smtClean="0">
                <a:solidFill>
                  <a:schemeClr val="tx1"/>
                </a:solidFill>
                <a:latin typeface="Arial" charset="0"/>
              </a:rPr>
              <a:t>2</a:t>
            </a:r>
            <a:endParaRPr lang="en-US" sz="2800" dirty="0"/>
          </a:p>
        </p:txBody>
      </p:sp>
      <p:graphicFrame>
        <p:nvGraphicFramePr>
          <p:cNvPr id="3" name="Table 2"/>
          <p:cNvGraphicFramePr>
            <a:graphicFrameLocks noGrp="1"/>
          </p:cNvGraphicFramePr>
          <p:nvPr/>
        </p:nvGraphicFramePr>
        <p:xfrm>
          <a:off x="457200" y="1676401"/>
          <a:ext cx="8229600" cy="4667794"/>
        </p:xfrm>
        <a:graphic>
          <a:graphicData uri="http://schemas.openxmlformats.org/drawingml/2006/table">
            <a:tbl>
              <a:tblPr>
                <a:tableStyleId>{C4B1156A-380E-4F78-BDF5-A606A8083BF9}</a:tableStyleId>
              </a:tblPr>
              <a:tblGrid>
                <a:gridCol w="2743200"/>
                <a:gridCol w="2103120"/>
                <a:gridCol w="3383280"/>
              </a:tblGrid>
              <a:tr h="349196">
                <a:tc>
                  <a:txBody>
                    <a:bodyPr/>
                    <a:lstStyle/>
                    <a:p>
                      <a:pPr algn="ctr"/>
                      <a:r>
                        <a:rPr lang="en-US" sz="1800" b="1" dirty="0"/>
                        <a:t>Radionuclide</a:t>
                      </a:r>
                    </a:p>
                  </a:txBody>
                  <a:tcPr marL="5552" marR="5552" marT="5552" marB="5552" anchor="ctr">
                    <a:solidFill>
                      <a:schemeClr val="bg2">
                        <a:lumMod val="40000"/>
                        <a:lumOff val="60000"/>
                      </a:schemeClr>
                    </a:solidFill>
                  </a:tcPr>
                </a:tc>
                <a:tc>
                  <a:txBody>
                    <a:bodyPr/>
                    <a:lstStyle/>
                    <a:p>
                      <a:pPr algn="ctr"/>
                      <a:r>
                        <a:rPr lang="en-US" sz="1800" b="1" dirty="0" smtClean="0"/>
                        <a:t>Removable</a:t>
                      </a:r>
                      <a:endParaRPr lang="en-US" sz="1800" b="1" dirty="0"/>
                    </a:p>
                  </a:txBody>
                  <a:tcPr marL="5552" marR="5552" marT="5552" marB="5552" anchor="ctr">
                    <a:solidFill>
                      <a:schemeClr val="bg2">
                        <a:lumMod val="40000"/>
                        <a:lumOff val="60000"/>
                      </a:schemeClr>
                    </a:solidFill>
                  </a:tcPr>
                </a:tc>
                <a:tc>
                  <a:txBody>
                    <a:bodyPr/>
                    <a:lstStyle/>
                    <a:p>
                      <a:pPr algn="ctr"/>
                      <a:r>
                        <a:rPr lang="en-US" sz="1800" b="1" dirty="0"/>
                        <a:t>Total (Fixed + </a:t>
                      </a:r>
                      <a:r>
                        <a:rPr lang="en-US" sz="1800" b="1" dirty="0" smtClean="0"/>
                        <a:t>Removable)</a:t>
                      </a:r>
                      <a:endParaRPr lang="en-US" sz="1800" b="1" dirty="0"/>
                    </a:p>
                  </a:txBody>
                  <a:tcPr marL="5552" marR="5552" marT="5552" marB="5552" anchor="ctr">
                    <a:solidFill>
                      <a:schemeClr val="bg2">
                        <a:lumMod val="40000"/>
                        <a:lumOff val="60000"/>
                      </a:schemeClr>
                    </a:solidFill>
                  </a:tcPr>
                </a:tc>
              </a:tr>
              <a:tr h="686673">
                <a:tc>
                  <a:txBody>
                    <a:bodyPr/>
                    <a:lstStyle/>
                    <a:p>
                      <a:pPr algn="l"/>
                      <a:r>
                        <a:rPr lang="en-US" sz="1800" dirty="0"/>
                        <a:t>U-</a:t>
                      </a:r>
                      <a:r>
                        <a:rPr lang="en-US" sz="1800" dirty="0" err="1"/>
                        <a:t>nat</a:t>
                      </a:r>
                      <a:r>
                        <a:rPr lang="en-US" sz="1800" dirty="0"/>
                        <a:t>, U-235, U-238, and associated decay products</a:t>
                      </a:r>
                    </a:p>
                  </a:txBody>
                  <a:tcPr marL="5552" marR="5552" marT="5552" marB="5552" anchor="ctr"/>
                </a:tc>
                <a:tc>
                  <a:txBody>
                    <a:bodyPr/>
                    <a:lstStyle/>
                    <a:p>
                      <a:pPr algn="ctr"/>
                      <a:r>
                        <a:rPr lang="en-US" sz="1800" dirty="0" smtClean="0"/>
                        <a:t>1,000</a:t>
                      </a:r>
                      <a:endParaRPr lang="en-US" sz="1800" dirty="0"/>
                    </a:p>
                  </a:txBody>
                  <a:tcPr marL="5552" marR="5552" marT="5552" marB="5552" anchor="ctr"/>
                </a:tc>
                <a:tc>
                  <a:txBody>
                    <a:bodyPr/>
                    <a:lstStyle/>
                    <a:p>
                      <a:pPr algn="ctr"/>
                      <a:r>
                        <a:rPr lang="en-US" sz="1800" dirty="0" smtClean="0"/>
                        <a:t>5,000</a:t>
                      </a:r>
                      <a:endParaRPr lang="en-US" sz="1800" dirty="0"/>
                    </a:p>
                  </a:txBody>
                  <a:tcPr marL="5552" marR="5552" marT="5552" marB="5552" anchor="ctr"/>
                </a:tc>
              </a:tr>
              <a:tr h="855413">
                <a:tc>
                  <a:txBody>
                    <a:bodyPr/>
                    <a:lstStyle/>
                    <a:p>
                      <a:pPr algn="l"/>
                      <a:r>
                        <a:rPr lang="en-US" sz="1800" dirty="0" err="1"/>
                        <a:t>Transuranics</a:t>
                      </a:r>
                      <a:r>
                        <a:rPr lang="en-US" sz="1800" dirty="0"/>
                        <a:t>, Ra-226, Ra-228, Th-230, Th-228, Pa-231, Ac-227, I-125, I-129</a:t>
                      </a:r>
                    </a:p>
                  </a:txBody>
                  <a:tcPr marL="5552" marR="5552" marT="5552" marB="5552" anchor="ctr"/>
                </a:tc>
                <a:tc>
                  <a:txBody>
                    <a:bodyPr/>
                    <a:lstStyle/>
                    <a:p>
                      <a:pPr algn="ctr"/>
                      <a:r>
                        <a:rPr lang="en-US" sz="1800" dirty="0"/>
                        <a:t>20</a:t>
                      </a:r>
                    </a:p>
                  </a:txBody>
                  <a:tcPr marL="5552" marR="5552" marT="5552" marB="5552" anchor="ctr"/>
                </a:tc>
                <a:tc>
                  <a:txBody>
                    <a:bodyPr/>
                    <a:lstStyle/>
                    <a:p>
                      <a:pPr algn="ctr"/>
                      <a:r>
                        <a:rPr lang="en-US" sz="1800" dirty="0"/>
                        <a:t>500</a:t>
                      </a:r>
                    </a:p>
                  </a:txBody>
                  <a:tcPr marL="5552" marR="5552" marT="5552" marB="5552" anchor="ctr"/>
                </a:tc>
              </a:tr>
              <a:tr h="782397">
                <a:tc>
                  <a:txBody>
                    <a:bodyPr/>
                    <a:lstStyle/>
                    <a:p>
                      <a:pPr algn="l"/>
                      <a:r>
                        <a:rPr lang="en-US" sz="1800"/>
                        <a:t>Th-nat, Th-232, Sr-90, Ra-223, Ra-224, U-232, I-126, I-131, I-133</a:t>
                      </a:r>
                    </a:p>
                  </a:txBody>
                  <a:tcPr marL="5552" marR="5552" marT="5552" marB="5552" anchor="ctr"/>
                </a:tc>
                <a:tc>
                  <a:txBody>
                    <a:bodyPr/>
                    <a:lstStyle/>
                    <a:p>
                      <a:pPr algn="ctr"/>
                      <a:r>
                        <a:rPr lang="en-US" sz="1800" dirty="0"/>
                        <a:t>200</a:t>
                      </a:r>
                    </a:p>
                  </a:txBody>
                  <a:tcPr marL="5552" marR="5552" marT="5552" marB="5552" anchor="ctr"/>
                </a:tc>
                <a:tc>
                  <a:txBody>
                    <a:bodyPr/>
                    <a:lstStyle/>
                    <a:p>
                      <a:pPr algn="ctr"/>
                      <a:r>
                        <a:rPr lang="en-US" sz="1800" dirty="0"/>
                        <a:t>1,000</a:t>
                      </a:r>
                    </a:p>
                  </a:txBody>
                  <a:tcPr marL="5552" marR="5552" marT="5552" marB="5552" anchor="ctr"/>
                </a:tc>
              </a:tr>
              <a:tr h="1554377">
                <a:tc>
                  <a:txBody>
                    <a:bodyPr/>
                    <a:lstStyle/>
                    <a:p>
                      <a:pPr algn="l"/>
                      <a:r>
                        <a:rPr lang="en-US" sz="1800" dirty="0"/>
                        <a:t>Beta-gamma emitters (nuclides with decay modes other than alpha emission or spontaneous fission) except Sr-90 and others noted above</a:t>
                      </a:r>
                      <a:r>
                        <a:rPr lang="en-US" sz="1800" baseline="30000" dirty="0"/>
                        <a:t>5</a:t>
                      </a:r>
                      <a:endParaRPr lang="en-US" sz="1800" dirty="0"/>
                    </a:p>
                  </a:txBody>
                  <a:tcPr marL="5552" marR="5552" marT="5552" marB="5552" anchor="ctr"/>
                </a:tc>
                <a:tc>
                  <a:txBody>
                    <a:bodyPr/>
                    <a:lstStyle/>
                    <a:p>
                      <a:pPr algn="ctr"/>
                      <a:r>
                        <a:rPr lang="en-US" sz="1800" dirty="0"/>
                        <a:t>1,000</a:t>
                      </a:r>
                    </a:p>
                  </a:txBody>
                  <a:tcPr marL="5552" marR="5552" marT="5552" marB="5552" anchor="ctr"/>
                </a:tc>
                <a:tc>
                  <a:txBody>
                    <a:bodyPr/>
                    <a:lstStyle/>
                    <a:p>
                      <a:pPr algn="ctr"/>
                      <a:r>
                        <a:rPr lang="en-US" sz="1800" dirty="0"/>
                        <a:t>5,000</a:t>
                      </a:r>
                    </a:p>
                  </a:txBody>
                  <a:tcPr marL="5552" marR="5552" marT="5552" marB="5552" anchor="ctr"/>
                </a:tc>
              </a:tr>
              <a:tr h="267743">
                <a:tc>
                  <a:txBody>
                    <a:bodyPr/>
                    <a:lstStyle/>
                    <a:p>
                      <a:pPr algn="l"/>
                      <a:r>
                        <a:rPr lang="en-US" sz="1800"/>
                        <a:t>Tritium and STCs</a:t>
                      </a:r>
                      <a:r>
                        <a:rPr lang="en-US" sz="1800" baseline="30000"/>
                        <a:t>6</a:t>
                      </a:r>
                      <a:endParaRPr lang="en-US" sz="1800"/>
                    </a:p>
                  </a:txBody>
                  <a:tcPr marL="5552" marR="5552" marT="5552" marB="5552" anchor="ctr"/>
                </a:tc>
                <a:tc>
                  <a:txBody>
                    <a:bodyPr/>
                    <a:lstStyle/>
                    <a:p>
                      <a:pPr algn="ctr"/>
                      <a:r>
                        <a:rPr lang="en-US" sz="1800" dirty="0"/>
                        <a:t>10,000</a:t>
                      </a:r>
                    </a:p>
                  </a:txBody>
                  <a:tcPr marL="5552" marR="5552" marT="5552" marB="5552" anchor="ctr"/>
                </a:tc>
                <a:tc>
                  <a:txBody>
                    <a:bodyPr/>
                    <a:lstStyle/>
                    <a:p>
                      <a:pPr algn="ctr"/>
                      <a:r>
                        <a:rPr lang="en-US" sz="1800" dirty="0"/>
                        <a:t>See Footnote 6</a:t>
                      </a:r>
                    </a:p>
                  </a:txBody>
                  <a:tcPr marL="5552" marR="5552" marT="5552" marB="5552" anchor="ct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a:xfrm>
            <a:off x="457200" y="1524000"/>
            <a:ext cx="8153400" cy="4724400"/>
          </a:xfrm>
        </p:spPr>
        <p:txBody>
          <a:bodyPr/>
          <a:lstStyle/>
          <a:p>
            <a:r>
              <a:rPr lang="en-US" sz="2600" i="1" dirty="0" smtClean="0"/>
              <a:t>Alpha versus Beta/Gamma</a:t>
            </a:r>
            <a:r>
              <a:rPr lang="en-US" sz="2600" dirty="0" smtClean="0"/>
              <a:t> –</a:t>
            </a:r>
            <a:r>
              <a:rPr lang="en-US" sz="2600" i="1" dirty="0" smtClean="0"/>
              <a:t> </a:t>
            </a:r>
            <a:r>
              <a:rPr lang="en-US" sz="2600" dirty="0" smtClean="0"/>
              <a:t>notice on the table the difference in the values permitted for alpha contamination versus the beta/gamma values.</a:t>
            </a:r>
          </a:p>
          <a:p>
            <a:r>
              <a:rPr lang="en-US" sz="2600" dirty="0" smtClean="0"/>
              <a:t>Why do you suppose that is?</a:t>
            </a:r>
          </a:p>
          <a:p>
            <a:r>
              <a:rPr lang="en-US" sz="2600" dirty="0" smtClean="0"/>
              <a:t>Due to the different ionization characteristics of alpha.  </a:t>
            </a:r>
          </a:p>
          <a:p>
            <a:r>
              <a:rPr lang="en-US" sz="2600" dirty="0" smtClean="0"/>
              <a:t>Once airborne and ingested, alpha causes significant long-term physical damage.   </a:t>
            </a:r>
          </a:p>
          <a:p>
            <a:r>
              <a:rPr lang="en-US" sz="2600" dirty="0" smtClean="0"/>
              <a:t>Highly ionizing, it is necessary to more tightly control the amount of alpha emitting isotopes permitted to accumulate prior to cleaning it up.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077200" cy="4495800"/>
          </a:xfrm>
        </p:spPr>
        <p:txBody>
          <a:bodyPr/>
          <a:lstStyle/>
          <a:p>
            <a:r>
              <a:rPr lang="en-US" sz="2400" dirty="0" smtClean="0">
                <a:solidFill>
                  <a:schemeClr val="tx1"/>
                </a:solidFill>
                <a:latin typeface="+mn-lt"/>
                <a:ea typeface="+mn-ea"/>
                <a:cs typeface="+mn-cs"/>
              </a:rPr>
              <a:t>List the requirements individuals should follow while working in RBAs.</a:t>
            </a:r>
            <a:r>
              <a:rPr lang="en-US" sz="2400" dirty="0" smtClean="0"/>
              <a:t> </a:t>
            </a:r>
          </a:p>
          <a:p>
            <a:r>
              <a:rPr lang="en-US" sz="2400" dirty="0" smtClean="0">
                <a:solidFill>
                  <a:schemeClr val="tx1"/>
                </a:solidFill>
                <a:latin typeface="+mn-lt"/>
                <a:ea typeface="+mn-ea"/>
                <a:cs typeface="+mn-cs"/>
              </a:rPr>
              <a:t>State the requirements for removing or releasing materials from any radiological area.</a:t>
            </a:r>
            <a:r>
              <a:rPr lang="en-US" sz="2400" dirty="0" smtClean="0"/>
              <a:t> </a:t>
            </a:r>
          </a:p>
          <a:p>
            <a:r>
              <a:rPr lang="en-US" sz="2400" dirty="0" smtClean="0">
                <a:solidFill>
                  <a:schemeClr val="tx1"/>
                </a:solidFill>
                <a:latin typeface="+mn-lt"/>
                <a:ea typeface="+mn-ea"/>
                <a:cs typeface="+mn-cs"/>
              </a:rPr>
              <a:t>Describe exposure control techniques that can be used to control worker and technician radiation exposures.</a:t>
            </a:r>
            <a:r>
              <a:rPr lang="en-US" sz="2400" dirty="0" smtClean="0"/>
              <a:t> </a:t>
            </a: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Terms</a:t>
            </a:r>
            <a:endParaRPr lang="en-US" dirty="0"/>
          </a:p>
        </p:txBody>
      </p:sp>
      <p:sp>
        <p:nvSpPr>
          <p:cNvPr id="3" name="Content Placeholder 2"/>
          <p:cNvSpPr>
            <a:spLocks noGrp="1"/>
          </p:cNvSpPr>
          <p:nvPr>
            <p:ph idx="1"/>
          </p:nvPr>
        </p:nvSpPr>
        <p:spPr/>
        <p:txBody>
          <a:bodyPr/>
          <a:lstStyle/>
          <a:p>
            <a:r>
              <a:rPr lang="en-US" sz="2400" i="1" dirty="0" smtClean="0"/>
              <a:t>Radioactive material area </a:t>
            </a:r>
            <a:r>
              <a:rPr lang="en-US" sz="2400" dirty="0" smtClean="0"/>
              <a:t>means any area within a controlled area, accessible to individuals, in which items or containers of radioactive material exist and the total activity of radioactive material exceeds the applicable values provided in appendix E of this part.</a:t>
            </a:r>
            <a:endParaRPr lang="en-US" sz="26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10CFR-835.601</a:t>
            </a:r>
            <a:br>
              <a:rPr lang="en-US" dirty="0" smtClean="0"/>
            </a:br>
            <a:r>
              <a:rPr lang="en-US" smtClean="0"/>
              <a:t>General Requirements</a:t>
            </a:r>
            <a:endParaRPr lang="en-US"/>
          </a:p>
        </p:txBody>
      </p:sp>
      <p:sp>
        <p:nvSpPr>
          <p:cNvPr id="3" name="Content Placeholder 2"/>
          <p:cNvSpPr>
            <a:spLocks noGrp="1"/>
          </p:cNvSpPr>
          <p:nvPr>
            <p:ph idx="1"/>
          </p:nvPr>
        </p:nvSpPr>
        <p:spPr/>
        <p:txBody>
          <a:bodyPr/>
          <a:lstStyle/>
          <a:p>
            <a:r>
              <a:rPr lang="en-US" sz="2600" dirty="0" smtClean="0"/>
              <a:t>Except as otherwise provided in this subpart, postings and labels required by this subpart shall include the standard radiation warning trefoil in black or magenta imposed upon a yellow background.</a:t>
            </a:r>
          </a:p>
          <a:p>
            <a:r>
              <a:rPr lang="en-US" sz="2400" dirty="0" smtClean="0"/>
              <a:t>Signs required by this subpart shall be clearly and conspicuously posted and may include radiological protection instructions.</a:t>
            </a:r>
          </a:p>
          <a:p>
            <a:r>
              <a:rPr lang="en-US" sz="2400" dirty="0" smtClean="0"/>
              <a:t>.</a:t>
            </a:r>
            <a:endParaRPr lang="en-US" sz="26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10CFR-835.601</a:t>
            </a:r>
            <a:br>
              <a:rPr lang="en-US" dirty="0" smtClean="0"/>
            </a:br>
            <a:r>
              <a:rPr lang="en-US" smtClean="0"/>
              <a:t>General Requirements</a:t>
            </a:r>
            <a:endParaRPr lang="en-US"/>
          </a:p>
        </p:txBody>
      </p:sp>
      <p:sp>
        <p:nvSpPr>
          <p:cNvPr id="3" name="Content Placeholder 2"/>
          <p:cNvSpPr>
            <a:spLocks noGrp="1"/>
          </p:cNvSpPr>
          <p:nvPr>
            <p:ph idx="1"/>
          </p:nvPr>
        </p:nvSpPr>
        <p:spPr/>
        <p:txBody>
          <a:bodyPr/>
          <a:lstStyle/>
          <a:p>
            <a:r>
              <a:rPr lang="en-US" sz="2400" dirty="0" smtClean="0"/>
              <a:t>The posting and labeling requirements in this subpart may be modified to reflect the special considerations of DOE activities conducted at private residences or businesses. </a:t>
            </a:r>
          </a:p>
          <a:p>
            <a:r>
              <a:rPr lang="en-US" sz="2400" dirty="0" smtClean="0"/>
              <a:t>Such modifications shall provide the same level of protection to individuals as the existing provisions in this subpart.</a:t>
            </a:r>
            <a:endParaRPr lang="en-US" sz="26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10CFR-835.602</a:t>
            </a:r>
            <a:br>
              <a:rPr lang="en-US" dirty="0" smtClean="0"/>
            </a:br>
            <a:r>
              <a:rPr lang="en-US" dirty="0" smtClean="0"/>
              <a:t>Controlled Areas</a:t>
            </a:r>
            <a:endParaRPr lang="en-US" dirty="0"/>
          </a:p>
        </p:txBody>
      </p:sp>
      <p:sp>
        <p:nvSpPr>
          <p:cNvPr id="3" name="Content Placeholder 2"/>
          <p:cNvSpPr>
            <a:spLocks noGrp="1"/>
          </p:cNvSpPr>
          <p:nvPr>
            <p:ph idx="1"/>
          </p:nvPr>
        </p:nvSpPr>
        <p:spPr/>
        <p:txBody>
          <a:bodyPr/>
          <a:lstStyle/>
          <a:p>
            <a:r>
              <a:rPr lang="en-US" sz="2400" dirty="0" smtClean="0"/>
              <a:t>Each access point to a controlled area (as defined at §835.2) shall be posted whenever radiological areas or radioactive material areas exist in the area. </a:t>
            </a:r>
          </a:p>
          <a:p>
            <a:r>
              <a:rPr lang="en-US" sz="2400" dirty="0" smtClean="0"/>
              <a:t>Individuals who enter only controlled areas without entering radiological areas or radioactive material areas are not expected to receive a total effective dose of more than 0.1 rem (0.001 sievert) in a year.</a:t>
            </a:r>
          </a:p>
          <a:p>
            <a:r>
              <a:rPr lang="en-US" sz="2400" dirty="0" smtClean="0"/>
              <a:t>Signs used for this purpose may be selected by the contractor to avoid conflict with local security requirements.</a:t>
            </a:r>
            <a:endParaRPr lang="en-US" sz="26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10CFR-835.602</a:t>
            </a:r>
            <a:br>
              <a:rPr lang="en-US" dirty="0" smtClean="0"/>
            </a:br>
            <a:r>
              <a:rPr lang="en-US" dirty="0" smtClean="0"/>
              <a:t>Controlled Areas</a:t>
            </a:r>
            <a:endParaRPr lang="en-US" dirty="0"/>
          </a:p>
        </p:txBody>
      </p:sp>
      <p:sp>
        <p:nvSpPr>
          <p:cNvPr id="3" name="Content Placeholder 2"/>
          <p:cNvSpPr>
            <a:spLocks noGrp="1"/>
          </p:cNvSpPr>
          <p:nvPr>
            <p:ph idx="1"/>
          </p:nvPr>
        </p:nvSpPr>
        <p:spPr/>
        <p:txBody>
          <a:bodyPr/>
          <a:lstStyle/>
          <a:p>
            <a:r>
              <a:rPr lang="en-US" sz="2400" dirty="0" smtClean="0"/>
              <a:t>Each access point to a controlled shall be posted whenever radiological areas or radioactive material areas exist in the area. </a:t>
            </a:r>
          </a:p>
          <a:p>
            <a:r>
              <a:rPr lang="en-US" sz="2400" dirty="0" smtClean="0"/>
              <a:t>Individuals who enter only controlled areas without entering radiological areas or radioactive material areas are not expected to receive a total effective dose of more than 0.1 rem (0.001 sievert) in a year.</a:t>
            </a:r>
          </a:p>
          <a:p>
            <a:r>
              <a:rPr lang="en-US" sz="2400" dirty="0" smtClean="0"/>
              <a:t>Signs used for this purpose may be selected by the contractor to avoid conflict with local security requirements.</a:t>
            </a:r>
            <a:endParaRPr lang="en-US" sz="26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smtClean="0"/>
              <a:t>10CFR835.603</a:t>
            </a:r>
            <a:br>
              <a:rPr lang="en-US" sz="2700" dirty="0" smtClean="0"/>
            </a:br>
            <a:r>
              <a:rPr lang="en-US" sz="2700" dirty="0" smtClean="0"/>
              <a:t>Radiological Areas and Radioactive Materials Area</a:t>
            </a:r>
            <a:endParaRPr lang="en-US" sz="2700" dirty="0"/>
          </a:p>
        </p:txBody>
      </p:sp>
      <p:sp>
        <p:nvSpPr>
          <p:cNvPr id="3" name="Content Placeholder 2"/>
          <p:cNvSpPr>
            <a:spLocks noGrp="1"/>
          </p:cNvSpPr>
          <p:nvPr>
            <p:ph idx="1"/>
          </p:nvPr>
        </p:nvSpPr>
        <p:spPr/>
        <p:txBody>
          <a:bodyPr/>
          <a:lstStyle/>
          <a:p>
            <a:r>
              <a:rPr lang="en-US" dirty="0" smtClean="0"/>
              <a:t>Each access point to radiological areas and radioactive material areas (as defined at §835.2) shall be posted with conspicuous signs bearing the wording provided in this section.</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smtClean="0"/>
              <a:t>10CFR835.603</a:t>
            </a:r>
            <a:br>
              <a:rPr lang="en-US" sz="2700" dirty="0" smtClean="0"/>
            </a:br>
            <a:r>
              <a:rPr lang="en-US" sz="2700" dirty="0" smtClean="0"/>
              <a:t>Radiological Areas and Radioactive Materials Area</a:t>
            </a:r>
            <a:endParaRPr lang="en-US" sz="2700" dirty="0"/>
          </a:p>
        </p:txBody>
      </p:sp>
      <p:sp>
        <p:nvSpPr>
          <p:cNvPr id="3" name="Content Placeholder 2"/>
          <p:cNvSpPr>
            <a:spLocks noGrp="1"/>
          </p:cNvSpPr>
          <p:nvPr>
            <p:ph idx="1"/>
          </p:nvPr>
        </p:nvSpPr>
        <p:spPr/>
        <p:txBody>
          <a:bodyPr>
            <a:normAutofit fontScale="92500" lnSpcReduction="10000"/>
          </a:bodyPr>
          <a:lstStyle/>
          <a:p>
            <a:r>
              <a:rPr lang="en-US" dirty="0" smtClean="0"/>
              <a:t>The words “Caution, Radiation Area” shall be posted at each radiation area.</a:t>
            </a:r>
          </a:p>
          <a:p>
            <a:endParaRPr lang="en-US" dirty="0" smtClean="0"/>
          </a:p>
          <a:p>
            <a:pPr>
              <a:buNone/>
            </a:pPr>
            <a:r>
              <a:rPr lang="en-US" dirty="0" smtClean="0"/>
              <a:t>				   </a:t>
            </a:r>
          </a:p>
          <a:p>
            <a:pPr>
              <a:buNone/>
            </a:pPr>
            <a:r>
              <a:rPr lang="en-US" dirty="0" smtClean="0"/>
              <a:t>                               CAUTION </a:t>
            </a:r>
          </a:p>
          <a:p>
            <a:endParaRPr lang="en-US" dirty="0" smtClean="0"/>
          </a:p>
          <a:p>
            <a:endParaRPr lang="en-US" dirty="0" smtClean="0"/>
          </a:p>
          <a:p>
            <a:endParaRPr lang="en-US" dirty="0" smtClean="0"/>
          </a:p>
          <a:p>
            <a:pPr>
              <a:buNone/>
            </a:pPr>
            <a:r>
              <a:rPr lang="en-US" dirty="0" smtClean="0"/>
              <a:t>                        RADIATION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505200" y="3886200"/>
            <a:ext cx="1490663" cy="1524000"/>
          </a:xfrm>
          <a:prstGeom prst="rect">
            <a:avLst/>
          </a:prstGeom>
          <a:noFill/>
          <a:ln w="9525">
            <a:noFill/>
            <a:miter lim="800000"/>
            <a:headEnd type="none" w="lg" len="lg"/>
            <a:tailEnd type="none" w="lg" len="lg"/>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sz="2700" dirty="0" smtClean="0"/>
              <a:t>10CFR835.603</a:t>
            </a:r>
            <a:br>
              <a:rPr lang="en-US" sz="2700" dirty="0" smtClean="0"/>
            </a:br>
            <a:r>
              <a:rPr lang="en-US" sz="2700" dirty="0" smtClean="0"/>
              <a:t>Radiological Areas and Radioactive Materials Area</a:t>
            </a:r>
            <a:endParaRPr lang="en-US" sz="2700" dirty="0"/>
          </a:p>
        </p:txBody>
      </p:sp>
      <p:sp>
        <p:nvSpPr>
          <p:cNvPr id="3" name="Content Placeholder 2"/>
          <p:cNvSpPr>
            <a:spLocks noGrp="1"/>
          </p:cNvSpPr>
          <p:nvPr>
            <p:ph idx="1"/>
          </p:nvPr>
        </p:nvSpPr>
        <p:spPr/>
        <p:txBody>
          <a:bodyPr>
            <a:normAutofit fontScale="92500" lnSpcReduction="10000"/>
          </a:bodyPr>
          <a:lstStyle/>
          <a:p>
            <a:r>
              <a:rPr lang="en-US" dirty="0" smtClean="0"/>
              <a:t>The words “Caution, High Radiation Area” or “Danger, High Radiation Area” shall be posted at each high radiation area.</a:t>
            </a:r>
          </a:p>
          <a:p>
            <a:pPr>
              <a:buNone/>
            </a:pPr>
            <a:r>
              <a:rPr lang="en-US" dirty="0" smtClean="0"/>
              <a:t>                         </a:t>
            </a:r>
          </a:p>
          <a:p>
            <a:pPr>
              <a:buNone/>
            </a:pPr>
            <a:r>
              <a:rPr lang="en-US" dirty="0" smtClean="0"/>
              <a:t>                          CAUTION or DANGER</a:t>
            </a:r>
          </a:p>
          <a:p>
            <a:endParaRPr lang="en-US" dirty="0" smtClean="0"/>
          </a:p>
          <a:p>
            <a:endParaRPr lang="en-US" dirty="0" smtClean="0"/>
          </a:p>
          <a:p>
            <a:endParaRPr lang="en-US" dirty="0" smtClean="0"/>
          </a:p>
          <a:p>
            <a:pPr>
              <a:buNone/>
            </a:pPr>
            <a:r>
              <a:rPr lang="en-US" dirty="0" smtClean="0"/>
              <a:t>                        HIGH RADIATION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919537" y="3733800"/>
            <a:ext cx="1490663" cy="1524000"/>
          </a:xfrm>
          <a:prstGeom prst="rect">
            <a:avLst/>
          </a:prstGeom>
          <a:noFill/>
          <a:ln w="9525">
            <a:noFill/>
            <a:miter lim="800000"/>
            <a:headEnd type="none" w="lg" len="lg"/>
            <a:tailEnd type="none" w="lg" len="lg"/>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700" dirty="0" smtClean="0"/>
              <a:t>10CFR835.603</a:t>
            </a:r>
            <a:br>
              <a:rPr lang="en-US" sz="2700" dirty="0" smtClean="0"/>
            </a:br>
            <a:r>
              <a:rPr lang="en-US" sz="2700" dirty="0" smtClean="0"/>
              <a:t>Radiological Areas and Radioactive Materials Area</a:t>
            </a:r>
            <a:endParaRPr lang="en-US" sz="2700" dirty="0"/>
          </a:p>
        </p:txBody>
      </p:sp>
      <p:sp>
        <p:nvSpPr>
          <p:cNvPr id="3" name="Content Placeholder 2"/>
          <p:cNvSpPr>
            <a:spLocks noGrp="1"/>
          </p:cNvSpPr>
          <p:nvPr>
            <p:ph idx="1"/>
          </p:nvPr>
        </p:nvSpPr>
        <p:spPr/>
        <p:txBody>
          <a:bodyPr>
            <a:normAutofit fontScale="92500" lnSpcReduction="10000"/>
          </a:bodyPr>
          <a:lstStyle/>
          <a:p>
            <a:r>
              <a:rPr lang="en-US" dirty="0" smtClean="0"/>
              <a:t>The words “Grave Danger, Very High Radiation Area” shall be posted at each very high radiation area.</a:t>
            </a:r>
          </a:p>
          <a:p>
            <a:pPr>
              <a:buNone/>
            </a:pPr>
            <a:r>
              <a:rPr lang="en-US" dirty="0" smtClean="0"/>
              <a:t>				</a:t>
            </a:r>
          </a:p>
          <a:p>
            <a:pPr>
              <a:buNone/>
            </a:pPr>
            <a:r>
              <a:rPr lang="en-US" dirty="0" smtClean="0"/>
              <a:t>                             GRAVE DANGER</a:t>
            </a:r>
          </a:p>
          <a:p>
            <a:endParaRPr lang="en-US" dirty="0" smtClean="0"/>
          </a:p>
          <a:p>
            <a:endParaRPr lang="en-US" dirty="0" smtClean="0"/>
          </a:p>
          <a:p>
            <a:endParaRPr lang="en-US" dirty="0" smtClean="0"/>
          </a:p>
          <a:p>
            <a:pPr>
              <a:buNone/>
            </a:pPr>
            <a:r>
              <a:rPr lang="en-US" dirty="0" smtClean="0"/>
              <a:t>                VERY HIGH RADIATION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614737" y="3733800"/>
            <a:ext cx="1490663" cy="1524000"/>
          </a:xfrm>
          <a:prstGeom prst="rect">
            <a:avLst/>
          </a:prstGeom>
          <a:noFill/>
          <a:ln w="9525">
            <a:noFill/>
            <a:miter lim="800000"/>
            <a:headEnd type="none" w="lg" len="lg"/>
            <a:tailEnd type="none" w="lg" len="lg"/>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sz="2700" dirty="0" smtClean="0"/>
              <a:t>10CFR835.603</a:t>
            </a:r>
            <a:br>
              <a:rPr lang="en-US" sz="2700" dirty="0" smtClean="0"/>
            </a:br>
            <a:r>
              <a:rPr lang="en-US" sz="2700" dirty="0" smtClean="0"/>
              <a:t>Radiological Areas and Radioactive Materials Area</a:t>
            </a:r>
            <a:endParaRPr lang="en-US" sz="2700" dirty="0"/>
          </a:p>
        </p:txBody>
      </p:sp>
      <p:sp>
        <p:nvSpPr>
          <p:cNvPr id="3" name="Content Placeholder 2"/>
          <p:cNvSpPr>
            <a:spLocks noGrp="1"/>
          </p:cNvSpPr>
          <p:nvPr>
            <p:ph idx="1"/>
          </p:nvPr>
        </p:nvSpPr>
        <p:spPr/>
        <p:txBody>
          <a:bodyPr>
            <a:normAutofit fontScale="92500"/>
          </a:bodyPr>
          <a:lstStyle/>
          <a:p>
            <a:r>
              <a:rPr lang="en-US" dirty="0" smtClean="0"/>
              <a:t>The words “Caution, Airborne Radioactivity Area” or “Danger, Airborne Radioactivity Area” shall be posted at each airborne radioactivity area.                </a:t>
            </a:r>
          </a:p>
          <a:p>
            <a:pPr>
              <a:buNone/>
            </a:pPr>
            <a:r>
              <a:rPr lang="en-US" dirty="0" smtClean="0"/>
              <a:t>			    CAUTION or  DANGER</a:t>
            </a:r>
          </a:p>
          <a:p>
            <a:pPr>
              <a:buNone/>
            </a:pPr>
            <a:r>
              <a:rPr lang="en-US" dirty="0" smtClean="0"/>
              <a:t>                            </a:t>
            </a:r>
          </a:p>
          <a:p>
            <a:pPr>
              <a:buNone/>
            </a:pPr>
            <a:endParaRPr lang="en-US" dirty="0" smtClean="0"/>
          </a:p>
          <a:p>
            <a:pPr>
              <a:buNone/>
            </a:pPr>
            <a:endParaRPr lang="en-US" dirty="0" smtClean="0"/>
          </a:p>
          <a:p>
            <a:pPr>
              <a:buNone/>
            </a:pPr>
            <a:r>
              <a:rPr lang="en-US" dirty="0" smtClean="0"/>
              <a:t>              AIRBORNE RADIOACTIVITY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690937" y="3276600"/>
            <a:ext cx="1490663" cy="1524000"/>
          </a:xfrm>
          <a:prstGeom prst="rect">
            <a:avLst/>
          </a:prstGeom>
          <a:noFill/>
          <a:ln w="9525">
            <a:noFill/>
            <a:miter lim="800000"/>
            <a:headEnd type="none" w="lg" len="lg"/>
            <a:tailEnd type="none" w="lg" len="lg"/>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772400" cy="1143000"/>
          </a:xfrm>
        </p:spPr>
        <p:txBody>
          <a:bodyPr/>
          <a:lstStyle/>
          <a:p>
            <a:r>
              <a:rPr lang="en-US" dirty="0" smtClean="0"/>
              <a:t>Outline</a:t>
            </a:r>
          </a:p>
        </p:txBody>
      </p:sp>
      <p:sp>
        <p:nvSpPr>
          <p:cNvPr id="3076" name="Rectangle 4"/>
          <p:cNvSpPr>
            <a:spLocks noGrp="1" noChangeArrowheads="1"/>
          </p:cNvSpPr>
          <p:nvPr>
            <p:ph idx="1"/>
          </p:nvPr>
        </p:nvSpPr>
        <p:spPr>
          <a:xfrm>
            <a:off x="457200" y="1676400"/>
            <a:ext cx="8229600" cy="4495800"/>
          </a:xfrm>
        </p:spPr>
        <p:txBody>
          <a:bodyPr/>
          <a:lstStyle/>
          <a:p>
            <a:r>
              <a:rPr lang="en-US" sz="2800" dirty="0" smtClean="0"/>
              <a:t>Introduction</a:t>
            </a:r>
          </a:p>
          <a:p>
            <a:r>
              <a:rPr lang="en-US" sz="2800" dirty="0" smtClean="0"/>
              <a:t>10CFR20 Basic Terms</a:t>
            </a:r>
          </a:p>
          <a:p>
            <a:r>
              <a:rPr lang="en-US" sz="2800" dirty="0" smtClean="0"/>
              <a:t>10CFR20 Postings</a:t>
            </a:r>
          </a:p>
          <a:p>
            <a:r>
              <a:rPr lang="en-US" sz="2800" dirty="0" smtClean="0"/>
              <a:t>10CFR835 Basic Terms</a:t>
            </a:r>
          </a:p>
          <a:p>
            <a:r>
              <a:rPr lang="en-US" sz="2800" dirty="0" smtClean="0"/>
              <a:t>10 CFR 835 Postings</a:t>
            </a:r>
          </a:p>
          <a:p>
            <a:r>
              <a:rPr lang="en-US" sz="2800" dirty="0" smtClean="0"/>
              <a:t>Summary</a:t>
            </a:r>
            <a:endParaRPr lang="en-US" sz="3200" dirty="0" smtClean="0"/>
          </a:p>
          <a:p>
            <a:r>
              <a:rPr lang="en-US" sz="2800" dirty="0" smtClean="0"/>
              <a:t>Questions</a:t>
            </a:r>
          </a:p>
          <a:p>
            <a:pPr>
              <a:buFontTx/>
              <a:buNone/>
            </a:pPr>
            <a:endParaRPr lang="en-US" dirty="0" smtClean="0"/>
          </a:p>
        </p:txBody>
      </p:sp>
      <p:sp>
        <p:nvSpPr>
          <p:cNvPr id="592899" name="Text Box 3"/>
          <p:cNvSpPr txBox="1">
            <a:spLocks noChangeArrowheads="1"/>
          </p:cNvSpPr>
          <p:nvPr/>
        </p:nvSpPr>
        <p:spPr bwMode="auto">
          <a:xfrm>
            <a:off x="1660525" y="1793875"/>
            <a:ext cx="184150" cy="457200"/>
          </a:xfrm>
          <a:prstGeom prst="rect">
            <a:avLst/>
          </a:prstGeom>
          <a:noFill/>
          <a:ln w="12700">
            <a:noFill/>
            <a:miter lim="800000"/>
            <a:headEnd/>
            <a:tailEnd/>
          </a:ln>
          <a:effectLst/>
        </p:spPr>
        <p:txBody>
          <a:bodyPr wrap="none">
            <a:spAutoFit/>
          </a:bodyPr>
          <a:lstStyle/>
          <a:p>
            <a:pPr algn="l">
              <a:defRPr/>
            </a:pPr>
            <a:endParaRPr lang="en-US" dirty="0">
              <a:effectLst>
                <a:outerShdw blurRad="38100" dist="38100" dir="2700000" algn="tl">
                  <a:srgbClr val="C0C0C0"/>
                </a:outerShdw>
              </a:effectLst>
              <a:latin typeface="Book Antiqu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76">
                                            <p:txEl>
                                              <p:pRg st="0" end="0"/>
                                            </p:txEl>
                                          </p:spTgt>
                                        </p:tgtEl>
                                        <p:attrNameLst>
                                          <p:attrName>style.visibility</p:attrName>
                                        </p:attrNameLst>
                                      </p:cBhvr>
                                      <p:to>
                                        <p:strVal val="visible"/>
                                      </p:to>
                                    </p:set>
                                    <p:animEffect transition="in" filter="dissolve">
                                      <p:cBhvr>
                                        <p:cTn id="7" dur="500"/>
                                        <p:tgtEl>
                                          <p:spTgt spid="307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76">
                                            <p:txEl>
                                              <p:pRg st="1" end="1"/>
                                            </p:txEl>
                                          </p:spTgt>
                                        </p:tgtEl>
                                        <p:attrNameLst>
                                          <p:attrName>style.visibility</p:attrName>
                                        </p:attrNameLst>
                                      </p:cBhvr>
                                      <p:to>
                                        <p:strVal val="visible"/>
                                      </p:to>
                                    </p:set>
                                    <p:animEffect transition="in" filter="dissolve">
                                      <p:cBhvr>
                                        <p:cTn id="12" dur="500"/>
                                        <p:tgtEl>
                                          <p:spTgt spid="307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076">
                                            <p:txEl>
                                              <p:pRg st="2" end="2"/>
                                            </p:txEl>
                                          </p:spTgt>
                                        </p:tgtEl>
                                        <p:attrNameLst>
                                          <p:attrName>style.visibility</p:attrName>
                                        </p:attrNameLst>
                                      </p:cBhvr>
                                      <p:to>
                                        <p:strVal val="visible"/>
                                      </p:to>
                                    </p:set>
                                    <p:animEffect transition="in" filter="dissolve">
                                      <p:cBhvr>
                                        <p:cTn id="17" dur="500"/>
                                        <p:tgtEl>
                                          <p:spTgt spid="307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076">
                                            <p:txEl>
                                              <p:pRg st="3" end="3"/>
                                            </p:txEl>
                                          </p:spTgt>
                                        </p:tgtEl>
                                        <p:attrNameLst>
                                          <p:attrName>style.visibility</p:attrName>
                                        </p:attrNameLst>
                                      </p:cBhvr>
                                      <p:to>
                                        <p:strVal val="visible"/>
                                      </p:to>
                                    </p:set>
                                    <p:animEffect transition="in" filter="dissolve">
                                      <p:cBhvr>
                                        <p:cTn id="22" dur="500"/>
                                        <p:tgtEl>
                                          <p:spTgt spid="307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076">
                                            <p:txEl>
                                              <p:pRg st="4" end="4"/>
                                            </p:txEl>
                                          </p:spTgt>
                                        </p:tgtEl>
                                        <p:attrNameLst>
                                          <p:attrName>style.visibility</p:attrName>
                                        </p:attrNameLst>
                                      </p:cBhvr>
                                      <p:to>
                                        <p:strVal val="visible"/>
                                      </p:to>
                                    </p:set>
                                    <p:animEffect transition="in" filter="dissolve">
                                      <p:cBhvr>
                                        <p:cTn id="27" dur="500"/>
                                        <p:tgtEl>
                                          <p:spTgt spid="307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076">
                                            <p:txEl>
                                              <p:pRg st="5" end="5"/>
                                            </p:txEl>
                                          </p:spTgt>
                                        </p:tgtEl>
                                        <p:attrNameLst>
                                          <p:attrName>style.visibility</p:attrName>
                                        </p:attrNameLst>
                                      </p:cBhvr>
                                      <p:to>
                                        <p:strVal val="visible"/>
                                      </p:to>
                                    </p:set>
                                    <p:animEffect transition="in" filter="dissolve">
                                      <p:cBhvr>
                                        <p:cTn id="32" dur="500"/>
                                        <p:tgtEl>
                                          <p:spTgt spid="307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076">
                                            <p:txEl>
                                              <p:pRg st="6" end="6"/>
                                            </p:txEl>
                                          </p:spTgt>
                                        </p:tgtEl>
                                        <p:attrNameLst>
                                          <p:attrName>style.visibility</p:attrName>
                                        </p:attrNameLst>
                                      </p:cBhvr>
                                      <p:to>
                                        <p:strVal val="visible"/>
                                      </p:to>
                                    </p:set>
                                    <p:animEffect transition="in" filter="dissolve">
                                      <p:cBhvr>
                                        <p:cTn id="37" dur="500"/>
                                        <p:tgtEl>
                                          <p:spTgt spid="307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sz="2700" dirty="0" smtClean="0"/>
              <a:t>10CFR835.603</a:t>
            </a:r>
            <a:br>
              <a:rPr lang="en-US" sz="2700" dirty="0" smtClean="0"/>
            </a:br>
            <a:r>
              <a:rPr lang="en-US" sz="2700" dirty="0" smtClean="0"/>
              <a:t>Radiological Areas and Radioactive Materials Area</a:t>
            </a:r>
            <a:endParaRPr lang="en-US" sz="2700" dirty="0"/>
          </a:p>
        </p:txBody>
      </p:sp>
      <p:sp>
        <p:nvSpPr>
          <p:cNvPr id="3" name="Content Placeholder 2"/>
          <p:cNvSpPr>
            <a:spLocks noGrp="1"/>
          </p:cNvSpPr>
          <p:nvPr>
            <p:ph idx="1"/>
          </p:nvPr>
        </p:nvSpPr>
        <p:spPr/>
        <p:txBody>
          <a:bodyPr/>
          <a:lstStyle/>
          <a:p>
            <a:r>
              <a:rPr lang="en-US" dirty="0" smtClean="0"/>
              <a:t>The words “Caution, Contamination Area” shall be posted at each contamination area.			    </a:t>
            </a:r>
          </a:p>
          <a:p>
            <a:pPr>
              <a:buNone/>
            </a:pPr>
            <a:r>
              <a:rPr lang="en-US" dirty="0" smtClean="0"/>
              <a:t>				   CAUTION</a:t>
            </a:r>
          </a:p>
          <a:p>
            <a:pPr>
              <a:buNone/>
            </a:pPr>
            <a:r>
              <a:rPr lang="en-US" dirty="0" smtClean="0"/>
              <a:t>                            </a:t>
            </a:r>
          </a:p>
          <a:p>
            <a:pPr>
              <a:buNone/>
            </a:pPr>
            <a:endParaRPr lang="en-US" dirty="0" smtClean="0"/>
          </a:p>
          <a:p>
            <a:pPr>
              <a:buNone/>
            </a:pPr>
            <a:endParaRPr lang="en-US" dirty="0" smtClean="0"/>
          </a:p>
          <a:p>
            <a:pPr>
              <a:buNone/>
            </a:pPr>
            <a:r>
              <a:rPr lang="en-US" dirty="0" smtClean="0"/>
              <a:t>                  CONTAMINATION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505200" y="3276600"/>
            <a:ext cx="1490663" cy="1524000"/>
          </a:xfrm>
          <a:prstGeom prst="rect">
            <a:avLst/>
          </a:prstGeom>
          <a:noFill/>
          <a:ln w="9525">
            <a:noFill/>
            <a:miter lim="800000"/>
            <a:headEnd type="none" w="lg" len="lg"/>
            <a:tailEnd type="none" w="lg" len="lg"/>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sz="2700" dirty="0" smtClean="0"/>
              <a:t>10CFR835.603</a:t>
            </a:r>
            <a:br>
              <a:rPr lang="en-US" sz="2700" dirty="0" smtClean="0"/>
            </a:br>
            <a:r>
              <a:rPr lang="en-US" sz="2700" dirty="0" smtClean="0"/>
              <a:t>Radiological Areas and Radioactive Materials Area</a:t>
            </a:r>
            <a:endParaRPr lang="en-US" sz="2700" dirty="0"/>
          </a:p>
        </p:txBody>
      </p:sp>
      <p:sp>
        <p:nvSpPr>
          <p:cNvPr id="3" name="Content Placeholder 2"/>
          <p:cNvSpPr>
            <a:spLocks noGrp="1"/>
          </p:cNvSpPr>
          <p:nvPr>
            <p:ph idx="1"/>
          </p:nvPr>
        </p:nvSpPr>
        <p:spPr/>
        <p:txBody>
          <a:bodyPr/>
          <a:lstStyle/>
          <a:p>
            <a:r>
              <a:rPr lang="en-US" dirty="0" smtClean="0"/>
              <a:t>The words “Caution, High Contamination Area” shall be posted at each high contamination area.			    </a:t>
            </a:r>
          </a:p>
          <a:p>
            <a:pPr>
              <a:buNone/>
            </a:pPr>
            <a:r>
              <a:rPr lang="en-US" dirty="0" smtClean="0"/>
              <a:t>				       CAUTION</a:t>
            </a:r>
          </a:p>
          <a:p>
            <a:pPr>
              <a:buNone/>
            </a:pPr>
            <a:r>
              <a:rPr lang="en-US" dirty="0" smtClean="0"/>
              <a:t>                            </a:t>
            </a:r>
          </a:p>
          <a:p>
            <a:pPr>
              <a:buNone/>
            </a:pPr>
            <a:endParaRPr lang="en-US" dirty="0" smtClean="0"/>
          </a:p>
          <a:p>
            <a:pPr>
              <a:buNone/>
            </a:pPr>
            <a:endParaRPr lang="en-US" dirty="0" smtClean="0"/>
          </a:p>
          <a:p>
            <a:pPr>
              <a:buNone/>
            </a:pPr>
            <a:r>
              <a:rPr lang="en-US" dirty="0" smtClean="0"/>
              <a:t>                  HIGH CONTAMINATION AREA</a:t>
            </a: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3886200" y="3276600"/>
            <a:ext cx="1490663" cy="1524000"/>
          </a:xfrm>
          <a:prstGeom prst="rect">
            <a:avLst/>
          </a:prstGeom>
          <a:noFill/>
          <a:ln w="9525">
            <a:noFill/>
            <a:miter lim="800000"/>
            <a:headEnd type="none" w="lg" len="lg"/>
            <a:tailEnd type="none" w="lg" len="lg"/>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sz="2700" dirty="0" smtClean="0"/>
              <a:t>10CFR835.603</a:t>
            </a:r>
            <a:br>
              <a:rPr lang="en-US" sz="2700" dirty="0" smtClean="0"/>
            </a:br>
            <a:r>
              <a:rPr lang="en-US" sz="2700" dirty="0" smtClean="0"/>
              <a:t>Radiological Areas and Radioactive Materials Area</a:t>
            </a:r>
            <a:endParaRPr lang="en-US" sz="2700" dirty="0"/>
          </a:p>
        </p:txBody>
      </p:sp>
      <p:sp>
        <p:nvSpPr>
          <p:cNvPr id="3" name="Content Placeholder 2"/>
          <p:cNvSpPr>
            <a:spLocks noGrp="1"/>
          </p:cNvSpPr>
          <p:nvPr>
            <p:ph idx="1"/>
          </p:nvPr>
        </p:nvSpPr>
        <p:spPr/>
        <p:txBody>
          <a:bodyPr/>
          <a:lstStyle/>
          <a:p>
            <a:r>
              <a:rPr lang="en-US" sz="2400" dirty="0" smtClean="0"/>
              <a:t>The words “Caution, Radioactive Material(s)” shall be posted at each radioactive material area.</a:t>
            </a:r>
          </a:p>
          <a:p>
            <a:endParaRPr lang="en-US" sz="2400" dirty="0" smtClean="0"/>
          </a:p>
          <a:p>
            <a:pPr>
              <a:buNone/>
            </a:pPr>
            <a:r>
              <a:rPr lang="en-US" sz="2600" dirty="0" smtClean="0"/>
              <a:t>                         CAUTION or DANGER </a:t>
            </a:r>
          </a:p>
          <a:p>
            <a:pPr>
              <a:buNone/>
            </a:pPr>
            <a:endParaRPr lang="en-US" sz="2600" dirty="0" smtClean="0"/>
          </a:p>
          <a:p>
            <a:pPr>
              <a:buNone/>
            </a:pPr>
            <a:endParaRPr lang="en-US" sz="2600" dirty="0" smtClean="0"/>
          </a:p>
          <a:p>
            <a:pPr>
              <a:buNone/>
            </a:pPr>
            <a:endParaRPr lang="en-US" sz="1400" dirty="0" smtClean="0"/>
          </a:p>
          <a:p>
            <a:pPr>
              <a:buNone/>
            </a:pPr>
            <a:r>
              <a:rPr lang="en-US" sz="2600" dirty="0" smtClean="0"/>
              <a:t>                     RADIOACTIVE MATERIAL(S)</a:t>
            </a:r>
          </a:p>
          <a:p>
            <a:pPr>
              <a:buNone/>
            </a:pPr>
            <a:r>
              <a:rPr lang="en-US" sz="2600" dirty="0" smtClean="0"/>
              <a:t>                            </a:t>
            </a:r>
          </a:p>
          <a:p>
            <a:pPr>
              <a:buNone/>
            </a:pPr>
            <a:endParaRPr lang="en-US" sz="2600" dirty="0" smtClean="0"/>
          </a:p>
          <a:p>
            <a:pPr>
              <a:buNone/>
            </a:pPr>
            <a:endParaRPr lang="en-US" sz="2600" dirty="0"/>
          </a:p>
        </p:txBody>
      </p:sp>
      <p:pic>
        <p:nvPicPr>
          <p:cNvPr id="4" name="Picture 19"/>
          <p:cNvPicPr>
            <a:picLocks noChangeAspect="1" noChangeArrowheads="1"/>
          </p:cNvPicPr>
          <p:nvPr/>
        </p:nvPicPr>
        <p:blipFill>
          <a:blip r:embed="rId2" cstate="print"/>
          <a:srcRect/>
          <a:stretch>
            <a:fillRect/>
          </a:stretch>
        </p:blipFill>
        <p:spPr bwMode="auto">
          <a:xfrm>
            <a:off x="3886200" y="3276600"/>
            <a:ext cx="1267064" cy="1295400"/>
          </a:xfrm>
          <a:prstGeom prst="rect">
            <a:avLst/>
          </a:prstGeom>
          <a:noFill/>
          <a:ln w="9525">
            <a:noFill/>
            <a:miter lim="800000"/>
            <a:headEnd type="none" w="lg" len="lg"/>
            <a:tailEnd type="none" w="lg" len="lg"/>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10CFR835.604   Exceptions to Posting Requirements</a:t>
            </a:r>
            <a:endParaRPr lang="en-US" dirty="0"/>
          </a:p>
        </p:txBody>
      </p:sp>
      <p:sp>
        <p:nvSpPr>
          <p:cNvPr id="3" name="Content Placeholder 2"/>
          <p:cNvSpPr>
            <a:spLocks noGrp="1"/>
          </p:cNvSpPr>
          <p:nvPr>
            <p:ph idx="1"/>
          </p:nvPr>
        </p:nvSpPr>
        <p:spPr/>
        <p:txBody>
          <a:bodyPr/>
          <a:lstStyle/>
          <a:p>
            <a:r>
              <a:rPr lang="en-US" dirty="0" smtClean="0"/>
              <a:t>Areas may be excepted from the posting requirements of §835.603 for periods of less than 8 continuous hours when placed under continuous observation and control of an individual knowledgeable of, and empowered to implement, required access and exposure control measures.</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10CFR835.604   Exceptions to Posting Requirements</a:t>
            </a:r>
            <a:endParaRPr lang="en-US" dirty="0"/>
          </a:p>
        </p:txBody>
      </p:sp>
      <p:sp>
        <p:nvSpPr>
          <p:cNvPr id="3" name="Content Placeholder 2"/>
          <p:cNvSpPr>
            <a:spLocks noGrp="1"/>
          </p:cNvSpPr>
          <p:nvPr>
            <p:ph idx="1"/>
          </p:nvPr>
        </p:nvSpPr>
        <p:spPr/>
        <p:txBody>
          <a:bodyPr>
            <a:normAutofit lnSpcReduction="10000"/>
          </a:bodyPr>
          <a:lstStyle/>
          <a:p>
            <a:pPr>
              <a:spcBef>
                <a:spcPts val="0"/>
              </a:spcBef>
            </a:pPr>
            <a:r>
              <a:rPr lang="en-US" dirty="0" smtClean="0"/>
              <a:t>Areas may be excepted from the radioactive material area posting requirements when:</a:t>
            </a:r>
          </a:p>
          <a:p>
            <a:pPr lvl="1">
              <a:spcBef>
                <a:spcPts val="0"/>
              </a:spcBef>
            </a:pPr>
            <a:r>
              <a:rPr lang="en-US" dirty="0" smtClean="0"/>
              <a:t>Posted as another type of radiologically controlled area (10CFR20 doesn’t have this)</a:t>
            </a:r>
          </a:p>
          <a:p>
            <a:pPr lvl="1">
              <a:spcBef>
                <a:spcPts val="0"/>
              </a:spcBef>
            </a:pPr>
            <a:r>
              <a:rPr lang="en-US" dirty="0" smtClean="0"/>
              <a:t>Each item or container of radioactive material is labeled in accordance with this subpart such that individuals entering the area are made aware of the hazard; or</a:t>
            </a:r>
          </a:p>
          <a:p>
            <a:pPr lvl="1">
              <a:spcBef>
                <a:spcPts val="0"/>
              </a:spcBef>
            </a:pPr>
            <a:r>
              <a:rPr lang="en-US" dirty="0" smtClean="0"/>
              <a:t>The radioactive material of concern consists solely of structures or installed components which have been activated</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10CFR835.604   Exceptions to Posting Requirements</a:t>
            </a:r>
            <a:endParaRPr lang="en-US" dirty="0"/>
          </a:p>
        </p:txBody>
      </p:sp>
      <p:sp>
        <p:nvSpPr>
          <p:cNvPr id="3" name="Content Placeholder 2"/>
          <p:cNvSpPr>
            <a:spLocks noGrp="1"/>
          </p:cNvSpPr>
          <p:nvPr>
            <p:ph idx="1"/>
          </p:nvPr>
        </p:nvSpPr>
        <p:spPr/>
        <p:txBody>
          <a:bodyPr/>
          <a:lstStyle/>
          <a:p>
            <a:pPr>
              <a:spcBef>
                <a:spcPts val="0"/>
              </a:spcBef>
            </a:pPr>
            <a:r>
              <a:rPr lang="en-US" dirty="0" smtClean="0"/>
              <a:t>Areas containing only packages received from radioactive material transportation labeled and in non-degraded condition need not be posted in accordance with §835.603 until the packages are monitored in accordance with §835.405 (receipt of RAM packages).</a:t>
            </a:r>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10CFR835.605 Labeling Items and Containers</a:t>
            </a:r>
            <a:endParaRPr lang="en-US" dirty="0"/>
          </a:p>
        </p:txBody>
      </p:sp>
      <p:sp>
        <p:nvSpPr>
          <p:cNvPr id="3" name="Content Placeholder 2"/>
          <p:cNvSpPr>
            <a:spLocks noGrp="1"/>
          </p:cNvSpPr>
          <p:nvPr>
            <p:ph idx="1"/>
          </p:nvPr>
        </p:nvSpPr>
        <p:spPr/>
        <p:txBody>
          <a:bodyPr>
            <a:normAutofit fontScale="92500" lnSpcReduction="10000"/>
          </a:bodyPr>
          <a:lstStyle/>
          <a:p>
            <a:pPr>
              <a:spcBef>
                <a:spcPts val="0"/>
              </a:spcBef>
            </a:pPr>
            <a:r>
              <a:rPr lang="en-US" dirty="0" smtClean="0"/>
              <a:t>Except as provided at §835.606, each item or container of radioactive material shall bear a durable, clearly visible label bearing the standard radiation warning trefoil and the words “Caution, Radioactive Material” or “Danger, Radioactive Material.” </a:t>
            </a:r>
          </a:p>
          <a:p>
            <a:pPr>
              <a:spcBef>
                <a:spcPts val="0"/>
              </a:spcBef>
            </a:pPr>
            <a:r>
              <a:rPr lang="en-US" dirty="0" smtClean="0"/>
              <a:t>The label shall also provide sufficient information to permit individuals handling, using, or working in the vicinity of the items or containers to take precautions to avoid or control exposures.</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10CFR835.606 Exceptions to Labeling Requirements</a:t>
            </a:r>
            <a:endParaRPr lang="en-US" dirty="0"/>
          </a:p>
        </p:txBody>
      </p:sp>
      <p:sp>
        <p:nvSpPr>
          <p:cNvPr id="3" name="Content Placeholder 2"/>
          <p:cNvSpPr>
            <a:spLocks noGrp="1"/>
          </p:cNvSpPr>
          <p:nvPr>
            <p:ph idx="1"/>
          </p:nvPr>
        </p:nvSpPr>
        <p:spPr/>
        <p:txBody>
          <a:bodyPr>
            <a:normAutofit lnSpcReduction="10000"/>
          </a:bodyPr>
          <a:lstStyle/>
          <a:p>
            <a:pPr>
              <a:spcBef>
                <a:spcPts val="0"/>
              </a:spcBef>
            </a:pPr>
            <a:r>
              <a:rPr lang="en-US" dirty="0" smtClean="0"/>
              <a:t>Items and containers may be excepted from the radioactive material labeling requirements of §835.605 when:</a:t>
            </a:r>
          </a:p>
          <a:p>
            <a:pPr lvl="1">
              <a:spcBef>
                <a:spcPts val="0"/>
              </a:spcBef>
            </a:pPr>
            <a:r>
              <a:rPr lang="en-US" dirty="0" smtClean="0"/>
              <a:t>Used, handled, or stored in areas posted and controlled in accordance with this subpart and sufficient information is provided to permit individuals to take precautions to avoid or control exposures; </a:t>
            </a:r>
            <a:r>
              <a:rPr lang="en-US" b="1" dirty="0" smtClean="0"/>
              <a:t>or</a:t>
            </a:r>
            <a:endParaRPr lang="en-US" dirty="0" smtClean="0"/>
          </a:p>
          <a:p>
            <a:pPr lvl="1">
              <a:spcBef>
                <a:spcPts val="0"/>
              </a:spcBef>
            </a:pPr>
            <a:r>
              <a:rPr lang="en-US" dirty="0" smtClean="0"/>
              <a:t>The quantity of radioactive material is less than one tenth of the values specified in appendix E of this part and less than 0.1 Ci; </a:t>
            </a:r>
            <a:r>
              <a:rPr lang="en-US" b="1" dirty="0" smtClean="0"/>
              <a:t>or</a:t>
            </a:r>
            <a:endParaRPr lang="en-US" b="1"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10CFR835.606 Exceptions to Labeling Requirements</a:t>
            </a:r>
            <a:endParaRPr lang="en-US" dirty="0"/>
          </a:p>
        </p:txBody>
      </p:sp>
      <p:sp>
        <p:nvSpPr>
          <p:cNvPr id="3" name="Content Placeholder 2"/>
          <p:cNvSpPr>
            <a:spLocks noGrp="1"/>
          </p:cNvSpPr>
          <p:nvPr>
            <p:ph idx="1"/>
          </p:nvPr>
        </p:nvSpPr>
        <p:spPr/>
        <p:txBody>
          <a:bodyPr>
            <a:normAutofit lnSpcReduction="10000"/>
          </a:bodyPr>
          <a:lstStyle/>
          <a:p>
            <a:pPr>
              <a:spcBef>
                <a:spcPts val="0"/>
              </a:spcBef>
            </a:pPr>
            <a:r>
              <a:rPr lang="en-US" dirty="0" smtClean="0"/>
              <a:t>Items and containers may be excepted from the radioactive material labeling requirements of §835.605 when: </a:t>
            </a:r>
            <a:r>
              <a:rPr lang="en-US" sz="1600" dirty="0" smtClean="0"/>
              <a:t>(cont’d)</a:t>
            </a:r>
            <a:endParaRPr lang="en-US" dirty="0" smtClean="0"/>
          </a:p>
          <a:p>
            <a:pPr lvl="1">
              <a:spcBef>
                <a:spcPts val="0"/>
              </a:spcBef>
            </a:pPr>
            <a:r>
              <a:rPr lang="en-US" dirty="0" smtClean="0"/>
              <a:t>Packaged, labeled, and marked in accordance with the regulations of the Department of Transportation or DOE Orders governing radioactive material transportation; </a:t>
            </a:r>
            <a:r>
              <a:rPr lang="en-US" b="1" dirty="0" smtClean="0"/>
              <a:t>or</a:t>
            </a:r>
          </a:p>
          <a:p>
            <a:pPr lvl="1">
              <a:spcBef>
                <a:spcPts val="0"/>
              </a:spcBef>
            </a:pPr>
            <a:r>
              <a:rPr lang="en-US" dirty="0" smtClean="0"/>
              <a:t>Inaccessible, or accessible only to individuals authorized to handle or use them, or to work in the vicinity; </a:t>
            </a:r>
            <a:r>
              <a:rPr lang="en-US" b="1" dirty="0" smtClean="0"/>
              <a:t>or</a:t>
            </a:r>
            <a:endParaRPr lang="en-US" b="1"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10CFR835.606 Exceptions to Labeling Requirements</a:t>
            </a:r>
            <a:endParaRPr lang="en-US" dirty="0"/>
          </a:p>
        </p:txBody>
      </p:sp>
      <p:sp>
        <p:nvSpPr>
          <p:cNvPr id="3" name="Content Placeholder 2"/>
          <p:cNvSpPr>
            <a:spLocks noGrp="1"/>
          </p:cNvSpPr>
          <p:nvPr>
            <p:ph idx="1"/>
          </p:nvPr>
        </p:nvSpPr>
        <p:spPr/>
        <p:txBody>
          <a:bodyPr>
            <a:normAutofit fontScale="92500" lnSpcReduction="10000"/>
          </a:bodyPr>
          <a:lstStyle/>
          <a:p>
            <a:pPr>
              <a:spcBef>
                <a:spcPts val="0"/>
              </a:spcBef>
            </a:pPr>
            <a:r>
              <a:rPr lang="en-US" dirty="0" smtClean="0"/>
              <a:t>Items and containers may be excepted from the radioactive material labeling requirements of §835.605 when: </a:t>
            </a:r>
            <a:r>
              <a:rPr lang="en-US" sz="1600" dirty="0" smtClean="0"/>
              <a:t>(cont’d)</a:t>
            </a:r>
            <a:endParaRPr lang="en-US" dirty="0" smtClean="0"/>
          </a:p>
          <a:p>
            <a:pPr lvl="1">
              <a:spcBef>
                <a:spcPts val="0"/>
              </a:spcBef>
            </a:pPr>
            <a:r>
              <a:rPr lang="en-US" dirty="0" smtClean="0"/>
              <a:t>Installed in manufacturing, process, or other equipment, such as reactor components, piping, and tanks; </a:t>
            </a:r>
            <a:r>
              <a:rPr lang="en-US" b="1" dirty="0" smtClean="0"/>
              <a:t>or</a:t>
            </a:r>
          </a:p>
          <a:p>
            <a:pPr lvl="1">
              <a:spcBef>
                <a:spcPts val="0"/>
              </a:spcBef>
            </a:pPr>
            <a:r>
              <a:rPr lang="en-US" dirty="0" smtClean="0"/>
              <a:t>The radioactive material consists solely of nuclear weapons or their components.</a:t>
            </a:r>
          </a:p>
          <a:p>
            <a:pPr>
              <a:spcBef>
                <a:spcPts val="0"/>
              </a:spcBef>
            </a:pPr>
            <a:r>
              <a:rPr lang="en-US" dirty="0" smtClean="0"/>
              <a:t>Radioactive material labels applied to sealed radioactive sources may be excepted from the color specifications of §835.601(a).</a:t>
            </a: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3200" dirty="0" smtClean="0"/>
              <a:t>Good Practices</a:t>
            </a:r>
            <a:br>
              <a:rPr lang="en-US" sz="3200" dirty="0" smtClean="0"/>
            </a:br>
            <a:r>
              <a:rPr lang="en-US" sz="3200" dirty="0" smtClean="0"/>
              <a:t>Support Equipment</a:t>
            </a:r>
            <a:br>
              <a:rPr lang="en-US" sz="3200" dirty="0" smtClean="0"/>
            </a:br>
            <a:r>
              <a:rPr lang="en-US" sz="3200" dirty="0" smtClean="0"/>
              <a:t>Common Problems</a:t>
            </a:r>
            <a:endParaRPr lang="en-US" sz="3200"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General…</a:t>
            </a:r>
            <a:endParaRPr lang="en-US" dirty="0"/>
          </a:p>
        </p:txBody>
      </p:sp>
      <p:sp>
        <p:nvSpPr>
          <p:cNvPr id="3" name="Content Placeholder 2"/>
          <p:cNvSpPr>
            <a:spLocks noGrp="1"/>
          </p:cNvSpPr>
          <p:nvPr>
            <p:ph idx="1"/>
          </p:nvPr>
        </p:nvSpPr>
        <p:spPr/>
        <p:txBody>
          <a:bodyPr/>
          <a:lstStyle/>
          <a:p>
            <a:r>
              <a:rPr lang="en-US" sz="2600" dirty="0" smtClean="0"/>
              <a:t>Each facility and organization will establish specific techniques to be used in ensuring posting is properly installed.</a:t>
            </a:r>
          </a:p>
          <a:p>
            <a:r>
              <a:rPr lang="en-US" sz="2600" dirty="0" smtClean="0"/>
              <a:t>The rope used is often stiff and made of nylon for durability.  </a:t>
            </a:r>
          </a:p>
          <a:p>
            <a:r>
              <a:rPr lang="en-US" sz="2600" dirty="0" smtClean="0"/>
              <a:t>However, that makes it  difficult to tie secure in a manner that keeps it functional.  The PE will demonstrate methods often used to address the proper securing of the rope ends.</a:t>
            </a:r>
          </a:p>
          <a:p>
            <a:r>
              <a:rPr lang="en-US" sz="2600" dirty="0" smtClean="0"/>
              <a:t>The signs must also be secured to ensure they stay intact.</a:t>
            </a:r>
            <a:endParaRPr lang="en-US" sz="26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General…</a:t>
            </a:r>
            <a:endParaRPr lang="en-US" dirty="0"/>
          </a:p>
        </p:txBody>
      </p:sp>
      <p:sp>
        <p:nvSpPr>
          <p:cNvPr id="3" name="Content Placeholder 2"/>
          <p:cNvSpPr>
            <a:spLocks noGrp="1"/>
          </p:cNvSpPr>
          <p:nvPr>
            <p:ph idx="1"/>
          </p:nvPr>
        </p:nvSpPr>
        <p:spPr/>
        <p:txBody>
          <a:bodyPr/>
          <a:lstStyle/>
          <a:p>
            <a:r>
              <a:rPr lang="en-US" sz="2600" dirty="0" smtClean="0"/>
              <a:t>Although radiological buffer areas (RBA) are not specifically address in the regulations, they are used in some applications to provide a buffer zone between controlled areas and general access areas. </a:t>
            </a:r>
          </a:p>
          <a:p>
            <a:r>
              <a:rPr lang="en-US" sz="2600" dirty="0" smtClean="0"/>
              <a:t>Stop gap measure to ensure the public doesn’t come in contact with radioactive material.</a:t>
            </a:r>
          </a:p>
          <a:p>
            <a:r>
              <a:rPr lang="en-US" sz="2600" dirty="0" smtClean="0"/>
              <a:t>Typically entry into the RBA will be signed in on an RWP and have proper dosimetry. </a:t>
            </a:r>
            <a:endParaRPr lang="en-US" sz="26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General…</a:t>
            </a:r>
            <a:endParaRPr lang="en-US" dirty="0"/>
          </a:p>
        </p:txBody>
      </p:sp>
      <p:sp>
        <p:nvSpPr>
          <p:cNvPr id="3" name="Content Placeholder 2"/>
          <p:cNvSpPr>
            <a:spLocks noGrp="1"/>
          </p:cNvSpPr>
          <p:nvPr>
            <p:ph idx="1"/>
          </p:nvPr>
        </p:nvSpPr>
        <p:spPr/>
        <p:txBody>
          <a:bodyPr/>
          <a:lstStyle/>
          <a:p>
            <a:pPr>
              <a:spcBef>
                <a:spcPts val="0"/>
              </a:spcBef>
            </a:pPr>
            <a:r>
              <a:rPr lang="en-US" sz="2600" dirty="0" smtClean="0"/>
              <a:t>Free release of equipment and material and personnel from an RBA will be the same as that for removal from a radiologically controlled area:</a:t>
            </a:r>
          </a:p>
          <a:p>
            <a:pPr lvl="1">
              <a:spcBef>
                <a:spcPts val="0"/>
              </a:spcBef>
            </a:pPr>
            <a:r>
              <a:rPr lang="en-US" dirty="0" smtClean="0"/>
              <a:t>No detectable loose surface or fixed contamination</a:t>
            </a:r>
          </a:p>
          <a:p>
            <a:pPr lvl="1">
              <a:spcBef>
                <a:spcPts val="0"/>
              </a:spcBef>
            </a:pPr>
            <a:r>
              <a:rPr lang="en-US" dirty="0" smtClean="0"/>
              <a:t>No measurable radiation beta-gamma or alpha.</a:t>
            </a:r>
          </a:p>
          <a:p>
            <a:pPr>
              <a:spcBef>
                <a:spcPts val="0"/>
              </a:spcBef>
            </a:pPr>
            <a:r>
              <a:rPr lang="en-US" sz="2600" dirty="0" smtClean="0"/>
              <a:t>If it has inaccessible areas that can not be surveyed, then it can not </a:t>
            </a:r>
            <a:r>
              <a:rPr lang="en-US" sz="2600" smtClean="0"/>
              <a:t>be released. </a:t>
            </a:r>
            <a:endParaRPr lang="en-US" sz="2600"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4"/>
          <p:cNvSpPr txBox="1">
            <a:spLocks noChangeArrowheads="1"/>
          </p:cNvSpPr>
          <p:nvPr/>
        </p:nvSpPr>
        <p:spPr bwMode="auto">
          <a:xfrm>
            <a:off x="1981200" y="609600"/>
            <a:ext cx="5029200" cy="641350"/>
          </a:xfrm>
          <a:prstGeom prst="rect">
            <a:avLst/>
          </a:prstGeom>
          <a:noFill/>
          <a:ln w="9525">
            <a:noFill/>
            <a:miter lim="800000"/>
            <a:headEnd type="none" w="lg" len="lg"/>
            <a:tailEnd type="none" w="lg" len="lg"/>
          </a:ln>
        </p:spPr>
        <p:txBody>
          <a:bodyPr>
            <a:spAutoFit/>
          </a:bodyPr>
          <a:lstStyle/>
          <a:p>
            <a:pPr>
              <a:spcBef>
                <a:spcPct val="50000"/>
              </a:spcBef>
            </a:pPr>
            <a:r>
              <a:rPr lang="en-US" sz="3600" b="1">
                <a:latin typeface="Arial" charset="0"/>
              </a:rPr>
              <a:t>Summary</a:t>
            </a:r>
          </a:p>
        </p:txBody>
      </p:sp>
      <p:sp>
        <p:nvSpPr>
          <p:cNvPr id="32771"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lgn="l">
              <a:spcBef>
                <a:spcPct val="20000"/>
              </a:spcBef>
            </a:pPr>
            <a:endParaRPr lang="en-US" sz="2600">
              <a:latin typeface="Arial" charset="0"/>
            </a:endParaRPr>
          </a:p>
          <a:p>
            <a:pPr marL="800100" lvl="1" indent="-342900" algn="l">
              <a:spcBef>
                <a:spcPct val="20000"/>
              </a:spcBef>
              <a:buFontTx/>
              <a:buChar char="–"/>
            </a:pPr>
            <a:endParaRPr lang="en-US" sz="2600">
              <a:latin typeface="Arial" charset="0"/>
            </a:endParaRPr>
          </a:p>
        </p:txBody>
      </p:sp>
      <p:sp>
        <p:nvSpPr>
          <p:cNvPr id="32772" name="Rectangle 3"/>
          <p:cNvSpPr txBox="1">
            <a:spLocks noChangeArrowheads="1"/>
          </p:cNvSpPr>
          <p:nvPr/>
        </p:nvSpPr>
        <p:spPr bwMode="auto">
          <a:xfrm>
            <a:off x="457200" y="1676400"/>
            <a:ext cx="8153400" cy="4572000"/>
          </a:xfrm>
          <a:prstGeom prst="rect">
            <a:avLst/>
          </a:prstGeom>
          <a:noFill/>
          <a:ln w="9525">
            <a:noFill/>
            <a:miter lim="800000"/>
            <a:headEnd/>
            <a:tailEnd/>
          </a:ln>
        </p:spPr>
        <p:txBody>
          <a:bodyPr/>
          <a:lstStyle/>
          <a:p>
            <a:pPr marL="800100" lvl="1" indent="-342900" algn="l">
              <a:spcBef>
                <a:spcPct val="20000"/>
              </a:spcBef>
              <a:buFontTx/>
              <a:buChar char="•"/>
            </a:pPr>
            <a:r>
              <a:rPr lang="en-US" sz="2600" dirty="0" smtClean="0">
                <a:latin typeface="Arial" charset="0"/>
              </a:rPr>
              <a:t>Dose </a:t>
            </a:r>
            <a:r>
              <a:rPr lang="en-US" sz="2600" dirty="0">
                <a:latin typeface="Arial" charset="0"/>
              </a:rPr>
              <a:t>limits and posting requirements of  10 CFR 20 and 10 CFR 835 are very similar.</a:t>
            </a:r>
          </a:p>
          <a:p>
            <a:pPr marL="800100" lvl="1" indent="-342900" algn="l">
              <a:spcBef>
                <a:spcPct val="20000"/>
              </a:spcBef>
              <a:buFontTx/>
              <a:buChar char="•"/>
            </a:pPr>
            <a:r>
              <a:rPr lang="en-US" sz="2600" dirty="0">
                <a:latin typeface="Arial" charset="0"/>
              </a:rPr>
              <a:t>10CFR20 does not specify contamination area postings</a:t>
            </a:r>
          </a:p>
          <a:p>
            <a:pPr marL="800100" lvl="1" indent="-342900" algn="l">
              <a:spcBef>
                <a:spcPct val="20000"/>
              </a:spcBef>
              <a:buFontTx/>
              <a:buChar char="•"/>
            </a:pPr>
            <a:r>
              <a:rPr lang="en-US" sz="2600" dirty="0">
                <a:latin typeface="Arial" charset="0"/>
              </a:rPr>
              <a:t>You should now be able to apply dose limits and </a:t>
            </a:r>
            <a:r>
              <a:rPr lang="en-US" sz="2600">
                <a:latin typeface="Arial" charset="0"/>
              </a:rPr>
              <a:t>post </a:t>
            </a:r>
            <a:r>
              <a:rPr lang="en-US" sz="2600" smtClean="0">
                <a:latin typeface="Arial" charset="0"/>
              </a:rPr>
              <a:t>an </a:t>
            </a:r>
            <a:r>
              <a:rPr lang="en-US" sz="2600" dirty="0">
                <a:latin typeface="Arial" charset="0"/>
              </a:rPr>
              <a:t>area based on the likely or actual radiological conditions. </a:t>
            </a:r>
          </a:p>
          <a:p>
            <a:pPr marL="342900" indent="-342900" algn="l">
              <a:spcBef>
                <a:spcPct val="20000"/>
              </a:spcBef>
            </a:pPr>
            <a:endParaRPr lang="en-US" sz="2600" dirty="0">
              <a:latin typeface="Arial" charset="0"/>
            </a:endParaRPr>
          </a:p>
          <a:p>
            <a:pPr marL="800100" lvl="1" indent="-342900" algn="l">
              <a:spcBef>
                <a:spcPct val="20000"/>
              </a:spcBef>
              <a:buFontTx/>
              <a:buChar char="–"/>
            </a:pPr>
            <a:endParaRPr lang="en-US" sz="2600" dirty="0">
              <a:latin typeface="Arial"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467600" cy="1143000"/>
          </a:xfrm>
        </p:spPr>
        <p:txBody>
          <a:bodyPr/>
          <a:lstStyle/>
          <a:p>
            <a:r>
              <a:rPr lang="en-US" sz="3200" dirty="0" smtClean="0"/>
              <a:t>What Are Your Questions?</a:t>
            </a:r>
            <a:endParaRPr lang="en-US" sz="3200" dirty="0"/>
          </a:p>
        </p:txBody>
      </p:sp>
      <p:pic>
        <p:nvPicPr>
          <p:cNvPr id="1026" name="Picture 2" descr="K:\ATC\Pictures\question mark.JPG"/>
          <p:cNvPicPr>
            <a:picLocks noChangeAspect="1" noChangeArrowheads="1"/>
          </p:cNvPicPr>
          <p:nvPr/>
        </p:nvPicPr>
        <p:blipFill>
          <a:blip r:embed="rId2" cstate="print"/>
          <a:srcRect/>
          <a:stretch>
            <a:fillRect/>
          </a:stretch>
        </p:blipFill>
        <p:spPr bwMode="auto">
          <a:xfrm>
            <a:off x="2938536" y="1676400"/>
            <a:ext cx="2944126" cy="4572000"/>
          </a:xfrm>
          <a:prstGeom prst="rect">
            <a:avLst/>
          </a:prstGeom>
          <a:noFill/>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in RCA hallway 2.JPG"/>
          <p:cNvPicPr>
            <a:picLocks noChangeAspect="1"/>
          </p:cNvPicPr>
          <p:nvPr/>
        </p:nvPicPr>
        <p:blipFill>
          <a:blip r:embed="rId2" cstate="print"/>
          <a:stretch>
            <a:fillRect/>
          </a:stretch>
        </p:blipFill>
        <p:spPr>
          <a:xfrm>
            <a:off x="533400" y="4038600"/>
            <a:ext cx="2971800" cy="2228850"/>
          </a:xfrm>
          <a:prstGeom prst="rect">
            <a:avLst/>
          </a:prstGeom>
        </p:spPr>
      </p:pic>
      <p:sp>
        <p:nvSpPr>
          <p:cNvPr id="2" name="Title 1"/>
          <p:cNvSpPr>
            <a:spLocks noGrp="1"/>
          </p:cNvSpPr>
          <p:nvPr>
            <p:ph type="title"/>
          </p:nvPr>
        </p:nvSpPr>
        <p:spPr/>
        <p:txBody>
          <a:bodyPr/>
          <a:lstStyle/>
          <a:p>
            <a:r>
              <a:rPr lang="en-US" dirty="0" smtClean="0"/>
              <a:t>Ready for RPT-243-PE-4</a:t>
            </a:r>
            <a:endParaRPr lang="en-US" dirty="0"/>
          </a:p>
        </p:txBody>
      </p:sp>
      <p:pic>
        <p:nvPicPr>
          <p:cNvPr id="4" name="Content Placeholder 3" descr="CA,RA,Static display.JPG"/>
          <p:cNvPicPr>
            <a:picLocks noGrp="1" noChangeAspect="1"/>
          </p:cNvPicPr>
          <p:nvPr>
            <p:ph idx="1"/>
          </p:nvPr>
        </p:nvPicPr>
        <p:blipFill>
          <a:blip r:embed="rId3" cstate="print"/>
          <a:stretch>
            <a:fillRect/>
          </a:stretch>
        </p:blipFill>
        <p:spPr>
          <a:xfrm>
            <a:off x="508000" y="1600201"/>
            <a:ext cx="4064000" cy="3048000"/>
          </a:xfrm>
        </p:spPr>
      </p:pic>
      <p:pic>
        <p:nvPicPr>
          <p:cNvPr id="5" name="Picture 4" descr="hi rad drums.JPG"/>
          <p:cNvPicPr>
            <a:picLocks noChangeAspect="1"/>
          </p:cNvPicPr>
          <p:nvPr/>
        </p:nvPicPr>
        <p:blipFill>
          <a:blip r:embed="rId4" cstate="print"/>
          <a:stretch>
            <a:fillRect/>
          </a:stretch>
        </p:blipFill>
        <p:spPr>
          <a:xfrm>
            <a:off x="4572000" y="1600200"/>
            <a:ext cx="4114800" cy="3048000"/>
          </a:xfrm>
          <a:prstGeom prst="rect">
            <a:avLst/>
          </a:prstGeom>
        </p:spPr>
      </p:pic>
      <p:pic>
        <p:nvPicPr>
          <p:cNvPr id="7" name="Picture 6" descr="RBZ Entry.JPG"/>
          <p:cNvPicPr>
            <a:picLocks noChangeAspect="1"/>
          </p:cNvPicPr>
          <p:nvPr/>
        </p:nvPicPr>
        <p:blipFill>
          <a:blip r:embed="rId5" cstate="print"/>
          <a:stretch>
            <a:fillRect/>
          </a:stretch>
        </p:blipFill>
        <p:spPr>
          <a:xfrm>
            <a:off x="3505200" y="4191000"/>
            <a:ext cx="2743200" cy="2057400"/>
          </a:xfrm>
          <a:prstGeom prst="rect">
            <a:avLst/>
          </a:prstGeom>
        </p:spPr>
      </p:pic>
      <p:pic>
        <p:nvPicPr>
          <p:cNvPr id="8" name="Picture 7" descr="hi rad drums.JPG"/>
          <p:cNvPicPr>
            <a:picLocks noChangeAspect="1"/>
          </p:cNvPicPr>
          <p:nvPr/>
        </p:nvPicPr>
        <p:blipFill>
          <a:blip r:embed="rId6" cstate="print"/>
          <a:stretch>
            <a:fillRect/>
          </a:stretch>
        </p:blipFill>
        <p:spPr>
          <a:xfrm>
            <a:off x="6248400" y="4400550"/>
            <a:ext cx="2463800" cy="18478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457200" y="1600200"/>
            <a:ext cx="8229600" cy="4724400"/>
          </a:xfrm>
        </p:spPr>
        <p:txBody>
          <a:bodyPr/>
          <a:lstStyle/>
          <a:p>
            <a:r>
              <a:rPr lang="en-US" sz="2600" dirty="0" smtClean="0"/>
              <a:t>As discussed in the previous lecture, the nuclear industry is regulated through the use of either the 10CFR20 or 10CFR835 codes depending on whether it is NRC or DOE.</a:t>
            </a:r>
          </a:p>
          <a:p>
            <a:r>
              <a:rPr lang="en-US" sz="2600" dirty="0" smtClean="0"/>
              <a:t>In this lecture, we will look at some base definitions and the posting requirements used in the industry established by these regulations. </a:t>
            </a:r>
          </a:p>
          <a:p>
            <a:r>
              <a:rPr lang="en-US" sz="2600" dirty="0" smtClean="0"/>
              <a:t>Good practices and techniques for control of radioactive material will be examined.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Finally, we will further explore exposure control techniques.</a:t>
            </a:r>
            <a:endParaRPr lang="en-US" dirty="0"/>
          </a:p>
        </p:txBody>
      </p:sp>
    </p:spTree>
  </p:cSld>
  <p:clrMapOvr>
    <a:masterClrMapping/>
  </p:clrMapOvr>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Template>
  <TotalTime>15894</TotalTime>
  <Words>4403</Words>
  <Application>Microsoft Office PowerPoint</Application>
  <PresentationFormat>On-screen Show (4:3)</PresentationFormat>
  <Paragraphs>393</Paragraphs>
  <Slides>76</Slides>
  <Notes>14</Notes>
  <HiddenSlides>0</HiddenSlides>
  <MMClips>0</MMClips>
  <ScaleCrop>false</ScaleCrop>
  <HeadingPairs>
    <vt:vector size="4" baseType="variant">
      <vt:variant>
        <vt:lpstr>Theme</vt:lpstr>
      </vt:variant>
      <vt:variant>
        <vt:i4>2</vt:i4>
      </vt:variant>
      <vt:variant>
        <vt:lpstr>Slide Titles</vt:lpstr>
      </vt:variant>
      <vt:variant>
        <vt:i4>76</vt:i4>
      </vt:variant>
    </vt:vector>
  </HeadingPairs>
  <TitlesOfParts>
    <vt:vector size="78" baseType="lpstr">
      <vt:lpstr>RCNET</vt:lpstr>
      <vt:lpstr>1_RCNET</vt:lpstr>
      <vt:lpstr>PowerPoint Presentation</vt:lpstr>
      <vt:lpstr>Postings</vt:lpstr>
      <vt:lpstr>Learning Outcomes Upon completion of this lesson, the student will be able to:</vt:lpstr>
      <vt:lpstr>PowerPoint Presentation</vt:lpstr>
      <vt:lpstr>PowerPoint Presentation</vt:lpstr>
      <vt:lpstr>Outline</vt:lpstr>
      <vt:lpstr>Introduction</vt:lpstr>
      <vt:lpstr>Introduction</vt:lpstr>
      <vt:lpstr>Introduction</vt:lpstr>
      <vt:lpstr>Posting, Labeling, Tagging </vt:lpstr>
      <vt:lpstr>Posting, Labeling, Tagging </vt:lpstr>
      <vt:lpstr>10CFR20  Basic Terms - Posting</vt:lpstr>
      <vt:lpstr>Basic Terms</vt:lpstr>
      <vt:lpstr>Basic Terms</vt:lpstr>
      <vt:lpstr>Basic Terms</vt:lpstr>
      <vt:lpstr>Basic Terms</vt:lpstr>
      <vt:lpstr>Basic Terms</vt:lpstr>
      <vt:lpstr>Basic Terms</vt:lpstr>
      <vt:lpstr>Basic Terms</vt:lpstr>
      <vt:lpstr>Subpart J—Precautionary Procedures</vt:lpstr>
      <vt:lpstr>10CR20.1901 Caution Signs</vt:lpstr>
      <vt:lpstr>10CR20.1901 Caution Signs</vt:lpstr>
      <vt:lpstr>10CFR20.1902 Posting Requirements</vt:lpstr>
      <vt:lpstr>10CFR20.1902 Posting Requirements</vt:lpstr>
      <vt:lpstr>10CFR20.1902 Posting Requirements</vt:lpstr>
      <vt:lpstr>10CFR20.1902 Posting Requirements</vt:lpstr>
      <vt:lpstr>10CFR20.1902 Posting Requirements</vt:lpstr>
      <vt:lpstr>RAM Area Approval</vt:lpstr>
      <vt:lpstr>10CFR20.1903 Exceptions to Posting Requirements</vt:lpstr>
      <vt:lpstr>10CFR20.1903 Exceptions to Posting Requirements</vt:lpstr>
      <vt:lpstr>10CFR20.1903 Exceptions to Posting Requirements</vt:lpstr>
      <vt:lpstr>10CFR20.1904 Labeling Containers</vt:lpstr>
      <vt:lpstr>10CFR20.1904 Labeling Containers</vt:lpstr>
      <vt:lpstr>10CFR20.1904 Labeling Containers</vt:lpstr>
      <vt:lpstr>10CFR20.1905 Exemptions to Labeling Requirements</vt:lpstr>
      <vt:lpstr>10CFR20.1905 Exemptions to Labeling Requirements</vt:lpstr>
      <vt:lpstr>10CFR20.1905 Exemptions to Labeling Requirements</vt:lpstr>
      <vt:lpstr>10CFR20.1905 Exemptions to Labeling Requirements</vt:lpstr>
      <vt:lpstr>10CFR835 Basic Terms - Posting</vt:lpstr>
      <vt:lpstr>Basic Terms</vt:lpstr>
      <vt:lpstr>Basic Terms</vt:lpstr>
      <vt:lpstr>Basic Terms</vt:lpstr>
      <vt:lpstr>Basic Terms</vt:lpstr>
      <vt:lpstr>Basic Terms</vt:lpstr>
      <vt:lpstr>Basic Terms</vt:lpstr>
      <vt:lpstr>Basic Terms</vt:lpstr>
      <vt:lpstr>Basic Terms</vt:lpstr>
      <vt:lpstr>Appendix D Surface Contamination Values  dpm/100 cm2</vt:lpstr>
      <vt:lpstr>Basic Terms</vt:lpstr>
      <vt:lpstr>Basic Terms</vt:lpstr>
      <vt:lpstr>10CFR-835.601 General Requirements</vt:lpstr>
      <vt:lpstr>10CFR-835.601 General Requirements</vt:lpstr>
      <vt:lpstr>10CFR-835.602 Controlled Areas</vt:lpstr>
      <vt:lpstr>10CFR-835.602 Controlled Areas</vt:lpstr>
      <vt:lpstr>10CFR835.603 Radiological Areas and Radioactive Materials Area</vt:lpstr>
      <vt:lpstr>10CFR835.603 Radiological Areas and Radioactive Materials Area</vt:lpstr>
      <vt:lpstr>10CFR835.603 Radiological Areas and Radioactive Materials Area</vt:lpstr>
      <vt:lpstr>10CFR835.603 Radiological Areas and Radioactive Materials Area</vt:lpstr>
      <vt:lpstr>10CFR835.603 Radiological Areas and Radioactive Materials Area</vt:lpstr>
      <vt:lpstr>10CFR835.603 Radiological Areas and Radioactive Materials Area</vt:lpstr>
      <vt:lpstr>10CFR835.603 Radiological Areas and Radioactive Materials Area</vt:lpstr>
      <vt:lpstr>10CFR835.603 Radiological Areas and Radioactive Materials Area</vt:lpstr>
      <vt:lpstr>10CFR835.604   Exceptions to Posting Requirements</vt:lpstr>
      <vt:lpstr>10CFR835.604   Exceptions to Posting Requirements</vt:lpstr>
      <vt:lpstr>10CFR835.604   Exceptions to Posting Requirements</vt:lpstr>
      <vt:lpstr>10CFR835.605 Labeling Items and Containers</vt:lpstr>
      <vt:lpstr>10CFR835.606 Exceptions to Labeling Requirements</vt:lpstr>
      <vt:lpstr>10CFR835.606 Exceptions to Labeling Requirements</vt:lpstr>
      <vt:lpstr>10CFR835.606 Exceptions to Labeling Requirements</vt:lpstr>
      <vt:lpstr>Good Practices Support Equipment Common Problems</vt:lpstr>
      <vt:lpstr>In General…</vt:lpstr>
      <vt:lpstr>In General…</vt:lpstr>
      <vt:lpstr>In General…</vt:lpstr>
      <vt:lpstr>PowerPoint Presentation</vt:lpstr>
      <vt:lpstr>What Are Your Questions?</vt:lpstr>
      <vt:lpstr>Ready for RPT-243-PE-4</vt:lpstr>
    </vt:vector>
  </TitlesOfParts>
  <Company>Fort Bragg, 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speights</dc:creator>
  <cp:lastModifiedBy>Peggy Hines IRSC</cp:lastModifiedBy>
  <cp:revision>1328</cp:revision>
  <cp:lastPrinted>2001-05-09T19:35:39Z</cp:lastPrinted>
  <dcterms:created xsi:type="dcterms:W3CDTF">1998-09-21T20:28:52Z</dcterms:created>
  <dcterms:modified xsi:type="dcterms:W3CDTF">2013-02-14T14:09:29Z</dcterms:modified>
</cp:coreProperties>
</file>