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4" r:id="rId2"/>
  </p:sldMasterIdLst>
  <p:notesMasterIdLst>
    <p:notesMasterId r:id="rId66"/>
  </p:notesMasterIdLst>
  <p:sldIdLst>
    <p:sldId id="319" r:id="rId3"/>
    <p:sldId id="256" r:id="rId4"/>
    <p:sldId id="257" r:id="rId5"/>
    <p:sldId id="258" r:id="rId6"/>
    <p:sldId id="309" r:id="rId7"/>
    <p:sldId id="308" r:id="rId8"/>
    <p:sldId id="310" r:id="rId9"/>
    <p:sldId id="259" r:id="rId10"/>
    <p:sldId id="260" r:id="rId11"/>
    <p:sldId id="261" r:id="rId12"/>
    <p:sldId id="262" r:id="rId13"/>
    <p:sldId id="263" r:id="rId14"/>
    <p:sldId id="264" r:id="rId15"/>
    <p:sldId id="265" r:id="rId16"/>
    <p:sldId id="266" r:id="rId17"/>
    <p:sldId id="311" r:id="rId18"/>
    <p:sldId id="267" r:id="rId19"/>
    <p:sldId id="268" r:id="rId20"/>
    <p:sldId id="269" r:id="rId21"/>
    <p:sldId id="270" r:id="rId22"/>
    <p:sldId id="271" r:id="rId23"/>
    <p:sldId id="272" r:id="rId24"/>
    <p:sldId id="273" r:id="rId25"/>
    <p:sldId id="274" r:id="rId26"/>
    <p:sldId id="275" r:id="rId27"/>
    <p:sldId id="276" r:id="rId28"/>
    <p:sldId id="312" r:id="rId29"/>
    <p:sldId id="313" r:id="rId30"/>
    <p:sldId id="314" r:id="rId31"/>
    <p:sldId id="315" r:id="rId32"/>
    <p:sldId id="278" r:id="rId33"/>
    <p:sldId id="316" r:id="rId34"/>
    <p:sldId id="277" r:id="rId35"/>
    <p:sldId id="317" r:id="rId36"/>
    <p:sldId id="280" r:id="rId37"/>
    <p:sldId id="281" r:id="rId38"/>
    <p:sldId id="282" r:id="rId39"/>
    <p:sldId id="283" r:id="rId40"/>
    <p:sldId id="284" r:id="rId41"/>
    <p:sldId id="285" r:id="rId42"/>
    <p:sldId id="286" r:id="rId43"/>
    <p:sldId id="287" r:id="rId44"/>
    <p:sldId id="288" r:id="rId45"/>
    <p:sldId id="289" r:id="rId46"/>
    <p:sldId id="290" r:id="rId47"/>
    <p:sldId id="291" r:id="rId48"/>
    <p:sldId id="292" r:id="rId49"/>
    <p:sldId id="293" r:id="rId50"/>
    <p:sldId id="294" r:id="rId51"/>
    <p:sldId id="295" r:id="rId52"/>
    <p:sldId id="296" r:id="rId53"/>
    <p:sldId id="297" r:id="rId54"/>
    <p:sldId id="298" r:id="rId55"/>
    <p:sldId id="318" r:id="rId56"/>
    <p:sldId id="299" r:id="rId57"/>
    <p:sldId id="300" r:id="rId58"/>
    <p:sldId id="301" r:id="rId59"/>
    <p:sldId id="302" r:id="rId60"/>
    <p:sldId id="303" r:id="rId61"/>
    <p:sldId id="304" r:id="rId62"/>
    <p:sldId id="305" r:id="rId63"/>
    <p:sldId id="306" r:id="rId64"/>
    <p:sldId id="307"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72" y="-4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680A24-5172-49C6-9087-B856D33517DF}" type="datetimeFigureOut">
              <a:rPr lang="en-US" smtClean="0"/>
              <a:pPr/>
              <a:t>2/18/2013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375725-EB6A-4A97-9DE3-CA25C5B6C195}" type="slidenum">
              <a:rPr lang="en-US" smtClean="0"/>
              <a:pPr/>
              <a:t>‹#›</a:t>
            </a:fld>
            <a:endParaRPr lang="en-US"/>
          </a:p>
        </p:txBody>
      </p:sp>
    </p:spTree>
    <p:extLst>
      <p:ext uri="{BB962C8B-B14F-4D97-AF65-F5344CB8AC3E}">
        <p14:creationId xmlns:p14="http://schemas.microsoft.com/office/powerpoint/2010/main" val="3630212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solidFill>
                  <a:prstClr val="black"/>
                </a:solidFill>
              </a:rPr>
              <a:pPr>
                <a:defRPr/>
              </a:pPr>
              <a:t>1</a:t>
            </a:fld>
            <a:endParaRPr lang="en-US">
              <a:solidFill>
                <a:prstClr val="black"/>
              </a:solidFill>
            </a:endParaRPr>
          </a:p>
        </p:txBody>
      </p:sp>
    </p:spTree>
    <p:extLst>
      <p:ext uri="{BB962C8B-B14F-4D97-AF65-F5344CB8AC3E}">
        <p14:creationId xmlns:p14="http://schemas.microsoft.com/office/powerpoint/2010/main" val="2873816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618B41-07D3-4EDB-83FC-3E4782805BDF}" type="datetime1">
              <a:rPr lang="en-US" smtClean="0"/>
              <a:pPr/>
              <a:t>2/18/2013</a:t>
            </a:fld>
            <a:endParaRPr lang="en-US"/>
          </a:p>
        </p:txBody>
      </p:sp>
      <p:sp>
        <p:nvSpPr>
          <p:cNvPr id="5" name="Footer Placeholder 4"/>
          <p:cNvSpPr>
            <a:spLocks noGrp="1"/>
          </p:cNvSpPr>
          <p:nvPr>
            <p:ph type="ftr" sz="quarter" idx="11"/>
          </p:nvPr>
        </p:nvSpPr>
        <p:spPr/>
        <p:txBody>
          <a:bodyPr/>
          <a:lstStyle/>
          <a:p>
            <a:r>
              <a:rPr lang="en-US" smtClean="0"/>
              <a:t>RPT 211</a:t>
            </a:r>
            <a:endParaRPr lang="en-US"/>
          </a:p>
        </p:txBody>
      </p:sp>
      <p:sp>
        <p:nvSpPr>
          <p:cNvPr id="6" name="Slide Number Placeholder 5"/>
          <p:cNvSpPr>
            <a:spLocks noGrp="1"/>
          </p:cNvSpPr>
          <p:nvPr>
            <p:ph type="sldNum" sz="quarter" idx="12"/>
          </p:nvPr>
        </p:nvSpPr>
        <p:spPr/>
        <p:txBody>
          <a:bodyPr/>
          <a:lstStyle/>
          <a:p>
            <a:fld id="{7E482F83-83FD-4D36-A35A-09F6D2F26BA5}" type="slidenum">
              <a:rPr lang="en-US" smtClean="0"/>
              <a:pPr/>
              <a:t>‹#›</a:t>
            </a:fld>
            <a:endParaRPr lang="en-US"/>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3A670C-D02C-4B7A-95E1-A12617739607}" type="datetime1">
              <a:rPr lang="en-US" smtClean="0"/>
              <a:pPr/>
              <a:t>2/18/2013</a:t>
            </a:fld>
            <a:endParaRPr lang="en-US"/>
          </a:p>
        </p:txBody>
      </p:sp>
      <p:sp>
        <p:nvSpPr>
          <p:cNvPr id="5" name="Footer Placeholder 4"/>
          <p:cNvSpPr>
            <a:spLocks noGrp="1"/>
          </p:cNvSpPr>
          <p:nvPr>
            <p:ph type="ftr" sz="quarter" idx="11"/>
          </p:nvPr>
        </p:nvSpPr>
        <p:spPr/>
        <p:txBody>
          <a:bodyPr/>
          <a:lstStyle/>
          <a:p>
            <a:r>
              <a:rPr lang="en-US" smtClean="0"/>
              <a:t>RPT 211</a:t>
            </a:r>
            <a:endParaRPr lang="en-US"/>
          </a:p>
        </p:txBody>
      </p:sp>
      <p:sp>
        <p:nvSpPr>
          <p:cNvPr id="6" name="Slide Number Placeholder 5"/>
          <p:cNvSpPr>
            <a:spLocks noGrp="1"/>
          </p:cNvSpPr>
          <p:nvPr>
            <p:ph type="sldNum" sz="quarter" idx="12"/>
          </p:nvPr>
        </p:nvSpPr>
        <p:spPr/>
        <p:txBody>
          <a:bodyPr/>
          <a:lstStyle/>
          <a:p>
            <a:fld id="{7E482F83-83FD-4D36-A35A-09F6D2F26BA5}" type="slidenum">
              <a:rPr lang="en-US" smtClean="0"/>
              <a:pPr/>
              <a:t>‹#›</a:t>
            </a:fld>
            <a:endParaRPr lang="en-US"/>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4F1FF1-775B-4E15-A655-171A57A57934}" type="datetime1">
              <a:rPr lang="en-US" smtClean="0"/>
              <a:pPr/>
              <a:t>2/18/2013</a:t>
            </a:fld>
            <a:endParaRPr lang="en-US"/>
          </a:p>
        </p:txBody>
      </p:sp>
      <p:sp>
        <p:nvSpPr>
          <p:cNvPr id="5" name="Footer Placeholder 4"/>
          <p:cNvSpPr>
            <a:spLocks noGrp="1"/>
          </p:cNvSpPr>
          <p:nvPr>
            <p:ph type="ftr" sz="quarter" idx="11"/>
          </p:nvPr>
        </p:nvSpPr>
        <p:spPr/>
        <p:txBody>
          <a:bodyPr/>
          <a:lstStyle/>
          <a:p>
            <a:r>
              <a:rPr lang="en-US" smtClean="0"/>
              <a:t>RPT 211</a:t>
            </a:r>
            <a:endParaRPr lang="en-US"/>
          </a:p>
        </p:txBody>
      </p:sp>
      <p:sp>
        <p:nvSpPr>
          <p:cNvPr id="6" name="Slide Number Placeholder 5"/>
          <p:cNvSpPr>
            <a:spLocks noGrp="1"/>
          </p:cNvSpPr>
          <p:nvPr>
            <p:ph type="sldNum" sz="quarter" idx="12"/>
          </p:nvPr>
        </p:nvSpPr>
        <p:spPr/>
        <p:txBody>
          <a:bodyPr/>
          <a:lstStyle/>
          <a:p>
            <a:fld id="{7E482F83-83FD-4D36-A35A-09F6D2F26BA5}" type="slidenum">
              <a:rPr lang="en-US" smtClean="0"/>
              <a:pPr/>
              <a:t>‹#›</a:t>
            </a:fld>
            <a:endParaRPr lang="en-US"/>
          </a:p>
        </p:txBody>
      </p:sp>
    </p:spTree>
    <p:extLst>
      <p:ext uri="{BB962C8B-B14F-4D97-AF65-F5344CB8AC3E}">
        <p14:creationId xmlns:p14="http://schemas.microsoft.com/office/powerpoint/2010/main" val="3826991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939398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75080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2974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31387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2572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120256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37526796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7853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F5853E-6E28-4EB7-8397-2CFFD786D113}" type="datetime1">
              <a:rPr lang="en-US" smtClean="0"/>
              <a:pPr/>
              <a:t>2/18/2013</a:t>
            </a:fld>
            <a:endParaRPr lang="en-US"/>
          </a:p>
        </p:txBody>
      </p:sp>
      <p:sp>
        <p:nvSpPr>
          <p:cNvPr id="5" name="Footer Placeholder 4"/>
          <p:cNvSpPr>
            <a:spLocks noGrp="1"/>
          </p:cNvSpPr>
          <p:nvPr>
            <p:ph type="ftr" sz="quarter" idx="11"/>
          </p:nvPr>
        </p:nvSpPr>
        <p:spPr/>
        <p:txBody>
          <a:bodyPr/>
          <a:lstStyle/>
          <a:p>
            <a:r>
              <a:rPr lang="en-US" smtClean="0"/>
              <a:t>RPT 211</a:t>
            </a:r>
            <a:endParaRPr lang="en-US"/>
          </a:p>
        </p:txBody>
      </p:sp>
      <p:sp>
        <p:nvSpPr>
          <p:cNvPr id="6" name="Slide Number Placeholder 5"/>
          <p:cNvSpPr>
            <a:spLocks noGrp="1"/>
          </p:cNvSpPr>
          <p:nvPr>
            <p:ph type="sldNum" sz="quarter" idx="12"/>
          </p:nvPr>
        </p:nvSpPr>
        <p:spPr/>
        <p:txBody>
          <a:bodyPr/>
          <a:lstStyle/>
          <a:p>
            <a:fld id="{7E482F83-83FD-4D36-A35A-09F6D2F26BA5}" type="slidenum">
              <a:rPr lang="en-US" smtClean="0"/>
              <a:pPr/>
              <a:t>‹#›</a:t>
            </a:fld>
            <a:endParaRPr lang="en-US"/>
          </a:p>
        </p:txBody>
      </p:sp>
    </p:spTree>
    <p:extLst>
      <p:ext uri="{BB962C8B-B14F-4D97-AF65-F5344CB8AC3E}">
        <p14:creationId xmlns:p14="http://schemas.microsoft.com/office/powerpoint/2010/main" val="2557176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63179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2715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58025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C109F8-97CB-494C-BC58-6C9650986AD4}" type="datetime1">
              <a:rPr lang="en-US" smtClean="0"/>
              <a:pPr/>
              <a:t>2/18/2013</a:t>
            </a:fld>
            <a:endParaRPr lang="en-US"/>
          </a:p>
        </p:txBody>
      </p:sp>
      <p:sp>
        <p:nvSpPr>
          <p:cNvPr id="5" name="Footer Placeholder 4"/>
          <p:cNvSpPr>
            <a:spLocks noGrp="1"/>
          </p:cNvSpPr>
          <p:nvPr>
            <p:ph type="ftr" sz="quarter" idx="11"/>
          </p:nvPr>
        </p:nvSpPr>
        <p:spPr/>
        <p:txBody>
          <a:bodyPr/>
          <a:lstStyle/>
          <a:p>
            <a:r>
              <a:rPr lang="en-US" smtClean="0"/>
              <a:t>RPT 211</a:t>
            </a:r>
            <a:endParaRPr lang="en-US"/>
          </a:p>
        </p:txBody>
      </p:sp>
      <p:sp>
        <p:nvSpPr>
          <p:cNvPr id="6" name="Slide Number Placeholder 5"/>
          <p:cNvSpPr>
            <a:spLocks noGrp="1"/>
          </p:cNvSpPr>
          <p:nvPr>
            <p:ph type="sldNum" sz="quarter" idx="12"/>
          </p:nvPr>
        </p:nvSpPr>
        <p:spPr/>
        <p:txBody>
          <a:bodyPr/>
          <a:lstStyle/>
          <a:p>
            <a:fld id="{7E482F83-83FD-4D36-A35A-09F6D2F26BA5}" type="slidenum">
              <a:rPr lang="en-US" smtClean="0"/>
              <a:pPr/>
              <a:t>‹#›</a:t>
            </a:fld>
            <a:endParaRPr lang="en-US"/>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1C4362-FEBF-4709-90DE-5B24A0E9AB62}"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7" name="Slide Number Placeholder 6"/>
          <p:cNvSpPr>
            <a:spLocks noGrp="1"/>
          </p:cNvSpPr>
          <p:nvPr>
            <p:ph type="sldNum" sz="quarter" idx="12"/>
          </p:nvPr>
        </p:nvSpPr>
        <p:spPr/>
        <p:txBody>
          <a:bodyPr/>
          <a:lstStyle/>
          <a:p>
            <a:fld id="{7E482F83-83FD-4D36-A35A-09F6D2F26BA5}" type="slidenum">
              <a:rPr lang="en-US" smtClean="0"/>
              <a:pPr/>
              <a:t>‹#›</a:t>
            </a:fld>
            <a:endParaRPr lang="en-US"/>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44F6AB-00C5-43B6-9B51-EC4EC3DD7388}" type="datetime1">
              <a:rPr lang="en-US" smtClean="0"/>
              <a:pPr/>
              <a:t>2/18/2013</a:t>
            </a:fld>
            <a:endParaRPr lang="en-US"/>
          </a:p>
        </p:txBody>
      </p:sp>
      <p:sp>
        <p:nvSpPr>
          <p:cNvPr id="8" name="Footer Placeholder 7"/>
          <p:cNvSpPr>
            <a:spLocks noGrp="1"/>
          </p:cNvSpPr>
          <p:nvPr>
            <p:ph type="ftr" sz="quarter" idx="11"/>
          </p:nvPr>
        </p:nvSpPr>
        <p:spPr/>
        <p:txBody>
          <a:bodyPr/>
          <a:lstStyle/>
          <a:p>
            <a:r>
              <a:rPr lang="en-US" smtClean="0"/>
              <a:t>RPT 211</a:t>
            </a:r>
            <a:endParaRPr lang="en-US"/>
          </a:p>
        </p:txBody>
      </p:sp>
      <p:sp>
        <p:nvSpPr>
          <p:cNvPr id="9" name="Slide Number Placeholder 8"/>
          <p:cNvSpPr>
            <a:spLocks noGrp="1"/>
          </p:cNvSpPr>
          <p:nvPr>
            <p:ph type="sldNum" sz="quarter" idx="12"/>
          </p:nvPr>
        </p:nvSpPr>
        <p:spPr/>
        <p:txBody>
          <a:bodyPr/>
          <a:lstStyle/>
          <a:p>
            <a:fld id="{7E482F83-83FD-4D36-A35A-09F6D2F26BA5}" type="slidenum">
              <a:rPr lang="en-US" smtClean="0"/>
              <a:pPr/>
              <a:t>‹#›</a:t>
            </a:fld>
            <a:endParaRPr lang="en-US"/>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9FEC04-B863-45CA-B7E2-CD3C5682B8E9}"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a:t>
            </a:fld>
            <a:endParaRPr lang="en-US"/>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9FAF91-A27D-4834-A2AC-44F9E80A1CED}" type="datetime1">
              <a:rPr lang="en-US" smtClean="0"/>
              <a:pPr/>
              <a:t>2/18/2013</a:t>
            </a:fld>
            <a:endParaRPr lang="en-US"/>
          </a:p>
        </p:txBody>
      </p:sp>
      <p:sp>
        <p:nvSpPr>
          <p:cNvPr id="3" name="Footer Placeholder 2"/>
          <p:cNvSpPr>
            <a:spLocks noGrp="1"/>
          </p:cNvSpPr>
          <p:nvPr>
            <p:ph type="ftr" sz="quarter" idx="11"/>
          </p:nvPr>
        </p:nvSpPr>
        <p:spPr/>
        <p:txBody>
          <a:bodyPr/>
          <a:lstStyle/>
          <a:p>
            <a:r>
              <a:rPr lang="en-US" smtClean="0"/>
              <a:t>RPT 211</a:t>
            </a:r>
            <a:endParaRPr lang="en-US"/>
          </a:p>
        </p:txBody>
      </p:sp>
      <p:sp>
        <p:nvSpPr>
          <p:cNvPr id="4" name="Slide Number Placeholder 3"/>
          <p:cNvSpPr>
            <a:spLocks noGrp="1"/>
          </p:cNvSpPr>
          <p:nvPr>
            <p:ph type="sldNum" sz="quarter" idx="12"/>
          </p:nvPr>
        </p:nvSpPr>
        <p:spPr/>
        <p:txBody>
          <a:bodyPr/>
          <a:lstStyle/>
          <a:p>
            <a:fld id="{7E482F83-83FD-4D36-A35A-09F6D2F26BA5}" type="slidenum">
              <a:rPr lang="en-US" smtClean="0"/>
              <a:pPr/>
              <a:t>‹#›</a:t>
            </a:fld>
            <a:endParaRPr lang="en-US"/>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7C1CFB-012D-4C96-BBAD-F16DBF46E01C}"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7" name="Slide Number Placeholder 6"/>
          <p:cNvSpPr>
            <a:spLocks noGrp="1"/>
          </p:cNvSpPr>
          <p:nvPr>
            <p:ph type="sldNum" sz="quarter" idx="12"/>
          </p:nvPr>
        </p:nvSpPr>
        <p:spPr/>
        <p:txBody>
          <a:bodyPr/>
          <a:lstStyle/>
          <a:p>
            <a:fld id="{7E482F83-83FD-4D36-A35A-09F6D2F26BA5}" type="slidenum">
              <a:rPr lang="en-US" smtClean="0"/>
              <a:pPr/>
              <a:t>‹#›</a:t>
            </a:fld>
            <a:endParaRPr lang="en-US"/>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E21396-DB5D-4D9F-939B-C5A4B5C86656}"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7" name="Slide Number Placeholder 6"/>
          <p:cNvSpPr>
            <a:spLocks noGrp="1"/>
          </p:cNvSpPr>
          <p:nvPr>
            <p:ph type="sldNum" sz="quarter" idx="12"/>
          </p:nvPr>
        </p:nvSpPr>
        <p:spPr/>
        <p:txBody>
          <a:bodyPr/>
          <a:lstStyle/>
          <a:p>
            <a:fld id="{7E482F83-83FD-4D36-A35A-09F6D2F26BA5}" type="slidenum">
              <a:rPr lang="en-US" smtClean="0"/>
              <a:pPr/>
              <a:t>‹#›</a:t>
            </a:fld>
            <a:endParaRPr lang="en-US"/>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815D90-EEB8-4AD0-BC8D-8EACCE1B8D96}" type="datetime1">
              <a:rPr lang="en-US" smtClean="0"/>
              <a:pPr/>
              <a:t>2/18/2013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RPT 211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82F83-83FD-4D36-A35A-09F6D2F26BA5}" type="slidenum">
              <a:rPr lang="en-US" smtClean="0"/>
              <a:pPr/>
              <a:t>‹#›</a:t>
            </a:fld>
            <a:endParaRPr lang="en-US"/>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B3B81-8409-41A1-A868-C52B8C5F5AC3}" type="datetimeFigureOut">
              <a:rPr lang="en-US" smtClean="0">
                <a:solidFill>
                  <a:prstClr val="black">
                    <a:tint val="75000"/>
                  </a:prstClr>
                </a:solidFill>
              </a:rPr>
              <a:pPr/>
              <a:t>2/18/2013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418549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richindustriesinc.com/imgjv/Containment02.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8" y="1023516"/>
            <a:ext cx="8839199" cy="4896544"/>
          </a:xfrm>
          <a:prstGeom prst="rect">
            <a:avLst/>
          </a:prstGeom>
          <a:noFill/>
        </p:spPr>
        <p:txBody>
          <a:bodyPr wrap="square" rtlCol="0">
            <a:noAutofit/>
          </a:bodyPr>
          <a:lstStyle/>
          <a:p>
            <a:pPr fontAlgn="base">
              <a:spcBef>
                <a:spcPct val="0"/>
              </a:spcBef>
              <a:spcAft>
                <a:spcPct val="0"/>
              </a:spcAft>
            </a:pPr>
            <a:r>
              <a:rPr lang="en-US" b="1" u="sng" dirty="0">
                <a:solidFill>
                  <a:srgbClr val="000000"/>
                </a:solidFill>
              </a:rPr>
              <a:t>ACADs (08-006)  Covered</a:t>
            </a: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b="1" u="sng" dirty="0" smtClean="0">
              <a:solidFill>
                <a:srgbClr val="000000"/>
              </a:solidFill>
            </a:endParaRPr>
          </a:p>
          <a:p>
            <a:pPr fontAlgn="base">
              <a:spcBef>
                <a:spcPct val="0"/>
              </a:spcBef>
              <a:spcAft>
                <a:spcPct val="0"/>
              </a:spcAft>
            </a:pPr>
            <a:endParaRPr lang="en-US" b="1" u="sng" dirty="0" smtClean="0">
              <a:solidFill>
                <a:srgbClr val="000000"/>
              </a:solidFill>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b="1" u="sng" dirty="0" smtClean="0">
              <a:solidFill>
                <a:srgbClr val="000000"/>
              </a:solidFill>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b="1" u="sng" dirty="0" smtClean="0">
              <a:solidFill>
                <a:srgbClr val="000000"/>
              </a:solidFill>
            </a:endParaRPr>
          </a:p>
          <a:p>
            <a:pPr fontAlgn="base">
              <a:spcBef>
                <a:spcPct val="0"/>
              </a:spcBef>
              <a:spcAft>
                <a:spcPct val="0"/>
              </a:spcAft>
            </a:pPr>
            <a:endParaRPr lang="en-US" b="1" u="sng" dirty="0" smtClean="0">
              <a:solidFill>
                <a:srgbClr val="000000"/>
              </a:solidFill>
            </a:endParaRPr>
          </a:p>
          <a:p>
            <a:pPr fontAlgn="base">
              <a:spcBef>
                <a:spcPct val="0"/>
              </a:spcBef>
              <a:spcAft>
                <a:spcPct val="0"/>
              </a:spcAft>
            </a:pPr>
            <a:r>
              <a:rPr lang="en-US" b="1" u="sng" dirty="0" smtClean="0">
                <a:solidFill>
                  <a:srgbClr val="000000"/>
                </a:solidFill>
              </a:rPr>
              <a:t>Keywords</a:t>
            </a:r>
          </a:p>
          <a:p>
            <a:pPr fontAlgn="base">
              <a:spcBef>
                <a:spcPct val="0"/>
              </a:spcBef>
              <a:spcAft>
                <a:spcPct val="0"/>
              </a:spcAft>
            </a:pPr>
            <a:r>
              <a:rPr lang="en-US" sz="1600" dirty="0" smtClean="0">
                <a:solidFill>
                  <a:srgbClr val="000000"/>
                </a:solidFill>
              </a:rPr>
              <a:t>Historical, shipping, low specific activity, interrelationship, limited quantity, regulatory limits, loose, fixed, contamination, sources, controlling contamination spread, hot particles, protective clothing, containment device, cross contamination, trending, radiation survey, incident response, step off.</a:t>
            </a: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b="1" u="sng" dirty="0" smtClean="0">
                <a:solidFill>
                  <a:srgbClr val="000000"/>
                </a:solidFill>
              </a:rPr>
              <a:t>Description</a:t>
            </a:r>
          </a:p>
          <a:p>
            <a:pPr fontAlgn="base">
              <a:spcBef>
                <a:spcPct val="0"/>
              </a:spcBef>
              <a:spcAft>
                <a:spcPct val="0"/>
              </a:spcAft>
            </a:pPr>
            <a:endParaRPr lang="en-US" dirty="0" smtClean="0">
              <a:solidFill>
                <a:srgbClr val="000000"/>
              </a:solidFill>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b="1" u="sng" dirty="0" smtClean="0">
                <a:solidFill>
                  <a:srgbClr val="000000"/>
                </a:solidFill>
              </a:rPr>
              <a:t>Supporting Material</a:t>
            </a:r>
          </a:p>
          <a:p>
            <a:pPr fontAlgn="base">
              <a:spcBef>
                <a:spcPct val="0"/>
              </a:spcBef>
              <a:spcAft>
                <a:spcPct val="0"/>
              </a:spcAft>
            </a:pPr>
            <a:endParaRPr lang="en-US" dirty="0">
              <a:solidFill>
                <a:srgbClr val="000000"/>
              </a:solidFill>
            </a:endParaRPr>
          </a:p>
          <a:p>
            <a:pPr fontAlgn="base">
              <a:spcBef>
                <a:spcPct val="0"/>
              </a:spcBef>
              <a:spcAft>
                <a:spcPct val="0"/>
              </a:spcAft>
            </a:pPr>
            <a:endParaRPr lang="en-US" dirty="0">
              <a:solidFill>
                <a:srgbClr val="000000"/>
              </a:solidFill>
            </a:endParaRPr>
          </a:p>
        </p:txBody>
      </p:sp>
      <p:sp>
        <p:nvSpPr>
          <p:cNvPr id="8" name="Title 1"/>
          <p:cNvSpPr txBox="1">
            <a:spLocks/>
          </p:cNvSpPr>
          <p:nvPr/>
        </p:nvSpPr>
        <p:spPr>
          <a:xfrm>
            <a:off x="0" y="0"/>
            <a:ext cx="9144000" cy="990600"/>
          </a:xfrm>
          <a:prstGeom prst="rect">
            <a:avLst/>
          </a:prstGeom>
        </p:spPr>
        <p:txBody>
          <a:bodyPr anchor="b" anchorCtr="0"/>
          <a:lstStyle/>
          <a:p>
            <a:pPr fontAlgn="base">
              <a:spcBef>
                <a:spcPct val="0"/>
              </a:spcBef>
              <a:spcAft>
                <a:spcPct val="0"/>
              </a:spcAft>
              <a:defRPr/>
            </a:pP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Radiological Safety &amp; Response</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479907571"/>
              </p:ext>
            </p:extLst>
          </p:nvPr>
        </p:nvGraphicFramePr>
        <p:xfrm>
          <a:off x="237964" y="1524000"/>
          <a:ext cx="8668072" cy="2499360"/>
        </p:xfrm>
        <a:graphic>
          <a:graphicData uri="http://schemas.openxmlformats.org/drawingml/2006/table">
            <a:tbl>
              <a:tblPr>
                <a:effectLst/>
                <a:tableStyleId>{5C22544A-7EE6-4342-B048-85BDC9FD1C3A}</a:tableStyleId>
              </a:tblPr>
              <a:tblGrid>
                <a:gridCol w="1057436"/>
                <a:gridCol w="1066800"/>
                <a:gridCol w="1143000"/>
                <a:gridCol w="1066800"/>
                <a:gridCol w="990600"/>
                <a:gridCol w="1176418"/>
                <a:gridCol w="1083509"/>
                <a:gridCol w="1083509"/>
              </a:tblGrid>
              <a:tr h="304800">
                <a:tc>
                  <a:txBody>
                    <a:bodyPr/>
                    <a:lstStyle/>
                    <a:p>
                      <a:r>
                        <a:rPr lang="en-US" sz="1400" b="0" dirty="0" smtClean="0">
                          <a:solidFill>
                            <a:schemeClr val="tx1"/>
                          </a:solidFill>
                          <a:latin typeface="+mn-lt"/>
                        </a:rPr>
                        <a:t>3.1.4</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3.3.5.6.7</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3.3.9.8.4</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3.3.9.8.5</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3.3.9.7</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3.3.9.17</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3.3.9.25</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3.3.10.9</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r>
                        <a:rPr lang="en-US" sz="1400" b="0" dirty="0" smtClean="0">
                          <a:solidFill>
                            <a:schemeClr val="tx1"/>
                          </a:solidFill>
                          <a:latin typeface="+mn-lt"/>
                        </a:rPr>
                        <a:t>3.3.10.10</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3.3.11.13.8</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3.3.11.20.4</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3.3.11.27</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3.3.11.40</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3.3.12.1</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3.3.12.3</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3.3.12.4.1</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r>
                        <a:rPr lang="en-US" sz="1400" b="0" dirty="0" smtClean="0">
                          <a:solidFill>
                            <a:schemeClr val="tx1"/>
                          </a:solidFill>
                          <a:latin typeface="+mn-lt"/>
                        </a:rPr>
                        <a:t>3.3.12.4.2</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3.3.12.4.3</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3.3.12.5</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3.3.12.6</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3.3.12.8</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3.3.12.9</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3.3.12.10</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3.3.12.11</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r>
                        <a:rPr lang="en-US" sz="1400" b="0" dirty="0" smtClean="0">
                          <a:solidFill>
                            <a:schemeClr val="tx1"/>
                          </a:solidFill>
                          <a:latin typeface="+mn-lt"/>
                        </a:rPr>
                        <a:t>3.3.12.12</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3.3.12.13</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3.3.12.13</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3.3.12.14</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3.3.12.16</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3.3.12.18</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3.3.12.19</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3.3.12.22</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65760">
                <a:tc>
                  <a:txBody>
                    <a:bodyPr/>
                    <a:lstStyle/>
                    <a:p>
                      <a:r>
                        <a:rPr lang="en-US" sz="1400" b="0" dirty="0" smtClean="0">
                          <a:solidFill>
                            <a:schemeClr val="tx1"/>
                          </a:solidFill>
                          <a:latin typeface="+mn-lt"/>
                        </a:rPr>
                        <a:t>3.3.14.8</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3.3.14.9</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3.3.14.16</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3.3.14.20.4</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4.14.1</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4.14.2</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4.14.3</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4.14.4</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r>
                        <a:rPr lang="en-US" sz="1400" b="0" dirty="0" smtClean="0">
                          <a:solidFill>
                            <a:schemeClr val="tx1"/>
                          </a:solidFill>
                          <a:latin typeface="+mn-lt"/>
                        </a:rPr>
                        <a:t>4.14.5</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4.14.5.1</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4.14.6.1</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4.14.6.2</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4.14.6.3</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4.14.6.4</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4.14.6.5</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4.14.6.6</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4.14.6.7</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mn-lt"/>
                        </a:rPr>
                        <a:t>4.14.6.8</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4.14.7.7</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4.16.1</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4.16.2</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400" b="0" dirty="0" smtClean="0">
                          <a:solidFill>
                            <a:schemeClr val="tx1"/>
                          </a:solidFill>
                          <a:latin typeface="+mn-lt"/>
                        </a:rPr>
                        <a:t>4.16.7</a:t>
                      </a: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a:solidFill>
                          <a:schemeClr val="tx1"/>
                        </a:solidFill>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065780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ea typeface="Calibri"/>
                <a:cs typeface="Times New Roman"/>
              </a:rPr>
              <a:t>State the limit for radioactive contamination on personnel. </a:t>
            </a:r>
            <a:br>
              <a:rPr lang="en-US" dirty="0" smtClean="0">
                <a:ea typeface="Calibri"/>
                <a:cs typeface="Times New Roman"/>
              </a:rPr>
            </a:br>
            <a:endParaRPr lang="en-US" dirty="0"/>
          </a:p>
        </p:txBody>
      </p:sp>
      <p:sp>
        <p:nvSpPr>
          <p:cNvPr id="3" name="Content Placeholder 2"/>
          <p:cNvSpPr>
            <a:spLocks noGrp="1"/>
          </p:cNvSpPr>
          <p:nvPr>
            <p:ph idx="1"/>
          </p:nvPr>
        </p:nvSpPr>
        <p:spPr/>
        <p:txBody>
          <a:bodyPr/>
          <a:lstStyle/>
          <a:p>
            <a:r>
              <a:rPr lang="en-US" dirty="0" smtClean="0">
                <a:ea typeface="Calibri"/>
                <a:cs typeface="Times New Roman"/>
              </a:rPr>
              <a:t>None detectable</a:t>
            </a:r>
          </a:p>
          <a:p>
            <a:endParaRPr lang="en-US" dirty="0"/>
          </a:p>
        </p:txBody>
      </p:sp>
      <p:sp>
        <p:nvSpPr>
          <p:cNvPr id="4" name="Date Placeholder 3"/>
          <p:cNvSpPr>
            <a:spLocks noGrp="1"/>
          </p:cNvSpPr>
          <p:nvPr>
            <p:ph type="dt" sz="half" idx="10"/>
          </p:nvPr>
        </p:nvSpPr>
        <p:spPr/>
        <p:txBody>
          <a:bodyPr/>
          <a:lstStyle/>
          <a:p>
            <a:fld id="{5413E579-4F48-4A48-8338-12CC452FA26C}"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2209800"/>
          </a:xfrm>
        </p:spPr>
        <p:txBody>
          <a:bodyPr>
            <a:normAutofit fontScale="90000"/>
          </a:bodyPr>
          <a:lstStyle/>
          <a:p>
            <a:pPr lvl="0"/>
            <a:r>
              <a:rPr lang="en-US" dirty="0" smtClean="0">
                <a:ea typeface="Calibri"/>
                <a:cs typeface="Times New Roman"/>
              </a:rPr>
              <a:t>Define and state the posting requirements for contaminated areas.</a:t>
            </a:r>
            <a:r>
              <a:rPr lang="en-US" dirty="0" smtClean="0">
                <a:latin typeface="Calibri"/>
                <a:ea typeface="Calibri"/>
                <a:cs typeface="Times New Roman"/>
              </a:rPr>
              <a:t/>
            </a:r>
            <a:br>
              <a:rPr lang="en-US" dirty="0" smtClean="0">
                <a:latin typeface="Calibri"/>
                <a:ea typeface="Calibri"/>
                <a:cs typeface="Times New Roman"/>
              </a:rPr>
            </a:br>
            <a:endParaRPr lang="en-US" dirty="0"/>
          </a:p>
        </p:txBody>
      </p:sp>
      <p:sp>
        <p:nvSpPr>
          <p:cNvPr id="3" name="Content Placeholder 2"/>
          <p:cNvSpPr>
            <a:spLocks noGrp="1"/>
          </p:cNvSpPr>
          <p:nvPr>
            <p:ph idx="1"/>
          </p:nvPr>
        </p:nvSpPr>
        <p:spPr>
          <a:xfrm>
            <a:off x="457200" y="2743200"/>
            <a:ext cx="8229600" cy="3264091"/>
          </a:xfrm>
        </p:spPr>
        <p:txBody>
          <a:bodyPr/>
          <a:lstStyle/>
          <a:p>
            <a:r>
              <a:rPr lang="en-US" dirty="0" smtClean="0">
                <a:ea typeface="Calibri"/>
                <a:cs typeface="Times New Roman"/>
              </a:rPr>
              <a:t>Established by the plants. Standard is “Caution, Contamination Area.”</a:t>
            </a:r>
          </a:p>
          <a:p>
            <a:endParaRPr lang="en-US" dirty="0"/>
          </a:p>
        </p:txBody>
      </p:sp>
      <p:sp>
        <p:nvSpPr>
          <p:cNvPr id="4" name="Date Placeholder 3"/>
          <p:cNvSpPr>
            <a:spLocks noGrp="1"/>
          </p:cNvSpPr>
          <p:nvPr>
            <p:ph type="dt" sz="half" idx="10"/>
          </p:nvPr>
        </p:nvSpPr>
        <p:spPr/>
        <p:txBody>
          <a:bodyPr/>
          <a:lstStyle/>
          <a:p>
            <a:fld id="{AED70729-AA9A-43FC-B964-7A888C7B1F30}"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ea typeface="Calibri"/>
                <a:cs typeface="Times New Roman"/>
              </a:rPr>
              <a:t>Explain the difference between loose and fixed contamination.</a:t>
            </a:r>
            <a:br>
              <a:rPr lang="en-US" dirty="0" smtClean="0">
                <a:ea typeface="Calibri"/>
                <a:cs typeface="Times New Roman"/>
              </a:rPr>
            </a:br>
            <a:endParaRPr lang="en-US" dirty="0"/>
          </a:p>
        </p:txBody>
      </p:sp>
      <p:sp>
        <p:nvSpPr>
          <p:cNvPr id="3" name="Content Placeholder 2"/>
          <p:cNvSpPr>
            <a:spLocks noGrp="1"/>
          </p:cNvSpPr>
          <p:nvPr>
            <p:ph idx="1"/>
          </p:nvPr>
        </p:nvSpPr>
        <p:spPr/>
        <p:txBody>
          <a:bodyPr/>
          <a:lstStyle/>
          <a:p>
            <a:r>
              <a:rPr lang="en-US" dirty="0" smtClean="0">
                <a:ea typeface="Calibri"/>
                <a:cs typeface="Times New Roman"/>
              </a:rPr>
              <a:t>Loose (removable) contamination can be removed by casual contact and non-destructive means. Fixed contamination requires destructive means for removal.</a:t>
            </a:r>
          </a:p>
          <a:p>
            <a:endParaRPr lang="en-US" dirty="0"/>
          </a:p>
        </p:txBody>
      </p:sp>
      <p:sp>
        <p:nvSpPr>
          <p:cNvPr id="4" name="Date Placeholder 3"/>
          <p:cNvSpPr>
            <a:spLocks noGrp="1"/>
          </p:cNvSpPr>
          <p:nvPr>
            <p:ph type="dt" sz="half" idx="10"/>
          </p:nvPr>
        </p:nvSpPr>
        <p:spPr/>
        <p:txBody>
          <a:bodyPr/>
          <a:lstStyle/>
          <a:p>
            <a:fld id="{62D7C5CA-9971-482B-B72B-2693860E6EE7}"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468562"/>
          </a:xfrm>
        </p:spPr>
        <p:txBody>
          <a:bodyPr>
            <a:normAutofit/>
          </a:bodyPr>
          <a:lstStyle/>
          <a:p>
            <a:pPr lvl="0"/>
            <a:r>
              <a:rPr lang="en-US" dirty="0" smtClean="0">
                <a:ea typeface="Calibri"/>
                <a:cs typeface="Times New Roman"/>
              </a:rPr>
              <a:t>Discuss the reason for having lower limits for alpha contamination.</a:t>
            </a:r>
            <a:br>
              <a:rPr lang="en-US" dirty="0" smtClean="0">
                <a:ea typeface="Calibri"/>
                <a:cs typeface="Times New Roman"/>
              </a:rPr>
            </a:br>
            <a:endParaRPr lang="en-US" dirty="0"/>
          </a:p>
        </p:txBody>
      </p:sp>
      <p:sp>
        <p:nvSpPr>
          <p:cNvPr id="3" name="Content Placeholder 2"/>
          <p:cNvSpPr>
            <a:spLocks noGrp="1"/>
          </p:cNvSpPr>
          <p:nvPr>
            <p:ph idx="1"/>
          </p:nvPr>
        </p:nvSpPr>
        <p:spPr>
          <a:xfrm>
            <a:off x="457200" y="2819400"/>
            <a:ext cx="8229600" cy="3187891"/>
          </a:xfrm>
        </p:spPr>
        <p:txBody>
          <a:bodyPr/>
          <a:lstStyle/>
          <a:p>
            <a:r>
              <a:rPr lang="en-US" dirty="0" smtClean="0">
                <a:ea typeface="Calibri"/>
                <a:cs typeface="Times New Roman"/>
              </a:rPr>
              <a:t>Alpha is an internal hazard with a Quality Factor (weighting factor) of 20. It is 20 times more hazardous than beta-gamma emitters when internally deposited. </a:t>
            </a:r>
          </a:p>
          <a:p>
            <a:endParaRPr lang="en-US" dirty="0"/>
          </a:p>
        </p:txBody>
      </p:sp>
      <p:sp>
        <p:nvSpPr>
          <p:cNvPr id="4" name="Date Placeholder 3"/>
          <p:cNvSpPr>
            <a:spLocks noGrp="1"/>
          </p:cNvSpPr>
          <p:nvPr>
            <p:ph type="dt" sz="half" idx="10"/>
          </p:nvPr>
        </p:nvSpPr>
        <p:spPr/>
        <p:txBody>
          <a:bodyPr/>
          <a:lstStyle/>
          <a:p>
            <a:fld id="{6D0EBDBA-2D8D-4428-B19B-0EAED02449B8}"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2514600"/>
          </a:xfrm>
        </p:spPr>
        <p:txBody>
          <a:bodyPr>
            <a:normAutofit fontScale="90000"/>
          </a:bodyPr>
          <a:lstStyle/>
          <a:p>
            <a:pPr lvl="0"/>
            <a:r>
              <a:rPr lang="en-US" dirty="0" smtClean="0">
                <a:ea typeface="Calibri"/>
                <a:cs typeface="Times New Roman"/>
              </a:rPr>
              <a:t>Identify potential sources of radioactive contamination, including work operations that can generate contamination.</a:t>
            </a:r>
            <a:br>
              <a:rPr lang="en-US" dirty="0" smtClean="0">
                <a:ea typeface="Calibri"/>
                <a:cs typeface="Times New Roman"/>
              </a:rPr>
            </a:br>
            <a:endParaRPr lang="en-US" dirty="0"/>
          </a:p>
        </p:txBody>
      </p:sp>
      <p:sp>
        <p:nvSpPr>
          <p:cNvPr id="3" name="Content Placeholder 2"/>
          <p:cNvSpPr>
            <a:spLocks noGrp="1"/>
          </p:cNvSpPr>
          <p:nvPr>
            <p:ph idx="1"/>
          </p:nvPr>
        </p:nvSpPr>
        <p:spPr>
          <a:xfrm>
            <a:off x="457200" y="3276600"/>
            <a:ext cx="8229600" cy="3032760"/>
          </a:xfrm>
        </p:spPr>
        <p:txBody>
          <a:bodyPr>
            <a:normAutofit fontScale="92500"/>
          </a:bodyPr>
          <a:lstStyle/>
          <a:p>
            <a:pPr marL="457200" marR="0">
              <a:lnSpc>
                <a:spcPct val="115000"/>
              </a:lnSpc>
              <a:spcBef>
                <a:spcPts val="0"/>
              </a:spcBef>
              <a:spcAft>
                <a:spcPts val="0"/>
              </a:spcAft>
            </a:pPr>
            <a:r>
              <a:rPr lang="en-US" dirty="0" smtClean="0">
                <a:ea typeface="Calibri"/>
                <a:cs typeface="Times New Roman"/>
              </a:rPr>
              <a:t>Reactor coolant systems</a:t>
            </a:r>
          </a:p>
          <a:p>
            <a:pPr marL="457200" marR="0">
              <a:lnSpc>
                <a:spcPct val="115000"/>
              </a:lnSpc>
              <a:spcBef>
                <a:spcPts val="0"/>
              </a:spcBef>
              <a:spcAft>
                <a:spcPts val="0"/>
              </a:spcAft>
            </a:pPr>
            <a:r>
              <a:rPr lang="en-US" dirty="0" smtClean="0">
                <a:ea typeface="Calibri"/>
                <a:cs typeface="Times New Roman"/>
              </a:rPr>
              <a:t>Systems connected to reactor coolant systems</a:t>
            </a:r>
          </a:p>
          <a:p>
            <a:pPr marL="457200" marR="0">
              <a:lnSpc>
                <a:spcPct val="115000"/>
              </a:lnSpc>
              <a:spcBef>
                <a:spcPts val="0"/>
              </a:spcBef>
              <a:spcAft>
                <a:spcPts val="0"/>
              </a:spcAft>
            </a:pPr>
            <a:r>
              <a:rPr lang="en-US" dirty="0" smtClean="0">
                <a:ea typeface="Calibri"/>
                <a:cs typeface="Times New Roman"/>
              </a:rPr>
              <a:t>Previously unexposed surfaces.</a:t>
            </a:r>
          </a:p>
          <a:p>
            <a:pPr marL="457200" marR="0">
              <a:lnSpc>
                <a:spcPct val="115000"/>
              </a:lnSpc>
              <a:spcBef>
                <a:spcPts val="0"/>
              </a:spcBef>
              <a:spcAft>
                <a:spcPts val="0"/>
              </a:spcAft>
            </a:pPr>
            <a:r>
              <a:rPr lang="en-US" dirty="0" smtClean="0">
                <a:ea typeface="Calibri"/>
                <a:cs typeface="Times New Roman"/>
              </a:rPr>
              <a:t>Work that will expose new surfaces</a:t>
            </a:r>
          </a:p>
          <a:p>
            <a:pPr marL="457200" marR="0">
              <a:lnSpc>
                <a:spcPct val="115000"/>
              </a:lnSpc>
              <a:spcBef>
                <a:spcPts val="0"/>
              </a:spcBef>
              <a:spcAft>
                <a:spcPts val="0"/>
              </a:spcAft>
            </a:pPr>
            <a:r>
              <a:rPr lang="en-US" dirty="0" smtClean="0">
                <a:ea typeface="Calibri"/>
                <a:cs typeface="Times New Roman"/>
              </a:rPr>
              <a:t>Work that will result in breaching systems</a:t>
            </a:r>
          </a:p>
          <a:p>
            <a:endParaRPr lang="en-US" dirty="0"/>
          </a:p>
        </p:txBody>
      </p:sp>
      <p:sp>
        <p:nvSpPr>
          <p:cNvPr id="4" name="Date Placeholder 3"/>
          <p:cNvSpPr>
            <a:spLocks noGrp="1"/>
          </p:cNvSpPr>
          <p:nvPr>
            <p:ph type="dt" sz="half" idx="10"/>
          </p:nvPr>
        </p:nvSpPr>
        <p:spPr/>
        <p:txBody>
          <a:bodyPr/>
          <a:lstStyle/>
          <a:p>
            <a:fld id="{81738958-8066-41CB-80C8-B01995F225E0}"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219200"/>
          </a:xfrm>
        </p:spPr>
        <p:txBody>
          <a:bodyPr>
            <a:normAutofit fontScale="90000"/>
          </a:bodyPr>
          <a:lstStyle/>
          <a:p>
            <a:pPr lvl="0"/>
            <a:r>
              <a:rPr lang="en-US" dirty="0" smtClean="0">
                <a:ea typeface="Calibri"/>
                <a:cs typeface="Times New Roman"/>
              </a:rPr>
              <a:t>Describe techniques for controlling the spread of, including:</a:t>
            </a:r>
            <a:br>
              <a:rPr lang="en-US" dirty="0" smtClean="0">
                <a:ea typeface="Calibri"/>
                <a:cs typeface="Times New Roman"/>
              </a:rPr>
            </a:br>
            <a:endParaRPr lang="en-US" dirty="0"/>
          </a:p>
        </p:txBody>
      </p:sp>
      <p:sp>
        <p:nvSpPr>
          <p:cNvPr id="3" name="Content Placeholder 2"/>
          <p:cNvSpPr>
            <a:spLocks noGrp="1"/>
          </p:cNvSpPr>
          <p:nvPr>
            <p:ph idx="1"/>
          </p:nvPr>
        </p:nvSpPr>
        <p:spPr>
          <a:xfrm>
            <a:off x="457200" y="1981200"/>
            <a:ext cx="8229600" cy="8153400"/>
          </a:xfrm>
        </p:spPr>
        <p:txBody>
          <a:bodyPr>
            <a:normAutofit/>
          </a:bodyPr>
          <a:lstStyle/>
          <a:p>
            <a:pPr marL="342900" marR="0" lvl="0" indent="-342900">
              <a:lnSpc>
                <a:spcPct val="115000"/>
              </a:lnSpc>
              <a:spcBef>
                <a:spcPts val="0"/>
              </a:spcBef>
              <a:spcAft>
                <a:spcPts val="0"/>
              </a:spcAft>
              <a:buFont typeface="Symbol"/>
              <a:buChar char=""/>
            </a:pPr>
            <a:r>
              <a:rPr lang="en-US" dirty="0" smtClean="0">
                <a:ea typeface="Calibri"/>
                <a:cs typeface="Times New Roman"/>
              </a:rPr>
              <a:t>Use of protective clothing</a:t>
            </a:r>
            <a:endParaRPr lang="en-US" sz="3600" dirty="0" smtClean="0">
              <a:ea typeface="Calibri"/>
              <a:cs typeface="Times New Roman"/>
            </a:endParaRPr>
          </a:p>
          <a:p>
            <a:pPr marL="742950" marR="0" lvl="1" indent="-285750">
              <a:lnSpc>
                <a:spcPct val="115000"/>
              </a:lnSpc>
              <a:spcBef>
                <a:spcPts val="0"/>
              </a:spcBef>
              <a:spcAft>
                <a:spcPts val="0"/>
              </a:spcAft>
              <a:buFont typeface="Courier New"/>
              <a:buChar char="o"/>
            </a:pPr>
            <a:r>
              <a:rPr lang="en-US" dirty="0" smtClean="0">
                <a:ea typeface="Calibri"/>
                <a:cs typeface="Times New Roman"/>
              </a:rPr>
              <a:t>Proper donning and doffing of PCs minimizes contact of skin with contamination</a:t>
            </a:r>
            <a:endParaRPr lang="en-US" sz="3200" dirty="0" smtClean="0">
              <a:ea typeface="Calibri"/>
              <a:cs typeface="Times New Roman"/>
            </a:endParaRPr>
          </a:p>
          <a:p>
            <a:pPr marL="342900" marR="0" lvl="0" indent="-342900">
              <a:lnSpc>
                <a:spcPct val="115000"/>
              </a:lnSpc>
              <a:spcBef>
                <a:spcPts val="0"/>
              </a:spcBef>
              <a:spcAft>
                <a:spcPts val="0"/>
              </a:spcAft>
              <a:buFont typeface="Symbol"/>
              <a:buChar char=""/>
            </a:pPr>
            <a:r>
              <a:rPr lang="en-US" dirty="0" smtClean="0">
                <a:ea typeface="Calibri"/>
                <a:cs typeface="Times New Roman"/>
              </a:rPr>
              <a:t>Packaging of contaminated materials</a:t>
            </a:r>
            <a:endParaRPr lang="en-US" sz="3600" dirty="0" smtClean="0">
              <a:ea typeface="Calibri"/>
              <a:cs typeface="Times New Roman"/>
            </a:endParaRPr>
          </a:p>
          <a:p>
            <a:pPr marL="742950" marR="0" lvl="1" indent="-285750">
              <a:lnSpc>
                <a:spcPct val="115000"/>
              </a:lnSpc>
              <a:spcBef>
                <a:spcPts val="0"/>
              </a:spcBef>
              <a:spcAft>
                <a:spcPts val="0"/>
              </a:spcAft>
              <a:buFont typeface="Courier New"/>
              <a:buChar char="o"/>
            </a:pPr>
            <a:r>
              <a:rPr lang="en-US" dirty="0" smtClean="0">
                <a:ea typeface="Calibri"/>
                <a:cs typeface="Times New Roman"/>
              </a:rPr>
              <a:t>Packaging materials keep the contamination at the source.</a:t>
            </a:r>
            <a:endParaRPr lang="en-US" sz="3200" dirty="0" smtClean="0">
              <a:ea typeface="Calibri"/>
              <a:cs typeface="Times New Roman"/>
            </a:endParaRPr>
          </a:p>
          <a:p>
            <a:pPr marL="742950" marR="0" lvl="1" indent="-285750">
              <a:lnSpc>
                <a:spcPct val="115000"/>
              </a:lnSpc>
              <a:spcBef>
                <a:spcPts val="0"/>
              </a:spcBef>
              <a:spcAft>
                <a:spcPts val="0"/>
              </a:spcAft>
              <a:buFont typeface="Courier New"/>
              <a:buChar char="o"/>
            </a:pPr>
            <a:r>
              <a:rPr lang="en-US" dirty="0" smtClean="0">
                <a:ea typeface="Calibri"/>
                <a:cs typeface="Times New Roman"/>
              </a:rPr>
              <a:t>Packaging materials prevent contact with material surface</a:t>
            </a:r>
            <a:endParaRPr lang="en-US" sz="3200" dirty="0" smtClean="0">
              <a:ea typeface="Calibri"/>
              <a:cs typeface="Times New Roman"/>
            </a:endParaRPr>
          </a:p>
          <a:p>
            <a:endParaRPr lang="en-US" dirty="0"/>
          </a:p>
        </p:txBody>
      </p:sp>
      <p:sp>
        <p:nvSpPr>
          <p:cNvPr id="4" name="Date Placeholder 3"/>
          <p:cNvSpPr>
            <a:spLocks noGrp="1"/>
          </p:cNvSpPr>
          <p:nvPr>
            <p:ph type="dt" sz="half" idx="10"/>
          </p:nvPr>
        </p:nvSpPr>
        <p:spPr/>
        <p:txBody>
          <a:bodyPr/>
          <a:lstStyle/>
          <a:p>
            <a:fld id="{E4582ECC-CB42-46E9-9A2C-0E2685EE1195}"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0" indent="-342900">
              <a:lnSpc>
                <a:spcPct val="115000"/>
              </a:lnSpc>
              <a:spcBef>
                <a:spcPts val="0"/>
              </a:spcBef>
              <a:buFont typeface="Symbol"/>
              <a:buChar char=""/>
            </a:pPr>
            <a:r>
              <a:rPr lang="en-US" dirty="0" smtClean="0">
                <a:ea typeface="Calibri"/>
                <a:cs typeface="Times New Roman"/>
              </a:rPr>
              <a:t>Use of containment devices</a:t>
            </a:r>
            <a:endParaRPr lang="en-US" sz="3600" dirty="0" smtClean="0">
              <a:ea typeface="Calibri"/>
              <a:cs typeface="Times New Roman"/>
            </a:endParaRPr>
          </a:p>
          <a:p>
            <a:pPr marL="742950" marR="0" lvl="1" indent="-285750">
              <a:lnSpc>
                <a:spcPct val="115000"/>
              </a:lnSpc>
              <a:spcBef>
                <a:spcPts val="0"/>
              </a:spcBef>
              <a:spcAft>
                <a:spcPts val="0"/>
              </a:spcAft>
              <a:buFont typeface="Courier New"/>
              <a:buChar char="o"/>
            </a:pPr>
            <a:r>
              <a:rPr lang="en-US" dirty="0" smtClean="0">
                <a:ea typeface="Calibri"/>
                <a:cs typeface="Times New Roman"/>
              </a:rPr>
              <a:t>Same concepts as for packaging, but applies to equipment being serviced “in place.”</a:t>
            </a:r>
            <a:endParaRPr lang="en-US" sz="3200" dirty="0" smtClean="0">
              <a:ea typeface="Calibri"/>
              <a:cs typeface="Times New Roman"/>
            </a:endParaRPr>
          </a:p>
          <a:p>
            <a:pPr marL="342900" lvl="0" indent="-342900">
              <a:lnSpc>
                <a:spcPct val="115000"/>
              </a:lnSpc>
              <a:spcBef>
                <a:spcPts val="0"/>
              </a:spcBef>
              <a:buFont typeface="Symbol"/>
              <a:buChar char=""/>
            </a:pPr>
            <a:r>
              <a:rPr lang="en-US" dirty="0" smtClean="0">
                <a:ea typeface="Calibri"/>
                <a:cs typeface="Times New Roman"/>
              </a:rPr>
              <a:t>Control of leaks from radioactive systems</a:t>
            </a:r>
            <a:endParaRPr lang="en-US" sz="3600" dirty="0" smtClean="0">
              <a:ea typeface="Calibri"/>
              <a:cs typeface="Times New Roman"/>
            </a:endParaRPr>
          </a:p>
          <a:p>
            <a:pPr marL="742950" marR="0" lvl="1" indent="-285750">
              <a:lnSpc>
                <a:spcPct val="115000"/>
              </a:lnSpc>
              <a:spcBef>
                <a:spcPts val="0"/>
              </a:spcBef>
              <a:spcAft>
                <a:spcPts val="0"/>
              </a:spcAft>
              <a:buFont typeface="Courier New"/>
              <a:buChar char="o"/>
            </a:pPr>
            <a:r>
              <a:rPr lang="en-US" dirty="0" smtClean="0">
                <a:ea typeface="Calibri"/>
                <a:cs typeface="Times New Roman"/>
              </a:rPr>
              <a:t>If the contamination stays in, it doesn’t spread. Pretty simple concept</a:t>
            </a:r>
            <a:endParaRPr lang="en-US" sz="3200" dirty="0" smtClean="0">
              <a:ea typeface="Calibri"/>
              <a:cs typeface="Times New Roman"/>
            </a:endParaRPr>
          </a:p>
          <a:p>
            <a:pPr marL="342900" lvl="0" indent="-342900">
              <a:lnSpc>
                <a:spcPct val="115000"/>
              </a:lnSpc>
              <a:spcBef>
                <a:spcPts val="0"/>
              </a:spcBef>
              <a:buFont typeface="Symbol"/>
              <a:buChar char=""/>
            </a:pPr>
            <a:r>
              <a:rPr lang="en-US" dirty="0" smtClean="0">
                <a:ea typeface="Calibri"/>
                <a:cs typeface="Times New Roman"/>
              </a:rPr>
              <a:t>Decontamination</a:t>
            </a:r>
            <a:endParaRPr lang="en-US" sz="3600" dirty="0" smtClean="0">
              <a:ea typeface="Calibri"/>
              <a:cs typeface="Times New Roman"/>
            </a:endParaRPr>
          </a:p>
          <a:p>
            <a:pPr marL="742950" marR="0" lvl="1" indent="-285750">
              <a:lnSpc>
                <a:spcPct val="115000"/>
              </a:lnSpc>
              <a:spcBef>
                <a:spcPts val="0"/>
              </a:spcBef>
              <a:spcAft>
                <a:spcPts val="0"/>
              </a:spcAft>
              <a:buFont typeface="Courier New"/>
              <a:buChar char="o"/>
            </a:pPr>
            <a:r>
              <a:rPr lang="en-US" dirty="0" smtClean="0">
                <a:ea typeface="Calibri"/>
                <a:cs typeface="Times New Roman"/>
              </a:rPr>
              <a:t>Removes the contamination</a:t>
            </a:r>
            <a:endParaRPr lang="en-US" sz="3200" dirty="0" smtClean="0">
              <a:ea typeface="Calibri"/>
              <a:cs typeface="Times New Roman"/>
            </a:endParaRPr>
          </a:p>
          <a:p>
            <a:endParaRPr lang="en-US" dirty="0"/>
          </a:p>
        </p:txBody>
      </p:sp>
      <p:sp>
        <p:nvSpPr>
          <p:cNvPr id="3" name="Date Placeholder 2"/>
          <p:cNvSpPr>
            <a:spLocks noGrp="1"/>
          </p:cNvSpPr>
          <p:nvPr>
            <p:ph type="dt" sz="half" idx="10"/>
          </p:nvPr>
        </p:nvSpPr>
        <p:spPr/>
        <p:txBody>
          <a:bodyPr/>
          <a:lstStyle/>
          <a:p>
            <a:fld id="{AEF5853E-6E28-4EB7-8397-2CFFD786D113}"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2286000"/>
          </a:xfrm>
        </p:spPr>
        <p:txBody>
          <a:bodyPr>
            <a:normAutofit fontScale="90000"/>
          </a:bodyPr>
          <a:lstStyle/>
          <a:p>
            <a:pPr lvl="0"/>
            <a:r>
              <a:rPr lang="en-US" dirty="0" smtClean="0">
                <a:ea typeface="Calibri"/>
                <a:cs typeface="Times New Roman"/>
              </a:rPr>
              <a:t>Describe plant procedures for performing special contamination surveys, including</a:t>
            </a:r>
            <a:br>
              <a:rPr lang="en-US" dirty="0" smtClean="0">
                <a:ea typeface="Calibri"/>
                <a:cs typeface="Times New Roman"/>
              </a:rPr>
            </a:br>
            <a:endParaRPr lang="en-US" dirty="0"/>
          </a:p>
        </p:txBody>
      </p:sp>
      <p:sp>
        <p:nvSpPr>
          <p:cNvPr id="3" name="Content Placeholder 2"/>
          <p:cNvSpPr>
            <a:spLocks noGrp="1"/>
          </p:cNvSpPr>
          <p:nvPr>
            <p:ph idx="1"/>
          </p:nvPr>
        </p:nvSpPr>
        <p:spPr>
          <a:xfrm>
            <a:off x="457200" y="2743200"/>
            <a:ext cx="8229600" cy="3264091"/>
          </a:xfrm>
        </p:spPr>
        <p:txBody>
          <a:bodyPr/>
          <a:lstStyle/>
          <a:p>
            <a:pPr marL="742950" marR="0" lvl="1" indent="-285750">
              <a:lnSpc>
                <a:spcPct val="115000"/>
              </a:lnSpc>
              <a:spcBef>
                <a:spcPts val="0"/>
              </a:spcBef>
              <a:spcAft>
                <a:spcPts val="0"/>
              </a:spcAft>
              <a:buFont typeface="+mj-lt"/>
              <a:buAutoNum type="alphaLcPeriod"/>
            </a:pPr>
            <a:r>
              <a:rPr lang="en-US" dirty="0" smtClean="0">
                <a:ea typeface="Calibri"/>
                <a:cs typeface="Times New Roman"/>
              </a:rPr>
              <a:t> Radioactive particles on personnel or equipment</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Radioactive particles in areas</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Small volumes of liquid leaving the radiologically controlled area</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Loose materials, such as sand, leaving the radiologically controlled area. </a:t>
            </a:r>
            <a:endParaRPr lang="en-US" sz="3200" dirty="0" smtClean="0">
              <a:ea typeface="Calibri"/>
              <a:cs typeface="Times New Roman"/>
            </a:endParaRPr>
          </a:p>
          <a:p>
            <a:endParaRPr lang="en-US" dirty="0"/>
          </a:p>
        </p:txBody>
      </p:sp>
      <p:sp>
        <p:nvSpPr>
          <p:cNvPr id="4" name="Date Placeholder 3"/>
          <p:cNvSpPr>
            <a:spLocks noGrp="1"/>
          </p:cNvSpPr>
          <p:nvPr>
            <p:ph type="dt" sz="half" idx="10"/>
          </p:nvPr>
        </p:nvSpPr>
        <p:spPr/>
        <p:txBody>
          <a:bodyPr/>
          <a:lstStyle/>
          <a:p>
            <a:fld id="{A6538777-201D-47C8-8D16-FFA7C5BE4162}"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3687762"/>
          </a:xfrm>
        </p:spPr>
        <p:txBody>
          <a:bodyPr>
            <a:normAutofit fontScale="90000"/>
          </a:bodyPr>
          <a:lstStyle/>
          <a:p>
            <a:pPr lvl="0"/>
            <a:r>
              <a:rPr lang="en-US" dirty="0" smtClean="0">
                <a:ea typeface="Calibri"/>
                <a:cs typeface="Times New Roman"/>
              </a:rPr>
              <a:t>Discuss the normal uses (plant specific locations), advantages, disadvantages, and relative sensibility of the following contamination detection devices:</a:t>
            </a:r>
            <a:r>
              <a:rPr lang="en-US" dirty="0" smtClean="0">
                <a:latin typeface="Calibri"/>
                <a:ea typeface="Calibri"/>
                <a:cs typeface="Times New Roman"/>
              </a:rPr>
              <a:t/>
            </a:r>
            <a:br>
              <a:rPr lang="en-US" dirty="0" smtClean="0">
                <a:latin typeface="Calibri"/>
                <a:ea typeface="Calibri"/>
                <a:cs typeface="Times New Roman"/>
              </a:rPr>
            </a:br>
            <a:endParaRPr lang="en-US" dirty="0"/>
          </a:p>
        </p:txBody>
      </p:sp>
      <p:sp>
        <p:nvSpPr>
          <p:cNvPr id="3" name="Content Placeholder 2"/>
          <p:cNvSpPr>
            <a:spLocks noGrp="1"/>
          </p:cNvSpPr>
          <p:nvPr>
            <p:ph idx="1"/>
          </p:nvPr>
        </p:nvSpPr>
        <p:spPr>
          <a:xfrm>
            <a:off x="304800" y="4419600"/>
            <a:ext cx="3276600" cy="685800"/>
          </a:xfrm>
        </p:spPr>
        <p:txBody>
          <a:bodyPr/>
          <a:lstStyle/>
          <a:p>
            <a:pPr lvl="0"/>
            <a:r>
              <a:rPr lang="en-US" dirty="0" smtClean="0">
                <a:ea typeface="Calibri"/>
                <a:cs typeface="Times New Roman"/>
              </a:rPr>
              <a:t>Bag counters</a:t>
            </a:r>
          </a:p>
          <a:p>
            <a:endParaRPr lang="en-US" dirty="0"/>
          </a:p>
        </p:txBody>
      </p:sp>
      <p:sp>
        <p:nvSpPr>
          <p:cNvPr id="5" name="Date Placeholder 4"/>
          <p:cNvSpPr>
            <a:spLocks noGrp="1"/>
          </p:cNvSpPr>
          <p:nvPr>
            <p:ph type="dt" sz="half" idx="10"/>
          </p:nvPr>
        </p:nvSpPr>
        <p:spPr/>
        <p:txBody>
          <a:bodyPr/>
          <a:lstStyle/>
          <a:p>
            <a:fld id="{313B5FE3-8E76-4B57-A4E6-9A100361B3F9}" type="datetime1">
              <a:rPr lang="en-US" smtClean="0"/>
              <a:pPr/>
              <a:t>2/18/2013</a:t>
            </a:fld>
            <a:endParaRPr lang="en-US"/>
          </a:p>
        </p:txBody>
      </p:sp>
      <p:sp>
        <p:nvSpPr>
          <p:cNvPr id="7" name="Footer Placeholder 6"/>
          <p:cNvSpPr>
            <a:spLocks noGrp="1"/>
          </p:cNvSpPr>
          <p:nvPr>
            <p:ph type="ftr" sz="quarter" idx="11"/>
          </p:nvPr>
        </p:nvSpPr>
        <p:spPr/>
        <p:txBody>
          <a:bodyPr/>
          <a:lstStyle/>
          <a:p>
            <a:r>
              <a:rPr lang="en-US" smtClean="0"/>
              <a:t>RPT 211</a:t>
            </a:r>
            <a:endParaRPr lang="en-US"/>
          </a:p>
        </p:txBody>
      </p:sp>
      <p:sp>
        <p:nvSpPr>
          <p:cNvPr id="6" name="Slide Number Placeholder 5"/>
          <p:cNvSpPr>
            <a:spLocks noGrp="1"/>
          </p:cNvSpPr>
          <p:nvPr>
            <p:ph type="sldNum" sz="quarter" idx="12"/>
          </p:nvPr>
        </p:nvSpPr>
        <p:spPr/>
        <p:txBody>
          <a:bodyPr/>
          <a:lstStyle/>
          <a:p>
            <a:fld id="{7E482F83-83FD-4D36-A35A-09F6D2F26BA5}" type="slidenum">
              <a:rPr lang="en-US" smtClean="0"/>
              <a:pPr/>
              <a:t>18</a:t>
            </a:fld>
            <a:endParaRPr lang="en-US"/>
          </a:p>
        </p:txBody>
      </p:sp>
      <p:pic>
        <p:nvPicPr>
          <p:cNvPr id="4" name="Picture 3" descr="Gamma &#10;Monitor for Objects and Waste Bags"/>
          <p:cNvPicPr/>
          <p:nvPr/>
        </p:nvPicPr>
        <p:blipFill>
          <a:blip r:embed="rId2" cstate="print"/>
          <a:srcRect/>
          <a:stretch>
            <a:fillRect/>
          </a:stretch>
        </p:blipFill>
        <p:spPr bwMode="auto">
          <a:xfrm>
            <a:off x="6324600" y="3429000"/>
            <a:ext cx="1981200" cy="2876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525963"/>
          </a:xfrm>
        </p:spPr>
        <p:txBody>
          <a:bodyPr/>
          <a:lstStyle/>
          <a:p>
            <a:r>
              <a:rPr lang="en-US" dirty="0" smtClean="0">
                <a:ea typeface="Calibri"/>
              </a:rPr>
              <a:t>Conveyor-type contamination monitors</a:t>
            </a:r>
            <a:endParaRPr lang="en-US" dirty="0"/>
          </a:p>
        </p:txBody>
      </p:sp>
      <p:sp>
        <p:nvSpPr>
          <p:cNvPr id="4" name="Date Placeholder 3"/>
          <p:cNvSpPr>
            <a:spLocks noGrp="1"/>
          </p:cNvSpPr>
          <p:nvPr>
            <p:ph type="dt" sz="half" idx="10"/>
          </p:nvPr>
        </p:nvSpPr>
        <p:spPr/>
        <p:txBody>
          <a:bodyPr/>
          <a:lstStyle/>
          <a:p>
            <a:fld id="{FA302303-7035-4F7C-9E47-81441863B5C6}"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19</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1371600" y="1981200"/>
            <a:ext cx="5943600" cy="431689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Radiological Safety &amp; Response</a:t>
            </a:r>
            <a:endParaRPr lang="en-US" dirty="0"/>
          </a:p>
        </p:txBody>
      </p:sp>
      <p:sp>
        <p:nvSpPr>
          <p:cNvPr id="3" name="Subtitle 2"/>
          <p:cNvSpPr>
            <a:spLocks noGrp="1"/>
          </p:cNvSpPr>
          <p:nvPr>
            <p:ph type="subTitle" idx="1"/>
          </p:nvPr>
        </p:nvSpPr>
        <p:spPr/>
        <p:txBody>
          <a:bodyPr/>
          <a:lstStyle/>
          <a:p>
            <a:r>
              <a:rPr lang="en-US" dirty="0" smtClean="0"/>
              <a:t>RPT 211</a:t>
            </a:r>
          </a:p>
          <a:p>
            <a:endParaRPr lang="en-US" dirty="0"/>
          </a:p>
        </p:txBody>
      </p:sp>
      <p:sp>
        <p:nvSpPr>
          <p:cNvPr id="4" name="Date Placeholder 3"/>
          <p:cNvSpPr>
            <a:spLocks noGrp="1"/>
          </p:cNvSpPr>
          <p:nvPr>
            <p:ph type="dt" sz="half" idx="10"/>
          </p:nvPr>
        </p:nvSpPr>
        <p:spPr/>
        <p:txBody>
          <a:bodyPr/>
          <a:lstStyle/>
          <a:p>
            <a:fld id="{D2390B53-2A62-4274-BA0A-5248234DD29C}"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5181600" cy="1719072"/>
          </a:xfrm>
        </p:spPr>
        <p:txBody>
          <a:bodyPr/>
          <a:lstStyle/>
          <a:p>
            <a:pPr marL="342900" marR="0" lvl="0" indent="-342900">
              <a:lnSpc>
                <a:spcPct val="115000"/>
              </a:lnSpc>
              <a:spcBef>
                <a:spcPts val="0"/>
              </a:spcBef>
              <a:spcAft>
                <a:spcPts val="0"/>
              </a:spcAft>
              <a:buFont typeface="Symbol"/>
              <a:buChar char=""/>
            </a:pPr>
            <a:r>
              <a:rPr lang="en-US" dirty="0" smtClean="0">
                <a:ea typeface="Calibri"/>
                <a:cs typeface="Times New Roman"/>
              </a:rPr>
              <a:t>Portable frisker</a:t>
            </a:r>
          </a:p>
          <a:p>
            <a:pPr marL="342900" marR="0" lvl="0" indent="-342900">
              <a:lnSpc>
                <a:spcPct val="115000"/>
              </a:lnSpc>
              <a:spcBef>
                <a:spcPts val="0"/>
              </a:spcBef>
              <a:spcAft>
                <a:spcPts val="0"/>
              </a:spcAft>
              <a:buFont typeface="Symbol"/>
              <a:buChar char=""/>
            </a:pPr>
            <a:r>
              <a:rPr lang="en-US" dirty="0" smtClean="0">
                <a:ea typeface="Calibri"/>
                <a:cs typeface="Times New Roman"/>
              </a:rPr>
              <a:t>Portal monitors</a:t>
            </a:r>
          </a:p>
          <a:p>
            <a:endParaRPr lang="en-US" dirty="0"/>
          </a:p>
        </p:txBody>
      </p:sp>
      <p:sp>
        <p:nvSpPr>
          <p:cNvPr id="5" name="Date Placeholder 4"/>
          <p:cNvSpPr>
            <a:spLocks noGrp="1"/>
          </p:cNvSpPr>
          <p:nvPr>
            <p:ph type="dt" sz="half" idx="10"/>
          </p:nvPr>
        </p:nvSpPr>
        <p:spPr/>
        <p:txBody>
          <a:bodyPr/>
          <a:lstStyle/>
          <a:p>
            <a:fld id="{2B08C5C4-864B-4077-A072-EB5623261203}" type="datetime1">
              <a:rPr lang="en-US" smtClean="0"/>
              <a:pPr/>
              <a:t>2/18/2013</a:t>
            </a:fld>
            <a:endParaRPr lang="en-US"/>
          </a:p>
        </p:txBody>
      </p:sp>
      <p:sp>
        <p:nvSpPr>
          <p:cNvPr id="7" name="Footer Placeholder 6"/>
          <p:cNvSpPr>
            <a:spLocks noGrp="1"/>
          </p:cNvSpPr>
          <p:nvPr>
            <p:ph type="ftr" sz="quarter" idx="11"/>
          </p:nvPr>
        </p:nvSpPr>
        <p:spPr/>
        <p:txBody>
          <a:bodyPr/>
          <a:lstStyle/>
          <a:p>
            <a:r>
              <a:rPr lang="en-US" smtClean="0"/>
              <a:t>RPT 211</a:t>
            </a:r>
            <a:endParaRPr lang="en-US"/>
          </a:p>
        </p:txBody>
      </p:sp>
      <p:sp>
        <p:nvSpPr>
          <p:cNvPr id="6" name="Slide Number Placeholder 5"/>
          <p:cNvSpPr>
            <a:spLocks noGrp="1"/>
          </p:cNvSpPr>
          <p:nvPr>
            <p:ph type="sldNum" sz="quarter" idx="12"/>
          </p:nvPr>
        </p:nvSpPr>
        <p:spPr/>
        <p:txBody>
          <a:bodyPr/>
          <a:lstStyle/>
          <a:p>
            <a:fld id="{7E482F83-83FD-4D36-A35A-09F6D2F26BA5}" type="slidenum">
              <a:rPr lang="en-US" smtClean="0"/>
              <a:pPr/>
              <a:t>20</a:t>
            </a:fld>
            <a:endParaRPr lang="en-US"/>
          </a:p>
        </p:txBody>
      </p:sp>
      <p:pic>
        <p:nvPicPr>
          <p:cNvPr id="63490" name="Picture 2" descr="http://ts1.mm.bing.net/images/thumbnail.aspx?q=414413032144&amp;id=1d24f9692557b08d67a70ca6e6d22e32"/>
          <p:cNvPicPr>
            <a:picLocks noChangeAspect="1" noChangeArrowheads="1"/>
          </p:cNvPicPr>
          <p:nvPr/>
        </p:nvPicPr>
        <p:blipFill>
          <a:blip r:embed="rId2" cstate="print"/>
          <a:srcRect/>
          <a:stretch>
            <a:fillRect/>
          </a:stretch>
        </p:blipFill>
        <p:spPr bwMode="auto">
          <a:xfrm>
            <a:off x="1905000" y="3352800"/>
            <a:ext cx="1800225" cy="1295401"/>
          </a:xfrm>
          <a:prstGeom prst="rect">
            <a:avLst/>
          </a:prstGeom>
          <a:noFill/>
        </p:spPr>
      </p:pic>
      <p:pic>
        <p:nvPicPr>
          <p:cNvPr id="63492" name="Picture 4" descr="http://ts3.mm.bing.net/images/thumbnail.aspx?q=393976945894&amp;id=d1f7c9d78894623b60dcb9672335108c"/>
          <p:cNvPicPr>
            <a:picLocks noChangeAspect="1" noChangeArrowheads="1"/>
          </p:cNvPicPr>
          <p:nvPr/>
        </p:nvPicPr>
        <p:blipFill>
          <a:blip r:embed="rId3" cstate="print"/>
          <a:srcRect/>
          <a:stretch>
            <a:fillRect/>
          </a:stretch>
        </p:blipFill>
        <p:spPr bwMode="auto">
          <a:xfrm>
            <a:off x="5638800" y="1905000"/>
            <a:ext cx="2667000" cy="4000501"/>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ea typeface="Calibri"/>
                <a:cs typeface="Times New Roman"/>
              </a:rPr>
              <a:t>Tool monitors</a:t>
            </a:r>
          </a:p>
          <a:p>
            <a:endParaRPr lang="en-US" dirty="0"/>
          </a:p>
        </p:txBody>
      </p:sp>
      <p:sp>
        <p:nvSpPr>
          <p:cNvPr id="5" name="Date Placeholder 4"/>
          <p:cNvSpPr>
            <a:spLocks noGrp="1"/>
          </p:cNvSpPr>
          <p:nvPr>
            <p:ph type="dt" sz="half" idx="10"/>
          </p:nvPr>
        </p:nvSpPr>
        <p:spPr/>
        <p:txBody>
          <a:bodyPr/>
          <a:lstStyle/>
          <a:p>
            <a:fld id="{F21F535A-4643-4E42-923E-69A84CBAAC09}" type="datetime1">
              <a:rPr lang="en-US" smtClean="0"/>
              <a:pPr/>
              <a:t>2/18/2013</a:t>
            </a:fld>
            <a:endParaRPr lang="en-US"/>
          </a:p>
        </p:txBody>
      </p:sp>
      <p:sp>
        <p:nvSpPr>
          <p:cNvPr id="7" name="Footer Placeholder 6"/>
          <p:cNvSpPr>
            <a:spLocks noGrp="1"/>
          </p:cNvSpPr>
          <p:nvPr>
            <p:ph type="ftr" sz="quarter" idx="11"/>
          </p:nvPr>
        </p:nvSpPr>
        <p:spPr/>
        <p:txBody>
          <a:bodyPr/>
          <a:lstStyle/>
          <a:p>
            <a:r>
              <a:rPr lang="en-US" smtClean="0"/>
              <a:t>RPT 211</a:t>
            </a:r>
            <a:endParaRPr lang="en-US"/>
          </a:p>
        </p:txBody>
      </p:sp>
      <p:sp>
        <p:nvSpPr>
          <p:cNvPr id="6" name="Slide Number Placeholder 5"/>
          <p:cNvSpPr>
            <a:spLocks noGrp="1"/>
          </p:cNvSpPr>
          <p:nvPr>
            <p:ph type="sldNum" sz="quarter" idx="12"/>
          </p:nvPr>
        </p:nvSpPr>
        <p:spPr/>
        <p:txBody>
          <a:bodyPr/>
          <a:lstStyle/>
          <a:p>
            <a:fld id="{7E482F83-83FD-4D36-A35A-09F6D2F26BA5}" type="slidenum">
              <a:rPr lang="en-US" smtClean="0"/>
              <a:pPr/>
              <a:t>21</a:t>
            </a:fld>
            <a:endParaRPr lang="en-US"/>
          </a:p>
        </p:txBody>
      </p:sp>
      <p:pic>
        <p:nvPicPr>
          <p:cNvPr id="2050" name="Picture 2"/>
          <p:cNvPicPr>
            <a:picLocks noChangeAspect="1" noChangeArrowheads="1"/>
          </p:cNvPicPr>
          <p:nvPr/>
        </p:nvPicPr>
        <p:blipFill>
          <a:blip r:embed="rId2" cstate="print"/>
          <a:srcRect/>
          <a:stretch>
            <a:fillRect/>
          </a:stretch>
        </p:blipFill>
        <p:spPr bwMode="auto">
          <a:xfrm>
            <a:off x="3429000" y="2895600"/>
            <a:ext cx="2416175" cy="2239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38400"/>
            <a:ext cx="4191000" cy="3568891"/>
          </a:xfrm>
        </p:spPr>
        <p:txBody>
          <a:bodyPr/>
          <a:lstStyle/>
          <a:p>
            <a:pPr lvl="0"/>
            <a:r>
              <a:rPr lang="en-US" dirty="0" smtClean="0">
                <a:ea typeface="Calibri"/>
                <a:cs typeface="Times New Roman"/>
              </a:rPr>
              <a:t>Whole-body contamination monitor</a:t>
            </a:r>
          </a:p>
          <a:p>
            <a:endParaRPr lang="en-US" dirty="0"/>
          </a:p>
        </p:txBody>
      </p:sp>
      <p:sp>
        <p:nvSpPr>
          <p:cNvPr id="4" name="Date Placeholder 3"/>
          <p:cNvSpPr>
            <a:spLocks noGrp="1"/>
          </p:cNvSpPr>
          <p:nvPr>
            <p:ph type="dt" sz="half" idx="10"/>
          </p:nvPr>
        </p:nvSpPr>
        <p:spPr/>
        <p:txBody>
          <a:bodyPr/>
          <a:lstStyle/>
          <a:p>
            <a:fld id="{BBF1C696-B14D-494E-B2F2-9378E94275D9}"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22</a:t>
            </a:fld>
            <a:endParaRPr lang="en-US"/>
          </a:p>
        </p:txBody>
      </p:sp>
      <p:pic>
        <p:nvPicPr>
          <p:cNvPr id="3074" name="Picture 2"/>
          <p:cNvPicPr>
            <a:picLocks noChangeAspect="1" noChangeArrowheads="1"/>
          </p:cNvPicPr>
          <p:nvPr/>
        </p:nvPicPr>
        <p:blipFill>
          <a:blip r:embed="rId2" cstate="print"/>
          <a:srcRect/>
          <a:stretch>
            <a:fillRect/>
          </a:stretch>
        </p:blipFill>
        <p:spPr bwMode="auto">
          <a:xfrm>
            <a:off x="4648200" y="228600"/>
            <a:ext cx="4267200" cy="640947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447800"/>
          </a:xfrm>
        </p:spPr>
        <p:txBody>
          <a:bodyPr>
            <a:normAutofit fontScale="90000"/>
          </a:bodyPr>
          <a:lstStyle/>
          <a:p>
            <a:pPr lvl="0"/>
            <a:r>
              <a:rPr lang="en-US" dirty="0" smtClean="0">
                <a:ea typeface="Calibri"/>
                <a:cs typeface="Times New Roman"/>
              </a:rPr>
              <a:t>Describe procedures for controlling hot particles. </a:t>
            </a:r>
            <a:br>
              <a:rPr lang="en-US" dirty="0" smtClean="0">
                <a:ea typeface="Calibri"/>
                <a:cs typeface="Times New Roman"/>
              </a:rPr>
            </a:br>
            <a:endParaRPr lang="en-US" dirty="0"/>
          </a:p>
        </p:txBody>
      </p:sp>
      <p:sp>
        <p:nvSpPr>
          <p:cNvPr id="3" name="Content Placeholder 2"/>
          <p:cNvSpPr>
            <a:spLocks noGrp="1"/>
          </p:cNvSpPr>
          <p:nvPr>
            <p:ph idx="1"/>
          </p:nvPr>
        </p:nvSpPr>
        <p:spPr>
          <a:xfrm>
            <a:off x="457200" y="2133600"/>
            <a:ext cx="8229600" cy="3873691"/>
          </a:xfrm>
        </p:spPr>
        <p:txBody>
          <a:bodyPr/>
          <a:lstStyle/>
          <a:p>
            <a:pPr marL="742950" marR="0" lvl="1" indent="-285750">
              <a:lnSpc>
                <a:spcPct val="115000"/>
              </a:lnSpc>
              <a:spcBef>
                <a:spcPts val="0"/>
              </a:spcBef>
              <a:spcAft>
                <a:spcPts val="0"/>
              </a:spcAft>
              <a:buFont typeface="+mj-lt"/>
              <a:buAutoNum type="alphaLcPeriod"/>
            </a:pPr>
            <a:r>
              <a:rPr lang="en-US" dirty="0" smtClean="0">
                <a:ea typeface="Calibri"/>
                <a:cs typeface="Times New Roman"/>
              </a:rPr>
              <a:t>Large area wipes for surveys</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All primary system breaches “hot particle areas” until proven otherwise</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Increased survey frequency and special survey techniques</a:t>
            </a:r>
            <a:endParaRPr lang="en-US" sz="3200" dirty="0" smtClean="0">
              <a:ea typeface="Calibri"/>
              <a:cs typeface="Times New Roman"/>
            </a:endParaRPr>
          </a:p>
          <a:p>
            <a:endParaRPr lang="en-US" dirty="0"/>
          </a:p>
        </p:txBody>
      </p:sp>
      <p:sp>
        <p:nvSpPr>
          <p:cNvPr id="4" name="Date Placeholder 3"/>
          <p:cNvSpPr>
            <a:spLocks noGrp="1"/>
          </p:cNvSpPr>
          <p:nvPr>
            <p:ph type="dt" sz="half" idx="10"/>
          </p:nvPr>
        </p:nvSpPr>
        <p:spPr/>
        <p:txBody>
          <a:bodyPr/>
          <a:lstStyle/>
          <a:p>
            <a:fld id="{47CE4993-BB82-4B3C-8C53-E48625C17392}"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676400"/>
          </a:xfrm>
        </p:spPr>
        <p:txBody>
          <a:bodyPr>
            <a:normAutofit fontScale="90000"/>
          </a:bodyPr>
          <a:lstStyle/>
          <a:p>
            <a:pPr lvl="0"/>
            <a:r>
              <a:rPr lang="en-US" dirty="0" smtClean="0">
                <a:ea typeface="Calibri"/>
                <a:cs typeface="Times New Roman"/>
              </a:rPr>
              <a:t>Define a full set of protective clothing under normal circumstances</a:t>
            </a:r>
            <a:br>
              <a:rPr lang="en-US" dirty="0" smtClean="0">
                <a:ea typeface="Calibri"/>
                <a:cs typeface="Times New Roman"/>
              </a:rPr>
            </a:br>
            <a:endParaRPr lang="en-US" dirty="0"/>
          </a:p>
        </p:txBody>
      </p:sp>
      <p:sp>
        <p:nvSpPr>
          <p:cNvPr id="3" name="Content Placeholder 2"/>
          <p:cNvSpPr>
            <a:spLocks noGrp="1"/>
          </p:cNvSpPr>
          <p:nvPr>
            <p:ph idx="1"/>
          </p:nvPr>
        </p:nvSpPr>
        <p:spPr>
          <a:xfrm>
            <a:off x="457200" y="2057400"/>
            <a:ext cx="8229600" cy="3949891"/>
          </a:xfrm>
        </p:spPr>
        <p:txBody>
          <a:bodyPr/>
          <a:lstStyle/>
          <a:p>
            <a:pPr marL="742950" marR="0" lvl="1" indent="-285750">
              <a:lnSpc>
                <a:spcPct val="115000"/>
              </a:lnSpc>
              <a:spcBef>
                <a:spcPts val="0"/>
              </a:spcBef>
              <a:spcAft>
                <a:spcPts val="0"/>
              </a:spcAft>
              <a:buFont typeface="+mj-lt"/>
              <a:buAutoNum type="alphaLcPeriod"/>
            </a:pPr>
            <a:r>
              <a:rPr lang="en-US" dirty="0" smtClean="0">
                <a:ea typeface="Calibri"/>
                <a:cs typeface="Times New Roman"/>
              </a:rPr>
              <a:t>Coveralls</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Hood</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Gloves</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Booties</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err="1" smtClean="0">
                <a:ea typeface="Calibri"/>
                <a:cs typeface="Times New Roman"/>
              </a:rPr>
              <a:t>Shoecovers</a:t>
            </a:r>
            <a:endParaRPr lang="en-US" sz="3200" dirty="0" smtClean="0">
              <a:ea typeface="Calibri"/>
              <a:cs typeface="Times New Roman"/>
            </a:endParaRPr>
          </a:p>
          <a:p>
            <a:endParaRPr lang="en-US" dirty="0"/>
          </a:p>
        </p:txBody>
      </p:sp>
      <p:sp>
        <p:nvSpPr>
          <p:cNvPr id="4" name="Date Placeholder 3"/>
          <p:cNvSpPr>
            <a:spLocks noGrp="1"/>
          </p:cNvSpPr>
          <p:nvPr>
            <p:ph type="dt" sz="half" idx="10"/>
          </p:nvPr>
        </p:nvSpPr>
        <p:spPr/>
        <p:txBody>
          <a:bodyPr/>
          <a:lstStyle/>
          <a:p>
            <a:fld id="{F80CB108-A408-4AD2-92E8-1BF4AF63125A}"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24</a:t>
            </a:fld>
            <a:endParaRPr lang="en-US"/>
          </a:p>
        </p:txBody>
      </p:sp>
      <p:pic>
        <p:nvPicPr>
          <p:cNvPr id="1026" name="Picture 2" descr="C:\Documents and Settings\h0102611\My Documents\My Pictures\Microsoft Clip Organizer\radiation_guy_scared__a_lc.gif"/>
          <p:cNvPicPr>
            <a:picLocks noChangeAspect="1" noChangeArrowheads="1" noCrop="1"/>
          </p:cNvPicPr>
          <p:nvPr/>
        </p:nvPicPr>
        <p:blipFill>
          <a:blip r:embed="rId2" cstate="print"/>
          <a:srcRect/>
          <a:stretch>
            <a:fillRect/>
          </a:stretch>
        </p:blipFill>
        <p:spPr bwMode="auto">
          <a:xfrm>
            <a:off x="4876800" y="2666999"/>
            <a:ext cx="2209800" cy="1961361"/>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Documents and Settings\h0102611\My Documents\My Pictures\Microsoft Clip Organizer\radiation_guy_coworker_laptop_lg_clr.gif"/>
          <p:cNvPicPr>
            <a:picLocks noChangeAspect="1" noChangeArrowheads="1" noCrop="1"/>
          </p:cNvPicPr>
          <p:nvPr/>
        </p:nvPicPr>
        <p:blipFill>
          <a:blip r:embed="rId2" cstate="print"/>
          <a:srcRect/>
          <a:stretch>
            <a:fillRect/>
          </a:stretch>
        </p:blipFill>
        <p:spPr bwMode="auto">
          <a:xfrm>
            <a:off x="5334000" y="3886199"/>
            <a:ext cx="2133600" cy="2773679"/>
          </a:xfrm>
          <a:prstGeom prst="rect">
            <a:avLst/>
          </a:prstGeom>
          <a:noFill/>
        </p:spPr>
      </p:pic>
      <p:sp>
        <p:nvSpPr>
          <p:cNvPr id="2" name="Title 1"/>
          <p:cNvSpPr>
            <a:spLocks noGrp="1"/>
          </p:cNvSpPr>
          <p:nvPr>
            <p:ph type="title"/>
          </p:nvPr>
        </p:nvSpPr>
        <p:spPr>
          <a:xfrm>
            <a:off x="533400" y="1219200"/>
            <a:ext cx="8382000" cy="3001962"/>
          </a:xfrm>
        </p:spPr>
        <p:txBody>
          <a:bodyPr>
            <a:normAutofit fontScale="90000"/>
          </a:bodyPr>
          <a:lstStyle/>
          <a:p>
            <a:pPr lvl="0"/>
            <a:r>
              <a:rPr lang="en-US" dirty="0" smtClean="0">
                <a:ea typeface="Calibri"/>
                <a:cs typeface="Times New Roman"/>
              </a:rPr>
              <a:t>Describe other types of protective clothing available, including conditions under which each is used, procedures for donning and removing protective clothing, and inspections of clothing prior to use.</a:t>
            </a:r>
            <a:br>
              <a:rPr lang="en-US" dirty="0" smtClean="0">
                <a:ea typeface="Calibri"/>
                <a:cs typeface="Times New Roman"/>
              </a:rPr>
            </a:br>
            <a:endParaRPr lang="en-US" dirty="0"/>
          </a:p>
        </p:txBody>
      </p:sp>
      <p:sp>
        <p:nvSpPr>
          <p:cNvPr id="4" name="Date Placeholder 3"/>
          <p:cNvSpPr>
            <a:spLocks noGrp="1"/>
          </p:cNvSpPr>
          <p:nvPr>
            <p:ph type="dt" sz="half" idx="10"/>
          </p:nvPr>
        </p:nvSpPr>
        <p:spPr/>
        <p:txBody>
          <a:bodyPr/>
          <a:lstStyle/>
          <a:p>
            <a:fld id="{F4339448-CEDF-4569-888F-6E572BA2CEC7}"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8153400" cy="4038600"/>
          </a:xfrm>
        </p:spPr>
        <p:txBody>
          <a:bodyPr>
            <a:normAutofit fontScale="90000"/>
          </a:bodyPr>
          <a:lstStyle/>
          <a:p>
            <a:pPr lvl="0"/>
            <a:r>
              <a:rPr lang="en-US" dirty="0" smtClean="0">
                <a:ea typeface="Calibri"/>
                <a:cs typeface="Times New Roman"/>
              </a:rPr>
              <a:t>Describe the devices used for containment of contamination during radiological work, such as drapes, glove bags, tents, drain bottles, absorbents to contain liquid, and catch containments.</a:t>
            </a:r>
            <a:br>
              <a:rPr lang="en-US" dirty="0" smtClean="0">
                <a:ea typeface="Calibri"/>
                <a:cs typeface="Times New Roman"/>
              </a:rPr>
            </a:br>
            <a:endParaRPr lang="en-US" dirty="0"/>
          </a:p>
        </p:txBody>
      </p:sp>
      <p:sp>
        <p:nvSpPr>
          <p:cNvPr id="4" name="Date Placeholder 3"/>
          <p:cNvSpPr>
            <a:spLocks noGrp="1"/>
          </p:cNvSpPr>
          <p:nvPr>
            <p:ph type="dt" sz="half" idx="10"/>
          </p:nvPr>
        </p:nvSpPr>
        <p:spPr/>
        <p:txBody>
          <a:bodyPr/>
          <a:lstStyle/>
          <a:p>
            <a:fld id="{69FE69FA-7189-4D03-9A86-452B23E72069}"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Glovebag</a:t>
            </a:r>
            <a:endParaRPr lang="en-US" dirty="0"/>
          </a:p>
        </p:txBody>
      </p:sp>
      <p:sp>
        <p:nvSpPr>
          <p:cNvPr id="3" name="Date Placeholder 2"/>
          <p:cNvSpPr>
            <a:spLocks noGrp="1"/>
          </p:cNvSpPr>
          <p:nvPr>
            <p:ph type="dt" sz="half" idx="10"/>
          </p:nvPr>
        </p:nvSpPr>
        <p:spPr/>
        <p:txBody>
          <a:bodyPr/>
          <a:lstStyle/>
          <a:p>
            <a:fld id="{AEF5853E-6E28-4EB7-8397-2CFFD786D113}"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27</a:t>
            </a:fld>
            <a:endParaRPr lang="en-US"/>
          </a:p>
        </p:txBody>
      </p:sp>
      <p:pic>
        <p:nvPicPr>
          <p:cNvPr id="4098" name="Picture 2" descr="http://www.extrapackaging.com/glovebags/images/customapp-pic2.jpg"/>
          <p:cNvPicPr>
            <a:picLocks noChangeAspect="1" noChangeArrowheads="1"/>
          </p:cNvPicPr>
          <p:nvPr/>
        </p:nvPicPr>
        <p:blipFill>
          <a:blip r:embed="rId2" cstate="print"/>
          <a:srcRect/>
          <a:stretch>
            <a:fillRect/>
          </a:stretch>
        </p:blipFill>
        <p:spPr bwMode="auto">
          <a:xfrm>
            <a:off x="3200400" y="2286000"/>
            <a:ext cx="2381250" cy="238125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Drape</a:t>
            </a:r>
            <a:endParaRPr lang="en-US" dirty="0"/>
          </a:p>
        </p:txBody>
      </p:sp>
      <p:sp>
        <p:nvSpPr>
          <p:cNvPr id="3" name="Date Placeholder 2"/>
          <p:cNvSpPr>
            <a:spLocks noGrp="1"/>
          </p:cNvSpPr>
          <p:nvPr>
            <p:ph type="dt" sz="half" idx="10"/>
          </p:nvPr>
        </p:nvSpPr>
        <p:spPr/>
        <p:txBody>
          <a:bodyPr/>
          <a:lstStyle/>
          <a:p>
            <a:fld id="{AEF5853E-6E28-4EB7-8397-2CFFD786D113}"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28</a:t>
            </a:fld>
            <a:endParaRPr lang="en-US"/>
          </a:p>
        </p:txBody>
      </p:sp>
      <p:pic>
        <p:nvPicPr>
          <p:cNvPr id="3074" name="Picture 2" descr="http://www.richindustriesinc.com/CMS/uploads/PVO_Containment_002.jpg">
            <a:hlinkClick r:id="" tooltip="Click to close"/>
          </p:cNvPr>
          <p:cNvPicPr>
            <a:picLocks noChangeAspect="1" noChangeArrowheads="1"/>
          </p:cNvPicPr>
          <p:nvPr/>
        </p:nvPicPr>
        <p:blipFill>
          <a:blip r:embed="rId2" cstate="print"/>
          <a:srcRect/>
          <a:stretch>
            <a:fillRect/>
          </a:stretch>
        </p:blipFill>
        <p:spPr bwMode="auto">
          <a:xfrm>
            <a:off x="3200400" y="1143000"/>
            <a:ext cx="3571875" cy="47625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Tent</a:t>
            </a:r>
            <a:endParaRPr lang="en-US" dirty="0"/>
          </a:p>
        </p:txBody>
      </p:sp>
      <p:sp>
        <p:nvSpPr>
          <p:cNvPr id="3" name="Date Placeholder 2"/>
          <p:cNvSpPr>
            <a:spLocks noGrp="1"/>
          </p:cNvSpPr>
          <p:nvPr>
            <p:ph type="dt" sz="half" idx="10"/>
          </p:nvPr>
        </p:nvSpPr>
        <p:spPr/>
        <p:txBody>
          <a:bodyPr/>
          <a:lstStyle/>
          <a:p>
            <a:fld id="{AEF5853E-6E28-4EB7-8397-2CFFD786D113}"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29</a:t>
            </a:fld>
            <a:endParaRPr lang="en-US"/>
          </a:p>
        </p:txBody>
      </p:sp>
      <p:pic>
        <p:nvPicPr>
          <p:cNvPr id="2050" name="Picture 2" descr="http://www.richindustriesinc.com/imgjv/350/Containment02.jpg">
            <a:hlinkClick r:id="rId2" tooltip="Rich Industries, Inc"/>
          </p:cNvPr>
          <p:cNvPicPr>
            <a:picLocks noChangeAspect="1" noChangeArrowheads="1"/>
          </p:cNvPicPr>
          <p:nvPr/>
        </p:nvPicPr>
        <p:blipFill>
          <a:blip r:embed="rId3" cstate="print"/>
          <a:srcRect/>
          <a:stretch>
            <a:fillRect/>
          </a:stretch>
        </p:blipFill>
        <p:spPr bwMode="auto">
          <a:xfrm>
            <a:off x="2819400" y="1828800"/>
            <a:ext cx="3333750" cy="33337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normAutofit/>
          </a:bodyPr>
          <a:lstStyle/>
          <a:p>
            <a:r>
              <a:rPr lang="en-US" dirty="0" smtClean="0"/>
              <a:t>Shipping Radioactive Material	</a:t>
            </a:r>
          </a:p>
        </p:txBody>
      </p:sp>
      <p:sp>
        <p:nvSpPr>
          <p:cNvPr id="113667" name="Content Placeholder 2"/>
          <p:cNvSpPr>
            <a:spLocks noGrp="1"/>
          </p:cNvSpPr>
          <p:nvPr>
            <p:ph idx="1"/>
          </p:nvPr>
        </p:nvSpPr>
        <p:spPr/>
        <p:txBody>
          <a:bodyPr/>
          <a:lstStyle/>
          <a:p>
            <a:r>
              <a:rPr lang="en-US" dirty="0" smtClean="0"/>
              <a:t>Identify regulations and procedures for shipping and receiving radioactive materials</a:t>
            </a:r>
          </a:p>
          <a:p>
            <a:r>
              <a:rPr lang="en-US" dirty="0" smtClean="0"/>
              <a:t>49 CFR 172</a:t>
            </a:r>
          </a:p>
          <a:p>
            <a:r>
              <a:rPr lang="en-US" dirty="0" smtClean="0"/>
              <a:t>49 CFR 173</a:t>
            </a:r>
          </a:p>
        </p:txBody>
      </p:sp>
      <p:sp>
        <p:nvSpPr>
          <p:cNvPr id="4" name="Date Placeholder 3"/>
          <p:cNvSpPr>
            <a:spLocks noGrp="1"/>
          </p:cNvSpPr>
          <p:nvPr>
            <p:ph type="dt" sz="half" idx="10"/>
          </p:nvPr>
        </p:nvSpPr>
        <p:spPr/>
        <p:txBody>
          <a:bodyPr/>
          <a:lstStyle/>
          <a:p>
            <a:fld id="{6DA7004E-318D-4AE4-BF41-E80B9F5C0CF0}"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3</a:t>
            </a:fld>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richindustriesinc.com/imgjv/Drip09.jpg">
            <a:hlinkClick r:id="" tooltip="Click to close"/>
          </p:cNvPr>
          <p:cNvPicPr>
            <a:picLocks noChangeAspect="1" noChangeArrowheads="1"/>
          </p:cNvPicPr>
          <p:nvPr/>
        </p:nvPicPr>
        <p:blipFill>
          <a:blip r:embed="rId2" cstate="print"/>
          <a:srcRect/>
          <a:stretch>
            <a:fillRect/>
          </a:stretch>
        </p:blipFill>
        <p:spPr bwMode="auto">
          <a:xfrm>
            <a:off x="1524000" y="1600200"/>
            <a:ext cx="6930956" cy="4343400"/>
          </a:xfrm>
          <a:prstGeom prst="rect">
            <a:avLst/>
          </a:prstGeom>
          <a:noFill/>
        </p:spPr>
      </p:pic>
      <p:sp>
        <p:nvSpPr>
          <p:cNvPr id="6" name="Title 5"/>
          <p:cNvSpPr>
            <a:spLocks noGrp="1"/>
          </p:cNvSpPr>
          <p:nvPr>
            <p:ph type="title"/>
          </p:nvPr>
        </p:nvSpPr>
        <p:spPr/>
        <p:txBody>
          <a:bodyPr/>
          <a:lstStyle/>
          <a:p>
            <a:r>
              <a:rPr lang="en-US" dirty="0" smtClean="0"/>
              <a:t>Catch Containment</a:t>
            </a:r>
            <a:endParaRPr lang="en-US" dirty="0"/>
          </a:p>
        </p:txBody>
      </p:sp>
      <p:sp>
        <p:nvSpPr>
          <p:cNvPr id="3" name="Date Placeholder 2"/>
          <p:cNvSpPr>
            <a:spLocks noGrp="1"/>
          </p:cNvSpPr>
          <p:nvPr>
            <p:ph type="dt" sz="half" idx="10"/>
          </p:nvPr>
        </p:nvSpPr>
        <p:spPr/>
        <p:txBody>
          <a:bodyPr/>
          <a:lstStyle/>
          <a:p>
            <a:fld id="{AEF5853E-6E28-4EB7-8397-2CFFD786D113}"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620962"/>
          </a:xfrm>
        </p:spPr>
        <p:txBody>
          <a:bodyPr>
            <a:normAutofit fontScale="90000"/>
          </a:bodyPr>
          <a:lstStyle/>
          <a:p>
            <a:pPr lvl="0"/>
            <a:r>
              <a:rPr lang="en-US" dirty="0" smtClean="0">
                <a:ea typeface="Calibri"/>
                <a:cs typeface="Times New Roman"/>
              </a:rPr>
              <a:t>Identify the conditions in which the use of each type of containment device is to be considered.</a:t>
            </a:r>
            <a:br>
              <a:rPr lang="en-US" dirty="0" smtClean="0">
                <a:ea typeface="Calibri"/>
                <a:cs typeface="Times New Roman"/>
              </a:rPr>
            </a:br>
            <a:endParaRPr lang="en-US" dirty="0"/>
          </a:p>
        </p:txBody>
      </p:sp>
      <p:sp>
        <p:nvSpPr>
          <p:cNvPr id="4" name="Date Placeholder 3"/>
          <p:cNvSpPr>
            <a:spLocks noGrp="1"/>
          </p:cNvSpPr>
          <p:nvPr>
            <p:ph type="dt" sz="half" idx="10"/>
          </p:nvPr>
        </p:nvSpPr>
        <p:spPr/>
        <p:txBody>
          <a:bodyPr/>
          <a:lstStyle/>
          <a:p>
            <a:fld id="{213504B7-1F88-4775-87E9-116AAF38D40C}"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600" cy="2316162"/>
          </a:xfrm>
        </p:spPr>
        <p:txBody>
          <a:bodyPr>
            <a:normAutofit/>
          </a:bodyPr>
          <a:lstStyle/>
          <a:p>
            <a:r>
              <a:rPr lang="en-US" dirty="0" smtClean="0">
                <a:ea typeface="Calibri"/>
                <a:cs typeface="Times New Roman"/>
              </a:rPr>
              <a:t>Explain the inspections that are to be performed prior to the use of containment devices.</a:t>
            </a:r>
            <a:endParaRPr lang="en-US" dirty="0"/>
          </a:p>
        </p:txBody>
      </p:sp>
      <p:sp>
        <p:nvSpPr>
          <p:cNvPr id="2" name="Content Placeholder 1"/>
          <p:cNvSpPr>
            <a:spLocks noGrp="1"/>
          </p:cNvSpPr>
          <p:nvPr>
            <p:ph idx="1"/>
          </p:nvPr>
        </p:nvSpPr>
        <p:spPr>
          <a:xfrm>
            <a:off x="457200" y="2971800"/>
            <a:ext cx="8305800" cy="3035491"/>
          </a:xfrm>
        </p:spPr>
        <p:txBody>
          <a:bodyPr/>
          <a:lstStyle/>
          <a:p>
            <a:endParaRPr lang="en-US" dirty="0"/>
          </a:p>
        </p:txBody>
      </p:sp>
      <p:sp>
        <p:nvSpPr>
          <p:cNvPr id="3" name="Date Placeholder 2"/>
          <p:cNvSpPr>
            <a:spLocks noGrp="1"/>
          </p:cNvSpPr>
          <p:nvPr>
            <p:ph type="dt" sz="half" idx="10"/>
          </p:nvPr>
        </p:nvSpPr>
        <p:spPr/>
        <p:txBody>
          <a:bodyPr/>
          <a:lstStyle/>
          <a:p>
            <a:fld id="{AEF5853E-6E28-4EB7-8397-2CFFD786D113}"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382000" cy="2697162"/>
          </a:xfrm>
        </p:spPr>
        <p:txBody>
          <a:bodyPr>
            <a:normAutofit fontScale="90000"/>
          </a:bodyPr>
          <a:lstStyle/>
          <a:p>
            <a:pPr lvl="0"/>
            <a:r>
              <a:rPr lang="en-US" dirty="0" smtClean="0">
                <a:ea typeface="Calibri"/>
                <a:cs typeface="Times New Roman"/>
              </a:rPr>
              <a:t>Describe methods used to protect against facial contamination, such as face shields, “ski-mask,” and specially designed hoods.</a:t>
            </a:r>
            <a:br>
              <a:rPr lang="en-US" dirty="0" smtClean="0">
                <a:ea typeface="Calibri"/>
                <a:cs typeface="Times New Roman"/>
              </a:rPr>
            </a:br>
            <a:endParaRPr lang="en-US" dirty="0"/>
          </a:p>
        </p:txBody>
      </p:sp>
      <p:sp>
        <p:nvSpPr>
          <p:cNvPr id="4" name="Date Placeholder 3"/>
          <p:cNvSpPr>
            <a:spLocks noGrp="1"/>
          </p:cNvSpPr>
          <p:nvPr>
            <p:ph type="dt" sz="half" idx="10"/>
          </p:nvPr>
        </p:nvSpPr>
        <p:spPr/>
        <p:txBody>
          <a:bodyPr/>
          <a:lstStyle/>
          <a:p>
            <a:fld id="{A6CCAF9F-A6B3-4EF0-86B3-88E4834F206F}"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33</a:t>
            </a:fld>
            <a:endParaRPr lang="en-US"/>
          </a:p>
        </p:txBody>
      </p:sp>
      <p:pic>
        <p:nvPicPr>
          <p:cNvPr id="35842" name="Picture 2" descr="http://www.gocorp.com/catalog/images/hoods.jpg"/>
          <p:cNvPicPr>
            <a:picLocks noChangeAspect="1" noChangeArrowheads="1"/>
          </p:cNvPicPr>
          <p:nvPr/>
        </p:nvPicPr>
        <p:blipFill>
          <a:blip r:embed="rId2" cstate="print"/>
          <a:srcRect/>
          <a:stretch>
            <a:fillRect/>
          </a:stretch>
        </p:blipFill>
        <p:spPr bwMode="auto">
          <a:xfrm>
            <a:off x="3048000" y="3200400"/>
            <a:ext cx="3454400" cy="259080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600" cy="6049962"/>
          </a:xfrm>
        </p:spPr>
        <p:txBody>
          <a:bodyPr>
            <a:normAutofit/>
          </a:bodyPr>
          <a:lstStyle/>
          <a:p>
            <a:pPr lvl="0">
              <a:spcBef>
                <a:spcPts val="0"/>
              </a:spcBef>
              <a:spcAft>
                <a:spcPts val="600"/>
              </a:spcAft>
            </a:pPr>
            <a:r>
              <a:rPr lang="en-US" dirty="0" smtClean="0"/>
              <a:t>Describe techniques to minimize the spread of contamination:</a:t>
            </a:r>
            <a:br>
              <a:rPr lang="en-US" dirty="0" smtClean="0"/>
            </a:br>
            <a:r>
              <a:rPr lang="en-US" dirty="0" smtClean="0"/>
              <a:t>Protective clothing requirements  and precautions during use</a:t>
            </a:r>
            <a:br>
              <a:rPr lang="en-US" dirty="0" smtClean="0"/>
            </a:br>
            <a:r>
              <a:rPr lang="en-US" dirty="0" smtClean="0"/>
              <a:t>Removal of contaminated equipment</a:t>
            </a:r>
            <a:br>
              <a:rPr lang="en-US" dirty="0" smtClean="0"/>
            </a:br>
            <a:r>
              <a:rPr lang="en-US" dirty="0" smtClean="0"/>
              <a:t>Removal or decontamination of the containment device.</a:t>
            </a:r>
            <a:endParaRPr lang="en-US" dirty="0"/>
          </a:p>
        </p:txBody>
      </p:sp>
      <p:sp>
        <p:nvSpPr>
          <p:cNvPr id="3" name="Date Placeholder 2"/>
          <p:cNvSpPr>
            <a:spLocks noGrp="1"/>
          </p:cNvSpPr>
          <p:nvPr>
            <p:ph type="dt" sz="half" idx="10"/>
          </p:nvPr>
        </p:nvSpPr>
        <p:spPr/>
        <p:txBody>
          <a:bodyPr/>
          <a:lstStyle/>
          <a:p>
            <a:fld id="{AEF5853E-6E28-4EB7-8397-2CFFD786D113}"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305800" cy="1143000"/>
          </a:xfrm>
        </p:spPr>
        <p:txBody>
          <a:bodyPr>
            <a:normAutofit fontScale="90000"/>
          </a:bodyPr>
          <a:lstStyle/>
          <a:p>
            <a:pPr lvl="0"/>
            <a:r>
              <a:rPr lang="en-US" sz="3600" dirty="0" smtClean="0">
                <a:ea typeface="Calibri"/>
                <a:cs typeface="Times New Roman"/>
              </a:rPr>
              <a:t>Identify methods to prepare a work site for highly contaminated work:</a:t>
            </a:r>
            <a:endParaRPr lang="en-US" sz="3600" dirty="0"/>
          </a:p>
        </p:txBody>
      </p:sp>
      <p:sp>
        <p:nvSpPr>
          <p:cNvPr id="3" name="Content Placeholder 2"/>
          <p:cNvSpPr>
            <a:spLocks noGrp="1"/>
          </p:cNvSpPr>
          <p:nvPr>
            <p:ph idx="1"/>
          </p:nvPr>
        </p:nvSpPr>
        <p:spPr/>
        <p:txBody>
          <a:bodyPr/>
          <a:lstStyle/>
          <a:p>
            <a:r>
              <a:rPr lang="en-US" dirty="0" smtClean="0">
                <a:ea typeface="Calibri"/>
                <a:cs typeface="Times New Roman"/>
              </a:rPr>
              <a:t>Disposable plastic</a:t>
            </a:r>
          </a:p>
          <a:p>
            <a:r>
              <a:rPr lang="en-US" dirty="0" smtClean="0">
                <a:ea typeface="Calibri"/>
                <a:cs typeface="Times New Roman"/>
              </a:rPr>
              <a:t>Covering the work area with </a:t>
            </a:r>
            <a:r>
              <a:rPr lang="en-US" dirty="0" err="1" smtClean="0">
                <a:ea typeface="Calibri"/>
                <a:cs typeface="Times New Roman"/>
              </a:rPr>
              <a:t>launderable</a:t>
            </a:r>
            <a:r>
              <a:rPr lang="en-US" dirty="0" smtClean="0">
                <a:ea typeface="Calibri"/>
                <a:cs typeface="Times New Roman"/>
              </a:rPr>
              <a:t>, reusable sheeting</a:t>
            </a:r>
          </a:p>
          <a:p>
            <a:r>
              <a:rPr lang="en-US" dirty="0" smtClean="0">
                <a:ea typeface="Calibri"/>
                <a:cs typeface="Times New Roman"/>
              </a:rPr>
              <a:t>Covering the work area with strippable paint</a:t>
            </a:r>
          </a:p>
          <a:p>
            <a:r>
              <a:rPr lang="en-US" dirty="0" smtClean="0">
                <a:ea typeface="Calibri"/>
                <a:cs typeface="Times New Roman"/>
              </a:rPr>
              <a:t>Painting concrete surfaces for ease in decontamination.</a:t>
            </a:r>
            <a:br>
              <a:rPr lang="en-US" dirty="0" smtClean="0">
                <a:ea typeface="Calibri"/>
                <a:cs typeface="Times New Roman"/>
              </a:rPr>
            </a:br>
            <a:endParaRPr lang="en-US" dirty="0"/>
          </a:p>
        </p:txBody>
      </p:sp>
      <p:sp>
        <p:nvSpPr>
          <p:cNvPr id="4" name="Date Placeholder 3"/>
          <p:cNvSpPr>
            <a:spLocks noGrp="1"/>
          </p:cNvSpPr>
          <p:nvPr>
            <p:ph type="dt" sz="half" idx="10"/>
          </p:nvPr>
        </p:nvSpPr>
        <p:spPr/>
        <p:txBody>
          <a:bodyPr/>
          <a:lstStyle/>
          <a:p>
            <a:fld id="{CCCC83E0-1229-4357-B820-349995C599D4}"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916362"/>
          </a:xfrm>
        </p:spPr>
        <p:txBody>
          <a:bodyPr>
            <a:normAutofit fontScale="90000"/>
          </a:bodyPr>
          <a:lstStyle/>
          <a:p>
            <a:pPr marL="342900" marR="0" lvl="0" indent="-342900">
              <a:lnSpc>
                <a:spcPct val="115000"/>
              </a:lnSpc>
              <a:spcBef>
                <a:spcPts val="0"/>
              </a:spcBef>
              <a:spcAft>
                <a:spcPts val="0"/>
              </a:spcAft>
            </a:pPr>
            <a:r>
              <a:rPr lang="en-US" dirty="0" smtClean="0">
                <a:ea typeface="Calibri"/>
                <a:cs typeface="Times New Roman"/>
              </a:rPr>
              <a:t>Define cross-contamination, and describe how it can result in the uncontrolled spread of contamination.</a:t>
            </a:r>
            <a:br>
              <a:rPr lang="en-US" dirty="0" smtClean="0">
                <a:ea typeface="Calibri"/>
                <a:cs typeface="Times New Roman"/>
              </a:rPr>
            </a:br>
            <a:r>
              <a:rPr lang="en-US" dirty="0" smtClean="0">
                <a:ea typeface="Calibri"/>
                <a:cs typeface="Times New Roman"/>
              </a:rPr>
              <a:t> </a:t>
            </a:r>
            <a:br>
              <a:rPr lang="en-US" dirty="0" smtClean="0">
                <a:ea typeface="Calibri"/>
                <a:cs typeface="Times New Roman"/>
              </a:rPr>
            </a:br>
            <a:endParaRPr lang="en-US" dirty="0"/>
          </a:p>
        </p:txBody>
      </p:sp>
      <p:sp>
        <p:nvSpPr>
          <p:cNvPr id="4" name="Date Placeholder 3"/>
          <p:cNvSpPr>
            <a:spLocks noGrp="1"/>
          </p:cNvSpPr>
          <p:nvPr>
            <p:ph type="dt" sz="half" idx="10"/>
          </p:nvPr>
        </p:nvSpPr>
        <p:spPr/>
        <p:txBody>
          <a:bodyPr/>
          <a:lstStyle/>
          <a:p>
            <a:fld id="{E2EB2C9B-88DE-4C43-8B3E-1BB6627CB05C}"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230562"/>
          </a:xfrm>
        </p:spPr>
        <p:txBody>
          <a:bodyPr>
            <a:normAutofit fontScale="90000"/>
          </a:bodyPr>
          <a:lstStyle/>
          <a:p>
            <a:pPr lvl="0"/>
            <a:r>
              <a:rPr lang="en-US" dirty="0" smtClean="0">
                <a:ea typeface="Calibri"/>
                <a:cs typeface="Times New Roman"/>
              </a:rPr>
              <a:t>Describe techniques to prevent the spread of contamination when contaminated materials are brought out of posted areas.</a:t>
            </a:r>
            <a:br>
              <a:rPr lang="en-US" dirty="0" smtClean="0">
                <a:ea typeface="Calibri"/>
                <a:cs typeface="Times New Roman"/>
              </a:rPr>
            </a:br>
            <a:endParaRPr lang="en-US" dirty="0"/>
          </a:p>
        </p:txBody>
      </p:sp>
      <p:sp>
        <p:nvSpPr>
          <p:cNvPr id="4" name="Date Placeholder 3"/>
          <p:cNvSpPr>
            <a:spLocks noGrp="1"/>
          </p:cNvSpPr>
          <p:nvPr>
            <p:ph type="dt" sz="half" idx="10"/>
          </p:nvPr>
        </p:nvSpPr>
        <p:spPr/>
        <p:txBody>
          <a:bodyPr/>
          <a:lstStyle/>
          <a:p>
            <a:fld id="{02F52734-D682-4E0C-8881-2A28B302734C}"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3238"/>
            <a:ext cx="8229600" cy="2239962"/>
          </a:xfrm>
        </p:spPr>
        <p:txBody>
          <a:bodyPr>
            <a:normAutofit fontScale="90000"/>
          </a:bodyPr>
          <a:lstStyle/>
          <a:p>
            <a:pPr lvl="0"/>
            <a:r>
              <a:rPr lang="en-US" dirty="0" smtClean="0">
                <a:ea typeface="Calibri"/>
                <a:cs typeface="Times New Roman"/>
              </a:rPr>
              <a:t>Describe the purpose and use of a </a:t>
            </a:r>
            <a:r>
              <a:rPr lang="en-US" dirty="0" err="1" smtClean="0">
                <a:ea typeface="Calibri"/>
                <a:cs typeface="Times New Roman"/>
              </a:rPr>
              <a:t>stepoff</a:t>
            </a:r>
            <a:r>
              <a:rPr lang="en-US" dirty="0" smtClean="0">
                <a:ea typeface="Calibri"/>
                <a:cs typeface="Times New Roman"/>
              </a:rPr>
              <a:t> pad in controlling the spread of contamination.</a:t>
            </a:r>
            <a:br>
              <a:rPr lang="en-US" dirty="0" smtClean="0">
                <a:ea typeface="Calibri"/>
                <a:cs typeface="Times New Roman"/>
              </a:rPr>
            </a:br>
            <a:endParaRPr lang="en-US" dirty="0"/>
          </a:p>
        </p:txBody>
      </p:sp>
      <p:sp>
        <p:nvSpPr>
          <p:cNvPr id="3" name="Content Placeholder 2"/>
          <p:cNvSpPr>
            <a:spLocks noGrp="1"/>
          </p:cNvSpPr>
          <p:nvPr>
            <p:ph idx="1"/>
          </p:nvPr>
        </p:nvSpPr>
        <p:spPr>
          <a:xfrm>
            <a:off x="457200" y="3048000"/>
            <a:ext cx="8229600" cy="2959291"/>
          </a:xfrm>
        </p:spPr>
        <p:txBody>
          <a:bodyPr/>
          <a:lstStyle/>
          <a:p>
            <a:pPr marL="742950" marR="0" lvl="1" indent="-285750">
              <a:lnSpc>
                <a:spcPct val="115000"/>
              </a:lnSpc>
              <a:spcBef>
                <a:spcPts val="0"/>
              </a:spcBef>
              <a:spcAft>
                <a:spcPts val="0"/>
              </a:spcAft>
              <a:buFont typeface="+mj-lt"/>
              <a:buAutoNum type="alphaLcPeriod"/>
            </a:pPr>
            <a:r>
              <a:rPr lang="en-US" dirty="0" smtClean="0">
                <a:ea typeface="Calibri"/>
                <a:cs typeface="Times New Roman"/>
              </a:rPr>
              <a:t>Provides a place to conduct surveys prior to stepping into clean areas</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Provides a first indication of contamination spread</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Easily isolated</a:t>
            </a:r>
            <a:endParaRPr lang="en-US" sz="3200" dirty="0" smtClean="0">
              <a:ea typeface="Calibri"/>
              <a:cs typeface="Times New Roman"/>
            </a:endParaRPr>
          </a:p>
          <a:p>
            <a:endParaRPr lang="en-US" dirty="0"/>
          </a:p>
        </p:txBody>
      </p:sp>
      <p:sp>
        <p:nvSpPr>
          <p:cNvPr id="4" name="Date Placeholder 3"/>
          <p:cNvSpPr>
            <a:spLocks noGrp="1"/>
          </p:cNvSpPr>
          <p:nvPr>
            <p:ph type="dt" sz="half" idx="10"/>
          </p:nvPr>
        </p:nvSpPr>
        <p:spPr/>
        <p:txBody>
          <a:bodyPr/>
          <a:lstStyle/>
          <a:p>
            <a:fld id="{F3290385-E440-41E9-920F-BB31A954C3DA}"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229600" cy="3078162"/>
          </a:xfrm>
        </p:spPr>
        <p:txBody>
          <a:bodyPr>
            <a:normAutofit fontScale="90000"/>
          </a:bodyPr>
          <a:lstStyle/>
          <a:p>
            <a:pPr lvl="0"/>
            <a:r>
              <a:rPr lang="en-US" dirty="0" smtClean="0">
                <a:ea typeface="Calibri"/>
                <a:cs typeface="Times New Roman"/>
              </a:rPr>
              <a:t>Discuss the generic requirements for entering and working in areas with contamination above plant limits</a:t>
            </a:r>
            <a:br>
              <a:rPr lang="en-US" dirty="0" smtClean="0">
                <a:ea typeface="Calibri"/>
                <a:cs typeface="Times New Roman"/>
              </a:rPr>
            </a:br>
            <a:endParaRPr lang="en-US" dirty="0"/>
          </a:p>
        </p:txBody>
      </p:sp>
      <p:sp>
        <p:nvSpPr>
          <p:cNvPr id="3" name="Content Placeholder 2"/>
          <p:cNvSpPr>
            <a:spLocks noGrp="1"/>
          </p:cNvSpPr>
          <p:nvPr>
            <p:ph idx="1"/>
          </p:nvPr>
        </p:nvSpPr>
        <p:spPr>
          <a:xfrm>
            <a:off x="457200" y="3200400"/>
            <a:ext cx="8229600" cy="2806891"/>
          </a:xfrm>
        </p:spPr>
        <p:txBody>
          <a:bodyPr>
            <a:normAutofit lnSpcReduction="10000"/>
          </a:bodyPr>
          <a:lstStyle/>
          <a:p>
            <a:pPr marL="742950" marR="0" lvl="1" indent="-285750">
              <a:lnSpc>
                <a:spcPct val="115000"/>
              </a:lnSpc>
              <a:spcBef>
                <a:spcPts val="0"/>
              </a:spcBef>
              <a:spcAft>
                <a:spcPts val="0"/>
              </a:spcAft>
              <a:buFont typeface="+mj-lt"/>
              <a:buAutoNum type="alphaLcPeriod"/>
            </a:pPr>
            <a:r>
              <a:rPr lang="en-US" dirty="0" smtClean="0">
                <a:ea typeface="Calibri"/>
                <a:cs typeface="Times New Roman"/>
              </a:rPr>
              <a:t>Radiation work permits</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Protective clothing, </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Use of hot tool room</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err="1" smtClean="0">
                <a:ea typeface="Calibri"/>
                <a:cs typeface="Times New Roman"/>
              </a:rPr>
              <a:t>Stepoff</a:t>
            </a:r>
            <a:r>
              <a:rPr lang="en-US" dirty="0" smtClean="0">
                <a:ea typeface="Calibri"/>
                <a:cs typeface="Times New Roman"/>
              </a:rPr>
              <a:t> pads</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Notification of the Radiological Protection Department.</a:t>
            </a:r>
            <a:endParaRPr lang="en-US" sz="3200" dirty="0" smtClean="0">
              <a:ea typeface="Calibri"/>
              <a:cs typeface="Times New Roman"/>
            </a:endParaRPr>
          </a:p>
          <a:p>
            <a:endParaRPr lang="en-US" dirty="0"/>
          </a:p>
        </p:txBody>
      </p:sp>
      <p:sp>
        <p:nvSpPr>
          <p:cNvPr id="4" name="Date Placeholder 3"/>
          <p:cNvSpPr>
            <a:spLocks noGrp="1"/>
          </p:cNvSpPr>
          <p:nvPr>
            <p:ph type="dt" sz="half" idx="10"/>
          </p:nvPr>
        </p:nvSpPr>
        <p:spPr/>
        <p:txBody>
          <a:bodyPr/>
          <a:lstStyle/>
          <a:p>
            <a:fld id="{2CD6B12B-0F02-48A4-889D-A84AB636ACAB}"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smtClean="0"/>
              <a:t>Shipping Radioactive Material</a:t>
            </a:r>
          </a:p>
        </p:txBody>
      </p:sp>
      <p:sp>
        <p:nvSpPr>
          <p:cNvPr id="114691" name="Content Placeholder 2"/>
          <p:cNvSpPr>
            <a:spLocks noGrp="1"/>
          </p:cNvSpPr>
          <p:nvPr>
            <p:ph idx="1"/>
          </p:nvPr>
        </p:nvSpPr>
        <p:spPr/>
        <p:txBody>
          <a:bodyPr>
            <a:normAutofit fontScale="85000" lnSpcReduction="10000"/>
          </a:bodyPr>
          <a:lstStyle/>
          <a:p>
            <a:r>
              <a:rPr lang="en-US" dirty="0" smtClean="0"/>
              <a:t>Define the following terms related to shipping radioactive material:</a:t>
            </a:r>
          </a:p>
          <a:p>
            <a:r>
              <a:rPr lang="en-US" dirty="0" smtClean="0"/>
              <a:t>Type A and Type B</a:t>
            </a:r>
          </a:p>
          <a:p>
            <a:endParaRPr lang="en-US" dirty="0" smtClean="0"/>
          </a:p>
          <a:p>
            <a:pPr lvl="1"/>
            <a:r>
              <a:rPr lang="en-US" dirty="0" smtClean="0"/>
              <a:t>“Type A package” means a packaging that, together with its radioactive contents limited to A</a:t>
            </a:r>
            <a:r>
              <a:rPr lang="en-US" baseline="-25000" dirty="0" smtClean="0"/>
              <a:t>1</a:t>
            </a:r>
            <a:r>
              <a:rPr lang="en-US" dirty="0" smtClean="0"/>
              <a:t>or A</a:t>
            </a:r>
            <a:r>
              <a:rPr lang="en-US" baseline="-25000" dirty="0" smtClean="0"/>
              <a:t>2</a:t>
            </a:r>
            <a:r>
              <a:rPr lang="en-US" dirty="0" smtClean="0"/>
              <a:t>as appropriate, meets the requirements of §§173.410 and 173.412 and is designed to retain the integrity of containment and shielding required by this part under normal conditions of transport as demonstrated by the tests set forth in §173.465 or §173.466, as appropriate. A Type A package does not require Competent Authority approval.</a:t>
            </a:r>
          </a:p>
          <a:p>
            <a:pPr lvl="1"/>
            <a:endParaRPr lang="en-US" dirty="0" smtClean="0"/>
          </a:p>
        </p:txBody>
      </p:sp>
      <p:sp>
        <p:nvSpPr>
          <p:cNvPr id="4" name="Date Placeholder 3"/>
          <p:cNvSpPr>
            <a:spLocks noGrp="1"/>
          </p:cNvSpPr>
          <p:nvPr>
            <p:ph type="dt" sz="half" idx="10"/>
          </p:nvPr>
        </p:nvSpPr>
        <p:spPr/>
        <p:txBody>
          <a:bodyPr/>
          <a:lstStyle/>
          <a:p>
            <a:fld id="{0CF4A663-EDFE-44B3-B99E-182F332BF745}"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4</a:t>
            </a:fld>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849562"/>
          </a:xfrm>
        </p:spPr>
        <p:txBody>
          <a:bodyPr>
            <a:normAutofit/>
          </a:bodyPr>
          <a:lstStyle/>
          <a:p>
            <a:pPr lvl="0"/>
            <a:r>
              <a:rPr lang="en-US" dirty="0" smtClean="0">
                <a:ea typeface="Calibri"/>
                <a:cs typeface="Times New Roman"/>
              </a:rPr>
              <a:t>Describe, in general terms, the expected response to radiological incidents, including</a:t>
            </a:r>
            <a:r>
              <a:rPr lang="en-US" dirty="0" smtClean="0">
                <a:latin typeface="Calibri"/>
                <a:ea typeface="Calibri"/>
                <a:cs typeface="Times New Roman"/>
              </a:rPr>
              <a:t/>
            </a:r>
            <a:br>
              <a:rPr lang="en-US" dirty="0" smtClean="0">
                <a:latin typeface="Calibri"/>
                <a:ea typeface="Calibri"/>
                <a:cs typeface="Times New Roman"/>
              </a:rPr>
            </a:br>
            <a:endParaRPr lang="en-US" dirty="0"/>
          </a:p>
        </p:txBody>
      </p:sp>
      <p:sp>
        <p:nvSpPr>
          <p:cNvPr id="3" name="Content Placeholder 2"/>
          <p:cNvSpPr>
            <a:spLocks noGrp="1"/>
          </p:cNvSpPr>
          <p:nvPr>
            <p:ph idx="1"/>
          </p:nvPr>
        </p:nvSpPr>
        <p:spPr>
          <a:xfrm>
            <a:off x="457200" y="3505200"/>
            <a:ext cx="8229600" cy="2502091"/>
          </a:xfrm>
        </p:spPr>
        <p:txBody>
          <a:bodyPr>
            <a:normAutofit fontScale="92500"/>
          </a:bodyPr>
          <a:lstStyle/>
          <a:p>
            <a:pPr marL="742950" marR="0" lvl="1" indent="-285750">
              <a:lnSpc>
                <a:spcPct val="115000"/>
              </a:lnSpc>
              <a:spcBef>
                <a:spcPts val="0"/>
              </a:spcBef>
              <a:spcAft>
                <a:spcPts val="0"/>
              </a:spcAft>
              <a:buFont typeface="+mj-lt"/>
              <a:buAutoNum type="alphaLcPeriod"/>
            </a:pPr>
            <a:r>
              <a:rPr lang="en-US" dirty="0" smtClean="0">
                <a:ea typeface="Calibri"/>
                <a:cs typeface="Times New Roman"/>
              </a:rPr>
              <a:t>Precedence given to treating injuries</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Mitigation and minimization of exposure to plant personnel and the public</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Mitigation and minimization of damage to equipment</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Notification of appropriate personnel.</a:t>
            </a:r>
            <a:endParaRPr lang="en-US" sz="3200" dirty="0" smtClean="0">
              <a:ea typeface="Calibri"/>
              <a:cs typeface="Times New Roman"/>
            </a:endParaRPr>
          </a:p>
          <a:p>
            <a:endParaRPr lang="en-US" dirty="0"/>
          </a:p>
        </p:txBody>
      </p:sp>
      <p:sp>
        <p:nvSpPr>
          <p:cNvPr id="4" name="Date Placeholder 3"/>
          <p:cNvSpPr>
            <a:spLocks noGrp="1"/>
          </p:cNvSpPr>
          <p:nvPr>
            <p:ph type="dt" sz="half" idx="10"/>
          </p:nvPr>
        </p:nvSpPr>
        <p:spPr/>
        <p:txBody>
          <a:bodyPr/>
          <a:lstStyle/>
          <a:p>
            <a:fld id="{FE143A7C-84AC-460F-B28E-DF227B8DCC05}"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16162"/>
          </a:xfrm>
        </p:spPr>
        <p:txBody>
          <a:bodyPr>
            <a:normAutofit fontScale="90000"/>
          </a:bodyPr>
          <a:lstStyle/>
          <a:p>
            <a:pPr lvl="0"/>
            <a:r>
              <a:rPr lang="en-US" dirty="0" smtClean="0">
                <a:ea typeface="Calibri"/>
                <a:cs typeface="Times New Roman"/>
              </a:rPr>
              <a:t>Identify the radiological consequences that my result from various incidents</a:t>
            </a:r>
            <a:r>
              <a:rPr lang="en-US" dirty="0" smtClean="0">
                <a:latin typeface="Calibri"/>
                <a:ea typeface="Calibri"/>
                <a:cs typeface="Times New Roman"/>
              </a:rPr>
              <a:t/>
            </a:r>
            <a:br>
              <a:rPr lang="en-US" dirty="0" smtClean="0">
                <a:latin typeface="Calibri"/>
                <a:ea typeface="Calibri"/>
                <a:cs typeface="Times New Roman"/>
              </a:rPr>
            </a:br>
            <a:endParaRPr lang="en-US" dirty="0"/>
          </a:p>
        </p:txBody>
      </p:sp>
      <p:sp>
        <p:nvSpPr>
          <p:cNvPr id="3" name="Content Placeholder 2"/>
          <p:cNvSpPr>
            <a:spLocks noGrp="1"/>
          </p:cNvSpPr>
          <p:nvPr>
            <p:ph idx="1"/>
          </p:nvPr>
        </p:nvSpPr>
        <p:spPr>
          <a:xfrm>
            <a:off x="457200" y="2819400"/>
            <a:ext cx="8229600" cy="3187891"/>
          </a:xfrm>
        </p:spPr>
        <p:txBody>
          <a:bodyPr>
            <a:normAutofit fontScale="85000" lnSpcReduction="10000"/>
          </a:bodyPr>
          <a:lstStyle/>
          <a:p>
            <a:pPr marL="742950" marR="0" lvl="1" indent="-285750">
              <a:lnSpc>
                <a:spcPct val="115000"/>
              </a:lnSpc>
              <a:spcBef>
                <a:spcPts val="0"/>
              </a:spcBef>
              <a:spcAft>
                <a:spcPts val="0"/>
              </a:spcAft>
              <a:buFont typeface="+mj-lt"/>
              <a:buAutoNum type="alphaLcPeriod"/>
            </a:pPr>
            <a:r>
              <a:rPr lang="en-US" dirty="0" smtClean="0">
                <a:ea typeface="Calibri"/>
                <a:cs typeface="Times New Roman"/>
              </a:rPr>
              <a:t>Sudden increase in dose rate</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Uncontrolled spread of contamination</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A leak or spill of contaminated liquid</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 An injury to and individual performing radiological work</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A fire in the radiologically restricted area</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Loss of a high-activity radiation source</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A degraded core</a:t>
            </a:r>
            <a:endParaRPr lang="en-US" sz="3200" dirty="0" smtClean="0">
              <a:ea typeface="Calibri"/>
              <a:cs typeface="Times New Roman"/>
            </a:endParaRPr>
          </a:p>
          <a:p>
            <a:pPr marL="742950" marR="0" lvl="1" indent="-285750">
              <a:lnSpc>
                <a:spcPct val="115000"/>
              </a:lnSpc>
              <a:spcBef>
                <a:spcPts val="0"/>
              </a:spcBef>
              <a:spcAft>
                <a:spcPts val="0"/>
              </a:spcAft>
              <a:buFont typeface="+mj-lt"/>
              <a:buAutoNum type="alphaLcPeriod"/>
            </a:pPr>
            <a:r>
              <a:rPr lang="en-US" dirty="0" smtClean="0">
                <a:ea typeface="Calibri"/>
                <a:cs typeface="Times New Roman"/>
              </a:rPr>
              <a:t>Uncontrolled or unsecure high radiation areas.</a:t>
            </a:r>
            <a:endParaRPr lang="en-US" sz="3200" dirty="0" smtClean="0">
              <a:ea typeface="Calibri"/>
              <a:cs typeface="Times New Roman"/>
            </a:endParaRPr>
          </a:p>
          <a:p>
            <a:endParaRPr lang="en-US" dirty="0"/>
          </a:p>
        </p:txBody>
      </p:sp>
      <p:sp>
        <p:nvSpPr>
          <p:cNvPr id="4" name="Date Placeholder 3"/>
          <p:cNvSpPr>
            <a:spLocks noGrp="1"/>
          </p:cNvSpPr>
          <p:nvPr>
            <p:ph type="dt" sz="half" idx="10"/>
          </p:nvPr>
        </p:nvSpPr>
        <p:spPr/>
        <p:txBody>
          <a:bodyPr/>
          <a:lstStyle/>
          <a:p>
            <a:fld id="{D284CDC9-5BB4-434C-AB67-FF958D8AB97D}"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2316162"/>
          </a:xfrm>
        </p:spPr>
        <p:txBody>
          <a:bodyPr>
            <a:normAutofit fontScale="90000"/>
          </a:bodyPr>
          <a:lstStyle/>
          <a:p>
            <a:pPr lvl="0"/>
            <a:r>
              <a:rPr lang="en-US" dirty="0" smtClean="0">
                <a:ea typeface="Calibri"/>
                <a:cs typeface="Times New Roman"/>
              </a:rPr>
              <a:t>Describe how to estimate beta and gamma dose rates from the following:</a:t>
            </a:r>
            <a:br>
              <a:rPr lang="en-US" dirty="0" smtClean="0">
                <a:ea typeface="Calibri"/>
                <a:cs typeface="Times New Roman"/>
              </a:rPr>
            </a:br>
            <a:endParaRPr lang="en-US" dirty="0"/>
          </a:p>
        </p:txBody>
      </p:sp>
      <p:sp>
        <p:nvSpPr>
          <p:cNvPr id="3" name="Content Placeholder 2"/>
          <p:cNvSpPr>
            <a:spLocks noGrp="1"/>
          </p:cNvSpPr>
          <p:nvPr>
            <p:ph idx="1"/>
          </p:nvPr>
        </p:nvSpPr>
        <p:spPr>
          <a:xfrm>
            <a:off x="457200" y="2971800"/>
            <a:ext cx="8229600" cy="3035491"/>
          </a:xfrm>
        </p:spPr>
        <p:txBody>
          <a:bodyPr/>
          <a:lstStyle/>
          <a:p>
            <a:pPr marL="342900" marR="0" lvl="0" indent="-342900">
              <a:lnSpc>
                <a:spcPct val="115000"/>
              </a:lnSpc>
              <a:spcBef>
                <a:spcPts val="0"/>
              </a:spcBef>
              <a:spcAft>
                <a:spcPts val="0"/>
              </a:spcAft>
              <a:buFont typeface="Symbol"/>
              <a:buChar char=""/>
            </a:pPr>
            <a:r>
              <a:rPr lang="en-US" dirty="0" smtClean="0">
                <a:ea typeface="Calibri"/>
                <a:cs typeface="Times New Roman"/>
              </a:rPr>
              <a:t>Contamination on floor</a:t>
            </a:r>
          </a:p>
          <a:p>
            <a:pPr marL="342900" marR="0" lvl="0" indent="-342900">
              <a:lnSpc>
                <a:spcPct val="115000"/>
              </a:lnSpc>
              <a:spcBef>
                <a:spcPts val="0"/>
              </a:spcBef>
              <a:spcAft>
                <a:spcPts val="0"/>
              </a:spcAft>
              <a:buFont typeface="Symbol"/>
              <a:buChar char=""/>
            </a:pPr>
            <a:r>
              <a:rPr lang="en-US" dirty="0" smtClean="0">
                <a:ea typeface="Calibri"/>
                <a:cs typeface="Times New Roman"/>
              </a:rPr>
              <a:t>Airborne radioactivity (particulate, </a:t>
            </a:r>
            <a:r>
              <a:rPr lang="en-US" dirty="0" err="1" smtClean="0">
                <a:ea typeface="Calibri"/>
                <a:cs typeface="Times New Roman"/>
              </a:rPr>
              <a:t>iodines</a:t>
            </a:r>
            <a:r>
              <a:rPr lang="en-US" dirty="0" smtClean="0">
                <a:ea typeface="Calibri"/>
                <a:cs typeface="Times New Roman"/>
              </a:rPr>
              <a:t>, noble gases, and tritium)</a:t>
            </a:r>
          </a:p>
          <a:p>
            <a:pPr marL="342900" marR="0" lvl="0" indent="-342900">
              <a:lnSpc>
                <a:spcPct val="115000"/>
              </a:lnSpc>
              <a:spcBef>
                <a:spcPts val="0"/>
              </a:spcBef>
              <a:spcAft>
                <a:spcPts val="0"/>
              </a:spcAft>
              <a:buFont typeface="Symbol"/>
              <a:buChar char=""/>
            </a:pPr>
            <a:r>
              <a:rPr lang="en-US" dirty="0" smtClean="0">
                <a:ea typeface="Calibri"/>
                <a:cs typeface="Times New Roman"/>
              </a:rPr>
              <a:t>Pipes or tanks that contain radioactive liquids</a:t>
            </a:r>
          </a:p>
          <a:p>
            <a:endParaRPr lang="en-US" dirty="0"/>
          </a:p>
        </p:txBody>
      </p:sp>
      <p:sp>
        <p:nvSpPr>
          <p:cNvPr id="4" name="Date Placeholder 3"/>
          <p:cNvSpPr>
            <a:spLocks noGrp="1"/>
          </p:cNvSpPr>
          <p:nvPr>
            <p:ph type="dt" sz="half" idx="10"/>
          </p:nvPr>
        </p:nvSpPr>
        <p:spPr/>
        <p:txBody>
          <a:bodyPr/>
          <a:lstStyle/>
          <a:p>
            <a:fld id="{E6FA5906-4194-4E49-91B1-63B57ABBAFF1}"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752600"/>
          </a:xfrm>
        </p:spPr>
        <p:txBody>
          <a:bodyPr>
            <a:normAutofit fontScale="90000"/>
          </a:bodyPr>
          <a:lstStyle/>
          <a:p>
            <a:pPr lvl="0"/>
            <a:r>
              <a:rPr lang="en-US" dirty="0" smtClean="0">
                <a:ea typeface="Calibri"/>
                <a:cs typeface="Times New Roman"/>
              </a:rPr>
              <a:t>Describe how to estimate skin dose resulting from skin contamination including hot particles</a:t>
            </a:r>
            <a:br>
              <a:rPr lang="en-US" dirty="0" smtClean="0">
                <a:ea typeface="Calibri"/>
                <a:cs typeface="Times New Roman"/>
              </a:rPr>
            </a:br>
            <a:endParaRPr lang="en-US" dirty="0"/>
          </a:p>
        </p:txBody>
      </p:sp>
      <p:sp>
        <p:nvSpPr>
          <p:cNvPr id="3" name="Content Placeholder 2"/>
          <p:cNvSpPr>
            <a:spLocks noGrp="1"/>
          </p:cNvSpPr>
          <p:nvPr>
            <p:ph idx="1"/>
          </p:nvPr>
        </p:nvSpPr>
        <p:spPr>
          <a:xfrm>
            <a:off x="457200" y="2133600"/>
            <a:ext cx="8305800" cy="3873691"/>
          </a:xfrm>
        </p:spPr>
        <p:txBody>
          <a:bodyPr/>
          <a:lstStyle/>
          <a:p>
            <a:endParaRPr lang="en-US"/>
          </a:p>
        </p:txBody>
      </p:sp>
      <p:sp>
        <p:nvSpPr>
          <p:cNvPr id="4" name="Date Placeholder 3"/>
          <p:cNvSpPr>
            <a:spLocks noGrp="1"/>
          </p:cNvSpPr>
          <p:nvPr>
            <p:ph type="dt" sz="half" idx="10"/>
          </p:nvPr>
        </p:nvSpPr>
        <p:spPr/>
        <p:txBody>
          <a:bodyPr/>
          <a:lstStyle/>
          <a:p>
            <a:fld id="{10E310CF-F745-42A9-B1FF-F42AEAF12D43}"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11362"/>
          </a:xfrm>
        </p:spPr>
        <p:txBody>
          <a:bodyPr>
            <a:normAutofit fontScale="90000"/>
          </a:bodyPr>
          <a:lstStyle/>
          <a:p>
            <a:pPr lvl="0"/>
            <a:r>
              <a:rPr lang="en-US" dirty="0" smtClean="0">
                <a:ea typeface="Calibri"/>
                <a:cs typeface="Times New Roman"/>
              </a:rPr>
              <a:t>Describe isotopes expected to be present in the event of a radiological incident.</a:t>
            </a:r>
            <a:br>
              <a:rPr lang="en-US" dirty="0" smtClean="0">
                <a:ea typeface="Calibri"/>
                <a:cs typeface="Times New Roman"/>
              </a:rPr>
            </a:br>
            <a:endParaRPr lang="en-US" dirty="0"/>
          </a:p>
        </p:txBody>
      </p:sp>
      <p:sp>
        <p:nvSpPr>
          <p:cNvPr id="4" name="Date Placeholder 3"/>
          <p:cNvSpPr>
            <a:spLocks noGrp="1"/>
          </p:cNvSpPr>
          <p:nvPr>
            <p:ph type="dt" sz="half" idx="10"/>
          </p:nvPr>
        </p:nvSpPr>
        <p:spPr/>
        <p:txBody>
          <a:bodyPr/>
          <a:lstStyle/>
          <a:p>
            <a:fld id="{51588337-E477-4B97-B867-15895CAA7D11}"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rmAutofit fontScale="90000"/>
          </a:bodyPr>
          <a:lstStyle/>
          <a:p>
            <a:pPr lvl="0"/>
            <a:r>
              <a:rPr lang="en-US" dirty="0" smtClean="0">
                <a:ea typeface="Calibri"/>
                <a:cs typeface="Times New Roman"/>
              </a:rPr>
              <a:t>Describe how to estimate dose due to ingestion or inhalation of radioactive materials.</a:t>
            </a:r>
            <a:br>
              <a:rPr lang="en-US" dirty="0" smtClean="0">
                <a:ea typeface="Calibri"/>
                <a:cs typeface="Times New Roman"/>
              </a:rPr>
            </a:br>
            <a:endParaRPr lang="en-US" dirty="0"/>
          </a:p>
        </p:txBody>
      </p:sp>
      <p:sp>
        <p:nvSpPr>
          <p:cNvPr id="3" name="Content Placeholder 2"/>
          <p:cNvSpPr>
            <a:spLocks noGrp="1"/>
          </p:cNvSpPr>
          <p:nvPr>
            <p:ph idx="1"/>
          </p:nvPr>
        </p:nvSpPr>
        <p:spPr>
          <a:xfrm>
            <a:off x="457200" y="2362200"/>
            <a:ext cx="8229600" cy="3645091"/>
          </a:xfrm>
        </p:spPr>
        <p:txBody>
          <a:bodyPr/>
          <a:lstStyle/>
          <a:p>
            <a:endParaRPr lang="en-US"/>
          </a:p>
        </p:txBody>
      </p:sp>
      <p:sp>
        <p:nvSpPr>
          <p:cNvPr id="4" name="Date Placeholder 3"/>
          <p:cNvSpPr>
            <a:spLocks noGrp="1"/>
          </p:cNvSpPr>
          <p:nvPr>
            <p:ph type="dt" sz="half" idx="10"/>
          </p:nvPr>
        </p:nvSpPr>
        <p:spPr/>
        <p:txBody>
          <a:bodyPr/>
          <a:lstStyle/>
          <a:p>
            <a:fld id="{3DD4A71B-9AEA-40C6-9CC7-AAC61FEC5BC9}"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7562"/>
          </a:xfrm>
        </p:spPr>
        <p:txBody>
          <a:bodyPr>
            <a:normAutofit fontScale="90000"/>
          </a:bodyPr>
          <a:lstStyle/>
          <a:p>
            <a:pPr lvl="0"/>
            <a:r>
              <a:rPr lang="en-US" dirty="0" smtClean="0">
                <a:ea typeface="Calibri"/>
                <a:cs typeface="Times New Roman"/>
              </a:rPr>
              <a:t>Estimate the activity released during an incident using the following:</a:t>
            </a:r>
            <a:br>
              <a:rPr lang="en-US" dirty="0" smtClean="0">
                <a:ea typeface="Calibri"/>
                <a:cs typeface="Times New Roman"/>
              </a:rPr>
            </a:br>
            <a:endParaRPr lang="en-US" dirty="0"/>
          </a:p>
        </p:txBody>
      </p:sp>
      <p:sp>
        <p:nvSpPr>
          <p:cNvPr id="3" name="Content Placeholder 2"/>
          <p:cNvSpPr>
            <a:spLocks noGrp="1"/>
          </p:cNvSpPr>
          <p:nvPr>
            <p:ph idx="1"/>
          </p:nvPr>
        </p:nvSpPr>
        <p:spPr>
          <a:xfrm>
            <a:off x="457200" y="2362200"/>
            <a:ext cx="8229600" cy="3928872"/>
          </a:xfrm>
        </p:spPr>
        <p:txBody>
          <a:bodyPr>
            <a:normAutofit fontScale="92500" lnSpcReduction="20000"/>
          </a:bodyPr>
          <a:lstStyle/>
          <a:p>
            <a:pPr marL="342900" marR="0" lvl="0" indent="-342900">
              <a:lnSpc>
                <a:spcPct val="115000"/>
              </a:lnSpc>
              <a:spcBef>
                <a:spcPts val="0"/>
              </a:spcBef>
              <a:spcAft>
                <a:spcPts val="0"/>
              </a:spcAft>
              <a:buFont typeface="Symbol"/>
              <a:buChar char=""/>
            </a:pPr>
            <a:r>
              <a:rPr lang="en-US" dirty="0" smtClean="0">
                <a:latin typeface="Arial" pitchFamily="34" charset="0"/>
                <a:ea typeface="Calibri"/>
                <a:cs typeface="Arial" pitchFamily="34" charset="0"/>
              </a:rPr>
              <a:t>Airborne activity levels in a plume</a:t>
            </a:r>
          </a:p>
          <a:p>
            <a:pPr marL="342900" marR="0" lvl="0" indent="-342900">
              <a:lnSpc>
                <a:spcPct val="115000"/>
              </a:lnSpc>
              <a:spcBef>
                <a:spcPts val="0"/>
              </a:spcBef>
              <a:spcAft>
                <a:spcPts val="0"/>
              </a:spcAft>
              <a:buFont typeface="Symbol"/>
              <a:buChar char=""/>
            </a:pPr>
            <a:r>
              <a:rPr lang="en-US" dirty="0" smtClean="0">
                <a:latin typeface="Arial" pitchFamily="34" charset="0"/>
                <a:ea typeface="Calibri"/>
                <a:cs typeface="Arial" pitchFamily="34" charset="0"/>
              </a:rPr>
              <a:t>Contamination levels and extent of area contaminated</a:t>
            </a:r>
          </a:p>
          <a:p>
            <a:pPr marL="342900" marR="0" lvl="0" indent="-342900">
              <a:lnSpc>
                <a:spcPct val="115000"/>
              </a:lnSpc>
              <a:spcBef>
                <a:spcPts val="0"/>
              </a:spcBef>
              <a:spcAft>
                <a:spcPts val="0"/>
              </a:spcAft>
              <a:buFont typeface="Symbol"/>
              <a:buChar char=""/>
            </a:pPr>
            <a:r>
              <a:rPr lang="en-US" dirty="0" smtClean="0">
                <a:latin typeface="Arial" pitchFamily="34" charset="0"/>
                <a:ea typeface="Calibri"/>
                <a:cs typeface="Arial" pitchFamily="34" charset="0"/>
              </a:rPr>
              <a:t>Gaseous/particulate-specific activity and volume released</a:t>
            </a:r>
          </a:p>
          <a:p>
            <a:pPr marL="342900" marR="0" lvl="0" indent="-342900">
              <a:lnSpc>
                <a:spcPct val="115000"/>
              </a:lnSpc>
              <a:spcBef>
                <a:spcPts val="0"/>
              </a:spcBef>
              <a:spcAft>
                <a:spcPts val="0"/>
              </a:spcAft>
              <a:buFont typeface="Symbol"/>
              <a:buChar char=""/>
            </a:pPr>
            <a:r>
              <a:rPr lang="en-US" dirty="0" smtClean="0">
                <a:latin typeface="Arial" pitchFamily="34" charset="0"/>
                <a:ea typeface="Calibri"/>
                <a:cs typeface="Arial" pitchFamily="34" charset="0"/>
              </a:rPr>
              <a:t>Liquid-specific activity and volume released</a:t>
            </a:r>
          </a:p>
          <a:p>
            <a:pPr marL="342900" marR="0" lvl="0" indent="-342900">
              <a:lnSpc>
                <a:spcPct val="115000"/>
              </a:lnSpc>
              <a:spcBef>
                <a:spcPts val="0"/>
              </a:spcBef>
              <a:spcAft>
                <a:spcPts val="0"/>
              </a:spcAft>
              <a:buFont typeface="Symbol"/>
              <a:buChar char=""/>
            </a:pPr>
            <a:r>
              <a:rPr lang="en-US" dirty="0" smtClean="0">
                <a:latin typeface="Arial" pitchFamily="34" charset="0"/>
                <a:ea typeface="Calibri"/>
                <a:cs typeface="Arial" pitchFamily="34" charset="0"/>
              </a:rPr>
              <a:t>Prerelease and post release radiation surveys (for example, pipe, valves, tanks)</a:t>
            </a:r>
          </a:p>
          <a:p>
            <a:endParaRPr lang="en-US" dirty="0"/>
          </a:p>
        </p:txBody>
      </p:sp>
      <p:sp>
        <p:nvSpPr>
          <p:cNvPr id="4" name="Date Placeholder 3"/>
          <p:cNvSpPr>
            <a:spLocks noGrp="1"/>
          </p:cNvSpPr>
          <p:nvPr>
            <p:ph type="dt" sz="half" idx="10"/>
          </p:nvPr>
        </p:nvSpPr>
        <p:spPr/>
        <p:txBody>
          <a:bodyPr/>
          <a:lstStyle/>
          <a:p>
            <a:fld id="{A3B151EE-EC69-4582-9E3B-2B32728042C7}"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468562"/>
          </a:xfrm>
        </p:spPr>
        <p:txBody>
          <a:bodyPr>
            <a:normAutofit fontScale="90000"/>
          </a:bodyPr>
          <a:lstStyle/>
          <a:p>
            <a:pPr lvl="0"/>
            <a:r>
              <a:rPr lang="en-US" dirty="0" smtClean="0">
                <a:ea typeface="Calibri"/>
                <a:cs typeface="Times New Roman"/>
              </a:rPr>
              <a:t>Identify work practices, instrument responses, and alarms that indicate the potential for radiological incident.</a:t>
            </a:r>
            <a:endParaRPr lang="en-US" dirty="0"/>
          </a:p>
        </p:txBody>
      </p:sp>
      <p:sp>
        <p:nvSpPr>
          <p:cNvPr id="3" name="Content Placeholder 2"/>
          <p:cNvSpPr>
            <a:spLocks noGrp="1"/>
          </p:cNvSpPr>
          <p:nvPr>
            <p:ph idx="1"/>
          </p:nvPr>
        </p:nvSpPr>
        <p:spPr>
          <a:xfrm>
            <a:off x="457200" y="3124200"/>
            <a:ext cx="8229600" cy="2883091"/>
          </a:xfrm>
        </p:spPr>
        <p:txBody>
          <a:bodyPr/>
          <a:lstStyle/>
          <a:p>
            <a:endParaRPr lang="en-US" dirty="0"/>
          </a:p>
        </p:txBody>
      </p:sp>
      <p:sp>
        <p:nvSpPr>
          <p:cNvPr id="4" name="Date Placeholder 3"/>
          <p:cNvSpPr>
            <a:spLocks noGrp="1"/>
          </p:cNvSpPr>
          <p:nvPr>
            <p:ph type="dt" sz="half" idx="10"/>
          </p:nvPr>
        </p:nvSpPr>
        <p:spPr/>
        <p:txBody>
          <a:bodyPr/>
          <a:lstStyle/>
          <a:p>
            <a:fld id="{FFAF8435-85F2-4718-B547-7BF59697A25A}"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400" dirty="0" smtClean="0">
                <a:ea typeface="Calibri"/>
                <a:cs typeface="Times New Roman"/>
              </a:rPr>
              <a:t>Identify the immediate actions to be taken to control and minimize the extent of radiological incidents such as the following:</a:t>
            </a:r>
            <a:br>
              <a:rPr lang="en-US" sz="2400" dirty="0" smtClean="0">
                <a:ea typeface="Calibri"/>
                <a:cs typeface="Times New Roman"/>
              </a:rPr>
            </a:br>
            <a:endParaRPr lang="en-US" sz="2400" dirty="0"/>
          </a:p>
        </p:txBody>
      </p:sp>
      <p:sp>
        <p:nvSpPr>
          <p:cNvPr id="3" name="Content Placeholder 2"/>
          <p:cNvSpPr>
            <a:spLocks noGrp="1"/>
          </p:cNvSpPr>
          <p:nvPr>
            <p:ph idx="1"/>
          </p:nvPr>
        </p:nvSpPr>
        <p:spPr/>
        <p:txBody>
          <a:bodyPr>
            <a:normAutofit fontScale="85000" lnSpcReduction="20000"/>
          </a:bodyPr>
          <a:lstStyle/>
          <a:p>
            <a:pPr marL="342900" marR="0" lvl="0" indent="-342900">
              <a:lnSpc>
                <a:spcPct val="115000"/>
              </a:lnSpc>
              <a:spcBef>
                <a:spcPts val="0"/>
              </a:spcBef>
              <a:spcAft>
                <a:spcPts val="0"/>
              </a:spcAft>
              <a:buFont typeface="Symbol"/>
              <a:buChar char=""/>
            </a:pPr>
            <a:r>
              <a:rPr lang="en-US" dirty="0" smtClean="0">
                <a:ea typeface="Calibri"/>
                <a:cs typeface="Times New Roman"/>
              </a:rPr>
              <a:t>Alarm on electronic dosimeter</a:t>
            </a:r>
          </a:p>
          <a:p>
            <a:pPr marL="342900" marR="0" lvl="0" indent="-342900">
              <a:lnSpc>
                <a:spcPct val="115000"/>
              </a:lnSpc>
              <a:spcBef>
                <a:spcPts val="0"/>
              </a:spcBef>
              <a:spcAft>
                <a:spcPts val="0"/>
              </a:spcAft>
              <a:buFont typeface="Symbol"/>
              <a:buChar char=""/>
            </a:pPr>
            <a:r>
              <a:rPr lang="en-US" dirty="0" smtClean="0">
                <a:ea typeface="Calibri"/>
                <a:cs typeface="Times New Roman"/>
              </a:rPr>
              <a:t>Area radiation monitor alarm</a:t>
            </a:r>
          </a:p>
          <a:p>
            <a:pPr marL="342900" marR="0" lvl="0" indent="-342900">
              <a:lnSpc>
                <a:spcPct val="115000"/>
              </a:lnSpc>
              <a:spcBef>
                <a:spcPts val="0"/>
              </a:spcBef>
              <a:spcAft>
                <a:spcPts val="0"/>
              </a:spcAft>
              <a:buFont typeface="Symbol"/>
              <a:buChar char=""/>
            </a:pPr>
            <a:r>
              <a:rPr lang="en-US" dirty="0" smtClean="0">
                <a:ea typeface="Calibri"/>
                <a:cs typeface="Times New Roman"/>
              </a:rPr>
              <a:t>Contaminated injured personnel</a:t>
            </a:r>
          </a:p>
          <a:p>
            <a:pPr marL="342900" marR="0" lvl="0" indent="-342900">
              <a:lnSpc>
                <a:spcPct val="115000"/>
              </a:lnSpc>
              <a:spcBef>
                <a:spcPts val="0"/>
              </a:spcBef>
              <a:spcAft>
                <a:spcPts val="0"/>
              </a:spcAft>
              <a:buFont typeface="Symbol"/>
              <a:buChar char=""/>
            </a:pPr>
            <a:r>
              <a:rPr lang="en-US" dirty="0" smtClean="0">
                <a:ea typeface="Calibri"/>
                <a:cs typeface="Times New Roman"/>
              </a:rPr>
              <a:t>Contaminated personnel</a:t>
            </a:r>
          </a:p>
          <a:p>
            <a:pPr marL="342900" marR="0" lvl="0" indent="-342900">
              <a:lnSpc>
                <a:spcPct val="115000"/>
              </a:lnSpc>
              <a:spcBef>
                <a:spcPts val="0"/>
              </a:spcBef>
              <a:spcAft>
                <a:spcPts val="0"/>
              </a:spcAft>
              <a:buFont typeface="Symbol"/>
              <a:buChar char=""/>
            </a:pPr>
            <a:r>
              <a:rPr lang="en-US" dirty="0" smtClean="0">
                <a:ea typeface="Calibri"/>
                <a:cs typeface="Times New Roman"/>
              </a:rPr>
              <a:t>Continuous air monitor alarm</a:t>
            </a:r>
          </a:p>
          <a:p>
            <a:pPr marL="342900" marR="0" lvl="0" indent="-342900">
              <a:lnSpc>
                <a:spcPct val="115000"/>
              </a:lnSpc>
              <a:spcBef>
                <a:spcPts val="0"/>
              </a:spcBef>
              <a:spcAft>
                <a:spcPts val="0"/>
              </a:spcAft>
              <a:buFont typeface="Symbol"/>
              <a:buChar char=""/>
            </a:pPr>
            <a:r>
              <a:rPr lang="en-US" dirty="0" smtClean="0">
                <a:ea typeface="Calibri"/>
                <a:cs typeface="Times New Roman"/>
              </a:rPr>
              <a:t>Fire in the radiologically controlled area</a:t>
            </a:r>
          </a:p>
          <a:p>
            <a:pPr marL="342900" marR="0" lvl="0" indent="-342900">
              <a:lnSpc>
                <a:spcPct val="115000"/>
              </a:lnSpc>
              <a:spcBef>
                <a:spcPts val="0"/>
              </a:spcBef>
              <a:spcAft>
                <a:spcPts val="0"/>
              </a:spcAft>
              <a:buFont typeface="Symbol"/>
              <a:buChar char=""/>
            </a:pPr>
            <a:r>
              <a:rPr lang="en-US" dirty="0" smtClean="0">
                <a:ea typeface="Calibri"/>
                <a:cs typeface="Times New Roman"/>
              </a:rPr>
              <a:t>Off-scale pocket dosimeter</a:t>
            </a:r>
          </a:p>
          <a:p>
            <a:pPr marL="342900" marR="0" lvl="0" indent="-342900">
              <a:lnSpc>
                <a:spcPct val="115000"/>
              </a:lnSpc>
              <a:spcBef>
                <a:spcPts val="0"/>
              </a:spcBef>
              <a:spcAft>
                <a:spcPts val="0"/>
              </a:spcAft>
              <a:buFont typeface="Symbol"/>
              <a:buChar char=""/>
            </a:pPr>
            <a:r>
              <a:rPr lang="en-US" dirty="0" smtClean="0">
                <a:ea typeface="Calibri"/>
                <a:cs typeface="Times New Roman"/>
              </a:rPr>
              <a:t>Contaminated liquid or resin spill</a:t>
            </a:r>
          </a:p>
          <a:p>
            <a:pPr marL="342900" indent="-342900">
              <a:lnSpc>
                <a:spcPct val="115000"/>
              </a:lnSpc>
              <a:spcBef>
                <a:spcPts val="0"/>
              </a:spcBef>
              <a:buFont typeface="Symbol"/>
              <a:buChar char=""/>
            </a:pPr>
            <a:r>
              <a:rPr lang="en-US" dirty="0" smtClean="0">
                <a:ea typeface="Calibri"/>
                <a:cs typeface="Times New Roman"/>
              </a:rPr>
              <a:t>Dry contaminated material spill</a:t>
            </a:r>
          </a:p>
          <a:p>
            <a:pPr marL="342900" indent="-342900">
              <a:lnSpc>
                <a:spcPct val="115000"/>
              </a:lnSpc>
              <a:spcBef>
                <a:spcPts val="0"/>
              </a:spcBef>
              <a:buFont typeface="Symbol"/>
              <a:buChar char=""/>
            </a:pPr>
            <a:r>
              <a:rPr lang="en-US" dirty="0" smtClean="0">
                <a:ea typeface="Calibri"/>
                <a:cs typeface="Times New Roman"/>
              </a:rPr>
              <a:t>Unmonitored release of radioactivity to the environment</a:t>
            </a:r>
          </a:p>
          <a:p>
            <a:pPr marL="342900" marR="0" lvl="0" indent="-342900">
              <a:lnSpc>
                <a:spcPct val="115000"/>
              </a:lnSpc>
              <a:spcBef>
                <a:spcPts val="0"/>
              </a:spcBef>
              <a:spcAft>
                <a:spcPts val="0"/>
              </a:spcAft>
              <a:buFont typeface="Symbol"/>
              <a:buChar char=""/>
            </a:pPr>
            <a:endParaRPr lang="en-US" dirty="0" smtClean="0">
              <a:latin typeface="Calibri"/>
              <a:ea typeface="Calibri"/>
              <a:cs typeface="Times New Roman"/>
            </a:endParaRPr>
          </a:p>
          <a:p>
            <a:endParaRPr lang="en-US" dirty="0"/>
          </a:p>
        </p:txBody>
      </p:sp>
      <p:sp>
        <p:nvSpPr>
          <p:cNvPr id="4" name="Date Placeholder 3"/>
          <p:cNvSpPr>
            <a:spLocks noGrp="1"/>
          </p:cNvSpPr>
          <p:nvPr>
            <p:ph type="dt" sz="half" idx="10"/>
          </p:nvPr>
        </p:nvSpPr>
        <p:spPr/>
        <p:txBody>
          <a:bodyPr/>
          <a:lstStyle/>
          <a:p>
            <a:fld id="{AD60F109-95D8-4B9E-95E8-D19F142A22A4}"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fontScale="90000"/>
          </a:bodyPr>
          <a:lstStyle/>
          <a:p>
            <a:pPr lvl="0"/>
            <a:r>
              <a:rPr lang="en-US" dirty="0" smtClean="0">
                <a:ea typeface="Calibri"/>
                <a:cs typeface="Times New Roman"/>
              </a:rPr>
              <a:t>Evaluate radiological incidents to identify the scope and cause.</a:t>
            </a:r>
            <a:br>
              <a:rPr lang="en-US" dirty="0" smtClean="0">
                <a:ea typeface="Calibri"/>
                <a:cs typeface="Times New Roman"/>
              </a:rPr>
            </a:br>
            <a:endParaRPr lang="en-US" dirty="0"/>
          </a:p>
        </p:txBody>
      </p:sp>
      <p:sp>
        <p:nvSpPr>
          <p:cNvPr id="3" name="Content Placeholder 2"/>
          <p:cNvSpPr>
            <a:spLocks noGrp="1"/>
          </p:cNvSpPr>
          <p:nvPr>
            <p:ph idx="1"/>
          </p:nvPr>
        </p:nvSpPr>
        <p:spPr>
          <a:xfrm>
            <a:off x="457200" y="2286000"/>
            <a:ext cx="8229600" cy="3721291"/>
          </a:xfrm>
        </p:spPr>
        <p:txBody>
          <a:bodyPr/>
          <a:lstStyle/>
          <a:p>
            <a:endParaRPr lang="en-US" dirty="0"/>
          </a:p>
        </p:txBody>
      </p:sp>
      <p:sp>
        <p:nvSpPr>
          <p:cNvPr id="4" name="Date Placeholder 3"/>
          <p:cNvSpPr>
            <a:spLocks noGrp="1"/>
          </p:cNvSpPr>
          <p:nvPr>
            <p:ph type="dt" sz="half" idx="10"/>
          </p:nvPr>
        </p:nvSpPr>
        <p:spPr/>
        <p:txBody>
          <a:bodyPr/>
          <a:lstStyle/>
          <a:p>
            <a:fld id="{46B488B4-8FDC-4D9D-86FF-1F8422BA09E7}"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“Type B package” means a packaging designed to transport greater than an A</a:t>
            </a:r>
            <a:r>
              <a:rPr lang="en-US" baseline="-25000" dirty="0" smtClean="0"/>
              <a:t>1</a:t>
            </a:r>
            <a:r>
              <a:rPr lang="en-US" dirty="0" smtClean="0"/>
              <a:t>or A</a:t>
            </a:r>
            <a:r>
              <a:rPr lang="en-US" baseline="-25000" dirty="0" smtClean="0"/>
              <a:t>2</a:t>
            </a:r>
            <a:r>
              <a:rPr lang="en-US" dirty="0" smtClean="0"/>
              <a:t>quantity of radioactive material that, together with its radioactive contents, is designed to retain the integrity of containment and shielding required by this part when subjected to the normal conditions of transport and hypothetical accident test conditions set forth in 10 CFR part 71.</a:t>
            </a:r>
            <a:endParaRPr lang="en-US" dirty="0"/>
          </a:p>
        </p:txBody>
      </p:sp>
      <p:sp>
        <p:nvSpPr>
          <p:cNvPr id="3" name="Date Placeholder 2"/>
          <p:cNvSpPr>
            <a:spLocks noGrp="1"/>
          </p:cNvSpPr>
          <p:nvPr>
            <p:ph type="dt" sz="half" idx="10"/>
          </p:nvPr>
        </p:nvSpPr>
        <p:spPr/>
        <p:txBody>
          <a:bodyPr/>
          <a:lstStyle/>
          <a:p>
            <a:fld id="{AEF5853E-6E28-4EB7-8397-2CFFD786D113}"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R="0" lvl="0">
              <a:lnSpc>
                <a:spcPct val="115000"/>
              </a:lnSpc>
              <a:spcBef>
                <a:spcPts val="0"/>
              </a:spcBef>
              <a:spcAft>
                <a:spcPts val="0"/>
              </a:spcAft>
            </a:pPr>
            <a:r>
              <a:rPr lang="en-US" sz="2800" dirty="0" smtClean="0">
                <a:ea typeface="Calibri"/>
                <a:cs typeface="Times New Roman"/>
              </a:rPr>
              <a:t>Identify follow-up actions to correct the causes of the incidents.</a:t>
            </a:r>
            <a:endParaRPr lang="en-US" sz="2800"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fld id="{9AE8373E-8EF7-4BE6-B885-966444D19134}"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rmAutofit fontScale="90000"/>
          </a:bodyPr>
          <a:lstStyle/>
          <a:p>
            <a:pPr lvl="0"/>
            <a:r>
              <a:rPr lang="en-US" dirty="0" smtClean="0">
                <a:ea typeface="Calibri"/>
                <a:cs typeface="Times New Roman"/>
              </a:rPr>
              <a:t>Identify radiological surveys to be taken as a result of an incident and the purpose of each.</a:t>
            </a:r>
            <a:endParaRPr lang="en-US" dirty="0"/>
          </a:p>
        </p:txBody>
      </p:sp>
      <p:sp>
        <p:nvSpPr>
          <p:cNvPr id="3" name="Content Placeholder 2"/>
          <p:cNvSpPr>
            <a:spLocks noGrp="1"/>
          </p:cNvSpPr>
          <p:nvPr>
            <p:ph idx="1"/>
          </p:nvPr>
        </p:nvSpPr>
        <p:spPr>
          <a:xfrm>
            <a:off x="457200" y="2209800"/>
            <a:ext cx="8229600" cy="3797491"/>
          </a:xfrm>
        </p:spPr>
        <p:txBody>
          <a:bodyPr/>
          <a:lstStyle/>
          <a:p>
            <a:endParaRPr lang="en-US" dirty="0"/>
          </a:p>
        </p:txBody>
      </p:sp>
      <p:sp>
        <p:nvSpPr>
          <p:cNvPr id="4" name="Date Placeholder 3"/>
          <p:cNvSpPr>
            <a:spLocks noGrp="1"/>
          </p:cNvSpPr>
          <p:nvPr>
            <p:ph type="dt" sz="half" idx="10"/>
          </p:nvPr>
        </p:nvSpPr>
        <p:spPr/>
        <p:txBody>
          <a:bodyPr/>
          <a:lstStyle/>
          <a:p>
            <a:fld id="{75002C8F-BAAA-40D9-B94D-F9AB5C36BFF7}"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fontScale="90000"/>
          </a:bodyPr>
          <a:lstStyle/>
          <a:p>
            <a:pPr lvl="0"/>
            <a:r>
              <a:rPr lang="en-US" dirty="0" smtClean="0">
                <a:ea typeface="Calibri"/>
                <a:cs typeface="Times New Roman"/>
              </a:rPr>
              <a:t>Describe how to locate and track a radioactive plume.</a:t>
            </a:r>
            <a:endParaRPr lang="en-US" dirty="0"/>
          </a:p>
        </p:txBody>
      </p:sp>
      <p:sp>
        <p:nvSpPr>
          <p:cNvPr id="3" name="Content Placeholder 2"/>
          <p:cNvSpPr>
            <a:spLocks noGrp="1"/>
          </p:cNvSpPr>
          <p:nvPr>
            <p:ph idx="1"/>
          </p:nvPr>
        </p:nvSpPr>
        <p:spPr>
          <a:xfrm>
            <a:off x="457200" y="2133600"/>
            <a:ext cx="8229600" cy="3840163"/>
          </a:xfrm>
        </p:spPr>
        <p:txBody>
          <a:bodyPr/>
          <a:lstStyle/>
          <a:p>
            <a:endParaRPr lang="en-US" dirty="0"/>
          </a:p>
        </p:txBody>
      </p:sp>
      <p:sp>
        <p:nvSpPr>
          <p:cNvPr id="4" name="Date Placeholder 3"/>
          <p:cNvSpPr>
            <a:spLocks noGrp="1"/>
          </p:cNvSpPr>
          <p:nvPr>
            <p:ph type="dt" sz="half" idx="10"/>
          </p:nvPr>
        </p:nvSpPr>
        <p:spPr/>
        <p:txBody>
          <a:bodyPr/>
          <a:lstStyle/>
          <a:p>
            <a:fld id="{799CDF12-922B-4543-B4D8-B277B0AA0278}"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Autofit/>
          </a:bodyPr>
          <a:lstStyle/>
          <a:p>
            <a:pPr lvl="0"/>
            <a:r>
              <a:rPr lang="en-US" sz="2400" dirty="0" smtClean="0">
                <a:ea typeface="Calibri"/>
                <a:cs typeface="Times New Roman"/>
              </a:rPr>
              <a:t>Explain the importance of using trending to identify the causes of individual incidents and the common causes of multiple incidents.</a:t>
            </a:r>
            <a:endParaRPr lang="en-US" sz="2400" dirty="0"/>
          </a:p>
        </p:txBody>
      </p:sp>
      <p:sp>
        <p:nvSpPr>
          <p:cNvPr id="3" name="Content Placeholder 2"/>
          <p:cNvSpPr>
            <a:spLocks noGrp="1"/>
          </p:cNvSpPr>
          <p:nvPr>
            <p:ph idx="1"/>
          </p:nvPr>
        </p:nvSpPr>
        <p:spPr>
          <a:xfrm>
            <a:off x="457200" y="2133600"/>
            <a:ext cx="8229600" cy="3873691"/>
          </a:xfrm>
        </p:spPr>
        <p:txBody>
          <a:bodyPr/>
          <a:lstStyle/>
          <a:p>
            <a:endParaRPr lang="en-US" dirty="0"/>
          </a:p>
        </p:txBody>
      </p:sp>
      <p:sp>
        <p:nvSpPr>
          <p:cNvPr id="4" name="Date Placeholder 3"/>
          <p:cNvSpPr>
            <a:spLocks noGrp="1"/>
          </p:cNvSpPr>
          <p:nvPr>
            <p:ph type="dt" sz="half" idx="10"/>
          </p:nvPr>
        </p:nvSpPr>
        <p:spPr/>
        <p:txBody>
          <a:bodyPr/>
          <a:lstStyle/>
          <a:p>
            <a:fld id="{17ADAD51-A502-4712-AD37-691575E35040}"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Trending	</a:t>
            </a:r>
            <a:endParaRPr lang="en-US" dirty="0"/>
          </a:p>
        </p:txBody>
      </p:sp>
      <p:sp>
        <p:nvSpPr>
          <p:cNvPr id="2" name="Content Placeholder 1"/>
          <p:cNvSpPr>
            <a:spLocks noGrp="1"/>
          </p:cNvSpPr>
          <p:nvPr>
            <p:ph idx="1"/>
          </p:nvPr>
        </p:nvSpPr>
        <p:spPr/>
        <p:txBody>
          <a:bodyPr/>
          <a:lstStyle/>
          <a:p>
            <a:r>
              <a:rPr lang="en-US" sz="4000" b="1" dirty="0" smtClean="0"/>
              <a:t>Precursors</a:t>
            </a:r>
          </a:p>
          <a:p>
            <a:r>
              <a:rPr lang="en-US" sz="4000" b="1" dirty="0" smtClean="0"/>
              <a:t>Probabilities</a:t>
            </a:r>
          </a:p>
          <a:p>
            <a:r>
              <a:rPr lang="en-US" sz="4000" b="1" dirty="0" smtClean="0"/>
              <a:t>Precautions</a:t>
            </a:r>
          </a:p>
          <a:p>
            <a:r>
              <a:rPr lang="en-US" sz="4000" b="1" dirty="0" smtClean="0"/>
              <a:t>Procedures</a:t>
            </a:r>
          </a:p>
          <a:p>
            <a:r>
              <a:rPr lang="en-US" sz="4000" b="1" dirty="0" smtClean="0"/>
              <a:t>Planning</a:t>
            </a:r>
          </a:p>
          <a:p>
            <a:endParaRPr lang="en-US" dirty="0"/>
          </a:p>
        </p:txBody>
      </p:sp>
      <p:sp>
        <p:nvSpPr>
          <p:cNvPr id="3" name="Date Placeholder 2"/>
          <p:cNvSpPr>
            <a:spLocks noGrp="1"/>
          </p:cNvSpPr>
          <p:nvPr>
            <p:ph type="dt" sz="half" idx="10"/>
          </p:nvPr>
        </p:nvSpPr>
        <p:spPr/>
        <p:txBody>
          <a:bodyPr/>
          <a:lstStyle/>
          <a:p>
            <a:fld id="{AEF5853E-6E28-4EB7-8397-2CFFD786D113}"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54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001962"/>
          </a:xfrm>
        </p:spPr>
        <p:txBody>
          <a:bodyPr>
            <a:normAutofit/>
          </a:bodyPr>
          <a:lstStyle/>
          <a:p>
            <a:pPr lvl="0"/>
            <a:r>
              <a:rPr lang="en-US" dirty="0" smtClean="0">
                <a:ea typeface="Calibri"/>
                <a:cs typeface="Times New Roman"/>
              </a:rPr>
              <a:t>Discuss how reports of incidents at one plant can be useful in preventing similar incidents at another plant.</a:t>
            </a:r>
            <a:endParaRPr lang="en-US" dirty="0"/>
          </a:p>
        </p:txBody>
      </p:sp>
      <p:sp>
        <p:nvSpPr>
          <p:cNvPr id="3" name="Content Placeholder 2"/>
          <p:cNvSpPr>
            <a:spLocks noGrp="1"/>
          </p:cNvSpPr>
          <p:nvPr>
            <p:ph idx="1"/>
          </p:nvPr>
        </p:nvSpPr>
        <p:spPr>
          <a:xfrm>
            <a:off x="457200" y="3581400"/>
            <a:ext cx="8229600" cy="2425891"/>
          </a:xfrm>
        </p:spPr>
        <p:txBody>
          <a:bodyPr/>
          <a:lstStyle/>
          <a:p>
            <a:r>
              <a:rPr lang="en-US" dirty="0" smtClean="0"/>
              <a:t>Discussion topic</a:t>
            </a:r>
            <a:endParaRPr lang="en-US" dirty="0"/>
          </a:p>
        </p:txBody>
      </p:sp>
      <p:sp>
        <p:nvSpPr>
          <p:cNvPr id="4" name="Date Placeholder 3"/>
          <p:cNvSpPr>
            <a:spLocks noGrp="1"/>
          </p:cNvSpPr>
          <p:nvPr>
            <p:ph type="dt" sz="half" idx="10"/>
          </p:nvPr>
        </p:nvSpPr>
        <p:spPr/>
        <p:txBody>
          <a:bodyPr/>
          <a:lstStyle/>
          <a:p>
            <a:fld id="{3984DD02-4826-4E91-BEDC-60A4BEE15D1F}"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59162"/>
          </a:xfrm>
        </p:spPr>
        <p:txBody>
          <a:bodyPr>
            <a:normAutofit/>
          </a:bodyPr>
          <a:lstStyle/>
          <a:p>
            <a:pPr marL="457200" marR="0">
              <a:lnSpc>
                <a:spcPct val="115000"/>
              </a:lnSpc>
              <a:spcBef>
                <a:spcPts val="0"/>
              </a:spcBef>
              <a:spcAft>
                <a:spcPts val="0"/>
              </a:spcAft>
            </a:pPr>
            <a:r>
              <a:rPr lang="en-US" dirty="0" smtClean="0">
                <a:ea typeface="Calibri"/>
                <a:cs typeface="Times New Roman"/>
              </a:rPr>
              <a:t>Describe recent significant radiological incidents at this plant or at another nuclear power plants.</a:t>
            </a:r>
            <a:endParaRPr lang="en-US" dirty="0"/>
          </a:p>
        </p:txBody>
      </p:sp>
      <p:sp>
        <p:nvSpPr>
          <p:cNvPr id="3" name="Content Placeholder 2"/>
          <p:cNvSpPr>
            <a:spLocks noGrp="1"/>
          </p:cNvSpPr>
          <p:nvPr>
            <p:ph idx="1"/>
          </p:nvPr>
        </p:nvSpPr>
        <p:spPr>
          <a:xfrm>
            <a:off x="457200" y="3886200"/>
            <a:ext cx="8229600" cy="2121091"/>
          </a:xfrm>
        </p:spPr>
        <p:txBody>
          <a:bodyPr/>
          <a:lstStyle/>
          <a:p>
            <a:r>
              <a:rPr lang="en-US" dirty="0" smtClean="0"/>
              <a:t>Discussion</a:t>
            </a:r>
            <a:endParaRPr lang="en-US" dirty="0"/>
          </a:p>
        </p:txBody>
      </p:sp>
      <p:sp>
        <p:nvSpPr>
          <p:cNvPr id="4" name="Date Placeholder 3"/>
          <p:cNvSpPr>
            <a:spLocks noGrp="1"/>
          </p:cNvSpPr>
          <p:nvPr>
            <p:ph type="dt" sz="half" idx="10"/>
          </p:nvPr>
        </p:nvSpPr>
        <p:spPr/>
        <p:txBody>
          <a:bodyPr/>
          <a:lstStyle/>
          <a:p>
            <a:fld id="{1C90A69C-6F40-4D9F-9D8B-F6AFE0BAD0BE}"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16162"/>
          </a:xfrm>
        </p:spPr>
        <p:txBody>
          <a:bodyPr>
            <a:normAutofit/>
          </a:bodyPr>
          <a:lstStyle/>
          <a:p>
            <a:r>
              <a:rPr lang="en-US" dirty="0" smtClean="0">
                <a:ea typeface="Calibri"/>
                <a:cs typeface="Arial" pitchFamily="34" charset="0"/>
              </a:rPr>
              <a:t>Discuss emergency dose limits for life-saving and the control of plant safety.</a:t>
            </a:r>
            <a:endParaRPr lang="en-US" dirty="0">
              <a:cs typeface="Arial" pitchFamily="34" charset="0"/>
            </a:endParaRPr>
          </a:p>
        </p:txBody>
      </p:sp>
      <p:sp>
        <p:nvSpPr>
          <p:cNvPr id="3" name="Content Placeholder 2"/>
          <p:cNvSpPr>
            <a:spLocks noGrp="1"/>
          </p:cNvSpPr>
          <p:nvPr>
            <p:ph idx="1"/>
          </p:nvPr>
        </p:nvSpPr>
        <p:spPr>
          <a:xfrm>
            <a:off x="457200" y="2743200"/>
            <a:ext cx="8229600" cy="3264091"/>
          </a:xfrm>
        </p:spPr>
        <p:txBody>
          <a:bodyPr/>
          <a:lstStyle/>
          <a:p>
            <a:r>
              <a:rPr lang="en-US" dirty="0" smtClean="0"/>
              <a:t>10 Rem for saving valuable property</a:t>
            </a:r>
          </a:p>
          <a:p>
            <a:r>
              <a:rPr lang="en-US" dirty="0" smtClean="0"/>
              <a:t>25 Rem for saving life</a:t>
            </a:r>
            <a:endParaRPr lang="en-US" dirty="0"/>
          </a:p>
        </p:txBody>
      </p:sp>
      <p:sp>
        <p:nvSpPr>
          <p:cNvPr id="4" name="Date Placeholder 3"/>
          <p:cNvSpPr>
            <a:spLocks noGrp="1"/>
          </p:cNvSpPr>
          <p:nvPr>
            <p:ph type="dt" sz="half" idx="10"/>
          </p:nvPr>
        </p:nvSpPr>
        <p:spPr/>
        <p:txBody>
          <a:bodyPr/>
          <a:lstStyle/>
          <a:p>
            <a:fld id="{290F89CC-1813-43D1-B613-B2661B6EA30E}"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620962"/>
          </a:xfrm>
        </p:spPr>
        <p:txBody>
          <a:bodyPr>
            <a:normAutofit fontScale="90000"/>
          </a:bodyPr>
          <a:lstStyle/>
          <a:p>
            <a:pPr lvl="0"/>
            <a:r>
              <a:rPr lang="en-US" dirty="0" smtClean="0">
                <a:ea typeface="Calibri"/>
                <a:cs typeface="Times New Roman"/>
              </a:rPr>
              <a:t>Discuss the historical development of radiological protection standards.</a:t>
            </a:r>
            <a:br>
              <a:rPr lang="en-US" dirty="0" smtClean="0">
                <a:ea typeface="Calibri"/>
                <a:cs typeface="Times New Roman"/>
              </a:rPr>
            </a:br>
            <a:endParaRPr lang="en-US" dirty="0"/>
          </a:p>
        </p:txBody>
      </p:sp>
      <p:sp>
        <p:nvSpPr>
          <p:cNvPr id="3" name="Content Placeholder 2"/>
          <p:cNvSpPr>
            <a:spLocks noGrp="1"/>
          </p:cNvSpPr>
          <p:nvPr>
            <p:ph idx="1"/>
          </p:nvPr>
        </p:nvSpPr>
        <p:spPr>
          <a:xfrm>
            <a:off x="457200" y="3124200"/>
            <a:ext cx="8229600" cy="2883091"/>
          </a:xfrm>
        </p:spPr>
        <p:txBody>
          <a:bodyPr/>
          <a:lstStyle/>
          <a:p>
            <a:endParaRPr lang="en-US" dirty="0"/>
          </a:p>
        </p:txBody>
      </p:sp>
      <p:sp>
        <p:nvSpPr>
          <p:cNvPr id="4" name="Date Placeholder 3"/>
          <p:cNvSpPr>
            <a:spLocks noGrp="1"/>
          </p:cNvSpPr>
          <p:nvPr>
            <p:ph type="dt" sz="half" idx="10"/>
          </p:nvPr>
        </p:nvSpPr>
        <p:spPr/>
        <p:txBody>
          <a:bodyPr/>
          <a:lstStyle/>
          <a:p>
            <a:fld id="{E2745ED9-046E-4F48-B16C-71F0B0C14A0D}"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58</a:t>
            </a:fld>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92362"/>
          </a:xfrm>
        </p:spPr>
        <p:txBody>
          <a:bodyPr>
            <a:normAutofit/>
          </a:bodyPr>
          <a:lstStyle/>
          <a:p>
            <a:pPr lvl="0"/>
            <a:r>
              <a:rPr lang="en-US" dirty="0" smtClean="0">
                <a:ea typeface="Calibri"/>
                <a:cs typeface="Times New Roman"/>
              </a:rPr>
              <a:t>Explain the purpose of radiological protection standards and guidelines.</a:t>
            </a:r>
            <a:endParaRPr lang="en-US" dirty="0"/>
          </a:p>
        </p:txBody>
      </p:sp>
      <p:sp>
        <p:nvSpPr>
          <p:cNvPr id="3" name="Content Placeholder 2"/>
          <p:cNvSpPr>
            <a:spLocks noGrp="1"/>
          </p:cNvSpPr>
          <p:nvPr>
            <p:ph idx="1"/>
          </p:nvPr>
        </p:nvSpPr>
        <p:spPr>
          <a:xfrm>
            <a:off x="457200" y="2895600"/>
            <a:ext cx="8229600" cy="3111691"/>
          </a:xfrm>
        </p:spPr>
        <p:txBody>
          <a:bodyPr/>
          <a:lstStyle/>
          <a:p>
            <a:r>
              <a:rPr lang="en-US" dirty="0" smtClean="0"/>
              <a:t>Discussion</a:t>
            </a:r>
            <a:endParaRPr lang="en-US" dirty="0"/>
          </a:p>
        </p:txBody>
      </p:sp>
      <p:sp>
        <p:nvSpPr>
          <p:cNvPr id="4" name="Date Placeholder 3"/>
          <p:cNvSpPr>
            <a:spLocks noGrp="1"/>
          </p:cNvSpPr>
          <p:nvPr>
            <p:ph type="dt" sz="half" idx="10"/>
          </p:nvPr>
        </p:nvSpPr>
        <p:spPr/>
        <p:txBody>
          <a:bodyPr/>
          <a:lstStyle/>
          <a:p>
            <a:fld id="{0243FD32-CF1D-4131-86E0-780679B52C8E}"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59</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304800"/>
            <a:ext cx="8839200" cy="6248400"/>
          </a:xfrm>
        </p:spPr>
        <p:txBody>
          <a:bodyPr>
            <a:normAutofit fontScale="55000" lnSpcReduction="20000"/>
          </a:bodyPr>
          <a:lstStyle/>
          <a:p>
            <a:r>
              <a:rPr lang="en-US" dirty="0" smtClean="0"/>
              <a:t>Low Specific Activity</a:t>
            </a:r>
          </a:p>
          <a:p>
            <a:endParaRPr lang="en-US" dirty="0" smtClean="0"/>
          </a:p>
          <a:p>
            <a:pPr lvl="1"/>
            <a:r>
              <a:rPr lang="en-US" i="1" dirty="0" smtClean="0"/>
              <a:t>Low Specific Activity (LSA) material </a:t>
            </a:r>
            <a:r>
              <a:rPr lang="en-US" dirty="0" smtClean="0"/>
              <a:t>means Class 7 (radioactive) material with limited specific activity which satisfies the descriptions and limits set forth below. Shielding material surrounding the LSA material may not be considered in determining the estimated average specific activity of the package contents. LSA material must be in one of three groups:</a:t>
            </a:r>
          </a:p>
          <a:p>
            <a:pPr lvl="1"/>
            <a:r>
              <a:rPr lang="en-US" dirty="0" smtClean="0"/>
              <a:t>(1) LSA-I:</a:t>
            </a:r>
          </a:p>
          <a:p>
            <a:pPr lvl="2"/>
            <a:r>
              <a:rPr lang="en-US" dirty="0" smtClean="0"/>
              <a:t>(</a:t>
            </a:r>
            <a:r>
              <a:rPr lang="en-US" dirty="0" err="1" smtClean="0"/>
              <a:t>i</a:t>
            </a:r>
            <a:r>
              <a:rPr lang="en-US" dirty="0" smtClean="0"/>
              <a:t>) Uranium and thorium ores, concentrates of uranium and thorium ores, and other ores containing naturally occurring radionuclides which are intended to be processed for the use of these radionuclides; or</a:t>
            </a:r>
          </a:p>
          <a:p>
            <a:pPr lvl="2"/>
            <a:r>
              <a:rPr lang="en-US" dirty="0" smtClean="0"/>
              <a:t>(ii) Solid </a:t>
            </a:r>
            <a:r>
              <a:rPr lang="en-US" dirty="0" err="1" smtClean="0"/>
              <a:t>unirradiated</a:t>
            </a:r>
            <a:r>
              <a:rPr lang="en-US" dirty="0" smtClean="0"/>
              <a:t> natural uranium or depleted uranium or natural thorium or their solid or liquid compounds or mixtures; or</a:t>
            </a:r>
          </a:p>
          <a:p>
            <a:pPr lvl="2"/>
            <a:r>
              <a:rPr lang="en-US" dirty="0" smtClean="0"/>
              <a:t>(iii) Radioactive material other than fissile material, for which the A</a:t>
            </a:r>
            <a:r>
              <a:rPr lang="en-US" baseline="-25000" dirty="0" smtClean="0"/>
              <a:t>2</a:t>
            </a:r>
            <a:r>
              <a:rPr lang="en-US" dirty="0" smtClean="0"/>
              <a:t>value is unlimited; or</a:t>
            </a:r>
          </a:p>
          <a:p>
            <a:pPr lvl="2"/>
            <a:r>
              <a:rPr lang="en-US" dirty="0" smtClean="0"/>
              <a:t>(iv) Other radioactive material, excluding fissile material in quantities not excepted under §173.453, in which the activity is distributed throughout and the estimated average specific activity does not exceed 30 times the values for activity concentration specified in §173.436, or 30 times the default values listed in Table 8 of §173.433.</a:t>
            </a:r>
          </a:p>
          <a:p>
            <a:pPr lvl="1"/>
            <a:r>
              <a:rPr lang="en-US" dirty="0" smtClean="0"/>
              <a:t>(2) LSA-II:</a:t>
            </a:r>
          </a:p>
          <a:p>
            <a:pPr lvl="2"/>
            <a:r>
              <a:rPr lang="en-US" dirty="0" smtClean="0"/>
              <a:t>(</a:t>
            </a:r>
            <a:r>
              <a:rPr lang="en-US" dirty="0" err="1" smtClean="0"/>
              <a:t>i</a:t>
            </a:r>
            <a:r>
              <a:rPr lang="en-US" dirty="0" smtClean="0"/>
              <a:t>) Water with tritium concentration up to 0.8 TBq/L (20.0 Ci/L); or</a:t>
            </a:r>
          </a:p>
          <a:p>
            <a:pPr lvl="2"/>
            <a:r>
              <a:rPr lang="en-US" dirty="0" smtClean="0"/>
              <a:t>(ii) Other radioactive material in which the activity is distributed throughout and the average specific activity does not exceed 10</a:t>
            </a:r>
            <a:r>
              <a:rPr lang="en-US" baseline="30000" dirty="0" smtClean="0"/>
              <a:t>−4</a:t>
            </a:r>
            <a:r>
              <a:rPr lang="en-US" dirty="0" smtClean="0"/>
              <a:t>A</a:t>
            </a:r>
            <a:r>
              <a:rPr lang="en-US" baseline="-25000" dirty="0" smtClean="0"/>
              <a:t>2</a:t>
            </a:r>
            <a:r>
              <a:rPr lang="en-US" dirty="0" smtClean="0"/>
              <a:t>/g for solids and gases, and 10</a:t>
            </a:r>
            <a:r>
              <a:rPr lang="en-US" baseline="30000" dirty="0" smtClean="0"/>
              <a:t>−5</a:t>
            </a:r>
            <a:r>
              <a:rPr lang="en-US" dirty="0" smtClean="0"/>
              <a:t>A</a:t>
            </a:r>
            <a:r>
              <a:rPr lang="en-US" baseline="-25000" dirty="0" smtClean="0"/>
              <a:t>2</a:t>
            </a:r>
            <a:r>
              <a:rPr lang="en-US" dirty="0" smtClean="0"/>
              <a:t>/g for liquids.</a:t>
            </a:r>
          </a:p>
          <a:p>
            <a:pPr lvl="1"/>
            <a:r>
              <a:rPr lang="en-US" dirty="0" smtClean="0"/>
              <a:t>(3) LSA-III. Solids ( </a:t>
            </a:r>
            <a:r>
              <a:rPr lang="en-US" i="1" dirty="0" smtClean="0"/>
              <a:t>e.g., </a:t>
            </a:r>
            <a:r>
              <a:rPr lang="en-US" dirty="0" smtClean="0"/>
              <a:t>consolidated wastes, activated materials), excluding powders, that meet the requirements of §173.468 and in which:</a:t>
            </a:r>
          </a:p>
          <a:p>
            <a:pPr lvl="2"/>
            <a:r>
              <a:rPr lang="en-US" dirty="0" smtClean="0"/>
              <a:t>(</a:t>
            </a:r>
            <a:r>
              <a:rPr lang="en-US" dirty="0" err="1" smtClean="0"/>
              <a:t>i</a:t>
            </a:r>
            <a:r>
              <a:rPr lang="en-US" dirty="0" smtClean="0"/>
              <a:t>) The radioactive material is distributed throughout a solid or a collection of solid objects, or is essentially uniformly distributed in a solid compact binding agent (such as concrete, bitumen, ceramic, etc.);</a:t>
            </a:r>
          </a:p>
          <a:p>
            <a:pPr lvl="2"/>
            <a:r>
              <a:rPr lang="en-US" dirty="0" smtClean="0"/>
              <a:t>(ii) The radioactive material is relatively insoluble, or it is intrinsically contained in a relatively insoluble material, so that, even under loss of packaging, the loss of Class 7 (radioactive) material per package by leaching when placed in water for seven days would not exceed 0.1 A</a:t>
            </a:r>
            <a:r>
              <a:rPr lang="en-US" baseline="-25000" dirty="0" smtClean="0"/>
              <a:t>2</a:t>
            </a:r>
            <a:r>
              <a:rPr lang="en-US" dirty="0" smtClean="0"/>
              <a:t>; and</a:t>
            </a:r>
          </a:p>
          <a:p>
            <a:pPr lvl="2"/>
            <a:r>
              <a:rPr lang="en-US" dirty="0" smtClean="0"/>
              <a:t>(iii) The estimated average specific activity of the solid, excluding any shielding material, does not exceed 2 × 10</a:t>
            </a:r>
            <a:r>
              <a:rPr lang="en-US" baseline="30000" dirty="0" smtClean="0"/>
              <a:t>−3</a:t>
            </a:r>
            <a:r>
              <a:rPr lang="en-US" dirty="0" smtClean="0"/>
              <a:t>A</a:t>
            </a:r>
            <a:r>
              <a:rPr lang="en-US" baseline="-25000" dirty="0" smtClean="0"/>
              <a:t>2</a:t>
            </a:r>
            <a:r>
              <a:rPr lang="en-US" dirty="0" smtClean="0"/>
              <a:t>/g.</a:t>
            </a:r>
          </a:p>
        </p:txBody>
      </p:sp>
      <p:sp>
        <p:nvSpPr>
          <p:cNvPr id="3" name="Date Placeholder 2"/>
          <p:cNvSpPr>
            <a:spLocks noGrp="1"/>
          </p:cNvSpPr>
          <p:nvPr>
            <p:ph type="dt" sz="half" idx="10"/>
          </p:nvPr>
        </p:nvSpPr>
        <p:spPr/>
        <p:txBody>
          <a:bodyPr/>
          <a:lstStyle/>
          <a:p>
            <a:fld id="{AEF5853E-6E28-4EB7-8397-2CFFD786D113}"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0362"/>
          </a:xfrm>
        </p:spPr>
        <p:txBody>
          <a:bodyPr>
            <a:normAutofit fontScale="90000"/>
          </a:bodyPr>
          <a:lstStyle/>
          <a:p>
            <a:pPr lvl="0"/>
            <a:r>
              <a:rPr lang="en-US" sz="3100" dirty="0" smtClean="0">
                <a:ea typeface="Calibri"/>
                <a:cs typeface="Times New Roman"/>
              </a:rPr>
              <a:t>Identify the regulatory and advisory organizations that have cognizance in this area, and describe the function of each.</a:t>
            </a:r>
            <a:r>
              <a:rPr lang="en-US" dirty="0" smtClean="0">
                <a:ea typeface="Calibri"/>
                <a:cs typeface="Times New Roman"/>
              </a:rPr>
              <a:t/>
            </a:r>
            <a:br>
              <a:rPr lang="en-US" dirty="0" smtClean="0">
                <a:ea typeface="Calibri"/>
                <a:cs typeface="Times New Roman"/>
              </a:rPr>
            </a:br>
            <a:endParaRPr lang="en-US" dirty="0"/>
          </a:p>
        </p:txBody>
      </p:sp>
      <p:sp>
        <p:nvSpPr>
          <p:cNvPr id="3" name="Content Placeholder 2"/>
          <p:cNvSpPr>
            <a:spLocks noGrp="1"/>
          </p:cNvSpPr>
          <p:nvPr>
            <p:ph idx="1"/>
          </p:nvPr>
        </p:nvSpPr>
        <p:spPr>
          <a:xfrm>
            <a:off x="457200" y="1828800"/>
            <a:ext cx="8229600" cy="4178491"/>
          </a:xfrm>
        </p:spPr>
        <p:txBody>
          <a:bodyPr>
            <a:normAutofit fontScale="55000" lnSpcReduction="20000"/>
          </a:bodyPr>
          <a:lstStyle/>
          <a:p>
            <a:pPr marL="342900" marR="0" lvl="0" indent="-342900">
              <a:lnSpc>
                <a:spcPct val="115000"/>
              </a:lnSpc>
              <a:spcBef>
                <a:spcPts val="0"/>
              </a:spcBef>
              <a:spcAft>
                <a:spcPts val="0"/>
              </a:spcAft>
              <a:buFont typeface="Symbol"/>
              <a:buChar char=""/>
            </a:pPr>
            <a:r>
              <a:rPr lang="en-US" dirty="0" smtClean="0">
                <a:ea typeface="Calibri"/>
                <a:cs typeface="Times New Roman"/>
              </a:rPr>
              <a:t>International Commission on Radiation Protection</a:t>
            </a:r>
          </a:p>
          <a:p>
            <a:pPr marL="598932" lvl="1" indent="-342900">
              <a:lnSpc>
                <a:spcPct val="115000"/>
              </a:lnSpc>
              <a:spcBef>
                <a:spcPts val="0"/>
              </a:spcBef>
              <a:buFont typeface="Symbol"/>
              <a:buChar char=""/>
            </a:pPr>
            <a:r>
              <a:rPr lang="en-US" dirty="0" smtClean="0"/>
              <a:t>Provides recommendations and guidance on all aspects of protection against </a:t>
            </a:r>
            <a:r>
              <a:rPr lang="en-US" dirty="0" err="1" smtClean="0"/>
              <a:t>ionising</a:t>
            </a:r>
            <a:r>
              <a:rPr lang="en-US" dirty="0" smtClean="0"/>
              <a:t> radiation. </a:t>
            </a:r>
            <a:endParaRPr lang="en-US" dirty="0" smtClean="0">
              <a:ea typeface="Calibri"/>
              <a:cs typeface="Times New Roman"/>
            </a:endParaRPr>
          </a:p>
          <a:p>
            <a:pPr marL="342900" marR="0" lvl="0" indent="-342900">
              <a:lnSpc>
                <a:spcPct val="115000"/>
              </a:lnSpc>
              <a:spcBef>
                <a:spcPts val="0"/>
              </a:spcBef>
              <a:spcAft>
                <a:spcPts val="0"/>
              </a:spcAft>
              <a:buFont typeface="Symbol"/>
              <a:buChar char=""/>
            </a:pPr>
            <a:r>
              <a:rPr lang="en-US" dirty="0" smtClean="0">
                <a:ea typeface="Calibri"/>
                <a:cs typeface="Times New Roman"/>
              </a:rPr>
              <a:t>National Council on Radiation Protection and Measurements</a:t>
            </a:r>
          </a:p>
          <a:p>
            <a:pPr marL="598932" lvl="1" indent="-342900">
              <a:lnSpc>
                <a:spcPct val="115000"/>
              </a:lnSpc>
              <a:spcBef>
                <a:spcPts val="0"/>
              </a:spcBef>
              <a:buFont typeface="Symbol"/>
              <a:buChar char=""/>
            </a:pPr>
            <a:r>
              <a:rPr lang="en-US" b="1" dirty="0" smtClean="0"/>
              <a:t>NCRP</a:t>
            </a:r>
            <a:r>
              <a:rPr lang="en-US" dirty="0" smtClean="0"/>
              <a:t>'s mission is to help disseminate information and research data about radiation exposure and protection guidelines in the public interest.</a:t>
            </a:r>
            <a:endParaRPr lang="en-US" dirty="0" smtClean="0">
              <a:ea typeface="Calibri"/>
              <a:cs typeface="Times New Roman"/>
            </a:endParaRPr>
          </a:p>
          <a:p>
            <a:pPr marL="342900" marR="0" lvl="0" indent="-342900">
              <a:lnSpc>
                <a:spcPct val="115000"/>
              </a:lnSpc>
              <a:spcBef>
                <a:spcPts val="0"/>
              </a:spcBef>
              <a:spcAft>
                <a:spcPts val="0"/>
              </a:spcAft>
              <a:buFont typeface="Symbol"/>
              <a:buChar char=""/>
            </a:pPr>
            <a:r>
              <a:rPr lang="en-US" dirty="0" smtClean="0">
                <a:ea typeface="Calibri"/>
                <a:cs typeface="Times New Roman"/>
              </a:rPr>
              <a:t>International Commission on Radiation Units and Measurements</a:t>
            </a:r>
          </a:p>
          <a:p>
            <a:pPr marL="598932" lvl="1" indent="-342900">
              <a:lnSpc>
                <a:spcPct val="115000"/>
              </a:lnSpc>
              <a:spcBef>
                <a:spcPts val="0"/>
              </a:spcBef>
              <a:buFont typeface="Symbol"/>
              <a:buChar char=""/>
            </a:pPr>
            <a:r>
              <a:rPr lang="en-US" dirty="0" smtClean="0">
                <a:ea typeface="Calibri"/>
                <a:cs typeface="Times New Roman"/>
              </a:rPr>
              <a:t>More of the same</a:t>
            </a:r>
          </a:p>
          <a:p>
            <a:pPr marL="342900" marR="0" lvl="0" indent="-342900">
              <a:lnSpc>
                <a:spcPct val="115000"/>
              </a:lnSpc>
              <a:spcBef>
                <a:spcPts val="0"/>
              </a:spcBef>
              <a:spcAft>
                <a:spcPts val="0"/>
              </a:spcAft>
              <a:buFont typeface="Symbol"/>
              <a:buChar char=""/>
            </a:pPr>
            <a:r>
              <a:rPr lang="en-US" dirty="0" smtClean="0">
                <a:ea typeface="Calibri"/>
                <a:cs typeface="Times New Roman"/>
              </a:rPr>
              <a:t>International Atomic Energy Agency</a:t>
            </a:r>
          </a:p>
          <a:p>
            <a:pPr marL="598932" lvl="1" indent="-342900">
              <a:lnSpc>
                <a:spcPct val="115000"/>
              </a:lnSpc>
              <a:spcBef>
                <a:spcPts val="0"/>
              </a:spcBef>
              <a:buFont typeface="Symbol"/>
              <a:buChar char=""/>
            </a:pPr>
            <a:r>
              <a:rPr lang="en-US" dirty="0" smtClean="0">
                <a:ea typeface="Calibri"/>
                <a:cs typeface="Times New Roman"/>
              </a:rPr>
              <a:t>United Nations organization to promote the peaceful use of nuclear energy</a:t>
            </a:r>
          </a:p>
          <a:p>
            <a:pPr marL="342900" marR="0" lvl="0" indent="-342900">
              <a:lnSpc>
                <a:spcPct val="115000"/>
              </a:lnSpc>
              <a:spcBef>
                <a:spcPts val="0"/>
              </a:spcBef>
              <a:spcAft>
                <a:spcPts val="0"/>
              </a:spcAft>
              <a:buFont typeface="Symbol"/>
              <a:buChar char=""/>
            </a:pPr>
            <a:r>
              <a:rPr lang="en-US" dirty="0" smtClean="0">
                <a:ea typeface="Calibri"/>
                <a:cs typeface="Times New Roman"/>
              </a:rPr>
              <a:t>American National Standards Institute</a:t>
            </a:r>
          </a:p>
          <a:p>
            <a:pPr marL="598932" lvl="1" indent="-342900">
              <a:lnSpc>
                <a:spcPct val="115000"/>
              </a:lnSpc>
              <a:spcBef>
                <a:spcPts val="0"/>
              </a:spcBef>
              <a:buFont typeface="Symbol"/>
              <a:buChar char=""/>
            </a:pPr>
            <a:r>
              <a:rPr lang="en-US" dirty="0" smtClean="0">
                <a:ea typeface="Calibri"/>
                <a:cs typeface="Times New Roman"/>
              </a:rPr>
              <a:t>Establishes standards in many areas</a:t>
            </a:r>
          </a:p>
          <a:p>
            <a:pPr marL="342900" marR="0" lvl="0" indent="-342900">
              <a:lnSpc>
                <a:spcPct val="115000"/>
              </a:lnSpc>
              <a:spcBef>
                <a:spcPts val="0"/>
              </a:spcBef>
              <a:spcAft>
                <a:spcPts val="0"/>
              </a:spcAft>
              <a:buFont typeface="Symbol"/>
              <a:buChar char=""/>
            </a:pPr>
            <a:r>
              <a:rPr lang="en-US" dirty="0" smtClean="0">
                <a:ea typeface="Calibri"/>
                <a:cs typeface="Times New Roman"/>
              </a:rPr>
              <a:t>Nuclear Regulatory Commission</a:t>
            </a:r>
          </a:p>
          <a:p>
            <a:pPr marL="598932" lvl="1" indent="-342900">
              <a:lnSpc>
                <a:spcPct val="115000"/>
              </a:lnSpc>
              <a:spcBef>
                <a:spcPts val="0"/>
              </a:spcBef>
              <a:buFont typeface="Symbol"/>
              <a:buChar char=""/>
            </a:pPr>
            <a:r>
              <a:rPr lang="en-US" dirty="0" smtClean="0">
                <a:ea typeface="Calibri"/>
                <a:cs typeface="Times New Roman"/>
              </a:rPr>
              <a:t>U.S. Regulator and licensing agency for nuclear materials</a:t>
            </a:r>
          </a:p>
          <a:p>
            <a:pPr marL="342900" marR="0" lvl="0" indent="-342900">
              <a:lnSpc>
                <a:spcPct val="115000"/>
              </a:lnSpc>
              <a:spcBef>
                <a:spcPts val="0"/>
              </a:spcBef>
              <a:spcAft>
                <a:spcPts val="0"/>
              </a:spcAft>
              <a:buFont typeface="Symbol"/>
              <a:buChar char=""/>
            </a:pPr>
            <a:r>
              <a:rPr lang="en-US" dirty="0" smtClean="0">
                <a:ea typeface="Calibri"/>
                <a:cs typeface="Times New Roman"/>
              </a:rPr>
              <a:t>Department of Transportation</a:t>
            </a:r>
          </a:p>
          <a:p>
            <a:pPr marL="598932" lvl="1" indent="-342900">
              <a:lnSpc>
                <a:spcPct val="115000"/>
              </a:lnSpc>
              <a:spcBef>
                <a:spcPts val="0"/>
              </a:spcBef>
              <a:buFont typeface="Symbol"/>
              <a:buChar char=""/>
            </a:pPr>
            <a:r>
              <a:rPr lang="en-US" dirty="0" smtClean="0">
                <a:ea typeface="Calibri"/>
                <a:cs typeface="Times New Roman"/>
              </a:rPr>
              <a:t>Regulates the shipment of hazardous material</a:t>
            </a:r>
          </a:p>
          <a:p>
            <a:pPr marL="342900" marR="0" lvl="0" indent="-342900">
              <a:lnSpc>
                <a:spcPct val="115000"/>
              </a:lnSpc>
              <a:spcBef>
                <a:spcPts val="0"/>
              </a:spcBef>
              <a:spcAft>
                <a:spcPts val="0"/>
              </a:spcAft>
              <a:buFont typeface="Symbol"/>
              <a:buChar char=""/>
            </a:pPr>
            <a:r>
              <a:rPr lang="en-US" dirty="0" smtClean="0">
                <a:ea typeface="Calibri"/>
                <a:cs typeface="Times New Roman"/>
              </a:rPr>
              <a:t>Agreement state</a:t>
            </a:r>
          </a:p>
          <a:p>
            <a:pPr marL="598932" lvl="1" indent="-342900">
              <a:lnSpc>
                <a:spcPct val="115000"/>
              </a:lnSpc>
              <a:spcBef>
                <a:spcPts val="0"/>
              </a:spcBef>
              <a:buFont typeface="Symbol"/>
              <a:buChar char=""/>
            </a:pPr>
            <a:r>
              <a:rPr lang="en-US" dirty="0" smtClean="0">
                <a:ea typeface="Calibri"/>
                <a:cs typeface="Times New Roman"/>
              </a:rPr>
              <a:t>States that develop their own regulations for nuclear materials.</a:t>
            </a:r>
          </a:p>
          <a:p>
            <a:endParaRPr lang="en-US" dirty="0"/>
          </a:p>
        </p:txBody>
      </p:sp>
      <p:sp>
        <p:nvSpPr>
          <p:cNvPr id="4" name="Date Placeholder 3"/>
          <p:cNvSpPr>
            <a:spLocks noGrp="1"/>
          </p:cNvSpPr>
          <p:nvPr>
            <p:ph type="dt" sz="half" idx="10"/>
          </p:nvPr>
        </p:nvSpPr>
        <p:spPr/>
        <p:txBody>
          <a:bodyPr/>
          <a:lstStyle/>
          <a:p>
            <a:fld id="{102D9150-9C1F-4EAF-ABA8-6D05A2261D6A}"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60</a:t>
            </a:fld>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ea typeface="Calibri"/>
              </a:rPr>
              <a:t>Discuss the philosophy of radiation protection limits, including the prevention of </a:t>
            </a:r>
            <a:r>
              <a:rPr lang="en-US" dirty="0" err="1" smtClean="0">
                <a:ea typeface="Calibri"/>
              </a:rPr>
              <a:t>nonstochastic</a:t>
            </a:r>
            <a:r>
              <a:rPr lang="en-US" dirty="0" smtClean="0">
                <a:ea typeface="Calibri"/>
              </a:rPr>
              <a:t> effects, minimization of stochastic effects, concept of “acceptable risk” or “comparable risk,” concepts of “cost versus benefit,” and ALARA.</a:t>
            </a:r>
            <a:endParaRPr lang="en-US" dirty="0"/>
          </a:p>
        </p:txBody>
      </p:sp>
      <p:sp>
        <p:nvSpPr>
          <p:cNvPr id="4" name="Date Placeholder 3"/>
          <p:cNvSpPr>
            <a:spLocks noGrp="1"/>
          </p:cNvSpPr>
          <p:nvPr>
            <p:ph type="dt" sz="half" idx="10"/>
          </p:nvPr>
        </p:nvSpPr>
        <p:spPr/>
        <p:txBody>
          <a:bodyPr/>
          <a:lstStyle/>
          <a:p>
            <a:fld id="{C9EB7A80-7E7B-4701-884E-83A29D709490}"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61</a:t>
            </a:fld>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fontScale="90000"/>
          </a:bodyPr>
          <a:lstStyle/>
          <a:p>
            <a:r>
              <a:rPr lang="en-US" dirty="0" smtClean="0">
                <a:ea typeface="Calibri"/>
              </a:rPr>
              <a:t> Define and discuss the interrelationship among the following:</a:t>
            </a:r>
            <a:endParaRPr lang="en-US" dirty="0"/>
          </a:p>
        </p:txBody>
      </p:sp>
      <p:sp>
        <p:nvSpPr>
          <p:cNvPr id="3" name="Content Placeholder 2"/>
          <p:cNvSpPr>
            <a:spLocks noGrp="1"/>
          </p:cNvSpPr>
          <p:nvPr>
            <p:ph idx="1"/>
          </p:nvPr>
        </p:nvSpPr>
        <p:spPr>
          <a:xfrm>
            <a:off x="457200" y="1981200"/>
            <a:ext cx="8229600" cy="4026091"/>
          </a:xfrm>
        </p:spPr>
        <p:txBody>
          <a:bodyPr/>
          <a:lstStyle/>
          <a:p>
            <a:pPr marL="342900" marR="0" lvl="0" indent="-342900">
              <a:lnSpc>
                <a:spcPct val="115000"/>
              </a:lnSpc>
              <a:spcBef>
                <a:spcPts val="0"/>
              </a:spcBef>
              <a:spcAft>
                <a:spcPts val="0"/>
              </a:spcAft>
              <a:buFont typeface="Symbol"/>
              <a:buChar char=""/>
            </a:pPr>
            <a:r>
              <a:rPr lang="en-US" dirty="0" smtClean="0">
                <a:latin typeface="Arial" pitchFamily="34" charset="0"/>
                <a:ea typeface="Calibri"/>
                <a:cs typeface="Arial" pitchFamily="34" charset="0"/>
              </a:rPr>
              <a:t>Regulation</a:t>
            </a:r>
          </a:p>
          <a:p>
            <a:pPr marL="342900" marR="0" lvl="0" indent="-342900">
              <a:lnSpc>
                <a:spcPct val="115000"/>
              </a:lnSpc>
              <a:spcBef>
                <a:spcPts val="0"/>
              </a:spcBef>
              <a:spcAft>
                <a:spcPts val="0"/>
              </a:spcAft>
              <a:buFont typeface="Symbol"/>
              <a:buChar char=""/>
            </a:pPr>
            <a:r>
              <a:rPr lang="en-US" dirty="0" smtClean="0">
                <a:latin typeface="Arial" pitchFamily="34" charset="0"/>
                <a:ea typeface="Calibri"/>
                <a:cs typeface="Arial" pitchFamily="34" charset="0"/>
              </a:rPr>
              <a:t>Regulatory guide</a:t>
            </a:r>
          </a:p>
          <a:p>
            <a:pPr marL="342900" marR="0" lvl="0" indent="-342900">
              <a:lnSpc>
                <a:spcPct val="115000"/>
              </a:lnSpc>
              <a:spcBef>
                <a:spcPts val="0"/>
              </a:spcBef>
              <a:spcAft>
                <a:spcPts val="0"/>
              </a:spcAft>
              <a:buFont typeface="Symbol"/>
              <a:buChar char=""/>
            </a:pPr>
            <a:r>
              <a:rPr lang="en-US" dirty="0" smtClean="0">
                <a:latin typeface="Arial" pitchFamily="34" charset="0"/>
                <a:ea typeface="Calibri"/>
                <a:cs typeface="Arial" pitchFamily="34" charset="0"/>
              </a:rPr>
              <a:t>NUREG</a:t>
            </a:r>
          </a:p>
          <a:p>
            <a:pPr marL="342900" marR="0" lvl="0" indent="-342900">
              <a:lnSpc>
                <a:spcPct val="115000"/>
              </a:lnSpc>
              <a:spcBef>
                <a:spcPts val="0"/>
              </a:spcBef>
              <a:spcAft>
                <a:spcPts val="0"/>
              </a:spcAft>
              <a:buFont typeface="Symbol"/>
              <a:buChar char=""/>
            </a:pPr>
            <a:r>
              <a:rPr lang="en-US" dirty="0" smtClean="0">
                <a:latin typeface="Arial" pitchFamily="34" charset="0"/>
                <a:ea typeface="Calibri"/>
                <a:cs typeface="Arial" pitchFamily="34" charset="0"/>
              </a:rPr>
              <a:t>Recommendation (health physics position papers)</a:t>
            </a:r>
          </a:p>
          <a:p>
            <a:pPr marL="342900" marR="0" lvl="0" indent="-342900">
              <a:lnSpc>
                <a:spcPct val="115000"/>
              </a:lnSpc>
              <a:spcBef>
                <a:spcPts val="0"/>
              </a:spcBef>
              <a:spcAft>
                <a:spcPts val="0"/>
              </a:spcAft>
              <a:buFont typeface="Symbol"/>
              <a:buChar char=""/>
            </a:pPr>
            <a:r>
              <a:rPr lang="en-US" dirty="0" smtClean="0">
                <a:latin typeface="Arial" pitchFamily="34" charset="0"/>
                <a:ea typeface="Calibri"/>
                <a:cs typeface="Arial" pitchFamily="34" charset="0"/>
              </a:rPr>
              <a:t>License condition</a:t>
            </a:r>
          </a:p>
          <a:p>
            <a:pPr marL="342900" marR="0" lvl="0" indent="-342900">
              <a:lnSpc>
                <a:spcPct val="115000"/>
              </a:lnSpc>
              <a:spcBef>
                <a:spcPts val="0"/>
              </a:spcBef>
              <a:spcAft>
                <a:spcPts val="0"/>
              </a:spcAft>
              <a:buFont typeface="Symbol"/>
              <a:buChar char=""/>
            </a:pPr>
            <a:r>
              <a:rPr lang="en-US" dirty="0" smtClean="0">
                <a:latin typeface="Arial" pitchFamily="34" charset="0"/>
                <a:ea typeface="Calibri"/>
                <a:cs typeface="Arial" pitchFamily="34" charset="0"/>
              </a:rPr>
              <a:t>Technical specification</a:t>
            </a:r>
          </a:p>
          <a:p>
            <a:endParaRPr lang="en-US" dirty="0"/>
          </a:p>
        </p:txBody>
      </p:sp>
      <p:sp>
        <p:nvSpPr>
          <p:cNvPr id="4" name="Date Placeholder 3"/>
          <p:cNvSpPr>
            <a:spLocks noGrp="1"/>
          </p:cNvSpPr>
          <p:nvPr>
            <p:ph type="dt" sz="half" idx="10"/>
          </p:nvPr>
        </p:nvSpPr>
        <p:spPr/>
        <p:txBody>
          <a:bodyPr/>
          <a:lstStyle/>
          <a:p>
            <a:fld id="{B833530A-8BBD-43A7-B1C5-4CAC4A5A8CF8}"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62</a:t>
            </a:fld>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a typeface="Calibri"/>
                <a:cs typeface="Times New Roman"/>
              </a:rPr>
              <a:t>Explain the principles and use of the following standards:</a:t>
            </a:r>
            <a:br>
              <a:rPr lang="en-US" dirty="0" smtClean="0">
                <a:ea typeface="Calibri"/>
                <a:cs typeface="Times New Roman"/>
              </a:rPr>
            </a:br>
            <a:endParaRPr lang="en-US" dirty="0"/>
          </a:p>
        </p:txBody>
      </p:sp>
      <p:sp>
        <p:nvSpPr>
          <p:cNvPr id="3" name="Content Placeholder 2"/>
          <p:cNvSpPr>
            <a:spLocks noGrp="1"/>
          </p:cNvSpPr>
          <p:nvPr>
            <p:ph idx="1"/>
          </p:nvPr>
        </p:nvSpPr>
        <p:spPr>
          <a:xfrm>
            <a:off x="457200" y="2743200"/>
            <a:ext cx="8229600" cy="3264091"/>
          </a:xfrm>
        </p:spPr>
        <p:txBody>
          <a:bodyPr>
            <a:normAutofit fontScale="62500" lnSpcReduction="20000"/>
          </a:bodyPr>
          <a:lstStyle/>
          <a:p>
            <a:pPr marL="342900" marR="0" lvl="0" indent="-342900">
              <a:lnSpc>
                <a:spcPct val="115000"/>
              </a:lnSpc>
              <a:spcBef>
                <a:spcPts val="0"/>
              </a:spcBef>
              <a:spcAft>
                <a:spcPts val="0"/>
              </a:spcAft>
              <a:buFont typeface="Symbol"/>
              <a:buChar char=""/>
            </a:pPr>
            <a:r>
              <a:rPr lang="en-US" dirty="0" smtClean="0">
                <a:ea typeface="Calibri"/>
                <a:cs typeface="Times New Roman"/>
              </a:rPr>
              <a:t>10CFR19, Notices, Instructions, and Reports to Workers</a:t>
            </a:r>
          </a:p>
          <a:p>
            <a:pPr marL="342900" marR="0" lvl="0" indent="-342900">
              <a:lnSpc>
                <a:spcPct val="115000"/>
              </a:lnSpc>
              <a:spcBef>
                <a:spcPts val="0"/>
              </a:spcBef>
              <a:spcAft>
                <a:spcPts val="0"/>
              </a:spcAft>
              <a:buFont typeface="Symbol"/>
              <a:buChar char=""/>
            </a:pPr>
            <a:r>
              <a:rPr lang="en-US" dirty="0" smtClean="0">
                <a:ea typeface="Calibri"/>
                <a:cs typeface="Times New Roman"/>
              </a:rPr>
              <a:t>10CFR20, Standards for Protection Against Radiation</a:t>
            </a:r>
          </a:p>
          <a:p>
            <a:pPr marL="342900" marR="0" lvl="0" indent="-342900">
              <a:lnSpc>
                <a:spcPct val="115000"/>
              </a:lnSpc>
              <a:spcBef>
                <a:spcPts val="0"/>
              </a:spcBef>
              <a:spcAft>
                <a:spcPts val="0"/>
              </a:spcAft>
              <a:buFont typeface="Symbol"/>
              <a:buChar char=""/>
            </a:pPr>
            <a:r>
              <a:rPr lang="en-US" dirty="0" smtClean="0">
                <a:ea typeface="Calibri"/>
                <a:cs typeface="Times New Roman"/>
              </a:rPr>
              <a:t>10CFR21,Reporting of Defects and Noncompliance</a:t>
            </a:r>
          </a:p>
          <a:p>
            <a:pPr marL="342900" marR="0" lvl="0" indent="-342900">
              <a:lnSpc>
                <a:spcPct val="115000"/>
              </a:lnSpc>
              <a:spcBef>
                <a:spcPts val="0"/>
              </a:spcBef>
              <a:spcAft>
                <a:spcPts val="0"/>
              </a:spcAft>
              <a:buFont typeface="Symbol"/>
              <a:buChar char=""/>
            </a:pPr>
            <a:r>
              <a:rPr lang="en-US" dirty="0" smtClean="0">
                <a:ea typeface="Calibri"/>
                <a:cs typeface="Times New Roman"/>
              </a:rPr>
              <a:t>10CFR34, Licenses for Radiography and Radiation Safety Requirements for Radiographic Operations</a:t>
            </a:r>
          </a:p>
          <a:p>
            <a:pPr marL="342900" marR="0" lvl="0" indent="-342900">
              <a:lnSpc>
                <a:spcPct val="115000"/>
              </a:lnSpc>
              <a:spcBef>
                <a:spcPts val="0"/>
              </a:spcBef>
              <a:spcAft>
                <a:spcPts val="0"/>
              </a:spcAft>
              <a:buFont typeface="Symbol"/>
              <a:buChar char=""/>
            </a:pPr>
            <a:r>
              <a:rPr lang="en-US" dirty="0" smtClean="0">
                <a:ea typeface="Calibri"/>
                <a:cs typeface="Times New Roman"/>
              </a:rPr>
              <a:t>10 CFR50, Domestic Licensing of Production and Utilization Facilities</a:t>
            </a:r>
          </a:p>
          <a:p>
            <a:pPr marL="342900" marR="0" lvl="0" indent="-342900">
              <a:lnSpc>
                <a:spcPct val="115000"/>
              </a:lnSpc>
              <a:spcBef>
                <a:spcPts val="0"/>
              </a:spcBef>
              <a:spcAft>
                <a:spcPts val="0"/>
              </a:spcAft>
              <a:buFont typeface="Symbol"/>
              <a:buChar char=""/>
            </a:pPr>
            <a:r>
              <a:rPr lang="en-US" dirty="0" smtClean="0">
                <a:ea typeface="Calibri"/>
                <a:cs typeface="Times New Roman"/>
              </a:rPr>
              <a:t>10 CFR61, Licensing Requirements for Land Disposal of </a:t>
            </a:r>
            <a:r>
              <a:rPr lang="en-US" dirty="0" err="1" smtClean="0">
                <a:ea typeface="Calibri"/>
                <a:cs typeface="Times New Roman"/>
              </a:rPr>
              <a:t>Radwaste</a:t>
            </a:r>
            <a:endParaRPr lang="en-US" dirty="0" smtClean="0">
              <a:ea typeface="Calibri"/>
              <a:cs typeface="Times New Roman"/>
            </a:endParaRPr>
          </a:p>
          <a:p>
            <a:pPr marL="342900" marR="0" lvl="0" indent="-342900">
              <a:lnSpc>
                <a:spcPct val="115000"/>
              </a:lnSpc>
              <a:spcBef>
                <a:spcPts val="0"/>
              </a:spcBef>
              <a:spcAft>
                <a:spcPts val="0"/>
              </a:spcAft>
              <a:buFont typeface="Symbol"/>
              <a:buChar char=""/>
            </a:pPr>
            <a:r>
              <a:rPr lang="en-US" dirty="0" smtClean="0">
                <a:ea typeface="Calibri"/>
                <a:cs typeface="Times New Roman"/>
              </a:rPr>
              <a:t>10 CFR71, Packaging and Transportation of Radioactive Materials</a:t>
            </a:r>
          </a:p>
          <a:p>
            <a:pPr marL="342900" marR="0" lvl="0" indent="-342900">
              <a:lnSpc>
                <a:spcPct val="115000"/>
              </a:lnSpc>
              <a:spcBef>
                <a:spcPts val="0"/>
              </a:spcBef>
              <a:spcAft>
                <a:spcPts val="0"/>
              </a:spcAft>
              <a:buFont typeface="Symbol"/>
              <a:buChar char=""/>
            </a:pPr>
            <a:r>
              <a:rPr lang="en-US" dirty="0" smtClean="0">
                <a:ea typeface="Calibri"/>
                <a:cs typeface="Times New Roman"/>
              </a:rPr>
              <a:t>regulatory guides applicable to power reactor radiological protection (such as RG 8.38, RG 8.18, and RG 8.15)</a:t>
            </a:r>
            <a:endParaRPr lang="en-US" dirty="0"/>
          </a:p>
        </p:txBody>
      </p:sp>
      <p:sp>
        <p:nvSpPr>
          <p:cNvPr id="4" name="Date Placeholder 3"/>
          <p:cNvSpPr>
            <a:spLocks noGrp="1"/>
          </p:cNvSpPr>
          <p:nvPr>
            <p:ph type="dt" sz="half" idx="10"/>
          </p:nvPr>
        </p:nvSpPr>
        <p:spPr/>
        <p:txBody>
          <a:bodyPr/>
          <a:lstStyle/>
          <a:p>
            <a:fld id="{B55684A8-D790-49E3-AD8C-5DBA1E853DC6}"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63</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normAutofit/>
          </a:bodyPr>
          <a:lstStyle/>
          <a:p>
            <a:r>
              <a:rPr lang="en-US" dirty="0" smtClean="0"/>
              <a:t>Limited Quantity</a:t>
            </a:r>
          </a:p>
          <a:p>
            <a:pPr lvl="1"/>
            <a:r>
              <a:rPr lang="en-US" i="1" dirty="0" smtClean="0"/>
              <a:t>Limited quantity of Class 7 (radioactive) material </a:t>
            </a:r>
            <a:r>
              <a:rPr lang="en-US" dirty="0" smtClean="0"/>
              <a:t>means a quantity of Class 7 (radioactive) material not exceeding the material's package limits specified in §173.425 and conforming with requirements specified in §173.421.</a:t>
            </a:r>
          </a:p>
          <a:p>
            <a:r>
              <a:rPr lang="en-US" dirty="0" smtClean="0"/>
              <a:t>Exempt Quantity</a:t>
            </a:r>
          </a:p>
          <a:p>
            <a:pPr lvl="1"/>
            <a:r>
              <a:rPr lang="en-US" dirty="0" smtClean="0"/>
              <a:t>Radioactive material not meeting the lower limits of §173.436 (ACEM and ALEC)</a:t>
            </a:r>
          </a:p>
          <a:p>
            <a:endParaRPr lang="en-US" dirty="0"/>
          </a:p>
        </p:txBody>
      </p:sp>
      <p:sp>
        <p:nvSpPr>
          <p:cNvPr id="3" name="Date Placeholder 2"/>
          <p:cNvSpPr>
            <a:spLocks noGrp="1"/>
          </p:cNvSpPr>
          <p:nvPr>
            <p:ph type="dt" sz="half" idx="10"/>
          </p:nvPr>
        </p:nvSpPr>
        <p:spPr/>
        <p:txBody>
          <a:bodyPr/>
          <a:lstStyle/>
          <a:p>
            <a:fld id="{AEF5853E-6E28-4EB7-8397-2CFFD786D113}" type="datetime1">
              <a:rPr lang="en-US" smtClean="0"/>
              <a:pPr/>
              <a:t>2/18/2013</a:t>
            </a:fld>
            <a:endParaRPr lang="en-US"/>
          </a:p>
        </p:txBody>
      </p:sp>
      <p:sp>
        <p:nvSpPr>
          <p:cNvPr id="4" name="Footer Placeholder 3"/>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p:txBody>
          <a:bodyPr/>
          <a:lstStyle/>
          <a:p>
            <a:r>
              <a:rPr lang="en-US" smtClean="0"/>
              <a:t>Shipping Radioactive Material</a:t>
            </a:r>
          </a:p>
        </p:txBody>
      </p:sp>
      <p:sp>
        <p:nvSpPr>
          <p:cNvPr id="115715" name="Content Placeholder 2"/>
          <p:cNvSpPr>
            <a:spLocks noGrp="1"/>
          </p:cNvSpPr>
          <p:nvPr>
            <p:ph idx="1"/>
          </p:nvPr>
        </p:nvSpPr>
        <p:spPr/>
        <p:txBody>
          <a:bodyPr/>
          <a:lstStyle/>
          <a:p>
            <a:r>
              <a:rPr lang="en-US" smtClean="0"/>
              <a:t>Discuss regulatory limits for radiation levels and contamination levels for packages and vehicles while in transit.</a:t>
            </a:r>
          </a:p>
        </p:txBody>
      </p:sp>
      <p:sp>
        <p:nvSpPr>
          <p:cNvPr id="4" name="Date Placeholder 3"/>
          <p:cNvSpPr>
            <a:spLocks noGrp="1"/>
          </p:cNvSpPr>
          <p:nvPr>
            <p:ph type="dt" sz="half" idx="10"/>
          </p:nvPr>
        </p:nvSpPr>
        <p:spPr/>
        <p:txBody>
          <a:bodyPr/>
          <a:lstStyle/>
          <a:p>
            <a:fld id="{5BE65060-A33A-46E6-9BF8-916952AA61ED}"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0"/>
            <a:ext cx="8458200" cy="3124200"/>
          </a:xfrm>
        </p:spPr>
        <p:txBody>
          <a:bodyPr>
            <a:normAutofit fontScale="90000"/>
          </a:bodyPr>
          <a:lstStyle/>
          <a:p>
            <a:pPr marR="0" lvl="0">
              <a:lnSpc>
                <a:spcPct val="115000"/>
              </a:lnSpc>
              <a:spcBef>
                <a:spcPts val="0"/>
              </a:spcBef>
              <a:spcAft>
                <a:spcPts val="0"/>
              </a:spcAft>
            </a:pPr>
            <a:r>
              <a:rPr lang="en-US" b="0" dirty="0" smtClean="0">
                <a:effectLst>
                  <a:outerShdw blurRad="38100" dist="38100" dir="2700000" algn="tl">
                    <a:srgbClr val="000000">
                      <a:alpha val="43137"/>
                    </a:srgbClr>
                  </a:outerShdw>
                </a:effectLst>
                <a:latin typeface="Franklin Gothic Medium" pitchFamily="34" charset="0"/>
                <a:ea typeface="Calibri"/>
                <a:cs typeface="Times New Roman"/>
              </a:rPr>
              <a:t>State the limits for radioactive  contamination for release of materials, equipment, and areas for unrestricted use. </a:t>
            </a:r>
            <a:endParaRPr lang="en-US" b="0" dirty="0">
              <a:effectLst>
                <a:outerShdw blurRad="38100" dist="38100" dir="2700000" algn="tl">
                  <a:srgbClr val="000000">
                    <a:alpha val="43137"/>
                  </a:srgbClr>
                </a:outerShdw>
              </a:effectLst>
              <a:latin typeface="Franklin Gothic Medium" pitchFamily="34" charset="0"/>
            </a:endParaRPr>
          </a:p>
        </p:txBody>
      </p:sp>
      <p:sp>
        <p:nvSpPr>
          <p:cNvPr id="3" name="Content Placeholder 2"/>
          <p:cNvSpPr>
            <a:spLocks noGrp="1"/>
          </p:cNvSpPr>
          <p:nvPr>
            <p:ph idx="1"/>
          </p:nvPr>
        </p:nvSpPr>
        <p:spPr>
          <a:xfrm>
            <a:off x="457200" y="3886200"/>
            <a:ext cx="8686800" cy="2423160"/>
          </a:xfrm>
        </p:spPr>
        <p:txBody>
          <a:bodyPr>
            <a:normAutofit/>
          </a:bodyPr>
          <a:lstStyle/>
          <a:p>
            <a:r>
              <a:rPr lang="en-US" dirty="0" smtClean="0">
                <a:effectLst>
                  <a:outerShdw blurRad="38100" dist="38100" dir="2700000" algn="tl">
                    <a:srgbClr val="000000">
                      <a:alpha val="43137"/>
                    </a:srgbClr>
                  </a:outerShdw>
                </a:effectLst>
                <a:ea typeface="Calibri"/>
                <a:cs typeface="Times New Roman"/>
              </a:rPr>
              <a:t>&lt;1000 dpm/100cm2 beta-gamma</a:t>
            </a:r>
          </a:p>
          <a:p>
            <a:r>
              <a:rPr lang="en-US" dirty="0" smtClean="0">
                <a:effectLst>
                  <a:outerShdw blurRad="38100" dist="38100" dir="2700000" algn="tl">
                    <a:srgbClr val="000000">
                      <a:alpha val="43137"/>
                    </a:srgbClr>
                  </a:outerShdw>
                </a:effectLst>
                <a:ea typeface="Calibri"/>
                <a:cs typeface="Times New Roman"/>
              </a:rPr>
              <a:t>&lt;20 dpm/100cm2 alpha</a:t>
            </a:r>
            <a:r>
              <a:rPr lang="en-US" dirty="0" smtClean="0">
                <a:latin typeface="Calibri"/>
                <a:ea typeface="Calibri"/>
                <a:cs typeface="Times New Roman"/>
              </a:rPr>
              <a:t/>
            </a:r>
            <a:br>
              <a:rPr lang="en-US" dirty="0" smtClean="0">
                <a:latin typeface="Calibri"/>
                <a:ea typeface="Calibri"/>
                <a:cs typeface="Times New Roman"/>
              </a:rPr>
            </a:br>
            <a:endParaRPr lang="en-US" dirty="0"/>
          </a:p>
        </p:txBody>
      </p:sp>
      <p:sp>
        <p:nvSpPr>
          <p:cNvPr id="4" name="Date Placeholder 3"/>
          <p:cNvSpPr>
            <a:spLocks noGrp="1"/>
          </p:cNvSpPr>
          <p:nvPr>
            <p:ph type="dt" sz="half" idx="10"/>
          </p:nvPr>
        </p:nvSpPr>
        <p:spPr/>
        <p:txBody>
          <a:bodyPr/>
          <a:lstStyle/>
          <a:p>
            <a:fld id="{920D931D-F423-4461-AA17-D3E5B1FA0EE5}" type="datetime1">
              <a:rPr lang="en-US" smtClean="0"/>
              <a:pPr/>
              <a:t>2/18/2013</a:t>
            </a:fld>
            <a:endParaRPr lang="en-US"/>
          </a:p>
        </p:txBody>
      </p:sp>
      <p:sp>
        <p:nvSpPr>
          <p:cNvPr id="6" name="Footer Placeholder 5"/>
          <p:cNvSpPr>
            <a:spLocks noGrp="1"/>
          </p:cNvSpPr>
          <p:nvPr>
            <p:ph type="ftr" sz="quarter" idx="11"/>
          </p:nvPr>
        </p:nvSpPr>
        <p:spPr/>
        <p:txBody>
          <a:bodyPr/>
          <a:lstStyle/>
          <a:p>
            <a:r>
              <a:rPr lang="en-US" smtClean="0"/>
              <a:t>RPT 211</a:t>
            </a:r>
            <a:endParaRPr lang="en-US"/>
          </a:p>
        </p:txBody>
      </p:sp>
      <p:sp>
        <p:nvSpPr>
          <p:cNvPr id="5" name="Slide Number Placeholder 4"/>
          <p:cNvSpPr>
            <a:spLocks noGrp="1"/>
          </p:cNvSpPr>
          <p:nvPr>
            <p:ph type="sldNum" sz="quarter" idx="12"/>
          </p:nvPr>
        </p:nvSpPr>
        <p:spPr/>
        <p:txBody>
          <a:bodyPr/>
          <a:lstStyle/>
          <a:p>
            <a:fld id="{7E482F83-83FD-4D36-A35A-09F6D2F26BA5}"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RCNET</Template>
  <TotalTime>17808</TotalTime>
  <Words>2466</Words>
  <Application>Microsoft Office PowerPoint</Application>
  <PresentationFormat>On-screen Show (4:3)</PresentationFormat>
  <Paragraphs>464</Paragraphs>
  <Slides>63</Slides>
  <Notes>1</Notes>
  <HiddenSlides>0</HiddenSlides>
  <MMClips>0</MMClips>
  <ScaleCrop>false</ScaleCrop>
  <HeadingPairs>
    <vt:vector size="4" baseType="variant">
      <vt:variant>
        <vt:lpstr>Theme</vt:lpstr>
      </vt:variant>
      <vt:variant>
        <vt:i4>2</vt:i4>
      </vt:variant>
      <vt:variant>
        <vt:lpstr>Slide Titles</vt:lpstr>
      </vt:variant>
      <vt:variant>
        <vt:i4>63</vt:i4>
      </vt:variant>
    </vt:vector>
  </HeadingPairs>
  <TitlesOfParts>
    <vt:vector size="65" baseType="lpstr">
      <vt:lpstr>RCNET</vt:lpstr>
      <vt:lpstr>1_RCNET</vt:lpstr>
      <vt:lpstr>PowerPoint Presentation</vt:lpstr>
      <vt:lpstr>Radiological Safety &amp; Response</vt:lpstr>
      <vt:lpstr>Shipping Radioactive Material </vt:lpstr>
      <vt:lpstr>Shipping Radioactive Material</vt:lpstr>
      <vt:lpstr>PowerPoint Presentation</vt:lpstr>
      <vt:lpstr>PowerPoint Presentation</vt:lpstr>
      <vt:lpstr>PowerPoint Presentation</vt:lpstr>
      <vt:lpstr>Shipping Radioactive Material</vt:lpstr>
      <vt:lpstr>State the limits for radioactive  contamination for release of materials, equipment, and areas for unrestricted use. </vt:lpstr>
      <vt:lpstr>State the limit for radioactive contamination on personnel.  </vt:lpstr>
      <vt:lpstr>Define and state the posting requirements for contaminated areas. </vt:lpstr>
      <vt:lpstr>Explain the difference between loose and fixed contamination. </vt:lpstr>
      <vt:lpstr>Discuss the reason for having lower limits for alpha contamination. </vt:lpstr>
      <vt:lpstr>Identify potential sources of radioactive contamination, including work operations that can generate contamination. </vt:lpstr>
      <vt:lpstr>Describe techniques for controlling the spread of, including: </vt:lpstr>
      <vt:lpstr>PowerPoint Presentation</vt:lpstr>
      <vt:lpstr>Describe plant procedures for performing special contamination surveys, including </vt:lpstr>
      <vt:lpstr>Discuss the normal uses (plant specific locations), advantages, disadvantages, and relative sensibility of the following contamination detection devices: </vt:lpstr>
      <vt:lpstr>PowerPoint Presentation</vt:lpstr>
      <vt:lpstr>PowerPoint Presentation</vt:lpstr>
      <vt:lpstr>PowerPoint Presentation</vt:lpstr>
      <vt:lpstr>PowerPoint Presentation</vt:lpstr>
      <vt:lpstr>Describe procedures for controlling hot particles.  </vt:lpstr>
      <vt:lpstr>Define a full set of protective clothing under normal circumstances </vt:lpstr>
      <vt:lpstr>Describe other types of protective clothing available, including conditions under which each is used, procedures for donning and removing protective clothing, and inspections of clothing prior to use. </vt:lpstr>
      <vt:lpstr>Describe the devices used for containment of contamination during radiological work, such as drapes, glove bags, tents, drain bottles, absorbents to contain liquid, and catch containments. </vt:lpstr>
      <vt:lpstr>Glovebag</vt:lpstr>
      <vt:lpstr>Drape</vt:lpstr>
      <vt:lpstr>Tent</vt:lpstr>
      <vt:lpstr>Catch Containment</vt:lpstr>
      <vt:lpstr>Identify the conditions in which the use of each type of containment device is to be considered. </vt:lpstr>
      <vt:lpstr>Explain the inspections that are to be performed prior to the use of containment devices.</vt:lpstr>
      <vt:lpstr>Describe methods used to protect against facial contamination, such as face shields, “ski-mask,” and specially designed hoods. </vt:lpstr>
      <vt:lpstr>Describe techniques to minimize the spread of contamination: Protective clothing requirements  and precautions during use Removal of contaminated equipment Removal or decontamination of the containment device.</vt:lpstr>
      <vt:lpstr>Identify methods to prepare a work site for highly contaminated work:</vt:lpstr>
      <vt:lpstr>Define cross-contamination, and describe how it can result in the uncontrolled spread of contamination.   </vt:lpstr>
      <vt:lpstr>Describe techniques to prevent the spread of contamination when contaminated materials are brought out of posted areas. </vt:lpstr>
      <vt:lpstr>Describe the purpose and use of a stepoff pad in controlling the spread of contamination. </vt:lpstr>
      <vt:lpstr>Discuss the generic requirements for entering and working in areas with contamination above plant limits </vt:lpstr>
      <vt:lpstr>Describe, in general terms, the expected response to radiological incidents, including </vt:lpstr>
      <vt:lpstr>Identify the radiological consequences that my result from various incidents </vt:lpstr>
      <vt:lpstr>Describe how to estimate beta and gamma dose rates from the following: </vt:lpstr>
      <vt:lpstr>Describe how to estimate skin dose resulting from skin contamination including hot particles </vt:lpstr>
      <vt:lpstr>Describe isotopes expected to be present in the event of a radiological incident. </vt:lpstr>
      <vt:lpstr>Describe how to estimate dose due to ingestion or inhalation of radioactive materials. </vt:lpstr>
      <vt:lpstr>Estimate the activity released during an incident using the following: </vt:lpstr>
      <vt:lpstr>Identify work practices, instrument responses, and alarms that indicate the potential for radiological incident.</vt:lpstr>
      <vt:lpstr>Identify the immediate actions to be taken to control and minimize the extent of radiological incidents such as the following: </vt:lpstr>
      <vt:lpstr>Evaluate radiological incidents to identify the scope and cause. </vt:lpstr>
      <vt:lpstr>Identify follow-up actions to correct the causes of the incidents.</vt:lpstr>
      <vt:lpstr>Identify radiological surveys to be taken as a result of an incident and the purpose of each.</vt:lpstr>
      <vt:lpstr>Describe how to locate and track a radioactive plume.</vt:lpstr>
      <vt:lpstr>Explain the importance of using trending to identify the causes of individual incidents and the common causes of multiple incidents.</vt:lpstr>
      <vt:lpstr>Trending </vt:lpstr>
      <vt:lpstr>Discuss how reports of incidents at one plant can be useful in preventing similar incidents at another plant.</vt:lpstr>
      <vt:lpstr>Describe recent significant radiological incidents at this plant or at another nuclear power plants.</vt:lpstr>
      <vt:lpstr>Discuss emergency dose limits for life-saving and the control of plant safety.</vt:lpstr>
      <vt:lpstr>Discuss the historical development of radiological protection standards. </vt:lpstr>
      <vt:lpstr>Explain the purpose of radiological protection standards and guidelines.</vt:lpstr>
      <vt:lpstr>Identify the regulatory and advisory organizations that have cognizance in this area, and describe the function of each. </vt:lpstr>
      <vt:lpstr>PowerPoint Presentation</vt:lpstr>
      <vt:lpstr> Define and discuss the interrelationship among the following:</vt:lpstr>
      <vt:lpstr>Explain the principles and use of the following standards: </vt:lpstr>
    </vt:vector>
  </TitlesOfParts>
  <Company>Hanford (MSP ver 2.0)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Radiological Safety &amp; Response</dc:title>
  <dc:creator>Raymond Meyers</dc:creator>
  <cp:lastModifiedBy>Peggy Hines IRSC</cp:lastModifiedBy>
  <cp:revision>21</cp:revision>
  <dcterms:created xsi:type="dcterms:W3CDTF">2011-01-04T15:42:32Z</dcterms:created>
  <dcterms:modified xsi:type="dcterms:W3CDTF">2013-02-18T19:12:56Z</dcterms:modified>
</cp:coreProperties>
</file>