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530" r:id="rId3"/>
    <p:sldId id="541" r:id="rId4"/>
    <p:sldId id="547" r:id="rId5"/>
    <p:sldId id="548" r:id="rId6"/>
    <p:sldId id="550" r:id="rId7"/>
    <p:sldId id="832" r:id="rId8"/>
    <p:sldId id="825" r:id="rId9"/>
    <p:sldId id="575" r:id="rId10"/>
    <p:sldId id="292" r:id="rId11"/>
    <p:sldId id="815" r:id="rId12"/>
    <p:sldId id="293" r:id="rId13"/>
    <p:sldId id="826" r:id="rId14"/>
    <p:sldId id="828" r:id="rId15"/>
    <p:sldId id="381" r:id="rId16"/>
    <p:sldId id="830" r:id="rId17"/>
    <p:sldId id="839" r:id="rId18"/>
    <p:sldId id="840" r:id="rId19"/>
    <p:sldId id="831" r:id="rId20"/>
    <p:sldId id="827" r:id="rId21"/>
    <p:sldId id="837" r:id="rId22"/>
    <p:sldId id="838" r:id="rId23"/>
    <p:sldId id="834" r:id="rId24"/>
    <p:sldId id="430" r:id="rId25"/>
    <p:sldId id="429" r:id="rId26"/>
    <p:sldId id="525" r:id="rId27"/>
    <p:sldId id="433" r:id="rId28"/>
    <p:sldId id="437" r:id="rId29"/>
    <p:sldId id="833" r:id="rId30"/>
    <p:sldId id="484" r:id="rId31"/>
    <p:sldId id="406" r:id="rId32"/>
    <p:sldId id="443" r:id="rId33"/>
    <p:sldId id="444" r:id="rId34"/>
    <p:sldId id="364" r:id="rId35"/>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 roundtripDataSignature="AMtx7mgJFqLCYhPCWUN0F8cXHmUwHQf1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11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14"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11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11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0" y="4459515"/>
            <a:ext cx="5681970" cy="4224805"/>
          </a:xfrm>
          <a:prstGeom prst="rect">
            <a:avLst/>
          </a:prstGeom>
          <a:noFill/>
          <a:ln>
            <a:noFill/>
          </a:ln>
        </p:spPr>
        <p:txBody>
          <a:bodyPr spcFirstLastPara="1" wrap="square" lIns="91702" tIns="91702" rIns="91702" bIns="9170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31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82" name="Google Shape;82;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8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6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82" name="Google Shape;82;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77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92589" y="3487204"/>
            <a:ext cx="7940697" cy="3303767"/>
          </a:xfrm>
          <a:prstGeom prst="rect">
            <a:avLst/>
          </a:prstGeom>
        </p:spPr>
        <p:txBody>
          <a:bodyPr spcFirstLastPara="1" wrap="square" lIns="95779" tIns="95779" rIns="95779" bIns="95779" anchor="t" anchorCtr="0">
            <a:noAutofit/>
          </a:bodyPr>
          <a:lstStyle/>
          <a:p>
            <a:endParaRPr/>
          </a:p>
        </p:txBody>
      </p:sp>
      <p:sp>
        <p:nvSpPr>
          <p:cNvPr id="933" name="Google Shape;933;g5dca6803bb_0_37:notes"/>
          <p:cNvSpPr>
            <a:spLocks noGrp="1" noRot="1" noChangeAspect="1"/>
          </p:cNvSpPr>
          <p:nvPr>
            <p:ph type="sldImg" idx="2"/>
          </p:nvPr>
        </p:nvSpPr>
        <p:spPr>
          <a:xfrm>
            <a:off x="2514600" y="549275"/>
            <a:ext cx="4897438" cy="27543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712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92589" y="3487204"/>
            <a:ext cx="7940697" cy="3303767"/>
          </a:xfrm>
          <a:prstGeom prst="rect">
            <a:avLst/>
          </a:prstGeom>
        </p:spPr>
        <p:txBody>
          <a:bodyPr spcFirstLastPara="1" wrap="square" lIns="95779" tIns="95779" rIns="95779" bIns="95779" anchor="t" anchorCtr="0">
            <a:noAutofit/>
          </a:bodyPr>
          <a:lstStyle/>
          <a:p>
            <a:endParaRPr/>
          </a:p>
        </p:txBody>
      </p:sp>
      <p:sp>
        <p:nvSpPr>
          <p:cNvPr id="933" name="Google Shape;933;g5dca6803bb_0_37:notes"/>
          <p:cNvSpPr>
            <a:spLocks noGrp="1" noRot="1" noChangeAspect="1"/>
          </p:cNvSpPr>
          <p:nvPr>
            <p:ph type="sldImg" idx="2"/>
          </p:nvPr>
        </p:nvSpPr>
        <p:spPr>
          <a:xfrm>
            <a:off x="2514600" y="549275"/>
            <a:ext cx="4897438" cy="27543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8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82" name="Google Shape;82;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54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92589" y="3487204"/>
            <a:ext cx="7940697" cy="3303767"/>
          </a:xfrm>
          <a:prstGeom prst="rect">
            <a:avLst/>
          </a:prstGeom>
        </p:spPr>
        <p:txBody>
          <a:bodyPr spcFirstLastPara="1" wrap="square" lIns="95779" tIns="95779" rIns="95779" bIns="95779" anchor="t" anchorCtr="0">
            <a:noAutofit/>
          </a:bodyPr>
          <a:lstStyle/>
          <a:p>
            <a:endParaRPr/>
          </a:p>
        </p:txBody>
      </p:sp>
      <p:sp>
        <p:nvSpPr>
          <p:cNvPr id="933" name="Google Shape;933;g5dca6803bb_0_37:notes"/>
          <p:cNvSpPr>
            <a:spLocks noGrp="1" noRot="1" noChangeAspect="1"/>
          </p:cNvSpPr>
          <p:nvPr>
            <p:ph type="sldImg" idx="2"/>
          </p:nvPr>
        </p:nvSpPr>
        <p:spPr>
          <a:xfrm>
            <a:off x="2514600" y="549275"/>
            <a:ext cx="4897438" cy="27543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627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82" name="Google Shape;82;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44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82" name="Google Shape;82;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34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82" name="Google Shape;82;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24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941" name="Google Shape;941;p2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91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56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cbcf68ca2_0_63: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339" name="Google Shape;339;g5cbcf68ca2_0_6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37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d4ceba970_0_67: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386" name="Google Shape;386;g5d4ceba970_0_67: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1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087c2f97_0_23: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394" name="Google Shape;394;g5d087c2f97_0_23: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74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d862d8dda_0_0: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410" name="Google Shape;410;g5d862d8dda_0_0: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03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d862d8dda_0_0: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410" name="Google Shape;410;g5d862d8dda_0_0: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11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0" y="4459515"/>
            <a:ext cx="5681970" cy="4224805"/>
          </a:xfrm>
          <a:prstGeom prst="rect">
            <a:avLst/>
          </a:prstGeom>
        </p:spPr>
        <p:txBody>
          <a:bodyPr spcFirstLastPara="1" wrap="square" lIns="91702" tIns="91702" rIns="91702" bIns="91702" anchor="t" anchorCtr="0">
            <a:noAutofit/>
          </a:bodyPr>
          <a:lstStyle/>
          <a:p>
            <a:pPr marL="0" indent="0">
              <a:buNone/>
            </a:pPr>
            <a:endParaRPr/>
          </a:p>
        </p:txBody>
      </p:sp>
      <p:sp>
        <p:nvSpPr>
          <p:cNvPr id="82" name="Google Shape;82;p1: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59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bcf68ca2_0_28:notes"/>
          <p:cNvSpPr txBox="1">
            <a:spLocks noGrp="1"/>
          </p:cNvSpPr>
          <p:nvPr>
            <p:ph type="body" idx="1"/>
          </p:nvPr>
        </p:nvSpPr>
        <p:spPr>
          <a:xfrm>
            <a:off x="710241" y="4459515"/>
            <a:ext cx="5681919" cy="4224930"/>
          </a:xfrm>
          <a:prstGeom prst="rect">
            <a:avLst/>
          </a:prstGeom>
        </p:spPr>
        <p:txBody>
          <a:bodyPr spcFirstLastPara="1" wrap="square" lIns="91702" tIns="91702" rIns="91702" bIns="91702" anchor="t" anchorCtr="0">
            <a:noAutofit/>
          </a:bodyPr>
          <a:lstStyle/>
          <a:p>
            <a:pPr marL="0" indent="0">
              <a:buNone/>
            </a:pPr>
            <a:endParaRPr/>
          </a:p>
        </p:txBody>
      </p:sp>
      <p:sp>
        <p:nvSpPr>
          <p:cNvPr id="370" name="Google Shape;370;g5cbcf68ca2_0_28: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57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53245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Steps &amp; Lessons on Converting</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to a Competency-Based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Hybrid Model Part 2</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Presented by:</a:t>
            </a:r>
            <a:endParaRPr dirty="0"/>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Tom Wylie, PI for HOME4TECHS &amp; Scaling CBE Elements</a:t>
            </a:r>
            <a:endParaRPr dirty="0"/>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Northwest State CC, Archbold, OH</a:t>
            </a:r>
            <a:endParaRPr sz="3200" b="0" i="0" u="none" strike="noStrike" cap="none" dirty="0">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6" name="Rectangle 5">
            <a:extLst>
              <a:ext uri="{FF2B5EF4-FFF2-40B4-BE49-F238E27FC236}">
                <a16:creationId xmlns:a16="http://schemas.microsoft.com/office/drawing/2014/main" id="{2D404C7D-C7C6-4923-DFE3-5100535730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Google Shape;372;g5cbcf68ca2_0_28"/>
          <p:cNvSpPr txBox="1">
            <a:spLocks noGrp="1"/>
          </p:cNvSpPr>
          <p:nvPr>
            <p:ph type="title"/>
          </p:nvPr>
        </p:nvSpPr>
        <p:spPr>
          <a:xfrm>
            <a:off x="3422450" y="-90950"/>
            <a:ext cx="4347075"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Engaging Employers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73" name="Google Shape;373;g5cbcf68ca2_0_28"/>
          <p:cNvSpPr txBox="1">
            <a:spLocks noGrp="1"/>
          </p:cNvSpPr>
          <p:nvPr>
            <p:ph type="body" idx="1"/>
          </p:nvPr>
        </p:nvSpPr>
        <p:spPr>
          <a:xfrm>
            <a:off x="430686" y="1002269"/>
            <a:ext cx="11074500" cy="513929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How does the Technology division at </a:t>
            </a:r>
            <a:r>
              <a:rPr lang="en-US" dirty="0" err="1">
                <a:solidFill>
                  <a:srgbClr val="0070C0"/>
                </a:solidFill>
                <a:latin typeface="Times New Roman" panose="02020603050405020304" pitchFamily="18" charset="0"/>
                <a:cs typeface="Times New Roman" panose="02020603050405020304" pitchFamily="18" charset="0"/>
              </a:rPr>
              <a:t>NorthArk</a:t>
            </a:r>
            <a:r>
              <a:rPr lang="en-US" dirty="0">
                <a:solidFill>
                  <a:srgbClr val="0070C0"/>
                </a:solidFill>
                <a:latin typeface="Times New Roman" panose="02020603050405020304" pitchFamily="18" charset="0"/>
                <a:cs typeface="Times New Roman" panose="02020603050405020304" pitchFamily="18" charset="0"/>
              </a:rPr>
              <a:t> engage employers?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Accrediting bodies like a comprehensive employer engagement strategy</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Advisory Board</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Industry Roundtable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 Focused Industry Visit</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Industry Consortiums (Adv. Mfg. Consortium &amp; Lean Mfg. Consortium)</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74" name="Google Shape;374;g5cbcf68ca2_0_2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75" name="Google Shape;375;g5cbcf68ca2_0_28"/>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Oversight Group: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At some colleges this would be an Advisory Board for a program.  The BILT model was implemented at Terra State CC in Ohio.  This group is like a steering committee for their technical curriculum.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Technical Topic Roundtables: </a:t>
            </a:r>
            <a:r>
              <a:rPr lang="en-US" sz="2400" dirty="0">
                <a:solidFill>
                  <a:srgbClr val="0070C0"/>
                </a:solidFill>
                <a:latin typeface="Times New Roman" panose="02020603050405020304" pitchFamily="18" charset="0"/>
                <a:cs typeface="Times New Roman" panose="02020603050405020304" pitchFamily="18" charset="0"/>
              </a:rPr>
              <a:t>Our project team found the best way to get input on a topic such as the content of a PLC course, or a fluid power course, is to hold an industry roundtable.  This consists of 3-4 SMEs in a 45-minute Zoom meeting.  An outline is sent to each 1 week ahead of time, consisting of no more than a 2-page outline of topics that will be reviewed.  Input is documented, then sent back out to the small group for their final review.  A special focus should be on the hands-on skillset that is required.  The nice thing about using Zoom, is the college can do a one-on-one meeting with an SME if they cannot get to the Zoom meeting.  Most of all, respect their time and thank them for their input.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Communicate</a:t>
            </a:r>
            <a:r>
              <a:rPr lang="en-US" sz="2400" dirty="0">
                <a:solidFill>
                  <a:srgbClr val="0070C0"/>
                </a:solidFill>
                <a:latin typeface="Times New Roman" panose="02020603050405020304" pitchFamily="18" charset="0"/>
                <a:cs typeface="Times New Roman" panose="02020603050405020304" pitchFamily="18" charset="0"/>
              </a:rPr>
              <a:t> the results of the Roundtable back to the Oversight Group and explain how the curriculum will be adjusted to improve effectiveness and/or access.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Getting Input from Employers: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15203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3364940" y="-19498"/>
            <a:ext cx="7251301"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Importance of an External SME group</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81" name="Google Shape;381;g5d4ceba970_0_51"/>
          <p:cNvSpPr txBox="1">
            <a:spLocks noGrp="1"/>
          </p:cNvSpPr>
          <p:nvPr>
            <p:ph type="body" idx="1"/>
          </p:nvPr>
        </p:nvSpPr>
        <p:spPr>
          <a:xfrm>
            <a:off x="558750" y="131025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SME stands for Subject Matter Expert</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4-6 of these SMEs should be identified to vet information through as part of the development process </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It is important to have all knowledge and skills development, align to the workplace  </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will be done through validated competencies, and measurable outcomes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37011" y="1064919"/>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Converting Existing</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Technical Courses</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to a CB/H Model</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822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248930" y="22373"/>
            <a:ext cx="760310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Course Blueprint when Designing a Course: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2" name="Google Shape;86;p1">
            <a:extLst>
              <a:ext uri="{FF2B5EF4-FFF2-40B4-BE49-F238E27FC236}">
                <a16:creationId xmlns:a16="http://schemas.microsoft.com/office/drawing/2014/main" id="{5BEBFA32-5F9B-D408-D503-1055B85F0E96}"/>
              </a:ext>
            </a:extLst>
          </p:cNvPr>
          <p:cNvSpPr txBox="1"/>
          <p:nvPr/>
        </p:nvSpPr>
        <p:spPr>
          <a:xfrm>
            <a:off x="243101" y="1010798"/>
            <a:ext cx="11782121" cy="40318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2F5496"/>
                </a:solidFill>
                <a:latin typeface="Times New Roman"/>
                <a:ea typeface="Times New Roman"/>
                <a:cs typeface="Times New Roman"/>
                <a:sym typeface="Times New Roman"/>
              </a:rPr>
              <a:t>One thing I started doing a few years ago when converting/creating a technical course, was to create a Course Blueprint.  This is similar to a Master Machinist needing a blueprint of a part, before they machine it.</a:t>
            </a:r>
          </a:p>
          <a:p>
            <a:pPr marL="0" marR="0" lvl="0" indent="0" algn="ctr" rtl="0">
              <a:spcBef>
                <a:spcPts val="0"/>
              </a:spcBef>
              <a:spcAft>
                <a:spcPts val="0"/>
              </a:spcAft>
              <a:buNone/>
            </a:pPr>
            <a:endParaRPr lang="en-US" sz="32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rgbClr val="2F5496"/>
                </a:solidFill>
                <a:latin typeface="Times New Roman"/>
                <a:ea typeface="Times New Roman"/>
                <a:cs typeface="Times New Roman"/>
                <a:sym typeface="Times New Roman"/>
              </a:rPr>
              <a:t>The course is parsed into 8 modules, and I put notes, links and pictures that relate to the module into the blueprint.  Basically, I am storing the information that I will be putting into Canvas in the Blueprint, such as module descriptions, outcomes, etc.</a:t>
            </a:r>
          </a:p>
        </p:txBody>
      </p:sp>
    </p:spTree>
    <p:extLst>
      <p:ext uri="{BB962C8B-B14F-4D97-AF65-F5344CB8AC3E}">
        <p14:creationId xmlns:p14="http://schemas.microsoft.com/office/powerpoint/2010/main" val="21739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Reverse Design: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938" name="Google Shape;938;g5dca6803bb_0_37"/>
          <p:cNvPicPr preferRelativeResize="0"/>
          <p:nvPr/>
        </p:nvPicPr>
        <p:blipFill>
          <a:blip r:embed="rId4">
            <a:alphaModFix/>
          </a:blip>
          <a:stretch>
            <a:fillRect/>
          </a:stretch>
        </p:blipFill>
        <p:spPr>
          <a:xfrm>
            <a:off x="1034571" y="1390065"/>
            <a:ext cx="10122856" cy="5459852"/>
          </a:xfrm>
          <a:prstGeom prst="rect">
            <a:avLst/>
          </a:prstGeom>
          <a:noFill/>
          <a:ln>
            <a:noFill/>
          </a:ln>
        </p:spPr>
      </p:pic>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5">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20085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grpSp>
        <p:nvGrpSpPr>
          <p:cNvPr id="9" name="Group 8">
            <a:extLst>
              <a:ext uri="{FF2B5EF4-FFF2-40B4-BE49-F238E27FC236}">
                <a16:creationId xmlns:a16="http://schemas.microsoft.com/office/drawing/2014/main" id="{EAB20559-E2F0-E989-FAB9-7EE9A060B16D}"/>
              </a:ext>
            </a:extLst>
          </p:cNvPr>
          <p:cNvGrpSpPr/>
          <p:nvPr/>
        </p:nvGrpSpPr>
        <p:grpSpPr>
          <a:xfrm>
            <a:off x="1151538" y="1948006"/>
            <a:ext cx="1048362" cy="1270959"/>
            <a:chOff x="787880" y="1385977"/>
            <a:chExt cx="1048362" cy="1270959"/>
          </a:xfrm>
        </p:grpSpPr>
        <p:sp>
          <p:nvSpPr>
            <p:cNvPr id="3" name="Rectangle 2">
              <a:extLst>
                <a:ext uri="{FF2B5EF4-FFF2-40B4-BE49-F238E27FC236}">
                  <a16:creationId xmlns:a16="http://schemas.microsoft.com/office/drawing/2014/main" id="{24D75482-8A76-4737-FA30-4FD7DD93CE1D}"/>
                </a:ext>
              </a:extLst>
            </p:cNvPr>
            <p:cNvSpPr/>
            <p:nvPr/>
          </p:nvSpPr>
          <p:spPr>
            <a:xfrm>
              <a:off x="787880"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E0F90C-1442-358D-A2ED-9AC65BF25A82}"/>
                </a:ext>
              </a:extLst>
            </p:cNvPr>
            <p:cNvSpPr txBox="1"/>
            <p:nvPr/>
          </p:nvSpPr>
          <p:spPr>
            <a:xfrm>
              <a:off x="860655" y="1437735"/>
              <a:ext cx="902811" cy="646331"/>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Module</a:t>
              </a:r>
            </a:p>
            <a:p>
              <a:pPr algn="ctr"/>
              <a:r>
                <a:rPr lang="en-US" sz="1800" dirty="0">
                  <a:solidFill>
                    <a:srgbClr val="C00000"/>
                  </a:solidFill>
                  <a:latin typeface="Times New Roman" panose="02020603050405020304" pitchFamily="18" charset="0"/>
                  <a:cs typeface="Times New Roman" panose="02020603050405020304" pitchFamily="18" charset="0"/>
                </a:rPr>
                <a:t>Topics</a:t>
              </a:r>
            </a:p>
          </p:txBody>
        </p:sp>
      </p:grpSp>
      <p:grpSp>
        <p:nvGrpSpPr>
          <p:cNvPr id="10" name="Group 9">
            <a:extLst>
              <a:ext uri="{FF2B5EF4-FFF2-40B4-BE49-F238E27FC236}">
                <a16:creationId xmlns:a16="http://schemas.microsoft.com/office/drawing/2014/main" id="{26554499-50D5-A578-260E-6E774A854DEE}"/>
              </a:ext>
            </a:extLst>
          </p:cNvPr>
          <p:cNvGrpSpPr/>
          <p:nvPr/>
        </p:nvGrpSpPr>
        <p:grpSpPr>
          <a:xfrm>
            <a:off x="3547160" y="1948006"/>
            <a:ext cx="1120821" cy="1270959"/>
            <a:chOff x="2255522" y="1385977"/>
            <a:chExt cx="1120821" cy="1270959"/>
          </a:xfrm>
        </p:grpSpPr>
        <p:sp>
          <p:nvSpPr>
            <p:cNvPr id="4" name="Rectangle 3">
              <a:extLst>
                <a:ext uri="{FF2B5EF4-FFF2-40B4-BE49-F238E27FC236}">
                  <a16:creationId xmlns:a16="http://schemas.microsoft.com/office/drawing/2014/main" id="{4505F22E-789A-4B2D-F81B-9987923D7A87}"/>
                </a:ext>
              </a:extLst>
            </p:cNvPr>
            <p:cNvSpPr/>
            <p:nvPr/>
          </p:nvSpPr>
          <p:spPr>
            <a:xfrm>
              <a:off x="2291751"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49C1EA-81A9-3A5C-3F9C-8D8C2BE6A3BA}"/>
                </a:ext>
              </a:extLst>
            </p:cNvPr>
            <p:cNvSpPr txBox="1"/>
            <p:nvPr/>
          </p:nvSpPr>
          <p:spPr>
            <a:xfrm>
              <a:off x="2255522" y="1437734"/>
              <a:ext cx="1120821" cy="646331"/>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Module</a:t>
              </a:r>
            </a:p>
            <a:p>
              <a:pPr algn="ctr"/>
              <a:r>
                <a:rPr lang="en-US" sz="1800" dirty="0">
                  <a:solidFill>
                    <a:srgbClr val="C00000"/>
                  </a:solidFill>
                  <a:latin typeface="Times New Roman" panose="02020603050405020304" pitchFamily="18" charset="0"/>
                  <a:cs typeface="Times New Roman" panose="02020603050405020304" pitchFamily="18" charset="0"/>
                </a:rPr>
                <a:t>Outcomes</a:t>
              </a:r>
            </a:p>
          </p:txBody>
        </p:sp>
      </p:grpSp>
      <p:grpSp>
        <p:nvGrpSpPr>
          <p:cNvPr id="11" name="Group 10">
            <a:extLst>
              <a:ext uri="{FF2B5EF4-FFF2-40B4-BE49-F238E27FC236}">
                <a16:creationId xmlns:a16="http://schemas.microsoft.com/office/drawing/2014/main" id="{471C2B42-BA5B-1706-97B6-937D8990E72C}"/>
              </a:ext>
            </a:extLst>
          </p:cNvPr>
          <p:cNvGrpSpPr/>
          <p:nvPr/>
        </p:nvGrpSpPr>
        <p:grpSpPr>
          <a:xfrm>
            <a:off x="6051470" y="1948006"/>
            <a:ext cx="1048362" cy="1270959"/>
            <a:chOff x="3680604" y="1385977"/>
            <a:chExt cx="1048362" cy="1270959"/>
          </a:xfrm>
        </p:grpSpPr>
        <p:sp>
          <p:nvSpPr>
            <p:cNvPr id="7" name="Rectangle 6">
              <a:extLst>
                <a:ext uri="{FF2B5EF4-FFF2-40B4-BE49-F238E27FC236}">
                  <a16:creationId xmlns:a16="http://schemas.microsoft.com/office/drawing/2014/main" id="{B8776A67-CD81-BB2B-BCFC-3C50A2B9E602}"/>
                </a:ext>
              </a:extLst>
            </p:cNvPr>
            <p:cNvSpPr/>
            <p:nvPr/>
          </p:nvSpPr>
          <p:spPr>
            <a:xfrm>
              <a:off x="3680604"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AFDD6E-BE4A-4168-44F6-FA855ECFE04A}"/>
                </a:ext>
              </a:extLst>
            </p:cNvPr>
            <p:cNvSpPr txBox="1"/>
            <p:nvPr/>
          </p:nvSpPr>
          <p:spPr>
            <a:xfrm>
              <a:off x="3785440" y="1437734"/>
              <a:ext cx="838691" cy="923330"/>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Perfor-</a:t>
              </a:r>
            </a:p>
            <a:p>
              <a:pPr algn="ctr"/>
              <a:r>
                <a:rPr lang="en-US" sz="1800" dirty="0">
                  <a:solidFill>
                    <a:srgbClr val="C00000"/>
                  </a:solidFill>
                  <a:latin typeface="Times New Roman" panose="02020603050405020304" pitchFamily="18" charset="0"/>
                  <a:cs typeface="Times New Roman" panose="02020603050405020304" pitchFamily="18" charset="0"/>
                </a:rPr>
                <a:t>mance</a:t>
              </a:r>
            </a:p>
            <a:p>
              <a:pPr algn="ctr"/>
              <a:r>
                <a:rPr lang="en-US" sz="1800" dirty="0">
                  <a:solidFill>
                    <a:srgbClr val="C00000"/>
                  </a:solidFill>
                  <a:latin typeface="Times New Roman" panose="02020603050405020304" pitchFamily="18" charset="0"/>
                  <a:cs typeface="Times New Roman" panose="02020603050405020304" pitchFamily="18" charset="0"/>
                </a:rPr>
                <a:t>Assess</a:t>
              </a:r>
            </a:p>
          </p:txBody>
        </p:sp>
      </p:grpSp>
      <p:grpSp>
        <p:nvGrpSpPr>
          <p:cNvPr id="12" name="Group 11">
            <a:extLst>
              <a:ext uri="{FF2B5EF4-FFF2-40B4-BE49-F238E27FC236}">
                <a16:creationId xmlns:a16="http://schemas.microsoft.com/office/drawing/2014/main" id="{C7DC5B89-8DAE-E107-D6EC-B499EF1727CC}"/>
              </a:ext>
            </a:extLst>
          </p:cNvPr>
          <p:cNvGrpSpPr/>
          <p:nvPr/>
        </p:nvGrpSpPr>
        <p:grpSpPr>
          <a:xfrm>
            <a:off x="8483323" y="1948006"/>
            <a:ext cx="1069525" cy="1270959"/>
            <a:chOff x="3670024" y="1385977"/>
            <a:chExt cx="1069525" cy="1270959"/>
          </a:xfrm>
        </p:grpSpPr>
        <p:sp>
          <p:nvSpPr>
            <p:cNvPr id="13" name="Rectangle 12">
              <a:extLst>
                <a:ext uri="{FF2B5EF4-FFF2-40B4-BE49-F238E27FC236}">
                  <a16:creationId xmlns:a16="http://schemas.microsoft.com/office/drawing/2014/main" id="{61F7CB28-BC54-C2B3-11D1-8C3459BED402}"/>
                </a:ext>
              </a:extLst>
            </p:cNvPr>
            <p:cNvSpPr/>
            <p:nvPr/>
          </p:nvSpPr>
          <p:spPr>
            <a:xfrm>
              <a:off x="3680604"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6D66C24-D89B-7B9D-470C-6F68FCF02A75}"/>
                </a:ext>
              </a:extLst>
            </p:cNvPr>
            <p:cNvSpPr txBox="1"/>
            <p:nvPr/>
          </p:nvSpPr>
          <p:spPr>
            <a:xfrm>
              <a:off x="3670024" y="1437734"/>
              <a:ext cx="1069525" cy="646331"/>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Lab</a:t>
              </a:r>
            </a:p>
            <a:p>
              <a:pPr algn="ctr"/>
              <a:r>
                <a:rPr lang="en-US" sz="1800" dirty="0">
                  <a:solidFill>
                    <a:srgbClr val="C00000"/>
                  </a:solidFill>
                  <a:latin typeface="Times New Roman" panose="02020603050405020304" pitchFamily="18" charset="0"/>
                  <a:cs typeface="Times New Roman" panose="02020603050405020304" pitchFamily="18" charset="0"/>
                </a:rPr>
                <a:t>Exercises</a:t>
              </a:r>
            </a:p>
          </p:txBody>
        </p:sp>
      </p:grpSp>
      <p:grpSp>
        <p:nvGrpSpPr>
          <p:cNvPr id="15" name="Group 14">
            <a:extLst>
              <a:ext uri="{FF2B5EF4-FFF2-40B4-BE49-F238E27FC236}">
                <a16:creationId xmlns:a16="http://schemas.microsoft.com/office/drawing/2014/main" id="{AD03FCBE-93AE-9964-6C43-41047567269B}"/>
              </a:ext>
            </a:extLst>
          </p:cNvPr>
          <p:cNvGrpSpPr/>
          <p:nvPr/>
        </p:nvGrpSpPr>
        <p:grpSpPr>
          <a:xfrm>
            <a:off x="1083248" y="4135906"/>
            <a:ext cx="1184940" cy="1270959"/>
            <a:chOff x="3612316" y="1385977"/>
            <a:chExt cx="1184940" cy="1270959"/>
          </a:xfrm>
        </p:grpSpPr>
        <p:sp>
          <p:nvSpPr>
            <p:cNvPr id="16" name="Rectangle 15">
              <a:extLst>
                <a:ext uri="{FF2B5EF4-FFF2-40B4-BE49-F238E27FC236}">
                  <a16:creationId xmlns:a16="http://schemas.microsoft.com/office/drawing/2014/main" id="{A23CAAAD-24BC-AF1A-329F-3EC8BA268FAB}"/>
                </a:ext>
              </a:extLst>
            </p:cNvPr>
            <p:cNvSpPr/>
            <p:nvPr/>
          </p:nvSpPr>
          <p:spPr>
            <a:xfrm>
              <a:off x="3680604"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9DAE8D5-E720-95CD-D6F9-B82AFFF5240E}"/>
                </a:ext>
              </a:extLst>
            </p:cNvPr>
            <p:cNvSpPr txBox="1"/>
            <p:nvPr/>
          </p:nvSpPr>
          <p:spPr>
            <a:xfrm>
              <a:off x="3612316" y="1437734"/>
              <a:ext cx="1184940" cy="1200329"/>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Instruction</a:t>
              </a:r>
            </a:p>
            <a:p>
              <a:pPr algn="ctr"/>
              <a:r>
                <a:rPr lang="en-US" sz="1800" dirty="0">
                  <a:solidFill>
                    <a:srgbClr val="C00000"/>
                  </a:solidFill>
                  <a:latin typeface="Times New Roman" panose="02020603050405020304" pitchFamily="18" charset="0"/>
                  <a:cs typeface="Times New Roman" panose="02020603050405020304" pitchFamily="18" charset="0"/>
                </a:rPr>
                <a:t>PPT/PDF</a:t>
              </a:r>
            </a:p>
            <a:p>
              <a:pPr algn="ctr"/>
              <a:r>
                <a:rPr lang="en-US" sz="1800" dirty="0">
                  <a:solidFill>
                    <a:srgbClr val="C00000"/>
                  </a:solidFill>
                  <a:latin typeface="Times New Roman" panose="02020603050405020304" pitchFamily="18" charset="0"/>
                  <a:cs typeface="Times New Roman" panose="02020603050405020304" pitchFamily="18" charset="0"/>
                </a:rPr>
                <a:t>Videos</a:t>
              </a:r>
            </a:p>
            <a:p>
              <a:pPr algn="ctr"/>
              <a:r>
                <a:rPr lang="en-US" sz="1800" dirty="0">
                  <a:solidFill>
                    <a:srgbClr val="C00000"/>
                  </a:solidFill>
                  <a:latin typeface="Times New Roman" panose="02020603050405020304" pitchFamily="18" charset="0"/>
                  <a:cs typeface="Times New Roman" panose="02020603050405020304" pitchFamily="18" charset="0"/>
                </a:rPr>
                <a:t>Simulate</a:t>
              </a:r>
            </a:p>
          </p:txBody>
        </p:sp>
      </p:grpSp>
      <p:grpSp>
        <p:nvGrpSpPr>
          <p:cNvPr id="18" name="Group 17">
            <a:extLst>
              <a:ext uri="{FF2B5EF4-FFF2-40B4-BE49-F238E27FC236}">
                <a16:creationId xmlns:a16="http://schemas.microsoft.com/office/drawing/2014/main" id="{D52981A9-3BE4-970B-C67B-314D92400E7A}"/>
              </a:ext>
            </a:extLst>
          </p:cNvPr>
          <p:cNvGrpSpPr/>
          <p:nvPr/>
        </p:nvGrpSpPr>
        <p:grpSpPr>
          <a:xfrm>
            <a:off x="3583389" y="4134081"/>
            <a:ext cx="1048362" cy="1270959"/>
            <a:chOff x="3680604" y="1385977"/>
            <a:chExt cx="1048362" cy="1270959"/>
          </a:xfrm>
        </p:grpSpPr>
        <p:sp>
          <p:nvSpPr>
            <p:cNvPr id="19" name="Rectangle 18">
              <a:extLst>
                <a:ext uri="{FF2B5EF4-FFF2-40B4-BE49-F238E27FC236}">
                  <a16:creationId xmlns:a16="http://schemas.microsoft.com/office/drawing/2014/main" id="{69B55DFF-F82C-835C-67ED-06C4A3C2A3EE}"/>
                </a:ext>
              </a:extLst>
            </p:cNvPr>
            <p:cNvSpPr/>
            <p:nvPr/>
          </p:nvSpPr>
          <p:spPr>
            <a:xfrm>
              <a:off x="3680604"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4D9BAC5-DA71-77BC-6472-EDE0D8CD2B27}"/>
                </a:ext>
              </a:extLst>
            </p:cNvPr>
            <p:cNvSpPr txBox="1"/>
            <p:nvPr/>
          </p:nvSpPr>
          <p:spPr>
            <a:xfrm>
              <a:off x="3772617" y="1437734"/>
              <a:ext cx="864339" cy="923330"/>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KAA</a:t>
              </a:r>
            </a:p>
            <a:p>
              <a:pPr algn="ctr"/>
              <a:r>
                <a:rPr lang="en-US" sz="1800" dirty="0">
                  <a:solidFill>
                    <a:srgbClr val="C00000"/>
                  </a:solidFill>
                  <a:latin typeface="Times New Roman" panose="02020603050405020304" pitchFamily="18" charset="0"/>
                  <a:cs typeface="Times New Roman" panose="02020603050405020304" pitchFamily="18" charset="0"/>
                </a:rPr>
                <a:t>in</a:t>
              </a:r>
            </a:p>
            <a:p>
              <a:pPr algn="ctr"/>
              <a:r>
                <a:rPr lang="en-US" sz="1800" dirty="0">
                  <a:solidFill>
                    <a:srgbClr val="C00000"/>
                  </a:solidFill>
                  <a:latin typeface="Times New Roman" panose="02020603050405020304" pitchFamily="18" charset="0"/>
                  <a:cs typeface="Times New Roman" panose="02020603050405020304" pitchFamily="18" charset="0"/>
                </a:rPr>
                <a:t>Canvas</a:t>
              </a:r>
            </a:p>
          </p:txBody>
        </p:sp>
      </p:grpSp>
      <p:grpSp>
        <p:nvGrpSpPr>
          <p:cNvPr id="21" name="Group 20">
            <a:extLst>
              <a:ext uri="{FF2B5EF4-FFF2-40B4-BE49-F238E27FC236}">
                <a16:creationId xmlns:a16="http://schemas.microsoft.com/office/drawing/2014/main" id="{2CD7F703-FA59-A004-A119-750B8471312F}"/>
              </a:ext>
            </a:extLst>
          </p:cNvPr>
          <p:cNvGrpSpPr/>
          <p:nvPr/>
        </p:nvGrpSpPr>
        <p:grpSpPr>
          <a:xfrm>
            <a:off x="6051470" y="4138007"/>
            <a:ext cx="1048362" cy="1270959"/>
            <a:chOff x="3680604" y="1385977"/>
            <a:chExt cx="1048362" cy="1270959"/>
          </a:xfrm>
        </p:grpSpPr>
        <p:sp>
          <p:nvSpPr>
            <p:cNvPr id="22" name="Rectangle 21">
              <a:extLst>
                <a:ext uri="{FF2B5EF4-FFF2-40B4-BE49-F238E27FC236}">
                  <a16:creationId xmlns:a16="http://schemas.microsoft.com/office/drawing/2014/main" id="{EF0FF882-B0A5-41CA-CC1A-831B2ADA3C8D}"/>
                </a:ext>
              </a:extLst>
            </p:cNvPr>
            <p:cNvSpPr/>
            <p:nvPr/>
          </p:nvSpPr>
          <p:spPr>
            <a:xfrm>
              <a:off x="3680604"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805B76-5104-02A8-43D6-B7E95BCFAAE2}"/>
                </a:ext>
              </a:extLst>
            </p:cNvPr>
            <p:cNvSpPr txBox="1"/>
            <p:nvPr/>
          </p:nvSpPr>
          <p:spPr>
            <a:xfrm>
              <a:off x="3740558" y="1437734"/>
              <a:ext cx="928459" cy="646331"/>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Practice</a:t>
              </a:r>
            </a:p>
            <a:p>
              <a:pPr algn="ctr"/>
              <a:r>
                <a:rPr lang="en-US" sz="1800" dirty="0">
                  <a:solidFill>
                    <a:srgbClr val="C00000"/>
                  </a:solidFill>
                  <a:latin typeface="Times New Roman" panose="02020603050405020304" pitchFamily="18" charset="0"/>
                  <a:cs typeface="Times New Roman" panose="02020603050405020304" pitchFamily="18" charset="0"/>
                </a:rPr>
                <a:t>Quiz</a:t>
              </a:r>
            </a:p>
          </p:txBody>
        </p:sp>
      </p:grpSp>
      <p:grpSp>
        <p:nvGrpSpPr>
          <p:cNvPr id="24" name="Group 23">
            <a:extLst>
              <a:ext uri="{FF2B5EF4-FFF2-40B4-BE49-F238E27FC236}">
                <a16:creationId xmlns:a16="http://schemas.microsoft.com/office/drawing/2014/main" id="{CBD55EBC-8B0F-3AB6-9B97-B443B0E83392}"/>
              </a:ext>
            </a:extLst>
          </p:cNvPr>
          <p:cNvGrpSpPr/>
          <p:nvPr/>
        </p:nvGrpSpPr>
        <p:grpSpPr>
          <a:xfrm>
            <a:off x="8504486" y="4138008"/>
            <a:ext cx="1048362" cy="1270959"/>
            <a:chOff x="3680604" y="1385977"/>
            <a:chExt cx="1048362" cy="1270959"/>
          </a:xfrm>
        </p:grpSpPr>
        <p:sp>
          <p:nvSpPr>
            <p:cNvPr id="25" name="Rectangle 24">
              <a:extLst>
                <a:ext uri="{FF2B5EF4-FFF2-40B4-BE49-F238E27FC236}">
                  <a16:creationId xmlns:a16="http://schemas.microsoft.com/office/drawing/2014/main" id="{9518E23C-9426-BD37-9209-F1FB023F4B1C}"/>
                </a:ext>
              </a:extLst>
            </p:cNvPr>
            <p:cNvSpPr/>
            <p:nvPr/>
          </p:nvSpPr>
          <p:spPr>
            <a:xfrm>
              <a:off x="3680604" y="1385977"/>
              <a:ext cx="1048362" cy="12709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0D6091-B66D-47D4-8E3B-56F26912E654}"/>
                </a:ext>
              </a:extLst>
            </p:cNvPr>
            <p:cNvSpPr txBox="1"/>
            <p:nvPr/>
          </p:nvSpPr>
          <p:spPr>
            <a:xfrm>
              <a:off x="3830325" y="1437734"/>
              <a:ext cx="748923" cy="923330"/>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KAA</a:t>
              </a:r>
            </a:p>
            <a:p>
              <a:pPr algn="ctr"/>
              <a:r>
                <a:rPr lang="en-US" sz="1800" dirty="0">
                  <a:solidFill>
                    <a:srgbClr val="C00000"/>
                  </a:solidFill>
                  <a:latin typeface="Times New Roman" panose="02020603050405020304" pitchFamily="18" charset="0"/>
                  <a:cs typeface="Times New Roman" panose="02020603050405020304" pitchFamily="18" charset="0"/>
                </a:rPr>
                <a:t>Study</a:t>
              </a:r>
            </a:p>
            <a:p>
              <a:pPr algn="ctr"/>
              <a:r>
                <a:rPr lang="en-US" sz="1800" dirty="0">
                  <a:solidFill>
                    <a:srgbClr val="C00000"/>
                  </a:solidFill>
                  <a:latin typeface="Times New Roman" panose="02020603050405020304" pitchFamily="18" charset="0"/>
                  <a:cs typeface="Times New Roman" panose="02020603050405020304" pitchFamily="18" charset="0"/>
                </a:rPr>
                <a:t>Guide</a:t>
              </a:r>
            </a:p>
          </p:txBody>
        </p:sp>
      </p:grpSp>
      <p:sp>
        <p:nvSpPr>
          <p:cNvPr id="27" name="TextBox 26">
            <a:extLst>
              <a:ext uri="{FF2B5EF4-FFF2-40B4-BE49-F238E27FC236}">
                <a16:creationId xmlns:a16="http://schemas.microsoft.com/office/drawing/2014/main" id="{CEC05CC3-2A9E-4D50-FED5-3C4B4652B84C}"/>
              </a:ext>
            </a:extLst>
          </p:cNvPr>
          <p:cNvSpPr txBox="1"/>
          <p:nvPr/>
        </p:nvSpPr>
        <p:spPr>
          <a:xfrm>
            <a:off x="6284545" y="3182235"/>
            <a:ext cx="582211"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Test</a:t>
            </a:r>
          </a:p>
        </p:txBody>
      </p:sp>
      <p:sp>
        <p:nvSpPr>
          <p:cNvPr id="28" name="TextBox 27">
            <a:extLst>
              <a:ext uri="{FF2B5EF4-FFF2-40B4-BE49-F238E27FC236}">
                <a16:creationId xmlns:a16="http://schemas.microsoft.com/office/drawing/2014/main" id="{66185EBD-F068-2120-D205-04661790122B}"/>
              </a:ext>
            </a:extLst>
          </p:cNvPr>
          <p:cNvSpPr txBox="1"/>
          <p:nvPr/>
        </p:nvSpPr>
        <p:spPr>
          <a:xfrm>
            <a:off x="3762757" y="5387992"/>
            <a:ext cx="582211"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Test</a:t>
            </a:r>
          </a:p>
        </p:txBody>
      </p:sp>
      <p:sp>
        <p:nvSpPr>
          <p:cNvPr id="29" name="TextBox 28">
            <a:extLst>
              <a:ext uri="{FF2B5EF4-FFF2-40B4-BE49-F238E27FC236}">
                <a16:creationId xmlns:a16="http://schemas.microsoft.com/office/drawing/2014/main" id="{CCED5620-FA06-499E-629C-9658659B83DF}"/>
              </a:ext>
            </a:extLst>
          </p:cNvPr>
          <p:cNvSpPr txBox="1"/>
          <p:nvPr/>
        </p:nvSpPr>
        <p:spPr>
          <a:xfrm>
            <a:off x="8583673" y="3173779"/>
            <a:ext cx="889987"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Prepare</a:t>
            </a:r>
          </a:p>
        </p:txBody>
      </p:sp>
      <p:sp>
        <p:nvSpPr>
          <p:cNvPr id="30" name="TextBox 29">
            <a:extLst>
              <a:ext uri="{FF2B5EF4-FFF2-40B4-BE49-F238E27FC236}">
                <a16:creationId xmlns:a16="http://schemas.microsoft.com/office/drawing/2014/main" id="{71169F5F-A6B7-76FD-DD22-11647BE81274}"/>
              </a:ext>
            </a:extLst>
          </p:cNvPr>
          <p:cNvSpPr txBox="1"/>
          <p:nvPr/>
        </p:nvSpPr>
        <p:spPr>
          <a:xfrm>
            <a:off x="1273683" y="5387992"/>
            <a:ext cx="889987"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Prepare</a:t>
            </a:r>
          </a:p>
        </p:txBody>
      </p:sp>
      <p:sp>
        <p:nvSpPr>
          <p:cNvPr id="31" name="TextBox 30">
            <a:extLst>
              <a:ext uri="{FF2B5EF4-FFF2-40B4-BE49-F238E27FC236}">
                <a16:creationId xmlns:a16="http://schemas.microsoft.com/office/drawing/2014/main" id="{08573449-3F3B-2751-2CFB-50F0247BD674}"/>
              </a:ext>
            </a:extLst>
          </p:cNvPr>
          <p:cNvSpPr txBox="1"/>
          <p:nvPr/>
        </p:nvSpPr>
        <p:spPr>
          <a:xfrm>
            <a:off x="6149896" y="5387992"/>
            <a:ext cx="889987"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Prepare</a:t>
            </a:r>
          </a:p>
        </p:txBody>
      </p:sp>
      <p:sp>
        <p:nvSpPr>
          <p:cNvPr id="32" name="TextBox 31">
            <a:extLst>
              <a:ext uri="{FF2B5EF4-FFF2-40B4-BE49-F238E27FC236}">
                <a16:creationId xmlns:a16="http://schemas.microsoft.com/office/drawing/2014/main" id="{7685A49A-F6FA-7D4A-C854-E0916C289E25}"/>
              </a:ext>
            </a:extLst>
          </p:cNvPr>
          <p:cNvSpPr txBox="1"/>
          <p:nvPr/>
        </p:nvSpPr>
        <p:spPr>
          <a:xfrm>
            <a:off x="8583673" y="5374578"/>
            <a:ext cx="889987"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Prepare</a:t>
            </a:r>
          </a:p>
        </p:txBody>
      </p:sp>
      <p:sp>
        <p:nvSpPr>
          <p:cNvPr id="33" name="TextBox 32">
            <a:extLst>
              <a:ext uri="{FF2B5EF4-FFF2-40B4-BE49-F238E27FC236}">
                <a16:creationId xmlns:a16="http://schemas.microsoft.com/office/drawing/2014/main" id="{7D1CA19A-8C33-7770-54C6-7C75959F611C}"/>
              </a:ext>
            </a:extLst>
          </p:cNvPr>
          <p:cNvSpPr txBox="1"/>
          <p:nvPr/>
        </p:nvSpPr>
        <p:spPr>
          <a:xfrm>
            <a:off x="3683741" y="3205421"/>
            <a:ext cx="838691"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Design</a:t>
            </a:r>
          </a:p>
        </p:txBody>
      </p:sp>
      <p:sp>
        <p:nvSpPr>
          <p:cNvPr id="34" name="TextBox 33">
            <a:extLst>
              <a:ext uri="{FF2B5EF4-FFF2-40B4-BE49-F238E27FC236}">
                <a16:creationId xmlns:a16="http://schemas.microsoft.com/office/drawing/2014/main" id="{41BD739D-CB39-DB13-F603-704F3335F862}"/>
              </a:ext>
            </a:extLst>
          </p:cNvPr>
          <p:cNvSpPr txBox="1"/>
          <p:nvPr/>
        </p:nvSpPr>
        <p:spPr>
          <a:xfrm>
            <a:off x="1299330" y="3198765"/>
            <a:ext cx="838691" cy="369332"/>
          </a:xfrm>
          <a:prstGeom prst="rect">
            <a:avLst/>
          </a:prstGeom>
          <a:noFill/>
        </p:spPr>
        <p:txBody>
          <a:bodyPr wrap="none" rtlCol="0">
            <a:spAutoFit/>
          </a:bodyPr>
          <a:lstStyle/>
          <a:p>
            <a:pPr algn="ctr"/>
            <a:r>
              <a:rPr lang="en-US" sz="1800" dirty="0">
                <a:solidFill>
                  <a:srgbClr val="C00000"/>
                </a:solidFill>
                <a:latin typeface="Times New Roman" panose="02020603050405020304" pitchFamily="18" charset="0"/>
                <a:cs typeface="Times New Roman" panose="02020603050405020304" pitchFamily="18" charset="0"/>
              </a:rPr>
              <a:t>Design</a:t>
            </a:r>
          </a:p>
        </p:txBody>
      </p:sp>
      <p:sp>
        <p:nvSpPr>
          <p:cNvPr id="35" name="TextBox 34">
            <a:extLst>
              <a:ext uri="{FF2B5EF4-FFF2-40B4-BE49-F238E27FC236}">
                <a16:creationId xmlns:a16="http://schemas.microsoft.com/office/drawing/2014/main" id="{1780418B-9FA1-7CE9-29E0-BE40BAAA1FD3}"/>
              </a:ext>
            </a:extLst>
          </p:cNvPr>
          <p:cNvSpPr txBox="1"/>
          <p:nvPr/>
        </p:nvSpPr>
        <p:spPr>
          <a:xfrm>
            <a:off x="1019740" y="1012062"/>
            <a:ext cx="3421129" cy="461665"/>
          </a:xfrm>
          <a:prstGeom prst="rect">
            <a:avLst/>
          </a:prstGeom>
          <a:noFill/>
        </p:spPr>
        <p:txBody>
          <a:bodyPr wrap="non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Competency for a Module</a:t>
            </a:r>
          </a:p>
        </p:txBody>
      </p:sp>
      <p:cxnSp>
        <p:nvCxnSpPr>
          <p:cNvPr id="37" name="Straight Arrow Connector 36">
            <a:extLst>
              <a:ext uri="{FF2B5EF4-FFF2-40B4-BE49-F238E27FC236}">
                <a16:creationId xmlns:a16="http://schemas.microsoft.com/office/drawing/2014/main" id="{91EE13CD-B174-C931-2498-F1BB60613D1A}"/>
              </a:ext>
            </a:extLst>
          </p:cNvPr>
          <p:cNvCxnSpPr>
            <a:cxnSpLocks/>
          </p:cNvCxnSpPr>
          <p:nvPr/>
        </p:nvCxnSpPr>
        <p:spPr>
          <a:xfrm>
            <a:off x="2199898" y="2589236"/>
            <a:ext cx="13834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3AB4A16-FA2A-4B2A-8080-E1E25B5A6888}"/>
              </a:ext>
            </a:extLst>
          </p:cNvPr>
          <p:cNvCxnSpPr>
            <a:cxnSpLocks/>
          </p:cNvCxnSpPr>
          <p:nvPr/>
        </p:nvCxnSpPr>
        <p:spPr>
          <a:xfrm>
            <a:off x="4643253" y="2589236"/>
            <a:ext cx="13834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347463A-01B2-A811-2741-5B0E3AC6E4F6}"/>
              </a:ext>
            </a:extLst>
          </p:cNvPr>
          <p:cNvCxnSpPr>
            <a:cxnSpLocks/>
          </p:cNvCxnSpPr>
          <p:nvPr/>
        </p:nvCxnSpPr>
        <p:spPr>
          <a:xfrm>
            <a:off x="7120995" y="2589236"/>
            <a:ext cx="13834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A69141F-B130-FF7C-035F-6B478AD0D06B}"/>
              </a:ext>
            </a:extLst>
          </p:cNvPr>
          <p:cNvCxnSpPr>
            <a:cxnSpLocks/>
          </p:cNvCxnSpPr>
          <p:nvPr/>
        </p:nvCxnSpPr>
        <p:spPr>
          <a:xfrm>
            <a:off x="2199897" y="4762245"/>
            <a:ext cx="13834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B51BD78-9D7B-77BA-2167-65E5FA3ACFC5}"/>
              </a:ext>
            </a:extLst>
          </p:cNvPr>
          <p:cNvCxnSpPr>
            <a:cxnSpLocks/>
          </p:cNvCxnSpPr>
          <p:nvPr/>
        </p:nvCxnSpPr>
        <p:spPr>
          <a:xfrm>
            <a:off x="4643253" y="4762245"/>
            <a:ext cx="13834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4E6096D-FA44-E481-AA47-C90341C1E919}"/>
              </a:ext>
            </a:extLst>
          </p:cNvPr>
          <p:cNvCxnSpPr>
            <a:cxnSpLocks/>
          </p:cNvCxnSpPr>
          <p:nvPr/>
        </p:nvCxnSpPr>
        <p:spPr>
          <a:xfrm>
            <a:off x="7110412" y="4762245"/>
            <a:ext cx="138349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Google Shape;937;g5dca6803bb_0_37">
            <a:extLst>
              <a:ext uri="{FF2B5EF4-FFF2-40B4-BE49-F238E27FC236}">
                <a16:creationId xmlns:a16="http://schemas.microsoft.com/office/drawing/2014/main" id="{1F7E260B-8086-6F02-CD7C-85DE9371F75E}"/>
              </a:ext>
            </a:extLst>
          </p:cNvPr>
          <p:cNvSpPr txBox="1"/>
          <p:nvPr/>
        </p:nvSpPr>
        <p:spPr>
          <a:xfrm>
            <a:off x="3254681" y="0"/>
            <a:ext cx="6901485"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Developing the Content of a Module: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cxnSp>
        <p:nvCxnSpPr>
          <p:cNvPr id="38" name="Straight Arrow Connector 37">
            <a:extLst>
              <a:ext uri="{FF2B5EF4-FFF2-40B4-BE49-F238E27FC236}">
                <a16:creationId xmlns:a16="http://schemas.microsoft.com/office/drawing/2014/main" id="{808895DD-CE7D-FD2E-3588-61B1B07CAC62}"/>
              </a:ext>
            </a:extLst>
          </p:cNvPr>
          <p:cNvCxnSpPr>
            <a:cxnSpLocks/>
          </p:cNvCxnSpPr>
          <p:nvPr/>
        </p:nvCxnSpPr>
        <p:spPr>
          <a:xfrm>
            <a:off x="9552848" y="2589236"/>
            <a:ext cx="5710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ECC7BA-206E-B294-4823-9E860F5F3985}"/>
              </a:ext>
            </a:extLst>
          </p:cNvPr>
          <p:cNvCxnSpPr>
            <a:cxnSpLocks/>
          </p:cNvCxnSpPr>
          <p:nvPr/>
        </p:nvCxnSpPr>
        <p:spPr>
          <a:xfrm>
            <a:off x="10127411" y="2599426"/>
            <a:ext cx="0" cy="11559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EFCA284-7EA6-C74A-718A-5EF3A64DBFC2}"/>
              </a:ext>
            </a:extLst>
          </p:cNvPr>
          <p:cNvCxnSpPr>
            <a:cxnSpLocks/>
          </p:cNvCxnSpPr>
          <p:nvPr/>
        </p:nvCxnSpPr>
        <p:spPr>
          <a:xfrm flipH="1">
            <a:off x="649857" y="3755367"/>
            <a:ext cx="94948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866223B-B28D-1EEB-8032-5354D0B6E86B}"/>
              </a:ext>
            </a:extLst>
          </p:cNvPr>
          <p:cNvCxnSpPr>
            <a:cxnSpLocks/>
          </p:cNvCxnSpPr>
          <p:nvPr/>
        </p:nvCxnSpPr>
        <p:spPr>
          <a:xfrm>
            <a:off x="658483" y="3763992"/>
            <a:ext cx="0" cy="9982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0E20564-9391-A607-25C4-B7F818DCDAB4}"/>
              </a:ext>
            </a:extLst>
          </p:cNvPr>
          <p:cNvCxnSpPr>
            <a:cxnSpLocks/>
          </p:cNvCxnSpPr>
          <p:nvPr/>
        </p:nvCxnSpPr>
        <p:spPr>
          <a:xfrm>
            <a:off x="649857" y="4762245"/>
            <a:ext cx="50167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12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6063198"/>
          </a:xfrm>
          <a:prstGeom prst="rect">
            <a:avLst/>
          </a:prstGeom>
          <a:noFill/>
        </p:spPr>
        <p:txBody>
          <a:bodyPr wrap="square" rtlCol="0">
            <a:spAutoFit/>
          </a:bodyPr>
          <a:lstStyle/>
          <a:p>
            <a:r>
              <a:rPr lang="en-US" sz="2000" b="1" i="0" u="none" strike="noStrike" baseline="0" dirty="0">
                <a:solidFill>
                  <a:srgbClr val="0070C0"/>
                </a:solidFill>
                <a:latin typeface="Times New Roman" panose="02020603050405020304" pitchFamily="18" charset="0"/>
                <a:cs typeface="Times New Roman" panose="02020603050405020304" pitchFamily="18" charset="0"/>
              </a:rPr>
              <a:t>Competency: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Use </a:t>
            </a:r>
            <a:r>
              <a:rPr lang="en-US" sz="2000" b="0" i="0" u="none" strike="noStrike" baseline="0" dirty="0" err="1">
                <a:solidFill>
                  <a:srgbClr val="0070C0"/>
                </a:solidFill>
                <a:latin typeface="Times New Roman" panose="02020603050405020304" pitchFamily="18" charset="0"/>
                <a:cs typeface="Times New Roman" panose="02020603050405020304" pitchFamily="18" charset="0"/>
              </a:rPr>
              <a:t>RSLinx</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 to establish communications between a computer (with PLC programming software) and Allen Bradley PLCs (L5000, SLC-500, PLC-5 &amp; ML1000).</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Module Outcomes: </a:t>
            </a:r>
          </a:p>
          <a:p>
            <a:r>
              <a:rPr lang="en-US" sz="2000" dirty="0">
                <a:solidFill>
                  <a:srgbClr val="0070C0"/>
                </a:solidFill>
                <a:latin typeface="Times New Roman" panose="02020603050405020304" pitchFamily="18" charset="0"/>
                <a:cs typeface="Times New Roman" panose="02020603050405020304" pitchFamily="18" charset="0"/>
              </a:rPr>
              <a:t>1. Configure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communication with a ControlLogix 5571 controller.</a:t>
            </a:r>
          </a:p>
          <a:p>
            <a:r>
              <a:rPr lang="en-US" sz="2000" dirty="0">
                <a:solidFill>
                  <a:srgbClr val="0070C0"/>
                </a:solidFill>
                <a:latin typeface="Times New Roman" panose="02020603050405020304" pitchFamily="18" charset="0"/>
                <a:cs typeface="Times New Roman" panose="02020603050405020304" pitchFamily="18" charset="0"/>
              </a:rPr>
              <a:t>2. Identify all the hardware components on a L5571 controller</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Skills Assessment</a:t>
            </a:r>
            <a:r>
              <a:rPr lang="en-US" sz="2000" dirty="0">
                <a:solidFill>
                  <a:srgbClr val="0070C0"/>
                </a:solidFill>
                <a:latin typeface="Times New Roman" panose="02020603050405020304" pitchFamily="18" charset="0"/>
                <a:cs typeface="Times New Roman" panose="02020603050405020304" pitchFamily="18" charset="0"/>
              </a:rPr>
              <a:t>: </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Ethernet/IP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 USB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the controller.</a:t>
            </a:r>
          </a:p>
          <a:p>
            <a:pPr marL="457200" indent="-457200">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Knowledge Required</a:t>
            </a:r>
            <a:r>
              <a:rPr lang="en-US" sz="2000" dirty="0">
                <a:solidFill>
                  <a:srgbClr val="0070C0"/>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What is an IP address?  What is a subnet mask?  How does an Ethernet port get an IP address?</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determine the IP address of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drill down to a controller from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use </a:t>
            </a:r>
            <a:r>
              <a:rPr lang="en-US" sz="2000" dirty="0" err="1">
                <a:solidFill>
                  <a:srgbClr val="0070C0"/>
                </a:solidFill>
                <a:latin typeface="Times New Roman" panose="02020603050405020304" pitchFamily="18" charset="0"/>
                <a:cs typeface="Times New Roman" panose="02020603050405020304" pitchFamily="18" charset="0"/>
              </a:rPr>
              <a:t>RSWho</a:t>
            </a:r>
            <a:r>
              <a:rPr lang="en-US" sz="2000" dirty="0">
                <a:solidFill>
                  <a:srgbClr val="0070C0"/>
                </a:solidFill>
                <a:latin typeface="Times New Roman" panose="02020603050405020304" pitchFamily="18" charset="0"/>
                <a:cs typeface="Times New Roman" panose="02020603050405020304" pitchFamily="18" charset="0"/>
              </a:rPr>
              <a:t> to view the drivers and communications within a ControlLogix system</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create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166213" y="110447"/>
            <a:ext cx="8594467" cy="523220"/>
          </a:xfrm>
          <a:prstGeom prst="rect">
            <a:avLst/>
          </a:prstGeom>
          <a:noFill/>
        </p:spPr>
        <p:txBody>
          <a:bodyPr wrap="square" rtlCol="0">
            <a:spAutoFit/>
          </a:bodyPr>
          <a:lstStyle/>
          <a:p>
            <a:r>
              <a:rPr lang="en-US" sz="2800" dirty="0">
                <a:solidFill>
                  <a:srgbClr val="0070C0"/>
                </a:solidFill>
              </a:rPr>
              <a:t>Competency, Outcomes, Assessment &amp; Knowledge</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17412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324535"/>
          </a:xfrm>
          <a:prstGeom prst="rect">
            <a:avLst/>
          </a:prstGeom>
          <a:noFill/>
        </p:spPr>
        <p:txBody>
          <a:bodyPr wrap="square" rtlCol="0">
            <a:spAutoFit/>
          </a:bodyPr>
          <a:lstStyle/>
          <a:p>
            <a:r>
              <a:rPr lang="en-US" sz="2000" b="1" i="0" u="none" strike="noStrike" baseline="0" dirty="0">
                <a:solidFill>
                  <a:srgbClr val="0070C0"/>
                </a:solidFill>
                <a:latin typeface="Times New Roman" panose="02020603050405020304" pitchFamily="18" charset="0"/>
                <a:cs typeface="Times New Roman" panose="02020603050405020304" pitchFamily="18" charset="0"/>
              </a:rPr>
              <a:t>Build the Instructional Material: </a:t>
            </a:r>
            <a:r>
              <a:rPr lang="en-US" sz="2000" b="1" dirty="0">
                <a:solidFill>
                  <a:srgbClr val="0070C0"/>
                </a:solidFill>
                <a:latin typeface="Times New Roman" panose="02020603050405020304" pitchFamily="18" charset="0"/>
                <a:cs typeface="Times New Roman" panose="02020603050405020304" pitchFamily="18" charset="0"/>
              </a:rPr>
              <a:t>Module Outcomes: </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Reading assignments if using a textbook, or vendor manuals</a:t>
            </a:r>
          </a:p>
          <a:p>
            <a:r>
              <a:rPr lang="en-US" sz="2000" dirty="0">
                <a:solidFill>
                  <a:srgbClr val="0070C0"/>
                </a:solidFill>
                <a:latin typeface="Times New Roman" panose="02020603050405020304" pitchFamily="18" charset="0"/>
                <a:cs typeface="Times New Roman" panose="02020603050405020304" pitchFamily="18" charset="0"/>
              </a:rPr>
              <a:t>   a. This could be the Rockwell Getting Results from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manual, or textbook</a:t>
            </a:r>
          </a:p>
          <a:p>
            <a:endParaRPr lang="en-US" sz="2000" dirty="0">
              <a:solidFill>
                <a:srgbClr val="0070C0"/>
              </a:solidFill>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2. Create focused PPT/PDF materials focused on </a:t>
            </a:r>
            <a:r>
              <a:rPr lang="en-US" sz="2000" dirty="0" err="1">
                <a:solidFill>
                  <a:srgbClr val="0070C0"/>
                </a:solidFill>
                <a:latin typeface="Times New Roman" panose="02020603050405020304" pitchFamily="18" charset="0"/>
                <a:cs typeface="Times New Roman" panose="02020603050405020304" pitchFamily="18" charset="0"/>
              </a:rPr>
              <a:t>NorthArk</a:t>
            </a:r>
            <a:r>
              <a:rPr lang="en-US" sz="2000" dirty="0">
                <a:solidFill>
                  <a:srgbClr val="0070C0"/>
                </a:solidFill>
                <a:latin typeface="Times New Roman" panose="02020603050405020304" pitchFamily="18" charset="0"/>
                <a:cs typeface="Times New Roman" panose="02020603050405020304" pitchFamily="18" charset="0"/>
              </a:rPr>
              <a:t> lab equipment</a:t>
            </a:r>
          </a:p>
          <a:p>
            <a:r>
              <a:rPr lang="en-US" sz="2000" dirty="0">
                <a:solidFill>
                  <a:srgbClr val="0070C0"/>
                </a:solidFill>
                <a:latin typeface="Times New Roman" panose="02020603050405020304" pitchFamily="18" charset="0"/>
                <a:cs typeface="Times New Roman" panose="02020603050405020304" pitchFamily="18" charset="0"/>
              </a:rPr>
              <a:t>   a. This could be pictures of the communication ports on the computer and on the PLCs in the lab and explain</a:t>
            </a:r>
          </a:p>
          <a:p>
            <a:endParaRPr lang="en-US" sz="2000" dirty="0">
              <a:solidFill>
                <a:srgbClr val="0070C0"/>
              </a:solidFill>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3. Instructor created videos explaining hardware, or how to use software (</a:t>
            </a:r>
            <a:r>
              <a:rPr lang="en-US" sz="2000" dirty="0" err="1">
                <a:solidFill>
                  <a:srgbClr val="0070C0"/>
                </a:solidFill>
                <a:latin typeface="Times New Roman" panose="02020603050405020304" pitchFamily="18" charset="0"/>
                <a:cs typeface="Times New Roman" panose="02020603050405020304" pitchFamily="18" charset="0"/>
              </a:rPr>
              <a:t>screencam</a:t>
            </a:r>
            <a:r>
              <a:rPr lang="en-US" sz="2000" dirty="0">
                <a:solidFill>
                  <a:srgbClr val="0070C0"/>
                </a:solidFill>
                <a:latin typeface="Times New Roman" panose="02020603050405020304" pitchFamily="18" charset="0"/>
                <a:cs typeface="Times New Roman" panose="02020603050405020304" pitchFamily="18" charset="0"/>
              </a:rPr>
              <a:t>)</a:t>
            </a:r>
          </a:p>
          <a:p>
            <a:r>
              <a:rPr lang="en-US" sz="2000" dirty="0">
                <a:solidFill>
                  <a:srgbClr val="0070C0"/>
                </a:solidFill>
                <a:latin typeface="Times New Roman" panose="02020603050405020304" pitchFamily="18" charset="0"/>
                <a:cs typeface="Times New Roman" panose="02020603050405020304" pitchFamily="18" charset="0"/>
              </a:rPr>
              <a:t>   a. Instructor will use Canvas, Camtasia or Zoom to record a </a:t>
            </a:r>
            <a:r>
              <a:rPr lang="en-US" sz="2000" dirty="0" err="1">
                <a:solidFill>
                  <a:srgbClr val="0070C0"/>
                </a:solidFill>
                <a:latin typeface="Times New Roman" panose="02020603050405020304" pitchFamily="18" charset="0"/>
                <a:cs typeface="Times New Roman" panose="02020603050405020304" pitchFamily="18" charset="0"/>
              </a:rPr>
              <a:t>screencam</a:t>
            </a:r>
            <a:r>
              <a:rPr lang="en-US" sz="2000" dirty="0">
                <a:solidFill>
                  <a:srgbClr val="0070C0"/>
                </a:solidFill>
                <a:latin typeface="Times New Roman" panose="02020603050405020304" pitchFamily="18" charset="0"/>
                <a:cs typeface="Times New Roman" panose="02020603050405020304" pitchFamily="18" charset="0"/>
              </a:rPr>
              <a:t> video on how to create the drivers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4. Created lab exercises (instructor guides the student learning)</a:t>
            </a:r>
          </a:p>
          <a:p>
            <a:r>
              <a:rPr lang="en-US" sz="2000" dirty="0">
                <a:solidFill>
                  <a:srgbClr val="0070C0"/>
                </a:solidFill>
                <a:latin typeface="Times New Roman" panose="02020603050405020304" pitchFamily="18" charset="0"/>
                <a:cs typeface="Times New Roman" panose="02020603050405020304" pitchFamily="18" charset="0"/>
              </a:rPr>
              <a:t>   a. This document will go through setting up communications and ask the student questions about it</a:t>
            </a:r>
          </a:p>
          <a:p>
            <a:endParaRPr lang="en-US" sz="2000" dirty="0">
              <a:solidFill>
                <a:srgbClr val="0070C0"/>
              </a:solidFill>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5. Create simulations in the virtual machines</a:t>
            </a:r>
          </a:p>
          <a:p>
            <a:r>
              <a:rPr lang="en-US" sz="2000" dirty="0">
                <a:solidFill>
                  <a:srgbClr val="0070C0"/>
                </a:solidFill>
                <a:latin typeface="Times New Roman" panose="02020603050405020304" pitchFamily="18" charset="0"/>
                <a:cs typeface="Times New Roman" panose="02020603050405020304" pitchFamily="18" charset="0"/>
              </a:rPr>
              <a:t>   a. This can be done using the emulators in a VM, and setting up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establish communications</a:t>
            </a:r>
          </a:p>
          <a:p>
            <a:pPr marL="457200" indent="-457200">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Prepare the Students: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36002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254681" y="0"/>
            <a:ext cx="6660028"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Contact Hours per week for a Course: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2" name="TextBox 1">
            <a:extLst>
              <a:ext uri="{FF2B5EF4-FFF2-40B4-BE49-F238E27FC236}">
                <a16:creationId xmlns:a16="http://schemas.microsoft.com/office/drawing/2014/main" id="{A5981D12-05D3-5911-7CAB-79D391C83F26}"/>
              </a:ext>
            </a:extLst>
          </p:cNvPr>
          <p:cNvSpPr txBox="1"/>
          <p:nvPr/>
        </p:nvSpPr>
        <p:spPr>
          <a:xfrm>
            <a:off x="278743" y="1136762"/>
            <a:ext cx="11082068" cy="1200329"/>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Hours in Class, and Out of Class, in Ohio</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1 Lecture hour/week is 1 Credit Hour.  1 Lecture Hour requires 2 hours of out of class time per week.</a:t>
            </a:r>
          </a:p>
          <a:p>
            <a:r>
              <a:rPr lang="en-US" sz="1800" dirty="0">
                <a:latin typeface="Times New Roman" panose="02020603050405020304" pitchFamily="18" charset="0"/>
                <a:cs typeface="Times New Roman" panose="02020603050405020304" pitchFamily="18" charset="0"/>
              </a:rPr>
              <a:t>2 Lab hours/week is 1 Credit Hour.  2 hours of Lab per week requires 2 hours of out of class time per week.</a:t>
            </a:r>
          </a:p>
          <a:p>
            <a:r>
              <a:rPr lang="en-US" sz="1800" dirty="0">
                <a:latin typeface="Times New Roman" panose="02020603050405020304" pitchFamily="18" charset="0"/>
                <a:cs typeface="Times New Roman" panose="02020603050405020304" pitchFamily="18" charset="0"/>
              </a:rPr>
              <a:t>3 Lab hours/week is 1 Credit Hour.  3 hours of Lab per week requires 3 hours of out of class time per week. </a:t>
            </a:r>
          </a:p>
        </p:txBody>
      </p:sp>
      <p:sp>
        <p:nvSpPr>
          <p:cNvPr id="7" name="TextBox 6">
            <a:extLst>
              <a:ext uri="{FF2B5EF4-FFF2-40B4-BE49-F238E27FC236}">
                <a16:creationId xmlns:a16="http://schemas.microsoft.com/office/drawing/2014/main" id="{E8A3412C-2CBB-2ECB-673C-A17E86740F54}"/>
              </a:ext>
            </a:extLst>
          </p:cNvPr>
          <p:cNvSpPr txBox="1"/>
          <p:nvPr/>
        </p:nvSpPr>
        <p:spPr>
          <a:xfrm>
            <a:off x="278743" y="2634883"/>
            <a:ext cx="11082068" cy="1200329"/>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ET 2440 Industrial Control Systems</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2 Lecture hour/week is 2 Credit Hour. Requires 4 hours of out of class time per week, for a total of 6 hours/week</a:t>
            </a:r>
          </a:p>
          <a:p>
            <a:r>
              <a:rPr lang="en-US" sz="1800" dirty="0">
                <a:latin typeface="Times New Roman" panose="02020603050405020304" pitchFamily="18" charset="0"/>
                <a:cs typeface="Times New Roman" panose="02020603050405020304" pitchFamily="18" charset="0"/>
              </a:rPr>
              <a:t>6 Lab hours/week is 2 Credit Hours.  Requires 6 hours of out of class time per week, for a total of 12 hours/week</a:t>
            </a:r>
          </a:p>
          <a:p>
            <a:r>
              <a:rPr lang="en-US" sz="1800" dirty="0">
                <a:latin typeface="Times New Roman" panose="02020603050405020304" pitchFamily="18" charset="0"/>
                <a:cs typeface="Times New Roman" panose="02020603050405020304" pitchFamily="18" charset="0"/>
              </a:rPr>
              <a:t>This course should take 18 hours per week by standard academic hours.</a:t>
            </a:r>
          </a:p>
        </p:txBody>
      </p:sp>
      <p:sp>
        <p:nvSpPr>
          <p:cNvPr id="5" name="Google Shape;86;p1">
            <a:extLst>
              <a:ext uri="{FF2B5EF4-FFF2-40B4-BE49-F238E27FC236}">
                <a16:creationId xmlns:a16="http://schemas.microsoft.com/office/drawing/2014/main" id="{A424CBA4-EB10-86E8-7017-70682422066B}"/>
              </a:ext>
            </a:extLst>
          </p:cNvPr>
          <p:cNvSpPr txBox="1"/>
          <p:nvPr/>
        </p:nvSpPr>
        <p:spPr>
          <a:xfrm>
            <a:off x="737683" y="4001289"/>
            <a:ext cx="10349563" cy="2062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2F5496"/>
                </a:solidFill>
                <a:latin typeface="Times New Roman"/>
                <a:ea typeface="Times New Roman"/>
                <a:cs typeface="Times New Roman"/>
                <a:sym typeface="Times New Roman"/>
              </a:rPr>
              <a:t>The Learning Sequence Sheet found in each course module should show the estimated time per week to complete this module.  This will be important to the Students, Academic Leadership, and for Academic Affairs.</a:t>
            </a:r>
          </a:p>
        </p:txBody>
      </p:sp>
    </p:spTree>
    <p:extLst>
      <p:ext uri="{BB962C8B-B14F-4D97-AF65-F5344CB8AC3E}">
        <p14:creationId xmlns:p14="http://schemas.microsoft.com/office/powerpoint/2010/main" val="329364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35476" y="1420883"/>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000" b="1" dirty="0">
                <a:solidFill>
                  <a:srgbClr val="0070C0"/>
                </a:solidFill>
                <a:latin typeface="Times New Roman" panose="02020603050405020304" pitchFamily="18" charset="0"/>
                <a:cs typeface="Times New Roman" panose="02020603050405020304" pitchFamily="18" charset="0"/>
              </a:rPr>
              <a:t>Workshop Materials Available for Download</a:t>
            </a:r>
            <a:r>
              <a:rPr lang="en-US" b="1" dirty="0">
                <a:solidFill>
                  <a:srgbClr val="0070C0"/>
                </a:solidFill>
              </a:rPr>
              <a:t>:</a:t>
            </a:r>
            <a:endParaRPr b="1"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9;g5d7ac9e4d7_0_0">
            <a:extLst>
              <a:ext uri="{FF2B5EF4-FFF2-40B4-BE49-F238E27FC236}">
                <a16:creationId xmlns:a16="http://schemas.microsoft.com/office/drawing/2014/main" id="{EE7B78E4-A02B-8E3D-AB1C-5901E243EB49}"/>
              </a:ext>
            </a:extLst>
          </p:cNvPr>
          <p:cNvSpPr txBox="1">
            <a:spLocks/>
          </p:cNvSpPr>
          <p:nvPr/>
        </p:nvSpPr>
        <p:spPr>
          <a:xfrm>
            <a:off x="2318268" y="3170786"/>
            <a:ext cx="7751633"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4400"/>
            </a:pPr>
            <a:r>
              <a:rPr lang="en-US" sz="4800" b="1" dirty="0">
                <a:solidFill>
                  <a:srgbClr val="0070C0"/>
                </a:solidFill>
                <a:latin typeface="Times New Roman" panose="02020603050405020304" pitchFamily="18" charset="0"/>
                <a:cs typeface="Times New Roman" panose="02020603050405020304" pitchFamily="18" charset="0"/>
              </a:rPr>
              <a:t>https://ate.is/Scaling_CBE</a:t>
            </a:r>
          </a:p>
        </p:txBody>
      </p:sp>
    </p:spTree>
    <p:extLst>
      <p:ext uri="{BB962C8B-B14F-4D97-AF65-F5344CB8AC3E}">
        <p14:creationId xmlns:p14="http://schemas.microsoft.com/office/powerpoint/2010/main" val="14416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965058-D9B3-1216-3C82-C6EBE2404475}"/>
              </a:ext>
            </a:extLst>
          </p:cNvPr>
          <p:cNvPicPr>
            <a:picLocks noChangeAspect="1"/>
          </p:cNvPicPr>
          <p:nvPr/>
        </p:nvPicPr>
        <p:blipFill>
          <a:blip r:embed="rId2"/>
          <a:stretch>
            <a:fillRect/>
          </a:stretch>
        </p:blipFill>
        <p:spPr>
          <a:xfrm>
            <a:off x="1667696" y="981466"/>
            <a:ext cx="8672576" cy="5824580"/>
          </a:xfrm>
          <a:prstGeom prst="rect">
            <a:avLst/>
          </a:prstGeom>
        </p:spPr>
      </p:pic>
      <p:sp>
        <p:nvSpPr>
          <p:cNvPr id="4" name="Rectangle 3">
            <a:extLst>
              <a:ext uri="{FF2B5EF4-FFF2-40B4-BE49-F238E27FC236}">
                <a16:creationId xmlns:a16="http://schemas.microsoft.com/office/drawing/2014/main" id="{B6A89B24-8C67-B573-8086-448594F42F4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37;g5dca6803bb_0_37">
            <a:extLst>
              <a:ext uri="{FF2B5EF4-FFF2-40B4-BE49-F238E27FC236}">
                <a16:creationId xmlns:a16="http://schemas.microsoft.com/office/drawing/2014/main" id="{A62961F3-51C8-8C5C-8DD5-38EEE296A414}"/>
              </a:ext>
            </a:extLst>
          </p:cNvPr>
          <p:cNvSpPr txBox="1"/>
          <p:nvPr/>
        </p:nvSpPr>
        <p:spPr>
          <a:xfrm>
            <a:off x="3254681" y="0"/>
            <a:ext cx="5130193"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Learning Sequence Sheet: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7" name="Google Shape;85;p1">
            <a:extLst>
              <a:ext uri="{FF2B5EF4-FFF2-40B4-BE49-F238E27FC236}">
                <a16:creationId xmlns:a16="http://schemas.microsoft.com/office/drawing/2014/main" id="{869CDB40-82F6-D0BB-DC2B-7939F9B8BF53}"/>
              </a:ext>
            </a:extLst>
          </p:cNvPr>
          <p:cNvPicPr preferRelativeResize="0"/>
          <p:nvPr/>
        </p:nvPicPr>
        <p:blipFill rotWithShape="1">
          <a:blip r:embed="rId3">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140262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8FCEC-CAA4-00EE-E297-758950D8AA52}"/>
              </a:ext>
            </a:extLst>
          </p:cNvPr>
          <p:cNvPicPr>
            <a:picLocks noChangeAspect="1"/>
          </p:cNvPicPr>
          <p:nvPr/>
        </p:nvPicPr>
        <p:blipFill>
          <a:blip r:embed="rId2"/>
          <a:stretch>
            <a:fillRect/>
          </a:stretch>
        </p:blipFill>
        <p:spPr>
          <a:xfrm>
            <a:off x="597616" y="1481257"/>
            <a:ext cx="10812133" cy="5086320"/>
          </a:xfrm>
          <a:prstGeom prst="rect">
            <a:avLst/>
          </a:prstGeom>
        </p:spPr>
      </p:pic>
      <p:sp>
        <p:nvSpPr>
          <p:cNvPr id="4" name="Rectangle 3">
            <a:extLst>
              <a:ext uri="{FF2B5EF4-FFF2-40B4-BE49-F238E27FC236}">
                <a16:creationId xmlns:a16="http://schemas.microsoft.com/office/drawing/2014/main" id="{B41B7435-7E6B-CA76-CFDF-DA8449E0B1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85;p1">
            <a:extLst>
              <a:ext uri="{FF2B5EF4-FFF2-40B4-BE49-F238E27FC236}">
                <a16:creationId xmlns:a16="http://schemas.microsoft.com/office/drawing/2014/main" id="{7B5863E9-A635-FEE7-EA88-89DE6E9A97F4}"/>
              </a:ext>
            </a:extLst>
          </p:cNvPr>
          <p:cNvPicPr preferRelativeResize="0"/>
          <p:nvPr/>
        </p:nvPicPr>
        <p:blipFill rotWithShape="1">
          <a:blip r:embed="rId3">
            <a:alphaModFix/>
          </a:blip>
          <a:srcRect/>
          <a:stretch/>
        </p:blipFill>
        <p:spPr>
          <a:xfrm>
            <a:off x="41563" y="51954"/>
            <a:ext cx="3065318" cy="658396"/>
          </a:xfrm>
          <a:prstGeom prst="rect">
            <a:avLst/>
          </a:prstGeom>
          <a:noFill/>
          <a:ln>
            <a:noFill/>
          </a:ln>
        </p:spPr>
      </p:pic>
      <p:sp>
        <p:nvSpPr>
          <p:cNvPr id="2" name="Google Shape;937;g5dca6803bb_0_37">
            <a:extLst>
              <a:ext uri="{FF2B5EF4-FFF2-40B4-BE49-F238E27FC236}">
                <a16:creationId xmlns:a16="http://schemas.microsoft.com/office/drawing/2014/main" id="{43192D93-356D-608B-46AB-FAD9C5A6AD0C}"/>
              </a:ext>
            </a:extLst>
          </p:cNvPr>
          <p:cNvSpPr txBox="1"/>
          <p:nvPr/>
        </p:nvSpPr>
        <p:spPr>
          <a:xfrm>
            <a:off x="3254681" y="0"/>
            <a:ext cx="5130193"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Learning Sequence Sheet: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51803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411481" y="1064919"/>
            <a:ext cx="11586754" cy="501671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1. Module Description &amp; Outcomes</a:t>
            </a:r>
          </a:p>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2. Learning Sequence Sheet</a:t>
            </a:r>
          </a:p>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3. Instructional Materials (PDFs, Videos, Reading Material)</a:t>
            </a:r>
          </a:p>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4. Lab Exercises</a:t>
            </a:r>
          </a:p>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5. KAA Study Guide</a:t>
            </a:r>
          </a:p>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6. KAA Assessment</a:t>
            </a:r>
          </a:p>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7. Practice Quiz</a:t>
            </a:r>
          </a:p>
          <a:p>
            <a:pPr marL="0" marR="0" lvl="0" indent="0" rtl="0">
              <a:spcBef>
                <a:spcPts val="0"/>
              </a:spcBef>
              <a:spcAft>
                <a:spcPts val="0"/>
              </a:spcAft>
              <a:buNone/>
            </a:pPr>
            <a:r>
              <a:rPr lang="en-US" sz="3600" dirty="0">
                <a:solidFill>
                  <a:srgbClr val="2F5496"/>
                </a:solidFill>
                <a:latin typeface="Times New Roman"/>
                <a:ea typeface="Times New Roman"/>
                <a:cs typeface="Times New Roman"/>
                <a:sym typeface="Times New Roman"/>
              </a:rPr>
              <a:t>8. Skills Assessment</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3" name="Google Shape;937;g5dca6803bb_0_37">
            <a:extLst>
              <a:ext uri="{FF2B5EF4-FFF2-40B4-BE49-F238E27FC236}">
                <a16:creationId xmlns:a16="http://schemas.microsoft.com/office/drawing/2014/main" id="{ABBA4EBE-15A9-482A-075B-2ABA0A60954D}"/>
              </a:ext>
            </a:extLst>
          </p:cNvPr>
          <p:cNvSpPr txBox="1"/>
          <p:nvPr/>
        </p:nvSpPr>
        <p:spPr>
          <a:xfrm>
            <a:off x="3254681" y="0"/>
            <a:ext cx="7306639"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Common Elements of a Learning Module: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11075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3" name="Google Shape;937;g5dca6803bb_0_37">
            <a:extLst>
              <a:ext uri="{FF2B5EF4-FFF2-40B4-BE49-F238E27FC236}">
                <a16:creationId xmlns:a16="http://schemas.microsoft.com/office/drawing/2014/main" id="{858E1CD9-A268-2B2B-E871-01B242A80A08}"/>
              </a:ext>
            </a:extLst>
          </p:cNvPr>
          <p:cNvSpPr txBox="1"/>
          <p:nvPr/>
        </p:nvSpPr>
        <p:spPr>
          <a:xfrm>
            <a:off x="3254681" y="0"/>
            <a:ext cx="595833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Virtual Machines &amp; Simulations: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4" name="TextBox 3">
            <a:extLst>
              <a:ext uri="{FF2B5EF4-FFF2-40B4-BE49-F238E27FC236}">
                <a16:creationId xmlns:a16="http://schemas.microsoft.com/office/drawing/2014/main" id="{EEE61EC8-3698-0236-8BE6-7BCDF75844B5}"/>
              </a:ext>
            </a:extLst>
          </p:cNvPr>
          <p:cNvSpPr txBox="1"/>
          <p:nvPr/>
        </p:nvSpPr>
        <p:spPr>
          <a:xfrm>
            <a:off x="606140" y="1264375"/>
            <a:ext cx="10964757" cy="4401205"/>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A virtual machine is a virtual computer that resides on the college servers, which can house proprietary software (PLC, CAD, CAM, etc.), and can be accessed by the students from home with a computer and </a:t>
            </a:r>
            <a:r>
              <a:rPr lang="en-US" sz="2800" dirty="0" err="1">
                <a:solidFill>
                  <a:srgbClr val="0070C0"/>
                </a:solidFill>
                <a:latin typeface="Times New Roman" panose="02020603050405020304" pitchFamily="18" charset="0"/>
                <a:cs typeface="Times New Roman" panose="02020603050405020304" pitchFamily="18" charset="0"/>
              </a:rPr>
              <a:t>WiFi</a:t>
            </a:r>
            <a:r>
              <a:rPr lang="en-US" sz="2800" dirty="0">
                <a:solidFill>
                  <a:srgbClr val="0070C0"/>
                </a:solidFill>
                <a:latin typeface="Times New Roman" panose="02020603050405020304" pitchFamily="18" charset="0"/>
                <a:cs typeface="Times New Roman" panose="02020603050405020304" pitchFamily="18" charset="0"/>
              </a:rPr>
              <a:t> connection, using a browser, such as Chrome, Edge, Safari or Firefox.</a:t>
            </a:r>
          </a:p>
          <a:p>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Simulations are usually created using Automation Studio, a simulation software created by </a:t>
            </a:r>
            <a:r>
              <a:rPr lang="en-US" sz="2800" dirty="0" err="1">
                <a:solidFill>
                  <a:srgbClr val="0070C0"/>
                </a:solidFill>
                <a:latin typeface="Times New Roman" panose="02020603050405020304" pitchFamily="18" charset="0"/>
                <a:cs typeface="Times New Roman" panose="02020603050405020304" pitchFamily="18" charset="0"/>
              </a:rPr>
              <a:t>Famic</a:t>
            </a:r>
            <a:r>
              <a:rPr lang="en-US" sz="2800" dirty="0">
                <a:solidFill>
                  <a:srgbClr val="0070C0"/>
                </a:solidFill>
                <a:latin typeface="Times New Roman" panose="02020603050405020304" pitchFamily="18" charset="0"/>
                <a:cs typeface="Times New Roman" panose="02020603050405020304" pitchFamily="18" charset="0"/>
              </a:rPr>
              <a:t> Corporation in Quebec.</a:t>
            </a:r>
          </a:p>
          <a:p>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Simulations do not replace the hands-on, but will be used to prepare students to do the hands-on learning.</a:t>
            </a:r>
          </a:p>
        </p:txBody>
      </p:sp>
    </p:spTree>
    <p:extLst>
      <p:ext uri="{BB962C8B-B14F-4D97-AF65-F5344CB8AC3E}">
        <p14:creationId xmlns:p14="http://schemas.microsoft.com/office/powerpoint/2010/main" val="359320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26F885C-B8E1-4CA6-9B62-3F0205F5360E}"/>
              </a:ext>
            </a:extLst>
          </p:cNvPr>
          <p:cNvGrpSpPr/>
          <p:nvPr/>
        </p:nvGrpSpPr>
        <p:grpSpPr>
          <a:xfrm>
            <a:off x="346601" y="3826494"/>
            <a:ext cx="3919566" cy="3031506"/>
            <a:chOff x="373450" y="3512208"/>
            <a:chExt cx="3919566" cy="3031506"/>
          </a:xfrm>
        </p:grpSpPr>
        <p:pic>
          <p:nvPicPr>
            <p:cNvPr id="2" name="Picture 1">
              <a:extLst>
                <a:ext uri="{FF2B5EF4-FFF2-40B4-BE49-F238E27FC236}">
                  <a16:creationId xmlns:a16="http://schemas.microsoft.com/office/drawing/2014/main" id="{1C1B9C93-E559-4EFE-A814-82545155E637}"/>
                </a:ext>
              </a:extLst>
            </p:cNvPr>
            <p:cNvPicPr>
              <a:picLocks noChangeAspect="1"/>
            </p:cNvPicPr>
            <p:nvPr/>
          </p:nvPicPr>
          <p:blipFill>
            <a:blip r:embed="rId2"/>
            <a:stretch>
              <a:fillRect/>
            </a:stretch>
          </p:blipFill>
          <p:spPr>
            <a:xfrm>
              <a:off x="373450" y="3524267"/>
              <a:ext cx="3919566" cy="3019447"/>
            </a:xfrm>
            <a:prstGeom prst="rect">
              <a:avLst/>
            </a:prstGeom>
          </p:spPr>
        </p:pic>
        <p:pic>
          <p:nvPicPr>
            <p:cNvPr id="5" name="Picture 4">
              <a:extLst>
                <a:ext uri="{FF2B5EF4-FFF2-40B4-BE49-F238E27FC236}">
                  <a16:creationId xmlns:a16="http://schemas.microsoft.com/office/drawing/2014/main" id="{7CA99581-B36C-48DA-A319-53664C7F3E1C}"/>
                </a:ext>
              </a:extLst>
            </p:cNvPr>
            <p:cNvPicPr>
              <a:picLocks noChangeAspect="1"/>
            </p:cNvPicPr>
            <p:nvPr/>
          </p:nvPicPr>
          <p:blipFill>
            <a:blip r:embed="rId3"/>
            <a:stretch>
              <a:fillRect/>
            </a:stretch>
          </p:blipFill>
          <p:spPr>
            <a:xfrm>
              <a:off x="373450" y="4486769"/>
              <a:ext cx="1631718" cy="874269"/>
            </a:xfrm>
            <a:prstGeom prst="rect">
              <a:avLst/>
            </a:prstGeom>
          </p:spPr>
        </p:pic>
        <p:pic>
          <p:nvPicPr>
            <p:cNvPr id="6" name="Picture 5">
              <a:extLst>
                <a:ext uri="{FF2B5EF4-FFF2-40B4-BE49-F238E27FC236}">
                  <a16:creationId xmlns:a16="http://schemas.microsoft.com/office/drawing/2014/main" id="{7A96D5CD-3862-4F2A-89F9-137BD42589A6}"/>
                </a:ext>
              </a:extLst>
            </p:cNvPr>
            <p:cNvPicPr>
              <a:picLocks noChangeAspect="1"/>
            </p:cNvPicPr>
            <p:nvPr/>
          </p:nvPicPr>
          <p:blipFill>
            <a:blip r:embed="rId4"/>
            <a:stretch>
              <a:fillRect/>
            </a:stretch>
          </p:blipFill>
          <p:spPr>
            <a:xfrm>
              <a:off x="2066651" y="4225699"/>
              <a:ext cx="1459008" cy="1123850"/>
            </a:xfrm>
            <a:prstGeom prst="rect">
              <a:avLst/>
            </a:prstGeom>
          </p:spPr>
        </p:pic>
        <p:pic>
          <p:nvPicPr>
            <p:cNvPr id="8" name="Picture 7">
              <a:extLst>
                <a:ext uri="{FF2B5EF4-FFF2-40B4-BE49-F238E27FC236}">
                  <a16:creationId xmlns:a16="http://schemas.microsoft.com/office/drawing/2014/main" id="{4FA60DFB-B5E0-4A56-AD05-705AD2327790}"/>
                </a:ext>
              </a:extLst>
            </p:cNvPr>
            <p:cNvPicPr>
              <a:picLocks noChangeAspect="1"/>
            </p:cNvPicPr>
            <p:nvPr/>
          </p:nvPicPr>
          <p:blipFill>
            <a:blip r:embed="rId5"/>
            <a:stretch>
              <a:fillRect/>
            </a:stretch>
          </p:blipFill>
          <p:spPr>
            <a:xfrm>
              <a:off x="447555" y="3512208"/>
              <a:ext cx="1240947" cy="974561"/>
            </a:xfrm>
            <a:prstGeom prst="rect">
              <a:avLst/>
            </a:prstGeom>
          </p:spPr>
        </p:pic>
        <p:pic>
          <p:nvPicPr>
            <p:cNvPr id="9" name="Picture 8">
              <a:extLst>
                <a:ext uri="{FF2B5EF4-FFF2-40B4-BE49-F238E27FC236}">
                  <a16:creationId xmlns:a16="http://schemas.microsoft.com/office/drawing/2014/main" id="{AAA5B505-CCF6-4B7C-8466-4A71B807C8FB}"/>
                </a:ext>
              </a:extLst>
            </p:cNvPr>
            <p:cNvPicPr>
              <a:picLocks noChangeAspect="1"/>
            </p:cNvPicPr>
            <p:nvPr/>
          </p:nvPicPr>
          <p:blipFill>
            <a:blip r:embed="rId6"/>
            <a:stretch>
              <a:fillRect/>
            </a:stretch>
          </p:blipFill>
          <p:spPr>
            <a:xfrm>
              <a:off x="1795235" y="3564118"/>
              <a:ext cx="1730424" cy="693456"/>
            </a:xfrm>
            <a:prstGeom prst="rect">
              <a:avLst/>
            </a:prstGeom>
          </p:spPr>
        </p:pic>
      </p:grpSp>
      <p:sp>
        <p:nvSpPr>
          <p:cNvPr id="19" name="TextBox 18">
            <a:extLst>
              <a:ext uri="{FF2B5EF4-FFF2-40B4-BE49-F238E27FC236}">
                <a16:creationId xmlns:a16="http://schemas.microsoft.com/office/drawing/2014/main" id="{E3021749-F07B-4B1E-B26A-BDC4292315B5}"/>
              </a:ext>
            </a:extLst>
          </p:cNvPr>
          <p:cNvSpPr txBox="1"/>
          <p:nvPr/>
        </p:nvSpPr>
        <p:spPr>
          <a:xfrm>
            <a:off x="443839" y="-61062"/>
            <a:ext cx="3371629" cy="584775"/>
          </a:xfrm>
          <a:prstGeom prst="rect">
            <a:avLst/>
          </a:prstGeom>
          <a:noFill/>
        </p:spPr>
        <p:txBody>
          <a:bodyPr wrap="none" rtlCol="0">
            <a:spAutoFit/>
          </a:bodyPr>
          <a:lstStyle/>
          <a:p>
            <a:pPr algn="ctr"/>
            <a:r>
              <a:rPr lang="en-US" sz="3200" dirty="0">
                <a:solidFill>
                  <a:srgbClr val="C00000"/>
                </a:solidFill>
              </a:rPr>
              <a:t>PLC Lab on campus</a:t>
            </a:r>
          </a:p>
        </p:txBody>
      </p:sp>
      <p:grpSp>
        <p:nvGrpSpPr>
          <p:cNvPr id="23" name="Group 22">
            <a:extLst>
              <a:ext uri="{FF2B5EF4-FFF2-40B4-BE49-F238E27FC236}">
                <a16:creationId xmlns:a16="http://schemas.microsoft.com/office/drawing/2014/main" id="{4AE50466-16BD-4367-8533-4DA28127197C}"/>
              </a:ext>
            </a:extLst>
          </p:cNvPr>
          <p:cNvGrpSpPr/>
          <p:nvPr/>
        </p:nvGrpSpPr>
        <p:grpSpPr>
          <a:xfrm>
            <a:off x="9785042" y="4624198"/>
            <a:ext cx="1986252" cy="2079273"/>
            <a:chOff x="4554658" y="1445592"/>
            <a:chExt cx="2555738" cy="2432812"/>
          </a:xfrm>
        </p:grpSpPr>
        <p:sp>
          <p:nvSpPr>
            <p:cNvPr id="20" name="TextBox 19">
              <a:extLst>
                <a:ext uri="{FF2B5EF4-FFF2-40B4-BE49-F238E27FC236}">
                  <a16:creationId xmlns:a16="http://schemas.microsoft.com/office/drawing/2014/main" id="{B2532B11-B5FD-45F7-B651-80C3078EFB0F}"/>
                </a:ext>
              </a:extLst>
            </p:cNvPr>
            <p:cNvSpPr txBox="1"/>
            <p:nvPr/>
          </p:nvSpPr>
          <p:spPr>
            <a:xfrm>
              <a:off x="5070039" y="1445592"/>
              <a:ext cx="1574085" cy="523220"/>
            </a:xfrm>
            <a:prstGeom prst="rect">
              <a:avLst/>
            </a:prstGeom>
            <a:noFill/>
          </p:spPr>
          <p:txBody>
            <a:bodyPr wrap="none" rtlCol="0">
              <a:spAutoFit/>
            </a:bodyPr>
            <a:lstStyle/>
            <a:p>
              <a:pPr algn="ctr"/>
              <a:r>
                <a:rPr lang="en-US" sz="1400" dirty="0">
                  <a:solidFill>
                    <a:srgbClr val="C00000"/>
                  </a:solidFill>
                </a:rPr>
                <a:t>Student Computer </a:t>
              </a:r>
            </a:p>
            <a:p>
              <a:pPr algn="ctr"/>
              <a:r>
                <a:rPr lang="en-US" sz="1400" dirty="0">
                  <a:solidFill>
                    <a:srgbClr val="C00000"/>
                  </a:solidFill>
                </a:rPr>
                <a:t>at Home</a:t>
              </a:r>
            </a:p>
          </p:txBody>
        </p:sp>
        <p:pic>
          <p:nvPicPr>
            <p:cNvPr id="21" name="Picture 20">
              <a:extLst>
                <a:ext uri="{FF2B5EF4-FFF2-40B4-BE49-F238E27FC236}">
                  <a16:creationId xmlns:a16="http://schemas.microsoft.com/office/drawing/2014/main" id="{90A8AF07-D529-4703-BFDF-4601BF377439}"/>
                </a:ext>
              </a:extLst>
            </p:cNvPr>
            <p:cNvPicPr>
              <a:picLocks noChangeAspect="1"/>
            </p:cNvPicPr>
            <p:nvPr/>
          </p:nvPicPr>
          <p:blipFill>
            <a:blip r:embed="rId7"/>
            <a:stretch>
              <a:fillRect/>
            </a:stretch>
          </p:blipFill>
          <p:spPr>
            <a:xfrm>
              <a:off x="4554658" y="1968812"/>
              <a:ext cx="2555738" cy="1909592"/>
            </a:xfrm>
            <a:prstGeom prst="rect">
              <a:avLst/>
            </a:prstGeom>
          </p:spPr>
        </p:pic>
        <p:pic>
          <p:nvPicPr>
            <p:cNvPr id="22" name="Picture 21">
              <a:extLst>
                <a:ext uri="{FF2B5EF4-FFF2-40B4-BE49-F238E27FC236}">
                  <a16:creationId xmlns:a16="http://schemas.microsoft.com/office/drawing/2014/main" id="{F87E0351-23F9-4E93-9359-5E3DFE43F942}"/>
                </a:ext>
              </a:extLst>
            </p:cNvPr>
            <p:cNvPicPr>
              <a:picLocks noChangeAspect="1"/>
            </p:cNvPicPr>
            <p:nvPr/>
          </p:nvPicPr>
          <p:blipFill>
            <a:blip r:embed="rId8"/>
            <a:stretch>
              <a:fillRect/>
            </a:stretch>
          </p:blipFill>
          <p:spPr>
            <a:xfrm>
              <a:off x="4958176" y="2114754"/>
              <a:ext cx="1797813" cy="929923"/>
            </a:xfrm>
            <a:prstGeom prst="rect">
              <a:avLst/>
            </a:prstGeom>
          </p:spPr>
        </p:pic>
      </p:grpSp>
      <p:sp>
        <p:nvSpPr>
          <p:cNvPr id="24" name="Rectangle 23">
            <a:extLst>
              <a:ext uri="{FF2B5EF4-FFF2-40B4-BE49-F238E27FC236}">
                <a16:creationId xmlns:a16="http://schemas.microsoft.com/office/drawing/2014/main" id="{44EDA767-D3F1-4C19-B029-36D84AB916CE}"/>
              </a:ext>
            </a:extLst>
          </p:cNvPr>
          <p:cNvSpPr/>
          <p:nvPr/>
        </p:nvSpPr>
        <p:spPr>
          <a:xfrm>
            <a:off x="4842877" y="1108260"/>
            <a:ext cx="6843252" cy="3453571"/>
          </a:xfrm>
          <a:prstGeom prst="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6622D1E-D0AB-4E3B-BC88-5500F0AAD85A}"/>
              </a:ext>
            </a:extLst>
          </p:cNvPr>
          <p:cNvGrpSpPr/>
          <p:nvPr/>
        </p:nvGrpSpPr>
        <p:grpSpPr>
          <a:xfrm>
            <a:off x="4984955" y="1188445"/>
            <a:ext cx="6659103" cy="2670240"/>
            <a:chOff x="4978277" y="423702"/>
            <a:chExt cx="6659103" cy="2670240"/>
          </a:xfrm>
        </p:grpSpPr>
        <p:pic>
          <p:nvPicPr>
            <p:cNvPr id="25" name="Picture 24">
              <a:extLst>
                <a:ext uri="{FF2B5EF4-FFF2-40B4-BE49-F238E27FC236}">
                  <a16:creationId xmlns:a16="http://schemas.microsoft.com/office/drawing/2014/main" id="{B0151573-5528-4938-A8F3-0D2ACF57996D}"/>
                </a:ext>
              </a:extLst>
            </p:cNvPr>
            <p:cNvPicPr>
              <a:picLocks noChangeAspect="1"/>
            </p:cNvPicPr>
            <p:nvPr/>
          </p:nvPicPr>
          <p:blipFill>
            <a:blip r:embed="rId9"/>
            <a:stretch>
              <a:fillRect/>
            </a:stretch>
          </p:blipFill>
          <p:spPr>
            <a:xfrm>
              <a:off x="4978277" y="562962"/>
              <a:ext cx="2748619" cy="2530980"/>
            </a:xfrm>
            <a:prstGeom prst="rect">
              <a:avLst/>
            </a:prstGeom>
          </p:spPr>
        </p:pic>
        <p:pic>
          <p:nvPicPr>
            <p:cNvPr id="26" name="Picture 25">
              <a:extLst>
                <a:ext uri="{FF2B5EF4-FFF2-40B4-BE49-F238E27FC236}">
                  <a16:creationId xmlns:a16="http://schemas.microsoft.com/office/drawing/2014/main" id="{A82DBF54-BDDF-4D80-92E3-03FF453AAD95}"/>
                </a:ext>
              </a:extLst>
            </p:cNvPr>
            <p:cNvPicPr>
              <a:picLocks noChangeAspect="1"/>
            </p:cNvPicPr>
            <p:nvPr/>
          </p:nvPicPr>
          <p:blipFill>
            <a:blip r:embed="rId3"/>
            <a:stretch>
              <a:fillRect/>
            </a:stretch>
          </p:blipFill>
          <p:spPr>
            <a:xfrm>
              <a:off x="7795010" y="538461"/>
              <a:ext cx="1990032" cy="1066253"/>
            </a:xfrm>
            <a:prstGeom prst="rect">
              <a:avLst/>
            </a:prstGeom>
          </p:spPr>
        </p:pic>
        <p:pic>
          <p:nvPicPr>
            <p:cNvPr id="27" name="Picture 26">
              <a:extLst>
                <a:ext uri="{FF2B5EF4-FFF2-40B4-BE49-F238E27FC236}">
                  <a16:creationId xmlns:a16="http://schemas.microsoft.com/office/drawing/2014/main" id="{6C371169-627F-4779-AEFD-91EFCB3C90A1}"/>
                </a:ext>
              </a:extLst>
            </p:cNvPr>
            <p:cNvPicPr>
              <a:picLocks noChangeAspect="1"/>
            </p:cNvPicPr>
            <p:nvPr/>
          </p:nvPicPr>
          <p:blipFill>
            <a:blip r:embed="rId4"/>
            <a:stretch>
              <a:fillRect/>
            </a:stretch>
          </p:blipFill>
          <p:spPr>
            <a:xfrm>
              <a:off x="7775644" y="1757573"/>
              <a:ext cx="1536453" cy="1183504"/>
            </a:xfrm>
            <a:prstGeom prst="rect">
              <a:avLst/>
            </a:prstGeom>
          </p:spPr>
        </p:pic>
        <p:pic>
          <p:nvPicPr>
            <p:cNvPr id="28" name="Picture 27">
              <a:extLst>
                <a:ext uri="{FF2B5EF4-FFF2-40B4-BE49-F238E27FC236}">
                  <a16:creationId xmlns:a16="http://schemas.microsoft.com/office/drawing/2014/main" id="{9AB5C466-6113-4CF4-A797-71253B5BFBE6}"/>
                </a:ext>
              </a:extLst>
            </p:cNvPr>
            <p:cNvPicPr>
              <a:picLocks noChangeAspect="1"/>
            </p:cNvPicPr>
            <p:nvPr/>
          </p:nvPicPr>
          <p:blipFill>
            <a:blip r:embed="rId6"/>
            <a:stretch>
              <a:fillRect/>
            </a:stretch>
          </p:blipFill>
          <p:spPr>
            <a:xfrm>
              <a:off x="9450500" y="2121640"/>
              <a:ext cx="2097225" cy="840449"/>
            </a:xfrm>
            <a:prstGeom prst="rect">
              <a:avLst/>
            </a:prstGeom>
          </p:spPr>
        </p:pic>
        <p:pic>
          <p:nvPicPr>
            <p:cNvPr id="29" name="Picture 28">
              <a:extLst>
                <a:ext uri="{FF2B5EF4-FFF2-40B4-BE49-F238E27FC236}">
                  <a16:creationId xmlns:a16="http://schemas.microsoft.com/office/drawing/2014/main" id="{806CA022-7010-4629-915B-6DFDEAFD6630}"/>
                </a:ext>
              </a:extLst>
            </p:cNvPr>
            <p:cNvPicPr>
              <a:picLocks noChangeAspect="1"/>
            </p:cNvPicPr>
            <p:nvPr/>
          </p:nvPicPr>
          <p:blipFill>
            <a:blip r:embed="rId10"/>
            <a:stretch>
              <a:fillRect/>
            </a:stretch>
          </p:blipFill>
          <p:spPr>
            <a:xfrm>
              <a:off x="9833790" y="423702"/>
              <a:ext cx="1803590" cy="1552413"/>
            </a:xfrm>
            <a:prstGeom prst="rect">
              <a:avLst/>
            </a:prstGeom>
          </p:spPr>
        </p:pic>
      </p:grpSp>
      <p:sp>
        <p:nvSpPr>
          <p:cNvPr id="30" name="TextBox 29">
            <a:extLst>
              <a:ext uri="{FF2B5EF4-FFF2-40B4-BE49-F238E27FC236}">
                <a16:creationId xmlns:a16="http://schemas.microsoft.com/office/drawing/2014/main" id="{AA043505-AD45-417C-9807-BB8ADF13247F}"/>
              </a:ext>
            </a:extLst>
          </p:cNvPr>
          <p:cNvSpPr txBox="1"/>
          <p:nvPr/>
        </p:nvSpPr>
        <p:spPr>
          <a:xfrm>
            <a:off x="5983389" y="4016765"/>
            <a:ext cx="4813861" cy="523220"/>
          </a:xfrm>
          <a:prstGeom prst="rect">
            <a:avLst/>
          </a:prstGeom>
          <a:noFill/>
        </p:spPr>
        <p:txBody>
          <a:bodyPr wrap="square" rtlCol="0">
            <a:spAutoFit/>
          </a:bodyPr>
          <a:lstStyle/>
          <a:p>
            <a:pPr algn="ctr"/>
            <a:r>
              <a:rPr lang="en-US" sz="2800" dirty="0">
                <a:solidFill>
                  <a:srgbClr val="C00000"/>
                </a:solidFill>
              </a:rPr>
              <a:t>Student’s Virtual Machine</a:t>
            </a:r>
          </a:p>
        </p:txBody>
      </p:sp>
      <p:cxnSp>
        <p:nvCxnSpPr>
          <p:cNvPr id="31" name="Straight Arrow Connector 30">
            <a:extLst>
              <a:ext uri="{FF2B5EF4-FFF2-40B4-BE49-F238E27FC236}">
                <a16:creationId xmlns:a16="http://schemas.microsoft.com/office/drawing/2014/main" id="{5695FCE9-BAA4-4F2A-A878-8684FED6C295}"/>
              </a:ext>
            </a:extLst>
          </p:cNvPr>
          <p:cNvCxnSpPr>
            <a:cxnSpLocks/>
          </p:cNvCxnSpPr>
          <p:nvPr/>
        </p:nvCxnSpPr>
        <p:spPr>
          <a:xfrm flipH="1">
            <a:off x="4984955" y="5266922"/>
            <a:ext cx="4944808" cy="20375"/>
          </a:xfrm>
          <a:prstGeom prst="straightConnector1">
            <a:avLst/>
          </a:prstGeom>
          <a:ln w="190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F008FF6-8498-4AD0-B357-CABC7FA5162A}"/>
              </a:ext>
            </a:extLst>
          </p:cNvPr>
          <p:cNvSpPr txBox="1"/>
          <p:nvPr/>
        </p:nvSpPr>
        <p:spPr>
          <a:xfrm>
            <a:off x="4556623" y="4899620"/>
            <a:ext cx="4813861" cy="400110"/>
          </a:xfrm>
          <a:prstGeom prst="rect">
            <a:avLst/>
          </a:prstGeom>
          <a:noFill/>
        </p:spPr>
        <p:txBody>
          <a:bodyPr wrap="square" rtlCol="0">
            <a:spAutoFit/>
          </a:bodyPr>
          <a:lstStyle/>
          <a:p>
            <a:pPr algn="ctr"/>
            <a:r>
              <a:rPr lang="en-US" sz="2000" dirty="0">
                <a:solidFill>
                  <a:srgbClr val="C00000"/>
                </a:solidFill>
              </a:rPr>
              <a:t>College Firewall</a:t>
            </a:r>
          </a:p>
        </p:txBody>
      </p:sp>
      <p:sp>
        <p:nvSpPr>
          <p:cNvPr id="37" name="TextBox 36">
            <a:extLst>
              <a:ext uri="{FF2B5EF4-FFF2-40B4-BE49-F238E27FC236}">
                <a16:creationId xmlns:a16="http://schemas.microsoft.com/office/drawing/2014/main" id="{BF3C35F8-6CA0-4E47-A62B-BE82CDB26925}"/>
              </a:ext>
            </a:extLst>
          </p:cNvPr>
          <p:cNvSpPr txBox="1"/>
          <p:nvPr/>
        </p:nvSpPr>
        <p:spPr>
          <a:xfrm>
            <a:off x="5870552" y="5304354"/>
            <a:ext cx="2055283" cy="400110"/>
          </a:xfrm>
          <a:prstGeom prst="rect">
            <a:avLst/>
          </a:prstGeom>
          <a:noFill/>
        </p:spPr>
        <p:txBody>
          <a:bodyPr wrap="square" rtlCol="0">
            <a:spAutoFit/>
          </a:bodyPr>
          <a:lstStyle/>
          <a:p>
            <a:pPr algn="ctr"/>
            <a:r>
              <a:rPr lang="en-US" sz="2000" dirty="0">
                <a:solidFill>
                  <a:srgbClr val="C00000"/>
                </a:solidFill>
              </a:rPr>
              <a:t>Internet</a:t>
            </a:r>
          </a:p>
        </p:txBody>
      </p:sp>
      <p:pic>
        <p:nvPicPr>
          <p:cNvPr id="38" name="Picture 37">
            <a:extLst>
              <a:ext uri="{FF2B5EF4-FFF2-40B4-BE49-F238E27FC236}">
                <a16:creationId xmlns:a16="http://schemas.microsoft.com/office/drawing/2014/main" id="{87B45D11-FAC9-47E1-BED0-2E6AA818FF69}"/>
              </a:ext>
            </a:extLst>
          </p:cNvPr>
          <p:cNvPicPr>
            <a:picLocks noChangeAspect="1"/>
          </p:cNvPicPr>
          <p:nvPr/>
        </p:nvPicPr>
        <p:blipFill>
          <a:blip r:embed="rId11"/>
          <a:stretch>
            <a:fillRect/>
          </a:stretch>
        </p:blipFill>
        <p:spPr>
          <a:xfrm>
            <a:off x="8123219" y="5572349"/>
            <a:ext cx="666807" cy="1006289"/>
          </a:xfrm>
          <a:prstGeom prst="rect">
            <a:avLst/>
          </a:prstGeom>
        </p:spPr>
      </p:pic>
      <p:sp>
        <p:nvSpPr>
          <p:cNvPr id="39" name="TextBox 38">
            <a:extLst>
              <a:ext uri="{FF2B5EF4-FFF2-40B4-BE49-F238E27FC236}">
                <a16:creationId xmlns:a16="http://schemas.microsoft.com/office/drawing/2014/main" id="{0F6CF1E4-455D-4737-B08B-9FA8E8BEACDE}"/>
              </a:ext>
            </a:extLst>
          </p:cNvPr>
          <p:cNvSpPr txBox="1"/>
          <p:nvPr/>
        </p:nvSpPr>
        <p:spPr>
          <a:xfrm>
            <a:off x="6980509" y="6486950"/>
            <a:ext cx="2804533" cy="400110"/>
          </a:xfrm>
          <a:prstGeom prst="rect">
            <a:avLst/>
          </a:prstGeom>
          <a:noFill/>
        </p:spPr>
        <p:txBody>
          <a:bodyPr wrap="square" rtlCol="0">
            <a:spAutoFit/>
          </a:bodyPr>
          <a:lstStyle/>
          <a:p>
            <a:pPr algn="ctr"/>
            <a:r>
              <a:rPr lang="en-US" sz="2000" dirty="0">
                <a:solidFill>
                  <a:srgbClr val="C00000"/>
                </a:solidFill>
              </a:rPr>
              <a:t>Wireless Router (Home)</a:t>
            </a:r>
          </a:p>
        </p:txBody>
      </p:sp>
      <p:cxnSp>
        <p:nvCxnSpPr>
          <p:cNvPr id="40" name="Straight Arrow Connector 39">
            <a:extLst>
              <a:ext uri="{FF2B5EF4-FFF2-40B4-BE49-F238E27FC236}">
                <a16:creationId xmlns:a16="http://schemas.microsoft.com/office/drawing/2014/main" id="{A2896EC8-23F6-4E11-8C38-498FF8B19AF2}"/>
              </a:ext>
            </a:extLst>
          </p:cNvPr>
          <p:cNvCxnSpPr>
            <a:cxnSpLocks/>
          </p:cNvCxnSpPr>
          <p:nvPr/>
        </p:nvCxnSpPr>
        <p:spPr>
          <a:xfrm flipH="1">
            <a:off x="6898193" y="6004393"/>
            <a:ext cx="1283111" cy="0"/>
          </a:xfrm>
          <a:prstGeom prst="straightConnector1">
            <a:avLst/>
          </a:prstGeom>
          <a:ln w="190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8FF6451-B473-4CF4-B548-5EBCF3164B28}"/>
              </a:ext>
            </a:extLst>
          </p:cNvPr>
          <p:cNvCxnSpPr>
            <a:cxnSpLocks/>
          </p:cNvCxnSpPr>
          <p:nvPr/>
        </p:nvCxnSpPr>
        <p:spPr>
          <a:xfrm flipH="1">
            <a:off x="8790026" y="5990903"/>
            <a:ext cx="1194121" cy="0"/>
          </a:xfrm>
          <a:prstGeom prst="straightConnector1">
            <a:avLst/>
          </a:prstGeom>
          <a:ln w="190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F040DEC-89E8-418A-A51F-7F9F3D558905}"/>
              </a:ext>
            </a:extLst>
          </p:cNvPr>
          <p:cNvCxnSpPr>
            <a:cxnSpLocks/>
          </p:cNvCxnSpPr>
          <p:nvPr/>
        </p:nvCxnSpPr>
        <p:spPr>
          <a:xfrm flipV="1">
            <a:off x="6851381" y="5654599"/>
            <a:ext cx="0" cy="349794"/>
          </a:xfrm>
          <a:prstGeom prst="straightConnector1">
            <a:avLst/>
          </a:prstGeom>
          <a:ln w="190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29BFA8CD-9DDE-4101-B3BA-C0893ADF0F2A}"/>
              </a:ext>
            </a:extLst>
          </p:cNvPr>
          <p:cNvPicPr>
            <a:picLocks noChangeAspect="1"/>
          </p:cNvPicPr>
          <p:nvPr/>
        </p:nvPicPr>
        <p:blipFill>
          <a:blip r:embed="rId12"/>
          <a:stretch>
            <a:fillRect/>
          </a:stretch>
        </p:blipFill>
        <p:spPr>
          <a:xfrm>
            <a:off x="663073" y="464115"/>
            <a:ext cx="2841471" cy="3315050"/>
          </a:xfrm>
          <a:prstGeom prst="rect">
            <a:avLst/>
          </a:prstGeom>
        </p:spPr>
      </p:pic>
      <p:sp>
        <p:nvSpPr>
          <p:cNvPr id="34" name="TextBox 33">
            <a:extLst>
              <a:ext uri="{FF2B5EF4-FFF2-40B4-BE49-F238E27FC236}">
                <a16:creationId xmlns:a16="http://schemas.microsoft.com/office/drawing/2014/main" id="{65FD1871-AA78-4653-BC7A-9529A1EF7555}"/>
              </a:ext>
            </a:extLst>
          </p:cNvPr>
          <p:cNvSpPr txBox="1"/>
          <p:nvPr/>
        </p:nvSpPr>
        <p:spPr>
          <a:xfrm>
            <a:off x="4692770" y="119183"/>
            <a:ext cx="6935553" cy="830997"/>
          </a:xfrm>
          <a:prstGeom prst="rect">
            <a:avLst/>
          </a:prstGeom>
          <a:noFill/>
        </p:spPr>
        <p:txBody>
          <a:bodyPr wrap="square" rtlCol="0">
            <a:spAutoFit/>
          </a:bodyPr>
          <a:lstStyle/>
          <a:p>
            <a:pPr algn="ctr"/>
            <a:r>
              <a:rPr lang="en-US" sz="2400" dirty="0">
                <a:solidFill>
                  <a:srgbClr val="C00000"/>
                </a:solidFill>
              </a:rPr>
              <a:t>The content of the virtual machine will have all of the same functionality as being in the PLC Lab</a:t>
            </a:r>
          </a:p>
        </p:txBody>
      </p:sp>
      <p:sp>
        <p:nvSpPr>
          <p:cNvPr id="35" name="TextBox 34">
            <a:extLst>
              <a:ext uri="{FF2B5EF4-FFF2-40B4-BE49-F238E27FC236}">
                <a16:creationId xmlns:a16="http://schemas.microsoft.com/office/drawing/2014/main" id="{DFC87386-AE35-4215-A964-89078EB05EEF}"/>
              </a:ext>
            </a:extLst>
          </p:cNvPr>
          <p:cNvSpPr txBox="1"/>
          <p:nvPr/>
        </p:nvSpPr>
        <p:spPr>
          <a:xfrm>
            <a:off x="3764446" y="5982922"/>
            <a:ext cx="2562392" cy="400110"/>
          </a:xfrm>
          <a:prstGeom prst="rect">
            <a:avLst/>
          </a:prstGeom>
          <a:solidFill>
            <a:srgbClr val="FFFF00"/>
          </a:solidFill>
        </p:spPr>
        <p:txBody>
          <a:bodyPr wrap="square" rtlCol="0">
            <a:spAutoFit/>
          </a:bodyPr>
          <a:lstStyle/>
          <a:p>
            <a:pPr algn="ctr"/>
            <a:r>
              <a:rPr lang="en-US" sz="2000" dirty="0">
                <a:solidFill>
                  <a:srgbClr val="C00000"/>
                </a:solidFill>
              </a:rPr>
              <a:t>Virtual PLC Simulator</a:t>
            </a:r>
          </a:p>
        </p:txBody>
      </p:sp>
      <p:cxnSp>
        <p:nvCxnSpPr>
          <p:cNvPr id="7" name="Straight Arrow Connector 6">
            <a:extLst>
              <a:ext uri="{FF2B5EF4-FFF2-40B4-BE49-F238E27FC236}">
                <a16:creationId xmlns:a16="http://schemas.microsoft.com/office/drawing/2014/main" id="{2AA19C97-2F28-4CF3-B893-36E4317429BF}"/>
              </a:ext>
            </a:extLst>
          </p:cNvPr>
          <p:cNvCxnSpPr/>
          <p:nvPr/>
        </p:nvCxnSpPr>
        <p:spPr>
          <a:xfrm flipV="1">
            <a:off x="4490884" y="3826494"/>
            <a:ext cx="811161" cy="20609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30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3984" y="6229429"/>
            <a:ext cx="2714286" cy="628571"/>
          </a:xfrm>
          <a:prstGeom prst="rect">
            <a:avLst/>
          </a:prstGeom>
        </p:spPr>
      </p:pic>
      <p:sp>
        <p:nvSpPr>
          <p:cNvPr id="8" name="TextBox 7"/>
          <p:cNvSpPr txBox="1"/>
          <p:nvPr/>
        </p:nvSpPr>
        <p:spPr>
          <a:xfrm>
            <a:off x="1291978" y="1583871"/>
            <a:ext cx="3002938" cy="584775"/>
          </a:xfrm>
          <a:prstGeom prst="rect">
            <a:avLst/>
          </a:prstGeom>
          <a:noFill/>
        </p:spPr>
        <p:txBody>
          <a:bodyPr wrap="none" rtlCol="0">
            <a:spAutoFit/>
          </a:bodyPr>
          <a:lstStyle/>
          <a:p>
            <a:r>
              <a:rPr lang="en-US" sz="3200" dirty="0">
                <a:solidFill>
                  <a:srgbClr val="0070C0"/>
                </a:solidFill>
              </a:rPr>
              <a:t>Virtual Simulator</a:t>
            </a:r>
          </a:p>
        </p:txBody>
      </p:sp>
      <p:pic>
        <p:nvPicPr>
          <p:cNvPr id="3" name="Picture 2">
            <a:extLst>
              <a:ext uri="{FF2B5EF4-FFF2-40B4-BE49-F238E27FC236}">
                <a16:creationId xmlns:a16="http://schemas.microsoft.com/office/drawing/2014/main" id="{1D2798B1-8229-4D82-A793-2120361DED92}"/>
              </a:ext>
            </a:extLst>
          </p:cNvPr>
          <p:cNvPicPr>
            <a:picLocks noChangeAspect="1"/>
          </p:cNvPicPr>
          <p:nvPr/>
        </p:nvPicPr>
        <p:blipFill>
          <a:blip r:embed="rId3"/>
          <a:stretch>
            <a:fillRect/>
          </a:stretch>
        </p:blipFill>
        <p:spPr>
          <a:xfrm>
            <a:off x="233805" y="2182857"/>
            <a:ext cx="5077160" cy="4675143"/>
          </a:xfrm>
          <a:prstGeom prst="rect">
            <a:avLst/>
          </a:prstGeom>
        </p:spPr>
      </p:pic>
      <p:pic>
        <p:nvPicPr>
          <p:cNvPr id="6" name="Picture 5">
            <a:extLst>
              <a:ext uri="{FF2B5EF4-FFF2-40B4-BE49-F238E27FC236}">
                <a16:creationId xmlns:a16="http://schemas.microsoft.com/office/drawing/2014/main" id="{DB26F022-4890-43CF-8638-DC0D8B77402B}"/>
              </a:ext>
            </a:extLst>
          </p:cNvPr>
          <p:cNvPicPr>
            <a:picLocks noChangeAspect="1"/>
          </p:cNvPicPr>
          <p:nvPr/>
        </p:nvPicPr>
        <p:blipFill>
          <a:blip r:embed="rId4"/>
          <a:stretch>
            <a:fillRect/>
          </a:stretch>
        </p:blipFill>
        <p:spPr>
          <a:xfrm>
            <a:off x="5778796" y="2243104"/>
            <a:ext cx="6172245" cy="4614896"/>
          </a:xfrm>
          <a:prstGeom prst="rect">
            <a:avLst/>
          </a:prstGeom>
        </p:spPr>
      </p:pic>
      <p:sp>
        <p:nvSpPr>
          <p:cNvPr id="10" name="TextBox 9">
            <a:extLst>
              <a:ext uri="{FF2B5EF4-FFF2-40B4-BE49-F238E27FC236}">
                <a16:creationId xmlns:a16="http://schemas.microsoft.com/office/drawing/2014/main" id="{C48C772C-B351-43DB-92D1-D15E7863EDCE}"/>
              </a:ext>
            </a:extLst>
          </p:cNvPr>
          <p:cNvSpPr txBox="1"/>
          <p:nvPr/>
        </p:nvSpPr>
        <p:spPr>
          <a:xfrm>
            <a:off x="6348075" y="1583871"/>
            <a:ext cx="5033686" cy="584775"/>
          </a:xfrm>
          <a:prstGeom prst="rect">
            <a:avLst/>
          </a:prstGeom>
          <a:noFill/>
        </p:spPr>
        <p:txBody>
          <a:bodyPr wrap="none" rtlCol="0">
            <a:spAutoFit/>
          </a:bodyPr>
          <a:lstStyle/>
          <a:p>
            <a:r>
              <a:rPr lang="en-US" sz="3200" dirty="0">
                <a:solidFill>
                  <a:srgbClr val="0070C0"/>
                </a:solidFill>
              </a:rPr>
              <a:t>Customized Virtual Simulator</a:t>
            </a:r>
          </a:p>
        </p:txBody>
      </p:sp>
      <p:sp>
        <p:nvSpPr>
          <p:cNvPr id="9" name="TextBox 8">
            <a:extLst>
              <a:ext uri="{FF2B5EF4-FFF2-40B4-BE49-F238E27FC236}">
                <a16:creationId xmlns:a16="http://schemas.microsoft.com/office/drawing/2014/main" id="{23FEE011-D690-415D-86B1-534E5539EAC9}"/>
              </a:ext>
            </a:extLst>
          </p:cNvPr>
          <p:cNvSpPr txBox="1"/>
          <p:nvPr/>
        </p:nvSpPr>
        <p:spPr>
          <a:xfrm>
            <a:off x="1633268" y="0"/>
            <a:ext cx="10386667" cy="1569660"/>
          </a:xfrm>
          <a:prstGeom prst="rect">
            <a:avLst/>
          </a:prstGeom>
          <a:noFill/>
        </p:spPr>
        <p:txBody>
          <a:bodyPr wrap="square" rtlCol="0">
            <a:spAutoFit/>
          </a:bodyPr>
          <a:lstStyle/>
          <a:p>
            <a:pPr algn="ctr"/>
            <a:r>
              <a:rPr lang="en-US" sz="2400" dirty="0">
                <a:solidFill>
                  <a:srgbClr val="C00000"/>
                </a:solidFill>
              </a:rPr>
              <a:t>The Virtual PLC Simulator, enhanced with Factory Talk View Studio, which will allow the unit to communicate with the Studio 5000 Emulator with FactoryTalk </a:t>
            </a:r>
            <a:r>
              <a:rPr lang="en-US" sz="2400" dirty="0" err="1">
                <a:solidFill>
                  <a:srgbClr val="C00000"/>
                </a:solidFill>
              </a:rPr>
              <a:t>Linx</a:t>
            </a:r>
            <a:r>
              <a:rPr lang="en-US" sz="2400" dirty="0">
                <a:solidFill>
                  <a:srgbClr val="C00000"/>
                </a:solidFill>
              </a:rPr>
              <a:t>.  This will allow students to run their programs on the simulator that were created in Studio 5000</a:t>
            </a:r>
          </a:p>
        </p:txBody>
      </p:sp>
      <p:pic>
        <p:nvPicPr>
          <p:cNvPr id="11" name="Picture 10">
            <a:extLst>
              <a:ext uri="{FF2B5EF4-FFF2-40B4-BE49-F238E27FC236}">
                <a16:creationId xmlns:a16="http://schemas.microsoft.com/office/drawing/2014/main" id="{B1AABAEE-F937-4A75-BEB3-10E28498F891}"/>
              </a:ext>
            </a:extLst>
          </p:cNvPr>
          <p:cNvPicPr>
            <a:picLocks noChangeAspect="1"/>
          </p:cNvPicPr>
          <p:nvPr/>
        </p:nvPicPr>
        <p:blipFill>
          <a:blip r:embed="rId5"/>
          <a:stretch>
            <a:fillRect/>
          </a:stretch>
        </p:blipFill>
        <p:spPr>
          <a:xfrm>
            <a:off x="1" y="45164"/>
            <a:ext cx="1420052" cy="1215824"/>
          </a:xfrm>
          <a:prstGeom prst="rect">
            <a:avLst/>
          </a:prstGeom>
        </p:spPr>
      </p:pic>
    </p:spTree>
    <p:extLst>
      <p:ext uri="{BB962C8B-B14F-4D97-AF65-F5344CB8AC3E}">
        <p14:creationId xmlns:p14="http://schemas.microsoft.com/office/powerpoint/2010/main" val="1959913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E9803A-C9D2-4C2C-B90F-8FF6A9EE43B6}"/>
              </a:ext>
            </a:extLst>
          </p:cNvPr>
          <p:cNvSpPr/>
          <p:nvPr/>
        </p:nvSpPr>
        <p:spPr>
          <a:xfrm>
            <a:off x="-8472" y="8083"/>
            <a:ext cx="12192000" cy="114899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7DE865-7E27-40E8-8019-389CBC091C32}"/>
              </a:ext>
            </a:extLst>
          </p:cNvPr>
          <p:cNvPicPr>
            <a:picLocks noChangeAspect="1"/>
          </p:cNvPicPr>
          <p:nvPr/>
        </p:nvPicPr>
        <p:blipFill>
          <a:blip r:embed="rId2"/>
          <a:stretch>
            <a:fillRect/>
          </a:stretch>
        </p:blipFill>
        <p:spPr>
          <a:xfrm>
            <a:off x="184169" y="1578063"/>
            <a:ext cx="11481803" cy="5015942"/>
          </a:xfrm>
          <a:prstGeom prst="rect">
            <a:avLst/>
          </a:prstGeom>
        </p:spPr>
      </p:pic>
      <p:sp>
        <p:nvSpPr>
          <p:cNvPr id="2" name="TextBox 1">
            <a:extLst>
              <a:ext uri="{FF2B5EF4-FFF2-40B4-BE49-F238E27FC236}">
                <a16:creationId xmlns:a16="http://schemas.microsoft.com/office/drawing/2014/main" id="{EF108D0A-FA54-425F-A32E-94558D2F7954}"/>
              </a:ext>
            </a:extLst>
          </p:cNvPr>
          <p:cNvSpPr txBox="1"/>
          <p:nvPr/>
        </p:nvSpPr>
        <p:spPr>
          <a:xfrm>
            <a:off x="1428526" y="4919"/>
            <a:ext cx="10763474" cy="954107"/>
          </a:xfrm>
          <a:prstGeom prst="rect">
            <a:avLst/>
          </a:prstGeom>
          <a:noFill/>
        </p:spPr>
        <p:txBody>
          <a:bodyPr wrap="square" rtlCol="0">
            <a:spAutoFit/>
          </a:bodyPr>
          <a:lstStyle/>
          <a:p>
            <a:r>
              <a:rPr lang="en-US" sz="2800" dirty="0">
                <a:solidFill>
                  <a:srgbClr val="0070C0"/>
                </a:solidFill>
              </a:rPr>
              <a:t>Simulation in Automation Studio for basic electrical course.  Multi-meter or clamp-on ammeter can be used for testing the circuit.</a:t>
            </a:r>
          </a:p>
        </p:txBody>
      </p:sp>
      <p:pic>
        <p:nvPicPr>
          <p:cNvPr id="7" name="Picture 6">
            <a:extLst>
              <a:ext uri="{FF2B5EF4-FFF2-40B4-BE49-F238E27FC236}">
                <a16:creationId xmlns:a16="http://schemas.microsoft.com/office/drawing/2014/main" id="{FB48E4B4-A371-440B-BEA5-01A820FA3644}"/>
              </a:ext>
            </a:extLst>
          </p:cNvPr>
          <p:cNvPicPr>
            <a:picLocks noChangeAspect="1"/>
          </p:cNvPicPr>
          <p:nvPr/>
        </p:nvPicPr>
        <p:blipFill>
          <a:blip r:embed="rId3"/>
          <a:stretch>
            <a:fillRect/>
          </a:stretch>
        </p:blipFill>
        <p:spPr>
          <a:xfrm>
            <a:off x="1" y="11044"/>
            <a:ext cx="1420052" cy="1215824"/>
          </a:xfrm>
          <a:prstGeom prst="rect">
            <a:avLst/>
          </a:prstGeom>
        </p:spPr>
      </p:pic>
    </p:spTree>
    <p:extLst>
      <p:ext uri="{BB962C8B-B14F-4D97-AF65-F5344CB8AC3E}">
        <p14:creationId xmlns:p14="http://schemas.microsoft.com/office/powerpoint/2010/main" val="3685394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179123-1A24-4897-8A95-B4E69436AE4E}"/>
              </a:ext>
            </a:extLst>
          </p:cNvPr>
          <p:cNvSpPr/>
          <p:nvPr/>
        </p:nvSpPr>
        <p:spPr>
          <a:xfrm>
            <a:off x="-8472" y="8083"/>
            <a:ext cx="12192000" cy="1384995"/>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4440DBD-336E-4E57-9B49-64F4FBFF3D78}"/>
              </a:ext>
            </a:extLst>
          </p:cNvPr>
          <p:cNvPicPr>
            <a:picLocks noChangeAspect="1"/>
          </p:cNvPicPr>
          <p:nvPr/>
        </p:nvPicPr>
        <p:blipFill>
          <a:blip r:embed="rId2"/>
          <a:stretch>
            <a:fillRect/>
          </a:stretch>
        </p:blipFill>
        <p:spPr>
          <a:xfrm>
            <a:off x="193739" y="1746436"/>
            <a:ext cx="11701284" cy="5111564"/>
          </a:xfrm>
          <a:prstGeom prst="rect">
            <a:avLst/>
          </a:prstGeom>
        </p:spPr>
      </p:pic>
      <p:sp>
        <p:nvSpPr>
          <p:cNvPr id="3" name="TextBox 2">
            <a:extLst>
              <a:ext uri="{FF2B5EF4-FFF2-40B4-BE49-F238E27FC236}">
                <a16:creationId xmlns:a16="http://schemas.microsoft.com/office/drawing/2014/main" id="{933C0B99-4D64-4B5E-9798-0318B4F101F6}"/>
              </a:ext>
            </a:extLst>
          </p:cNvPr>
          <p:cNvSpPr txBox="1"/>
          <p:nvPr/>
        </p:nvSpPr>
        <p:spPr>
          <a:xfrm>
            <a:off x="1590214" y="-477"/>
            <a:ext cx="10304809" cy="1384995"/>
          </a:xfrm>
          <a:prstGeom prst="rect">
            <a:avLst/>
          </a:prstGeom>
          <a:noFill/>
        </p:spPr>
        <p:txBody>
          <a:bodyPr wrap="none" rtlCol="0">
            <a:spAutoFit/>
          </a:bodyPr>
          <a:lstStyle/>
          <a:p>
            <a:pPr algn="ctr"/>
            <a:r>
              <a:rPr lang="en-US" sz="2800" dirty="0">
                <a:solidFill>
                  <a:srgbClr val="0070C0"/>
                </a:solidFill>
              </a:rPr>
              <a:t>Simulation in Automation Studio of a motor branch circuit. </a:t>
            </a:r>
          </a:p>
          <a:p>
            <a:pPr algn="ctr"/>
            <a:r>
              <a:rPr lang="en-US" sz="2800" dirty="0">
                <a:solidFill>
                  <a:srgbClr val="0070C0"/>
                </a:solidFill>
              </a:rPr>
              <a:t>Students see how the control circuit and power circuit works.</a:t>
            </a:r>
          </a:p>
          <a:p>
            <a:pPr algn="ctr"/>
            <a:r>
              <a:rPr lang="en-US" sz="2800" dirty="0">
                <a:solidFill>
                  <a:srgbClr val="0070C0"/>
                </a:solidFill>
              </a:rPr>
              <a:t>Fault switch is used to open a power line for student troubleshooting.</a:t>
            </a:r>
          </a:p>
        </p:txBody>
      </p:sp>
      <p:pic>
        <p:nvPicPr>
          <p:cNvPr id="6" name="Picture 5">
            <a:extLst>
              <a:ext uri="{FF2B5EF4-FFF2-40B4-BE49-F238E27FC236}">
                <a16:creationId xmlns:a16="http://schemas.microsoft.com/office/drawing/2014/main" id="{43F0DE9C-94ED-4C93-A136-A52DD1589303}"/>
              </a:ext>
            </a:extLst>
          </p:cNvPr>
          <p:cNvPicPr>
            <a:picLocks noChangeAspect="1"/>
          </p:cNvPicPr>
          <p:nvPr/>
        </p:nvPicPr>
        <p:blipFill>
          <a:blip r:embed="rId3"/>
          <a:stretch>
            <a:fillRect/>
          </a:stretch>
        </p:blipFill>
        <p:spPr>
          <a:xfrm>
            <a:off x="0" y="-10728"/>
            <a:ext cx="1624179" cy="1390594"/>
          </a:xfrm>
          <a:prstGeom prst="rect">
            <a:avLst/>
          </a:prstGeom>
        </p:spPr>
      </p:pic>
    </p:spTree>
    <p:extLst>
      <p:ext uri="{BB962C8B-B14F-4D97-AF65-F5344CB8AC3E}">
        <p14:creationId xmlns:p14="http://schemas.microsoft.com/office/powerpoint/2010/main" val="1643346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229081-E690-4815-B78A-B88ADC7316AB}"/>
              </a:ext>
            </a:extLst>
          </p:cNvPr>
          <p:cNvSpPr/>
          <p:nvPr/>
        </p:nvSpPr>
        <p:spPr>
          <a:xfrm>
            <a:off x="-8472" y="8083"/>
            <a:ext cx="12192000" cy="171835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FA8D4D9-A950-424F-B980-437C10A60B13}"/>
              </a:ext>
            </a:extLst>
          </p:cNvPr>
          <p:cNvPicPr>
            <a:picLocks noChangeAspect="1"/>
          </p:cNvPicPr>
          <p:nvPr/>
        </p:nvPicPr>
        <p:blipFill>
          <a:blip r:embed="rId2"/>
          <a:stretch>
            <a:fillRect/>
          </a:stretch>
        </p:blipFill>
        <p:spPr>
          <a:xfrm>
            <a:off x="-21970" y="1872002"/>
            <a:ext cx="12197774" cy="4713154"/>
          </a:xfrm>
          <a:prstGeom prst="rect">
            <a:avLst/>
          </a:prstGeom>
        </p:spPr>
      </p:pic>
      <p:sp>
        <p:nvSpPr>
          <p:cNvPr id="6" name="TextBox 5">
            <a:extLst>
              <a:ext uri="{FF2B5EF4-FFF2-40B4-BE49-F238E27FC236}">
                <a16:creationId xmlns:a16="http://schemas.microsoft.com/office/drawing/2014/main" id="{D0EB74E9-6E04-4878-98F2-75DF1E1351E0}"/>
              </a:ext>
            </a:extLst>
          </p:cNvPr>
          <p:cNvSpPr txBox="1"/>
          <p:nvPr/>
        </p:nvSpPr>
        <p:spPr>
          <a:xfrm>
            <a:off x="130179" y="0"/>
            <a:ext cx="11860260" cy="1569660"/>
          </a:xfrm>
          <a:prstGeom prst="rect">
            <a:avLst/>
          </a:prstGeom>
          <a:noFill/>
        </p:spPr>
        <p:txBody>
          <a:bodyPr wrap="square" rtlCol="0">
            <a:spAutoFit/>
          </a:bodyPr>
          <a:lstStyle/>
          <a:p>
            <a:pPr algn="ctr"/>
            <a:r>
              <a:rPr lang="en-US" sz="2400" dirty="0">
                <a:solidFill>
                  <a:srgbClr val="0070C0"/>
                </a:solidFill>
              </a:rPr>
              <a:t>Simulation in Automation Studio of an electrical circuit, controlling a pneumatic circuit.  Faults are inserted for student troubleshooting.  This slide show a virtual</a:t>
            </a:r>
          </a:p>
          <a:p>
            <a:pPr algn="ctr"/>
            <a:r>
              <a:rPr lang="en-US" sz="2400" dirty="0">
                <a:solidFill>
                  <a:srgbClr val="0070C0"/>
                </a:solidFill>
              </a:rPr>
              <a:t>pressure gauge, and a multi-meter used to troubleshoot the pneumatic and </a:t>
            </a:r>
          </a:p>
          <a:p>
            <a:pPr algn="ctr"/>
            <a:r>
              <a:rPr lang="en-US" sz="2400" dirty="0">
                <a:solidFill>
                  <a:srgbClr val="0070C0"/>
                </a:solidFill>
              </a:rPr>
              <a:t>electrical circuits where faults can be inserted from the fault switches.</a:t>
            </a:r>
          </a:p>
        </p:txBody>
      </p:sp>
    </p:spTree>
    <p:extLst>
      <p:ext uri="{BB962C8B-B14F-4D97-AF65-F5344CB8AC3E}">
        <p14:creationId xmlns:p14="http://schemas.microsoft.com/office/powerpoint/2010/main" val="86227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498566" y="1149827"/>
            <a:ext cx="11194868" cy="4524275"/>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n-US" sz="3600" dirty="0">
                <a:solidFill>
                  <a:srgbClr val="0070C0"/>
                </a:solidFill>
                <a:latin typeface="Times New Roman"/>
                <a:ea typeface="Times New Roman"/>
                <a:cs typeface="Times New Roman"/>
                <a:sym typeface="Times New Roman"/>
              </a:rPr>
              <a:t>OER is open material for anyone to use for instruction</a:t>
            </a:r>
          </a:p>
          <a:p>
            <a:pPr marR="0" lvl="0" rtl="0">
              <a:spcBef>
                <a:spcPts val="0"/>
              </a:spcBef>
              <a:spcAft>
                <a:spcPts val="0"/>
              </a:spcAft>
            </a:pPr>
            <a:endParaRPr lang="en-US" sz="3600" dirty="0">
              <a:solidFill>
                <a:srgbClr val="0070C0"/>
              </a:solidFill>
              <a:latin typeface="Times New Roman"/>
              <a:ea typeface="Times New Roman"/>
              <a:cs typeface="Times New Roman"/>
              <a:sym typeface="Times New Roman"/>
            </a:endParaRPr>
          </a:p>
          <a:p>
            <a:pPr marR="0" lvl="0" rtl="0">
              <a:spcBef>
                <a:spcPts val="0"/>
              </a:spcBef>
              <a:spcAft>
                <a:spcPts val="0"/>
              </a:spcAft>
            </a:pPr>
            <a:r>
              <a:rPr lang="en-US" sz="3600" dirty="0">
                <a:solidFill>
                  <a:srgbClr val="0070C0"/>
                </a:solidFill>
                <a:latin typeface="Times New Roman"/>
                <a:ea typeface="Times New Roman"/>
                <a:cs typeface="Times New Roman"/>
                <a:sym typeface="Times New Roman"/>
              </a:rPr>
              <a:t>Any material development funded with federal grant dollars is open for anyone to use, but there may be some restrictions based on the license.</a:t>
            </a:r>
          </a:p>
          <a:p>
            <a:pPr marR="0" lvl="0" rtl="0">
              <a:spcBef>
                <a:spcPts val="0"/>
              </a:spcBef>
              <a:spcAft>
                <a:spcPts val="0"/>
              </a:spcAft>
            </a:pPr>
            <a:endParaRPr lang="en-US" sz="3600" dirty="0">
              <a:solidFill>
                <a:srgbClr val="0070C0"/>
              </a:solidFill>
              <a:latin typeface="Times New Roman"/>
              <a:ea typeface="Times New Roman"/>
              <a:cs typeface="Times New Roman"/>
              <a:sym typeface="Times New Roman"/>
            </a:endParaRPr>
          </a:p>
          <a:p>
            <a:pPr marR="0" lvl="0" rtl="0">
              <a:spcBef>
                <a:spcPts val="0"/>
              </a:spcBef>
              <a:spcAft>
                <a:spcPts val="0"/>
              </a:spcAft>
            </a:pPr>
            <a:r>
              <a:rPr lang="en-US" sz="3600" dirty="0">
                <a:solidFill>
                  <a:srgbClr val="0070C0"/>
                </a:solidFill>
                <a:latin typeface="Times New Roman"/>
                <a:ea typeface="Times New Roman"/>
                <a:cs typeface="Times New Roman"/>
                <a:sym typeface="Times New Roman"/>
              </a:rPr>
              <a:t>Creative Commons is an organization who has defined content licensing.</a:t>
            </a:r>
          </a:p>
        </p:txBody>
      </p:sp>
      <p:sp>
        <p:nvSpPr>
          <p:cNvPr id="3" name="Google Shape;937;g5dca6803bb_0_37">
            <a:extLst>
              <a:ext uri="{FF2B5EF4-FFF2-40B4-BE49-F238E27FC236}">
                <a16:creationId xmlns:a16="http://schemas.microsoft.com/office/drawing/2014/main" id="{EBE08511-8BBE-6DCF-9AE3-9172EA06DBA2}"/>
              </a:ext>
            </a:extLst>
          </p:cNvPr>
          <p:cNvSpPr txBox="1"/>
          <p:nvPr/>
        </p:nvSpPr>
        <p:spPr>
          <a:xfrm>
            <a:off x="3254681" y="0"/>
            <a:ext cx="595833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Open Education Resources (OER):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85179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5cbcf68ca2_0_6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42" name="Google Shape;342;g5cbcf68ca2_0_6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43" name="Google Shape;343;g5cbcf68ca2_0_63"/>
          <p:cNvPicPr preferRelativeResize="0"/>
          <p:nvPr/>
        </p:nvPicPr>
        <p:blipFill>
          <a:blip r:embed="rId5">
            <a:alphaModFix/>
          </a:blip>
          <a:stretch>
            <a:fillRect/>
          </a:stretch>
        </p:blipFill>
        <p:spPr>
          <a:xfrm>
            <a:off x="0" y="0"/>
            <a:ext cx="7608326" cy="6252375"/>
          </a:xfrm>
          <a:prstGeom prst="rect">
            <a:avLst/>
          </a:prstGeom>
          <a:noFill/>
          <a:ln>
            <a:noFill/>
          </a:ln>
        </p:spPr>
      </p:pic>
      <p:sp>
        <p:nvSpPr>
          <p:cNvPr id="344" name="Google Shape;344;g5cbcf68ca2_0_63"/>
          <p:cNvSpPr txBox="1">
            <a:spLocks noGrp="1"/>
          </p:cNvSpPr>
          <p:nvPr>
            <p:ph type="body" idx="1"/>
          </p:nvPr>
        </p:nvSpPr>
        <p:spPr>
          <a:xfrm>
            <a:off x="8035525" y="112850"/>
            <a:ext cx="3937800" cy="5917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3600"/>
              <a:buNone/>
            </a:pPr>
            <a:r>
              <a:rPr lang="en-US" sz="3000">
                <a:solidFill>
                  <a:srgbClr val="0000FF"/>
                </a:solidFill>
              </a:rPr>
              <a:t>A traditional model has typically 2-3 written or online assessments.</a:t>
            </a:r>
            <a:endParaRPr sz="3000">
              <a:solidFill>
                <a:srgbClr val="0000FF"/>
              </a:solidFill>
            </a:endParaRPr>
          </a:p>
          <a:p>
            <a:pPr marL="0" lvl="0" indent="0" algn="l" rtl="0">
              <a:lnSpc>
                <a:spcPct val="80000"/>
              </a:lnSpc>
              <a:spcBef>
                <a:spcPts val="1000"/>
              </a:spcBef>
              <a:spcAft>
                <a:spcPts val="0"/>
              </a:spcAft>
              <a:buClr>
                <a:schemeClr val="dk1"/>
              </a:buClr>
              <a:buSzPts val="3600"/>
              <a:buNone/>
            </a:pPr>
            <a:endParaRPr sz="3000">
              <a:solidFill>
                <a:srgbClr val="0000FF"/>
              </a:solidFill>
            </a:endParaRPr>
          </a:p>
          <a:p>
            <a:pPr marL="0" lvl="0" indent="0" algn="l" rtl="0">
              <a:lnSpc>
                <a:spcPct val="80000"/>
              </a:lnSpc>
              <a:spcBef>
                <a:spcPts val="1000"/>
              </a:spcBef>
              <a:spcAft>
                <a:spcPts val="0"/>
              </a:spcAft>
              <a:buClr>
                <a:schemeClr val="dk1"/>
              </a:buClr>
              <a:buSzPts val="3600"/>
              <a:buNone/>
            </a:pPr>
            <a:r>
              <a:rPr lang="en-US" sz="3000">
                <a:solidFill>
                  <a:srgbClr val="0000FF"/>
                </a:solidFill>
              </a:rPr>
              <a:t>A CBE model has many more assessments so the faculty can determine mastery of the knowledge/skill of each student in each module.</a:t>
            </a:r>
            <a:endParaRPr sz="3000">
              <a:solidFill>
                <a:srgbClr val="0000FF"/>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spTree>
    <p:extLst>
      <p:ext uri="{BB962C8B-B14F-4D97-AF65-F5344CB8AC3E}">
        <p14:creationId xmlns:p14="http://schemas.microsoft.com/office/powerpoint/2010/main" val="177131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031ADB-89BE-4D3A-99A6-E6F7B3F165DF}"/>
              </a:ext>
            </a:extLst>
          </p:cNvPr>
          <p:cNvSpPr/>
          <p:nvPr/>
        </p:nvSpPr>
        <p:spPr>
          <a:xfrm>
            <a:off x="-8472" y="8083"/>
            <a:ext cx="12192000" cy="114899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4787" y="1037460"/>
            <a:ext cx="11317111" cy="2589170"/>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Creative Commons is a nonprofit organization that provides a licensing structure that allows individuals and organizations in the world, a free, simple, and standardized way to grant copyright permissions for creative and academic work.</a:t>
            </a:r>
          </a:p>
          <a:p>
            <a:r>
              <a:rPr lang="en-US" sz="2400" dirty="0">
                <a:solidFill>
                  <a:srgbClr val="0070C0"/>
                </a:solidFill>
                <a:latin typeface="Times New Roman" panose="02020603050405020304" pitchFamily="18" charset="0"/>
                <a:cs typeface="Times New Roman" panose="02020603050405020304" pitchFamily="18" charset="0"/>
              </a:rPr>
              <a:t>Material is not registered at Creative Commons.  The author chooses a license, then attaches it to the material, then puts it in a repository for open access.</a:t>
            </a:r>
          </a:p>
          <a:p>
            <a:pPr>
              <a:lnSpc>
                <a:spcPct val="150000"/>
              </a:lnSpc>
            </a:pP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19866" y="67964"/>
            <a:ext cx="6311343" cy="707886"/>
          </a:xfrm>
          <a:prstGeom prst="rect">
            <a:avLst/>
          </a:prstGeom>
          <a:noFill/>
        </p:spPr>
        <p:txBody>
          <a:bodyPr wrap="none" rtlCol="0">
            <a:spAutoFit/>
          </a:bodyPr>
          <a:lstStyle/>
          <a:p>
            <a:r>
              <a:rPr lang="en-US" sz="4000" dirty="0">
                <a:solidFill>
                  <a:srgbClr val="0070C0"/>
                </a:solidFill>
                <a:latin typeface="Times New Roman" panose="02020603050405020304" pitchFamily="18" charset="0"/>
                <a:cs typeface="Times New Roman" panose="02020603050405020304" pitchFamily="18" charset="0"/>
              </a:rPr>
              <a:t>Creative Commons Licensing</a:t>
            </a:r>
          </a:p>
        </p:txBody>
      </p:sp>
      <p:pic>
        <p:nvPicPr>
          <p:cNvPr id="6" name="Picture 5">
            <a:extLst>
              <a:ext uri="{FF2B5EF4-FFF2-40B4-BE49-F238E27FC236}">
                <a16:creationId xmlns:a16="http://schemas.microsoft.com/office/drawing/2014/main" id="{B14ECE4C-3CFA-4E48-9AF8-7F89ACA48A65}"/>
              </a:ext>
            </a:extLst>
          </p:cNvPr>
          <p:cNvPicPr>
            <a:picLocks noChangeAspect="1"/>
          </p:cNvPicPr>
          <p:nvPr/>
        </p:nvPicPr>
        <p:blipFill>
          <a:blip r:embed="rId2"/>
          <a:stretch>
            <a:fillRect/>
          </a:stretch>
        </p:blipFill>
        <p:spPr>
          <a:xfrm>
            <a:off x="9393984" y="6229429"/>
            <a:ext cx="2714286" cy="628571"/>
          </a:xfrm>
          <a:prstGeom prst="rect">
            <a:avLst/>
          </a:prstGeom>
        </p:spPr>
      </p:pic>
      <p:sp>
        <p:nvSpPr>
          <p:cNvPr id="2" name="Rectangle 1">
            <a:extLst>
              <a:ext uri="{FF2B5EF4-FFF2-40B4-BE49-F238E27FC236}">
                <a16:creationId xmlns:a16="http://schemas.microsoft.com/office/drawing/2014/main" id="{FDD55831-1445-4699-982F-0E75AF25D745}"/>
              </a:ext>
            </a:extLst>
          </p:cNvPr>
          <p:cNvSpPr/>
          <p:nvPr/>
        </p:nvSpPr>
        <p:spPr>
          <a:xfrm>
            <a:off x="146253" y="6336633"/>
            <a:ext cx="3858236" cy="369332"/>
          </a:xfrm>
          <a:prstGeom prst="rect">
            <a:avLst/>
          </a:prstGeom>
        </p:spPr>
        <p:txBody>
          <a:bodyPr wrap="none">
            <a:spAutoFit/>
          </a:bodyPr>
          <a:lstStyle/>
          <a:p>
            <a:r>
              <a:rPr lang="en-US" dirty="0">
                <a:solidFill>
                  <a:srgbClr val="0070C0"/>
                </a:solidFill>
              </a:rPr>
              <a:t>https://creativecommons.org/licenses/</a:t>
            </a:r>
          </a:p>
        </p:txBody>
      </p:sp>
      <p:pic>
        <p:nvPicPr>
          <p:cNvPr id="3" name="Picture 2">
            <a:extLst>
              <a:ext uri="{FF2B5EF4-FFF2-40B4-BE49-F238E27FC236}">
                <a16:creationId xmlns:a16="http://schemas.microsoft.com/office/drawing/2014/main" id="{371E4EA0-27FB-47E8-AAD7-CD4A6FDB7A83}"/>
              </a:ext>
            </a:extLst>
          </p:cNvPr>
          <p:cNvPicPr>
            <a:picLocks noChangeAspect="1"/>
          </p:cNvPicPr>
          <p:nvPr/>
        </p:nvPicPr>
        <p:blipFill>
          <a:blip r:embed="rId3"/>
          <a:stretch>
            <a:fillRect/>
          </a:stretch>
        </p:blipFill>
        <p:spPr>
          <a:xfrm>
            <a:off x="0" y="0"/>
            <a:ext cx="2658069" cy="769441"/>
          </a:xfrm>
          <a:prstGeom prst="rect">
            <a:avLst/>
          </a:prstGeom>
        </p:spPr>
      </p:pic>
      <p:sp>
        <p:nvSpPr>
          <p:cNvPr id="7" name="TextBox 6">
            <a:extLst>
              <a:ext uri="{FF2B5EF4-FFF2-40B4-BE49-F238E27FC236}">
                <a16:creationId xmlns:a16="http://schemas.microsoft.com/office/drawing/2014/main" id="{1597864E-B182-4679-B8E8-761C1DF1756A}"/>
              </a:ext>
            </a:extLst>
          </p:cNvPr>
          <p:cNvSpPr txBox="1"/>
          <p:nvPr/>
        </p:nvSpPr>
        <p:spPr>
          <a:xfrm>
            <a:off x="83730" y="5936523"/>
            <a:ext cx="6446060" cy="400110"/>
          </a:xfrm>
          <a:prstGeom prst="rect">
            <a:avLst/>
          </a:prstGeom>
          <a:noFill/>
        </p:spPr>
        <p:txBody>
          <a:bodyPr wrap="none" rtlCol="0">
            <a:spAutoFit/>
          </a:bodyPr>
          <a:lstStyle/>
          <a:p>
            <a:r>
              <a:rPr lang="en-US" sz="2000" dirty="0">
                <a:solidFill>
                  <a:srgbClr val="0070C0"/>
                </a:solidFill>
              </a:rPr>
              <a:t>To learn more about each type of CC License, go to this link: </a:t>
            </a:r>
          </a:p>
        </p:txBody>
      </p:sp>
      <p:pic>
        <p:nvPicPr>
          <p:cNvPr id="9" name="Picture 8">
            <a:extLst>
              <a:ext uri="{FF2B5EF4-FFF2-40B4-BE49-F238E27FC236}">
                <a16:creationId xmlns:a16="http://schemas.microsoft.com/office/drawing/2014/main" id="{A75E4D83-EAC0-4169-A627-F5A27B781C1F}"/>
              </a:ext>
            </a:extLst>
          </p:cNvPr>
          <p:cNvPicPr>
            <a:picLocks noChangeAspect="1"/>
          </p:cNvPicPr>
          <p:nvPr/>
        </p:nvPicPr>
        <p:blipFill>
          <a:blip r:embed="rId4"/>
          <a:stretch>
            <a:fillRect/>
          </a:stretch>
        </p:blipFill>
        <p:spPr>
          <a:xfrm>
            <a:off x="1435103" y="3626630"/>
            <a:ext cx="1629547" cy="1462802"/>
          </a:xfrm>
          <a:prstGeom prst="rect">
            <a:avLst/>
          </a:prstGeom>
        </p:spPr>
      </p:pic>
      <p:pic>
        <p:nvPicPr>
          <p:cNvPr id="10" name="Picture 9">
            <a:extLst>
              <a:ext uri="{FF2B5EF4-FFF2-40B4-BE49-F238E27FC236}">
                <a16:creationId xmlns:a16="http://schemas.microsoft.com/office/drawing/2014/main" id="{429E3D30-74AD-4BE6-B0AB-937D123CFABB}"/>
              </a:ext>
            </a:extLst>
          </p:cNvPr>
          <p:cNvPicPr>
            <a:picLocks noChangeAspect="1"/>
          </p:cNvPicPr>
          <p:nvPr/>
        </p:nvPicPr>
        <p:blipFill>
          <a:blip r:embed="rId5"/>
          <a:stretch>
            <a:fillRect/>
          </a:stretch>
        </p:blipFill>
        <p:spPr>
          <a:xfrm>
            <a:off x="4483049" y="3147298"/>
            <a:ext cx="7530025" cy="2589170"/>
          </a:xfrm>
          <a:prstGeom prst="rect">
            <a:avLst/>
          </a:prstGeom>
        </p:spPr>
      </p:pic>
    </p:spTree>
    <p:extLst>
      <p:ext uri="{BB962C8B-B14F-4D97-AF65-F5344CB8AC3E}">
        <p14:creationId xmlns:p14="http://schemas.microsoft.com/office/powerpoint/2010/main" val="161377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6" name="Picture 5">
            <a:extLst>
              <a:ext uri="{FF2B5EF4-FFF2-40B4-BE49-F238E27FC236}">
                <a16:creationId xmlns:a16="http://schemas.microsoft.com/office/drawing/2014/main" id="{BDD478B9-B07D-4C89-A0C3-BA403D312C87}"/>
              </a:ext>
            </a:extLst>
          </p:cNvPr>
          <p:cNvPicPr>
            <a:picLocks noChangeAspect="1"/>
          </p:cNvPicPr>
          <p:nvPr/>
        </p:nvPicPr>
        <p:blipFill>
          <a:blip r:embed="rId3"/>
          <a:stretch>
            <a:fillRect/>
          </a:stretch>
        </p:blipFill>
        <p:spPr>
          <a:xfrm>
            <a:off x="88844" y="0"/>
            <a:ext cx="1420052" cy="1215824"/>
          </a:xfrm>
          <a:prstGeom prst="rect">
            <a:avLst/>
          </a:prstGeom>
        </p:spPr>
      </p:pic>
      <p:pic>
        <p:nvPicPr>
          <p:cNvPr id="1026" name="Picture 2" descr="https://lh5.googleusercontent.com/iQF2wjd1h7iaikVOvsJuYca42d-8qQr0XFO79dXdHx7qN6-L9lroSeBTL1OCUSHCRp7fTpcYmFXtSBLB-pfXsJt_g9uoHpb2DMnqRFbt4XGhzMDxPqakj_AS9cqH_TT458a0nhFI">
            <a:extLst>
              <a:ext uri="{FF2B5EF4-FFF2-40B4-BE49-F238E27FC236}">
                <a16:creationId xmlns:a16="http://schemas.microsoft.com/office/drawing/2014/main" id="{6FBBD914-3A06-42C7-B974-7A396CE24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301" y="0"/>
            <a:ext cx="9293027" cy="60017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08820DE-8EE0-47DE-AAC5-613E6A722E64}"/>
              </a:ext>
            </a:extLst>
          </p:cNvPr>
          <p:cNvSpPr/>
          <p:nvPr/>
        </p:nvSpPr>
        <p:spPr>
          <a:xfrm>
            <a:off x="146253" y="6336633"/>
            <a:ext cx="3858236" cy="369332"/>
          </a:xfrm>
          <a:prstGeom prst="rect">
            <a:avLst/>
          </a:prstGeom>
        </p:spPr>
        <p:txBody>
          <a:bodyPr wrap="none">
            <a:spAutoFit/>
          </a:bodyPr>
          <a:lstStyle/>
          <a:p>
            <a:r>
              <a:rPr lang="en-US" dirty="0">
                <a:solidFill>
                  <a:srgbClr val="0070C0"/>
                </a:solidFill>
              </a:rPr>
              <a:t>https://creativecommons.org/licenses/</a:t>
            </a:r>
          </a:p>
        </p:txBody>
      </p:sp>
      <p:sp>
        <p:nvSpPr>
          <p:cNvPr id="7" name="TextBox 6">
            <a:extLst>
              <a:ext uri="{FF2B5EF4-FFF2-40B4-BE49-F238E27FC236}">
                <a16:creationId xmlns:a16="http://schemas.microsoft.com/office/drawing/2014/main" id="{5055D8F4-3ABE-419A-91E4-AED4651DEEEF}"/>
              </a:ext>
            </a:extLst>
          </p:cNvPr>
          <p:cNvSpPr txBox="1"/>
          <p:nvPr/>
        </p:nvSpPr>
        <p:spPr>
          <a:xfrm>
            <a:off x="83730" y="5936523"/>
            <a:ext cx="6446060" cy="400110"/>
          </a:xfrm>
          <a:prstGeom prst="rect">
            <a:avLst/>
          </a:prstGeom>
          <a:noFill/>
        </p:spPr>
        <p:txBody>
          <a:bodyPr wrap="none" rtlCol="0">
            <a:spAutoFit/>
          </a:bodyPr>
          <a:lstStyle/>
          <a:p>
            <a:r>
              <a:rPr lang="en-US" sz="2000" dirty="0">
                <a:solidFill>
                  <a:srgbClr val="0070C0"/>
                </a:solidFill>
              </a:rPr>
              <a:t>To learn more about each type of CC License, go to this link: </a:t>
            </a:r>
          </a:p>
        </p:txBody>
      </p:sp>
    </p:spTree>
    <p:extLst>
      <p:ext uri="{BB962C8B-B14F-4D97-AF65-F5344CB8AC3E}">
        <p14:creationId xmlns:p14="http://schemas.microsoft.com/office/powerpoint/2010/main" val="2470790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6" name="Picture 5">
            <a:extLst>
              <a:ext uri="{FF2B5EF4-FFF2-40B4-BE49-F238E27FC236}">
                <a16:creationId xmlns:a16="http://schemas.microsoft.com/office/drawing/2014/main" id="{BDD478B9-B07D-4C89-A0C3-BA403D312C87}"/>
              </a:ext>
            </a:extLst>
          </p:cNvPr>
          <p:cNvPicPr>
            <a:picLocks noChangeAspect="1"/>
          </p:cNvPicPr>
          <p:nvPr/>
        </p:nvPicPr>
        <p:blipFill>
          <a:blip r:embed="rId3"/>
          <a:stretch>
            <a:fillRect/>
          </a:stretch>
        </p:blipFill>
        <p:spPr>
          <a:xfrm>
            <a:off x="88844" y="0"/>
            <a:ext cx="1420052" cy="1215824"/>
          </a:xfrm>
          <a:prstGeom prst="rect">
            <a:avLst/>
          </a:prstGeom>
        </p:spPr>
      </p:pic>
      <p:pic>
        <p:nvPicPr>
          <p:cNvPr id="2050" name="Picture 2" descr="https://lh3.googleusercontent.com/EieMyD9wVCZwvOsllCulHkhsaHs7aX41DWY0ugfnNemNTrUcHXyuTcm6OXi75mZuVXp_hA1B-VFdYh0-azy5S81XdyApBJj7qERIVjrcY869iDAHAdJnGb_eAEGFHbNco4BGawql">
            <a:extLst>
              <a:ext uri="{FF2B5EF4-FFF2-40B4-BE49-F238E27FC236}">
                <a16:creationId xmlns:a16="http://schemas.microsoft.com/office/drawing/2014/main" id="{63B34DD3-2EFF-473B-BA1F-1245C1D25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216" y="126835"/>
            <a:ext cx="8241644" cy="58617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10933D6-69EA-4C97-A9CC-1AB7CA567521}"/>
              </a:ext>
            </a:extLst>
          </p:cNvPr>
          <p:cNvSpPr/>
          <p:nvPr/>
        </p:nvSpPr>
        <p:spPr>
          <a:xfrm>
            <a:off x="3096974" y="6072563"/>
            <a:ext cx="5998052" cy="461665"/>
          </a:xfrm>
          <a:prstGeom prst="rect">
            <a:avLst/>
          </a:prstGeom>
        </p:spPr>
        <p:txBody>
          <a:bodyPr wrap="none">
            <a:spAutoFit/>
          </a:bodyPr>
          <a:lstStyle/>
          <a:p>
            <a:r>
              <a:rPr lang="en-US" sz="2400" dirty="0">
                <a:solidFill>
                  <a:srgbClr val="0070C0"/>
                </a:solidFill>
              </a:rPr>
              <a:t>https://creativecommons.org/licenses/by/4.0/</a:t>
            </a:r>
          </a:p>
        </p:txBody>
      </p:sp>
    </p:spTree>
    <p:extLst>
      <p:ext uri="{BB962C8B-B14F-4D97-AF65-F5344CB8AC3E}">
        <p14:creationId xmlns:p14="http://schemas.microsoft.com/office/powerpoint/2010/main" val="251498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6" name="Picture 5">
            <a:extLst>
              <a:ext uri="{FF2B5EF4-FFF2-40B4-BE49-F238E27FC236}">
                <a16:creationId xmlns:a16="http://schemas.microsoft.com/office/drawing/2014/main" id="{BDD478B9-B07D-4C89-A0C3-BA403D312C87}"/>
              </a:ext>
            </a:extLst>
          </p:cNvPr>
          <p:cNvPicPr>
            <a:picLocks noChangeAspect="1"/>
          </p:cNvPicPr>
          <p:nvPr/>
        </p:nvPicPr>
        <p:blipFill>
          <a:blip r:embed="rId3"/>
          <a:stretch>
            <a:fillRect/>
          </a:stretch>
        </p:blipFill>
        <p:spPr>
          <a:xfrm>
            <a:off x="88844" y="0"/>
            <a:ext cx="1420052" cy="1215824"/>
          </a:xfrm>
          <a:prstGeom prst="rect">
            <a:avLst/>
          </a:prstGeom>
        </p:spPr>
      </p:pic>
      <p:pic>
        <p:nvPicPr>
          <p:cNvPr id="3" name="Picture 2">
            <a:extLst>
              <a:ext uri="{FF2B5EF4-FFF2-40B4-BE49-F238E27FC236}">
                <a16:creationId xmlns:a16="http://schemas.microsoft.com/office/drawing/2014/main" id="{5DC1A717-C4E1-4E88-B0C0-034C2515B308}"/>
              </a:ext>
            </a:extLst>
          </p:cNvPr>
          <p:cNvPicPr>
            <a:picLocks noChangeAspect="1"/>
          </p:cNvPicPr>
          <p:nvPr/>
        </p:nvPicPr>
        <p:blipFill>
          <a:blip r:embed="rId4"/>
          <a:stretch>
            <a:fillRect/>
          </a:stretch>
        </p:blipFill>
        <p:spPr>
          <a:xfrm>
            <a:off x="1508896" y="666816"/>
            <a:ext cx="9687163" cy="5562613"/>
          </a:xfrm>
          <a:prstGeom prst="rect">
            <a:avLst/>
          </a:prstGeom>
        </p:spPr>
      </p:pic>
    </p:spTree>
    <p:extLst>
      <p:ext uri="{BB962C8B-B14F-4D97-AF65-F5344CB8AC3E}">
        <p14:creationId xmlns:p14="http://schemas.microsoft.com/office/powerpoint/2010/main" val="520041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4" name="Google Shape;944;p2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945" name="Google Shape;945;p21"/>
          <p:cNvSpPr txBox="1"/>
          <p:nvPr/>
        </p:nvSpPr>
        <p:spPr>
          <a:xfrm>
            <a:off x="1682045" y="2020712"/>
            <a:ext cx="8887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FF0000"/>
                </a:solidFill>
                <a:latin typeface="Calibri"/>
                <a:ea typeface="Calibri"/>
                <a:cs typeface="Calibri"/>
                <a:sym typeface="Calibri"/>
              </a:rPr>
              <a:t>The End of the Presentation</a:t>
            </a:r>
            <a:endParaRPr sz="6000" dirty="0">
              <a:solidFill>
                <a:srgbClr val="FF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E1FAED4-1598-A73F-B145-1F9FFDF96C52}"/>
              </a:ext>
            </a:extLst>
          </p:cNvPr>
          <p:cNvSpPr/>
          <p:nvPr/>
        </p:nvSpPr>
        <p:spPr>
          <a:xfrm>
            <a:off x="-8472" y="-3792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5d4ceba970_0_67"/>
          <p:cNvSpPr txBox="1">
            <a:spLocks noGrp="1"/>
          </p:cNvSpPr>
          <p:nvPr>
            <p:ph type="title"/>
          </p:nvPr>
        </p:nvSpPr>
        <p:spPr>
          <a:xfrm>
            <a:off x="3485988" y="0"/>
            <a:ext cx="6635673"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DACUM Competencies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89" name="Google Shape;389;g5d4ceba970_0_67"/>
          <p:cNvSpPr txBox="1">
            <a:spLocks noGrp="1"/>
          </p:cNvSpPr>
          <p:nvPr>
            <p:ph type="body" idx="1"/>
          </p:nvPr>
        </p:nvSpPr>
        <p:spPr>
          <a:xfrm>
            <a:off x="550278" y="1167279"/>
            <a:ext cx="11074500" cy="5118502"/>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b="1" dirty="0">
                <a:solidFill>
                  <a:srgbClr val="0070C0"/>
                </a:solidFill>
                <a:latin typeface="Times New Roman" panose="02020603050405020304" pitchFamily="18" charset="0"/>
                <a:cs typeface="Times New Roman" panose="02020603050405020304" pitchFamily="18" charset="0"/>
              </a:rPr>
              <a:t>D</a:t>
            </a:r>
            <a:r>
              <a:rPr lang="en-US" dirty="0">
                <a:solidFill>
                  <a:srgbClr val="0070C0"/>
                </a:solidFill>
                <a:latin typeface="Times New Roman" panose="02020603050405020304" pitchFamily="18" charset="0"/>
                <a:cs typeface="Times New Roman" panose="02020603050405020304" pitchFamily="18" charset="0"/>
              </a:rPr>
              <a:t>evelop </a:t>
            </a:r>
            <a:r>
              <a:rPr lang="en-US" b="1" dirty="0">
                <a:solidFill>
                  <a:srgbClr val="0070C0"/>
                </a:solidFill>
                <a:latin typeface="Times New Roman" panose="02020603050405020304" pitchFamily="18" charset="0"/>
                <a:cs typeface="Times New Roman" panose="02020603050405020304" pitchFamily="18" charset="0"/>
              </a:rPr>
              <a:t>A</a:t>
            </a:r>
            <a:r>
              <a:rPr lang="en-US"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CU</a:t>
            </a:r>
            <a:r>
              <a:rPr lang="en-US" dirty="0" err="1">
                <a:solidFill>
                  <a:srgbClr val="0070C0"/>
                </a:solidFill>
                <a:latin typeface="Times New Roman" panose="02020603050405020304" pitchFamily="18" charset="0"/>
                <a:cs typeface="Times New Roman" panose="02020603050405020304" pitchFamily="18" charset="0"/>
              </a:rPr>
              <a:t>rriculu</a:t>
            </a:r>
            <a:r>
              <a:rPr lang="en-US" b="1" dirty="0" err="1">
                <a:solidFill>
                  <a:srgbClr val="0070C0"/>
                </a:solidFill>
                <a:latin typeface="Times New Roman" panose="02020603050405020304" pitchFamily="18" charset="0"/>
                <a:cs typeface="Times New Roman" panose="02020603050405020304" pitchFamily="18" charset="0"/>
              </a:rPr>
              <a:t>M</a:t>
            </a:r>
            <a:endParaRPr b="1"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b="1"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5-7 Industry SMEs meet for 2-3 days to identify all the duties and tasks required for a technology or a job</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At least part of your competencies should be obtained from a DACUM, which you can then say are validated.  </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VET all competencies through the Industry SME group</a:t>
            </a:r>
          </a:p>
          <a:p>
            <a:pPr marL="228600" lvl="0" indent="-228600" algn="l" rtl="0">
              <a:lnSpc>
                <a:spcPct val="80000"/>
              </a:lnSpc>
              <a:spcBef>
                <a:spcPts val="1000"/>
              </a:spcBef>
              <a:spcAft>
                <a:spcPts val="0"/>
              </a:spcAft>
              <a:buClr>
                <a:srgbClr val="0070C0"/>
              </a:buClr>
              <a:buSzPts val="3600"/>
              <a:buChar char="•"/>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Do not start from scratch.  Start with Competencies and Outcomes from other ATE projects.  Show the AMTEC competencies.</a:t>
            </a:r>
            <a:endParaRPr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90" name="Google Shape;390;g5d4ceba970_0_6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1" name="Google Shape;391;g5d4ceba970_0_6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823B12C2-8D71-5BBA-780C-8AA9CE4A02E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65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5d087c2f97_0_2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7" name="Google Shape;397;g5d087c2f97_0_2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98" name="Google Shape;398;g5d087c2f97_0_23"/>
          <p:cNvPicPr preferRelativeResize="0"/>
          <p:nvPr/>
        </p:nvPicPr>
        <p:blipFill>
          <a:blip r:embed="rId5">
            <a:alphaModFix/>
          </a:blip>
          <a:stretch>
            <a:fillRect/>
          </a:stretch>
        </p:blipFill>
        <p:spPr>
          <a:xfrm>
            <a:off x="4968815" y="1153388"/>
            <a:ext cx="5920251" cy="5641874"/>
          </a:xfrm>
          <a:prstGeom prst="rect">
            <a:avLst/>
          </a:prstGeom>
          <a:noFill/>
          <a:ln>
            <a:noFill/>
          </a:ln>
        </p:spPr>
      </p:pic>
      <p:sp>
        <p:nvSpPr>
          <p:cNvPr id="399" name="Google Shape;399;g5d087c2f97_0_23"/>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results for a Class 2 Water Operator in Ohio.</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is an Ohio State format</a:t>
            </a:r>
            <a:endParaRPr sz="3000">
              <a:solidFill>
                <a:srgbClr val="0000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9FE1358B-7E3D-2636-717B-55431A4DF6A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20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5d862d8dda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13" name="Google Shape;413;g5d862d8dda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14" name="Google Shape;414;g5d862d8dda_0_0"/>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solidFill>
                  <a:srgbClr val="0000FF"/>
                </a:solidFill>
                <a:latin typeface="Calibri"/>
                <a:ea typeface="Calibri"/>
                <a:cs typeface="Calibri"/>
                <a:sym typeface="Calibri"/>
              </a:rPr>
              <a:t>DACUM format for Control Technicians</a:t>
            </a:r>
            <a:endParaRPr sz="3000" dirty="0">
              <a:solidFill>
                <a:srgbClr val="0000FF"/>
              </a:solidFill>
              <a:latin typeface="Calibri"/>
              <a:ea typeface="Calibri"/>
              <a:cs typeface="Calibri"/>
              <a:sym typeface="Calibri"/>
            </a:endParaRPr>
          </a:p>
          <a:p>
            <a:pPr marL="0" lvl="0" indent="0" algn="l" rtl="0">
              <a:spcBef>
                <a:spcPts val="0"/>
              </a:spcBef>
              <a:spcAft>
                <a:spcPts val="0"/>
              </a:spcAft>
              <a:buNone/>
            </a:pPr>
            <a:r>
              <a:rPr lang="en-US" sz="3000" dirty="0">
                <a:solidFill>
                  <a:srgbClr val="0000FF"/>
                </a:solidFill>
                <a:latin typeface="Calibri"/>
                <a:ea typeface="Calibri"/>
                <a:cs typeface="Calibri"/>
                <a:sym typeface="Calibri"/>
              </a:rPr>
              <a:t>DACUM format by AMTEC in KY</a:t>
            </a:r>
            <a:endParaRPr sz="3000" dirty="0">
              <a:solidFill>
                <a:srgbClr val="0000FF"/>
              </a:solidFill>
              <a:latin typeface="Calibri"/>
              <a:ea typeface="Calibri"/>
              <a:cs typeface="Calibri"/>
              <a:sym typeface="Calibri"/>
            </a:endParaRPr>
          </a:p>
        </p:txBody>
      </p:sp>
      <p:pic>
        <p:nvPicPr>
          <p:cNvPr id="415" name="Google Shape;415;g5d862d8dda_0_0"/>
          <p:cNvPicPr preferRelativeResize="0"/>
          <p:nvPr/>
        </p:nvPicPr>
        <p:blipFill>
          <a:blip r:embed="rId5">
            <a:alphaModFix/>
          </a:blip>
          <a:stretch>
            <a:fillRect/>
          </a:stretch>
        </p:blipFill>
        <p:spPr>
          <a:xfrm>
            <a:off x="4019909" y="977660"/>
            <a:ext cx="8172090" cy="5880341"/>
          </a:xfrm>
          <a:prstGeom prst="rect">
            <a:avLst/>
          </a:prstGeom>
          <a:noFill/>
          <a:ln>
            <a:noFill/>
          </a:ln>
        </p:spPr>
      </p:pic>
      <p:sp>
        <p:nvSpPr>
          <p:cNvPr id="6" name="Rectangle 5">
            <a:extLst>
              <a:ext uri="{FF2B5EF4-FFF2-40B4-BE49-F238E27FC236}">
                <a16:creationId xmlns:a16="http://schemas.microsoft.com/office/drawing/2014/main" id="{36EE3FE6-A3C5-EDCB-8E65-3674485C069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33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5d862d8dda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13" name="Google Shape;413;g5d862d8dda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14" name="Google Shape;414;g5d862d8dda_0_0"/>
          <p:cNvSpPr txBox="1"/>
          <p:nvPr/>
        </p:nvSpPr>
        <p:spPr>
          <a:xfrm>
            <a:off x="304800" y="1216125"/>
            <a:ext cx="3525375"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solidFill>
                  <a:srgbClr val="0000FF"/>
                </a:solidFill>
                <a:latin typeface="Calibri"/>
                <a:ea typeface="Calibri"/>
                <a:cs typeface="Calibri"/>
                <a:sym typeface="Calibri"/>
              </a:rPr>
              <a:t>AMTEC was an NSF Center and facilitated numerous DACUMs</a:t>
            </a:r>
          </a:p>
          <a:p>
            <a:pPr marL="0" lvl="0" indent="0" algn="l" rtl="0">
              <a:spcBef>
                <a:spcPts val="0"/>
              </a:spcBef>
              <a:spcAft>
                <a:spcPts val="0"/>
              </a:spcAft>
              <a:buNone/>
            </a:pPr>
            <a:r>
              <a:rPr lang="en-US" sz="1800" dirty="0">
                <a:solidFill>
                  <a:srgbClr val="0000FF"/>
                </a:solidFill>
                <a:latin typeface="Calibri"/>
                <a:ea typeface="Calibri"/>
                <a:cs typeface="Calibri"/>
                <a:sym typeface="Calibri"/>
              </a:rPr>
              <a:t>AMTEC is no longer funded by the NSF, and was absorbed into the Kentucky Technical and Community College system.</a:t>
            </a:r>
          </a:p>
          <a:p>
            <a:pPr marL="0" lvl="0" indent="0" algn="l" rtl="0">
              <a:spcBef>
                <a:spcPts val="0"/>
              </a:spcBef>
              <a:spcAft>
                <a:spcPts val="0"/>
              </a:spcAft>
              <a:buNone/>
            </a:pPr>
            <a:endParaRPr sz="3000" dirty="0">
              <a:solidFill>
                <a:srgbClr val="0000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36EE3FE6-A3C5-EDCB-8E65-3674485C069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32F84A-2AAD-34B2-6583-927B0C3519B4}"/>
              </a:ext>
            </a:extLst>
          </p:cNvPr>
          <p:cNvPicPr>
            <a:picLocks noChangeAspect="1"/>
          </p:cNvPicPr>
          <p:nvPr/>
        </p:nvPicPr>
        <p:blipFill>
          <a:blip r:embed="rId5"/>
          <a:stretch>
            <a:fillRect/>
          </a:stretch>
        </p:blipFill>
        <p:spPr>
          <a:xfrm>
            <a:off x="4261449" y="1034193"/>
            <a:ext cx="4187647" cy="5844994"/>
          </a:xfrm>
          <a:prstGeom prst="rect">
            <a:avLst/>
          </a:prstGeom>
        </p:spPr>
      </p:pic>
    </p:spTree>
    <p:extLst>
      <p:ext uri="{BB962C8B-B14F-4D97-AF65-F5344CB8AC3E}">
        <p14:creationId xmlns:p14="http://schemas.microsoft.com/office/powerpoint/2010/main" val="211512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Employer</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Engagement</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088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373" y="789708"/>
            <a:ext cx="1429687"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Topic Resources</a:t>
            </a:r>
          </a:p>
          <a:p>
            <a:pPr algn="ctr"/>
            <a:r>
              <a:rPr lang="en-US" sz="1400" dirty="0">
                <a:solidFill>
                  <a:srgbClr val="C00000"/>
                </a:solidFill>
                <a:latin typeface="Times New Roman" panose="02020603050405020304" pitchFamily="18" charset="0"/>
                <a:cs typeface="Times New Roman" panose="02020603050405020304" pitchFamily="18" charset="0"/>
              </a:rPr>
              <a:t>Job Descriptions</a:t>
            </a:r>
          </a:p>
          <a:p>
            <a:pPr algn="ctr"/>
            <a:r>
              <a:rPr lang="en-US" sz="1400" dirty="0">
                <a:solidFill>
                  <a:srgbClr val="C00000"/>
                </a:solidFill>
                <a:latin typeface="Times New Roman" panose="02020603050405020304" pitchFamily="18" charset="0"/>
                <a:cs typeface="Times New Roman" panose="02020603050405020304" pitchFamily="18" charset="0"/>
              </a:rPr>
              <a:t>DACUM Comp.</a:t>
            </a:r>
          </a:p>
          <a:p>
            <a:pPr algn="ctr"/>
            <a:r>
              <a:rPr lang="en-US" sz="1400" dirty="0">
                <a:solidFill>
                  <a:srgbClr val="C00000"/>
                </a:solidFill>
                <a:latin typeface="Times New Roman" panose="02020603050405020304" pitchFamily="18" charset="0"/>
                <a:cs typeface="Times New Roman" panose="02020603050405020304" pitchFamily="18" charset="0"/>
              </a:rPr>
              <a:t>WFD Demand</a:t>
            </a:r>
          </a:p>
          <a:p>
            <a:pPr algn="ctr"/>
            <a:r>
              <a:rPr lang="en-US" sz="1400" dirty="0">
                <a:solidFill>
                  <a:srgbClr val="C00000"/>
                </a:solidFill>
                <a:latin typeface="Times New Roman" panose="02020603050405020304" pitchFamily="18" charset="0"/>
                <a:cs typeface="Times New Roman" panose="02020603050405020304" pitchFamily="18" charset="0"/>
              </a:rPr>
              <a:t>Employer RT</a:t>
            </a:r>
          </a:p>
          <a:p>
            <a:pPr algn="ctr"/>
            <a:r>
              <a:rPr lang="en-US" sz="1400" dirty="0">
                <a:solidFill>
                  <a:srgbClr val="C00000"/>
                </a:solidFill>
                <a:latin typeface="Times New Roman" panose="02020603050405020304" pitchFamily="18" charset="0"/>
                <a:cs typeface="Times New Roman" panose="02020603050405020304" pitchFamily="18" charset="0"/>
              </a:rPr>
              <a:t>Corp. Faculty</a:t>
            </a:r>
          </a:p>
        </p:txBody>
      </p:sp>
      <p:sp>
        <p:nvSpPr>
          <p:cNvPr id="3" name="TextBox 2"/>
          <p:cNvSpPr txBox="1"/>
          <p:nvPr/>
        </p:nvSpPr>
        <p:spPr>
          <a:xfrm>
            <a:off x="4411104" y="2804316"/>
            <a:ext cx="1556836" cy="3970318"/>
          </a:xfrm>
          <a:prstGeom prst="rect">
            <a:avLst/>
          </a:prstGeom>
          <a:noFill/>
        </p:spPr>
        <p:txBody>
          <a:bodyPr wrap="none" rtlCol="0">
            <a:spAutoFit/>
          </a:bodyPr>
          <a:lstStyle/>
          <a:p>
            <a:pPr algn="ctr"/>
            <a:r>
              <a:rPr lang="en-US" sz="1400" b="1" u="sng" dirty="0">
                <a:solidFill>
                  <a:srgbClr val="0070C0"/>
                </a:solidFill>
                <a:latin typeface="Times New Roman" panose="02020603050405020304" pitchFamily="18" charset="0"/>
                <a:cs typeface="Times New Roman" panose="02020603050405020304" pitchFamily="18" charset="0"/>
              </a:rPr>
              <a:t>Technical Topics</a:t>
            </a:r>
          </a:p>
          <a:p>
            <a:pPr algn="ctr"/>
            <a:r>
              <a:rPr lang="en-US" sz="1400" dirty="0">
                <a:solidFill>
                  <a:srgbClr val="0070C0"/>
                </a:solidFill>
                <a:latin typeface="Times New Roman" panose="02020603050405020304" pitchFamily="18" charset="0"/>
                <a:cs typeface="Times New Roman" panose="02020603050405020304" pitchFamily="18" charset="0"/>
              </a:rPr>
              <a:t>Basic Electrical</a:t>
            </a:r>
          </a:p>
          <a:p>
            <a:pPr algn="ctr"/>
            <a:r>
              <a:rPr lang="en-US" sz="1400" dirty="0" err="1">
                <a:solidFill>
                  <a:srgbClr val="0070C0"/>
                </a:solidFill>
                <a:latin typeface="Times New Roman" panose="02020603050405020304" pitchFamily="18" charset="0"/>
                <a:cs typeface="Times New Roman" panose="02020603050405020304" pitchFamily="18" charset="0"/>
              </a:rPr>
              <a:t>Handtools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err="1">
                <a:solidFill>
                  <a:srgbClr val="0070C0"/>
                </a:solidFill>
                <a:latin typeface="Times New Roman" panose="02020603050405020304" pitchFamily="18" charset="0"/>
                <a:cs typeface="Times New Roman" panose="02020603050405020304" pitchFamily="18" charset="0"/>
              </a:rPr>
              <a:t>Powertools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Ind. Safety</a:t>
            </a:r>
          </a:p>
          <a:p>
            <a:pPr algn="ctr"/>
            <a:r>
              <a:rPr lang="en-US" sz="1400" dirty="0">
                <a:solidFill>
                  <a:srgbClr val="0070C0"/>
                </a:solidFill>
                <a:latin typeface="Times New Roman" panose="02020603050405020304" pitchFamily="18" charset="0"/>
                <a:cs typeface="Times New Roman" panose="02020603050405020304" pitchFamily="18" charset="0"/>
              </a:rPr>
              <a:t>Pneumatics</a:t>
            </a:r>
          </a:p>
          <a:p>
            <a:pPr algn="ctr"/>
            <a:r>
              <a:rPr lang="en-US" sz="1400" dirty="0">
                <a:solidFill>
                  <a:srgbClr val="0070C0"/>
                </a:solidFill>
                <a:latin typeface="Times New Roman" panose="02020603050405020304" pitchFamily="18" charset="0"/>
                <a:cs typeface="Times New Roman" panose="02020603050405020304" pitchFamily="18" charset="0"/>
              </a:rPr>
              <a:t>Hydraulics</a:t>
            </a:r>
          </a:p>
          <a:p>
            <a:pPr algn="ctr"/>
            <a:r>
              <a:rPr lang="en-US" sz="1400" dirty="0" err="1">
                <a:solidFill>
                  <a:srgbClr val="0070C0"/>
                </a:solidFill>
                <a:latin typeface="Times New Roman" panose="02020603050405020304" pitchFamily="18" charset="0"/>
                <a:cs typeface="Times New Roman" panose="02020603050405020304" pitchFamily="18" charset="0"/>
              </a:rPr>
              <a:t>Mech</a:t>
            </a:r>
            <a:r>
              <a:rPr lang="en-US" sz="1400" dirty="0">
                <a:solidFill>
                  <a:srgbClr val="0070C0"/>
                </a:solidFill>
                <a:latin typeface="Times New Roman" panose="02020603050405020304" pitchFamily="18" charset="0"/>
                <a:cs typeface="Times New Roman" panose="02020603050405020304" pitchFamily="18" charset="0"/>
              </a:rPr>
              <a:t> Print Read</a:t>
            </a:r>
          </a:p>
          <a:p>
            <a:pPr algn="ctr"/>
            <a:r>
              <a:rPr lang="en-US" sz="1400" dirty="0">
                <a:solidFill>
                  <a:srgbClr val="0070C0"/>
                </a:solidFill>
                <a:latin typeface="Times New Roman" panose="02020603050405020304" pitchFamily="18" charset="0"/>
                <a:cs typeface="Times New Roman" panose="02020603050405020304" pitchFamily="18" charset="0"/>
              </a:rPr>
              <a:t>Motor Control Cir</a:t>
            </a:r>
          </a:p>
          <a:p>
            <a:pPr algn="ctr"/>
            <a:r>
              <a:rPr lang="en-US" sz="1400" dirty="0">
                <a:solidFill>
                  <a:srgbClr val="0070C0"/>
                </a:solidFill>
                <a:latin typeface="Times New Roman" panose="02020603050405020304" pitchFamily="18" charset="0"/>
                <a:cs typeface="Times New Roman" panose="02020603050405020304" pitchFamily="18" charset="0"/>
              </a:rPr>
              <a:t>Motors &amp; VFDs</a:t>
            </a:r>
          </a:p>
          <a:p>
            <a:pPr algn="ctr"/>
            <a:r>
              <a:rPr lang="en-US" sz="1400" dirty="0">
                <a:solidFill>
                  <a:srgbClr val="0070C0"/>
                </a:solidFill>
                <a:latin typeface="Times New Roman" panose="02020603050405020304" pitchFamily="18" charset="0"/>
                <a:cs typeface="Times New Roman" panose="02020603050405020304" pitchFamily="18" charset="0"/>
              </a:rPr>
              <a:t>PLC Basics</a:t>
            </a: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CompactLogix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ControlLogix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Ethernet basics</a:t>
            </a:r>
          </a:p>
          <a:p>
            <a:pPr algn="ctr"/>
            <a:r>
              <a:rPr lang="en-US" sz="1400" dirty="0">
                <a:solidFill>
                  <a:srgbClr val="0070C0"/>
                </a:solidFill>
                <a:latin typeface="Times New Roman" panose="02020603050405020304" pitchFamily="18" charset="0"/>
                <a:cs typeface="Times New Roman" panose="02020603050405020304" pitchFamily="18" charset="0"/>
              </a:rPr>
              <a:t>Rigging</a:t>
            </a:r>
          </a:p>
          <a:p>
            <a:pPr algn="ctr"/>
            <a:r>
              <a:rPr lang="en-US" sz="1400" dirty="0">
                <a:solidFill>
                  <a:srgbClr val="0070C0"/>
                </a:solidFill>
                <a:latin typeface="Times New Roman" panose="02020603050405020304" pitchFamily="18" charset="0"/>
                <a:cs typeface="Times New Roman" panose="02020603050405020304" pitchFamily="18" charset="0"/>
              </a:rPr>
              <a:t>Pumps</a:t>
            </a:r>
          </a:p>
          <a:p>
            <a:pPr algn="ctr"/>
            <a:r>
              <a:rPr lang="en-US" sz="1400" dirty="0">
                <a:solidFill>
                  <a:srgbClr val="0070C0"/>
                </a:solidFill>
                <a:latin typeface="Times New Roman" panose="02020603050405020304" pitchFamily="18" charset="0"/>
                <a:cs typeface="Times New Roman" panose="02020603050405020304" pitchFamily="18" charset="0"/>
              </a:rPr>
              <a:t>Pipefitting basics</a:t>
            </a:r>
          </a:p>
          <a:p>
            <a:pPr algn="ctr"/>
            <a:r>
              <a:rPr lang="en-US" sz="1400" dirty="0">
                <a:solidFill>
                  <a:srgbClr val="0070C0"/>
                </a:solidFill>
                <a:latin typeface="Times New Roman" panose="02020603050405020304" pitchFamily="18" charset="0"/>
                <a:cs typeface="Times New Roman" panose="02020603050405020304" pitchFamily="18" charset="0"/>
              </a:rPr>
              <a:t>Machine Repair</a:t>
            </a:r>
          </a:p>
        </p:txBody>
      </p:sp>
      <p:sp>
        <p:nvSpPr>
          <p:cNvPr id="4" name="TextBox 3"/>
          <p:cNvSpPr txBox="1"/>
          <p:nvPr/>
        </p:nvSpPr>
        <p:spPr>
          <a:xfrm>
            <a:off x="6235692" y="2804317"/>
            <a:ext cx="1582036" cy="1384995"/>
          </a:xfrm>
          <a:prstGeom prst="rect">
            <a:avLst/>
          </a:prstGeom>
          <a:noFill/>
        </p:spPr>
        <p:txBody>
          <a:bodyPr wrap="none" rtlCol="0">
            <a:spAutoFit/>
          </a:bodyPr>
          <a:lstStyle/>
          <a:p>
            <a:pPr algn="ctr"/>
            <a:r>
              <a:rPr lang="en-US" sz="1400" b="1" u="sng" dirty="0">
                <a:solidFill>
                  <a:srgbClr val="7030A0"/>
                </a:solidFill>
                <a:latin typeface="Times New Roman" panose="02020603050405020304" pitchFamily="18" charset="0"/>
                <a:cs typeface="Times New Roman" panose="02020603050405020304" pitchFamily="18" charset="0"/>
              </a:rPr>
              <a:t>Technical Courses</a:t>
            </a:r>
          </a:p>
          <a:p>
            <a:pPr algn="ctr"/>
            <a:r>
              <a:rPr lang="en-US" sz="1400" dirty="0">
                <a:solidFill>
                  <a:srgbClr val="7030A0"/>
                </a:solidFill>
                <a:latin typeface="Times New Roman" panose="02020603050405020304" pitchFamily="18" charset="0"/>
                <a:cs typeface="Times New Roman" panose="02020603050405020304" pitchFamily="18" charset="0"/>
              </a:rPr>
              <a:t>IND120 IE1</a:t>
            </a:r>
          </a:p>
          <a:p>
            <a:pPr algn="ctr"/>
            <a:r>
              <a:rPr lang="en-US" sz="1400" dirty="0">
                <a:solidFill>
                  <a:srgbClr val="7030A0"/>
                </a:solidFill>
                <a:latin typeface="Times New Roman" panose="02020603050405020304" pitchFamily="18" charset="0"/>
                <a:cs typeface="Times New Roman" panose="02020603050405020304" pitchFamily="18" charset="0"/>
              </a:rPr>
              <a:t>IND121 IEII</a:t>
            </a:r>
          </a:p>
          <a:p>
            <a:pPr algn="ctr"/>
            <a:r>
              <a:rPr lang="en-US" sz="1400" dirty="0">
                <a:solidFill>
                  <a:srgbClr val="7030A0"/>
                </a:solidFill>
                <a:latin typeface="Times New Roman" panose="02020603050405020304" pitchFamily="18" charset="0"/>
                <a:cs typeface="Times New Roman" panose="02020603050405020304" pitchFamily="18" charset="0"/>
              </a:rPr>
              <a:t>IND223 M&amp;C</a:t>
            </a:r>
          </a:p>
          <a:p>
            <a:pPr algn="ctr"/>
            <a:r>
              <a:rPr lang="en-US" sz="1400" dirty="0">
                <a:solidFill>
                  <a:srgbClr val="7030A0"/>
                </a:solidFill>
                <a:latin typeface="Times New Roman" panose="02020603050405020304" pitchFamily="18" charset="0"/>
                <a:cs typeface="Times New Roman" panose="02020603050405020304" pitchFamily="18" charset="0"/>
              </a:rPr>
              <a:t>PLC200 PLCI</a:t>
            </a:r>
          </a:p>
          <a:p>
            <a:pPr algn="ctr"/>
            <a:r>
              <a:rPr lang="en-US" sz="1400" dirty="0">
                <a:solidFill>
                  <a:srgbClr val="7030A0"/>
                </a:solidFill>
                <a:latin typeface="Times New Roman" panose="02020603050405020304" pitchFamily="18" charset="0"/>
                <a:cs typeface="Times New Roman" panose="02020603050405020304" pitchFamily="18" charset="0"/>
              </a:rPr>
              <a:t>IND134 IFPI</a:t>
            </a:r>
          </a:p>
        </p:txBody>
      </p:sp>
      <p:sp>
        <p:nvSpPr>
          <p:cNvPr id="5" name="TextBox 4"/>
          <p:cNvSpPr txBox="1"/>
          <p:nvPr/>
        </p:nvSpPr>
        <p:spPr>
          <a:xfrm>
            <a:off x="8847191" y="703118"/>
            <a:ext cx="2411237" cy="2246769"/>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Credit Cert/Degrees</a:t>
            </a:r>
          </a:p>
          <a:p>
            <a:pPr algn="ctr"/>
            <a:r>
              <a:rPr lang="en-US" sz="1400" dirty="0">
                <a:solidFill>
                  <a:srgbClr val="C00000"/>
                </a:solidFill>
                <a:latin typeface="Times New Roman" panose="02020603050405020304" pitchFamily="18" charset="0"/>
                <a:cs typeface="Times New Roman" panose="02020603050405020304" pitchFamily="18" charset="0"/>
              </a:rPr>
              <a:t>2 Yr. AAS, ATS, AIS</a:t>
            </a:r>
          </a:p>
          <a:p>
            <a:pPr algn="ctr"/>
            <a:r>
              <a:rPr lang="en-US" sz="1400" dirty="0">
                <a:solidFill>
                  <a:srgbClr val="C00000"/>
                </a:solidFill>
                <a:latin typeface="Times New Roman" panose="02020603050405020304" pitchFamily="18" charset="0"/>
                <a:cs typeface="Times New Roman" panose="02020603050405020304" pitchFamily="18" charset="0"/>
              </a:rPr>
              <a:t>One-year Cert.</a:t>
            </a:r>
          </a:p>
          <a:p>
            <a:pPr algn="ctr"/>
            <a:r>
              <a:rPr lang="en-US" sz="1400" dirty="0">
                <a:solidFill>
                  <a:srgbClr val="C00000"/>
                </a:solidFill>
                <a:latin typeface="Times New Roman" panose="02020603050405020304" pitchFamily="18" charset="0"/>
                <a:cs typeface="Times New Roman" panose="02020603050405020304" pitchFamily="18" charset="0"/>
              </a:rPr>
              <a:t>Gainful </a:t>
            </a:r>
            <a:r>
              <a:rPr lang="en-US" sz="1400" dirty="0" err="1">
                <a:solidFill>
                  <a:srgbClr val="C00000"/>
                </a:solidFill>
                <a:latin typeface="Times New Roman" panose="02020603050405020304" pitchFamily="18" charset="0"/>
                <a:cs typeface="Times New Roman" panose="02020603050405020304" pitchFamily="18" charset="0"/>
              </a:rPr>
              <a:t>Empl</a:t>
            </a:r>
            <a:r>
              <a:rPr lang="en-US" sz="1400" dirty="0">
                <a:solidFill>
                  <a:srgbClr val="C00000"/>
                </a:solidFill>
                <a:latin typeface="Times New Roman" panose="02020603050405020304" pitchFamily="18" charset="0"/>
                <a:cs typeface="Times New Roman" panose="02020603050405020304" pitchFamily="18" charset="0"/>
              </a:rPr>
              <a:t>. Cert.</a:t>
            </a:r>
          </a:p>
          <a:p>
            <a:pPr algn="ctr"/>
            <a:r>
              <a:rPr lang="en-US" sz="1400" dirty="0">
                <a:solidFill>
                  <a:srgbClr val="C00000"/>
                </a:solidFill>
                <a:latin typeface="Times New Roman" panose="02020603050405020304" pitchFamily="18" charset="0"/>
                <a:cs typeface="Times New Roman" panose="02020603050405020304" pitchFamily="18" charset="0"/>
              </a:rPr>
              <a:t>Apprenticeships</a:t>
            </a:r>
          </a:p>
          <a:p>
            <a:pPr algn="ctr"/>
            <a:r>
              <a:rPr lang="en-US" sz="1400" dirty="0">
                <a:solidFill>
                  <a:srgbClr val="C00000"/>
                </a:solidFill>
                <a:latin typeface="Times New Roman" panose="02020603050405020304" pitchFamily="18" charset="0"/>
                <a:cs typeface="Times New Roman" panose="02020603050405020304" pitchFamily="18" charset="0"/>
              </a:rPr>
              <a:t>-------------------------</a:t>
            </a:r>
          </a:p>
          <a:p>
            <a:pPr algn="ctr"/>
            <a:r>
              <a:rPr lang="en-US" sz="1400" dirty="0">
                <a:solidFill>
                  <a:srgbClr val="C00000"/>
                </a:solidFill>
                <a:latin typeface="Times New Roman" panose="02020603050405020304" pitchFamily="18" charset="0"/>
                <a:cs typeface="Times New Roman" panose="02020603050405020304" pitchFamily="18" charset="0"/>
              </a:rPr>
              <a:t>Ind. Automation </a:t>
            </a:r>
            <a:r>
              <a:rPr lang="en-US" sz="1400" dirty="0" err="1">
                <a:solidFill>
                  <a:srgbClr val="C00000"/>
                </a:solidFill>
                <a:latin typeface="Times New Roman" panose="02020603050405020304" pitchFamily="18" charset="0"/>
                <a:cs typeface="Times New Roman" panose="02020603050405020304" pitchFamily="18" charset="0"/>
              </a:rPr>
              <a:t>Maint</a:t>
            </a:r>
            <a:r>
              <a:rPr lang="en-US" sz="1400" dirty="0">
                <a:solidFill>
                  <a:srgbClr val="C00000"/>
                </a:solidFill>
                <a:latin typeface="Times New Roman" panose="02020603050405020304" pitchFamily="18" charset="0"/>
                <a:cs typeface="Times New Roman" panose="02020603050405020304" pitchFamily="18" charset="0"/>
              </a:rPr>
              <a:t>. Cert.</a:t>
            </a:r>
          </a:p>
          <a:p>
            <a:pPr algn="ctr"/>
            <a:r>
              <a:rPr lang="en-US" sz="1400" dirty="0">
                <a:solidFill>
                  <a:srgbClr val="C00000"/>
                </a:solidFill>
                <a:latin typeface="Times New Roman" panose="02020603050405020304" pitchFamily="18" charset="0"/>
                <a:cs typeface="Times New Roman" panose="02020603050405020304" pitchFamily="18" charset="0"/>
              </a:rPr>
              <a:t>Industrial Elect. Cert.</a:t>
            </a:r>
          </a:p>
          <a:p>
            <a:pPr algn="ctr"/>
            <a:r>
              <a:rPr lang="en-US" sz="1400" dirty="0">
                <a:solidFill>
                  <a:srgbClr val="C00000"/>
                </a:solidFill>
                <a:latin typeface="Times New Roman" panose="02020603050405020304" pitchFamily="18" charset="0"/>
                <a:cs typeface="Times New Roman" panose="02020603050405020304" pitchFamily="18" charset="0"/>
              </a:rPr>
              <a:t>Industrial Maintenance Degree</a:t>
            </a:r>
          </a:p>
          <a:p>
            <a:pPr algn="ctr"/>
            <a:r>
              <a:rPr lang="en-US" sz="1400" dirty="0">
                <a:solidFill>
                  <a:srgbClr val="C00000"/>
                </a:solidFill>
                <a:latin typeface="Times New Roman" panose="02020603050405020304" pitchFamily="18" charset="0"/>
                <a:cs typeface="Times New Roman" panose="02020603050405020304" pitchFamily="18" charset="0"/>
              </a:rPr>
              <a:t>Automation Cert.</a:t>
            </a:r>
          </a:p>
        </p:txBody>
      </p:sp>
      <p:sp>
        <p:nvSpPr>
          <p:cNvPr id="6" name="TextBox 5"/>
          <p:cNvSpPr txBox="1"/>
          <p:nvPr/>
        </p:nvSpPr>
        <p:spPr>
          <a:xfrm>
            <a:off x="2899030" y="871382"/>
            <a:ext cx="1869422"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Job Classifications</a:t>
            </a:r>
          </a:p>
          <a:p>
            <a:pPr algn="ctr"/>
            <a:r>
              <a:rPr lang="en-US" sz="1400" dirty="0">
                <a:solidFill>
                  <a:srgbClr val="C00000"/>
                </a:solidFill>
                <a:latin typeface="Times New Roman" panose="02020603050405020304" pitchFamily="18" charset="0"/>
                <a:cs typeface="Times New Roman" panose="02020603050405020304" pitchFamily="18" charset="0"/>
              </a:rPr>
              <a:t>Maintenance Mechanic</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Electrician</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Machine Setup</a:t>
            </a:r>
          </a:p>
        </p:txBody>
      </p:sp>
      <p:sp>
        <p:nvSpPr>
          <p:cNvPr id="7" name="TextBox 6"/>
          <p:cNvSpPr txBox="1"/>
          <p:nvPr/>
        </p:nvSpPr>
        <p:spPr>
          <a:xfrm>
            <a:off x="8947300" y="3240407"/>
            <a:ext cx="2250937" cy="1169551"/>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Short Term Public Classes</a:t>
            </a:r>
          </a:p>
          <a:p>
            <a:pPr algn="ctr"/>
            <a:r>
              <a:rPr lang="en-US" sz="1400" dirty="0">
                <a:solidFill>
                  <a:srgbClr val="C0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C0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C00000"/>
                </a:solidFill>
                <a:latin typeface="Times New Roman" panose="02020603050405020304" pitchFamily="18" charset="0"/>
                <a:cs typeface="Times New Roman" panose="02020603050405020304" pitchFamily="18" charset="0"/>
              </a:rPr>
              <a:t>Credit or N/C</a:t>
            </a:r>
          </a:p>
          <a:p>
            <a:pPr algn="ctr"/>
            <a:r>
              <a:rPr lang="en-US" sz="1400" dirty="0">
                <a:solidFill>
                  <a:srgbClr val="C00000"/>
                </a:solidFill>
                <a:latin typeface="Times New Roman" panose="02020603050405020304" pitchFamily="18" charset="0"/>
                <a:cs typeface="Times New Roman" panose="02020603050405020304" pitchFamily="18" charset="0"/>
              </a:rPr>
              <a:t>AB </a:t>
            </a:r>
            <a:r>
              <a:rPr lang="en-US" sz="1400" dirty="0" err="1">
                <a:solidFill>
                  <a:srgbClr val="C00000"/>
                </a:solidFill>
                <a:latin typeface="Times New Roman" panose="02020603050405020304" pitchFamily="18" charset="0"/>
                <a:cs typeface="Times New Roman" panose="02020603050405020304" pitchFamily="18" charset="0"/>
              </a:rPr>
              <a:t>PowerFlex</a:t>
            </a:r>
            <a:r>
              <a:rPr lang="en-US" sz="1400" dirty="0">
                <a:solidFill>
                  <a:srgbClr val="C00000"/>
                </a:solidFill>
                <a:latin typeface="Times New Roman" panose="02020603050405020304" pitchFamily="18" charset="0"/>
                <a:cs typeface="Times New Roman" panose="02020603050405020304" pitchFamily="18" charset="0"/>
              </a:rPr>
              <a:t> 525 VFDs</a:t>
            </a:r>
          </a:p>
        </p:txBody>
      </p:sp>
      <p:sp>
        <p:nvSpPr>
          <p:cNvPr id="8" name="TextBox 7"/>
          <p:cNvSpPr txBox="1"/>
          <p:nvPr/>
        </p:nvSpPr>
        <p:spPr>
          <a:xfrm>
            <a:off x="9007492" y="4604802"/>
            <a:ext cx="2250937" cy="1815882"/>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Contract Training</a:t>
            </a:r>
          </a:p>
          <a:p>
            <a:pPr algn="ctr"/>
            <a:r>
              <a:rPr lang="en-US" sz="1400" dirty="0">
                <a:solidFill>
                  <a:srgbClr val="C0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C00000"/>
                </a:solidFill>
                <a:latin typeface="Times New Roman" panose="02020603050405020304" pitchFamily="18" charset="0"/>
                <a:cs typeface="Times New Roman" panose="02020603050405020304" pitchFamily="18" charset="0"/>
              </a:rPr>
              <a:t>College delivers at company</a:t>
            </a:r>
          </a:p>
          <a:p>
            <a:pPr algn="ctr"/>
            <a:r>
              <a:rPr lang="en-US" sz="1400" dirty="0">
                <a:solidFill>
                  <a:srgbClr val="C0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C00000"/>
                </a:solidFill>
                <a:latin typeface="Times New Roman" panose="02020603050405020304" pitchFamily="18" charset="0"/>
                <a:cs typeface="Times New Roman" panose="02020603050405020304" pitchFamily="18" charset="0"/>
              </a:rPr>
              <a:t>Credit or N/C</a:t>
            </a:r>
          </a:p>
          <a:p>
            <a:pPr algn="ctr"/>
            <a:r>
              <a:rPr lang="en-US" sz="1400" dirty="0">
                <a:solidFill>
                  <a:srgbClr val="C00000"/>
                </a:solidFill>
                <a:latin typeface="Times New Roman" panose="02020603050405020304" pitchFamily="18" charset="0"/>
                <a:cs typeface="Times New Roman" panose="02020603050405020304" pitchFamily="18" charset="0"/>
              </a:rPr>
              <a:t>------------------------------</a:t>
            </a:r>
          </a:p>
          <a:p>
            <a:pPr algn="ctr"/>
            <a:r>
              <a:rPr lang="en-US" sz="1400" dirty="0">
                <a:solidFill>
                  <a:srgbClr val="C00000"/>
                </a:solidFill>
                <a:latin typeface="Times New Roman" panose="02020603050405020304" pitchFamily="18" charset="0"/>
                <a:cs typeface="Times New Roman" panose="02020603050405020304" pitchFamily="18" charset="0"/>
              </a:rPr>
              <a:t>AB </a:t>
            </a:r>
            <a:r>
              <a:rPr lang="en-US" sz="1400" dirty="0" err="1">
                <a:solidFill>
                  <a:srgbClr val="C00000"/>
                </a:solidFill>
                <a:latin typeface="Times New Roman" panose="02020603050405020304" pitchFamily="18" charset="0"/>
                <a:cs typeface="Times New Roman" panose="02020603050405020304" pitchFamily="18" charset="0"/>
              </a:rPr>
              <a:t>PowerFlex</a:t>
            </a:r>
            <a:r>
              <a:rPr lang="en-US" sz="1400" dirty="0">
                <a:solidFill>
                  <a:srgbClr val="C00000"/>
                </a:solidFill>
                <a:latin typeface="Times New Roman" panose="02020603050405020304" pitchFamily="18" charset="0"/>
                <a:cs typeface="Times New Roman" panose="02020603050405020304" pitchFamily="18" charset="0"/>
              </a:rPr>
              <a:t> 525 VFDs</a:t>
            </a:r>
          </a:p>
          <a:p>
            <a:pPr algn="ctr"/>
            <a:r>
              <a:rPr lang="en-US" sz="1400" dirty="0">
                <a:solidFill>
                  <a:srgbClr val="C00000"/>
                </a:solidFill>
                <a:latin typeface="Times New Roman" panose="02020603050405020304" pitchFamily="18" charset="0"/>
                <a:cs typeface="Times New Roman" panose="02020603050405020304" pitchFamily="18" charset="0"/>
              </a:rPr>
              <a:t>Intro to AB </a:t>
            </a:r>
            <a:r>
              <a:rPr lang="en-US" sz="1400" dirty="0" err="1">
                <a:solidFill>
                  <a:srgbClr val="C00000"/>
                </a:solidFill>
                <a:latin typeface="Times New Roman" panose="02020603050405020304" pitchFamily="18" charset="0"/>
                <a:cs typeface="Times New Roman" panose="02020603050405020304" pitchFamily="18" charset="0"/>
              </a:rPr>
              <a:t>ControlLogix</a:t>
            </a:r>
            <a:endParaRPr lang="en-US" sz="1400" dirty="0">
              <a:solidFill>
                <a:srgbClr val="C0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4684889" y="1253067"/>
            <a:ext cx="4301067" cy="880533"/>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3333" y="1704622"/>
            <a:ext cx="5000978" cy="666045"/>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34744" y="502050"/>
            <a:ext cx="1576072"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External Data</a:t>
            </a:r>
          </a:p>
        </p:txBody>
      </p:sp>
      <p:sp>
        <p:nvSpPr>
          <p:cNvPr id="15" name="TextBox 14"/>
          <p:cNvSpPr txBox="1"/>
          <p:nvPr/>
        </p:nvSpPr>
        <p:spPr>
          <a:xfrm>
            <a:off x="9141502" y="404626"/>
            <a:ext cx="2116926"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Delivery of Product</a:t>
            </a:r>
          </a:p>
        </p:txBody>
      </p:sp>
      <p:cxnSp>
        <p:nvCxnSpPr>
          <p:cNvPr id="17" name="Straight Arrow Connector 16"/>
          <p:cNvCxnSpPr/>
          <p:nvPr/>
        </p:nvCxnSpPr>
        <p:spPr>
          <a:xfrm>
            <a:off x="5881511" y="4876800"/>
            <a:ext cx="3285067" cy="1162756"/>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47644" y="5542844"/>
            <a:ext cx="3307645" cy="72248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7402045" y="3115190"/>
            <a:ext cx="438727" cy="987272"/>
          </a:xfrm>
          <a:prstGeom prst="arc">
            <a:avLst>
              <a:gd name="adj1" fmla="val 16200000"/>
              <a:gd name="adj2" fmla="val 5431254"/>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V="1">
            <a:off x="7866221" y="2788356"/>
            <a:ext cx="1322935" cy="834383"/>
          </a:xfrm>
          <a:prstGeom prst="straightConnector1">
            <a:avLst/>
          </a:prstGeom>
          <a:ln w="254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79910" y="3172178"/>
            <a:ext cx="812801" cy="8224"/>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02036" y="3599326"/>
            <a:ext cx="591349" cy="126361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a:off x="1734744" y="1146328"/>
            <a:ext cx="229523" cy="942116"/>
          </a:xfrm>
          <a:prstGeom prst="arc">
            <a:avLst>
              <a:gd name="adj1" fmla="val 16200000"/>
              <a:gd name="adj2" fmla="val 5431254"/>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1964267" y="1569156"/>
            <a:ext cx="2202153" cy="2991555"/>
          </a:xfrm>
          <a:prstGeom prst="line">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892800" y="4255911"/>
            <a:ext cx="3194756" cy="609600"/>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4174781" y="3104444"/>
            <a:ext cx="763422" cy="3594233"/>
          </a:xfrm>
          <a:prstGeom prst="arc">
            <a:avLst>
              <a:gd name="adj1" fmla="val 5546143"/>
              <a:gd name="adj2" fmla="val 16236547"/>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1119511" y="5167200"/>
            <a:ext cx="1047363" cy="314960"/>
            <a:chOff x="757832" y="5304289"/>
            <a:chExt cx="1047363" cy="314960"/>
          </a:xfrm>
        </p:grpSpPr>
        <p:cxnSp>
          <p:nvCxnSpPr>
            <p:cNvPr id="26" name="Straight Arrow Connector 25"/>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0201" y="5304289"/>
              <a:ext cx="889987" cy="307777"/>
            </a:xfrm>
            <a:prstGeom prst="rect">
              <a:avLst/>
            </a:prstGeom>
            <a:noFill/>
          </p:spPr>
          <p:txBody>
            <a:bodyPr wrap="none" rtlCol="0">
              <a:spAutoFit/>
            </a:bodyPr>
            <a:lstStyle/>
            <a:p>
              <a:r>
                <a:rPr lang="en-US" sz="1400" dirty="0">
                  <a:solidFill>
                    <a:schemeClr val="accent5"/>
                  </a:solidFill>
                </a:rPr>
                <a:t>Displaced</a:t>
              </a:r>
            </a:p>
          </p:txBody>
        </p:sp>
      </p:grpSp>
      <p:sp>
        <p:nvSpPr>
          <p:cNvPr id="30" name="TextBox 29"/>
          <p:cNvSpPr txBox="1"/>
          <p:nvPr/>
        </p:nvSpPr>
        <p:spPr>
          <a:xfrm>
            <a:off x="777271" y="3814310"/>
            <a:ext cx="1476494" cy="307777"/>
          </a:xfrm>
          <a:prstGeom prst="rect">
            <a:avLst/>
          </a:prstGeom>
          <a:noFill/>
        </p:spPr>
        <p:txBody>
          <a:bodyPr wrap="none" rtlCol="0">
            <a:spAutoFit/>
          </a:bodyPr>
          <a:lstStyle/>
          <a:p>
            <a:r>
              <a:rPr lang="en-US" sz="1400" dirty="0">
                <a:solidFill>
                  <a:schemeClr val="accent5"/>
                </a:solidFill>
              </a:rPr>
              <a:t>Types of Students</a:t>
            </a:r>
          </a:p>
        </p:txBody>
      </p:sp>
      <p:grpSp>
        <p:nvGrpSpPr>
          <p:cNvPr id="19" name="Group 18"/>
          <p:cNvGrpSpPr/>
          <p:nvPr/>
        </p:nvGrpSpPr>
        <p:grpSpPr>
          <a:xfrm>
            <a:off x="2200675" y="4156769"/>
            <a:ext cx="454330" cy="2093273"/>
            <a:chOff x="1964267" y="3810815"/>
            <a:chExt cx="454330" cy="2093273"/>
          </a:xfrm>
        </p:grpSpPr>
        <p:sp>
          <p:nvSpPr>
            <p:cNvPr id="18" name="Rectangle 17"/>
            <p:cNvSpPr/>
            <p:nvPr/>
          </p:nvSpPr>
          <p:spPr>
            <a:xfrm>
              <a:off x="1964267" y="3810815"/>
              <a:ext cx="454330" cy="20932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1292972" y="4688173"/>
              <a:ext cx="1770489" cy="338554"/>
            </a:xfrm>
            <a:prstGeom prst="rect">
              <a:avLst/>
            </a:prstGeom>
            <a:noFill/>
          </p:spPr>
          <p:txBody>
            <a:bodyPr wrap="square" rtlCol="0">
              <a:spAutoFit/>
            </a:bodyPr>
            <a:lstStyle/>
            <a:p>
              <a:r>
                <a:rPr lang="en-US" sz="1400" b="1" dirty="0">
                  <a:solidFill>
                    <a:schemeClr val="accent5"/>
                  </a:solidFill>
                  <a:latin typeface="Times New Roman" panose="02020603050405020304" pitchFamily="18" charset="0"/>
                  <a:cs typeface="Times New Roman" panose="02020603050405020304" pitchFamily="18" charset="0"/>
                </a:rPr>
                <a:t>T</a:t>
              </a:r>
              <a:r>
                <a:rPr lang="en-US" sz="1600" b="1" dirty="0">
                  <a:solidFill>
                    <a:schemeClr val="accent5"/>
                  </a:solidFill>
                  <a:latin typeface="Times New Roman" panose="02020603050405020304" pitchFamily="18" charset="0"/>
                  <a:cs typeface="Times New Roman" panose="02020603050405020304" pitchFamily="18" charset="0"/>
                </a:rPr>
                <a:t>echnical Courses</a:t>
              </a:r>
            </a:p>
          </p:txBody>
        </p:sp>
      </p:grpSp>
      <p:grpSp>
        <p:nvGrpSpPr>
          <p:cNvPr id="37" name="Group 36"/>
          <p:cNvGrpSpPr/>
          <p:nvPr/>
        </p:nvGrpSpPr>
        <p:grpSpPr>
          <a:xfrm>
            <a:off x="1119512" y="4669034"/>
            <a:ext cx="1047363" cy="325224"/>
            <a:chOff x="757832" y="5294025"/>
            <a:chExt cx="1047363" cy="325224"/>
          </a:xfrm>
        </p:grpSpPr>
        <p:cxnSp>
          <p:nvCxnSpPr>
            <p:cNvPr id="39" name="Straight Arrow Connector 38"/>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365" y="5294025"/>
              <a:ext cx="871521" cy="307777"/>
            </a:xfrm>
            <a:prstGeom prst="rect">
              <a:avLst/>
            </a:prstGeom>
            <a:noFill/>
          </p:spPr>
          <p:txBody>
            <a:bodyPr wrap="none" rtlCol="0">
              <a:spAutoFit/>
            </a:bodyPr>
            <a:lstStyle/>
            <a:p>
              <a:r>
                <a:rPr lang="en-US" sz="1400" dirty="0">
                  <a:solidFill>
                    <a:schemeClr val="accent5"/>
                  </a:solidFill>
                </a:rPr>
                <a:t>Emerging</a:t>
              </a:r>
            </a:p>
          </p:txBody>
        </p:sp>
      </p:grpSp>
      <p:grpSp>
        <p:nvGrpSpPr>
          <p:cNvPr id="42" name="Group 41"/>
          <p:cNvGrpSpPr/>
          <p:nvPr/>
        </p:nvGrpSpPr>
        <p:grpSpPr>
          <a:xfrm>
            <a:off x="794189" y="5655565"/>
            <a:ext cx="1365374" cy="314961"/>
            <a:chOff x="439821" y="5304288"/>
            <a:chExt cx="1365374" cy="314961"/>
          </a:xfrm>
        </p:grpSpPr>
        <p:cxnSp>
          <p:nvCxnSpPr>
            <p:cNvPr id="43" name="Straight Arrow Connector 42"/>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9821" y="5304288"/>
              <a:ext cx="1365374" cy="307777"/>
            </a:xfrm>
            <a:prstGeom prst="rect">
              <a:avLst/>
            </a:prstGeom>
            <a:noFill/>
          </p:spPr>
          <p:txBody>
            <a:bodyPr wrap="none" rtlCol="0">
              <a:spAutoFit/>
            </a:bodyPr>
            <a:lstStyle/>
            <a:p>
              <a:r>
                <a:rPr lang="en-US" sz="1400" dirty="0">
                  <a:solidFill>
                    <a:schemeClr val="accent5"/>
                  </a:solidFill>
                </a:rPr>
                <a:t>Underemployed</a:t>
              </a:r>
            </a:p>
          </p:txBody>
        </p:sp>
      </p:grpSp>
      <p:grpSp>
        <p:nvGrpSpPr>
          <p:cNvPr id="46" name="Group 45"/>
          <p:cNvGrpSpPr/>
          <p:nvPr/>
        </p:nvGrpSpPr>
        <p:grpSpPr>
          <a:xfrm>
            <a:off x="1144951" y="4129271"/>
            <a:ext cx="1047363" cy="323684"/>
            <a:chOff x="757832" y="5295565"/>
            <a:chExt cx="1047363" cy="323684"/>
          </a:xfrm>
        </p:grpSpPr>
        <p:cxnSp>
          <p:nvCxnSpPr>
            <p:cNvPr id="47" name="Straight Arrow Connector 46"/>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5348" y="5295565"/>
              <a:ext cx="974882" cy="307777"/>
            </a:xfrm>
            <a:prstGeom prst="rect">
              <a:avLst/>
            </a:prstGeom>
            <a:noFill/>
          </p:spPr>
          <p:txBody>
            <a:bodyPr wrap="none" rtlCol="0">
              <a:spAutoFit/>
            </a:bodyPr>
            <a:lstStyle/>
            <a:p>
              <a:r>
                <a:rPr lang="en-US" sz="1400" dirty="0">
                  <a:solidFill>
                    <a:schemeClr val="accent5"/>
                  </a:solidFill>
                </a:rPr>
                <a:t>Incumbent</a:t>
              </a:r>
            </a:p>
          </p:txBody>
        </p:sp>
      </p:grpSp>
      <p:sp>
        <p:nvSpPr>
          <p:cNvPr id="9" name="TextBox 8">
            <a:extLst>
              <a:ext uri="{FF2B5EF4-FFF2-40B4-BE49-F238E27FC236}">
                <a16:creationId xmlns:a16="http://schemas.microsoft.com/office/drawing/2014/main" id="{80D7BB4E-C556-E2A9-4A53-8048342E5DBC}"/>
              </a:ext>
            </a:extLst>
          </p:cNvPr>
          <p:cNvSpPr txBox="1"/>
          <p:nvPr/>
        </p:nvSpPr>
        <p:spPr>
          <a:xfrm>
            <a:off x="4809924" y="2614556"/>
            <a:ext cx="853119" cy="307777"/>
          </a:xfrm>
          <a:prstGeom prst="rect">
            <a:avLst/>
          </a:prstGeom>
          <a:noFill/>
        </p:spPr>
        <p:txBody>
          <a:bodyPr wrap="none" rtlCol="0">
            <a:spAutoFit/>
          </a:bodyPr>
          <a:lstStyle/>
          <a:p>
            <a:r>
              <a:rPr lang="en-US" b="1" dirty="0">
                <a:solidFill>
                  <a:srgbClr val="0070C0"/>
                </a:solidFill>
                <a:latin typeface="Times New Roman" panose="02020603050405020304" pitchFamily="18" charset="0"/>
                <a:cs typeface="Times New Roman" panose="02020603050405020304" pitchFamily="18" charset="0"/>
              </a:rPr>
              <a:t>Industry</a:t>
            </a:r>
          </a:p>
        </p:txBody>
      </p:sp>
    </p:spTree>
    <p:extLst>
      <p:ext uri="{BB962C8B-B14F-4D97-AF65-F5344CB8AC3E}">
        <p14:creationId xmlns:p14="http://schemas.microsoft.com/office/powerpoint/2010/main" val="21581305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12872</TotalTime>
  <Words>1987</Words>
  <Application>Microsoft Office PowerPoint</Application>
  <PresentationFormat>Widescreen</PresentationFormat>
  <Paragraphs>262</Paragraphs>
  <Slides>34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PowerPoint Presentation</vt:lpstr>
      <vt:lpstr>Workshop Materials Available for Download:</vt:lpstr>
      <vt:lpstr>PowerPoint Presentation</vt:lpstr>
      <vt:lpstr>DACUM Competencies</vt:lpstr>
      <vt:lpstr>PowerPoint Presentation</vt:lpstr>
      <vt:lpstr>PowerPoint Presentation</vt:lpstr>
      <vt:lpstr>PowerPoint Presentation</vt:lpstr>
      <vt:lpstr>PowerPoint Presentation</vt:lpstr>
      <vt:lpstr>PowerPoint Presentation</vt:lpstr>
      <vt:lpstr>Engaging Employers</vt:lpstr>
      <vt:lpstr>PowerPoint Presentation</vt:lpstr>
      <vt:lpstr>Importance of an External SME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cp:lastModifiedBy>
  <cp:revision>78</cp:revision>
  <cp:lastPrinted>2023-07-17T00:20:55Z</cp:lastPrinted>
  <dcterms:created xsi:type="dcterms:W3CDTF">2017-02-02T11:48:26Z</dcterms:created>
  <dcterms:modified xsi:type="dcterms:W3CDTF">2023-07-18T12:35:35Z</dcterms:modified>
</cp:coreProperties>
</file>