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7"/>
  </p:notesMasterIdLst>
  <p:sldIdLst>
    <p:sldId id="256" r:id="rId2"/>
    <p:sldId id="530" r:id="rId3"/>
    <p:sldId id="529" r:id="rId4"/>
    <p:sldId id="820" r:id="rId5"/>
    <p:sldId id="811" r:id="rId6"/>
    <p:sldId id="819" r:id="rId7"/>
    <p:sldId id="260" r:id="rId8"/>
    <p:sldId id="264" r:id="rId9"/>
    <p:sldId id="265" r:id="rId10"/>
    <p:sldId id="266" r:id="rId11"/>
    <p:sldId id="267" r:id="rId12"/>
    <p:sldId id="268" r:id="rId13"/>
    <p:sldId id="261" r:id="rId14"/>
    <p:sldId id="262" r:id="rId15"/>
    <p:sldId id="821" r:id="rId16"/>
    <p:sldId id="814" r:id="rId17"/>
    <p:sldId id="535" r:id="rId18"/>
    <p:sldId id="537" r:id="rId19"/>
    <p:sldId id="534" r:id="rId20"/>
    <p:sldId id="803" r:id="rId21"/>
    <p:sldId id="809" r:id="rId22"/>
    <p:sldId id="546" r:id="rId23"/>
    <p:sldId id="801" r:id="rId24"/>
    <p:sldId id="810" r:id="rId25"/>
    <p:sldId id="802" r:id="rId26"/>
    <p:sldId id="536" r:id="rId27"/>
    <p:sldId id="543" r:id="rId28"/>
    <p:sldId id="822" r:id="rId29"/>
    <p:sldId id="272" r:id="rId30"/>
    <p:sldId id="816" r:id="rId31"/>
    <p:sldId id="812" r:id="rId32"/>
    <p:sldId id="273" r:id="rId33"/>
    <p:sldId id="274" r:id="rId34"/>
    <p:sldId id="275" r:id="rId35"/>
    <p:sldId id="276" r:id="rId36"/>
    <p:sldId id="823" r:id="rId37"/>
    <p:sldId id="817" r:id="rId38"/>
    <p:sldId id="831" r:id="rId39"/>
    <p:sldId id="813" r:id="rId40"/>
    <p:sldId id="818" r:id="rId41"/>
    <p:sldId id="308" r:id="rId42"/>
    <p:sldId id="312" r:id="rId43"/>
    <p:sldId id="824" r:id="rId44"/>
    <p:sldId id="313" r:id="rId45"/>
    <p:sldId id="315" r:id="rId46"/>
    <p:sldId id="805" r:id="rId47"/>
    <p:sldId id="541" r:id="rId48"/>
    <p:sldId id="547" r:id="rId49"/>
    <p:sldId id="548" r:id="rId50"/>
    <p:sldId id="549" r:id="rId51"/>
    <p:sldId id="550" r:id="rId52"/>
    <p:sldId id="551" r:id="rId53"/>
    <p:sldId id="271" r:id="rId54"/>
    <p:sldId id="825" r:id="rId55"/>
    <p:sldId id="575" r:id="rId56"/>
    <p:sldId id="829" r:id="rId57"/>
    <p:sldId id="815" r:id="rId58"/>
    <p:sldId id="292" r:id="rId59"/>
    <p:sldId id="293" r:id="rId60"/>
    <p:sldId id="826" r:id="rId61"/>
    <p:sldId id="381" r:id="rId62"/>
    <p:sldId id="828" r:id="rId63"/>
    <p:sldId id="827" r:id="rId64"/>
    <p:sldId id="830" r:id="rId65"/>
    <p:sldId id="364" r:id="rId66"/>
  </p:sldIdLst>
  <p:sldSz cx="12192000" cy="6858000"/>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4" roundtripDataSignature="AMtx7mgJFqLCYhPCWUN0F8cXHmUwHQf1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76" y="4389388"/>
            <a:ext cx="5563861" cy="4158368"/>
          </a:xfrm>
          <a:prstGeom prst="rect">
            <a:avLst/>
          </a:prstGeom>
          <a:noFill/>
          <a:ln>
            <a:noFill/>
          </a:ln>
        </p:spPr>
        <p:txBody>
          <a:bodyPr spcFirstLastPara="1" wrap="square" lIns="90063" tIns="90063" rIns="90063" bIns="9006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8631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8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cc5de6074_1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9" name="Google Shape;119;g5cc5de6074_1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03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c5de6074_0_9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27" name="Google Shape;127;g5cc5de6074_0_9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92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7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bb8f3f54b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74" name="Google Shape;274;g5bb8f3f54b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6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cbcf68ca2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90" name="Google Shape;290;g5cbcf68ca2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76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06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cbcf68ca2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66" name="Google Shape;266;g5cbcf68ca2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04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54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ed43e48f8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82" name="Google Shape;282;g5ed43e48f8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00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8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d7ac9e4d7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97" name="Google Shape;97;g5d7ac9e4d7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56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d7ac9e4d7_0_2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0" name="Google Shape;210;g5d7ac9e4d7_0_2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628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d2617f6e4_0_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18" name="Google Shape;218;g5d2617f6e4_0_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865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bb8f3f54b_0_3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26" name="Google Shape;226;g5bb8f3f54b_0_3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079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d2617f6e4_0_2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34" name="Google Shape;234;g5d2617f6e4_0_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87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d2aa76a58_0_7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242" name="Google Shape;242;g5d2aa76a58_0_7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8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1825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cbcf68ca2_0_4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94" name="Google Shape;494;g5cbcf68ca2_0_4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69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bb8f3f54b_0_3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26" name="Google Shape;526;g5bb8f3f54b_0_3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753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31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cbcf68ca2_0_10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34" name="Google Shape;534;g5cbcf68ca2_0_10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0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323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5d1b9b0e71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550" name="Google Shape;550;g5d1b9b0e71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29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bcf68ca2_0_6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39" name="Google Shape;339;g5cbcf68ca2_0_6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75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d4ceba970_0_67: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86" name="Google Shape;386;g5d4ceba970_0_67: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13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d087c2f97_0_2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94" name="Google Shape;394;g5d087c2f97_0_2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740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dca6803bb_0_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02" name="Google Shape;402;g5dca6803bb_0_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07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d862d8dda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0" name="Google Shape;410;g5d862d8dda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033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d8a83ae24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418" name="Google Shape;418;g5d8a83ae24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215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bcf68ca2_0_0: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dirty="0"/>
          </a:p>
        </p:txBody>
      </p:sp>
      <p:sp>
        <p:nvSpPr>
          <p:cNvPr id="202" name="Google Shape;202;g5cbcf68ca2_0_0: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743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597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196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cc5de6074_1_22: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13" name="Google Shape;113;g5cc5de6074_1_22: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720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bcf68ca2_0_28: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0" name="Google Shape;370;g5cbcf68ca2_0_28: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573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5d4ceba970_0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378" name="Google Shape;378;g5d4ceba970_0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63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771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89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5dca6803bb_0_37:notes"/>
          <p:cNvSpPr txBox="1">
            <a:spLocks noGrp="1"/>
          </p:cNvSpPr>
          <p:nvPr>
            <p:ph type="body" idx="1"/>
          </p:nvPr>
        </p:nvSpPr>
        <p:spPr>
          <a:xfrm>
            <a:off x="971956" y="3432367"/>
            <a:ext cx="7775636" cy="3251814"/>
          </a:xfrm>
          <a:prstGeom prst="rect">
            <a:avLst/>
          </a:prstGeom>
        </p:spPr>
        <p:txBody>
          <a:bodyPr spcFirstLastPara="1" wrap="square" lIns="94067" tIns="94067" rIns="94067" bIns="94067" anchor="t" anchorCtr="0">
            <a:noAutofit/>
          </a:bodyPr>
          <a:lstStyle/>
          <a:p>
            <a:endParaRPr/>
          </a:p>
        </p:txBody>
      </p:sp>
      <p:sp>
        <p:nvSpPr>
          <p:cNvPr id="933" name="Google Shape;933;g5dca6803bb_0_37:notes"/>
          <p:cNvSpPr>
            <a:spLocks noGrp="1" noRot="1" noChangeAspect="1"/>
          </p:cNvSpPr>
          <p:nvPr>
            <p:ph type="sldImg" idx="2"/>
          </p:nvPr>
        </p:nvSpPr>
        <p:spPr>
          <a:xfrm>
            <a:off x="2451100" y="541338"/>
            <a:ext cx="4818063" cy="27098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712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82" name="Google Shape;82;p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548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txBox="1">
            <a:spLocks noGrp="1"/>
          </p:cNvSpPr>
          <p:nvPr>
            <p:ph type="body" idx="1"/>
          </p:nvPr>
        </p:nvSpPr>
        <p:spPr>
          <a:xfrm>
            <a:off x="695476" y="4389388"/>
            <a:ext cx="5563861" cy="4158368"/>
          </a:xfrm>
          <a:prstGeom prst="rect">
            <a:avLst/>
          </a:prstGeom>
        </p:spPr>
        <p:txBody>
          <a:bodyPr spcFirstLastPara="1" wrap="square" lIns="90063" tIns="90063" rIns="90063" bIns="90063" anchor="t" anchorCtr="0">
            <a:noAutofit/>
          </a:bodyPr>
          <a:lstStyle/>
          <a:p>
            <a:pPr marL="0" indent="0">
              <a:buNone/>
            </a:pPr>
            <a:endParaRPr/>
          </a:p>
        </p:txBody>
      </p:sp>
      <p:sp>
        <p:nvSpPr>
          <p:cNvPr id="941" name="Google Shape;941;p2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9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cc5de6074_1_14: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43" name="Google Shape;143;g5cc5de6074_1_14: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8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cc5de6074_1_35: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52" name="Google Shape;152;g5cc5de6074_1_35: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41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cc5de6074_1_43: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61" name="Google Shape;161;g5cc5de6074_1_43: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2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cc5de6074_1_51: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0" name="Google Shape;170;g5cc5de6074_1_51: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18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cc5de6074_1_59:notes"/>
          <p:cNvSpPr txBox="1">
            <a:spLocks noGrp="1"/>
          </p:cNvSpPr>
          <p:nvPr>
            <p:ph type="body" idx="1"/>
          </p:nvPr>
        </p:nvSpPr>
        <p:spPr>
          <a:xfrm>
            <a:off x="695477" y="4389387"/>
            <a:ext cx="5563811" cy="4158492"/>
          </a:xfrm>
          <a:prstGeom prst="rect">
            <a:avLst/>
          </a:prstGeom>
        </p:spPr>
        <p:txBody>
          <a:bodyPr spcFirstLastPara="1" wrap="square" lIns="90063" tIns="90063" rIns="90063" bIns="90063" anchor="t" anchorCtr="0">
            <a:noAutofit/>
          </a:bodyPr>
          <a:lstStyle/>
          <a:p>
            <a:pPr marL="0" indent="0">
              <a:buNone/>
            </a:pPr>
            <a:endParaRPr/>
          </a:p>
        </p:txBody>
      </p:sp>
      <p:sp>
        <p:nvSpPr>
          <p:cNvPr id="179" name="Google Shape;179;g5cc5de6074_1_59:notes"/>
          <p:cNvSpPr>
            <a:spLocks noGrp="1" noRot="1" noChangeAspect="1"/>
          </p:cNvSpPr>
          <p:nvPr>
            <p:ph type="sldImg" idx="2"/>
          </p:nvPr>
        </p:nvSpPr>
        <p:spPr>
          <a:xfrm>
            <a:off x="398463" y="692150"/>
            <a:ext cx="6157912"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825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glossary.org/competency-based-learn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53245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Steps &amp; Lessons on Converting</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to a Competency-Based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Hybrid Model Part 1</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Presented by:</a:t>
            </a:r>
            <a:endParaRPr dirty="0"/>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Tom Wylie, PI for HOME4TECHS &amp; Scaling CBE Elements</a:t>
            </a:r>
            <a:endParaRPr dirty="0"/>
          </a:p>
          <a:p>
            <a:pPr marL="0" marR="0" lvl="0" indent="0" algn="ctr" rtl="0">
              <a:spcBef>
                <a:spcPts val="0"/>
              </a:spcBef>
              <a:spcAft>
                <a:spcPts val="0"/>
              </a:spcAft>
              <a:buNone/>
            </a:pPr>
            <a:r>
              <a:rPr lang="en-US" sz="3200" b="0" i="0" u="none" strike="noStrike" cap="none" dirty="0">
                <a:solidFill>
                  <a:srgbClr val="2F5496"/>
                </a:solidFill>
                <a:latin typeface="Times New Roman"/>
                <a:ea typeface="Times New Roman"/>
                <a:cs typeface="Times New Roman"/>
                <a:sym typeface="Times New Roman"/>
              </a:rPr>
              <a:t>Northwest State CC, Archbold, OH</a:t>
            </a:r>
            <a:endParaRPr sz="3200" b="0" i="0" u="none" strike="noStrike" cap="none" dirty="0">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5cc5de6074_1_4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64" name="Google Shape;164;g5cc5de6074_1_43"/>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65" name="Google Shape;165;g5cc5de6074_1_43"/>
          <p:cNvCxnSpPr/>
          <p:nvPr/>
        </p:nvCxnSpPr>
        <p:spPr>
          <a:xfrm flipH="1">
            <a:off x="5238875" y="3435275"/>
            <a:ext cx="1142700" cy="901800"/>
          </a:xfrm>
          <a:prstGeom prst="straightConnector1">
            <a:avLst/>
          </a:prstGeom>
          <a:noFill/>
          <a:ln w="25400" cap="flat" cmpd="sng">
            <a:solidFill>
              <a:srgbClr val="FFFF00"/>
            </a:solidFill>
            <a:prstDash val="solid"/>
            <a:miter lim="800000"/>
            <a:headEnd type="none" w="sm" len="sm"/>
            <a:tailEnd type="none" w="sm" len="sm"/>
          </a:ln>
        </p:spPr>
      </p:cxnSp>
      <p:cxnSp>
        <p:nvCxnSpPr>
          <p:cNvPr id="166" name="Google Shape;166;g5cc5de6074_1_43"/>
          <p:cNvCxnSpPr/>
          <p:nvPr/>
        </p:nvCxnSpPr>
        <p:spPr>
          <a:xfrm>
            <a:off x="7798300" y="3422725"/>
            <a:ext cx="1220100" cy="892200"/>
          </a:xfrm>
          <a:prstGeom prst="straightConnector1">
            <a:avLst/>
          </a:prstGeom>
          <a:noFill/>
          <a:ln w="25400" cap="flat" cmpd="sng">
            <a:solidFill>
              <a:srgbClr val="FFFF00"/>
            </a:solidFill>
            <a:prstDash val="solid"/>
            <a:miter lim="800000"/>
            <a:headEnd type="none" w="sm" len="sm"/>
            <a:tailEnd type="none" w="sm" len="sm"/>
          </a:ln>
        </p:spPr>
      </p:cxnSp>
      <p:pic>
        <p:nvPicPr>
          <p:cNvPr id="167" name="Google Shape;167;g5cc5de6074_1_43"/>
          <p:cNvPicPr preferRelativeResize="0"/>
          <p:nvPr/>
        </p:nvPicPr>
        <p:blipFill>
          <a:blip r:embed="rId5">
            <a:alphaModFix/>
          </a:blip>
          <a:stretch>
            <a:fillRect/>
          </a:stretch>
        </p:blipFill>
        <p:spPr>
          <a:xfrm>
            <a:off x="5179713" y="4337038"/>
            <a:ext cx="383857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5cc5de6074_1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73" name="Google Shape;173;g5cc5de6074_1_51"/>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74" name="Google Shape;174;g5cc5de6074_1_51"/>
          <p:cNvCxnSpPr/>
          <p:nvPr/>
        </p:nvCxnSpPr>
        <p:spPr>
          <a:xfrm flipH="1">
            <a:off x="6970825" y="3385125"/>
            <a:ext cx="1203600" cy="463800"/>
          </a:xfrm>
          <a:prstGeom prst="straightConnector1">
            <a:avLst/>
          </a:prstGeom>
          <a:noFill/>
          <a:ln w="25400" cap="flat" cmpd="sng">
            <a:solidFill>
              <a:srgbClr val="FFFF00"/>
            </a:solidFill>
            <a:prstDash val="solid"/>
            <a:miter lim="800000"/>
            <a:headEnd type="none" w="sm" len="sm"/>
            <a:tailEnd type="none" w="sm" len="sm"/>
          </a:ln>
        </p:spPr>
      </p:cxnSp>
      <p:cxnSp>
        <p:nvCxnSpPr>
          <p:cNvPr id="175" name="Google Shape;175;g5cc5de6074_1_51"/>
          <p:cNvCxnSpPr/>
          <p:nvPr/>
        </p:nvCxnSpPr>
        <p:spPr>
          <a:xfrm>
            <a:off x="9879525" y="3385125"/>
            <a:ext cx="1481100" cy="538200"/>
          </a:xfrm>
          <a:prstGeom prst="straightConnector1">
            <a:avLst/>
          </a:prstGeom>
          <a:noFill/>
          <a:ln w="25400" cap="flat" cmpd="sng">
            <a:solidFill>
              <a:srgbClr val="FFFF00"/>
            </a:solidFill>
            <a:prstDash val="solid"/>
            <a:miter lim="800000"/>
            <a:headEnd type="none" w="sm" len="sm"/>
            <a:tailEnd type="none" w="sm" len="sm"/>
          </a:ln>
        </p:spPr>
      </p:cxnSp>
      <p:pic>
        <p:nvPicPr>
          <p:cNvPr id="176" name="Google Shape;176;g5cc5de6074_1_51"/>
          <p:cNvPicPr preferRelativeResize="0"/>
          <p:nvPr/>
        </p:nvPicPr>
        <p:blipFill>
          <a:blip r:embed="rId5">
            <a:alphaModFix/>
          </a:blip>
          <a:stretch>
            <a:fillRect/>
          </a:stretch>
        </p:blipFill>
        <p:spPr>
          <a:xfrm>
            <a:off x="6931438" y="3923363"/>
            <a:ext cx="4429125" cy="174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g5cc5de6074_1_5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82" name="Google Shape;182;g5cc5de6074_1_59"/>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83" name="Google Shape;183;g5cc5de6074_1_59"/>
          <p:cNvCxnSpPr/>
          <p:nvPr/>
        </p:nvCxnSpPr>
        <p:spPr>
          <a:xfrm flipH="1">
            <a:off x="8000900" y="3510500"/>
            <a:ext cx="2004000" cy="623400"/>
          </a:xfrm>
          <a:prstGeom prst="straightConnector1">
            <a:avLst/>
          </a:prstGeom>
          <a:noFill/>
          <a:ln w="25400" cap="flat" cmpd="sng">
            <a:solidFill>
              <a:srgbClr val="FFFF00"/>
            </a:solidFill>
            <a:prstDash val="solid"/>
            <a:miter lim="800000"/>
            <a:headEnd type="none" w="sm" len="sm"/>
            <a:tailEnd type="none" w="sm" len="sm"/>
          </a:ln>
        </p:spPr>
      </p:cxnSp>
      <p:cxnSp>
        <p:nvCxnSpPr>
          <p:cNvPr id="184" name="Google Shape;184;g5cc5de6074_1_59"/>
          <p:cNvCxnSpPr/>
          <p:nvPr/>
        </p:nvCxnSpPr>
        <p:spPr>
          <a:xfrm>
            <a:off x="11559550" y="3623325"/>
            <a:ext cx="580500" cy="510600"/>
          </a:xfrm>
          <a:prstGeom prst="straightConnector1">
            <a:avLst/>
          </a:prstGeom>
          <a:noFill/>
          <a:ln w="25400" cap="flat" cmpd="sng">
            <a:solidFill>
              <a:srgbClr val="FFFF00"/>
            </a:solidFill>
            <a:prstDash val="solid"/>
            <a:miter lim="800000"/>
            <a:headEnd type="none" w="sm" len="sm"/>
            <a:tailEnd type="none" w="sm" len="sm"/>
          </a:ln>
        </p:spPr>
      </p:cxnSp>
      <p:pic>
        <p:nvPicPr>
          <p:cNvPr id="185" name="Google Shape;185;g5cc5de6074_1_59"/>
          <p:cNvPicPr preferRelativeResize="0"/>
          <p:nvPr/>
        </p:nvPicPr>
        <p:blipFill>
          <a:blip r:embed="rId5">
            <a:alphaModFix/>
          </a:blip>
          <a:stretch>
            <a:fillRect/>
          </a:stretch>
        </p:blipFill>
        <p:spPr>
          <a:xfrm>
            <a:off x="8001000" y="4133925"/>
            <a:ext cx="4191000" cy="209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cc5de6074_1_0"/>
          <p:cNvSpPr txBox="1">
            <a:spLocks noGrp="1"/>
          </p:cNvSpPr>
          <p:nvPr>
            <p:ph type="title"/>
          </p:nvPr>
        </p:nvSpPr>
        <p:spPr>
          <a:xfrm>
            <a:off x="3284428" y="-19498"/>
            <a:ext cx="797744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Overview of the HOME4TECHS Project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22" name="Google Shape;122;g5cc5de6074_1_0"/>
          <p:cNvSpPr txBox="1">
            <a:spLocks noGrp="1"/>
          </p:cNvSpPr>
          <p:nvPr>
            <p:ph type="body" idx="1"/>
          </p:nvPr>
        </p:nvSpPr>
        <p:spPr>
          <a:xfrm>
            <a:off x="550278" y="1215715"/>
            <a:ext cx="11074500" cy="512019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Won in 2015.  Ran from 8/1/15 to 7/31/18</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Amount was approximately $200K</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Focus was to build a model to convert lecture/lab technical courses to a competency-based/hybrid model</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3 courses were converted:</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IND223: Motors &amp; Motor Controls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PLC200: Programmable Controller I</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PLC230: Servo &amp; Robotics </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23" name="Google Shape;123;g5cc5de6074_1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24" name="Google Shape;124;g5cc5de6074_1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AF8A473-717E-8E10-5228-FC03A4FFD17A}"/>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6" name="Rectangle 5">
            <a:extLst>
              <a:ext uri="{FF2B5EF4-FFF2-40B4-BE49-F238E27FC236}">
                <a16:creationId xmlns:a16="http://schemas.microsoft.com/office/drawing/2014/main" id="{508F23A2-356E-4EF1-337B-CAAC584DCC6F}"/>
              </a:ext>
            </a:extLst>
          </p:cNvPr>
          <p:cNvSpPr/>
          <p:nvPr/>
        </p:nvSpPr>
        <p:spPr>
          <a:xfrm>
            <a:off x="-8472" y="-37925"/>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129;g5cc5de6074_0_91"/>
          <p:cNvSpPr txBox="1">
            <a:spLocks noGrp="1"/>
          </p:cNvSpPr>
          <p:nvPr>
            <p:ph type="title"/>
          </p:nvPr>
        </p:nvSpPr>
        <p:spPr>
          <a:xfrm>
            <a:off x="3364940" y="0"/>
            <a:ext cx="8410172"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Overview of the HOME4TECHS Project,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130" name="Google Shape;130;g5cc5de6074_0_91"/>
          <p:cNvSpPr txBox="1">
            <a:spLocks noGrp="1"/>
          </p:cNvSpPr>
          <p:nvPr>
            <p:ph type="body" idx="1"/>
          </p:nvPr>
        </p:nvSpPr>
        <p:spPr>
          <a:xfrm>
            <a:off x="235789" y="1056933"/>
            <a:ext cx="11680165" cy="566591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3 faculty were PI &amp; Co-PIs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model changed everything: Employers wanted students with more hands-on skills.  Students learning behavior will follow the assessment model.  Assess their hands-on skills, and they will focus on developing their hands-on skills.</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Lecture moved online, scheduled &amp; open lab model</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Project results (2 yrs. of the old model, compared to 2 yrs. of the new):</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44% increase in enrollment (of the 3 courses)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10% increase in retention</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100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7% increase in grade level attainment</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131" name="Google Shape;131;g5cc5de6074_0_9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32" name="Google Shape;132;g5cc5de6074_0_9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Traditional Education Model</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Versus</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Competency-Based/Hybrid</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FC243FAA-569F-6686-A9F8-CB32E352828F}"/>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723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4524315"/>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Competency-based learning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refers to systems of instruction, </a:t>
            </a:r>
            <a:r>
              <a:rPr lang="en-US" sz="2400" i="0" strike="noStrike" baseline="0" dirty="0">
                <a:solidFill>
                  <a:srgbClr val="0070C0"/>
                </a:solidFill>
                <a:latin typeface="Times New Roman" panose="02020603050405020304" pitchFamily="18" charset="0"/>
                <a:cs typeface="Times New Roman" panose="02020603050405020304" pitchFamily="18" charset="0"/>
              </a:rPr>
              <a:t>assessment</a:t>
            </a:r>
            <a:r>
              <a:rPr lang="en-US" sz="2400" b="1" i="0" u="none" strike="noStrike" baseline="0" dirty="0">
                <a:solidFill>
                  <a:srgbClr val="0070C0"/>
                </a:solidFill>
                <a:latin typeface="Times New Roman" panose="02020603050405020304" pitchFamily="18" charset="0"/>
                <a:cs typeface="Times New Roman" panose="02020603050405020304" pitchFamily="18" charset="0"/>
              </a:rPr>
              <a:t>,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grading, and academic reporting that are based on students demonstrating that they have learned the knowledge and skills they are expected to learn as they progress through their education.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Some synonyms to CBL include: </a:t>
            </a:r>
            <a:r>
              <a:rPr lang="en-US" sz="2400" dirty="0">
                <a:solidFill>
                  <a:srgbClr val="0070C0"/>
                </a:solidFill>
                <a:latin typeface="Times New Roman" panose="02020603050405020304" pitchFamily="18" charset="0"/>
                <a:cs typeface="Times New Roman" panose="02020603050405020304" pitchFamily="18" charset="0"/>
              </a:rPr>
              <a:t>Proficiency-based, mastery-based, outcome-based, performance-based, and standards-based instruction.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Reference: </a:t>
            </a:r>
            <a:r>
              <a:rPr lang="en-US" sz="2400" dirty="0">
                <a:solidFill>
                  <a:srgbClr val="0070C0"/>
                </a:solidFill>
                <a:latin typeface="Times New Roman" panose="02020603050405020304" pitchFamily="18" charset="0"/>
                <a:cs typeface="Times New Roman" panose="02020603050405020304" pitchFamily="18" charset="0"/>
                <a:hlinkClick r:id="rId2"/>
              </a:rPr>
              <a:t>https://www.edglossary.org/competency-based-learning/</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70" y="0"/>
            <a:ext cx="6662150" cy="523220"/>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Competency Based Learning:</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3">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816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6" name="Rectangle 5">
            <a:extLst>
              <a:ext uri="{FF2B5EF4-FFF2-40B4-BE49-F238E27FC236}">
                <a16:creationId xmlns:a16="http://schemas.microsoft.com/office/drawing/2014/main" id="{AC8E9FD3-2E01-4478-9892-9688C658FB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Google Shape;276;g5bb8f3f54b_0_7"/>
          <p:cNvSpPr txBox="1">
            <a:spLocks noGrp="1"/>
          </p:cNvSpPr>
          <p:nvPr>
            <p:ph type="title"/>
          </p:nvPr>
        </p:nvSpPr>
        <p:spPr>
          <a:xfrm>
            <a:off x="3370683" y="51850"/>
            <a:ext cx="6975263"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Competency-Based Education (CBE)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77" name="Google Shape;277;g5bb8f3f54b_0_7"/>
          <p:cNvSpPr txBox="1">
            <a:spLocks noGrp="1"/>
          </p:cNvSpPr>
          <p:nvPr>
            <p:ph type="body" idx="1"/>
          </p:nvPr>
        </p:nvSpPr>
        <p:spPr>
          <a:xfrm>
            <a:off x="602037" y="1138813"/>
            <a:ext cx="11074500" cy="430158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Across the country there is a trend to transition away from seat-time and move towards a flexible structure that allows students to progress in their learning after they have demonstrated mastery, which is often time at their own pace.  This trend is known as competency-based education (CBE).   Good article by Janice Walton (below is the link to it).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sz="2000" dirty="0">
                <a:solidFill>
                  <a:srgbClr val="0070C0"/>
                </a:solidFill>
                <a:latin typeface="Times New Roman" panose="02020603050405020304" pitchFamily="18" charset="0"/>
                <a:cs typeface="Times New Roman" panose="02020603050405020304" pitchFamily="18" charset="0"/>
              </a:rPr>
              <a:t>https://www.gettingsmart.com/2017/12/12/competency-based-education-definitions-and-difference-makers/#:~:text=Competency%2Dbased%20education%20is%20defined,to%20more%20efficient%20student%20outcomes.%E2%80%9D</a:t>
            </a:r>
            <a:endParaRPr sz="2000" dirty="0">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78" name="Google Shape;278;g5bb8f3f54b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9" name="Google Shape;279;g5bb8f3f54b_0_7"/>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77237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6" name="Rectangle 5">
            <a:extLst>
              <a:ext uri="{FF2B5EF4-FFF2-40B4-BE49-F238E27FC236}">
                <a16:creationId xmlns:a16="http://schemas.microsoft.com/office/drawing/2014/main" id="{79277B58-7078-DDC2-BBFB-28742060BBD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Google Shape;292;g5cbcf68ca2_0_21"/>
          <p:cNvSpPr txBox="1">
            <a:spLocks noGrp="1"/>
          </p:cNvSpPr>
          <p:nvPr>
            <p:ph type="title"/>
          </p:nvPr>
        </p:nvSpPr>
        <p:spPr>
          <a:xfrm>
            <a:off x="3258721" y="48216"/>
            <a:ext cx="889171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What is Competency-based Education (CBE)?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93" name="Google Shape;293;g5cbcf68ca2_0_21"/>
          <p:cNvSpPr txBox="1">
            <a:spLocks noGrp="1"/>
          </p:cNvSpPr>
          <p:nvPr>
            <p:ph type="body" idx="1"/>
          </p:nvPr>
        </p:nvSpPr>
        <p:spPr>
          <a:xfrm>
            <a:off x="312666" y="992835"/>
            <a:ext cx="11592232" cy="557904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70C0"/>
              </a:buClr>
              <a:buSzPts val="3600"/>
              <a:buNone/>
            </a:pPr>
            <a:r>
              <a:rPr lang="en-US" sz="2400" dirty="0">
                <a:solidFill>
                  <a:srgbClr val="0070C0"/>
                </a:solidFill>
                <a:latin typeface="Times New Roman" panose="02020603050405020304" pitchFamily="18" charset="0"/>
                <a:cs typeface="Times New Roman" panose="02020603050405020304" pitchFamily="18" charset="0"/>
              </a:rPr>
              <a:t>Competency-based Education consists of the following unique elements:</a:t>
            </a:r>
          </a:p>
          <a:p>
            <a:pPr marL="0" lvl="0" indent="0" algn="l" rtl="0">
              <a:lnSpc>
                <a:spcPct val="80000"/>
              </a:lnSpc>
              <a:spcBef>
                <a:spcPts val="0"/>
              </a:spcBef>
              <a:spcAft>
                <a:spcPts val="0"/>
              </a:spcAft>
              <a:buClr>
                <a:srgbClr val="0070C0"/>
              </a:buClr>
              <a:buSzPts val="3600"/>
              <a:buNone/>
            </a:pPr>
            <a:endParaRPr sz="2400"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Mastery of Skills</a:t>
            </a:r>
            <a:r>
              <a:rPr lang="en-US" dirty="0">
                <a:solidFill>
                  <a:srgbClr val="0070C0"/>
                </a:solidFill>
                <a:latin typeface="Times New Roman" panose="02020603050405020304" pitchFamily="18" charset="0"/>
                <a:cs typeface="Times New Roman" panose="02020603050405020304" pitchFamily="18" charset="0"/>
              </a:rPr>
              <a:t> - The CBE course is typically parsed into modules, with assessments in each module that must be passed at the mastery level.</a:t>
            </a:r>
          </a:p>
          <a:p>
            <a:pPr marL="342900" lvl="1"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Flexible Pacing</a:t>
            </a:r>
            <a:r>
              <a:rPr lang="en-US" dirty="0">
                <a:solidFill>
                  <a:srgbClr val="0070C0"/>
                </a:solidFill>
                <a:latin typeface="Times New Roman" panose="02020603050405020304" pitchFamily="18" charset="0"/>
                <a:cs typeface="Times New Roman" panose="02020603050405020304" pitchFamily="18" charset="0"/>
              </a:rPr>
              <a:t> - Student will progress through a course at their pace of learning (and of course mastery).  Some students will finish early, and some will take a little longer.</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Fixed Learning</a:t>
            </a:r>
            <a:r>
              <a:rPr lang="en-US" dirty="0">
                <a:solidFill>
                  <a:srgbClr val="0070C0"/>
                </a:solidFill>
                <a:latin typeface="Times New Roman" panose="02020603050405020304" pitchFamily="18" charset="0"/>
                <a:cs typeface="Times New Roman" panose="02020603050405020304" pitchFamily="18" charset="0"/>
              </a:rPr>
              <a:t>- Ideally, every student has the same knowledge and skills assessments that require mastery, thus all students should be at the same level when they complete a course.</a:t>
            </a:r>
          </a:p>
          <a:p>
            <a:pPr marL="342900" lvl="1"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342900" lvl="1" indent="0" algn="l" rtl="0">
              <a:lnSpc>
                <a:spcPct val="80000"/>
              </a:lnSpc>
              <a:spcBef>
                <a:spcPts val="0"/>
              </a:spcBef>
              <a:spcAft>
                <a:spcPts val="0"/>
              </a:spcAft>
              <a:buClr>
                <a:srgbClr val="0070C0"/>
              </a:buClr>
              <a:buSzPts val="3600"/>
              <a:buNone/>
            </a:pPr>
            <a:r>
              <a:rPr lang="en-US" b="1" dirty="0">
                <a:solidFill>
                  <a:srgbClr val="0070C0"/>
                </a:solidFill>
                <a:latin typeface="Times New Roman" panose="02020603050405020304" pitchFamily="18" charset="0"/>
                <a:cs typeface="Times New Roman" panose="02020603050405020304" pitchFamily="18" charset="0"/>
              </a:rPr>
              <a:t>Variable Time </a:t>
            </a:r>
            <a:r>
              <a:rPr lang="en-US" dirty="0">
                <a:solidFill>
                  <a:srgbClr val="0070C0"/>
                </a:solidFill>
                <a:latin typeface="Times New Roman" panose="02020603050405020304" pitchFamily="18" charset="0"/>
                <a:cs typeface="Times New Roman" panose="02020603050405020304" pitchFamily="18" charset="0"/>
              </a:rPr>
              <a:t>– This refers back to flexible pacing.  Student progress through a course at their own pace.  Some students finish sooner, and can start the next course prior to the start date if they are registered (assessments cannot be open until the start date of the next semester).  Some student take a little longer, thus they may need more time than what is in the course (incomplete).  Incompletes are awarded by the Dean based on Faculty input.  Procrastination is not tolerated.</a:t>
            </a:r>
          </a:p>
          <a:p>
            <a:pPr marL="685800" lvl="1" indent="-342900" algn="l" rtl="0">
              <a:lnSpc>
                <a:spcPct val="80000"/>
              </a:lnSpc>
              <a:spcBef>
                <a:spcPts val="0"/>
              </a:spcBef>
              <a:spcAft>
                <a:spcPts val="0"/>
              </a:spcAft>
              <a:buClr>
                <a:srgbClr val="0070C0"/>
              </a:buClr>
              <a:buSzPts val="3600"/>
              <a:buChar char="•"/>
            </a:pP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94" name="Google Shape;294;g5cbcf68ca2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95" name="Google Shape;295;g5cbcf68ca2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13806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16" name="TextBox 15">
            <a:extLst>
              <a:ext uri="{FF2B5EF4-FFF2-40B4-BE49-F238E27FC236}">
                <a16:creationId xmlns:a16="http://schemas.microsoft.com/office/drawing/2014/main" id="{8153471C-26CE-27FE-1A7A-033FD603CBEB}"/>
              </a:ext>
            </a:extLst>
          </p:cNvPr>
          <p:cNvSpPr txBox="1"/>
          <p:nvPr/>
        </p:nvSpPr>
        <p:spPr>
          <a:xfrm>
            <a:off x="1793611" y="1693957"/>
            <a:ext cx="1449436" cy="461665"/>
          </a:xfrm>
          <a:prstGeom prst="rect">
            <a:avLst/>
          </a:prstGeom>
          <a:noFill/>
        </p:spPr>
        <p:txBody>
          <a:bodyPr wrap="none" rtlCol="0">
            <a:spAutoFit/>
          </a:bodyPr>
          <a:lstStyle/>
          <a:p>
            <a:r>
              <a:rPr lang="en-US" sz="2400" b="1" dirty="0">
                <a:solidFill>
                  <a:srgbClr val="C00000"/>
                </a:solidFill>
              </a:rPr>
              <a:t>Syllabus</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320214" y="1056401"/>
            <a:ext cx="7587333" cy="461665"/>
          </a:xfrm>
          <a:prstGeom prst="rect">
            <a:avLst/>
          </a:prstGeom>
          <a:noFill/>
        </p:spPr>
        <p:txBody>
          <a:bodyPr wrap="none" rtlCol="0">
            <a:spAutoFit/>
          </a:bodyPr>
          <a:lstStyle/>
          <a:p>
            <a:r>
              <a:rPr lang="en-US" sz="2400" b="1" dirty="0">
                <a:solidFill>
                  <a:srgbClr val="C00000"/>
                </a:solidFill>
              </a:rPr>
              <a:t>Traditional Technical Course at NSCC, 8 years ago</a:t>
            </a:r>
          </a:p>
        </p:txBody>
      </p:sp>
      <p:sp>
        <p:nvSpPr>
          <p:cNvPr id="39" name="TextBox 38">
            <a:extLst>
              <a:ext uri="{FF2B5EF4-FFF2-40B4-BE49-F238E27FC236}">
                <a16:creationId xmlns:a16="http://schemas.microsoft.com/office/drawing/2014/main" id="{107C13D9-D9ED-41CC-60DF-1AB7F11B2AEC}"/>
              </a:ext>
            </a:extLst>
          </p:cNvPr>
          <p:cNvSpPr txBox="1"/>
          <p:nvPr/>
        </p:nvSpPr>
        <p:spPr>
          <a:xfrm>
            <a:off x="2467033" y="2297623"/>
            <a:ext cx="1552028" cy="461665"/>
          </a:xfrm>
          <a:prstGeom prst="rect">
            <a:avLst/>
          </a:prstGeom>
          <a:noFill/>
        </p:spPr>
        <p:txBody>
          <a:bodyPr wrap="none" rtlCol="0">
            <a:spAutoFit/>
          </a:bodyPr>
          <a:lstStyle/>
          <a:p>
            <a:r>
              <a:rPr lang="en-US" sz="2400" b="1" dirty="0">
                <a:solidFill>
                  <a:srgbClr val="C00000"/>
                </a:solidFill>
              </a:rPr>
              <a:t>Textbook</a:t>
            </a:r>
          </a:p>
        </p:txBody>
      </p:sp>
      <p:sp>
        <p:nvSpPr>
          <p:cNvPr id="40" name="TextBox 39">
            <a:extLst>
              <a:ext uri="{FF2B5EF4-FFF2-40B4-BE49-F238E27FC236}">
                <a16:creationId xmlns:a16="http://schemas.microsoft.com/office/drawing/2014/main" id="{AAD07D7D-8D83-D0CD-F1CD-5D26A7276D12}"/>
              </a:ext>
            </a:extLst>
          </p:cNvPr>
          <p:cNvSpPr txBox="1"/>
          <p:nvPr/>
        </p:nvSpPr>
        <p:spPr>
          <a:xfrm>
            <a:off x="3107269" y="2929449"/>
            <a:ext cx="1297150" cy="461665"/>
          </a:xfrm>
          <a:prstGeom prst="rect">
            <a:avLst/>
          </a:prstGeom>
          <a:noFill/>
        </p:spPr>
        <p:txBody>
          <a:bodyPr wrap="none" rtlCol="0">
            <a:spAutoFit/>
          </a:bodyPr>
          <a:lstStyle/>
          <a:p>
            <a:r>
              <a:rPr lang="en-US" sz="2400" b="1" dirty="0">
                <a:solidFill>
                  <a:srgbClr val="C00000"/>
                </a:solidFill>
              </a:rPr>
              <a:t>Lecture</a:t>
            </a:r>
          </a:p>
        </p:txBody>
      </p:sp>
      <p:sp>
        <p:nvSpPr>
          <p:cNvPr id="41" name="TextBox 40">
            <a:extLst>
              <a:ext uri="{FF2B5EF4-FFF2-40B4-BE49-F238E27FC236}">
                <a16:creationId xmlns:a16="http://schemas.microsoft.com/office/drawing/2014/main" id="{6D17997E-7B36-75B8-CB9B-12FD545C25CA}"/>
              </a:ext>
            </a:extLst>
          </p:cNvPr>
          <p:cNvSpPr txBox="1"/>
          <p:nvPr/>
        </p:nvSpPr>
        <p:spPr>
          <a:xfrm>
            <a:off x="3613785" y="3561275"/>
            <a:ext cx="2404826" cy="461665"/>
          </a:xfrm>
          <a:prstGeom prst="rect">
            <a:avLst/>
          </a:prstGeom>
          <a:noFill/>
        </p:spPr>
        <p:txBody>
          <a:bodyPr wrap="none" rtlCol="0">
            <a:spAutoFit/>
          </a:bodyPr>
          <a:lstStyle/>
          <a:p>
            <a:r>
              <a:rPr lang="en-US" sz="2400" b="1" dirty="0">
                <a:solidFill>
                  <a:srgbClr val="C00000"/>
                </a:solidFill>
              </a:rPr>
              <a:t>Handful of labs</a:t>
            </a:r>
          </a:p>
        </p:txBody>
      </p:sp>
      <p:sp>
        <p:nvSpPr>
          <p:cNvPr id="42" name="TextBox 41">
            <a:extLst>
              <a:ext uri="{FF2B5EF4-FFF2-40B4-BE49-F238E27FC236}">
                <a16:creationId xmlns:a16="http://schemas.microsoft.com/office/drawing/2014/main" id="{D44B2EA5-D96F-F7AC-3218-3F3D021FC04F}"/>
              </a:ext>
            </a:extLst>
          </p:cNvPr>
          <p:cNvSpPr txBox="1"/>
          <p:nvPr/>
        </p:nvSpPr>
        <p:spPr>
          <a:xfrm>
            <a:off x="4269859" y="4193101"/>
            <a:ext cx="1826141" cy="461665"/>
          </a:xfrm>
          <a:prstGeom prst="rect">
            <a:avLst/>
          </a:prstGeom>
          <a:noFill/>
        </p:spPr>
        <p:txBody>
          <a:bodyPr wrap="none" rtlCol="0">
            <a:spAutoFit/>
          </a:bodyPr>
          <a:lstStyle/>
          <a:p>
            <a:r>
              <a:rPr lang="en-US" sz="2400" b="1" dirty="0">
                <a:solidFill>
                  <a:srgbClr val="C00000"/>
                </a:solidFill>
              </a:rPr>
              <a:t>3 P/P Tests</a:t>
            </a:r>
          </a:p>
        </p:txBody>
      </p:sp>
      <p:sp>
        <p:nvSpPr>
          <p:cNvPr id="43" name="TextBox 42">
            <a:extLst>
              <a:ext uri="{FF2B5EF4-FFF2-40B4-BE49-F238E27FC236}">
                <a16:creationId xmlns:a16="http://schemas.microsoft.com/office/drawing/2014/main" id="{E200B077-D64C-AFDE-899D-CC5AA3DDC192}"/>
              </a:ext>
            </a:extLst>
          </p:cNvPr>
          <p:cNvSpPr txBox="1"/>
          <p:nvPr/>
        </p:nvSpPr>
        <p:spPr>
          <a:xfrm>
            <a:off x="4796962" y="4824927"/>
            <a:ext cx="2443298" cy="461665"/>
          </a:xfrm>
          <a:prstGeom prst="rect">
            <a:avLst/>
          </a:prstGeom>
          <a:noFill/>
        </p:spPr>
        <p:txBody>
          <a:bodyPr wrap="none" rtlCol="0">
            <a:spAutoFit/>
          </a:bodyPr>
          <a:lstStyle/>
          <a:p>
            <a:r>
              <a:rPr lang="en-US" sz="2400" b="1" dirty="0">
                <a:solidFill>
                  <a:srgbClr val="C00000"/>
                </a:solidFill>
              </a:rPr>
              <a:t>Grade (ABCDF)</a:t>
            </a:r>
          </a:p>
        </p:txBody>
      </p:sp>
      <p:sp>
        <p:nvSpPr>
          <p:cNvPr id="2" name="TextBox 1">
            <a:extLst>
              <a:ext uri="{FF2B5EF4-FFF2-40B4-BE49-F238E27FC236}">
                <a16:creationId xmlns:a16="http://schemas.microsoft.com/office/drawing/2014/main" id="{BD7D1BB2-37E3-167D-F599-2D6E42A5DCA3}"/>
              </a:ext>
            </a:extLst>
          </p:cNvPr>
          <p:cNvSpPr txBox="1"/>
          <p:nvPr/>
        </p:nvSpPr>
        <p:spPr>
          <a:xfrm>
            <a:off x="470268" y="5749408"/>
            <a:ext cx="9013037" cy="646331"/>
          </a:xfrm>
          <a:prstGeom prst="rect">
            <a:avLst/>
          </a:prstGeom>
          <a:noFill/>
        </p:spPr>
        <p:txBody>
          <a:bodyPr wrap="square" rtlCol="0">
            <a:spAutoFit/>
          </a:bodyPr>
          <a:lstStyle/>
          <a:p>
            <a:r>
              <a:rPr lang="en-US" sz="1800" b="1" dirty="0">
                <a:solidFill>
                  <a:srgbClr val="C00000"/>
                </a:solidFill>
              </a:rPr>
              <a:t>The challenge is: How does an Instructor know that all students have the skills required by the employers?</a:t>
            </a:r>
          </a:p>
        </p:txBody>
      </p:sp>
      <p:sp>
        <p:nvSpPr>
          <p:cNvPr id="3" name="Google Shape;284;g5ed43e48f8_0_0">
            <a:extLst>
              <a:ext uri="{FF2B5EF4-FFF2-40B4-BE49-F238E27FC236}">
                <a16:creationId xmlns:a16="http://schemas.microsoft.com/office/drawing/2014/main" id="{B16DBF86-86EB-72AD-4046-1A4D419678C9}"/>
              </a:ext>
            </a:extLst>
          </p:cNvPr>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Technical Course</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9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5d7ac9e4d7_0_0"/>
          <p:cNvSpPr txBox="1">
            <a:spLocks noGrp="1"/>
          </p:cNvSpPr>
          <p:nvPr>
            <p:ph type="title"/>
          </p:nvPr>
        </p:nvSpPr>
        <p:spPr>
          <a:xfrm>
            <a:off x="535476" y="1420883"/>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4000" b="1" dirty="0">
                <a:solidFill>
                  <a:srgbClr val="0070C0"/>
                </a:solidFill>
                <a:latin typeface="Times New Roman" panose="02020603050405020304" pitchFamily="18" charset="0"/>
                <a:cs typeface="Times New Roman" panose="02020603050405020304" pitchFamily="18" charset="0"/>
              </a:rPr>
              <a:t>Workshop Materials Available for Download</a:t>
            </a:r>
            <a:r>
              <a:rPr lang="en-US" b="1" dirty="0">
                <a:solidFill>
                  <a:srgbClr val="0070C0"/>
                </a:solidFill>
              </a:rPr>
              <a:t>:</a:t>
            </a:r>
            <a:endParaRPr b="1" dirty="0">
              <a:solidFill>
                <a:srgbClr val="0070C0"/>
              </a:solidFill>
            </a:endParaRPr>
          </a:p>
        </p:txBody>
      </p:sp>
      <p:pic>
        <p:nvPicPr>
          <p:cNvPr id="101" name="Google Shape;101;g5d7ac9e4d7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02" name="Google Shape;102;g5d7ac9e4d7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1B271B4E-1710-8B3B-DE28-435C78177E9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9;g5d7ac9e4d7_0_0">
            <a:extLst>
              <a:ext uri="{FF2B5EF4-FFF2-40B4-BE49-F238E27FC236}">
                <a16:creationId xmlns:a16="http://schemas.microsoft.com/office/drawing/2014/main" id="{EE7B78E4-A02B-8E3D-AB1C-5901E243EB49}"/>
              </a:ext>
            </a:extLst>
          </p:cNvPr>
          <p:cNvSpPr txBox="1">
            <a:spLocks/>
          </p:cNvSpPr>
          <p:nvPr/>
        </p:nvSpPr>
        <p:spPr>
          <a:xfrm>
            <a:off x="2318268" y="3170786"/>
            <a:ext cx="7751633" cy="801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70C0"/>
              </a:buClr>
              <a:buSzPts val="4400"/>
            </a:pPr>
            <a:r>
              <a:rPr lang="en-US" sz="4800" b="1" dirty="0">
                <a:solidFill>
                  <a:srgbClr val="0070C0"/>
                </a:solidFill>
                <a:latin typeface="Times New Roman" panose="02020603050405020304" pitchFamily="18" charset="0"/>
                <a:cs typeface="Times New Roman" panose="02020603050405020304" pitchFamily="18" charset="0"/>
              </a:rPr>
              <a:t>https://ate.is/Scaling_CBE</a:t>
            </a:r>
          </a:p>
        </p:txBody>
      </p:sp>
    </p:spTree>
    <p:extLst>
      <p:ext uri="{BB962C8B-B14F-4D97-AF65-F5344CB8AC3E}">
        <p14:creationId xmlns:p14="http://schemas.microsoft.com/office/powerpoint/2010/main" val="14416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C2E698-9165-1753-441B-C4A4E5897144}"/>
              </a:ext>
            </a:extLst>
          </p:cNvPr>
          <p:cNvGrpSpPr/>
          <p:nvPr/>
        </p:nvGrpSpPr>
        <p:grpSpPr>
          <a:xfrm>
            <a:off x="458891" y="1163965"/>
            <a:ext cx="815544" cy="2225154"/>
            <a:chOff x="925616" y="1102458"/>
            <a:chExt cx="815544" cy="2225154"/>
          </a:xfrm>
        </p:grpSpPr>
        <p:grpSp>
          <p:nvGrpSpPr>
            <p:cNvPr id="25" name="Group 24">
              <a:extLst>
                <a:ext uri="{FF2B5EF4-FFF2-40B4-BE49-F238E27FC236}">
                  <a16:creationId xmlns:a16="http://schemas.microsoft.com/office/drawing/2014/main" id="{2F8A05E6-E671-6CAB-D911-C84B68E521E1}"/>
                </a:ext>
              </a:extLst>
            </p:cNvPr>
            <p:cNvGrpSpPr/>
            <p:nvPr/>
          </p:nvGrpSpPr>
          <p:grpSpPr>
            <a:xfrm>
              <a:off x="925616" y="1333500"/>
              <a:ext cx="815544" cy="1994112"/>
              <a:chOff x="925616" y="1333500"/>
              <a:chExt cx="815544" cy="1994112"/>
            </a:xfrm>
          </p:grpSpPr>
          <p:sp>
            <p:nvSpPr>
              <p:cNvPr id="2" name="Rectangle 1">
                <a:extLst>
                  <a:ext uri="{FF2B5EF4-FFF2-40B4-BE49-F238E27FC236}">
                    <a16:creationId xmlns:a16="http://schemas.microsoft.com/office/drawing/2014/main" id="{5D351C40-0FE6-90FF-C926-810F84C2434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5CD054-5FA8-E350-D39C-E5AB1B793D7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 name="TextBox 19">
                <a:extLst>
                  <a:ext uri="{FF2B5EF4-FFF2-40B4-BE49-F238E27FC236}">
                    <a16:creationId xmlns:a16="http://schemas.microsoft.com/office/drawing/2014/main" id="{D3E55913-71DC-C8C1-99A9-6F514AE83285}"/>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 name="TextBox 20">
                <a:extLst>
                  <a:ext uri="{FF2B5EF4-FFF2-40B4-BE49-F238E27FC236}">
                    <a16:creationId xmlns:a16="http://schemas.microsoft.com/office/drawing/2014/main" id="{38D17E90-A2F1-8B0A-58B2-5B19F10E554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23" name="TextBox 22">
                <a:extLst>
                  <a:ext uri="{FF2B5EF4-FFF2-40B4-BE49-F238E27FC236}">
                    <a16:creationId xmlns:a16="http://schemas.microsoft.com/office/drawing/2014/main" id="{001D5B33-22B5-9C2E-CF41-765E8605E0F4}"/>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24" name="TextBox 23">
                <a:extLst>
                  <a:ext uri="{FF2B5EF4-FFF2-40B4-BE49-F238E27FC236}">
                    <a16:creationId xmlns:a16="http://schemas.microsoft.com/office/drawing/2014/main" id="{30CFB2C2-522C-D75E-9763-E442FAE11B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5" name="TextBox 34">
              <a:extLst>
                <a:ext uri="{FF2B5EF4-FFF2-40B4-BE49-F238E27FC236}">
                  <a16:creationId xmlns:a16="http://schemas.microsoft.com/office/drawing/2014/main" id="{3E626277-5CF6-34F8-A36C-3A2D4331AE5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37" name="Group 36">
            <a:extLst>
              <a:ext uri="{FF2B5EF4-FFF2-40B4-BE49-F238E27FC236}">
                <a16:creationId xmlns:a16="http://schemas.microsoft.com/office/drawing/2014/main" id="{DB7233D7-6D99-11F7-AB66-E2F0D5AE751A}"/>
              </a:ext>
            </a:extLst>
          </p:cNvPr>
          <p:cNvGrpSpPr/>
          <p:nvPr/>
        </p:nvGrpSpPr>
        <p:grpSpPr>
          <a:xfrm>
            <a:off x="1151683" y="1163965"/>
            <a:ext cx="815544" cy="2225154"/>
            <a:chOff x="925616" y="1102458"/>
            <a:chExt cx="815544" cy="2225154"/>
          </a:xfrm>
        </p:grpSpPr>
        <p:grpSp>
          <p:nvGrpSpPr>
            <p:cNvPr id="38" name="Group 37">
              <a:extLst>
                <a:ext uri="{FF2B5EF4-FFF2-40B4-BE49-F238E27FC236}">
                  <a16:creationId xmlns:a16="http://schemas.microsoft.com/office/drawing/2014/main" id="{C1702893-9426-A873-3395-0FB0A2A19BE1}"/>
                </a:ext>
              </a:extLst>
            </p:cNvPr>
            <p:cNvGrpSpPr/>
            <p:nvPr/>
          </p:nvGrpSpPr>
          <p:grpSpPr>
            <a:xfrm>
              <a:off x="925616" y="1333500"/>
              <a:ext cx="815544" cy="1994112"/>
              <a:chOff x="925616" y="1333500"/>
              <a:chExt cx="815544" cy="1994112"/>
            </a:xfrm>
          </p:grpSpPr>
          <p:sp>
            <p:nvSpPr>
              <p:cNvPr id="40" name="Rectangle 39">
                <a:extLst>
                  <a:ext uri="{FF2B5EF4-FFF2-40B4-BE49-F238E27FC236}">
                    <a16:creationId xmlns:a16="http://schemas.microsoft.com/office/drawing/2014/main" id="{2D29F6A5-B98E-5D50-DC9E-F422A7E3A55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DB30B7C-7199-B625-EDE5-B77430A7109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E883536-DE1C-2F0C-9551-BF06AFDD1C7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3" name="TextBox 42">
                <a:extLst>
                  <a:ext uri="{FF2B5EF4-FFF2-40B4-BE49-F238E27FC236}">
                    <a16:creationId xmlns:a16="http://schemas.microsoft.com/office/drawing/2014/main" id="{AA8E975D-F7B0-E708-94F5-71B9209F726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4" name="TextBox 43">
                <a:extLst>
                  <a:ext uri="{FF2B5EF4-FFF2-40B4-BE49-F238E27FC236}">
                    <a16:creationId xmlns:a16="http://schemas.microsoft.com/office/drawing/2014/main" id="{AE5B2728-3B88-751B-1AC2-CF98522E870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46" name="TextBox 45">
                <a:extLst>
                  <a:ext uri="{FF2B5EF4-FFF2-40B4-BE49-F238E27FC236}">
                    <a16:creationId xmlns:a16="http://schemas.microsoft.com/office/drawing/2014/main" id="{9F7C723C-C14B-3354-E216-D425816470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47" name="TextBox 46">
                <a:extLst>
                  <a:ext uri="{FF2B5EF4-FFF2-40B4-BE49-F238E27FC236}">
                    <a16:creationId xmlns:a16="http://schemas.microsoft.com/office/drawing/2014/main" id="{E9F87FC5-0782-9479-6FA2-46AE816BAED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9" name="TextBox 38">
              <a:extLst>
                <a:ext uri="{FF2B5EF4-FFF2-40B4-BE49-F238E27FC236}">
                  <a16:creationId xmlns:a16="http://schemas.microsoft.com/office/drawing/2014/main" id="{FA84F6A7-92D7-AF35-7E83-1F44FB298A58}"/>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48" name="Group 47">
            <a:extLst>
              <a:ext uri="{FF2B5EF4-FFF2-40B4-BE49-F238E27FC236}">
                <a16:creationId xmlns:a16="http://schemas.microsoft.com/office/drawing/2014/main" id="{3DDB752E-C729-8AF2-118A-8983BEF7CD95}"/>
              </a:ext>
            </a:extLst>
          </p:cNvPr>
          <p:cNvGrpSpPr/>
          <p:nvPr/>
        </p:nvGrpSpPr>
        <p:grpSpPr>
          <a:xfrm>
            <a:off x="1844475" y="1163965"/>
            <a:ext cx="815544" cy="2225154"/>
            <a:chOff x="925616" y="1102458"/>
            <a:chExt cx="815544" cy="2225154"/>
          </a:xfrm>
        </p:grpSpPr>
        <p:grpSp>
          <p:nvGrpSpPr>
            <p:cNvPr id="49" name="Group 48">
              <a:extLst>
                <a:ext uri="{FF2B5EF4-FFF2-40B4-BE49-F238E27FC236}">
                  <a16:creationId xmlns:a16="http://schemas.microsoft.com/office/drawing/2014/main" id="{8F4707BC-4FA2-25EA-B556-6B5D8C01E8E9}"/>
                </a:ext>
              </a:extLst>
            </p:cNvPr>
            <p:cNvGrpSpPr/>
            <p:nvPr/>
          </p:nvGrpSpPr>
          <p:grpSpPr>
            <a:xfrm>
              <a:off x="925616" y="1333500"/>
              <a:ext cx="815544" cy="1994112"/>
              <a:chOff x="925616" y="1333500"/>
              <a:chExt cx="815544" cy="1994112"/>
            </a:xfrm>
          </p:grpSpPr>
          <p:sp>
            <p:nvSpPr>
              <p:cNvPr id="51" name="Rectangle 50">
                <a:extLst>
                  <a:ext uri="{FF2B5EF4-FFF2-40B4-BE49-F238E27FC236}">
                    <a16:creationId xmlns:a16="http://schemas.microsoft.com/office/drawing/2014/main" id="{8FBACCF4-9001-5470-CBD4-D22FC3E449B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F651017-FAFA-7751-B240-31D99D85B3E6}"/>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9715D9F-74EA-F714-5E12-0AFD16AE9DB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4" name="TextBox 53">
                <a:extLst>
                  <a:ext uri="{FF2B5EF4-FFF2-40B4-BE49-F238E27FC236}">
                    <a16:creationId xmlns:a16="http://schemas.microsoft.com/office/drawing/2014/main" id="{DC4E73CE-29AF-BAE9-F5BE-2BA4C319FBC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5" name="TextBox 54">
                <a:extLst>
                  <a:ext uri="{FF2B5EF4-FFF2-40B4-BE49-F238E27FC236}">
                    <a16:creationId xmlns:a16="http://schemas.microsoft.com/office/drawing/2014/main" id="{64C347EF-15FD-68DE-49A6-FE32C28ECAD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57" name="TextBox 56">
                <a:extLst>
                  <a:ext uri="{FF2B5EF4-FFF2-40B4-BE49-F238E27FC236}">
                    <a16:creationId xmlns:a16="http://schemas.microsoft.com/office/drawing/2014/main" id="{78D31D7C-FEAA-F2BD-FFC2-BC9DBE5EADC4}"/>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8" name="TextBox 57">
                <a:extLst>
                  <a:ext uri="{FF2B5EF4-FFF2-40B4-BE49-F238E27FC236}">
                    <a16:creationId xmlns:a16="http://schemas.microsoft.com/office/drawing/2014/main" id="{9D453508-D7F5-7E7E-11B1-8414093F82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0" name="TextBox 49">
              <a:extLst>
                <a:ext uri="{FF2B5EF4-FFF2-40B4-BE49-F238E27FC236}">
                  <a16:creationId xmlns:a16="http://schemas.microsoft.com/office/drawing/2014/main" id="{7E08C229-902B-23BC-818A-A88065CA44F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59" name="Group 58">
            <a:extLst>
              <a:ext uri="{FF2B5EF4-FFF2-40B4-BE49-F238E27FC236}">
                <a16:creationId xmlns:a16="http://schemas.microsoft.com/office/drawing/2014/main" id="{EBE70BF6-622B-A4D4-3510-41043D4929B6}"/>
              </a:ext>
            </a:extLst>
          </p:cNvPr>
          <p:cNvGrpSpPr/>
          <p:nvPr/>
        </p:nvGrpSpPr>
        <p:grpSpPr>
          <a:xfrm>
            <a:off x="2537267" y="1163965"/>
            <a:ext cx="815544" cy="2225154"/>
            <a:chOff x="925616" y="1102458"/>
            <a:chExt cx="815544" cy="2225154"/>
          </a:xfrm>
        </p:grpSpPr>
        <p:grpSp>
          <p:nvGrpSpPr>
            <p:cNvPr id="60" name="Group 59">
              <a:extLst>
                <a:ext uri="{FF2B5EF4-FFF2-40B4-BE49-F238E27FC236}">
                  <a16:creationId xmlns:a16="http://schemas.microsoft.com/office/drawing/2014/main" id="{2C382E4F-4010-67B2-7700-23B47ED3AC4C}"/>
                </a:ext>
              </a:extLst>
            </p:cNvPr>
            <p:cNvGrpSpPr/>
            <p:nvPr/>
          </p:nvGrpSpPr>
          <p:grpSpPr>
            <a:xfrm>
              <a:off x="925616" y="1333500"/>
              <a:ext cx="815544" cy="1994112"/>
              <a:chOff x="925616" y="1333500"/>
              <a:chExt cx="815544" cy="1994112"/>
            </a:xfrm>
          </p:grpSpPr>
          <p:sp>
            <p:nvSpPr>
              <p:cNvPr id="62" name="Rectangle 61">
                <a:extLst>
                  <a:ext uri="{FF2B5EF4-FFF2-40B4-BE49-F238E27FC236}">
                    <a16:creationId xmlns:a16="http://schemas.microsoft.com/office/drawing/2014/main" id="{DD51E4DA-A881-0DF4-F3ED-E37233E4A17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B250E05-2264-458C-DC50-B955FA38564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110E59B-2448-DFD1-F621-558CFC02C30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65" name="TextBox 64">
                <a:extLst>
                  <a:ext uri="{FF2B5EF4-FFF2-40B4-BE49-F238E27FC236}">
                    <a16:creationId xmlns:a16="http://schemas.microsoft.com/office/drawing/2014/main" id="{60CB52AB-19A6-B35B-0458-6595200F579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66" name="TextBox 65">
                <a:extLst>
                  <a:ext uri="{FF2B5EF4-FFF2-40B4-BE49-F238E27FC236}">
                    <a16:creationId xmlns:a16="http://schemas.microsoft.com/office/drawing/2014/main" id="{591C2415-7BC8-B9C8-B827-4472285D025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68" name="TextBox 67">
                <a:extLst>
                  <a:ext uri="{FF2B5EF4-FFF2-40B4-BE49-F238E27FC236}">
                    <a16:creationId xmlns:a16="http://schemas.microsoft.com/office/drawing/2014/main" id="{7F62811F-D920-69F6-0E9A-A0078A3A2B0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9" name="TextBox 68">
                <a:extLst>
                  <a:ext uri="{FF2B5EF4-FFF2-40B4-BE49-F238E27FC236}">
                    <a16:creationId xmlns:a16="http://schemas.microsoft.com/office/drawing/2014/main" id="{208EA0E8-1010-A238-CBE7-9D3EFF93143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61" name="TextBox 60">
              <a:extLst>
                <a:ext uri="{FF2B5EF4-FFF2-40B4-BE49-F238E27FC236}">
                  <a16:creationId xmlns:a16="http://schemas.microsoft.com/office/drawing/2014/main" id="{18AABBD9-A7C6-3545-6F56-6C909A639DD6}"/>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70" name="Group 69">
            <a:extLst>
              <a:ext uri="{FF2B5EF4-FFF2-40B4-BE49-F238E27FC236}">
                <a16:creationId xmlns:a16="http://schemas.microsoft.com/office/drawing/2014/main" id="{42E61DB4-F2EB-3019-C12A-4B7BC77E1FBE}"/>
              </a:ext>
            </a:extLst>
          </p:cNvPr>
          <p:cNvGrpSpPr/>
          <p:nvPr/>
        </p:nvGrpSpPr>
        <p:grpSpPr>
          <a:xfrm>
            <a:off x="3230059" y="1163965"/>
            <a:ext cx="815544" cy="2225154"/>
            <a:chOff x="925616" y="1102458"/>
            <a:chExt cx="815544" cy="2225154"/>
          </a:xfrm>
        </p:grpSpPr>
        <p:grpSp>
          <p:nvGrpSpPr>
            <p:cNvPr id="71" name="Group 70">
              <a:extLst>
                <a:ext uri="{FF2B5EF4-FFF2-40B4-BE49-F238E27FC236}">
                  <a16:creationId xmlns:a16="http://schemas.microsoft.com/office/drawing/2014/main" id="{C94C9D21-896E-B11A-423C-6013006E05C6}"/>
                </a:ext>
              </a:extLst>
            </p:cNvPr>
            <p:cNvGrpSpPr/>
            <p:nvPr/>
          </p:nvGrpSpPr>
          <p:grpSpPr>
            <a:xfrm>
              <a:off x="925616" y="1333500"/>
              <a:ext cx="815544" cy="1994112"/>
              <a:chOff x="925616" y="1333500"/>
              <a:chExt cx="815544" cy="1994112"/>
            </a:xfrm>
          </p:grpSpPr>
          <p:sp>
            <p:nvSpPr>
              <p:cNvPr id="73" name="Rectangle 72">
                <a:extLst>
                  <a:ext uri="{FF2B5EF4-FFF2-40B4-BE49-F238E27FC236}">
                    <a16:creationId xmlns:a16="http://schemas.microsoft.com/office/drawing/2014/main" id="{86A29543-0224-F975-B43E-A22E436E6B5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428E15C-770D-5C54-3BF0-BC63E813F980}"/>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643E9DD-E1FC-F63B-9209-58B9BB0FCE9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76" name="TextBox 75">
                <a:extLst>
                  <a:ext uri="{FF2B5EF4-FFF2-40B4-BE49-F238E27FC236}">
                    <a16:creationId xmlns:a16="http://schemas.microsoft.com/office/drawing/2014/main" id="{09677A1D-CAF7-3219-A9BD-AD7CBE631F5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77" name="TextBox 76">
                <a:extLst>
                  <a:ext uri="{FF2B5EF4-FFF2-40B4-BE49-F238E27FC236}">
                    <a16:creationId xmlns:a16="http://schemas.microsoft.com/office/drawing/2014/main" id="{B4364614-18BE-AB8B-4F6B-FA4F449B29B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79" name="TextBox 78">
                <a:extLst>
                  <a:ext uri="{FF2B5EF4-FFF2-40B4-BE49-F238E27FC236}">
                    <a16:creationId xmlns:a16="http://schemas.microsoft.com/office/drawing/2014/main" id="{CBA66148-B888-8732-18C3-2BB1D032299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80" name="TextBox 79">
                <a:extLst>
                  <a:ext uri="{FF2B5EF4-FFF2-40B4-BE49-F238E27FC236}">
                    <a16:creationId xmlns:a16="http://schemas.microsoft.com/office/drawing/2014/main" id="{813FB2CC-22BC-C407-FA80-BA78F649829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72" name="TextBox 71">
              <a:extLst>
                <a:ext uri="{FF2B5EF4-FFF2-40B4-BE49-F238E27FC236}">
                  <a16:creationId xmlns:a16="http://schemas.microsoft.com/office/drawing/2014/main" id="{2BBB8416-F882-0577-D374-DCA5E565187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81" name="Group 80">
            <a:extLst>
              <a:ext uri="{FF2B5EF4-FFF2-40B4-BE49-F238E27FC236}">
                <a16:creationId xmlns:a16="http://schemas.microsoft.com/office/drawing/2014/main" id="{E903AE3E-1888-CDA9-38D4-9B452A79E72D}"/>
              </a:ext>
            </a:extLst>
          </p:cNvPr>
          <p:cNvGrpSpPr/>
          <p:nvPr/>
        </p:nvGrpSpPr>
        <p:grpSpPr>
          <a:xfrm>
            <a:off x="3922851" y="1163965"/>
            <a:ext cx="815544" cy="2225154"/>
            <a:chOff x="925616" y="1102458"/>
            <a:chExt cx="815544" cy="2225154"/>
          </a:xfrm>
        </p:grpSpPr>
        <p:grpSp>
          <p:nvGrpSpPr>
            <p:cNvPr id="82" name="Group 81">
              <a:extLst>
                <a:ext uri="{FF2B5EF4-FFF2-40B4-BE49-F238E27FC236}">
                  <a16:creationId xmlns:a16="http://schemas.microsoft.com/office/drawing/2014/main" id="{BCF513B8-2859-18E8-7704-44B481A47AF3}"/>
                </a:ext>
              </a:extLst>
            </p:cNvPr>
            <p:cNvGrpSpPr/>
            <p:nvPr/>
          </p:nvGrpSpPr>
          <p:grpSpPr>
            <a:xfrm>
              <a:off x="925616" y="1333500"/>
              <a:ext cx="815544" cy="1994112"/>
              <a:chOff x="925616" y="1333500"/>
              <a:chExt cx="815544" cy="1994112"/>
            </a:xfrm>
          </p:grpSpPr>
          <p:sp>
            <p:nvSpPr>
              <p:cNvPr id="84" name="Rectangle 83">
                <a:extLst>
                  <a:ext uri="{FF2B5EF4-FFF2-40B4-BE49-F238E27FC236}">
                    <a16:creationId xmlns:a16="http://schemas.microsoft.com/office/drawing/2014/main" id="{6E3DE107-F90D-31E6-381B-D78ED5F7575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B1A32E9-508A-3648-ECB2-65D032EEF77A}"/>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FFDE60D2-2E19-4F02-5EDC-56DBA90B835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87" name="TextBox 86">
                <a:extLst>
                  <a:ext uri="{FF2B5EF4-FFF2-40B4-BE49-F238E27FC236}">
                    <a16:creationId xmlns:a16="http://schemas.microsoft.com/office/drawing/2014/main" id="{2C398D19-A1C0-2992-465F-EBB022B3655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88" name="TextBox 87">
                <a:extLst>
                  <a:ext uri="{FF2B5EF4-FFF2-40B4-BE49-F238E27FC236}">
                    <a16:creationId xmlns:a16="http://schemas.microsoft.com/office/drawing/2014/main" id="{857D2536-5727-0322-868F-082670DEA1A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90" name="TextBox 89">
                <a:extLst>
                  <a:ext uri="{FF2B5EF4-FFF2-40B4-BE49-F238E27FC236}">
                    <a16:creationId xmlns:a16="http://schemas.microsoft.com/office/drawing/2014/main" id="{9C71C368-9DC7-932F-D6A4-2396BB8D931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91" name="TextBox 90">
                <a:extLst>
                  <a:ext uri="{FF2B5EF4-FFF2-40B4-BE49-F238E27FC236}">
                    <a16:creationId xmlns:a16="http://schemas.microsoft.com/office/drawing/2014/main" id="{780D8314-39DF-8B82-D445-36C650DCF64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83" name="TextBox 82">
              <a:extLst>
                <a:ext uri="{FF2B5EF4-FFF2-40B4-BE49-F238E27FC236}">
                  <a16:creationId xmlns:a16="http://schemas.microsoft.com/office/drawing/2014/main" id="{5F2D6103-C10E-4551-0CFB-A5F0FEBA1A91}"/>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92" name="Group 91">
            <a:extLst>
              <a:ext uri="{FF2B5EF4-FFF2-40B4-BE49-F238E27FC236}">
                <a16:creationId xmlns:a16="http://schemas.microsoft.com/office/drawing/2014/main" id="{242277A9-7D47-18C2-4F55-88E9C1AFBC71}"/>
              </a:ext>
            </a:extLst>
          </p:cNvPr>
          <p:cNvGrpSpPr/>
          <p:nvPr/>
        </p:nvGrpSpPr>
        <p:grpSpPr>
          <a:xfrm>
            <a:off x="4615643" y="1163965"/>
            <a:ext cx="815544" cy="2225154"/>
            <a:chOff x="925616" y="1102458"/>
            <a:chExt cx="815544" cy="2225154"/>
          </a:xfrm>
        </p:grpSpPr>
        <p:grpSp>
          <p:nvGrpSpPr>
            <p:cNvPr id="93" name="Group 92">
              <a:extLst>
                <a:ext uri="{FF2B5EF4-FFF2-40B4-BE49-F238E27FC236}">
                  <a16:creationId xmlns:a16="http://schemas.microsoft.com/office/drawing/2014/main" id="{E432E027-D5EF-6B65-66B4-E2F8AF40BA3B}"/>
                </a:ext>
              </a:extLst>
            </p:cNvPr>
            <p:cNvGrpSpPr/>
            <p:nvPr/>
          </p:nvGrpSpPr>
          <p:grpSpPr>
            <a:xfrm>
              <a:off x="925616" y="1333500"/>
              <a:ext cx="815544" cy="1994112"/>
              <a:chOff x="925616" y="1333500"/>
              <a:chExt cx="815544" cy="1994112"/>
            </a:xfrm>
          </p:grpSpPr>
          <p:sp>
            <p:nvSpPr>
              <p:cNvPr id="95" name="Rectangle 94">
                <a:extLst>
                  <a:ext uri="{FF2B5EF4-FFF2-40B4-BE49-F238E27FC236}">
                    <a16:creationId xmlns:a16="http://schemas.microsoft.com/office/drawing/2014/main" id="{C50A75F9-36C3-270E-7A95-5848D9BC3B97}"/>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F8A0E4A-9F71-3F60-3832-18263283E209}"/>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98AEFFC3-1D84-0FC8-3D29-3484162273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98" name="TextBox 97">
                <a:extLst>
                  <a:ext uri="{FF2B5EF4-FFF2-40B4-BE49-F238E27FC236}">
                    <a16:creationId xmlns:a16="http://schemas.microsoft.com/office/drawing/2014/main" id="{FBA51C5F-D056-9395-7BDC-99FFFCDC360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99" name="TextBox 98">
                <a:extLst>
                  <a:ext uri="{FF2B5EF4-FFF2-40B4-BE49-F238E27FC236}">
                    <a16:creationId xmlns:a16="http://schemas.microsoft.com/office/drawing/2014/main" id="{B24485CD-EFAD-4B4F-4ECC-8240CAF1E2F0}"/>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101" name="TextBox 100">
                <a:extLst>
                  <a:ext uri="{FF2B5EF4-FFF2-40B4-BE49-F238E27FC236}">
                    <a16:creationId xmlns:a16="http://schemas.microsoft.com/office/drawing/2014/main" id="{EC9B3A5D-FBCC-A5A1-5F13-5FBFE896B5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02" name="TextBox 101">
                <a:extLst>
                  <a:ext uri="{FF2B5EF4-FFF2-40B4-BE49-F238E27FC236}">
                    <a16:creationId xmlns:a16="http://schemas.microsoft.com/office/drawing/2014/main" id="{2037B182-AC5E-312E-FD7A-1A19352F136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4" name="TextBox 93">
              <a:extLst>
                <a:ext uri="{FF2B5EF4-FFF2-40B4-BE49-F238E27FC236}">
                  <a16:creationId xmlns:a16="http://schemas.microsoft.com/office/drawing/2014/main" id="{E266B9D5-98B8-3012-C4F4-46AAC59498C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103" name="Group 102">
            <a:extLst>
              <a:ext uri="{FF2B5EF4-FFF2-40B4-BE49-F238E27FC236}">
                <a16:creationId xmlns:a16="http://schemas.microsoft.com/office/drawing/2014/main" id="{47F2E251-41BE-68F1-79A1-F9BD3826E93C}"/>
              </a:ext>
            </a:extLst>
          </p:cNvPr>
          <p:cNvGrpSpPr/>
          <p:nvPr/>
        </p:nvGrpSpPr>
        <p:grpSpPr>
          <a:xfrm>
            <a:off x="5308435" y="1163965"/>
            <a:ext cx="815544" cy="2225154"/>
            <a:chOff x="925616" y="1102458"/>
            <a:chExt cx="815544" cy="2225154"/>
          </a:xfrm>
        </p:grpSpPr>
        <p:grpSp>
          <p:nvGrpSpPr>
            <p:cNvPr id="104" name="Group 103">
              <a:extLst>
                <a:ext uri="{FF2B5EF4-FFF2-40B4-BE49-F238E27FC236}">
                  <a16:creationId xmlns:a16="http://schemas.microsoft.com/office/drawing/2014/main" id="{54FABDFD-F643-7A0B-53E0-D1568CFB7D62}"/>
                </a:ext>
              </a:extLst>
            </p:cNvPr>
            <p:cNvGrpSpPr/>
            <p:nvPr/>
          </p:nvGrpSpPr>
          <p:grpSpPr>
            <a:xfrm>
              <a:off x="925616" y="1333500"/>
              <a:ext cx="815544" cy="1994112"/>
              <a:chOff x="925616" y="1333500"/>
              <a:chExt cx="815544" cy="1994112"/>
            </a:xfrm>
          </p:grpSpPr>
          <p:sp>
            <p:nvSpPr>
              <p:cNvPr id="106" name="Rectangle 105">
                <a:extLst>
                  <a:ext uri="{FF2B5EF4-FFF2-40B4-BE49-F238E27FC236}">
                    <a16:creationId xmlns:a16="http://schemas.microsoft.com/office/drawing/2014/main" id="{19BCF662-FA5A-FC8F-005C-30139197BFF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8C67837-2692-AC2F-6953-28FCF33D6B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B59C810F-2F00-3566-829B-0F8C687EB27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09" name="TextBox 108">
                <a:extLst>
                  <a:ext uri="{FF2B5EF4-FFF2-40B4-BE49-F238E27FC236}">
                    <a16:creationId xmlns:a16="http://schemas.microsoft.com/office/drawing/2014/main" id="{5A950916-B57F-6F8F-B909-DBC60EF6783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10" name="TextBox 109">
                <a:extLst>
                  <a:ext uri="{FF2B5EF4-FFF2-40B4-BE49-F238E27FC236}">
                    <a16:creationId xmlns:a16="http://schemas.microsoft.com/office/drawing/2014/main" id="{62C00C3B-220F-37BD-CB74-4FC290C802F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112" name="TextBox 111">
                <a:extLst>
                  <a:ext uri="{FF2B5EF4-FFF2-40B4-BE49-F238E27FC236}">
                    <a16:creationId xmlns:a16="http://schemas.microsoft.com/office/drawing/2014/main" id="{969C752B-120F-600E-A182-037C1AE7AF4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13" name="TextBox 112">
                <a:extLst>
                  <a:ext uri="{FF2B5EF4-FFF2-40B4-BE49-F238E27FC236}">
                    <a16:creationId xmlns:a16="http://schemas.microsoft.com/office/drawing/2014/main" id="{C7CCF835-73D6-27F0-64A0-1E51184E35A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05" name="TextBox 104">
              <a:extLst>
                <a:ext uri="{FF2B5EF4-FFF2-40B4-BE49-F238E27FC236}">
                  <a16:creationId xmlns:a16="http://schemas.microsoft.com/office/drawing/2014/main" id="{74610CA6-0901-4FCF-EDBB-E4266026003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114" name="Group 113">
            <a:extLst>
              <a:ext uri="{FF2B5EF4-FFF2-40B4-BE49-F238E27FC236}">
                <a16:creationId xmlns:a16="http://schemas.microsoft.com/office/drawing/2014/main" id="{434B3C80-1482-1355-B641-977C330E1A44}"/>
              </a:ext>
            </a:extLst>
          </p:cNvPr>
          <p:cNvGrpSpPr/>
          <p:nvPr/>
        </p:nvGrpSpPr>
        <p:grpSpPr>
          <a:xfrm>
            <a:off x="6001227" y="1163965"/>
            <a:ext cx="815544" cy="2225154"/>
            <a:chOff x="925616" y="1102458"/>
            <a:chExt cx="815544" cy="2225154"/>
          </a:xfrm>
        </p:grpSpPr>
        <p:grpSp>
          <p:nvGrpSpPr>
            <p:cNvPr id="115" name="Group 114">
              <a:extLst>
                <a:ext uri="{FF2B5EF4-FFF2-40B4-BE49-F238E27FC236}">
                  <a16:creationId xmlns:a16="http://schemas.microsoft.com/office/drawing/2014/main" id="{FCE7EBFB-F835-B795-47E7-E190436E4F8C}"/>
                </a:ext>
              </a:extLst>
            </p:cNvPr>
            <p:cNvGrpSpPr/>
            <p:nvPr/>
          </p:nvGrpSpPr>
          <p:grpSpPr>
            <a:xfrm>
              <a:off x="925616" y="1333500"/>
              <a:ext cx="815544" cy="1994112"/>
              <a:chOff x="925616" y="1333500"/>
              <a:chExt cx="815544" cy="1994112"/>
            </a:xfrm>
          </p:grpSpPr>
          <p:sp>
            <p:nvSpPr>
              <p:cNvPr id="117" name="Rectangle 116">
                <a:extLst>
                  <a:ext uri="{FF2B5EF4-FFF2-40B4-BE49-F238E27FC236}">
                    <a16:creationId xmlns:a16="http://schemas.microsoft.com/office/drawing/2014/main" id="{D6276115-0BEB-4054-8573-DF6E9129FB7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78E5642C-1412-3ECB-E3BB-09E6A1BBE13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1700EACD-799A-487C-AA8A-5B395B06A4F5}"/>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20" name="TextBox 119">
                <a:extLst>
                  <a:ext uri="{FF2B5EF4-FFF2-40B4-BE49-F238E27FC236}">
                    <a16:creationId xmlns:a16="http://schemas.microsoft.com/office/drawing/2014/main" id="{A071E6BA-857F-7842-0B43-59BBF2033D92}"/>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21" name="TextBox 120">
                <a:extLst>
                  <a:ext uri="{FF2B5EF4-FFF2-40B4-BE49-F238E27FC236}">
                    <a16:creationId xmlns:a16="http://schemas.microsoft.com/office/drawing/2014/main" id="{A46C361B-EBCE-D1A0-848C-712DAF1CA4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123" name="TextBox 122">
                <a:extLst>
                  <a:ext uri="{FF2B5EF4-FFF2-40B4-BE49-F238E27FC236}">
                    <a16:creationId xmlns:a16="http://schemas.microsoft.com/office/drawing/2014/main" id="{58210816-6813-E531-FBEC-075C3D9ED5F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24" name="TextBox 123">
                <a:extLst>
                  <a:ext uri="{FF2B5EF4-FFF2-40B4-BE49-F238E27FC236}">
                    <a16:creationId xmlns:a16="http://schemas.microsoft.com/office/drawing/2014/main" id="{8B4429D0-33C6-469C-9F1C-875050714224}"/>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16" name="TextBox 115">
              <a:extLst>
                <a:ext uri="{FF2B5EF4-FFF2-40B4-BE49-F238E27FC236}">
                  <a16:creationId xmlns:a16="http://schemas.microsoft.com/office/drawing/2014/main" id="{ECA9B290-58E6-143F-4E3D-4606A409B937}"/>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125" name="Group 124">
            <a:extLst>
              <a:ext uri="{FF2B5EF4-FFF2-40B4-BE49-F238E27FC236}">
                <a16:creationId xmlns:a16="http://schemas.microsoft.com/office/drawing/2014/main" id="{41C133DA-1410-7D8E-C605-18BE9442EE09}"/>
              </a:ext>
            </a:extLst>
          </p:cNvPr>
          <p:cNvGrpSpPr/>
          <p:nvPr/>
        </p:nvGrpSpPr>
        <p:grpSpPr>
          <a:xfrm>
            <a:off x="6694019" y="1163965"/>
            <a:ext cx="819970" cy="2225154"/>
            <a:chOff x="925616" y="1102458"/>
            <a:chExt cx="819970" cy="2225154"/>
          </a:xfrm>
        </p:grpSpPr>
        <p:grpSp>
          <p:nvGrpSpPr>
            <p:cNvPr id="126" name="Group 125">
              <a:extLst>
                <a:ext uri="{FF2B5EF4-FFF2-40B4-BE49-F238E27FC236}">
                  <a16:creationId xmlns:a16="http://schemas.microsoft.com/office/drawing/2014/main" id="{0723EBF7-70E0-BD97-AA3B-4A54A67A618F}"/>
                </a:ext>
              </a:extLst>
            </p:cNvPr>
            <p:cNvGrpSpPr/>
            <p:nvPr/>
          </p:nvGrpSpPr>
          <p:grpSpPr>
            <a:xfrm>
              <a:off x="925616" y="1333500"/>
              <a:ext cx="815544" cy="1994112"/>
              <a:chOff x="925616" y="1333500"/>
              <a:chExt cx="815544" cy="1994112"/>
            </a:xfrm>
          </p:grpSpPr>
          <p:sp>
            <p:nvSpPr>
              <p:cNvPr id="128" name="Rectangle 127">
                <a:extLst>
                  <a:ext uri="{FF2B5EF4-FFF2-40B4-BE49-F238E27FC236}">
                    <a16:creationId xmlns:a16="http://schemas.microsoft.com/office/drawing/2014/main" id="{73B22A33-4BB4-6105-AAA5-66F4D1D7C84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30B5596-4723-BE72-900D-50B53DE1D1C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C62D344A-26ED-4985-622B-1D747227F16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1" name="TextBox 130">
                <a:extLst>
                  <a:ext uri="{FF2B5EF4-FFF2-40B4-BE49-F238E27FC236}">
                    <a16:creationId xmlns:a16="http://schemas.microsoft.com/office/drawing/2014/main" id="{80BE0D43-8803-C1D4-143B-45B11634FD8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32" name="TextBox 131">
                <a:extLst>
                  <a:ext uri="{FF2B5EF4-FFF2-40B4-BE49-F238E27FC236}">
                    <a16:creationId xmlns:a16="http://schemas.microsoft.com/office/drawing/2014/main" id="{055FF1E0-4F0B-CA6A-003D-AD91BD4757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134" name="TextBox 133">
                <a:extLst>
                  <a:ext uri="{FF2B5EF4-FFF2-40B4-BE49-F238E27FC236}">
                    <a16:creationId xmlns:a16="http://schemas.microsoft.com/office/drawing/2014/main" id="{89305683-EA9D-601F-C983-5FA5C3175C9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35" name="TextBox 134">
                <a:extLst>
                  <a:ext uri="{FF2B5EF4-FFF2-40B4-BE49-F238E27FC236}">
                    <a16:creationId xmlns:a16="http://schemas.microsoft.com/office/drawing/2014/main" id="{5696D405-D244-6412-2E57-3B3EFE710E2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27" name="TextBox 126">
              <a:extLst>
                <a:ext uri="{FF2B5EF4-FFF2-40B4-BE49-F238E27FC236}">
                  <a16:creationId xmlns:a16="http://schemas.microsoft.com/office/drawing/2014/main" id="{79284F17-7FC6-4BF8-A1F3-0CE298F567A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136" name="Group 135">
            <a:extLst>
              <a:ext uri="{FF2B5EF4-FFF2-40B4-BE49-F238E27FC236}">
                <a16:creationId xmlns:a16="http://schemas.microsoft.com/office/drawing/2014/main" id="{57057377-71E3-EBF5-8778-800C33763E66}"/>
              </a:ext>
            </a:extLst>
          </p:cNvPr>
          <p:cNvGrpSpPr/>
          <p:nvPr/>
        </p:nvGrpSpPr>
        <p:grpSpPr>
          <a:xfrm>
            <a:off x="7391237" y="1163965"/>
            <a:ext cx="819970" cy="2225154"/>
            <a:chOff x="925616" y="1102458"/>
            <a:chExt cx="819970" cy="2225154"/>
          </a:xfrm>
        </p:grpSpPr>
        <p:grpSp>
          <p:nvGrpSpPr>
            <p:cNvPr id="137" name="Group 136">
              <a:extLst>
                <a:ext uri="{FF2B5EF4-FFF2-40B4-BE49-F238E27FC236}">
                  <a16:creationId xmlns:a16="http://schemas.microsoft.com/office/drawing/2014/main" id="{36A8A1C7-0274-661B-7C50-B587569E445F}"/>
                </a:ext>
              </a:extLst>
            </p:cNvPr>
            <p:cNvGrpSpPr/>
            <p:nvPr/>
          </p:nvGrpSpPr>
          <p:grpSpPr>
            <a:xfrm>
              <a:off x="925616" y="1333500"/>
              <a:ext cx="815544" cy="1994112"/>
              <a:chOff x="925616" y="1333500"/>
              <a:chExt cx="815544" cy="1994112"/>
            </a:xfrm>
          </p:grpSpPr>
          <p:sp>
            <p:nvSpPr>
              <p:cNvPr id="139" name="Rectangle 138">
                <a:extLst>
                  <a:ext uri="{FF2B5EF4-FFF2-40B4-BE49-F238E27FC236}">
                    <a16:creationId xmlns:a16="http://schemas.microsoft.com/office/drawing/2014/main" id="{3674786C-60C3-4DBE-0786-33BCD8DAC9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5F6A58A-5648-156E-53D5-9460A724EBF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73E25D8C-4028-C3F3-035F-E27E7478CAD7}"/>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42" name="TextBox 141">
                <a:extLst>
                  <a:ext uri="{FF2B5EF4-FFF2-40B4-BE49-F238E27FC236}">
                    <a16:creationId xmlns:a16="http://schemas.microsoft.com/office/drawing/2014/main" id="{BADE6D29-35C7-704F-3F78-82699CE1BA2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3" name="TextBox 142">
                <a:extLst>
                  <a:ext uri="{FF2B5EF4-FFF2-40B4-BE49-F238E27FC236}">
                    <a16:creationId xmlns:a16="http://schemas.microsoft.com/office/drawing/2014/main" id="{848B4EB1-DBFA-66EA-7323-214A3342025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45" name="TextBox 144">
                <a:extLst>
                  <a:ext uri="{FF2B5EF4-FFF2-40B4-BE49-F238E27FC236}">
                    <a16:creationId xmlns:a16="http://schemas.microsoft.com/office/drawing/2014/main" id="{C2390E35-E763-BB37-F6FD-17317862A8B2}"/>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46" name="TextBox 145">
                <a:extLst>
                  <a:ext uri="{FF2B5EF4-FFF2-40B4-BE49-F238E27FC236}">
                    <a16:creationId xmlns:a16="http://schemas.microsoft.com/office/drawing/2014/main" id="{7DC7A253-A5E0-8482-9AD1-75131A1B7F0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38" name="TextBox 137">
              <a:extLst>
                <a:ext uri="{FF2B5EF4-FFF2-40B4-BE49-F238E27FC236}">
                  <a16:creationId xmlns:a16="http://schemas.microsoft.com/office/drawing/2014/main" id="{FD6D0833-54B1-FAA2-8CD5-0AD6F822CB70}"/>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147" name="Group 146">
            <a:extLst>
              <a:ext uri="{FF2B5EF4-FFF2-40B4-BE49-F238E27FC236}">
                <a16:creationId xmlns:a16="http://schemas.microsoft.com/office/drawing/2014/main" id="{1610D573-E3FE-847A-65FB-A261B7B0B4D6}"/>
              </a:ext>
            </a:extLst>
          </p:cNvPr>
          <p:cNvGrpSpPr/>
          <p:nvPr/>
        </p:nvGrpSpPr>
        <p:grpSpPr>
          <a:xfrm>
            <a:off x="8088455" y="1163965"/>
            <a:ext cx="819970" cy="2225154"/>
            <a:chOff x="925616" y="1102458"/>
            <a:chExt cx="819970" cy="2225154"/>
          </a:xfrm>
        </p:grpSpPr>
        <p:grpSp>
          <p:nvGrpSpPr>
            <p:cNvPr id="148" name="Group 147">
              <a:extLst>
                <a:ext uri="{FF2B5EF4-FFF2-40B4-BE49-F238E27FC236}">
                  <a16:creationId xmlns:a16="http://schemas.microsoft.com/office/drawing/2014/main" id="{91A328F7-085D-11E2-6F51-4B9F3A62868A}"/>
                </a:ext>
              </a:extLst>
            </p:cNvPr>
            <p:cNvGrpSpPr/>
            <p:nvPr/>
          </p:nvGrpSpPr>
          <p:grpSpPr>
            <a:xfrm>
              <a:off x="925616" y="1333500"/>
              <a:ext cx="815544" cy="1994112"/>
              <a:chOff x="925616" y="1333500"/>
              <a:chExt cx="815544" cy="1994112"/>
            </a:xfrm>
          </p:grpSpPr>
          <p:sp>
            <p:nvSpPr>
              <p:cNvPr id="150" name="Rectangle 149">
                <a:extLst>
                  <a:ext uri="{FF2B5EF4-FFF2-40B4-BE49-F238E27FC236}">
                    <a16:creationId xmlns:a16="http://schemas.microsoft.com/office/drawing/2014/main" id="{C05E76E7-F72A-847E-74B0-18C8DB2F32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45D0D03-5F6F-131B-7C41-27091B36825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2961712A-41EE-5B96-2715-B94421BB87F2}"/>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53" name="TextBox 152">
                <a:extLst>
                  <a:ext uri="{FF2B5EF4-FFF2-40B4-BE49-F238E27FC236}">
                    <a16:creationId xmlns:a16="http://schemas.microsoft.com/office/drawing/2014/main" id="{A7C87FE3-3F63-7CC1-6385-3AF2F7DA8E40}"/>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54" name="TextBox 153">
                <a:extLst>
                  <a:ext uri="{FF2B5EF4-FFF2-40B4-BE49-F238E27FC236}">
                    <a16:creationId xmlns:a16="http://schemas.microsoft.com/office/drawing/2014/main" id="{15EED316-FEDE-0128-69A1-82EB36EA8535}"/>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156" name="TextBox 155">
                <a:extLst>
                  <a:ext uri="{FF2B5EF4-FFF2-40B4-BE49-F238E27FC236}">
                    <a16:creationId xmlns:a16="http://schemas.microsoft.com/office/drawing/2014/main" id="{399F519F-0341-7160-D59A-5700F188E3A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57" name="TextBox 156">
                <a:extLst>
                  <a:ext uri="{FF2B5EF4-FFF2-40B4-BE49-F238E27FC236}">
                    <a16:creationId xmlns:a16="http://schemas.microsoft.com/office/drawing/2014/main" id="{D75A5885-814F-F26B-A9F7-FB8B7E6F8E75}"/>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49" name="TextBox 148">
              <a:extLst>
                <a:ext uri="{FF2B5EF4-FFF2-40B4-BE49-F238E27FC236}">
                  <a16:creationId xmlns:a16="http://schemas.microsoft.com/office/drawing/2014/main" id="{75073308-F686-5FE5-AA6E-047FB669DA5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158" name="Group 157">
            <a:extLst>
              <a:ext uri="{FF2B5EF4-FFF2-40B4-BE49-F238E27FC236}">
                <a16:creationId xmlns:a16="http://schemas.microsoft.com/office/drawing/2014/main" id="{350F6432-D576-924A-43A6-5DAEF5ACC94C}"/>
              </a:ext>
            </a:extLst>
          </p:cNvPr>
          <p:cNvGrpSpPr/>
          <p:nvPr/>
        </p:nvGrpSpPr>
        <p:grpSpPr>
          <a:xfrm>
            <a:off x="8785673" y="1163965"/>
            <a:ext cx="819970" cy="2225154"/>
            <a:chOff x="925616" y="1102458"/>
            <a:chExt cx="819970" cy="2225154"/>
          </a:xfrm>
        </p:grpSpPr>
        <p:grpSp>
          <p:nvGrpSpPr>
            <p:cNvPr id="159" name="Group 158">
              <a:extLst>
                <a:ext uri="{FF2B5EF4-FFF2-40B4-BE49-F238E27FC236}">
                  <a16:creationId xmlns:a16="http://schemas.microsoft.com/office/drawing/2014/main" id="{F14D7638-17AC-236B-D9FA-481658167348}"/>
                </a:ext>
              </a:extLst>
            </p:cNvPr>
            <p:cNvGrpSpPr/>
            <p:nvPr/>
          </p:nvGrpSpPr>
          <p:grpSpPr>
            <a:xfrm>
              <a:off x="925616" y="1333500"/>
              <a:ext cx="815544" cy="1994112"/>
              <a:chOff x="925616" y="1333500"/>
              <a:chExt cx="815544" cy="1994112"/>
            </a:xfrm>
          </p:grpSpPr>
          <p:sp>
            <p:nvSpPr>
              <p:cNvPr id="161" name="Rectangle 160">
                <a:extLst>
                  <a:ext uri="{FF2B5EF4-FFF2-40B4-BE49-F238E27FC236}">
                    <a16:creationId xmlns:a16="http://schemas.microsoft.com/office/drawing/2014/main" id="{5F2C1051-E164-55D7-BBAB-630B102D0D6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E6F8999-1CB3-266E-D95D-801AA541DAD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E615D38-A8F4-1CEE-071A-9ADDAC1B690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64" name="TextBox 163">
                <a:extLst>
                  <a:ext uri="{FF2B5EF4-FFF2-40B4-BE49-F238E27FC236}">
                    <a16:creationId xmlns:a16="http://schemas.microsoft.com/office/drawing/2014/main" id="{E91509D4-06ED-019A-743B-1E52AE24B65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65" name="TextBox 164">
                <a:extLst>
                  <a:ext uri="{FF2B5EF4-FFF2-40B4-BE49-F238E27FC236}">
                    <a16:creationId xmlns:a16="http://schemas.microsoft.com/office/drawing/2014/main" id="{59655945-B832-E67E-55ED-53119ADA1AC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167" name="TextBox 166">
                <a:extLst>
                  <a:ext uri="{FF2B5EF4-FFF2-40B4-BE49-F238E27FC236}">
                    <a16:creationId xmlns:a16="http://schemas.microsoft.com/office/drawing/2014/main" id="{2E0869F7-2780-12E6-EAE8-F438129DEF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68" name="TextBox 167">
                <a:extLst>
                  <a:ext uri="{FF2B5EF4-FFF2-40B4-BE49-F238E27FC236}">
                    <a16:creationId xmlns:a16="http://schemas.microsoft.com/office/drawing/2014/main" id="{8F263283-4B7E-981A-CC78-8C31BAFF99A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60" name="TextBox 159">
              <a:extLst>
                <a:ext uri="{FF2B5EF4-FFF2-40B4-BE49-F238E27FC236}">
                  <a16:creationId xmlns:a16="http://schemas.microsoft.com/office/drawing/2014/main" id="{2D589118-1488-3373-4C42-89757C8CAF09}"/>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169" name="Group 168">
            <a:extLst>
              <a:ext uri="{FF2B5EF4-FFF2-40B4-BE49-F238E27FC236}">
                <a16:creationId xmlns:a16="http://schemas.microsoft.com/office/drawing/2014/main" id="{6A04A014-B06A-E494-EBBF-2DC1A1A781B2}"/>
              </a:ext>
            </a:extLst>
          </p:cNvPr>
          <p:cNvGrpSpPr/>
          <p:nvPr/>
        </p:nvGrpSpPr>
        <p:grpSpPr>
          <a:xfrm>
            <a:off x="9482891" y="1163965"/>
            <a:ext cx="819970" cy="2225154"/>
            <a:chOff x="925616" y="1102458"/>
            <a:chExt cx="819970" cy="2225154"/>
          </a:xfrm>
        </p:grpSpPr>
        <p:grpSp>
          <p:nvGrpSpPr>
            <p:cNvPr id="170" name="Group 169">
              <a:extLst>
                <a:ext uri="{FF2B5EF4-FFF2-40B4-BE49-F238E27FC236}">
                  <a16:creationId xmlns:a16="http://schemas.microsoft.com/office/drawing/2014/main" id="{268DFCE7-415D-7BDD-6250-4C652A9DED31}"/>
                </a:ext>
              </a:extLst>
            </p:cNvPr>
            <p:cNvGrpSpPr/>
            <p:nvPr/>
          </p:nvGrpSpPr>
          <p:grpSpPr>
            <a:xfrm>
              <a:off x="925616" y="1333500"/>
              <a:ext cx="815544" cy="1994112"/>
              <a:chOff x="925616" y="1333500"/>
              <a:chExt cx="815544" cy="1994112"/>
            </a:xfrm>
          </p:grpSpPr>
          <p:sp>
            <p:nvSpPr>
              <p:cNvPr id="172" name="Rectangle 171">
                <a:extLst>
                  <a:ext uri="{FF2B5EF4-FFF2-40B4-BE49-F238E27FC236}">
                    <a16:creationId xmlns:a16="http://schemas.microsoft.com/office/drawing/2014/main" id="{0FECDFA3-79F6-9A05-ED45-300C25584EA0}"/>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C3358F3-EDC6-8021-C9C5-24E324D057C8}"/>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EABF101C-80B3-001D-0F0E-E7609679D4C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75" name="TextBox 174">
                <a:extLst>
                  <a:ext uri="{FF2B5EF4-FFF2-40B4-BE49-F238E27FC236}">
                    <a16:creationId xmlns:a16="http://schemas.microsoft.com/office/drawing/2014/main" id="{3193D851-CEB4-9C1F-3303-AF6BDB34444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76" name="TextBox 175">
                <a:extLst>
                  <a:ext uri="{FF2B5EF4-FFF2-40B4-BE49-F238E27FC236}">
                    <a16:creationId xmlns:a16="http://schemas.microsoft.com/office/drawing/2014/main" id="{F8A765F1-60E2-B696-B7AB-F0FDBFA1008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178" name="TextBox 177">
                <a:extLst>
                  <a:ext uri="{FF2B5EF4-FFF2-40B4-BE49-F238E27FC236}">
                    <a16:creationId xmlns:a16="http://schemas.microsoft.com/office/drawing/2014/main" id="{A0F7211F-01AA-2185-F3A2-960471C2335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79" name="TextBox 178">
                <a:extLst>
                  <a:ext uri="{FF2B5EF4-FFF2-40B4-BE49-F238E27FC236}">
                    <a16:creationId xmlns:a16="http://schemas.microsoft.com/office/drawing/2014/main" id="{4E5653BD-DF4B-7BA7-D0ED-0116CC5AE3E8}"/>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71" name="TextBox 170">
              <a:extLst>
                <a:ext uri="{FF2B5EF4-FFF2-40B4-BE49-F238E27FC236}">
                  <a16:creationId xmlns:a16="http://schemas.microsoft.com/office/drawing/2014/main" id="{B649D8CE-072D-65C6-C563-94D725BE2E34}"/>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180" name="Group 179">
            <a:extLst>
              <a:ext uri="{FF2B5EF4-FFF2-40B4-BE49-F238E27FC236}">
                <a16:creationId xmlns:a16="http://schemas.microsoft.com/office/drawing/2014/main" id="{7B26550D-A2DE-720F-2F17-73025F442D28}"/>
              </a:ext>
            </a:extLst>
          </p:cNvPr>
          <p:cNvGrpSpPr/>
          <p:nvPr/>
        </p:nvGrpSpPr>
        <p:grpSpPr>
          <a:xfrm>
            <a:off x="10180109" y="1163965"/>
            <a:ext cx="819970" cy="2225154"/>
            <a:chOff x="925616" y="1102458"/>
            <a:chExt cx="819970" cy="2225154"/>
          </a:xfrm>
        </p:grpSpPr>
        <p:grpSp>
          <p:nvGrpSpPr>
            <p:cNvPr id="181" name="Group 180">
              <a:extLst>
                <a:ext uri="{FF2B5EF4-FFF2-40B4-BE49-F238E27FC236}">
                  <a16:creationId xmlns:a16="http://schemas.microsoft.com/office/drawing/2014/main" id="{66F17690-426C-70ED-3B5B-2528E7408321}"/>
                </a:ext>
              </a:extLst>
            </p:cNvPr>
            <p:cNvGrpSpPr/>
            <p:nvPr/>
          </p:nvGrpSpPr>
          <p:grpSpPr>
            <a:xfrm>
              <a:off x="925616" y="1333500"/>
              <a:ext cx="815544" cy="1994112"/>
              <a:chOff x="925616" y="1333500"/>
              <a:chExt cx="815544" cy="1994112"/>
            </a:xfrm>
          </p:grpSpPr>
          <p:sp>
            <p:nvSpPr>
              <p:cNvPr id="183" name="Rectangle 182">
                <a:extLst>
                  <a:ext uri="{FF2B5EF4-FFF2-40B4-BE49-F238E27FC236}">
                    <a16:creationId xmlns:a16="http://schemas.microsoft.com/office/drawing/2014/main" id="{41B75A0B-EA63-EBE0-6871-915F71AC3C2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9A3443C-5925-12EF-8EE0-5CD81C56A2B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2CBA5246-56AD-E6C8-39A9-F1034E39194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86" name="TextBox 185">
                <a:extLst>
                  <a:ext uri="{FF2B5EF4-FFF2-40B4-BE49-F238E27FC236}">
                    <a16:creationId xmlns:a16="http://schemas.microsoft.com/office/drawing/2014/main" id="{8F5E8353-B338-9B1C-90AC-95D69474D4F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87" name="TextBox 186">
                <a:extLst>
                  <a:ext uri="{FF2B5EF4-FFF2-40B4-BE49-F238E27FC236}">
                    <a16:creationId xmlns:a16="http://schemas.microsoft.com/office/drawing/2014/main" id="{4665A528-FA81-52A2-9A23-EEFBD221305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189" name="TextBox 188">
                <a:extLst>
                  <a:ext uri="{FF2B5EF4-FFF2-40B4-BE49-F238E27FC236}">
                    <a16:creationId xmlns:a16="http://schemas.microsoft.com/office/drawing/2014/main" id="{791EE183-85C6-BE80-70D1-2D933693DBD1}"/>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190" name="TextBox 189">
                <a:extLst>
                  <a:ext uri="{FF2B5EF4-FFF2-40B4-BE49-F238E27FC236}">
                    <a16:creationId xmlns:a16="http://schemas.microsoft.com/office/drawing/2014/main" id="{A94D01F7-B4EA-39BE-0183-36C1720239D3}"/>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82" name="TextBox 181">
              <a:extLst>
                <a:ext uri="{FF2B5EF4-FFF2-40B4-BE49-F238E27FC236}">
                  <a16:creationId xmlns:a16="http://schemas.microsoft.com/office/drawing/2014/main" id="{CDDE7964-F33E-BAAF-3EE9-1FF9D3F1555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191" name="Group 190">
            <a:extLst>
              <a:ext uri="{FF2B5EF4-FFF2-40B4-BE49-F238E27FC236}">
                <a16:creationId xmlns:a16="http://schemas.microsoft.com/office/drawing/2014/main" id="{D2757C3E-DFD8-C7D1-BC64-6FF3066BD538}"/>
              </a:ext>
            </a:extLst>
          </p:cNvPr>
          <p:cNvGrpSpPr/>
          <p:nvPr/>
        </p:nvGrpSpPr>
        <p:grpSpPr>
          <a:xfrm>
            <a:off x="10877331" y="1163965"/>
            <a:ext cx="819970" cy="2225154"/>
            <a:chOff x="925616" y="1102458"/>
            <a:chExt cx="819970" cy="2225154"/>
          </a:xfrm>
        </p:grpSpPr>
        <p:grpSp>
          <p:nvGrpSpPr>
            <p:cNvPr id="192" name="Group 191">
              <a:extLst>
                <a:ext uri="{FF2B5EF4-FFF2-40B4-BE49-F238E27FC236}">
                  <a16:creationId xmlns:a16="http://schemas.microsoft.com/office/drawing/2014/main" id="{85E61929-6D8B-ECCF-BE77-7CA9C5E234D7}"/>
                </a:ext>
              </a:extLst>
            </p:cNvPr>
            <p:cNvGrpSpPr/>
            <p:nvPr/>
          </p:nvGrpSpPr>
          <p:grpSpPr>
            <a:xfrm>
              <a:off x="925616" y="1333500"/>
              <a:ext cx="815544" cy="1994112"/>
              <a:chOff x="925616" y="1333500"/>
              <a:chExt cx="815544" cy="1994112"/>
            </a:xfrm>
          </p:grpSpPr>
          <p:sp>
            <p:nvSpPr>
              <p:cNvPr id="194" name="Rectangle 193">
                <a:extLst>
                  <a:ext uri="{FF2B5EF4-FFF2-40B4-BE49-F238E27FC236}">
                    <a16:creationId xmlns:a16="http://schemas.microsoft.com/office/drawing/2014/main" id="{05977E55-BFF7-BB44-2A4A-6FE472B6C66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51ECBE43-554B-B94A-7EDC-14ABC7FCF4A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a:extLst>
                  <a:ext uri="{FF2B5EF4-FFF2-40B4-BE49-F238E27FC236}">
                    <a16:creationId xmlns:a16="http://schemas.microsoft.com/office/drawing/2014/main" id="{B0EA662B-519E-94CF-8A36-81AEB8B3625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7" name="TextBox 196">
                <a:extLst>
                  <a:ext uri="{FF2B5EF4-FFF2-40B4-BE49-F238E27FC236}">
                    <a16:creationId xmlns:a16="http://schemas.microsoft.com/office/drawing/2014/main" id="{2344822E-205B-12A3-5E09-A767B1120AC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8" name="TextBox 197">
                <a:extLst>
                  <a:ext uri="{FF2B5EF4-FFF2-40B4-BE49-F238E27FC236}">
                    <a16:creationId xmlns:a16="http://schemas.microsoft.com/office/drawing/2014/main" id="{677A6D02-C0F1-F79D-BD55-40256A0AFD2C}"/>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200" name="TextBox 199">
                <a:extLst>
                  <a:ext uri="{FF2B5EF4-FFF2-40B4-BE49-F238E27FC236}">
                    <a16:creationId xmlns:a16="http://schemas.microsoft.com/office/drawing/2014/main" id="{7878F7CF-8E73-FDBD-AE7D-059670630C1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1" name="TextBox 200">
                <a:extLst>
                  <a:ext uri="{FF2B5EF4-FFF2-40B4-BE49-F238E27FC236}">
                    <a16:creationId xmlns:a16="http://schemas.microsoft.com/office/drawing/2014/main" id="{C9E06889-D992-DC1E-D3FB-B0AF0725225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3" name="TextBox 192">
              <a:extLst>
                <a:ext uri="{FF2B5EF4-FFF2-40B4-BE49-F238E27FC236}">
                  <a16:creationId xmlns:a16="http://schemas.microsoft.com/office/drawing/2014/main" id="{5D997BEB-7135-20C0-E669-8E7A5C328BDA}"/>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
        <p:nvSpPr>
          <p:cNvPr id="202" name="TextBox 201">
            <a:extLst>
              <a:ext uri="{FF2B5EF4-FFF2-40B4-BE49-F238E27FC236}">
                <a16:creationId xmlns:a16="http://schemas.microsoft.com/office/drawing/2014/main" id="{AE86BBC1-54C4-31CD-4195-BBB167948F6D}"/>
              </a:ext>
            </a:extLst>
          </p:cNvPr>
          <p:cNvSpPr txBox="1"/>
          <p:nvPr/>
        </p:nvSpPr>
        <p:spPr>
          <a:xfrm rot="19641543">
            <a:off x="3915567" y="3536089"/>
            <a:ext cx="773738" cy="338554"/>
          </a:xfrm>
          <a:prstGeom prst="rect">
            <a:avLst/>
          </a:prstGeom>
          <a:noFill/>
        </p:spPr>
        <p:txBody>
          <a:bodyPr wrap="none" rtlCol="0">
            <a:spAutoFit/>
          </a:bodyPr>
          <a:lstStyle/>
          <a:p>
            <a:r>
              <a:rPr lang="en-US" sz="1600" b="1" dirty="0">
                <a:solidFill>
                  <a:srgbClr val="C00000"/>
                </a:solidFill>
              </a:rPr>
              <a:t>Test #1</a:t>
            </a:r>
          </a:p>
        </p:txBody>
      </p:sp>
      <p:sp>
        <p:nvSpPr>
          <p:cNvPr id="203" name="TextBox 202">
            <a:extLst>
              <a:ext uri="{FF2B5EF4-FFF2-40B4-BE49-F238E27FC236}">
                <a16:creationId xmlns:a16="http://schemas.microsoft.com/office/drawing/2014/main" id="{34096DC5-98D0-BA34-5D5C-A6F20AD754D4}"/>
              </a:ext>
            </a:extLst>
          </p:cNvPr>
          <p:cNvSpPr txBox="1"/>
          <p:nvPr/>
        </p:nvSpPr>
        <p:spPr>
          <a:xfrm rot="19641543">
            <a:off x="7332485" y="3536089"/>
            <a:ext cx="773738" cy="338554"/>
          </a:xfrm>
          <a:prstGeom prst="rect">
            <a:avLst/>
          </a:prstGeom>
          <a:noFill/>
        </p:spPr>
        <p:txBody>
          <a:bodyPr wrap="none" rtlCol="0">
            <a:spAutoFit/>
          </a:bodyPr>
          <a:lstStyle/>
          <a:p>
            <a:r>
              <a:rPr lang="en-US" sz="1600" b="1" dirty="0">
                <a:solidFill>
                  <a:srgbClr val="C00000"/>
                </a:solidFill>
              </a:rPr>
              <a:t>Test #2</a:t>
            </a:r>
          </a:p>
        </p:txBody>
      </p:sp>
      <p:sp>
        <p:nvSpPr>
          <p:cNvPr id="204" name="TextBox 203">
            <a:extLst>
              <a:ext uri="{FF2B5EF4-FFF2-40B4-BE49-F238E27FC236}">
                <a16:creationId xmlns:a16="http://schemas.microsoft.com/office/drawing/2014/main" id="{9DC6907F-B879-54E3-0253-E762C08B0C2D}"/>
              </a:ext>
            </a:extLst>
          </p:cNvPr>
          <p:cNvSpPr txBox="1"/>
          <p:nvPr/>
        </p:nvSpPr>
        <p:spPr>
          <a:xfrm rot="19641543">
            <a:off x="10927163" y="3486598"/>
            <a:ext cx="590226" cy="338554"/>
          </a:xfrm>
          <a:prstGeom prst="rect">
            <a:avLst/>
          </a:prstGeom>
          <a:noFill/>
        </p:spPr>
        <p:txBody>
          <a:bodyPr wrap="none" rtlCol="0">
            <a:spAutoFit/>
          </a:bodyPr>
          <a:lstStyle/>
          <a:p>
            <a:r>
              <a:rPr lang="en-US" sz="1600" b="1" dirty="0">
                <a:solidFill>
                  <a:srgbClr val="C00000"/>
                </a:solidFill>
              </a:rPr>
              <a:t>Final</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29989" y="115322"/>
            <a:ext cx="6540428" cy="584775"/>
          </a:xfrm>
          <a:prstGeom prst="rect">
            <a:avLst/>
          </a:prstGeom>
          <a:noFill/>
        </p:spPr>
        <p:txBody>
          <a:bodyPr wrap="square" rtlCol="0">
            <a:spAutoFit/>
          </a:bodyPr>
          <a:lstStyle/>
          <a:p>
            <a:r>
              <a:rPr lang="en-US" sz="3200" dirty="0">
                <a:solidFill>
                  <a:srgbClr val="0070C0"/>
                </a:solidFill>
              </a:rPr>
              <a:t>Traditional PLC Course Schedule:</a:t>
            </a:r>
          </a:p>
        </p:txBody>
      </p:sp>
      <p:sp>
        <p:nvSpPr>
          <p:cNvPr id="4" name="TextBox 3">
            <a:extLst>
              <a:ext uri="{FF2B5EF4-FFF2-40B4-BE49-F238E27FC236}">
                <a16:creationId xmlns:a16="http://schemas.microsoft.com/office/drawing/2014/main" id="{B36F53E3-94A8-B1F4-2896-6E0D330AB92E}"/>
              </a:ext>
            </a:extLst>
          </p:cNvPr>
          <p:cNvSpPr txBox="1"/>
          <p:nvPr/>
        </p:nvSpPr>
        <p:spPr>
          <a:xfrm>
            <a:off x="581601" y="4149349"/>
            <a:ext cx="10070386" cy="830997"/>
          </a:xfrm>
          <a:prstGeom prst="rect">
            <a:avLst/>
          </a:prstGeom>
          <a:noFill/>
        </p:spPr>
        <p:txBody>
          <a:bodyPr wrap="none" rtlCol="0">
            <a:spAutoFit/>
          </a:bodyPr>
          <a:lstStyle/>
          <a:p>
            <a:r>
              <a:rPr lang="en-US" sz="2400" dirty="0">
                <a:solidFill>
                  <a:srgbClr val="C00000"/>
                </a:solidFill>
              </a:rPr>
              <a:t>ET 2440 Industrial Control Systems</a:t>
            </a:r>
          </a:p>
          <a:p>
            <a:r>
              <a:rPr lang="en-US" sz="2400" dirty="0">
                <a:solidFill>
                  <a:srgbClr val="C00000"/>
                </a:solidFill>
              </a:rPr>
              <a:t>4 Cr. Hr., 128 contact hours (2 hrs. </a:t>
            </a:r>
            <a:r>
              <a:rPr lang="en-US" sz="2400" dirty="0" err="1">
                <a:solidFill>
                  <a:srgbClr val="C00000"/>
                </a:solidFill>
              </a:rPr>
              <a:t>Lec</a:t>
            </a:r>
            <a:r>
              <a:rPr lang="en-US" sz="2400" dirty="0">
                <a:solidFill>
                  <a:srgbClr val="C00000"/>
                </a:solidFill>
              </a:rPr>
              <a:t>. &amp; 6 hrs. Lab/week for 16 weeks)</a:t>
            </a:r>
          </a:p>
        </p:txBody>
      </p:sp>
      <p:sp>
        <p:nvSpPr>
          <p:cNvPr id="5" name="TextBox 4">
            <a:extLst>
              <a:ext uri="{FF2B5EF4-FFF2-40B4-BE49-F238E27FC236}">
                <a16:creationId xmlns:a16="http://schemas.microsoft.com/office/drawing/2014/main" id="{4CF4844C-F98C-0332-962C-5F8CAA1240A2}"/>
              </a:ext>
            </a:extLst>
          </p:cNvPr>
          <p:cNvSpPr txBox="1"/>
          <p:nvPr/>
        </p:nvSpPr>
        <p:spPr>
          <a:xfrm>
            <a:off x="547747" y="5144201"/>
            <a:ext cx="8705075" cy="461665"/>
          </a:xfrm>
          <a:prstGeom prst="rect">
            <a:avLst/>
          </a:prstGeom>
          <a:noFill/>
        </p:spPr>
        <p:txBody>
          <a:bodyPr wrap="none" rtlCol="0">
            <a:spAutoFit/>
          </a:bodyPr>
          <a:lstStyle/>
          <a:p>
            <a:r>
              <a:rPr lang="en-US" sz="2400" dirty="0">
                <a:solidFill>
                  <a:srgbClr val="C00000"/>
                </a:solidFill>
              </a:rPr>
              <a:t>Students &amp; Faculty make 32 trips to campus for this semester course</a:t>
            </a:r>
          </a:p>
        </p:txBody>
      </p:sp>
      <p:sp>
        <p:nvSpPr>
          <p:cNvPr id="6" name="TextBox 5">
            <a:extLst>
              <a:ext uri="{FF2B5EF4-FFF2-40B4-BE49-F238E27FC236}">
                <a16:creationId xmlns:a16="http://schemas.microsoft.com/office/drawing/2014/main" id="{262BD983-380A-0575-19EC-0364BAC38D2D}"/>
              </a:ext>
            </a:extLst>
          </p:cNvPr>
          <p:cNvSpPr txBox="1"/>
          <p:nvPr/>
        </p:nvSpPr>
        <p:spPr>
          <a:xfrm>
            <a:off x="567361" y="5694035"/>
            <a:ext cx="9314281" cy="461665"/>
          </a:xfrm>
          <a:prstGeom prst="rect">
            <a:avLst/>
          </a:prstGeom>
          <a:noFill/>
        </p:spPr>
        <p:txBody>
          <a:bodyPr wrap="none" rtlCol="0">
            <a:spAutoFit/>
          </a:bodyPr>
          <a:lstStyle/>
          <a:p>
            <a:r>
              <a:rPr lang="en-US" sz="2400" dirty="0">
                <a:solidFill>
                  <a:srgbClr val="C00000"/>
                </a:solidFill>
              </a:rPr>
              <a:t>3 Written or Online Knowledge-based Assessments, and possibly projects</a:t>
            </a:r>
          </a:p>
        </p:txBody>
      </p:sp>
      <p:sp>
        <p:nvSpPr>
          <p:cNvPr id="3" name="TextBox 2">
            <a:extLst>
              <a:ext uri="{FF2B5EF4-FFF2-40B4-BE49-F238E27FC236}">
                <a16:creationId xmlns:a16="http://schemas.microsoft.com/office/drawing/2014/main" id="{9921D666-111F-AB2F-B3C2-6A33420D39BF}"/>
              </a:ext>
            </a:extLst>
          </p:cNvPr>
          <p:cNvSpPr txBox="1"/>
          <p:nvPr/>
        </p:nvSpPr>
        <p:spPr>
          <a:xfrm>
            <a:off x="567361" y="6248473"/>
            <a:ext cx="3622915" cy="461665"/>
          </a:xfrm>
          <a:prstGeom prst="rect">
            <a:avLst/>
          </a:prstGeom>
          <a:noFill/>
        </p:spPr>
        <p:txBody>
          <a:bodyPr wrap="none" rtlCol="0">
            <a:spAutoFit/>
          </a:bodyPr>
          <a:lstStyle/>
          <a:p>
            <a:r>
              <a:rPr lang="en-US" sz="2400" dirty="0">
                <a:solidFill>
                  <a:srgbClr val="C00000"/>
                </a:solidFill>
              </a:rPr>
              <a:t>Pace is set by the Instructor</a:t>
            </a:r>
          </a:p>
        </p:txBody>
      </p:sp>
      <p:sp>
        <p:nvSpPr>
          <p:cNvPr id="7" name="Rectangle 6">
            <a:extLst>
              <a:ext uri="{FF2B5EF4-FFF2-40B4-BE49-F238E27FC236}">
                <a16:creationId xmlns:a16="http://schemas.microsoft.com/office/drawing/2014/main" id="{B2E53E2D-0ED9-92DF-70BA-9E12E2DDF0C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271;g5cbcf68ca2_0_7">
            <a:extLst>
              <a:ext uri="{FF2B5EF4-FFF2-40B4-BE49-F238E27FC236}">
                <a16:creationId xmlns:a16="http://schemas.microsoft.com/office/drawing/2014/main" id="{D154ABBC-1C54-BD43-77EA-0829B9523903}"/>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0670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198002CD-956D-968C-C406-1EFC10BF622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3" name="Google Shape;271;g5cbcf68ca2_0_7">
            <a:extLst>
              <a:ext uri="{FF2B5EF4-FFF2-40B4-BE49-F238E27FC236}">
                <a16:creationId xmlns:a16="http://schemas.microsoft.com/office/drawing/2014/main" id="{CEFDB3B2-2BA7-73F6-8ECB-570D5227CA81}"/>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168" y="63845"/>
            <a:ext cx="5884820" cy="584775"/>
          </a:xfrm>
          <a:prstGeom prst="rect">
            <a:avLst/>
          </a:prstGeom>
          <a:noFill/>
        </p:spPr>
        <p:txBody>
          <a:bodyPr wrap="square" rtlCol="0">
            <a:spAutoFit/>
          </a:bodyPr>
          <a:lstStyle/>
          <a:p>
            <a:r>
              <a:rPr lang="en-US" sz="3200" dirty="0">
                <a:solidFill>
                  <a:srgbClr val="0070C0"/>
                </a:solidFill>
              </a:rPr>
              <a:t>Traditional PLC Course Pacing:</a:t>
            </a:r>
          </a:p>
        </p:txBody>
      </p:sp>
      <p:pic>
        <p:nvPicPr>
          <p:cNvPr id="4" name="Picture 3">
            <a:extLst>
              <a:ext uri="{FF2B5EF4-FFF2-40B4-BE49-F238E27FC236}">
                <a16:creationId xmlns:a16="http://schemas.microsoft.com/office/drawing/2014/main" id="{3147BD43-1D3E-6577-E09D-0068635659AB}"/>
              </a:ext>
            </a:extLst>
          </p:cNvPr>
          <p:cNvPicPr>
            <a:picLocks noChangeAspect="1"/>
          </p:cNvPicPr>
          <p:nvPr/>
        </p:nvPicPr>
        <p:blipFill>
          <a:blip r:embed="rId3"/>
          <a:stretch>
            <a:fillRect/>
          </a:stretch>
        </p:blipFill>
        <p:spPr>
          <a:xfrm>
            <a:off x="251504" y="1329876"/>
            <a:ext cx="11649979" cy="5118632"/>
          </a:xfrm>
          <a:prstGeom prst="rect">
            <a:avLst/>
          </a:prstGeom>
        </p:spPr>
      </p:pic>
      <p:sp>
        <p:nvSpPr>
          <p:cNvPr id="5" name="TextBox 4">
            <a:extLst>
              <a:ext uri="{FF2B5EF4-FFF2-40B4-BE49-F238E27FC236}">
                <a16:creationId xmlns:a16="http://schemas.microsoft.com/office/drawing/2014/main" id="{E2C35E51-14B2-B79E-F24A-762628F54F54}"/>
              </a:ext>
            </a:extLst>
          </p:cNvPr>
          <p:cNvSpPr txBox="1"/>
          <p:nvPr/>
        </p:nvSpPr>
        <p:spPr>
          <a:xfrm>
            <a:off x="5007551" y="4018094"/>
            <a:ext cx="4211211" cy="461665"/>
          </a:xfrm>
          <a:prstGeom prst="rect">
            <a:avLst/>
          </a:prstGeom>
          <a:noFill/>
        </p:spPr>
        <p:txBody>
          <a:bodyPr wrap="square" rtlCol="0">
            <a:spAutoFit/>
          </a:bodyPr>
          <a:lstStyle/>
          <a:p>
            <a:r>
              <a:rPr lang="en-US" sz="2400" dirty="0">
                <a:solidFill>
                  <a:srgbClr val="C00000"/>
                </a:solidFill>
              </a:rPr>
              <a:t>Pace is set by the Instructor</a:t>
            </a:r>
          </a:p>
        </p:txBody>
      </p:sp>
      <p:sp>
        <p:nvSpPr>
          <p:cNvPr id="6" name="TextBox 5">
            <a:extLst>
              <a:ext uri="{FF2B5EF4-FFF2-40B4-BE49-F238E27FC236}">
                <a16:creationId xmlns:a16="http://schemas.microsoft.com/office/drawing/2014/main" id="{28AFF0D7-62B9-ECC7-CD25-12F3DC87927C}"/>
              </a:ext>
            </a:extLst>
          </p:cNvPr>
          <p:cNvSpPr txBox="1"/>
          <p:nvPr/>
        </p:nvSpPr>
        <p:spPr>
          <a:xfrm>
            <a:off x="5007551" y="4749478"/>
            <a:ext cx="4958834" cy="461665"/>
          </a:xfrm>
          <a:prstGeom prst="rect">
            <a:avLst/>
          </a:prstGeom>
          <a:noFill/>
        </p:spPr>
        <p:txBody>
          <a:bodyPr wrap="square" rtlCol="0">
            <a:spAutoFit/>
          </a:bodyPr>
          <a:lstStyle/>
          <a:p>
            <a:r>
              <a:rPr lang="en-US" sz="2400" dirty="0">
                <a:solidFill>
                  <a:srgbClr val="C00000"/>
                </a:solidFill>
              </a:rPr>
              <a:t>Pace is the same with all students</a:t>
            </a:r>
          </a:p>
        </p:txBody>
      </p:sp>
      <p:sp>
        <p:nvSpPr>
          <p:cNvPr id="7" name="TextBox 6">
            <a:extLst>
              <a:ext uri="{FF2B5EF4-FFF2-40B4-BE49-F238E27FC236}">
                <a16:creationId xmlns:a16="http://schemas.microsoft.com/office/drawing/2014/main" id="{F7EA1038-AF33-05C1-B818-8695DEDD2F8D}"/>
              </a:ext>
            </a:extLst>
          </p:cNvPr>
          <p:cNvSpPr txBox="1"/>
          <p:nvPr/>
        </p:nvSpPr>
        <p:spPr>
          <a:xfrm>
            <a:off x="5007550" y="5480862"/>
            <a:ext cx="4084692" cy="461665"/>
          </a:xfrm>
          <a:prstGeom prst="rect">
            <a:avLst/>
          </a:prstGeom>
          <a:noFill/>
        </p:spPr>
        <p:txBody>
          <a:bodyPr wrap="square" rtlCol="0">
            <a:spAutoFit/>
          </a:bodyPr>
          <a:lstStyle/>
          <a:p>
            <a:r>
              <a:rPr lang="en-US" sz="2400" dirty="0">
                <a:solidFill>
                  <a:srgbClr val="C00000"/>
                </a:solidFill>
              </a:rPr>
              <a:t>Learning/Grade is variable</a:t>
            </a:r>
          </a:p>
        </p:txBody>
      </p:sp>
      <p:sp>
        <p:nvSpPr>
          <p:cNvPr id="2" name="Rectangle 1">
            <a:extLst>
              <a:ext uri="{FF2B5EF4-FFF2-40B4-BE49-F238E27FC236}">
                <a16:creationId xmlns:a16="http://schemas.microsoft.com/office/drawing/2014/main" id="{65FE88B9-4BCC-7AA3-086F-2706231E6E05}"/>
              </a:ext>
            </a:extLst>
          </p:cNvPr>
          <p:cNvSpPr/>
          <p:nvPr/>
        </p:nvSpPr>
        <p:spPr>
          <a:xfrm>
            <a:off x="251504" y="1329876"/>
            <a:ext cx="11649979" cy="2418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49E0A3-6FEE-EC3D-30AF-73D3CDC33509}"/>
              </a:ext>
            </a:extLst>
          </p:cNvPr>
          <p:cNvGrpSpPr/>
          <p:nvPr/>
        </p:nvGrpSpPr>
        <p:grpSpPr>
          <a:xfrm>
            <a:off x="458891" y="1163965"/>
            <a:ext cx="815544" cy="2225154"/>
            <a:chOff x="925616" y="1102458"/>
            <a:chExt cx="815544" cy="2225154"/>
          </a:xfrm>
        </p:grpSpPr>
        <p:grpSp>
          <p:nvGrpSpPr>
            <p:cNvPr id="8" name="Group 7">
              <a:extLst>
                <a:ext uri="{FF2B5EF4-FFF2-40B4-BE49-F238E27FC236}">
                  <a16:creationId xmlns:a16="http://schemas.microsoft.com/office/drawing/2014/main" id="{A1099992-D0C7-EE88-9CF7-39A26C863764}"/>
                </a:ext>
              </a:extLst>
            </p:cNvPr>
            <p:cNvGrpSpPr/>
            <p:nvPr/>
          </p:nvGrpSpPr>
          <p:grpSpPr>
            <a:xfrm>
              <a:off x="925616" y="1333500"/>
              <a:ext cx="815544" cy="1994112"/>
              <a:chOff x="925616" y="1333500"/>
              <a:chExt cx="815544" cy="1994112"/>
            </a:xfrm>
          </p:grpSpPr>
          <p:sp>
            <p:nvSpPr>
              <p:cNvPr id="10" name="Rectangle 9">
                <a:extLst>
                  <a:ext uri="{FF2B5EF4-FFF2-40B4-BE49-F238E27FC236}">
                    <a16:creationId xmlns:a16="http://schemas.microsoft.com/office/drawing/2014/main" id="{C7B2DB3B-EE39-C54A-9A86-BE9CF8AEA12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912EE2-5A2F-C4FB-3BDC-7F3849DEA397}"/>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D8CF45-4781-4EF2-9730-973A6BF96B3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3" name="TextBox 12">
                <a:extLst>
                  <a:ext uri="{FF2B5EF4-FFF2-40B4-BE49-F238E27FC236}">
                    <a16:creationId xmlns:a16="http://schemas.microsoft.com/office/drawing/2014/main" id="{D860FEE8-9D51-0101-D31F-397628EDDE3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4" name="TextBox 13">
                <a:extLst>
                  <a:ext uri="{FF2B5EF4-FFF2-40B4-BE49-F238E27FC236}">
                    <a16:creationId xmlns:a16="http://schemas.microsoft.com/office/drawing/2014/main" id="{D2AB822F-705F-2053-8D11-609DBED3659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5" name="TextBox 14">
                <a:extLst>
                  <a:ext uri="{FF2B5EF4-FFF2-40B4-BE49-F238E27FC236}">
                    <a16:creationId xmlns:a16="http://schemas.microsoft.com/office/drawing/2014/main" id="{B31F7846-EBF0-C255-7F93-AF353B626C3A}"/>
                  </a:ext>
                </a:extLst>
              </p:cNvPr>
              <p:cNvSpPr txBox="1"/>
              <p:nvPr/>
            </p:nvSpPr>
            <p:spPr>
              <a:xfrm rot="19641543">
                <a:off x="1087263" y="2693048"/>
                <a:ext cx="482824" cy="338554"/>
              </a:xfrm>
              <a:prstGeom prst="rect">
                <a:avLst/>
              </a:prstGeom>
              <a:noFill/>
            </p:spPr>
            <p:txBody>
              <a:bodyPr wrap="none" rtlCol="0">
                <a:spAutoFit/>
              </a:bodyPr>
              <a:lstStyle/>
              <a:p>
                <a:r>
                  <a:rPr lang="en-US" sz="1600" b="1" dirty="0">
                    <a:solidFill>
                      <a:srgbClr val="C00000"/>
                    </a:solidFill>
                  </a:rPr>
                  <a:t>Lab</a:t>
                </a:r>
              </a:p>
            </p:txBody>
          </p:sp>
          <p:sp>
            <p:nvSpPr>
              <p:cNvPr id="16" name="TextBox 15">
                <a:extLst>
                  <a:ext uri="{FF2B5EF4-FFF2-40B4-BE49-F238E27FC236}">
                    <a16:creationId xmlns:a16="http://schemas.microsoft.com/office/drawing/2014/main" id="{AB10F132-D51D-222F-E006-43A68881840C}"/>
                  </a:ext>
                </a:extLst>
              </p:cNvPr>
              <p:cNvSpPr txBox="1"/>
              <p:nvPr/>
            </p:nvSpPr>
            <p:spPr>
              <a:xfrm>
                <a:off x="970147" y="2053590"/>
                <a:ext cx="740908" cy="307777"/>
              </a:xfrm>
              <a:prstGeom prst="rect">
                <a:avLst/>
              </a:prstGeom>
              <a:noFill/>
            </p:spPr>
            <p:txBody>
              <a:bodyPr wrap="none" rtlCol="0">
                <a:spAutoFit/>
              </a:bodyPr>
              <a:lstStyle/>
              <a:p>
                <a:r>
                  <a:rPr lang="en-US" dirty="0">
                    <a:solidFill>
                      <a:srgbClr val="C00000"/>
                    </a:solidFill>
                  </a:rPr>
                  <a:t>8a-12p</a:t>
                </a:r>
              </a:p>
            </p:txBody>
          </p:sp>
          <p:sp>
            <p:nvSpPr>
              <p:cNvPr id="17" name="TextBox 16">
                <a:extLst>
                  <a:ext uri="{FF2B5EF4-FFF2-40B4-BE49-F238E27FC236}">
                    <a16:creationId xmlns:a16="http://schemas.microsoft.com/office/drawing/2014/main" id="{AE9AA7B0-58A0-48D4-FC98-9A60D607B127}"/>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9" name="TextBox 8">
              <a:extLst>
                <a:ext uri="{FF2B5EF4-FFF2-40B4-BE49-F238E27FC236}">
                  <a16:creationId xmlns:a16="http://schemas.microsoft.com/office/drawing/2014/main" id="{8576CA28-6BCB-BF8A-30A3-45D94A15B8CB}"/>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1</a:t>
              </a:r>
            </a:p>
          </p:txBody>
        </p:sp>
      </p:grpSp>
      <p:grpSp>
        <p:nvGrpSpPr>
          <p:cNvPr id="18" name="Group 17">
            <a:extLst>
              <a:ext uri="{FF2B5EF4-FFF2-40B4-BE49-F238E27FC236}">
                <a16:creationId xmlns:a16="http://schemas.microsoft.com/office/drawing/2014/main" id="{399B14AF-2101-0437-81DD-10DB226CA127}"/>
              </a:ext>
            </a:extLst>
          </p:cNvPr>
          <p:cNvGrpSpPr/>
          <p:nvPr/>
        </p:nvGrpSpPr>
        <p:grpSpPr>
          <a:xfrm>
            <a:off x="1151683" y="1163965"/>
            <a:ext cx="815544" cy="2225154"/>
            <a:chOff x="925616" y="1102458"/>
            <a:chExt cx="815544" cy="2225154"/>
          </a:xfrm>
        </p:grpSpPr>
        <p:grpSp>
          <p:nvGrpSpPr>
            <p:cNvPr id="19" name="Group 18">
              <a:extLst>
                <a:ext uri="{FF2B5EF4-FFF2-40B4-BE49-F238E27FC236}">
                  <a16:creationId xmlns:a16="http://schemas.microsoft.com/office/drawing/2014/main" id="{FBFD77BA-4D5B-C7D5-98AF-6252F440FFD7}"/>
                </a:ext>
              </a:extLst>
            </p:cNvPr>
            <p:cNvGrpSpPr/>
            <p:nvPr/>
          </p:nvGrpSpPr>
          <p:grpSpPr>
            <a:xfrm>
              <a:off x="925616" y="1333500"/>
              <a:ext cx="815544" cy="1994112"/>
              <a:chOff x="925616" y="1333500"/>
              <a:chExt cx="815544" cy="1994112"/>
            </a:xfrm>
          </p:grpSpPr>
          <p:sp>
            <p:nvSpPr>
              <p:cNvPr id="21" name="Rectangle 20">
                <a:extLst>
                  <a:ext uri="{FF2B5EF4-FFF2-40B4-BE49-F238E27FC236}">
                    <a16:creationId xmlns:a16="http://schemas.microsoft.com/office/drawing/2014/main" id="{178F16B3-8C54-A058-6115-71C5D9C0E4A6}"/>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86806E-26E2-E225-EDED-ED0DF8E3F6DD}"/>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36062DC-345C-A84A-0A09-D1270ECF924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 name="TextBox 23">
                <a:extLst>
                  <a:ext uri="{FF2B5EF4-FFF2-40B4-BE49-F238E27FC236}">
                    <a16:creationId xmlns:a16="http://schemas.microsoft.com/office/drawing/2014/main" id="{6389AB6A-4CAC-AC47-258A-E2E86D91B048}"/>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 name="TextBox 24">
                <a:extLst>
                  <a:ext uri="{FF2B5EF4-FFF2-40B4-BE49-F238E27FC236}">
                    <a16:creationId xmlns:a16="http://schemas.microsoft.com/office/drawing/2014/main" id="{BC10A3FE-AA3F-A2F9-5DC1-521C24955079}"/>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 name="TextBox 25">
                <a:extLst>
                  <a:ext uri="{FF2B5EF4-FFF2-40B4-BE49-F238E27FC236}">
                    <a16:creationId xmlns:a16="http://schemas.microsoft.com/office/drawing/2014/main" id="{15193263-51EF-0E12-B624-337736891A53}"/>
                  </a:ext>
                </a:extLst>
              </p:cNvPr>
              <p:cNvSpPr txBox="1"/>
              <p:nvPr/>
            </p:nvSpPr>
            <p:spPr>
              <a:xfrm rot="19641543">
                <a:off x="1082337"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7" name="TextBox 26">
                <a:extLst>
                  <a:ext uri="{FF2B5EF4-FFF2-40B4-BE49-F238E27FC236}">
                    <a16:creationId xmlns:a16="http://schemas.microsoft.com/office/drawing/2014/main" id="{270E7961-3884-666D-A4C7-69B3E554665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8" name="TextBox 27">
                <a:extLst>
                  <a:ext uri="{FF2B5EF4-FFF2-40B4-BE49-F238E27FC236}">
                    <a16:creationId xmlns:a16="http://schemas.microsoft.com/office/drawing/2014/main" id="{ACBB17B7-F531-31C5-3A88-FE3FC8CD57B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 name="TextBox 19">
              <a:extLst>
                <a:ext uri="{FF2B5EF4-FFF2-40B4-BE49-F238E27FC236}">
                  <a16:creationId xmlns:a16="http://schemas.microsoft.com/office/drawing/2014/main" id="{5D903AB2-A22F-9056-82D4-45C1036BAF72}"/>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2</a:t>
              </a:r>
            </a:p>
          </p:txBody>
        </p:sp>
      </p:grpSp>
      <p:grpSp>
        <p:nvGrpSpPr>
          <p:cNvPr id="29" name="Group 28">
            <a:extLst>
              <a:ext uri="{FF2B5EF4-FFF2-40B4-BE49-F238E27FC236}">
                <a16:creationId xmlns:a16="http://schemas.microsoft.com/office/drawing/2014/main" id="{0E9C7F08-58C8-E728-D4DD-D8A99D11D1C7}"/>
              </a:ext>
            </a:extLst>
          </p:cNvPr>
          <p:cNvGrpSpPr/>
          <p:nvPr/>
        </p:nvGrpSpPr>
        <p:grpSpPr>
          <a:xfrm>
            <a:off x="1844475" y="1163965"/>
            <a:ext cx="815544" cy="2225154"/>
            <a:chOff x="925616" y="1102458"/>
            <a:chExt cx="815544" cy="2225154"/>
          </a:xfrm>
        </p:grpSpPr>
        <p:grpSp>
          <p:nvGrpSpPr>
            <p:cNvPr id="30" name="Group 29">
              <a:extLst>
                <a:ext uri="{FF2B5EF4-FFF2-40B4-BE49-F238E27FC236}">
                  <a16:creationId xmlns:a16="http://schemas.microsoft.com/office/drawing/2014/main" id="{4601D254-0D6C-58E2-700C-68CB8171D10D}"/>
                </a:ext>
              </a:extLst>
            </p:cNvPr>
            <p:cNvGrpSpPr/>
            <p:nvPr/>
          </p:nvGrpSpPr>
          <p:grpSpPr>
            <a:xfrm>
              <a:off x="925616" y="1333500"/>
              <a:ext cx="815544" cy="1994112"/>
              <a:chOff x="925616" y="1333500"/>
              <a:chExt cx="815544" cy="1994112"/>
            </a:xfrm>
          </p:grpSpPr>
          <p:sp>
            <p:nvSpPr>
              <p:cNvPr id="32" name="Rectangle 31">
                <a:extLst>
                  <a:ext uri="{FF2B5EF4-FFF2-40B4-BE49-F238E27FC236}">
                    <a16:creationId xmlns:a16="http://schemas.microsoft.com/office/drawing/2014/main" id="{500D0235-1B0D-63AE-43BF-BEF0A19FC281}"/>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3A1040D-1179-0913-313F-841E834325D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BA8A0F7-4A28-BAEB-3D36-2D7F60984F2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5" name="TextBox 34">
                <a:extLst>
                  <a:ext uri="{FF2B5EF4-FFF2-40B4-BE49-F238E27FC236}">
                    <a16:creationId xmlns:a16="http://schemas.microsoft.com/office/drawing/2014/main" id="{F26DAE18-CD37-A0DB-2493-AD8C8C258429}"/>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6" name="TextBox 35">
                <a:extLst>
                  <a:ext uri="{FF2B5EF4-FFF2-40B4-BE49-F238E27FC236}">
                    <a16:creationId xmlns:a16="http://schemas.microsoft.com/office/drawing/2014/main" id="{C1332FF3-91C5-9528-E8DA-6D960277EA0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7" name="TextBox 36">
                <a:extLst>
                  <a:ext uri="{FF2B5EF4-FFF2-40B4-BE49-F238E27FC236}">
                    <a16:creationId xmlns:a16="http://schemas.microsoft.com/office/drawing/2014/main" id="{351AAAF6-69F6-7091-C490-3BBDD42223A5}"/>
                  </a:ext>
                </a:extLst>
              </p:cNvPr>
              <p:cNvSpPr txBox="1"/>
              <p:nvPr/>
            </p:nvSpPr>
            <p:spPr>
              <a:xfrm rot="19641543">
                <a:off x="1077905" y="2669851"/>
                <a:ext cx="482824" cy="338554"/>
              </a:xfrm>
              <a:prstGeom prst="rect">
                <a:avLst/>
              </a:prstGeom>
              <a:noFill/>
            </p:spPr>
            <p:txBody>
              <a:bodyPr wrap="none" rtlCol="0">
                <a:spAutoFit/>
              </a:bodyPr>
              <a:lstStyle/>
              <a:p>
                <a:r>
                  <a:rPr lang="en-US" sz="1600" b="1" dirty="0">
                    <a:solidFill>
                      <a:srgbClr val="C00000"/>
                    </a:solidFill>
                  </a:rPr>
                  <a:t>Lab</a:t>
                </a:r>
              </a:p>
            </p:txBody>
          </p:sp>
          <p:sp>
            <p:nvSpPr>
              <p:cNvPr id="38" name="TextBox 37">
                <a:extLst>
                  <a:ext uri="{FF2B5EF4-FFF2-40B4-BE49-F238E27FC236}">
                    <a16:creationId xmlns:a16="http://schemas.microsoft.com/office/drawing/2014/main" id="{3DEF8903-A302-1ADC-8D71-E818A8AA710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9" name="TextBox 38">
                <a:extLst>
                  <a:ext uri="{FF2B5EF4-FFF2-40B4-BE49-F238E27FC236}">
                    <a16:creationId xmlns:a16="http://schemas.microsoft.com/office/drawing/2014/main" id="{BF7E4889-05BC-9A5C-4048-41AAE6892CF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1" name="TextBox 30">
              <a:extLst>
                <a:ext uri="{FF2B5EF4-FFF2-40B4-BE49-F238E27FC236}">
                  <a16:creationId xmlns:a16="http://schemas.microsoft.com/office/drawing/2014/main" id="{9082AF08-72E4-B2EB-A652-C3440AA3CFB0}"/>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3</a:t>
              </a:r>
            </a:p>
          </p:txBody>
        </p:sp>
      </p:grpSp>
      <p:grpSp>
        <p:nvGrpSpPr>
          <p:cNvPr id="40" name="Group 39">
            <a:extLst>
              <a:ext uri="{FF2B5EF4-FFF2-40B4-BE49-F238E27FC236}">
                <a16:creationId xmlns:a16="http://schemas.microsoft.com/office/drawing/2014/main" id="{5C2E0183-530E-BDE3-06D2-594BF5443BF0}"/>
              </a:ext>
            </a:extLst>
          </p:cNvPr>
          <p:cNvGrpSpPr/>
          <p:nvPr/>
        </p:nvGrpSpPr>
        <p:grpSpPr>
          <a:xfrm>
            <a:off x="2537267" y="1163965"/>
            <a:ext cx="815544" cy="2225154"/>
            <a:chOff x="925616" y="1102458"/>
            <a:chExt cx="815544" cy="2225154"/>
          </a:xfrm>
        </p:grpSpPr>
        <p:grpSp>
          <p:nvGrpSpPr>
            <p:cNvPr id="41" name="Group 40">
              <a:extLst>
                <a:ext uri="{FF2B5EF4-FFF2-40B4-BE49-F238E27FC236}">
                  <a16:creationId xmlns:a16="http://schemas.microsoft.com/office/drawing/2014/main" id="{945DDE0B-A2C7-C370-F3AD-2CB0893FA01F}"/>
                </a:ext>
              </a:extLst>
            </p:cNvPr>
            <p:cNvGrpSpPr/>
            <p:nvPr/>
          </p:nvGrpSpPr>
          <p:grpSpPr>
            <a:xfrm>
              <a:off x="925616" y="1333500"/>
              <a:ext cx="815544" cy="1994112"/>
              <a:chOff x="925616" y="1333500"/>
              <a:chExt cx="815544" cy="1994112"/>
            </a:xfrm>
          </p:grpSpPr>
          <p:sp>
            <p:nvSpPr>
              <p:cNvPr id="43" name="Rectangle 42">
                <a:extLst>
                  <a:ext uri="{FF2B5EF4-FFF2-40B4-BE49-F238E27FC236}">
                    <a16:creationId xmlns:a16="http://schemas.microsoft.com/office/drawing/2014/main" id="{BCD2D0D9-2A41-AAF8-6C61-C81EE72C08AF}"/>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A31C603-9AE2-FA63-0697-3F39247F32D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1B48CD-07D8-7864-1845-24C418EBD6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46" name="TextBox 45">
                <a:extLst>
                  <a:ext uri="{FF2B5EF4-FFF2-40B4-BE49-F238E27FC236}">
                    <a16:creationId xmlns:a16="http://schemas.microsoft.com/office/drawing/2014/main" id="{D8D04C13-76D1-AA20-F7B0-A096CA9A3AA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47" name="TextBox 46">
                <a:extLst>
                  <a:ext uri="{FF2B5EF4-FFF2-40B4-BE49-F238E27FC236}">
                    <a16:creationId xmlns:a16="http://schemas.microsoft.com/office/drawing/2014/main" id="{851DC061-4F39-953C-215B-A51E9101326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48" name="TextBox 47">
                <a:extLst>
                  <a:ext uri="{FF2B5EF4-FFF2-40B4-BE49-F238E27FC236}">
                    <a16:creationId xmlns:a16="http://schemas.microsoft.com/office/drawing/2014/main" id="{137CB196-0E7A-E6AD-84E5-2404AE7E0441}"/>
                  </a:ext>
                </a:extLst>
              </p:cNvPr>
              <p:cNvSpPr txBox="1"/>
              <p:nvPr/>
            </p:nvSpPr>
            <p:spPr>
              <a:xfrm rot="19641543">
                <a:off x="107197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49" name="TextBox 48">
                <a:extLst>
                  <a:ext uri="{FF2B5EF4-FFF2-40B4-BE49-F238E27FC236}">
                    <a16:creationId xmlns:a16="http://schemas.microsoft.com/office/drawing/2014/main" id="{E75CF761-D1F3-3436-AABE-2561066FE6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50" name="TextBox 49">
                <a:extLst>
                  <a:ext uri="{FF2B5EF4-FFF2-40B4-BE49-F238E27FC236}">
                    <a16:creationId xmlns:a16="http://schemas.microsoft.com/office/drawing/2014/main" id="{3773BCAB-FDDC-245B-4DF5-D9917D0BD0D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42" name="TextBox 41">
              <a:extLst>
                <a:ext uri="{FF2B5EF4-FFF2-40B4-BE49-F238E27FC236}">
                  <a16:creationId xmlns:a16="http://schemas.microsoft.com/office/drawing/2014/main" id="{4A9E472A-E86B-884B-85B2-E373B09B08E3}"/>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4</a:t>
              </a:r>
            </a:p>
          </p:txBody>
        </p:sp>
      </p:grpSp>
      <p:grpSp>
        <p:nvGrpSpPr>
          <p:cNvPr id="51" name="Group 50">
            <a:extLst>
              <a:ext uri="{FF2B5EF4-FFF2-40B4-BE49-F238E27FC236}">
                <a16:creationId xmlns:a16="http://schemas.microsoft.com/office/drawing/2014/main" id="{7CA04C88-6708-1EDD-DA16-6B26A250256C}"/>
              </a:ext>
            </a:extLst>
          </p:cNvPr>
          <p:cNvGrpSpPr/>
          <p:nvPr/>
        </p:nvGrpSpPr>
        <p:grpSpPr>
          <a:xfrm>
            <a:off x="3230059" y="1163965"/>
            <a:ext cx="815544" cy="2225154"/>
            <a:chOff x="925616" y="1102458"/>
            <a:chExt cx="815544" cy="2225154"/>
          </a:xfrm>
        </p:grpSpPr>
        <p:grpSp>
          <p:nvGrpSpPr>
            <p:cNvPr id="52" name="Group 51">
              <a:extLst>
                <a:ext uri="{FF2B5EF4-FFF2-40B4-BE49-F238E27FC236}">
                  <a16:creationId xmlns:a16="http://schemas.microsoft.com/office/drawing/2014/main" id="{35F02A79-01D0-33B4-8546-E37AA72EBF73}"/>
                </a:ext>
              </a:extLst>
            </p:cNvPr>
            <p:cNvGrpSpPr/>
            <p:nvPr/>
          </p:nvGrpSpPr>
          <p:grpSpPr>
            <a:xfrm>
              <a:off x="925616" y="1333500"/>
              <a:ext cx="815544" cy="1994112"/>
              <a:chOff x="925616" y="1333500"/>
              <a:chExt cx="815544" cy="1994112"/>
            </a:xfrm>
          </p:grpSpPr>
          <p:sp>
            <p:nvSpPr>
              <p:cNvPr id="54" name="Rectangle 53">
                <a:extLst>
                  <a:ext uri="{FF2B5EF4-FFF2-40B4-BE49-F238E27FC236}">
                    <a16:creationId xmlns:a16="http://schemas.microsoft.com/office/drawing/2014/main" id="{545651B6-6822-9F61-D1E7-2AC5EFD8B0C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CB6F2BF-EA5B-D21E-D852-A9F85B17F7BB}"/>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5EFC926-7BC6-B9F0-EF75-821CB5C94AFE}"/>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57" name="TextBox 56">
                <a:extLst>
                  <a:ext uri="{FF2B5EF4-FFF2-40B4-BE49-F238E27FC236}">
                    <a16:creationId xmlns:a16="http://schemas.microsoft.com/office/drawing/2014/main" id="{43A53038-0545-601A-F0B1-6094BF38F72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58" name="TextBox 57">
                <a:extLst>
                  <a:ext uri="{FF2B5EF4-FFF2-40B4-BE49-F238E27FC236}">
                    <a16:creationId xmlns:a16="http://schemas.microsoft.com/office/drawing/2014/main" id="{CA47456F-6F4C-BA85-77D3-05B71A27D3A3}"/>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59" name="TextBox 58">
                <a:extLst>
                  <a:ext uri="{FF2B5EF4-FFF2-40B4-BE49-F238E27FC236}">
                    <a16:creationId xmlns:a16="http://schemas.microsoft.com/office/drawing/2014/main" id="{E67A1C93-5A1B-E9F6-F17F-F607C2F488EA}"/>
                  </a:ext>
                </a:extLst>
              </p:cNvPr>
              <p:cNvSpPr txBox="1"/>
              <p:nvPr/>
            </p:nvSpPr>
            <p:spPr>
              <a:xfrm rot="19641543">
                <a:off x="1082337" y="2669852"/>
                <a:ext cx="482824" cy="338554"/>
              </a:xfrm>
              <a:prstGeom prst="rect">
                <a:avLst/>
              </a:prstGeom>
              <a:noFill/>
            </p:spPr>
            <p:txBody>
              <a:bodyPr wrap="none" rtlCol="0">
                <a:spAutoFit/>
              </a:bodyPr>
              <a:lstStyle/>
              <a:p>
                <a:r>
                  <a:rPr lang="en-US" sz="1600" b="1" dirty="0">
                    <a:solidFill>
                      <a:srgbClr val="C00000"/>
                    </a:solidFill>
                  </a:rPr>
                  <a:t>Lab</a:t>
                </a:r>
              </a:p>
            </p:txBody>
          </p:sp>
          <p:sp>
            <p:nvSpPr>
              <p:cNvPr id="60" name="TextBox 59">
                <a:extLst>
                  <a:ext uri="{FF2B5EF4-FFF2-40B4-BE49-F238E27FC236}">
                    <a16:creationId xmlns:a16="http://schemas.microsoft.com/office/drawing/2014/main" id="{58C01A27-704E-4694-60BD-4721B92B013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61" name="TextBox 60">
                <a:extLst>
                  <a:ext uri="{FF2B5EF4-FFF2-40B4-BE49-F238E27FC236}">
                    <a16:creationId xmlns:a16="http://schemas.microsoft.com/office/drawing/2014/main" id="{FD2BD946-44CD-AC97-D4CD-6EB108ABACF0}"/>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53" name="TextBox 52">
              <a:extLst>
                <a:ext uri="{FF2B5EF4-FFF2-40B4-BE49-F238E27FC236}">
                  <a16:creationId xmlns:a16="http://schemas.microsoft.com/office/drawing/2014/main" id="{EA9AF636-04E9-604F-575D-019D4530FF1E}"/>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5</a:t>
              </a:r>
            </a:p>
          </p:txBody>
        </p:sp>
      </p:grpSp>
      <p:grpSp>
        <p:nvGrpSpPr>
          <p:cNvPr id="62" name="Group 61">
            <a:extLst>
              <a:ext uri="{FF2B5EF4-FFF2-40B4-BE49-F238E27FC236}">
                <a16:creationId xmlns:a16="http://schemas.microsoft.com/office/drawing/2014/main" id="{F5AD8756-58A9-A3EA-60A5-1C3D389A7629}"/>
              </a:ext>
            </a:extLst>
          </p:cNvPr>
          <p:cNvGrpSpPr/>
          <p:nvPr/>
        </p:nvGrpSpPr>
        <p:grpSpPr>
          <a:xfrm>
            <a:off x="3922851" y="1163965"/>
            <a:ext cx="815544" cy="2225154"/>
            <a:chOff x="925616" y="1102458"/>
            <a:chExt cx="815544" cy="2225154"/>
          </a:xfrm>
        </p:grpSpPr>
        <p:grpSp>
          <p:nvGrpSpPr>
            <p:cNvPr id="63" name="Group 62">
              <a:extLst>
                <a:ext uri="{FF2B5EF4-FFF2-40B4-BE49-F238E27FC236}">
                  <a16:creationId xmlns:a16="http://schemas.microsoft.com/office/drawing/2014/main" id="{FEA8A531-50AB-2CDC-303D-974E33DD0F33}"/>
                </a:ext>
              </a:extLst>
            </p:cNvPr>
            <p:cNvGrpSpPr/>
            <p:nvPr/>
          </p:nvGrpSpPr>
          <p:grpSpPr>
            <a:xfrm>
              <a:off x="925616" y="1333500"/>
              <a:ext cx="815544" cy="1994112"/>
              <a:chOff x="925616" y="1333500"/>
              <a:chExt cx="815544" cy="1994112"/>
            </a:xfrm>
          </p:grpSpPr>
          <p:sp>
            <p:nvSpPr>
              <p:cNvPr id="193" name="Rectangle 192">
                <a:extLst>
                  <a:ext uri="{FF2B5EF4-FFF2-40B4-BE49-F238E27FC236}">
                    <a16:creationId xmlns:a16="http://schemas.microsoft.com/office/drawing/2014/main" id="{D0408ACC-612C-526F-06ED-E1D24F6B2C2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66EDCD4-5C4F-EEA5-2895-7481FE498E04}"/>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a:extLst>
                  <a:ext uri="{FF2B5EF4-FFF2-40B4-BE49-F238E27FC236}">
                    <a16:creationId xmlns:a16="http://schemas.microsoft.com/office/drawing/2014/main" id="{6E571885-7B8F-A88D-23FF-D56DD2DF4719}"/>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196" name="TextBox 195">
                <a:extLst>
                  <a:ext uri="{FF2B5EF4-FFF2-40B4-BE49-F238E27FC236}">
                    <a16:creationId xmlns:a16="http://schemas.microsoft.com/office/drawing/2014/main" id="{B82B4B5C-80BE-820E-3CBA-190FD95457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197" name="TextBox 196">
                <a:extLst>
                  <a:ext uri="{FF2B5EF4-FFF2-40B4-BE49-F238E27FC236}">
                    <a16:creationId xmlns:a16="http://schemas.microsoft.com/office/drawing/2014/main" id="{C248D481-5EAA-B907-E152-E6E57FC62E84}"/>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198" name="TextBox 197">
                <a:extLst>
                  <a:ext uri="{FF2B5EF4-FFF2-40B4-BE49-F238E27FC236}">
                    <a16:creationId xmlns:a16="http://schemas.microsoft.com/office/drawing/2014/main" id="{EEB4C7BB-E0B0-0B0D-FF2C-31412FDD0779}"/>
                  </a:ext>
                </a:extLst>
              </p:cNvPr>
              <p:cNvSpPr txBox="1"/>
              <p:nvPr/>
            </p:nvSpPr>
            <p:spPr>
              <a:xfrm rot="19641543">
                <a:off x="1094188" y="2673250"/>
                <a:ext cx="482824" cy="338554"/>
              </a:xfrm>
              <a:prstGeom prst="rect">
                <a:avLst/>
              </a:prstGeom>
              <a:noFill/>
            </p:spPr>
            <p:txBody>
              <a:bodyPr wrap="none" rtlCol="0">
                <a:spAutoFit/>
              </a:bodyPr>
              <a:lstStyle/>
              <a:p>
                <a:r>
                  <a:rPr lang="en-US" sz="1600" b="1" dirty="0">
                    <a:solidFill>
                      <a:srgbClr val="C00000"/>
                    </a:solidFill>
                  </a:rPr>
                  <a:t>Lab</a:t>
                </a:r>
              </a:p>
            </p:txBody>
          </p:sp>
          <p:sp>
            <p:nvSpPr>
              <p:cNvPr id="199" name="TextBox 198">
                <a:extLst>
                  <a:ext uri="{FF2B5EF4-FFF2-40B4-BE49-F238E27FC236}">
                    <a16:creationId xmlns:a16="http://schemas.microsoft.com/office/drawing/2014/main" id="{CFDE55A4-CAF5-C8A8-11D1-6AB96D27C9A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00" name="TextBox 199">
                <a:extLst>
                  <a:ext uri="{FF2B5EF4-FFF2-40B4-BE49-F238E27FC236}">
                    <a16:creationId xmlns:a16="http://schemas.microsoft.com/office/drawing/2014/main" id="{E83AD8D1-5C1D-FB81-2243-3D6DE042DBA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192" name="TextBox 191">
              <a:extLst>
                <a:ext uri="{FF2B5EF4-FFF2-40B4-BE49-F238E27FC236}">
                  <a16:creationId xmlns:a16="http://schemas.microsoft.com/office/drawing/2014/main" id="{9E4ECA44-5A6A-268E-5955-88C7C80BBE05}"/>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6</a:t>
              </a:r>
            </a:p>
          </p:txBody>
        </p:sp>
      </p:grpSp>
      <p:grpSp>
        <p:nvGrpSpPr>
          <p:cNvPr id="201" name="Group 200">
            <a:extLst>
              <a:ext uri="{FF2B5EF4-FFF2-40B4-BE49-F238E27FC236}">
                <a16:creationId xmlns:a16="http://schemas.microsoft.com/office/drawing/2014/main" id="{325DB984-04B7-FA65-0B12-528F26A20374}"/>
              </a:ext>
            </a:extLst>
          </p:cNvPr>
          <p:cNvGrpSpPr/>
          <p:nvPr/>
        </p:nvGrpSpPr>
        <p:grpSpPr>
          <a:xfrm>
            <a:off x="4615643" y="1163965"/>
            <a:ext cx="815544" cy="2225154"/>
            <a:chOff x="925616" y="1102458"/>
            <a:chExt cx="815544" cy="2225154"/>
          </a:xfrm>
        </p:grpSpPr>
        <p:grpSp>
          <p:nvGrpSpPr>
            <p:cNvPr id="202" name="Group 201">
              <a:extLst>
                <a:ext uri="{FF2B5EF4-FFF2-40B4-BE49-F238E27FC236}">
                  <a16:creationId xmlns:a16="http://schemas.microsoft.com/office/drawing/2014/main" id="{5FF78230-B456-2BCF-5CC2-AB07AF647856}"/>
                </a:ext>
              </a:extLst>
            </p:cNvPr>
            <p:cNvGrpSpPr/>
            <p:nvPr/>
          </p:nvGrpSpPr>
          <p:grpSpPr>
            <a:xfrm>
              <a:off x="925616" y="1333500"/>
              <a:ext cx="815544" cy="1994112"/>
              <a:chOff x="925616" y="1333500"/>
              <a:chExt cx="815544" cy="1994112"/>
            </a:xfrm>
          </p:grpSpPr>
          <p:sp>
            <p:nvSpPr>
              <p:cNvPr id="204" name="Rectangle 203">
                <a:extLst>
                  <a:ext uri="{FF2B5EF4-FFF2-40B4-BE49-F238E27FC236}">
                    <a16:creationId xmlns:a16="http://schemas.microsoft.com/office/drawing/2014/main" id="{9327814B-B54D-65ED-8B43-ECB57AE38459}"/>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EFB14701-D78B-5206-97D6-235D02248B7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9E77687F-FE38-B0B3-C87D-A54B194B7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09" name="TextBox 208">
                <a:extLst>
                  <a:ext uri="{FF2B5EF4-FFF2-40B4-BE49-F238E27FC236}">
                    <a16:creationId xmlns:a16="http://schemas.microsoft.com/office/drawing/2014/main" id="{E81F1C5D-C5DF-F9A0-B1C5-53EBA301B8E3}"/>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10" name="TextBox 209">
                <a:extLst>
                  <a:ext uri="{FF2B5EF4-FFF2-40B4-BE49-F238E27FC236}">
                    <a16:creationId xmlns:a16="http://schemas.microsoft.com/office/drawing/2014/main" id="{D9B347F7-B90B-DF59-FE06-E198E562E31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11" name="TextBox 210">
                <a:extLst>
                  <a:ext uri="{FF2B5EF4-FFF2-40B4-BE49-F238E27FC236}">
                    <a16:creationId xmlns:a16="http://schemas.microsoft.com/office/drawing/2014/main" id="{DDAD31F6-9AE0-A240-6D8F-4E421C6E1282}"/>
                  </a:ext>
                </a:extLst>
              </p:cNvPr>
              <p:cNvSpPr txBox="1"/>
              <p:nvPr/>
            </p:nvSpPr>
            <p:spPr>
              <a:xfrm rot="19641543">
                <a:off x="1082338" y="2682158"/>
                <a:ext cx="482824" cy="338554"/>
              </a:xfrm>
              <a:prstGeom prst="rect">
                <a:avLst/>
              </a:prstGeom>
              <a:noFill/>
            </p:spPr>
            <p:txBody>
              <a:bodyPr wrap="none" rtlCol="0">
                <a:spAutoFit/>
              </a:bodyPr>
              <a:lstStyle/>
              <a:p>
                <a:r>
                  <a:rPr lang="en-US" sz="1600" b="1" dirty="0">
                    <a:solidFill>
                      <a:srgbClr val="C00000"/>
                    </a:solidFill>
                  </a:rPr>
                  <a:t>Lab</a:t>
                </a:r>
              </a:p>
            </p:txBody>
          </p:sp>
          <p:sp>
            <p:nvSpPr>
              <p:cNvPr id="212" name="TextBox 211">
                <a:extLst>
                  <a:ext uri="{FF2B5EF4-FFF2-40B4-BE49-F238E27FC236}">
                    <a16:creationId xmlns:a16="http://schemas.microsoft.com/office/drawing/2014/main" id="{20588500-3EEE-791E-A333-1E9402F9B0CF}"/>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13" name="TextBox 212">
                <a:extLst>
                  <a:ext uri="{FF2B5EF4-FFF2-40B4-BE49-F238E27FC236}">
                    <a16:creationId xmlns:a16="http://schemas.microsoft.com/office/drawing/2014/main" id="{EAB57644-25E4-1025-1C2D-1A45C93809B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03" name="TextBox 202">
              <a:extLst>
                <a:ext uri="{FF2B5EF4-FFF2-40B4-BE49-F238E27FC236}">
                  <a16:creationId xmlns:a16="http://schemas.microsoft.com/office/drawing/2014/main" id="{0BD36E86-3418-A92B-31CE-F2DFE45926FD}"/>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7</a:t>
              </a:r>
            </a:p>
          </p:txBody>
        </p:sp>
      </p:grpSp>
      <p:grpSp>
        <p:nvGrpSpPr>
          <p:cNvPr id="214" name="Group 213">
            <a:extLst>
              <a:ext uri="{FF2B5EF4-FFF2-40B4-BE49-F238E27FC236}">
                <a16:creationId xmlns:a16="http://schemas.microsoft.com/office/drawing/2014/main" id="{17125366-8929-0739-1F7A-47B8595B334A}"/>
              </a:ext>
            </a:extLst>
          </p:cNvPr>
          <p:cNvGrpSpPr/>
          <p:nvPr/>
        </p:nvGrpSpPr>
        <p:grpSpPr>
          <a:xfrm>
            <a:off x="5308435" y="1163965"/>
            <a:ext cx="815544" cy="2225154"/>
            <a:chOff x="925616" y="1102458"/>
            <a:chExt cx="815544" cy="2225154"/>
          </a:xfrm>
        </p:grpSpPr>
        <p:grpSp>
          <p:nvGrpSpPr>
            <p:cNvPr id="215" name="Group 214">
              <a:extLst>
                <a:ext uri="{FF2B5EF4-FFF2-40B4-BE49-F238E27FC236}">
                  <a16:creationId xmlns:a16="http://schemas.microsoft.com/office/drawing/2014/main" id="{D49C1231-E19B-B915-4C42-2CD1F34CA200}"/>
                </a:ext>
              </a:extLst>
            </p:cNvPr>
            <p:cNvGrpSpPr/>
            <p:nvPr/>
          </p:nvGrpSpPr>
          <p:grpSpPr>
            <a:xfrm>
              <a:off x="925616" y="1333500"/>
              <a:ext cx="815544" cy="1994112"/>
              <a:chOff x="925616" y="1333500"/>
              <a:chExt cx="815544" cy="1994112"/>
            </a:xfrm>
          </p:grpSpPr>
          <p:sp>
            <p:nvSpPr>
              <p:cNvPr id="217" name="Rectangle 216">
                <a:extLst>
                  <a:ext uri="{FF2B5EF4-FFF2-40B4-BE49-F238E27FC236}">
                    <a16:creationId xmlns:a16="http://schemas.microsoft.com/office/drawing/2014/main" id="{6468CAE3-C3B5-FC6F-678E-AB9916C8932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281AAA4-1D91-FC1B-E892-7BACB5CBA022}"/>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546AB561-FF7D-2191-5581-37AAB29EA38C}"/>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20" name="TextBox 219">
                <a:extLst>
                  <a:ext uri="{FF2B5EF4-FFF2-40B4-BE49-F238E27FC236}">
                    <a16:creationId xmlns:a16="http://schemas.microsoft.com/office/drawing/2014/main" id="{78AD16C7-2FEA-43E3-2FE9-7CD4F61F4EF6}"/>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21" name="TextBox 220">
                <a:extLst>
                  <a:ext uri="{FF2B5EF4-FFF2-40B4-BE49-F238E27FC236}">
                    <a16:creationId xmlns:a16="http://schemas.microsoft.com/office/drawing/2014/main" id="{72181505-358F-8051-B1E2-1C19CFA7AE6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22" name="TextBox 221">
                <a:extLst>
                  <a:ext uri="{FF2B5EF4-FFF2-40B4-BE49-F238E27FC236}">
                    <a16:creationId xmlns:a16="http://schemas.microsoft.com/office/drawing/2014/main" id="{5F9FAE0D-B5AA-F7B1-6650-55CBD34DD99F}"/>
                  </a:ext>
                </a:extLst>
              </p:cNvPr>
              <p:cNvSpPr txBox="1"/>
              <p:nvPr/>
            </p:nvSpPr>
            <p:spPr>
              <a:xfrm rot="19641543">
                <a:off x="1071076" y="2662441"/>
                <a:ext cx="482824" cy="338554"/>
              </a:xfrm>
              <a:prstGeom prst="rect">
                <a:avLst/>
              </a:prstGeom>
              <a:noFill/>
            </p:spPr>
            <p:txBody>
              <a:bodyPr wrap="none" rtlCol="0">
                <a:spAutoFit/>
              </a:bodyPr>
              <a:lstStyle/>
              <a:p>
                <a:r>
                  <a:rPr lang="en-US" sz="1600" b="1" dirty="0">
                    <a:solidFill>
                      <a:srgbClr val="C00000"/>
                    </a:solidFill>
                  </a:rPr>
                  <a:t>Lab</a:t>
                </a:r>
              </a:p>
            </p:txBody>
          </p:sp>
          <p:sp>
            <p:nvSpPr>
              <p:cNvPr id="223" name="TextBox 222">
                <a:extLst>
                  <a:ext uri="{FF2B5EF4-FFF2-40B4-BE49-F238E27FC236}">
                    <a16:creationId xmlns:a16="http://schemas.microsoft.com/office/drawing/2014/main" id="{12B1EB95-B7A7-A308-CE4F-824ADB6097E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24" name="TextBox 223">
                <a:extLst>
                  <a:ext uri="{FF2B5EF4-FFF2-40B4-BE49-F238E27FC236}">
                    <a16:creationId xmlns:a16="http://schemas.microsoft.com/office/drawing/2014/main" id="{72CD0F93-CB5F-6C21-44D2-28CD51E07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16" name="TextBox 215">
              <a:extLst>
                <a:ext uri="{FF2B5EF4-FFF2-40B4-BE49-F238E27FC236}">
                  <a16:creationId xmlns:a16="http://schemas.microsoft.com/office/drawing/2014/main" id="{04A062EE-ABF7-62DA-77F0-85C815679D7C}"/>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8</a:t>
              </a:r>
            </a:p>
          </p:txBody>
        </p:sp>
      </p:grpSp>
      <p:grpSp>
        <p:nvGrpSpPr>
          <p:cNvPr id="225" name="Group 224">
            <a:extLst>
              <a:ext uri="{FF2B5EF4-FFF2-40B4-BE49-F238E27FC236}">
                <a16:creationId xmlns:a16="http://schemas.microsoft.com/office/drawing/2014/main" id="{D9451306-13F2-C2C9-AB43-D044661AC114}"/>
              </a:ext>
            </a:extLst>
          </p:cNvPr>
          <p:cNvGrpSpPr/>
          <p:nvPr/>
        </p:nvGrpSpPr>
        <p:grpSpPr>
          <a:xfrm>
            <a:off x="6001227" y="1163965"/>
            <a:ext cx="815544" cy="2225154"/>
            <a:chOff x="925616" y="1102458"/>
            <a:chExt cx="815544" cy="2225154"/>
          </a:xfrm>
        </p:grpSpPr>
        <p:grpSp>
          <p:nvGrpSpPr>
            <p:cNvPr id="226" name="Group 225">
              <a:extLst>
                <a:ext uri="{FF2B5EF4-FFF2-40B4-BE49-F238E27FC236}">
                  <a16:creationId xmlns:a16="http://schemas.microsoft.com/office/drawing/2014/main" id="{C69033C0-DC77-768B-7D1C-F5189A30C288}"/>
                </a:ext>
              </a:extLst>
            </p:cNvPr>
            <p:cNvGrpSpPr/>
            <p:nvPr/>
          </p:nvGrpSpPr>
          <p:grpSpPr>
            <a:xfrm>
              <a:off x="925616" y="1333500"/>
              <a:ext cx="815544" cy="1994112"/>
              <a:chOff x="925616" y="1333500"/>
              <a:chExt cx="815544" cy="1994112"/>
            </a:xfrm>
          </p:grpSpPr>
          <p:sp>
            <p:nvSpPr>
              <p:cNvPr id="228" name="Rectangle 227">
                <a:extLst>
                  <a:ext uri="{FF2B5EF4-FFF2-40B4-BE49-F238E27FC236}">
                    <a16:creationId xmlns:a16="http://schemas.microsoft.com/office/drawing/2014/main" id="{2A69B938-7D54-2C77-64CA-83C2C713C35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1CFA0615-CB55-6418-501B-F0006C97F0A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a:extLst>
                  <a:ext uri="{FF2B5EF4-FFF2-40B4-BE49-F238E27FC236}">
                    <a16:creationId xmlns:a16="http://schemas.microsoft.com/office/drawing/2014/main" id="{CFCD2569-EFD0-03EE-10F1-A598FB4F2DBA}"/>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31" name="TextBox 230">
                <a:extLst>
                  <a:ext uri="{FF2B5EF4-FFF2-40B4-BE49-F238E27FC236}">
                    <a16:creationId xmlns:a16="http://schemas.microsoft.com/office/drawing/2014/main" id="{0C17152E-4CFF-A3CA-E287-B782D9ABD8AD}"/>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32" name="TextBox 231">
                <a:extLst>
                  <a:ext uri="{FF2B5EF4-FFF2-40B4-BE49-F238E27FC236}">
                    <a16:creationId xmlns:a16="http://schemas.microsoft.com/office/drawing/2014/main" id="{6733E413-93EE-2DED-9FF7-638AF9F6A757}"/>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33" name="TextBox 232">
                <a:extLst>
                  <a:ext uri="{FF2B5EF4-FFF2-40B4-BE49-F238E27FC236}">
                    <a16:creationId xmlns:a16="http://schemas.microsoft.com/office/drawing/2014/main" id="{7735AE73-E610-95CA-AC05-5105DB0D4A11}"/>
                  </a:ext>
                </a:extLst>
              </p:cNvPr>
              <p:cNvSpPr txBox="1"/>
              <p:nvPr/>
            </p:nvSpPr>
            <p:spPr>
              <a:xfrm rot="19641543">
                <a:off x="1075364" y="2662442"/>
                <a:ext cx="482824" cy="338554"/>
              </a:xfrm>
              <a:prstGeom prst="rect">
                <a:avLst/>
              </a:prstGeom>
              <a:noFill/>
            </p:spPr>
            <p:txBody>
              <a:bodyPr wrap="none" rtlCol="0">
                <a:spAutoFit/>
              </a:bodyPr>
              <a:lstStyle/>
              <a:p>
                <a:r>
                  <a:rPr lang="en-US" sz="1600" b="1" dirty="0">
                    <a:solidFill>
                      <a:srgbClr val="C00000"/>
                    </a:solidFill>
                  </a:rPr>
                  <a:t>Lab</a:t>
                </a:r>
              </a:p>
            </p:txBody>
          </p:sp>
          <p:sp>
            <p:nvSpPr>
              <p:cNvPr id="234" name="TextBox 233">
                <a:extLst>
                  <a:ext uri="{FF2B5EF4-FFF2-40B4-BE49-F238E27FC236}">
                    <a16:creationId xmlns:a16="http://schemas.microsoft.com/office/drawing/2014/main" id="{1A0651A4-3CA9-A294-4359-E4E9350180E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35" name="TextBox 234">
                <a:extLst>
                  <a:ext uri="{FF2B5EF4-FFF2-40B4-BE49-F238E27FC236}">
                    <a16:creationId xmlns:a16="http://schemas.microsoft.com/office/drawing/2014/main" id="{393C41A0-FB6A-A091-B6B4-96A37B4E019F}"/>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27" name="TextBox 226">
              <a:extLst>
                <a:ext uri="{FF2B5EF4-FFF2-40B4-BE49-F238E27FC236}">
                  <a16:creationId xmlns:a16="http://schemas.microsoft.com/office/drawing/2014/main" id="{284A926B-E39F-85FA-B6F4-8B4347D99FFA}"/>
                </a:ext>
              </a:extLst>
            </p:cNvPr>
            <p:cNvSpPr txBox="1"/>
            <p:nvPr/>
          </p:nvSpPr>
          <p:spPr>
            <a:xfrm>
              <a:off x="1039944" y="1102458"/>
              <a:ext cx="614271" cy="307777"/>
            </a:xfrm>
            <a:prstGeom prst="rect">
              <a:avLst/>
            </a:prstGeom>
            <a:noFill/>
          </p:spPr>
          <p:txBody>
            <a:bodyPr wrap="none" rtlCol="0">
              <a:spAutoFit/>
            </a:bodyPr>
            <a:lstStyle/>
            <a:p>
              <a:r>
                <a:rPr lang="en-US" sz="1400" b="1" dirty="0">
                  <a:solidFill>
                    <a:srgbClr val="C00000"/>
                  </a:solidFill>
                </a:rPr>
                <a:t>Wk. 9</a:t>
              </a:r>
            </a:p>
          </p:txBody>
        </p:sp>
      </p:grpSp>
      <p:grpSp>
        <p:nvGrpSpPr>
          <p:cNvPr id="236" name="Group 235">
            <a:extLst>
              <a:ext uri="{FF2B5EF4-FFF2-40B4-BE49-F238E27FC236}">
                <a16:creationId xmlns:a16="http://schemas.microsoft.com/office/drawing/2014/main" id="{39475783-3B0A-3DB9-4773-93C608BD231F}"/>
              </a:ext>
            </a:extLst>
          </p:cNvPr>
          <p:cNvGrpSpPr/>
          <p:nvPr/>
        </p:nvGrpSpPr>
        <p:grpSpPr>
          <a:xfrm>
            <a:off x="6694019" y="1163965"/>
            <a:ext cx="819970" cy="2225154"/>
            <a:chOff x="925616" y="1102458"/>
            <a:chExt cx="819970" cy="2225154"/>
          </a:xfrm>
        </p:grpSpPr>
        <p:grpSp>
          <p:nvGrpSpPr>
            <p:cNvPr id="237" name="Group 236">
              <a:extLst>
                <a:ext uri="{FF2B5EF4-FFF2-40B4-BE49-F238E27FC236}">
                  <a16:creationId xmlns:a16="http://schemas.microsoft.com/office/drawing/2014/main" id="{EDFEDE7D-E90A-2717-FBC0-32BD24A552DE}"/>
                </a:ext>
              </a:extLst>
            </p:cNvPr>
            <p:cNvGrpSpPr/>
            <p:nvPr/>
          </p:nvGrpSpPr>
          <p:grpSpPr>
            <a:xfrm>
              <a:off x="925616" y="1333500"/>
              <a:ext cx="815544" cy="1994112"/>
              <a:chOff x="925616" y="1333500"/>
              <a:chExt cx="815544" cy="1994112"/>
            </a:xfrm>
          </p:grpSpPr>
          <p:sp>
            <p:nvSpPr>
              <p:cNvPr id="239" name="Rectangle 238">
                <a:extLst>
                  <a:ext uri="{FF2B5EF4-FFF2-40B4-BE49-F238E27FC236}">
                    <a16:creationId xmlns:a16="http://schemas.microsoft.com/office/drawing/2014/main" id="{DE99C010-4B08-89A4-44D0-A7EF878FE8D5}"/>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2F89C92F-C3F4-8366-E1EC-87B10D6BFD6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661C557A-C3C1-6498-E1F1-42C0A1EDC260}"/>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42" name="TextBox 241">
                <a:extLst>
                  <a:ext uri="{FF2B5EF4-FFF2-40B4-BE49-F238E27FC236}">
                    <a16:creationId xmlns:a16="http://schemas.microsoft.com/office/drawing/2014/main" id="{AE744BC8-9C26-03D7-6EF9-6A4176A54B14}"/>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43" name="TextBox 242">
                <a:extLst>
                  <a:ext uri="{FF2B5EF4-FFF2-40B4-BE49-F238E27FC236}">
                    <a16:creationId xmlns:a16="http://schemas.microsoft.com/office/drawing/2014/main" id="{C60D9E77-2699-FEFB-451F-03A8348AA80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44" name="TextBox 243">
                <a:extLst>
                  <a:ext uri="{FF2B5EF4-FFF2-40B4-BE49-F238E27FC236}">
                    <a16:creationId xmlns:a16="http://schemas.microsoft.com/office/drawing/2014/main" id="{E4C294C1-1FBC-C646-0389-F7668DCA656B}"/>
                  </a:ext>
                </a:extLst>
              </p:cNvPr>
              <p:cNvSpPr txBox="1"/>
              <p:nvPr/>
            </p:nvSpPr>
            <p:spPr>
              <a:xfrm rot="19641543">
                <a:off x="1083263" y="2693047"/>
                <a:ext cx="482824" cy="338554"/>
              </a:xfrm>
              <a:prstGeom prst="rect">
                <a:avLst/>
              </a:prstGeom>
              <a:noFill/>
            </p:spPr>
            <p:txBody>
              <a:bodyPr wrap="none" rtlCol="0">
                <a:spAutoFit/>
              </a:bodyPr>
              <a:lstStyle/>
              <a:p>
                <a:r>
                  <a:rPr lang="en-US" sz="1600" b="1" dirty="0">
                    <a:solidFill>
                      <a:srgbClr val="C00000"/>
                    </a:solidFill>
                  </a:rPr>
                  <a:t>Lab</a:t>
                </a:r>
              </a:p>
            </p:txBody>
          </p:sp>
          <p:sp>
            <p:nvSpPr>
              <p:cNvPr id="245" name="TextBox 244">
                <a:extLst>
                  <a:ext uri="{FF2B5EF4-FFF2-40B4-BE49-F238E27FC236}">
                    <a16:creationId xmlns:a16="http://schemas.microsoft.com/office/drawing/2014/main" id="{D63DAE8F-B780-334B-0A4F-469F3F70E03B}"/>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46" name="TextBox 245">
                <a:extLst>
                  <a:ext uri="{FF2B5EF4-FFF2-40B4-BE49-F238E27FC236}">
                    <a16:creationId xmlns:a16="http://schemas.microsoft.com/office/drawing/2014/main" id="{15D8F613-3179-20B6-83C2-19ACDA994DCC}"/>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38" name="TextBox 237">
              <a:extLst>
                <a:ext uri="{FF2B5EF4-FFF2-40B4-BE49-F238E27FC236}">
                  <a16:creationId xmlns:a16="http://schemas.microsoft.com/office/drawing/2014/main" id="{A79AE96C-A807-A4EE-985E-AE6AC811CC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10</a:t>
              </a:r>
            </a:p>
          </p:txBody>
        </p:sp>
      </p:grpSp>
      <p:grpSp>
        <p:nvGrpSpPr>
          <p:cNvPr id="247" name="Group 246">
            <a:extLst>
              <a:ext uri="{FF2B5EF4-FFF2-40B4-BE49-F238E27FC236}">
                <a16:creationId xmlns:a16="http://schemas.microsoft.com/office/drawing/2014/main" id="{FB75EE02-E684-9CD5-84C5-C78C80751191}"/>
              </a:ext>
            </a:extLst>
          </p:cNvPr>
          <p:cNvGrpSpPr/>
          <p:nvPr/>
        </p:nvGrpSpPr>
        <p:grpSpPr>
          <a:xfrm>
            <a:off x="7391237" y="1163965"/>
            <a:ext cx="819970" cy="2225154"/>
            <a:chOff x="925616" y="1102458"/>
            <a:chExt cx="819970" cy="2225154"/>
          </a:xfrm>
        </p:grpSpPr>
        <p:grpSp>
          <p:nvGrpSpPr>
            <p:cNvPr id="248" name="Group 247">
              <a:extLst>
                <a:ext uri="{FF2B5EF4-FFF2-40B4-BE49-F238E27FC236}">
                  <a16:creationId xmlns:a16="http://schemas.microsoft.com/office/drawing/2014/main" id="{08FD9E2B-92E8-63BE-31AB-48C640BBD7C6}"/>
                </a:ext>
              </a:extLst>
            </p:cNvPr>
            <p:cNvGrpSpPr/>
            <p:nvPr/>
          </p:nvGrpSpPr>
          <p:grpSpPr>
            <a:xfrm>
              <a:off x="925616" y="1333500"/>
              <a:ext cx="815544" cy="1994112"/>
              <a:chOff x="925616" y="1333500"/>
              <a:chExt cx="815544" cy="1994112"/>
            </a:xfrm>
          </p:grpSpPr>
          <p:sp>
            <p:nvSpPr>
              <p:cNvPr id="250" name="Rectangle 249">
                <a:extLst>
                  <a:ext uri="{FF2B5EF4-FFF2-40B4-BE49-F238E27FC236}">
                    <a16:creationId xmlns:a16="http://schemas.microsoft.com/office/drawing/2014/main" id="{96EC7A93-2624-BB07-D80E-D253FD716E74}"/>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B78082A4-B8F7-829A-5885-4E3AD53DFFCC}"/>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a:extLst>
                  <a:ext uri="{FF2B5EF4-FFF2-40B4-BE49-F238E27FC236}">
                    <a16:creationId xmlns:a16="http://schemas.microsoft.com/office/drawing/2014/main" id="{1D74A501-2E10-4AD3-920A-A81D28C712C4}"/>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53" name="TextBox 252">
                <a:extLst>
                  <a:ext uri="{FF2B5EF4-FFF2-40B4-BE49-F238E27FC236}">
                    <a16:creationId xmlns:a16="http://schemas.microsoft.com/office/drawing/2014/main" id="{685CD9E9-5006-2BE6-2B40-B17D99568F7F}"/>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54" name="TextBox 253">
                <a:extLst>
                  <a:ext uri="{FF2B5EF4-FFF2-40B4-BE49-F238E27FC236}">
                    <a16:creationId xmlns:a16="http://schemas.microsoft.com/office/drawing/2014/main" id="{7C47D26D-9913-BEDC-B0B6-51A95B687518}"/>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55" name="TextBox 254">
                <a:extLst>
                  <a:ext uri="{FF2B5EF4-FFF2-40B4-BE49-F238E27FC236}">
                    <a16:creationId xmlns:a16="http://schemas.microsoft.com/office/drawing/2014/main" id="{B3155708-D272-6127-A54F-253980E067B5}"/>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56" name="TextBox 255">
                <a:extLst>
                  <a:ext uri="{FF2B5EF4-FFF2-40B4-BE49-F238E27FC236}">
                    <a16:creationId xmlns:a16="http://schemas.microsoft.com/office/drawing/2014/main" id="{A0675262-49E7-993F-0A51-2F1784BA69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57" name="TextBox 256">
                <a:extLst>
                  <a:ext uri="{FF2B5EF4-FFF2-40B4-BE49-F238E27FC236}">
                    <a16:creationId xmlns:a16="http://schemas.microsoft.com/office/drawing/2014/main" id="{81815A6B-24BE-D0C2-7D0D-E08C812DB1CD}"/>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49" name="TextBox 248">
              <a:extLst>
                <a:ext uri="{FF2B5EF4-FFF2-40B4-BE49-F238E27FC236}">
                  <a16:creationId xmlns:a16="http://schemas.microsoft.com/office/drawing/2014/main" id="{878ABCEB-093A-C6F7-D214-C73870572DC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11</a:t>
              </a:r>
            </a:p>
          </p:txBody>
        </p:sp>
      </p:grpSp>
      <p:grpSp>
        <p:nvGrpSpPr>
          <p:cNvPr id="258" name="Group 257">
            <a:extLst>
              <a:ext uri="{FF2B5EF4-FFF2-40B4-BE49-F238E27FC236}">
                <a16:creationId xmlns:a16="http://schemas.microsoft.com/office/drawing/2014/main" id="{AB0FB6F0-27E2-F01F-446F-88BF1F4BB34D}"/>
              </a:ext>
            </a:extLst>
          </p:cNvPr>
          <p:cNvGrpSpPr/>
          <p:nvPr/>
        </p:nvGrpSpPr>
        <p:grpSpPr>
          <a:xfrm>
            <a:off x="8088455" y="1163965"/>
            <a:ext cx="819970" cy="2225154"/>
            <a:chOff x="925616" y="1102458"/>
            <a:chExt cx="819970" cy="2225154"/>
          </a:xfrm>
        </p:grpSpPr>
        <p:grpSp>
          <p:nvGrpSpPr>
            <p:cNvPr id="259" name="Group 258">
              <a:extLst>
                <a:ext uri="{FF2B5EF4-FFF2-40B4-BE49-F238E27FC236}">
                  <a16:creationId xmlns:a16="http://schemas.microsoft.com/office/drawing/2014/main" id="{9547C0B6-EF79-D6CB-BA3A-93ED1D2CFAFD}"/>
                </a:ext>
              </a:extLst>
            </p:cNvPr>
            <p:cNvGrpSpPr/>
            <p:nvPr/>
          </p:nvGrpSpPr>
          <p:grpSpPr>
            <a:xfrm>
              <a:off x="925616" y="1333500"/>
              <a:ext cx="815544" cy="1994112"/>
              <a:chOff x="925616" y="1333500"/>
              <a:chExt cx="815544" cy="1994112"/>
            </a:xfrm>
          </p:grpSpPr>
          <p:sp>
            <p:nvSpPr>
              <p:cNvPr id="261" name="Rectangle 260">
                <a:extLst>
                  <a:ext uri="{FF2B5EF4-FFF2-40B4-BE49-F238E27FC236}">
                    <a16:creationId xmlns:a16="http://schemas.microsoft.com/office/drawing/2014/main" id="{23F6313E-A893-A1DB-D1B9-237C6689DA3B}"/>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9F481773-54EA-65F9-E145-BEE458A358D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89AA69AF-241C-6F14-96DB-803CEE1EB7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64" name="TextBox 263">
                <a:extLst>
                  <a:ext uri="{FF2B5EF4-FFF2-40B4-BE49-F238E27FC236}">
                    <a16:creationId xmlns:a16="http://schemas.microsoft.com/office/drawing/2014/main" id="{214F8C65-66D2-2B9F-10E7-AB2CF932AF0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65" name="TextBox 264">
                <a:extLst>
                  <a:ext uri="{FF2B5EF4-FFF2-40B4-BE49-F238E27FC236}">
                    <a16:creationId xmlns:a16="http://schemas.microsoft.com/office/drawing/2014/main" id="{AF95BBF6-4A1B-7B13-F81C-853C7BAB62AF}"/>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66" name="TextBox 265">
                <a:extLst>
                  <a:ext uri="{FF2B5EF4-FFF2-40B4-BE49-F238E27FC236}">
                    <a16:creationId xmlns:a16="http://schemas.microsoft.com/office/drawing/2014/main" id="{B41C597D-3A80-85AC-E24D-F2540F70A5B4}"/>
                  </a:ext>
                </a:extLst>
              </p:cNvPr>
              <p:cNvSpPr txBox="1"/>
              <p:nvPr/>
            </p:nvSpPr>
            <p:spPr>
              <a:xfrm rot="19641543">
                <a:off x="1082334" y="2669853"/>
                <a:ext cx="482824" cy="338554"/>
              </a:xfrm>
              <a:prstGeom prst="rect">
                <a:avLst/>
              </a:prstGeom>
              <a:noFill/>
            </p:spPr>
            <p:txBody>
              <a:bodyPr wrap="none" rtlCol="0">
                <a:spAutoFit/>
              </a:bodyPr>
              <a:lstStyle/>
              <a:p>
                <a:r>
                  <a:rPr lang="en-US" sz="1600" b="1" dirty="0">
                    <a:solidFill>
                      <a:srgbClr val="C00000"/>
                    </a:solidFill>
                  </a:rPr>
                  <a:t>Lab</a:t>
                </a:r>
              </a:p>
            </p:txBody>
          </p:sp>
          <p:sp>
            <p:nvSpPr>
              <p:cNvPr id="267" name="TextBox 266">
                <a:extLst>
                  <a:ext uri="{FF2B5EF4-FFF2-40B4-BE49-F238E27FC236}">
                    <a16:creationId xmlns:a16="http://schemas.microsoft.com/office/drawing/2014/main" id="{400DA91D-9BC8-D2BF-3482-36D4104EAA6C}"/>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68" name="TextBox 267">
                <a:extLst>
                  <a:ext uri="{FF2B5EF4-FFF2-40B4-BE49-F238E27FC236}">
                    <a16:creationId xmlns:a16="http://schemas.microsoft.com/office/drawing/2014/main" id="{94C5CA85-7B3B-63D3-7CD0-CC01B185DFEA}"/>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60" name="TextBox 259">
              <a:extLst>
                <a:ext uri="{FF2B5EF4-FFF2-40B4-BE49-F238E27FC236}">
                  <a16:creationId xmlns:a16="http://schemas.microsoft.com/office/drawing/2014/main" id="{EA4D22D6-3E72-15E1-1FF4-3F751CDC906E}"/>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12</a:t>
              </a:r>
            </a:p>
          </p:txBody>
        </p:sp>
      </p:grpSp>
      <p:grpSp>
        <p:nvGrpSpPr>
          <p:cNvPr id="269" name="Group 268">
            <a:extLst>
              <a:ext uri="{FF2B5EF4-FFF2-40B4-BE49-F238E27FC236}">
                <a16:creationId xmlns:a16="http://schemas.microsoft.com/office/drawing/2014/main" id="{638BD7A8-C8C8-3E00-D919-2502F960790C}"/>
              </a:ext>
            </a:extLst>
          </p:cNvPr>
          <p:cNvGrpSpPr/>
          <p:nvPr/>
        </p:nvGrpSpPr>
        <p:grpSpPr>
          <a:xfrm>
            <a:off x="8785673" y="1163965"/>
            <a:ext cx="819970" cy="2225154"/>
            <a:chOff x="925616" y="1102458"/>
            <a:chExt cx="819970" cy="2225154"/>
          </a:xfrm>
        </p:grpSpPr>
        <p:grpSp>
          <p:nvGrpSpPr>
            <p:cNvPr id="270" name="Group 269">
              <a:extLst>
                <a:ext uri="{FF2B5EF4-FFF2-40B4-BE49-F238E27FC236}">
                  <a16:creationId xmlns:a16="http://schemas.microsoft.com/office/drawing/2014/main" id="{796AC10D-3230-84AA-AEE6-D27305C0DAD5}"/>
                </a:ext>
              </a:extLst>
            </p:cNvPr>
            <p:cNvGrpSpPr/>
            <p:nvPr/>
          </p:nvGrpSpPr>
          <p:grpSpPr>
            <a:xfrm>
              <a:off x="925616" y="1333500"/>
              <a:ext cx="815544" cy="1994112"/>
              <a:chOff x="925616" y="1333500"/>
              <a:chExt cx="815544" cy="1994112"/>
            </a:xfrm>
          </p:grpSpPr>
          <p:sp>
            <p:nvSpPr>
              <p:cNvPr id="272" name="Rectangle 271">
                <a:extLst>
                  <a:ext uri="{FF2B5EF4-FFF2-40B4-BE49-F238E27FC236}">
                    <a16:creationId xmlns:a16="http://schemas.microsoft.com/office/drawing/2014/main" id="{B2A7A5E6-9ECD-79C6-17BA-5D020ED5369A}"/>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FC91BEDD-5839-A37F-B5D1-F1B3ED79BB91}"/>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xtBox 273">
                <a:extLst>
                  <a:ext uri="{FF2B5EF4-FFF2-40B4-BE49-F238E27FC236}">
                    <a16:creationId xmlns:a16="http://schemas.microsoft.com/office/drawing/2014/main" id="{C368A4A5-C38C-C847-462B-7A5BD5EAF29F}"/>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75" name="TextBox 274">
                <a:extLst>
                  <a:ext uri="{FF2B5EF4-FFF2-40B4-BE49-F238E27FC236}">
                    <a16:creationId xmlns:a16="http://schemas.microsoft.com/office/drawing/2014/main" id="{279AB475-7DD4-2324-9B31-AB23BEF0B017}"/>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76" name="TextBox 275">
                <a:extLst>
                  <a:ext uri="{FF2B5EF4-FFF2-40B4-BE49-F238E27FC236}">
                    <a16:creationId xmlns:a16="http://schemas.microsoft.com/office/drawing/2014/main" id="{6C9F0EB8-55E0-4C7B-B3FD-AC440DA79921}"/>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77" name="TextBox 276">
                <a:extLst>
                  <a:ext uri="{FF2B5EF4-FFF2-40B4-BE49-F238E27FC236}">
                    <a16:creationId xmlns:a16="http://schemas.microsoft.com/office/drawing/2014/main" id="{635ACD79-7C1C-ADE5-C36D-B6AED3269469}"/>
                  </a:ext>
                </a:extLst>
              </p:cNvPr>
              <p:cNvSpPr txBox="1"/>
              <p:nvPr/>
            </p:nvSpPr>
            <p:spPr>
              <a:xfrm rot="19641543">
                <a:off x="1076400" y="2677396"/>
                <a:ext cx="482824" cy="338554"/>
              </a:xfrm>
              <a:prstGeom prst="rect">
                <a:avLst/>
              </a:prstGeom>
              <a:noFill/>
            </p:spPr>
            <p:txBody>
              <a:bodyPr wrap="none" rtlCol="0">
                <a:spAutoFit/>
              </a:bodyPr>
              <a:lstStyle/>
              <a:p>
                <a:r>
                  <a:rPr lang="en-US" sz="1600" b="1" dirty="0">
                    <a:solidFill>
                      <a:srgbClr val="C00000"/>
                    </a:solidFill>
                  </a:rPr>
                  <a:t>Lab</a:t>
                </a:r>
              </a:p>
            </p:txBody>
          </p:sp>
          <p:sp>
            <p:nvSpPr>
              <p:cNvPr id="278" name="TextBox 277">
                <a:extLst>
                  <a:ext uri="{FF2B5EF4-FFF2-40B4-BE49-F238E27FC236}">
                    <a16:creationId xmlns:a16="http://schemas.microsoft.com/office/drawing/2014/main" id="{36DFB3CD-637F-8DBF-9D06-8592DA293696}"/>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79" name="TextBox 278">
                <a:extLst>
                  <a:ext uri="{FF2B5EF4-FFF2-40B4-BE49-F238E27FC236}">
                    <a16:creationId xmlns:a16="http://schemas.microsoft.com/office/drawing/2014/main" id="{38A214A3-931B-1CC6-B6DA-C7813096E75B}"/>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71" name="TextBox 270">
              <a:extLst>
                <a:ext uri="{FF2B5EF4-FFF2-40B4-BE49-F238E27FC236}">
                  <a16:creationId xmlns:a16="http://schemas.microsoft.com/office/drawing/2014/main" id="{FF374CCE-76CF-0F0B-CBB2-4F416E457995}"/>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13</a:t>
              </a:r>
            </a:p>
          </p:txBody>
        </p:sp>
      </p:grpSp>
      <p:grpSp>
        <p:nvGrpSpPr>
          <p:cNvPr id="280" name="Group 279">
            <a:extLst>
              <a:ext uri="{FF2B5EF4-FFF2-40B4-BE49-F238E27FC236}">
                <a16:creationId xmlns:a16="http://schemas.microsoft.com/office/drawing/2014/main" id="{130902BA-29FF-1043-3A39-9249C29F93BD}"/>
              </a:ext>
            </a:extLst>
          </p:cNvPr>
          <p:cNvGrpSpPr/>
          <p:nvPr/>
        </p:nvGrpSpPr>
        <p:grpSpPr>
          <a:xfrm>
            <a:off x="9482891" y="1163965"/>
            <a:ext cx="819970" cy="2225154"/>
            <a:chOff x="925616" y="1102458"/>
            <a:chExt cx="819970" cy="2225154"/>
          </a:xfrm>
        </p:grpSpPr>
        <p:grpSp>
          <p:nvGrpSpPr>
            <p:cNvPr id="281" name="Group 280">
              <a:extLst>
                <a:ext uri="{FF2B5EF4-FFF2-40B4-BE49-F238E27FC236}">
                  <a16:creationId xmlns:a16="http://schemas.microsoft.com/office/drawing/2014/main" id="{FB65A1D3-4E08-75BA-43A0-6A9CF684D3A7}"/>
                </a:ext>
              </a:extLst>
            </p:cNvPr>
            <p:cNvGrpSpPr/>
            <p:nvPr/>
          </p:nvGrpSpPr>
          <p:grpSpPr>
            <a:xfrm>
              <a:off x="925616" y="1333500"/>
              <a:ext cx="815544" cy="1994112"/>
              <a:chOff x="925616" y="1333500"/>
              <a:chExt cx="815544" cy="1994112"/>
            </a:xfrm>
          </p:grpSpPr>
          <p:sp>
            <p:nvSpPr>
              <p:cNvPr id="283" name="Rectangle 282">
                <a:extLst>
                  <a:ext uri="{FF2B5EF4-FFF2-40B4-BE49-F238E27FC236}">
                    <a16:creationId xmlns:a16="http://schemas.microsoft.com/office/drawing/2014/main" id="{F595F213-4EB3-B155-6701-1B52E39C7D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9CF9381-6F8C-711E-F762-FC75E16592EF}"/>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a:extLst>
                  <a:ext uri="{FF2B5EF4-FFF2-40B4-BE49-F238E27FC236}">
                    <a16:creationId xmlns:a16="http://schemas.microsoft.com/office/drawing/2014/main" id="{3E7EF43D-B66F-EBA9-AD43-DFB613D613AD}"/>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86" name="TextBox 285">
                <a:extLst>
                  <a:ext uri="{FF2B5EF4-FFF2-40B4-BE49-F238E27FC236}">
                    <a16:creationId xmlns:a16="http://schemas.microsoft.com/office/drawing/2014/main" id="{1A4AB7CA-57D2-E360-4B93-E0D8D14F03BC}"/>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87" name="TextBox 286">
                <a:extLst>
                  <a:ext uri="{FF2B5EF4-FFF2-40B4-BE49-F238E27FC236}">
                    <a16:creationId xmlns:a16="http://schemas.microsoft.com/office/drawing/2014/main" id="{427487FB-C523-6376-390F-BB6C8AEC721E}"/>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88" name="TextBox 287">
                <a:extLst>
                  <a:ext uri="{FF2B5EF4-FFF2-40B4-BE49-F238E27FC236}">
                    <a16:creationId xmlns:a16="http://schemas.microsoft.com/office/drawing/2014/main" id="{B92028E2-1C3F-2342-D5D7-FADDB627227F}"/>
                  </a:ext>
                </a:extLst>
              </p:cNvPr>
              <p:cNvSpPr txBox="1"/>
              <p:nvPr/>
            </p:nvSpPr>
            <p:spPr>
              <a:xfrm rot="19641543">
                <a:off x="1085928" y="2691688"/>
                <a:ext cx="482824" cy="338554"/>
              </a:xfrm>
              <a:prstGeom prst="rect">
                <a:avLst/>
              </a:prstGeom>
              <a:noFill/>
            </p:spPr>
            <p:txBody>
              <a:bodyPr wrap="none" rtlCol="0">
                <a:spAutoFit/>
              </a:bodyPr>
              <a:lstStyle/>
              <a:p>
                <a:r>
                  <a:rPr lang="en-US" sz="1600" b="1" dirty="0">
                    <a:solidFill>
                      <a:srgbClr val="C00000"/>
                    </a:solidFill>
                  </a:rPr>
                  <a:t>Lab</a:t>
                </a:r>
              </a:p>
            </p:txBody>
          </p:sp>
          <p:sp>
            <p:nvSpPr>
              <p:cNvPr id="289" name="TextBox 288">
                <a:extLst>
                  <a:ext uri="{FF2B5EF4-FFF2-40B4-BE49-F238E27FC236}">
                    <a16:creationId xmlns:a16="http://schemas.microsoft.com/office/drawing/2014/main" id="{D886D330-C2D6-E84A-BF1A-F6D6B852D19A}"/>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290" name="TextBox 289">
                <a:extLst>
                  <a:ext uri="{FF2B5EF4-FFF2-40B4-BE49-F238E27FC236}">
                    <a16:creationId xmlns:a16="http://schemas.microsoft.com/office/drawing/2014/main" id="{1F9756DB-20F0-E2E5-3B2B-6D8DD010D776}"/>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82" name="TextBox 281">
              <a:extLst>
                <a:ext uri="{FF2B5EF4-FFF2-40B4-BE49-F238E27FC236}">
                  <a16:creationId xmlns:a16="http://schemas.microsoft.com/office/drawing/2014/main" id="{19C206FC-5645-3A09-7C87-D344F9797BA2}"/>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14</a:t>
              </a:r>
            </a:p>
          </p:txBody>
        </p:sp>
      </p:grpSp>
      <p:grpSp>
        <p:nvGrpSpPr>
          <p:cNvPr id="291" name="Group 290">
            <a:extLst>
              <a:ext uri="{FF2B5EF4-FFF2-40B4-BE49-F238E27FC236}">
                <a16:creationId xmlns:a16="http://schemas.microsoft.com/office/drawing/2014/main" id="{DDF7CFA1-AF1F-8260-E4AD-3671204C508E}"/>
              </a:ext>
            </a:extLst>
          </p:cNvPr>
          <p:cNvGrpSpPr/>
          <p:nvPr/>
        </p:nvGrpSpPr>
        <p:grpSpPr>
          <a:xfrm>
            <a:off x="10180109" y="1163965"/>
            <a:ext cx="819970" cy="2225154"/>
            <a:chOff x="925616" y="1102458"/>
            <a:chExt cx="819970" cy="2225154"/>
          </a:xfrm>
        </p:grpSpPr>
        <p:grpSp>
          <p:nvGrpSpPr>
            <p:cNvPr id="292" name="Group 291">
              <a:extLst>
                <a:ext uri="{FF2B5EF4-FFF2-40B4-BE49-F238E27FC236}">
                  <a16:creationId xmlns:a16="http://schemas.microsoft.com/office/drawing/2014/main" id="{56B82C09-AD6F-C624-E1F1-97B733599CFC}"/>
                </a:ext>
              </a:extLst>
            </p:cNvPr>
            <p:cNvGrpSpPr/>
            <p:nvPr/>
          </p:nvGrpSpPr>
          <p:grpSpPr>
            <a:xfrm>
              <a:off x="925616" y="1333500"/>
              <a:ext cx="815544" cy="1994112"/>
              <a:chOff x="925616" y="1333500"/>
              <a:chExt cx="815544" cy="1994112"/>
            </a:xfrm>
          </p:grpSpPr>
          <p:sp>
            <p:nvSpPr>
              <p:cNvPr id="294" name="Rectangle 293">
                <a:extLst>
                  <a:ext uri="{FF2B5EF4-FFF2-40B4-BE49-F238E27FC236}">
                    <a16:creationId xmlns:a16="http://schemas.microsoft.com/office/drawing/2014/main" id="{CEA36F87-BE6F-999F-C16C-24141B6956A3}"/>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a:extLst>
                  <a:ext uri="{FF2B5EF4-FFF2-40B4-BE49-F238E27FC236}">
                    <a16:creationId xmlns:a16="http://schemas.microsoft.com/office/drawing/2014/main" id="{962BFDCA-3864-A0AA-5D12-D26F9D6F8095}"/>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a:extLst>
                  <a:ext uri="{FF2B5EF4-FFF2-40B4-BE49-F238E27FC236}">
                    <a16:creationId xmlns:a16="http://schemas.microsoft.com/office/drawing/2014/main" id="{E9FAB95B-7BC7-A4D3-2E38-02CC343EA906}"/>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297" name="TextBox 296">
                <a:extLst>
                  <a:ext uri="{FF2B5EF4-FFF2-40B4-BE49-F238E27FC236}">
                    <a16:creationId xmlns:a16="http://schemas.microsoft.com/office/drawing/2014/main" id="{44618793-9E5B-78C3-F441-B14C7A5CAF5E}"/>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298" name="TextBox 297">
                <a:extLst>
                  <a:ext uri="{FF2B5EF4-FFF2-40B4-BE49-F238E27FC236}">
                    <a16:creationId xmlns:a16="http://schemas.microsoft.com/office/drawing/2014/main" id="{AAD15A12-B1B9-6EE2-2B03-3F9FC7431336}"/>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299" name="TextBox 298">
                <a:extLst>
                  <a:ext uri="{FF2B5EF4-FFF2-40B4-BE49-F238E27FC236}">
                    <a16:creationId xmlns:a16="http://schemas.microsoft.com/office/drawing/2014/main" id="{7A4F43AB-B256-1C66-FF4F-78856564B5C7}"/>
                  </a:ext>
                </a:extLst>
              </p:cNvPr>
              <p:cNvSpPr txBox="1"/>
              <p:nvPr/>
            </p:nvSpPr>
            <p:spPr>
              <a:xfrm rot="19641543">
                <a:off x="1091974" y="2667209"/>
                <a:ext cx="482824" cy="338554"/>
              </a:xfrm>
              <a:prstGeom prst="rect">
                <a:avLst/>
              </a:prstGeom>
              <a:noFill/>
            </p:spPr>
            <p:txBody>
              <a:bodyPr wrap="none" rtlCol="0">
                <a:spAutoFit/>
              </a:bodyPr>
              <a:lstStyle/>
              <a:p>
                <a:r>
                  <a:rPr lang="en-US" sz="1600" b="1" dirty="0">
                    <a:solidFill>
                      <a:srgbClr val="C00000"/>
                    </a:solidFill>
                  </a:rPr>
                  <a:t>Lab</a:t>
                </a:r>
              </a:p>
            </p:txBody>
          </p:sp>
          <p:sp>
            <p:nvSpPr>
              <p:cNvPr id="300" name="TextBox 299">
                <a:extLst>
                  <a:ext uri="{FF2B5EF4-FFF2-40B4-BE49-F238E27FC236}">
                    <a16:creationId xmlns:a16="http://schemas.microsoft.com/office/drawing/2014/main" id="{7BA7E99E-2672-C75C-800F-0ED69C665650}"/>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01" name="TextBox 300">
                <a:extLst>
                  <a:ext uri="{FF2B5EF4-FFF2-40B4-BE49-F238E27FC236}">
                    <a16:creationId xmlns:a16="http://schemas.microsoft.com/office/drawing/2014/main" id="{64A5D39A-D1DC-C08A-9A5C-966CBCF3BDF1}"/>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293" name="TextBox 292">
              <a:extLst>
                <a:ext uri="{FF2B5EF4-FFF2-40B4-BE49-F238E27FC236}">
                  <a16:creationId xmlns:a16="http://schemas.microsoft.com/office/drawing/2014/main" id="{BE76C51B-FC3F-4812-5778-7E7B30AE0F1D}"/>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15</a:t>
              </a:r>
            </a:p>
          </p:txBody>
        </p:sp>
      </p:grpSp>
      <p:grpSp>
        <p:nvGrpSpPr>
          <p:cNvPr id="302" name="Group 301">
            <a:extLst>
              <a:ext uri="{FF2B5EF4-FFF2-40B4-BE49-F238E27FC236}">
                <a16:creationId xmlns:a16="http://schemas.microsoft.com/office/drawing/2014/main" id="{D8C5DD0B-7CD4-CF0F-CD3C-8BD3BA1ED837}"/>
              </a:ext>
            </a:extLst>
          </p:cNvPr>
          <p:cNvGrpSpPr/>
          <p:nvPr/>
        </p:nvGrpSpPr>
        <p:grpSpPr>
          <a:xfrm>
            <a:off x="10877331" y="1163965"/>
            <a:ext cx="819970" cy="2225154"/>
            <a:chOff x="925616" y="1102458"/>
            <a:chExt cx="819970" cy="2225154"/>
          </a:xfrm>
        </p:grpSpPr>
        <p:grpSp>
          <p:nvGrpSpPr>
            <p:cNvPr id="303" name="Group 302">
              <a:extLst>
                <a:ext uri="{FF2B5EF4-FFF2-40B4-BE49-F238E27FC236}">
                  <a16:creationId xmlns:a16="http://schemas.microsoft.com/office/drawing/2014/main" id="{B8DE7AC2-D85E-D06D-6097-14619BB0E5FB}"/>
                </a:ext>
              </a:extLst>
            </p:cNvPr>
            <p:cNvGrpSpPr/>
            <p:nvPr/>
          </p:nvGrpSpPr>
          <p:grpSpPr>
            <a:xfrm>
              <a:off x="925616" y="1333500"/>
              <a:ext cx="815544" cy="1994112"/>
              <a:chOff x="925616" y="1333500"/>
              <a:chExt cx="815544" cy="1994112"/>
            </a:xfrm>
          </p:grpSpPr>
          <p:sp>
            <p:nvSpPr>
              <p:cNvPr id="305" name="Rectangle 304">
                <a:extLst>
                  <a:ext uri="{FF2B5EF4-FFF2-40B4-BE49-F238E27FC236}">
                    <a16:creationId xmlns:a16="http://schemas.microsoft.com/office/drawing/2014/main" id="{C699B6BA-809A-10E2-FDE0-A229EE6E0BBC}"/>
                  </a:ext>
                </a:extLst>
              </p:cNvPr>
              <p:cNvSpPr/>
              <p:nvPr/>
            </p:nvSpPr>
            <p:spPr>
              <a:xfrm>
                <a:off x="1015097" y="1398820"/>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E4924861-26C3-4278-1AC2-2CBFD75993E3}"/>
                  </a:ext>
                </a:extLst>
              </p:cNvPr>
              <p:cNvSpPr/>
              <p:nvPr/>
            </p:nvSpPr>
            <p:spPr>
              <a:xfrm>
                <a:off x="1015097" y="2362202"/>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Box 306">
                <a:extLst>
                  <a:ext uri="{FF2B5EF4-FFF2-40B4-BE49-F238E27FC236}">
                    <a16:creationId xmlns:a16="http://schemas.microsoft.com/office/drawing/2014/main" id="{4CC0A0D8-50CE-AA91-C069-85C2D5958521}"/>
                  </a:ext>
                </a:extLst>
              </p:cNvPr>
              <p:cNvSpPr txBox="1"/>
              <p:nvPr/>
            </p:nvSpPr>
            <p:spPr>
              <a:xfrm>
                <a:off x="1048326" y="1333500"/>
                <a:ext cx="575799" cy="338554"/>
              </a:xfrm>
              <a:prstGeom prst="rect">
                <a:avLst/>
              </a:prstGeom>
              <a:noFill/>
            </p:spPr>
            <p:txBody>
              <a:bodyPr wrap="none" rtlCol="0">
                <a:spAutoFit/>
              </a:bodyPr>
              <a:lstStyle/>
              <a:p>
                <a:r>
                  <a:rPr lang="en-US" sz="1600" dirty="0">
                    <a:solidFill>
                      <a:srgbClr val="C00000"/>
                    </a:solidFill>
                  </a:rPr>
                  <a:t>Mon</a:t>
                </a:r>
              </a:p>
            </p:txBody>
          </p:sp>
          <p:sp>
            <p:nvSpPr>
              <p:cNvPr id="308" name="TextBox 307">
                <a:extLst>
                  <a:ext uri="{FF2B5EF4-FFF2-40B4-BE49-F238E27FC236}">
                    <a16:creationId xmlns:a16="http://schemas.microsoft.com/office/drawing/2014/main" id="{A5C5B436-40CB-4657-5010-99B4ECAD2E7B}"/>
                  </a:ext>
                </a:extLst>
              </p:cNvPr>
              <p:cNvSpPr txBox="1"/>
              <p:nvPr/>
            </p:nvSpPr>
            <p:spPr>
              <a:xfrm>
                <a:off x="1048438" y="2305050"/>
                <a:ext cx="569900" cy="338554"/>
              </a:xfrm>
              <a:prstGeom prst="rect">
                <a:avLst/>
              </a:prstGeom>
              <a:noFill/>
            </p:spPr>
            <p:txBody>
              <a:bodyPr wrap="none" rtlCol="0">
                <a:spAutoFit/>
              </a:bodyPr>
              <a:lstStyle/>
              <a:p>
                <a:r>
                  <a:rPr lang="en-US" sz="1600" dirty="0">
                    <a:solidFill>
                      <a:srgbClr val="C00000"/>
                    </a:solidFill>
                  </a:rPr>
                  <a:t>Wed</a:t>
                </a:r>
              </a:p>
            </p:txBody>
          </p:sp>
          <p:sp>
            <p:nvSpPr>
              <p:cNvPr id="309" name="TextBox 308">
                <a:extLst>
                  <a:ext uri="{FF2B5EF4-FFF2-40B4-BE49-F238E27FC236}">
                    <a16:creationId xmlns:a16="http://schemas.microsoft.com/office/drawing/2014/main" id="{FC1E6943-3AE4-B228-D92F-89D8B8D530D2}"/>
                  </a:ext>
                </a:extLst>
              </p:cNvPr>
              <p:cNvSpPr txBox="1"/>
              <p:nvPr/>
            </p:nvSpPr>
            <p:spPr>
              <a:xfrm rot="19641543">
                <a:off x="925616" y="1681580"/>
                <a:ext cx="815544" cy="338554"/>
              </a:xfrm>
              <a:prstGeom prst="rect">
                <a:avLst/>
              </a:prstGeom>
              <a:noFill/>
            </p:spPr>
            <p:txBody>
              <a:bodyPr wrap="none" rtlCol="0">
                <a:spAutoFit/>
              </a:bodyPr>
              <a:lstStyle/>
              <a:p>
                <a:r>
                  <a:rPr lang="en-US" sz="1600" b="1" dirty="0">
                    <a:solidFill>
                      <a:srgbClr val="C00000"/>
                    </a:solidFill>
                  </a:rPr>
                  <a:t>Lecture</a:t>
                </a:r>
              </a:p>
            </p:txBody>
          </p:sp>
          <p:sp>
            <p:nvSpPr>
              <p:cNvPr id="310" name="TextBox 309">
                <a:extLst>
                  <a:ext uri="{FF2B5EF4-FFF2-40B4-BE49-F238E27FC236}">
                    <a16:creationId xmlns:a16="http://schemas.microsoft.com/office/drawing/2014/main" id="{F337878B-43A4-7E7F-B24C-3553EC6CC2C6}"/>
                  </a:ext>
                </a:extLst>
              </p:cNvPr>
              <p:cNvSpPr txBox="1"/>
              <p:nvPr/>
            </p:nvSpPr>
            <p:spPr>
              <a:xfrm rot="19641543">
                <a:off x="1082336" y="2681496"/>
                <a:ext cx="482824" cy="338554"/>
              </a:xfrm>
              <a:prstGeom prst="rect">
                <a:avLst/>
              </a:prstGeom>
              <a:noFill/>
            </p:spPr>
            <p:txBody>
              <a:bodyPr wrap="none" rtlCol="0">
                <a:spAutoFit/>
              </a:bodyPr>
              <a:lstStyle/>
              <a:p>
                <a:r>
                  <a:rPr lang="en-US" sz="1600" b="1" dirty="0">
                    <a:solidFill>
                      <a:srgbClr val="C00000"/>
                    </a:solidFill>
                  </a:rPr>
                  <a:t>Lab</a:t>
                </a:r>
              </a:p>
            </p:txBody>
          </p:sp>
          <p:sp>
            <p:nvSpPr>
              <p:cNvPr id="311" name="TextBox 310">
                <a:extLst>
                  <a:ext uri="{FF2B5EF4-FFF2-40B4-BE49-F238E27FC236}">
                    <a16:creationId xmlns:a16="http://schemas.microsoft.com/office/drawing/2014/main" id="{73020E4D-A37F-C5CB-12FF-0E30442D0C9D}"/>
                  </a:ext>
                </a:extLst>
              </p:cNvPr>
              <p:cNvSpPr txBox="1"/>
              <p:nvPr/>
            </p:nvSpPr>
            <p:spPr>
              <a:xfrm>
                <a:off x="970147" y="2053590"/>
                <a:ext cx="740908" cy="307777"/>
              </a:xfrm>
              <a:prstGeom prst="rect">
                <a:avLst/>
              </a:prstGeom>
              <a:noFill/>
            </p:spPr>
            <p:txBody>
              <a:bodyPr wrap="none" rtlCol="0">
                <a:spAutoFit/>
              </a:bodyPr>
              <a:lstStyle/>
              <a:p>
                <a:r>
                  <a:rPr lang="en-US">
                    <a:solidFill>
                      <a:srgbClr val="C00000"/>
                    </a:solidFill>
                  </a:rPr>
                  <a:t>8a-12p</a:t>
                </a:r>
                <a:endParaRPr lang="en-US" dirty="0">
                  <a:solidFill>
                    <a:srgbClr val="C00000"/>
                  </a:solidFill>
                </a:endParaRPr>
              </a:p>
            </p:txBody>
          </p:sp>
          <p:sp>
            <p:nvSpPr>
              <p:cNvPr id="312" name="TextBox 311">
                <a:extLst>
                  <a:ext uri="{FF2B5EF4-FFF2-40B4-BE49-F238E27FC236}">
                    <a16:creationId xmlns:a16="http://schemas.microsoft.com/office/drawing/2014/main" id="{80EB5E49-B75E-9C30-DD2E-A3189B66F28E}"/>
                  </a:ext>
                </a:extLst>
              </p:cNvPr>
              <p:cNvSpPr txBox="1"/>
              <p:nvPr/>
            </p:nvSpPr>
            <p:spPr>
              <a:xfrm>
                <a:off x="970147" y="3019835"/>
                <a:ext cx="740908" cy="307777"/>
              </a:xfrm>
              <a:prstGeom prst="rect">
                <a:avLst/>
              </a:prstGeom>
              <a:noFill/>
            </p:spPr>
            <p:txBody>
              <a:bodyPr wrap="none" rtlCol="0">
                <a:spAutoFit/>
              </a:bodyPr>
              <a:lstStyle/>
              <a:p>
                <a:r>
                  <a:rPr lang="en-US" dirty="0">
                    <a:solidFill>
                      <a:srgbClr val="C00000"/>
                    </a:solidFill>
                  </a:rPr>
                  <a:t>8a-12p</a:t>
                </a:r>
              </a:p>
            </p:txBody>
          </p:sp>
        </p:grpSp>
        <p:sp>
          <p:nvSpPr>
            <p:cNvPr id="304" name="TextBox 303">
              <a:extLst>
                <a:ext uri="{FF2B5EF4-FFF2-40B4-BE49-F238E27FC236}">
                  <a16:creationId xmlns:a16="http://schemas.microsoft.com/office/drawing/2014/main" id="{C3C9E4FC-CB85-C25E-C243-3BC4AE3A5CC6}"/>
                </a:ext>
              </a:extLst>
            </p:cNvPr>
            <p:cNvSpPr txBox="1"/>
            <p:nvPr/>
          </p:nvSpPr>
          <p:spPr>
            <a:xfrm>
              <a:off x="1039944" y="1102458"/>
              <a:ext cx="705642" cy="307777"/>
            </a:xfrm>
            <a:prstGeom prst="rect">
              <a:avLst/>
            </a:prstGeom>
            <a:noFill/>
          </p:spPr>
          <p:txBody>
            <a:bodyPr wrap="none" rtlCol="0">
              <a:spAutoFit/>
            </a:bodyPr>
            <a:lstStyle/>
            <a:p>
              <a:r>
                <a:rPr lang="en-US" sz="1400" b="1" dirty="0">
                  <a:solidFill>
                    <a:srgbClr val="C00000"/>
                  </a:solidFill>
                </a:rPr>
                <a:t>Wk. 16</a:t>
              </a:r>
            </a:p>
          </p:txBody>
        </p:sp>
      </p:grpSp>
    </p:spTree>
    <p:extLst>
      <p:ext uri="{BB962C8B-B14F-4D97-AF65-F5344CB8AC3E}">
        <p14:creationId xmlns:p14="http://schemas.microsoft.com/office/powerpoint/2010/main" val="60539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70" name="Google Shape;270;g5cbcf68ca2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71" name="Google Shape;271;g5cbcf68ca2_0_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C8A9AB9D-40D1-5C82-1789-FE0A51FBBD7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6D1E7A-73BD-171C-6564-6B4CB8D46258}"/>
              </a:ext>
            </a:extLst>
          </p:cNvPr>
          <p:cNvSpPr/>
          <p:nvPr/>
        </p:nvSpPr>
        <p:spPr>
          <a:xfrm>
            <a:off x="2748950" y="2036742"/>
            <a:ext cx="2346385" cy="40190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E09579-C250-86F6-7F02-BC6CA37FED51}"/>
              </a:ext>
            </a:extLst>
          </p:cNvPr>
          <p:cNvSpPr txBox="1"/>
          <p:nvPr/>
        </p:nvSpPr>
        <p:spPr>
          <a:xfrm>
            <a:off x="3048000" y="2048244"/>
            <a:ext cx="1369286" cy="1631216"/>
          </a:xfrm>
          <a:prstGeom prst="rect">
            <a:avLst/>
          </a:prstGeom>
          <a:noFill/>
        </p:spPr>
        <p:txBody>
          <a:bodyPr wrap="none" rtlCol="0">
            <a:spAutoFit/>
          </a:bodyPr>
          <a:lstStyle/>
          <a:p>
            <a:r>
              <a:rPr lang="en-US" sz="2000" dirty="0">
                <a:solidFill>
                  <a:srgbClr val="C00000"/>
                </a:solidFill>
              </a:rPr>
              <a:t>*Readings</a:t>
            </a:r>
          </a:p>
          <a:p>
            <a:r>
              <a:rPr lang="en-US" sz="2000" dirty="0">
                <a:solidFill>
                  <a:srgbClr val="C00000"/>
                </a:solidFill>
              </a:rPr>
              <a:t>*Videos</a:t>
            </a:r>
          </a:p>
          <a:p>
            <a:r>
              <a:rPr lang="en-US" sz="2000" dirty="0">
                <a:solidFill>
                  <a:srgbClr val="C00000"/>
                </a:solidFill>
              </a:rPr>
              <a:t>*PDFs</a:t>
            </a:r>
          </a:p>
          <a:p>
            <a:r>
              <a:rPr lang="en-US" sz="2000" dirty="0">
                <a:solidFill>
                  <a:srgbClr val="C00000"/>
                </a:solidFill>
              </a:rPr>
              <a:t>*</a:t>
            </a:r>
            <a:r>
              <a:rPr lang="en-US" sz="2000" dirty="0" err="1">
                <a:solidFill>
                  <a:srgbClr val="C00000"/>
                </a:solidFill>
              </a:rPr>
              <a:t>Lec</a:t>
            </a:r>
            <a:r>
              <a:rPr lang="en-US" sz="2000" dirty="0">
                <a:solidFill>
                  <a:srgbClr val="C00000"/>
                </a:solidFill>
              </a:rPr>
              <a:t> Cap</a:t>
            </a:r>
          </a:p>
          <a:p>
            <a:r>
              <a:rPr lang="en-US" sz="2000" dirty="0">
                <a:solidFill>
                  <a:srgbClr val="C00000"/>
                </a:solidFill>
              </a:rPr>
              <a:t>*Objects</a:t>
            </a:r>
          </a:p>
        </p:txBody>
      </p:sp>
      <p:sp>
        <p:nvSpPr>
          <p:cNvPr id="13" name="TextBox 12">
            <a:extLst>
              <a:ext uri="{FF2B5EF4-FFF2-40B4-BE49-F238E27FC236}">
                <a16:creationId xmlns:a16="http://schemas.microsoft.com/office/drawing/2014/main" id="{4DD27DAE-030B-E720-FF3A-D62761E0DEC9}"/>
              </a:ext>
            </a:extLst>
          </p:cNvPr>
          <p:cNvSpPr txBox="1"/>
          <p:nvPr/>
        </p:nvSpPr>
        <p:spPr>
          <a:xfrm>
            <a:off x="3047999" y="5017698"/>
            <a:ext cx="1966823" cy="1015663"/>
          </a:xfrm>
          <a:prstGeom prst="rect">
            <a:avLst/>
          </a:prstGeom>
          <a:noFill/>
        </p:spPr>
        <p:txBody>
          <a:bodyPr wrap="square" rtlCol="0">
            <a:spAutoFit/>
          </a:bodyPr>
          <a:lstStyle/>
          <a:p>
            <a:r>
              <a:rPr lang="en-US" sz="2000" dirty="0">
                <a:solidFill>
                  <a:srgbClr val="C00000"/>
                </a:solidFill>
              </a:rPr>
              <a:t>*Lab Exercises</a:t>
            </a:r>
          </a:p>
          <a:p>
            <a:r>
              <a:rPr lang="en-US" sz="2000" dirty="0">
                <a:solidFill>
                  <a:srgbClr val="C00000"/>
                </a:solidFill>
              </a:rPr>
              <a:t>*Simulations</a:t>
            </a:r>
          </a:p>
          <a:p>
            <a:r>
              <a:rPr lang="en-US" sz="2000" dirty="0">
                <a:solidFill>
                  <a:srgbClr val="C00000"/>
                </a:solidFill>
              </a:rPr>
              <a:t>*Performance</a:t>
            </a:r>
          </a:p>
        </p:txBody>
      </p:sp>
      <p:sp>
        <p:nvSpPr>
          <p:cNvPr id="14" name="TextBox 13">
            <a:extLst>
              <a:ext uri="{FF2B5EF4-FFF2-40B4-BE49-F238E27FC236}">
                <a16:creationId xmlns:a16="http://schemas.microsoft.com/office/drawing/2014/main" id="{8CCDD2CF-D096-38FD-22C7-DF89DBADFADE}"/>
              </a:ext>
            </a:extLst>
          </p:cNvPr>
          <p:cNvSpPr txBox="1"/>
          <p:nvPr/>
        </p:nvSpPr>
        <p:spPr>
          <a:xfrm>
            <a:off x="3047999" y="3774158"/>
            <a:ext cx="1857555" cy="1015663"/>
          </a:xfrm>
          <a:prstGeom prst="rect">
            <a:avLst/>
          </a:prstGeom>
          <a:noFill/>
        </p:spPr>
        <p:txBody>
          <a:bodyPr wrap="square" rtlCol="0">
            <a:spAutoFit/>
          </a:bodyPr>
          <a:lstStyle/>
          <a:p>
            <a:r>
              <a:rPr lang="en-US" sz="2000" dirty="0">
                <a:solidFill>
                  <a:srgbClr val="C00000"/>
                </a:solidFill>
              </a:rPr>
              <a:t>*Study Guide</a:t>
            </a:r>
          </a:p>
          <a:p>
            <a:r>
              <a:rPr lang="en-US" sz="2000" dirty="0">
                <a:solidFill>
                  <a:srgbClr val="C00000"/>
                </a:solidFill>
              </a:rPr>
              <a:t>*Practice Quiz</a:t>
            </a:r>
          </a:p>
          <a:p>
            <a:r>
              <a:rPr lang="en-US" sz="2000" dirty="0">
                <a:solidFill>
                  <a:srgbClr val="C00000"/>
                </a:solidFill>
              </a:rPr>
              <a:t>*KAAs</a:t>
            </a:r>
          </a:p>
        </p:txBody>
      </p:sp>
      <p:sp>
        <p:nvSpPr>
          <p:cNvPr id="15" name="TextBox 14">
            <a:extLst>
              <a:ext uri="{FF2B5EF4-FFF2-40B4-BE49-F238E27FC236}">
                <a16:creationId xmlns:a16="http://schemas.microsoft.com/office/drawing/2014/main" id="{F98413CC-1808-4918-DB55-0B3E2AD43275}"/>
              </a:ext>
            </a:extLst>
          </p:cNvPr>
          <p:cNvSpPr txBox="1"/>
          <p:nvPr/>
        </p:nvSpPr>
        <p:spPr>
          <a:xfrm>
            <a:off x="3129884" y="1642383"/>
            <a:ext cx="1653017" cy="400110"/>
          </a:xfrm>
          <a:prstGeom prst="rect">
            <a:avLst/>
          </a:prstGeom>
          <a:noFill/>
        </p:spPr>
        <p:txBody>
          <a:bodyPr wrap="none" rtlCol="0">
            <a:spAutoFit/>
          </a:bodyPr>
          <a:lstStyle/>
          <a:p>
            <a:r>
              <a:rPr lang="en-US" sz="2000" dirty="0">
                <a:solidFill>
                  <a:srgbClr val="C00000"/>
                </a:solidFill>
              </a:rPr>
              <a:t>LMS Canvas</a:t>
            </a:r>
          </a:p>
        </p:txBody>
      </p:sp>
      <p:grpSp>
        <p:nvGrpSpPr>
          <p:cNvPr id="12" name="Group 11">
            <a:extLst>
              <a:ext uri="{FF2B5EF4-FFF2-40B4-BE49-F238E27FC236}">
                <a16:creationId xmlns:a16="http://schemas.microsoft.com/office/drawing/2014/main" id="{434B8D2C-2625-23B5-420E-912682DE1778}"/>
              </a:ext>
            </a:extLst>
          </p:cNvPr>
          <p:cNvGrpSpPr/>
          <p:nvPr/>
        </p:nvGrpSpPr>
        <p:grpSpPr>
          <a:xfrm>
            <a:off x="1406103" y="2605918"/>
            <a:ext cx="1293962" cy="318751"/>
            <a:chOff x="6193766" y="3110249"/>
            <a:chExt cx="1293962" cy="318751"/>
          </a:xfrm>
        </p:grpSpPr>
        <p:cxnSp>
          <p:nvCxnSpPr>
            <p:cNvPr id="10" name="Straight Arrow Connector 9">
              <a:extLst>
                <a:ext uri="{FF2B5EF4-FFF2-40B4-BE49-F238E27FC236}">
                  <a16:creationId xmlns:a16="http://schemas.microsoft.com/office/drawing/2014/main" id="{2D301321-D2CB-7CD1-B33D-D5525869C1A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94AC7F-89F0-23B3-0501-026FC141E5F3}"/>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1</a:t>
              </a:r>
            </a:p>
          </p:txBody>
        </p:sp>
      </p:grpSp>
      <p:grpSp>
        <p:nvGrpSpPr>
          <p:cNvPr id="22" name="Group 21">
            <a:extLst>
              <a:ext uri="{FF2B5EF4-FFF2-40B4-BE49-F238E27FC236}">
                <a16:creationId xmlns:a16="http://schemas.microsoft.com/office/drawing/2014/main" id="{C0EE6E24-7092-B1EB-3739-933D68D84CEB}"/>
              </a:ext>
            </a:extLst>
          </p:cNvPr>
          <p:cNvGrpSpPr/>
          <p:nvPr/>
        </p:nvGrpSpPr>
        <p:grpSpPr>
          <a:xfrm>
            <a:off x="1417177" y="3306573"/>
            <a:ext cx="1293962" cy="318751"/>
            <a:chOff x="6193766" y="3110249"/>
            <a:chExt cx="1293962" cy="318751"/>
          </a:xfrm>
        </p:grpSpPr>
        <p:cxnSp>
          <p:nvCxnSpPr>
            <p:cNvPr id="23" name="Straight Arrow Connector 22">
              <a:extLst>
                <a:ext uri="{FF2B5EF4-FFF2-40B4-BE49-F238E27FC236}">
                  <a16:creationId xmlns:a16="http://schemas.microsoft.com/office/drawing/2014/main" id="{99497FBD-E560-6D99-5E48-B5F7DC67087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1D3837D-EF29-4CDD-A22B-5DB611DA0FA0}"/>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2</a:t>
              </a:r>
            </a:p>
          </p:txBody>
        </p:sp>
      </p:grpSp>
      <p:grpSp>
        <p:nvGrpSpPr>
          <p:cNvPr id="25" name="Group 24">
            <a:extLst>
              <a:ext uri="{FF2B5EF4-FFF2-40B4-BE49-F238E27FC236}">
                <a16:creationId xmlns:a16="http://schemas.microsoft.com/office/drawing/2014/main" id="{CDD55B1A-3636-03D1-375C-D659D007FBB9}"/>
              </a:ext>
            </a:extLst>
          </p:cNvPr>
          <p:cNvGrpSpPr/>
          <p:nvPr/>
        </p:nvGrpSpPr>
        <p:grpSpPr>
          <a:xfrm>
            <a:off x="1406103" y="3996253"/>
            <a:ext cx="1293962" cy="318751"/>
            <a:chOff x="6193766" y="3110249"/>
            <a:chExt cx="1293962" cy="318751"/>
          </a:xfrm>
        </p:grpSpPr>
        <p:cxnSp>
          <p:nvCxnSpPr>
            <p:cNvPr id="26" name="Straight Arrow Connector 25">
              <a:extLst>
                <a:ext uri="{FF2B5EF4-FFF2-40B4-BE49-F238E27FC236}">
                  <a16:creationId xmlns:a16="http://schemas.microsoft.com/office/drawing/2014/main" id="{866D2C60-0836-CFC8-DD30-FE10559C301F}"/>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748600-45CF-5201-A879-EDFA8A980357}"/>
                </a:ext>
              </a:extLst>
            </p:cNvPr>
            <p:cNvSpPr txBox="1"/>
            <p:nvPr/>
          </p:nvSpPr>
          <p:spPr>
            <a:xfrm>
              <a:off x="6268529" y="3110249"/>
              <a:ext cx="998991" cy="307777"/>
            </a:xfrm>
            <a:prstGeom prst="rect">
              <a:avLst/>
            </a:prstGeom>
            <a:noFill/>
          </p:spPr>
          <p:txBody>
            <a:bodyPr wrap="none" rtlCol="0">
              <a:spAutoFit/>
            </a:bodyPr>
            <a:lstStyle/>
            <a:p>
              <a:r>
                <a:rPr lang="en-US" b="1" dirty="0">
                  <a:solidFill>
                    <a:srgbClr val="C00000"/>
                  </a:solidFill>
                </a:rPr>
                <a:t>Student 3</a:t>
              </a:r>
            </a:p>
          </p:txBody>
        </p:sp>
      </p:grpSp>
      <p:grpSp>
        <p:nvGrpSpPr>
          <p:cNvPr id="28" name="Group 27">
            <a:extLst>
              <a:ext uri="{FF2B5EF4-FFF2-40B4-BE49-F238E27FC236}">
                <a16:creationId xmlns:a16="http://schemas.microsoft.com/office/drawing/2014/main" id="{F24995F9-6560-E099-B52B-76DEFD17C56E}"/>
              </a:ext>
            </a:extLst>
          </p:cNvPr>
          <p:cNvGrpSpPr/>
          <p:nvPr/>
        </p:nvGrpSpPr>
        <p:grpSpPr>
          <a:xfrm>
            <a:off x="1406103" y="5252457"/>
            <a:ext cx="1293962" cy="318752"/>
            <a:chOff x="6193766" y="3110248"/>
            <a:chExt cx="1293962" cy="318752"/>
          </a:xfrm>
        </p:grpSpPr>
        <p:cxnSp>
          <p:nvCxnSpPr>
            <p:cNvPr id="29" name="Straight Arrow Connector 28">
              <a:extLst>
                <a:ext uri="{FF2B5EF4-FFF2-40B4-BE49-F238E27FC236}">
                  <a16:creationId xmlns:a16="http://schemas.microsoft.com/office/drawing/2014/main" id="{470ACB7B-584B-E11B-8B05-9CA44198D060}"/>
                </a:ext>
              </a:extLst>
            </p:cNvPr>
            <p:cNvCxnSpPr/>
            <p:nvPr/>
          </p:nvCxnSpPr>
          <p:spPr>
            <a:xfrm>
              <a:off x="6193766" y="3429000"/>
              <a:ext cx="12939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F6A674D-F245-8D1F-1C90-FB6CBC824987}"/>
                </a:ext>
              </a:extLst>
            </p:cNvPr>
            <p:cNvSpPr txBox="1"/>
            <p:nvPr/>
          </p:nvSpPr>
          <p:spPr>
            <a:xfrm>
              <a:off x="6388285" y="3110248"/>
              <a:ext cx="809837" cy="307777"/>
            </a:xfrm>
            <a:prstGeom prst="rect">
              <a:avLst/>
            </a:prstGeom>
            <a:noFill/>
          </p:spPr>
          <p:txBody>
            <a:bodyPr wrap="none" rtlCol="0">
              <a:spAutoFit/>
            </a:bodyPr>
            <a:lstStyle/>
            <a:p>
              <a:r>
                <a:rPr lang="en-US" b="1" dirty="0">
                  <a:solidFill>
                    <a:srgbClr val="C00000"/>
                  </a:solidFill>
                </a:rPr>
                <a:t>Faculty</a:t>
              </a:r>
            </a:p>
          </p:txBody>
        </p:sp>
      </p:grpSp>
      <p:sp>
        <p:nvSpPr>
          <p:cNvPr id="16" name="TextBox 15">
            <a:extLst>
              <a:ext uri="{FF2B5EF4-FFF2-40B4-BE49-F238E27FC236}">
                <a16:creationId xmlns:a16="http://schemas.microsoft.com/office/drawing/2014/main" id="{8153471C-26CE-27FE-1A7A-033FD603CBEB}"/>
              </a:ext>
            </a:extLst>
          </p:cNvPr>
          <p:cNvSpPr txBox="1"/>
          <p:nvPr/>
        </p:nvSpPr>
        <p:spPr>
          <a:xfrm>
            <a:off x="6274488" y="2188493"/>
            <a:ext cx="1736373" cy="369332"/>
          </a:xfrm>
          <a:prstGeom prst="rect">
            <a:avLst/>
          </a:prstGeom>
          <a:noFill/>
        </p:spPr>
        <p:txBody>
          <a:bodyPr wrap="none" rtlCol="0">
            <a:spAutoFit/>
          </a:bodyPr>
          <a:lstStyle/>
          <a:p>
            <a:r>
              <a:rPr lang="en-US" sz="1800" b="1" dirty="0">
                <a:solidFill>
                  <a:srgbClr val="C00000"/>
                </a:solidFill>
              </a:rPr>
              <a:t>Lab Exercises</a:t>
            </a:r>
          </a:p>
        </p:txBody>
      </p:sp>
      <p:sp>
        <p:nvSpPr>
          <p:cNvPr id="32" name="TextBox 31">
            <a:extLst>
              <a:ext uri="{FF2B5EF4-FFF2-40B4-BE49-F238E27FC236}">
                <a16:creationId xmlns:a16="http://schemas.microsoft.com/office/drawing/2014/main" id="{328F3215-B742-2CBB-0BDC-96FBA9366CEC}"/>
              </a:ext>
            </a:extLst>
          </p:cNvPr>
          <p:cNvSpPr txBox="1"/>
          <p:nvPr/>
        </p:nvSpPr>
        <p:spPr>
          <a:xfrm>
            <a:off x="8200434" y="2188493"/>
            <a:ext cx="2710999" cy="369332"/>
          </a:xfrm>
          <a:prstGeom prst="rect">
            <a:avLst/>
          </a:prstGeom>
          <a:noFill/>
        </p:spPr>
        <p:txBody>
          <a:bodyPr wrap="none" rtlCol="0">
            <a:spAutoFit/>
          </a:bodyPr>
          <a:lstStyle/>
          <a:p>
            <a:r>
              <a:rPr lang="en-US" sz="1800" b="1" dirty="0">
                <a:solidFill>
                  <a:srgbClr val="C00000"/>
                </a:solidFill>
              </a:rPr>
              <a:t>Hands-On Assessment</a:t>
            </a:r>
          </a:p>
        </p:txBody>
      </p:sp>
      <p:sp>
        <p:nvSpPr>
          <p:cNvPr id="33" name="TextBox 32">
            <a:extLst>
              <a:ext uri="{FF2B5EF4-FFF2-40B4-BE49-F238E27FC236}">
                <a16:creationId xmlns:a16="http://schemas.microsoft.com/office/drawing/2014/main" id="{C226BAA5-A206-8CEB-F8AA-71BD0E150E2B}"/>
              </a:ext>
            </a:extLst>
          </p:cNvPr>
          <p:cNvSpPr txBox="1"/>
          <p:nvPr/>
        </p:nvSpPr>
        <p:spPr>
          <a:xfrm>
            <a:off x="6927427" y="1765539"/>
            <a:ext cx="2634054" cy="369332"/>
          </a:xfrm>
          <a:prstGeom prst="rect">
            <a:avLst/>
          </a:prstGeom>
          <a:noFill/>
        </p:spPr>
        <p:txBody>
          <a:bodyPr wrap="none" rtlCol="0">
            <a:spAutoFit/>
          </a:bodyPr>
          <a:lstStyle/>
          <a:p>
            <a:r>
              <a:rPr lang="en-US" sz="1800" b="1" i="1" u="sng" dirty="0">
                <a:solidFill>
                  <a:srgbClr val="C00000"/>
                </a:solidFill>
              </a:rPr>
              <a:t>On-campus class time</a:t>
            </a:r>
          </a:p>
        </p:txBody>
      </p:sp>
      <p:sp>
        <p:nvSpPr>
          <p:cNvPr id="34" name="TextBox 33">
            <a:extLst>
              <a:ext uri="{FF2B5EF4-FFF2-40B4-BE49-F238E27FC236}">
                <a16:creationId xmlns:a16="http://schemas.microsoft.com/office/drawing/2014/main" id="{37E5B5D1-F219-C527-0D5E-EFC524F24952}"/>
              </a:ext>
            </a:extLst>
          </p:cNvPr>
          <p:cNvSpPr txBox="1"/>
          <p:nvPr/>
        </p:nvSpPr>
        <p:spPr>
          <a:xfrm>
            <a:off x="1684646" y="6374419"/>
            <a:ext cx="4095993" cy="369332"/>
          </a:xfrm>
          <a:prstGeom prst="rect">
            <a:avLst/>
          </a:prstGeom>
          <a:noFill/>
        </p:spPr>
        <p:txBody>
          <a:bodyPr wrap="none" rtlCol="0">
            <a:spAutoFit/>
          </a:bodyPr>
          <a:lstStyle/>
          <a:p>
            <a:r>
              <a:rPr lang="en-US" sz="1800" b="1" dirty="0">
                <a:solidFill>
                  <a:srgbClr val="C00000"/>
                </a:solidFill>
              </a:rPr>
              <a:t>Self-proctored Online Assessments</a:t>
            </a:r>
          </a:p>
        </p:txBody>
      </p:sp>
      <p:sp>
        <p:nvSpPr>
          <p:cNvPr id="35" name="TextBox 34">
            <a:extLst>
              <a:ext uri="{FF2B5EF4-FFF2-40B4-BE49-F238E27FC236}">
                <a16:creationId xmlns:a16="http://schemas.microsoft.com/office/drawing/2014/main" id="{CB6B2FB8-298B-9377-E50B-246E5A4AE551}"/>
              </a:ext>
            </a:extLst>
          </p:cNvPr>
          <p:cNvSpPr txBox="1"/>
          <p:nvPr/>
        </p:nvSpPr>
        <p:spPr>
          <a:xfrm>
            <a:off x="6293417" y="3101916"/>
            <a:ext cx="4480714" cy="369332"/>
          </a:xfrm>
          <a:prstGeom prst="rect">
            <a:avLst/>
          </a:prstGeom>
          <a:noFill/>
        </p:spPr>
        <p:txBody>
          <a:bodyPr wrap="none" rtlCol="0">
            <a:spAutoFit/>
          </a:bodyPr>
          <a:lstStyle/>
          <a:p>
            <a:r>
              <a:rPr lang="en-US" sz="1800" b="1" dirty="0">
                <a:solidFill>
                  <a:srgbClr val="C00000"/>
                </a:solidFill>
              </a:rPr>
              <a:t>Lab Packs sold in Bookstore (required)</a:t>
            </a:r>
          </a:p>
        </p:txBody>
      </p:sp>
      <p:sp>
        <p:nvSpPr>
          <p:cNvPr id="36" name="TextBox 35">
            <a:extLst>
              <a:ext uri="{FF2B5EF4-FFF2-40B4-BE49-F238E27FC236}">
                <a16:creationId xmlns:a16="http://schemas.microsoft.com/office/drawing/2014/main" id="{F8CED359-2B5D-D669-9E45-533791B23BDF}"/>
              </a:ext>
            </a:extLst>
          </p:cNvPr>
          <p:cNvSpPr txBox="1"/>
          <p:nvPr/>
        </p:nvSpPr>
        <p:spPr>
          <a:xfrm>
            <a:off x="6293417" y="4117432"/>
            <a:ext cx="3082895" cy="369332"/>
          </a:xfrm>
          <a:prstGeom prst="rect">
            <a:avLst/>
          </a:prstGeom>
          <a:noFill/>
        </p:spPr>
        <p:txBody>
          <a:bodyPr wrap="none" rtlCol="0">
            <a:spAutoFit/>
          </a:bodyPr>
          <a:lstStyle/>
          <a:p>
            <a:r>
              <a:rPr lang="en-US" sz="1800" b="1" dirty="0">
                <a:solidFill>
                  <a:srgbClr val="C00000"/>
                </a:solidFill>
              </a:rPr>
              <a:t>Faculty facilitates learning</a:t>
            </a:r>
          </a:p>
        </p:txBody>
      </p:sp>
      <p:sp>
        <p:nvSpPr>
          <p:cNvPr id="37" name="TextBox 36">
            <a:extLst>
              <a:ext uri="{FF2B5EF4-FFF2-40B4-BE49-F238E27FC236}">
                <a16:creationId xmlns:a16="http://schemas.microsoft.com/office/drawing/2014/main" id="{9AFC7BB0-7A04-C3B4-60A2-A98480DF541D}"/>
              </a:ext>
            </a:extLst>
          </p:cNvPr>
          <p:cNvSpPr txBox="1"/>
          <p:nvPr/>
        </p:nvSpPr>
        <p:spPr>
          <a:xfrm>
            <a:off x="6293417" y="5221679"/>
            <a:ext cx="4750018" cy="369332"/>
          </a:xfrm>
          <a:prstGeom prst="rect">
            <a:avLst/>
          </a:prstGeom>
          <a:noFill/>
        </p:spPr>
        <p:txBody>
          <a:bodyPr wrap="none" rtlCol="0">
            <a:spAutoFit/>
          </a:bodyPr>
          <a:lstStyle/>
          <a:p>
            <a:r>
              <a:rPr lang="en-US" sz="1800" b="1" dirty="0">
                <a:solidFill>
                  <a:srgbClr val="C00000"/>
                </a:solidFill>
              </a:rPr>
              <a:t>Faculty assesses student skill/knowledge</a:t>
            </a:r>
          </a:p>
        </p:txBody>
      </p:sp>
      <p:sp>
        <p:nvSpPr>
          <p:cNvPr id="38" name="TextBox 37">
            <a:extLst>
              <a:ext uri="{FF2B5EF4-FFF2-40B4-BE49-F238E27FC236}">
                <a16:creationId xmlns:a16="http://schemas.microsoft.com/office/drawing/2014/main" id="{7B270E7D-C5DC-5250-49BE-916B0AA4D99A}"/>
              </a:ext>
            </a:extLst>
          </p:cNvPr>
          <p:cNvSpPr txBox="1"/>
          <p:nvPr/>
        </p:nvSpPr>
        <p:spPr>
          <a:xfrm>
            <a:off x="2778646" y="1056113"/>
            <a:ext cx="7023076" cy="461665"/>
          </a:xfrm>
          <a:prstGeom prst="rect">
            <a:avLst/>
          </a:prstGeom>
          <a:noFill/>
        </p:spPr>
        <p:txBody>
          <a:bodyPr wrap="none" rtlCol="0">
            <a:spAutoFit/>
          </a:bodyPr>
          <a:lstStyle/>
          <a:p>
            <a:r>
              <a:rPr lang="en-US" sz="2400" b="1" dirty="0">
                <a:solidFill>
                  <a:srgbClr val="C00000"/>
                </a:solidFill>
              </a:rPr>
              <a:t>Competency-Based/Hybrid Instructional Model</a:t>
            </a:r>
          </a:p>
        </p:txBody>
      </p:sp>
    </p:spTree>
    <p:extLst>
      <p:ext uri="{BB962C8B-B14F-4D97-AF65-F5344CB8AC3E}">
        <p14:creationId xmlns:p14="http://schemas.microsoft.com/office/powerpoint/2010/main" val="41524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E9D8DEB-CFC0-07DF-2366-E60A0FFDE27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oogle Shape;271;g5cbcf68ca2_0_7">
            <a:extLst>
              <a:ext uri="{FF2B5EF4-FFF2-40B4-BE49-F238E27FC236}">
                <a16:creationId xmlns:a16="http://schemas.microsoft.com/office/drawing/2014/main" id="{EFC6EC24-A0D1-078A-3885-1F127BE6B1C0}"/>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18" name="Rectangle 17">
            <a:extLst>
              <a:ext uri="{FF2B5EF4-FFF2-40B4-BE49-F238E27FC236}">
                <a16:creationId xmlns:a16="http://schemas.microsoft.com/office/drawing/2014/main" id="{9B5CD054-5FA8-E350-D39C-E5AB1B793D78}"/>
              </a:ext>
            </a:extLst>
          </p:cNvPr>
          <p:cNvSpPr/>
          <p:nvPr/>
        </p:nvSpPr>
        <p:spPr>
          <a:xfrm>
            <a:off x="506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E55913-71DC-C8C1-99A9-6F514AE83285}"/>
              </a:ext>
            </a:extLst>
          </p:cNvPr>
          <p:cNvSpPr txBox="1"/>
          <p:nvPr/>
        </p:nvSpPr>
        <p:spPr>
          <a:xfrm>
            <a:off x="539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22" name="TextBox 21">
            <a:extLst>
              <a:ext uri="{FF2B5EF4-FFF2-40B4-BE49-F238E27FC236}">
                <a16:creationId xmlns:a16="http://schemas.microsoft.com/office/drawing/2014/main" id="{306031D5-6D01-2DE5-7043-FC64C56559F0}"/>
              </a:ext>
            </a:extLst>
          </p:cNvPr>
          <p:cNvSpPr txBox="1"/>
          <p:nvPr/>
        </p:nvSpPr>
        <p:spPr>
          <a:xfrm rot="19641543">
            <a:off x="578703" y="3107167"/>
            <a:ext cx="482824" cy="338554"/>
          </a:xfrm>
          <a:prstGeom prst="rect">
            <a:avLst/>
          </a:prstGeom>
          <a:noFill/>
        </p:spPr>
        <p:txBody>
          <a:bodyPr wrap="none" rtlCol="0">
            <a:spAutoFit/>
          </a:bodyPr>
          <a:lstStyle/>
          <a:p>
            <a:r>
              <a:rPr lang="en-US" sz="1600" b="1" dirty="0">
                <a:solidFill>
                  <a:srgbClr val="C00000"/>
                </a:solidFill>
              </a:rPr>
              <a:t>Lab</a:t>
            </a:r>
          </a:p>
        </p:txBody>
      </p:sp>
      <p:sp>
        <p:nvSpPr>
          <p:cNvPr id="24" name="TextBox 23">
            <a:extLst>
              <a:ext uri="{FF2B5EF4-FFF2-40B4-BE49-F238E27FC236}">
                <a16:creationId xmlns:a16="http://schemas.microsoft.com/office/drawing/2014/main" id="{30CFB2C2-522C-D75E-9763-E442FAE11B5D}"/>
              </a:ext>
            </a:extLst>
          </p:cNvPr>
          <p:cNvSpPr txBox="1"/>
          <p:nvPr/>
        </p:nvSpPr>
        <p:spPr>
          <a:xfrm>
            <a:off x="461587" y="3433954"/>
            <a:ext cx="740908" cy="307777"/>
          </a:xfrm>
          <a:prstGeom prst="rect">
            <a:avLst/>
          </a:prstGeom>
          <a:noFill/>
        </p:spPr>
        <p:txBody>
          <a:bodyPr wrap="none" rtlCol="0">
            <a:spAutoFit/>
          </a:bodyPr>
          <a:lstStyle/>
          <a:p>
            <a:r>
              <a:rPr lang="en-US" dirty="0">
                <a:solidFill>
                  <a:srgbClr val="C00000"/>
                </a:solidFill>
              </a:rPr>
              <a:t>8a-12p</a:t>
            </a:r>
          </a:p>
        </p:txBody>
      </p:sp>
      <p:sp>
        <p:nvSpPr>
          <p:cNvPr id="35" name="TextBox 34">
            <a:extLst>
              <a:ext uri="{FF2B5EF4-FFF2-40B4-BE49-F238E27FC236}">
                <a16:creationId xmlns:a16="http://schemas.microsoft.com/office/drawing/2014/main" id="{3E626277-5CF6-34F8-A36C-3A2D4331AE57}"/>
              </a:ext>
            </a:extLst>
          </p:cNvPr>
          <p:cNvSpPr txBox="1"/>
          <p:nvPr/>
        </p:nvSpPr>
        <p:spPr>
          <a:xfrm>
            <a:off x="531384" y="1516577"/>
            <a:ext cx="614271" cy="307777"/>
          </a:xfrm>
          <a:prstGeom prst="rect">
            <a:avLst/>
          </a:prstGeom>
          <a:noFill/>
        </p:spPr>
        <p:txBody>
          <a:bodyPr wrap="none" rtlCol="0">
            <a:spAutoFit/>
          </a:bodyPr>
          <a:lstStyle/>
          <a:p>
            <a:r>
              <a:rPr lang="en-US" sz="1400" b="1" dirty="0">
                <a:solidFill>
                  <a:srgbClr val="C00000"/>
                </a:solidFill>
              </a:rPr>
              <a:t>Wk. 1</a:t>
            </a:r>
          </a:p>
        </p:txBody>
      </p:sp>
      <p:sp>
        <p:nvSpPr>
          <p:cNvPr id="41" name="Rectangle 40">
            <a:extLst>
              <a:ext uri="{FF2B5EF4-FFF2-40B4-BE49-F238E27FC236}">
                <a16:creationId xmlns:a16="http://schemas.microsoft.com/office/drawing/2014/main" id="{DDB30B7C-7199-B625-EDE5-B77430A7109B}"/>
              </a:ext>
            </a:extLst>
          </p:cNvPr>
          <p:cNvSpPr/>
          <p:nvPr/>
        </p:nvSpPr>
        <p:spPr>
          <a:xfrm>
            <a:off x="119932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A8E975D-F7B0-E708-94F5-71B9209F726D}"/>
              </a:ext>
            </a:extLst>
          </p:cNvPr>
          <p:cNvSpPr txBox="1"/>
          <p:nvPr/>
        </p:nvSpPr>
        <p:spPr>
          <a:xfrm>
            <a:off x="1232670" y="2719169"/>
            <a:ext cx="569900" cy="338554"/>
          </a:xfrm>
          <a:prstGeom prst="rect">
            <a:avLst/>
          </a:prstGeom>
          <a:noFill/>
        </p:spPr>
        <p:txBody>
          <a:bodyPr wrap="none" rtlCol="0">
            <a:spAutoFit/>
          </a:bodyPr>
          <a:lstStyle/>
          <a:p>
            <a:r>
              <a:rPr lang="en-US" sz="1600" dirty="0">
                <a:solidFill>
                  <a:srgbClr val="C00000"/>
                </a:solidFill>
              </a:rPr>
              <a:t>Wed</a:t>
            </a:r>
          </a:p>
        </p:txBody>
      </p:sp>
      <p:sp>
        <p:nvSpPr>
          <p:cNvPr id="45" name="TextBox 44">
            <a:extLst>
              <a:ext uri="{FF2B5EF4-FFF2-40B4-BE49-F238E27FC236}">
                <a16:creationId xmlns:a16="http://schemas.microsoft.com/office/drawing/2014/main" id="{33CB169A-FFE0-EDF0-CC19-B530240F353F}"/>
              </a:ext>
            </a:extLst>
          </p:cNvPr>
          <p:cNvSpPr txBox="1"/>
          <p:nvPr/>
        </p:nvSpPr>
        <p:spPr>
          <a:xfrm rot="19641543">
            <a:off x="1266569"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47" name="TextBox 46">
            <a:extLst>
              <a:ext uri="{FF2B5EF4-FFF2-40B4-BE49-F238E27FC236}">
                <a16:creationId xmlns:a16="http://schemas.microsoft.com/office/drawing/2014/main" id="{E9F87FC5-0782-9479-6FA2-46AE816BAEDB}"/>
              </a:ext>
            </a:extLst>
          </p:cNvPr>
          <p:cNvSpPr txBox="1"/>
          <p:nvPr/>
        </p:nvSpPr>
        <p:spPr>
          <a:xfrm>
            <a:off x="1154379" y="3433954"/>
            <a:ext cx="740908" cy="307777"/>
          </a:xfrm>
          <a:prstGeom prst="rect">
            <a:avLst/>
          </a:prstGeom>
          <a:noFill/>
        </p:spPr>
        <p:txBody>
          <a:bodyPr wrap="none" rtlCol="0">
            <a:spAutoFit/>
          </a:bodyPr>
          <a:lstStyle/>
          <a:p>
            <a:r>
              <a:rPr lang="en-US" dirty="0">
                <a:solidFill>
                  <a:srgbClr val="C00000"/>
                </a:solidFill>
              </a:rPr>
              <a:t>8a-12p</a:t>
            </a:r>
          </a:p>
        </p:txBody>
      </p:sp>
      <p:sp>
        <p:nvSpPr>
          <p:cNvPr id="39" name="TextBox 38">
            <a:extLst>
              <a:ext uri="{FF2B5EF4-FFF2-40B4-BE49-F238E27FC236}">
                <a16:creationId xmlns:a16="http://schemas.microsoft.com/office/drawing/2014/main" id="{FA84F6A7-92D7-AF35-7E83-1F44FB298A58}"/>
              </a:ext>
            </a:extLst>
          </p:cNvPr>
          <p:cNvSpPr txBox="1"/>
          <p:nvPr/>
        </p:nvSpPr>
        <p:spPr>
          <a:xfrm>
            <a:off x="1224176" y="1516577"/>
            <a:ext cx="614271" cy="307777"/>
          </a:xfrm>
          <a:prstGeom prst="rect">
            <a:avLst/>
          </a:prstGeom>
          <a:noFill/>
        </p:spPr>
        <p:txBody>
          <a:bodyPr wrap="none" rtlCol="0">
            <a:spAutoFit/>
          </a:bodyPr>
          <a:lstStyle/>
          <a:p>
            <a:r>
              <a:rPr lang="en-US" sz="1400" b="1" dirty="0">
                <a:solidFill>
                  <a:srgbClr val="C00000"/>
                </a:solidFill>
              </a:rPr>
              <a:t>Wk. 2</a:t>
            </a:r>
          </a:p>
        </p:txBody>
      </p:sp>
      <p:sp>
        <p:nvSpPr>
          <p:cNvPr id="52" name="Rectangle 51">
            <a:extLst>
              <a:ext uri="{FF2B5EF4-FFF2-40B4-BE49-F238E27FC236}">
                <a16:creationId xmlns:a16="http://schemas.microsoft.com/office/drawing/2014/main" id="{3F651017-FAFA-7751-B240-31D99D85B3E6}"/>
              </a:ext>
            </a:extLst>
          </p:cNvPr>
          <p:cNvSpPr/>
          <p:nvPr/>
        </p:nvSpPr>
        <p:spPr>
          <a:xfrm>
            <a:off x="189212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C4E73CE-29AF-BAE9-F5BE-2BA4C319FBCC}"/>
              </a:ext>
            </a:extLst>
          </p:cNvPr>
          <p:cNvSpPr txBox="1"/>
          <p:nvPr/>
        </p:nvSpPr>
        <p:spPr>
          <a:xfrm>
            <a:off x="1925462" y="2719169"/>
            <a:ext cx="569900" cy="338554"/>
          </a:xfrm>
          <a:prstGeom prst="rect">
            <a:avLst/>
          </a:prstGeom>
          <a:noFill/>
        </p:spPr>
        <p:txBody>
          <a:bodyPr wrap="none" rtlCol="0">
            <a:spAutoFit/>
          </a:bodyPr>
          <a:lstStyle/>
          <a:p>
            <a:r>
              <a:rPr lang="en-US" sz="1600" dirty="0">
                <a:solidFill>
                  <a:srgbClr val="C00000"/>
                </a:solidFill>
              </a:rPr>
              <a:t>Wed</a:t>
            </a:r>
          </a:p>
        </p:txBody>
      </p:sp>
      <p:sp>
        <p:nvSpPr>
          <p:cNvPr id="56" name="TextBox 55">
            <a:extLst>
              <a:ext uri="{FF2B5EF4-FFF2-40B4-BE49-F238E27FC236}">
                <a16:creationId xmlns:a16="http://schemas.microsoft.com/office/drawing/2014/main" id="{8E560102-58C9-BE85-761A-E8B35E767D30}"/>
              </a:ext>
            </a:extLst>
          </p:cNvPr>
          <p:cNvSpPr txBox="1"/>
          <p:nvPr/>
        </p:nvSpPr>
        <p:spPr>
          <a:xfrm rot="19641543">
            <a:off x="1954929" y="3083970"/>
            <a:ext cx="482824" cy="338554"/>
          </a:xfrm>
          <a:prstGeom prst="rect">
            <a:avLst/>
          </a:prstGeom>
          <a:noFill/>
        </p:spPr>
        <p:txBody>
          <a:bodyPr wrap="none" rtlCol="0">
            <a:spAutoFit/>
          </a:bodyPr>
          <a:lstStyle/>
          <a:p>
            <a:r>
              <a:rPr lang="en-US" sz="1600" b="1" dirty="0">
                <a:solidFill>
                  <a:srgbClr val="C00000"/>
                </a:solidFill>
              </a:rPr>
              <a:t>Lab</a:t>
            </a:r>
          </a:p>
        </p:txBody>
      </p:sp>
      <p:sp>
        <p:nvSpPr>
          <p:cNvPr id="58" name="TextBox 57">
            <a:extLst>
              <a:ext uri="{FF2B5EF4-FFF2-40B4-BE49-F238E27FC236}">
                <a16:creationId xmlns:a16="http://schemas.microsoft.com/office/drawing/2014/main" id="{9D453508-D7F5-7E7E-11B1-8414093F82F1}"/>
              </a:ext>
            </a:extLst>
          </p:cNvPr>
          <p:cNvSpPr txBox="1"/>
          <p:nvPr/>
        </p:nvSpPr>
        <p:spPr>
          <a:xfrm>
            <a:off x="1847171" y="3433954"/>
            <a:ext cx="755335" cy="338554"/>
          </a:xfrm>
          <a:prstGeom prst="rect">
            <a:avLst/>
          </a:prstGeom>
          <a:noFill/>
        </p:spPr>
        <p:txBody>
          <a:bodyPr wrap="none" rtlCol="0">
            <a:spAutoFit/>
          </a:bodyPr>
          <a:lstStyle/>
          <a:p>
            <a:r>
              <a:rPr lang="en-US" dirty="0">
                <a:solidFill>
                  <a:srgbClr val="C00000"/>
                </a:solidFill>
              </a:rPr>
              <a:t>8a-12</a:t>
            </a:r>
            <a:r>
              <a:rPr lang="en-US" sz="1600" dirty="0">
                <a:solidFill>
                  <a:srgbClr val="C00000"/>
                </a:solidFill>
              </a:rPr>
              <a:t>p</a:t>
            </a:r>
          </a:p>
        </p:txBody>
      </p:sp>
      <p:sp>
        <p:nvSpPr>
          <p:cNvPr id="50" name="TextBox 49">
            <a:extLst>
              <a:ext uri="{FF2B5EF4-FFF2-40B4-BE49-F238E27FC236}">
                <a16:creationId xmlns:a16="http://schemas.microsoft.com/office/drawing/2014/main" id="{7E08C229-902B-23BC-818A-A88065CA44F2}"/>
              </a:ext>
            </a:extLst>
          </p:cNvPr>
          <p:cNvSpPr txBox="1"/>
          <p:nvPr/>
        </p:nvSpPr>
        <p:spPr>
          <a:xfrm>
            <a:off x="1916968" y="1516577"/>
            <a:ext cx="614271" cy="307777"/>
          </a:xfrm>
          <a:prstGeom prst="rect">
            <a:avLst/>
          </a:prstGeom>
          <a:noFill/>
        </p:spPr>
        <p:txBody>
          <a:bodyPr wrap="none" rtlCol="0">
            <a:spAutoFit/>
          </a:bodyPr>
          <a:lstStyle/>
          <a:p>
            <a:r>
              <a:rPr lang="en-US" sz="1400" b="1" dirty="0">
                <a:solidFill>
                  <a:srgbClr val="C00000"/>
                </a:solidFill>
              </a:rPr>
              <a:t>Wk. 3</a:t>
            </a:r>
          </a:p>
        </p:txBody>
      </p:sp>
      <p:sp>
        <p:nvSpPr>
          <p:cNvPr id="63" name="Rectangle 62">
            <a:extLst>
              <a:ext uri="{FF2B5EF4-FFF2-40B4-BE49-F238E27FC236}">
                <a16:creationId xmlns:a16="http://schemas.microsoft.com/office/drawing/2014/main" id="{6B250E05-2264-458C-DC50-B955FA385641}"/>
              </a:ext>
            </a:extLst>
          </p:cNvPr>
          <p:cNvSpPr/>
          <p:nvPr/>
        </p:nvSpPr>
        <p:spPr>
          <a:xfrm>
            <a:off x="258491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60CB52AB-19A6-B35B-0458-6595200F5796}"/>
              </a:ext>
            </a:extLst>
          </p:cNvPr>
          <p:cNvSpPr txBox="1"/>
          <p:nvPr/>
        </p:nvSpPr>
        <p:spPr>
          <a:xfrm>
            <a:off x="2618254" y="2719169"/>
            <a:ext cx="569900" cy="338554"/>
          </a:xfrm>
          <a:prstGeom prst="rect">
            <a:avLst/>
          </a:prstGeom>
          <a:noFill/>
        </p:spPr>
        <p:txBody>
          <a:bodyPr wrap="none" rtlCol="0">
            <a:spAutoFit/>
          </a:bodyPr>
          <a:lstStyle/>
          <a:p>
            <a:r>
              <a:rPr lang="en-US" sz="1600" dirty="0">
                <a:solidFill>
                  <a:srgbClr val="C00000"/>
                </a:solidFill>
              </a:rPr>
              <a:t>Wed</a:t>
            </a:r>
          </a:p>
        </p:txBody>
      </p:sp>
      <p:sp>
        <p:nvSpPr>
          <p:cNvPr id="67" name="TextBox 66">
            <a:extLst>
              <a:ext uri="{FF2B5EF4-FFF2-40B4-BE49-F238E27FC236}">
                <a16:creationId xmlns:a16="http://schemas.microsoft.com/office/drawing/2014/main" id="{6D521AF3-5DA9-0387-7226-31BDA2B064D4}"/>
              </a:ext>
            </a:extLst>
          </p:cNvPr>
          <p:cNvSpPr txBox="1"/>
          <p:nvPr/>
        </p:nvSpPr>
        <p:spPr>
          <a:xfrm rot="19641543">
            <a:off x="264179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69" name="TextBox 68">
            <a:extLst>
              <a:ext uri="{FF2B5EF4-FFF2-40B4-BE49-F238E27FC236}">
                <a16:creationId xmlns:a16="http://schemas.microsoft.com/office/drawing/2014/main" id="{208EA0E8-1010-A238-CBE7-9D3EFF93143F}"/>
              </a:ext>
            </a:extLst>
          </p:cNvPr>
          <p:cNvSpPr txBox="1"/>
          <p:nvPr/>
        </p:nvSpPr>
        <p:spPr>
          <a:xfrm>
            <a:off x="2539963" y="3433954"/>
            <a:ext cx="740908" cy="307777"/>
          </a:xfrm>
          <a:prstGeom prst="rect">
            <a:avLst/>
          </a:prstGeom>
          <a:noFill/>
        </p:spPr>
        <p:txBody>
          <a:bodyPr wrap="none" rtlCol="0">
            <a:spAutoFit/>
          </a:bodyPr>
          <a:lstStyle/>
          <a:p>
            <a:r>
              <a:rPr lang="en-US" dirty="0">
                <a:solidFill>
                  <a:srgbClr val="C00000"/>
                </a:solidFill>
              </a:rPr>
              <a:t>8a-12p</a:t>
            </a:r>
          </a:p>
        </p:txBody>
      </p:sp>
      <p:sp>
        <p:nvSpPr>
          <p:cNvPr id="61" name="TextBox 60">
            <a:extLst>
              <a:ext uri="{FF2B5EF4-FFF2-40B4-BE49-F238E27FC236}">
                <a16:creationId xmlns:a16="http://schemas.microsoft.com/office/drawing/2014/main" id="{18AABBD9-A7C6-3545-6F56-6C909A639DD6}"/>
              </a:ext>
            </a:extLst>
          </p:cNvPr>
          <p:cNvSpPr txBox="1"/>
          <p:nvPr/>
        </p:nvSpPr>
        <p:spPr>
          <a:xfrm>
            <a:off x="2609760" y="1516577"/>
            <a:ext cx="614271" cy="307777"/>
          </a:xfrm>
          <a:prstGeom prst="rect">
            <a:avLst/>
          </a:prstGeom>
          <a:noFill/>
        </p:spPr>
        <p:txBody>
          <a:bodyPr wrap="none" rtlCol="0">
            <a:spAutoFit/>
          </a:bodyPr>
          <a:lstStyle/>
          <a:p>
            <a:r>
              <a:rPr lang="en-US" sz="1400" b="1" dirty="0">
                <a:solidFill>
                  <a:srgbClr val="C00000"/>
                </a:solidFill>
              </a:rPr>
              <a:t>Wk. 4</a:t>
            </a:r>
          </a:p>
        </p:txBody>
      </p:sp>
      <p:sp>
        <p:nvSpPr>
          <p:cNvPr id="74" name="Rectangle 73">
            <a:extLst>
              <a:ext uri="{FF2B5EF4-FFF2-40B4-BE49-F238E27FC236}">
                <a16:creationId xmlns:a16="http://schemas.microsoft.com/office/drawing/2014/main" id="{C428E15C-770D-5C54-3BF0-BC63E813F980}"/>
              </a:ext>
            </a:extLst>
          </p:cNvPr>
          <p:cNvSpPr/>
          <p:nvPr/>
        </p:nvSpPr>
        <p:spPr>
          <a:xfrm>
            <a:off x="327770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09677A1D-CAF7-3219-A9BD-AD7CBE631F5B}"/>
              </a:ext>
            </a:extLst>
          </p:cNvPr>
          <p:cNvSpPr txBox="1"/>
          <p:nvPr/>
        </p:nvSpPr>
        <p:spPr>
          <a:xfrm>
            <a:off x="3311046" y="2719169"/>
            <a:ext cx="569900" cy="338554"/>
          </a:xfrm>
          <a:prstGeom prst="rect">
            <a:avLst/>
          </a:prstGeom>
          <a:noFill/>
        </p:spPr>
        <p:txBody>
          <a:bodyPr wrap="none" rtlCol="0">
            <a:spAutoFit/>
          </a:bodyPr>
          <a:lstStyle/>
          <a:p>
            <a:r>
              <a:rPr lang="en-US" sz="1600" dirty="0">
                <a:solidFill>
                  <a:srgbClr val="C00000"/>
                </a:solidFill>
              </a:rPr>
              <a:t>Wed</a:t>
            </a:r>
          </a:p>
        </p:txBody>
      </p:sp>
      <p:sp>
        <p:nvSpPr>
          <p:cNvPr id="78" name="TextBox 77">
            <a:extLst>
              <a:ext uri="{FF2B5EF4-FFF2-40B4-BE49-F238E27FC236}">
                <a16:creationId xmlns:a16="http://schemas.microsoft.com/office/drawing/2014/main" id="{C479F88F-50A1-64E0-3319-AB0DA1E42D68}"/>
              </a:ext>
            </a:extLst>
          </p:cNvPr>
          <p:cNvSpPr txBox="1"/>
          <p:nvPr/>
        </p:nvSpPr>
        <p:spPr>
          <a:xfrm rot="19641543">
            <a:off x="3344945" y="3083971"/>
            <a:ext cx="482824" cy="338554"/>
          </a:xfrm>
          <a:prstGeom prst="rect">
            <a:avLst/>
          </a:prstGeom>
          <a:noFill/>
        </p:spPr>
        <p:txBody>
          <a:bodyPr wrap="none" rtlCol="0">
            <a:spAutoFit/>
          </a:bodyPr>
          <a:lstStyle/>
          <a:p>
            <a:r>
              <a:rPr lang="en-US" sz="1600" b="1" dirty="0">
                <a:solidFill>
                  <a:srgbClr val="C00000"/>
                </a:solidFill>
              </a:rPr>
              <a:t>Lab</a:t>
            </a:r>
          </a:p>
        </p:txBody>
      </p:sp>
      <p:sp>
        <p:nvSpPr>
          <p:cNvPr id="80" name="TextBox 79">
            <a:extLst>
              <a:ext uri="{FF2B5EF4-FFF2-40B4-BE49-F238E27FC236}">
                <a16:creationId xmlns:a16="http://schemas.microsoft.com/office/drawing/2014/main" id="{813FB2CC-22BC-C407-FA80-BA78F649829E}"/>
              </a:ext>
            </a:extLst>
          </p:cNvPr>
          <p:cNvSpPr txBox="1"/>
          <p:nvPr/>
        </p:nvSpPr>
        <p:spPr>
          <a:xfrm>
            <a:off x="3232755" y="3433954"/>
            <a:ext cx="740908" cy="307777"/>
          </a:xfrm>
          <a:prstGeom prst="rect">
            <a:avLst/>
          </a:prstGeom>
          <a:noFill/>
        </p:spPr>
        <p:txBody>
          <a:bodyPr wrap="none" rtlCol="0">
            <a:spAutoFit/>
          </a:bodyPr>
          <a:lstStyle/>
          <a:p>
            <a:r>
              <a:rPr lang="en-US" dirty="0">
                <a:solidFill>
                  <a:srgbClr val="C00000"/>
                </a:solidFill>
              </a:rPr>
              <a:t>8a-12p</a:t>
            </a:r>
          </a:p>
        </p:txBody>
      </p:sp>
      <p:sp>
        <p:nvSpPr>
          <p:cNvPr id="72" name="TextBox 71">
            <a:extLst>
              <a:ext uri="{FF2B5EF4-FFF2-40B4-BE49-F238E27FC236}">
                <a16:creationId xmlns:a16="http://schemas.microsoft.com/office/drawing/2014/main" id="{2BBB8416-F882-0577-D374-DCA5E5651871}"/>
              </a:ext>
            </a:extLst>
          </p:cNvPr>
          <p:cNvSpPr txBox="1"/>
          <p:nvPr/>
        </p:nvSpPr>
        <p:spPr>
          <a:xfrm>
            <a:off x="3302552" y="1516577"/>
            <a:ext cx="614271" cy="307777"/>
          </a:xfrm>
          <a:prstGeom prst="rect">
            <a:avLst/>
          </a:prstGeom>
          <a:noFill/>
        </p:spPr>
        <p:txBody>
          <a:bodyPr wrap="none" rtlCol="0">
            <a:spAutoFit/>
          </a:bodyPr>
          <a:lstStyle/>
          <a:p>
            <a:r>
              <a:rPr lang="en-US" sz="1400" b="1" dirty="0">
                <a:solidFill>
                  <a:srgbClr val="C00000"/>
                </a:solidFill>
              </a:rPr>
              <a:t>Wk. 5</a:t>
            </a:r>
          </a:p>
        </p:txBody>
      </p:sp>
      <p:sp>
        <p:nvSpPr>
          <p:cNvPr id="85" name="Rectangle 84">
            <a:extLst>
              <a:ext uri="{FF2B5EF4-FFF2-40B4-BE49-F238E27FC236}">
                <a16:creationId xmlns:a16="http://schemas.microsoft.com/office/drawing/2014/main" id="{8B1A32E9-508A-3648-ECB2-65D032EEF77A}"/>
              </a:ext>
            </a:extLst>
          </p:cNvPr>
          <p:cNvSpPr/>
          <p:nvPr/>
        </p:nvSpPr>
        <p:spPr>
          <a:xfrm>
            <a:off x="397049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C398D19-A1C0-2992-465F-EBB022B3655F}"/>
              </a:ext>
            </a:extLst>
          </p:cNvPr>
          <p:cNvSpPr txBox="1"/>
          <p:nvPr/>
        </p:nvSpPr>
        <p:spPr>
          <a:xfrm>
            <a:off x="4003838" y="2719169"/>
            <a:ext cx="569900" cy="338554"/>
          </a:xfrm>
          <a:prstGeom prst="rect">
            <a:avLst/>
          </a:prstGeom>
          <a:noFill/>
        </p:spPr>
        <p:txBody>
          <a:bodyPr wrap="none" rtlCol="0">
            <a:spAutoFit/>
          </a:bodyPr>
          <a:lstStyle/>
          <a:p>
            <a:r>
              <a:rPr lang="en-US" sz="1600" dirty="0">
                <a:solidFill>
                  <a:srgbClr val="C00000"/>
                </a:solidFill>
              </a:rPr>
              <a:t>Wed</a:t>
            </a:r>
          </a:p>
        </p:txBody>
      </p:sp>
      <p:sp>
        <p:nvSpPr>
          <p:cNvPr id="89" name="TextBox 88">
            <a:extLst>
              <a:ext uri="{FF2B5EF4-FFF2-40B4-BE49-F238E27FC236}">
                <a16:creationId xmlns:a16="http://schemas.microsoft.com/office/drawing/2014/main" id="{57DA5DF8-18F0-34B3-A5A4-A8A39FC40D62}"/>
              </a:ext>
            </a:extLst>
          </p:cNvPr>
          <p:cNvSpPr txBox="1"/>
          <p:nvPr/>
        </p:nvSpPr>
        <p:spPr>
          <a:xfrm rot="19641543">
            <a:off x="4049588" y="3087369"/>
            <a:ext cx="482824" cy="338554"/>
          </a:xfrm>
          <a:prstGeom prst="rect">
            <a:avLst/>
          </a:prstGeom>
          <a:noFill/>
        </p:spPr>
        <p:txBody>
          <a:bodyPr wrap="none" rtlCol="0">
            <a:spAutoFit/>
          </a:bodyPr>
          <a:lstStyle/>
          <a:p>
            <a:r>
              <a:rPr lang="en-US" sz="1600" b="1" dirty="0">
                <a:solidFill>
                  <a:srgbClr val="C00000"/>
                </a:solidFill>
              </a:rPr>
              <a:t>Lab</a:t>
            </a:r>
          </a:p>
        </p:txBody>
      </p:sp>
      <p:sp>
        <p:nvSpPr>
          <p:cNvPr id="91" name="TextBox 90">
            <a:extLst>
              <a:ext uri="{FF2B5EF4-FFF2-40B4-BE49-F238E27FC236}">
                <a16:creationId xmlns:a16="http://schemas.microsoft.com/office/drawing/2014/main" id="{780D8314-39DF-8B82-D445-36C650DCF648}"/>
              </a:ext>
            </a:extLst>
          </p:cNvPr>
          <p:cNvSpPr txBox="1"/>
          <p:nvPr/>
        </p:nvSpPr>
        <p:spPr>
          <a:xfrm>
            <a:off x="3925547" y="3433954"/>
            <a:ext cx="740908" cy="307777"/>
          </a:xfrm>
          <a:prstGeom prst="rect">
            <a:avLst/>
          </a:prstGeom>
          <a:noFill/>
        </p:spPr>
        <p:txBody>
          <a:bodyPr wrap="none" rtlCol="0">
            <a:spAutoFit/>
          </a:bodyPr>
          <a:lstStyle/>
          <a:p>
            <a:r>
              <a:rPr lang="en-US" dirty="0">
                <a:solidFill>
                  <a:srgbClr val="C00000"/>
                </a:solidFill>
              </a:rPr>
              <a:t>8a-12p</a:t>
            </a:r>
          </a:p>
        </p:txBody>
      </p:sp>
      <p:sp>
        <p:nvSpPr>
          <p:cNvPr id="83" name="TextBox 82">
            <a:extLst>
              <a:ext uri="{FF2B5EF4-FFF2-40B4-BE49-F238E27FC236}">
                <a16:creationId xmlns:a16="http://schemas.microsoft.com/office/drawing/2014/main" id="{5F2D6103-C10E-4551-0CFB-A5F0FEBA1A91}"/>
              </a:ext>
            </a:extLst>
          </p:cNvPr>
          <p:cNvSpPr txBox="1"/>
          <p:nvPr/>
        </p:nvSpPr>
        <p:spPr>
          <a:xfrm>
            <a:off x="3995344" y="1516577"/>
            <a:ext cx="614271" cy="307777"/>
          </a:xfrm>
          <a:prstGeom prst="rect">
            <a:avLst/>
          </a:prstGeom>
          <a:noFill/>
        </p:spPr>
        <p:txBody>
          <a:bodyPr wrap="none" rtlCol="0">
            <a:spAutoFit/>
          </a:bodyPr>
          <a:lstStyle/>
          <a:p>
            <a:r>
              <a:rPr lang="en-US" sz="1400" b="1" dirty="0">
                <a:solidFill>
                  <a:srgbClr val="C00000"/>
                </a:solidFill>
              </a:rPr>
              <a:t>Wk. 6</a:t>
            </a:r>
          </a:p>
        </p:txBody>
      </p:sp>
      <p:sp>
        <p:nvSpPr>
          <p:cNvPr id="96" name="Rectangle 95">
            <a:extLst>
              <a:ext uri="{FF2B5EF4-FFF2-40B4-BE49-F238E27FC236}">
                <a16:creationId xmlns:a16="http://schemas.microsoft.com/office/drawing/2014/main" id="{3F8A0E4A-9F71-3F60-3832-18263283E209}"/>
              </a:ext>
            </a:extLst>
          </p:cNvPr>
          <p:cNvSpPr/>
          <p:nvPr/>
        </p:nvSpPr>
        <p:spPr>
          <a:xfrm>
            <a:off x="466328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BA51C5F-D056-9395-7BDC-99FFFCDC3606}"/>
              </a:ext>
            </a:extLst>
          </p:cNvPr>
          <p:cNvSpPr txBox="1"/>
          <p:nvPr/>
        </p:nvSpPr>
        <p:spPr>
          <a:xfrm>
            <a:off x="469663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00" name="TextBox 99">
            <a:extLst>
              <a:ext uri="{FF2B5EF4-FFF2-40B4-BE49-F238E27FC236}">
                <a16:creationId xmlns:a16="http://schemas.microsoft.com/office/drawing/2014/main" id="{CA62FE6E-55B6-9EAE-6A9B-32ED0F9F0780}"/>
              </a:ext>
            </a:extLst>
          </p:cNvPr>
          <p:cNvSpPr txBox="1"/>
          <p:nvPr/>
        </p:nvSpPr>
        <p:spPr>
          <a:xfrm rot="19641543">
            <a:off x="4730530" y="3096277"/>
            <a:ext cx="482824" cy="338554"/>
          </a:xfrm>
          <a:prstGeom prst="rect">
            <a:avLst/>
          </a:prstGeom>
          <a:noFill/>
        </p:spPr>
        <p:txBody>
          <a:bodyPr wrap="none" rtlCol="0">
            <a:spAutoFit/>
          </a:bodyPr>
          <a:lstStyle/>
          <a:p>
            <a:r>
              <a:rPr lang="en-US" sz="1600" b="1" dirty="0">
                <a:solidFill>
                  <a:srgbClr val="C00000"/>
                </a:solidFill>
              </a:rPr>
              <a:t>Lab</a:t>
            </a:r>
          </a:p>
        </p:txBody>
      </p:sp>
      <p:sp>
        <p:nvSpPr>
          <p:cNvPr id="102" name="TextBox 101">
            <a:extLst>
              <a:ext uri="{FF2B5EF4-FFF2-40B4-BE49-F238E27FC236}">
                <a16:creationId xmlns:a16="http://schemas.microsoft.com/office/drawing/2014/main" id="{2037B182-AC5E-312E-FD7A-1A19352F1363}"/>
              </a:ext>
            </a:extLst>
          </p:cNvPr>
          <p:cNvSpPr txBox="1"/>
          <p:nvPr/>
        </p:nvSpPr>
        <p:spPr>
          <a:xfrm>
            <a:off x="4618339" y="3433954"/>
            <a:ext cx="740908" cy="307777"/>
          </a:xfrm>
          <a:prstGeom prst="rect">
            <a:avLst/>
          </a:prstGeom>
          <a:noFill/>
        </p:spPr>
        <p:txBody>
          <a:bodyPr wrap="none" rtlCol="0">
            <a:spAutoFit/>
          </a:bodyPr>
          <a:lstStyle/>
          <a:p>
            <a:r>
              <a:rPr lang="en-US" dirty="0">
                <a:solidFill>
                  <a:srgbClr val="C00000"/>
                </a:solidFill>
              </a:rPr>
              <a:t>8a-12p</a:t>
            </a:r>
          </a:p>
        </p:txBody>
      </p:sp>
      <p:sp>
        <p:nvSpPr>
          <p:cNvPr id="94" name="TextBox 93">
            <a:extLst>
              <a:ext uri="{FF2B5EF4-FFF2-40B4-BE49-F238E27FC236}">
                <a16:creationId xmlns:a16="http://schemas.microsoft.com/office/drawing/2014/main" id="{E266B9D5-98B8-3012-C4F4-46AAC59498CA}"/>
              </a:ext>
            </a:extLst>
          </p:cNvPr>
          <p:cNvSpPr txBox="1"/>
          <p:nvPr/>
        </p:nvSpPr>
        <p:spPr>
          <a:xfrm>
            <a:off x="4688136" y="1516577"/>
            <a:ext cx="614271" cy="307777"/>
          </a:xfrm>
          <a:prstGeom prst="rect">
            <a:avLst/>
          </a:prstGeom>
          <a:noFill/>
        </p:spPr>
        <p:txBody>
          <a:bodyPr wrap="none" rtlCol="0">
            <a:spAutoFit/>
          </a:bodyPr>
          <a:lstStyle/>
          <a:p>
            <a:r>
              <a:rPr lang="en-US" sz="1400" b="1" dirty="0">
                <a:solidFill>
                  <a:srgbClr val="C00000"/>
                </a:solidFill>
              </a:rPr>
              <a:t>Wk. 7</a:t>
            </a:r>
          </a:p>
        </p:txBody>
      </p:sp>
      <p:sp>
        <p:nvSpPr>
          <p:cNvPr id="107" name="Rectangle 106">
            <a:extLst>
              <a:ext uri="{FF2B5EF4-FFF2-40B4-BE49-F238E27FC236}">
                <a16:creationId xmlns:a16="http://schemas.microsoft.com/office/drawing/2014/main" id="{58C67837-2692-AC2F-6953-28FCF33D6BD3}"/>
              </a:ext>
            </a:extLst>
          </p:cNvPr>
          <p:cNvSpPr/>
          <p:nvPr/>
        </p:nvSpPr>
        <p:spPr>
          <a:xfrm>
            <a:off x="535608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5A950916-B57F-6F8F-B909-DBC60EF67833}"/>
              </a:ext>
            </a:extLst>
          </p:cNvPr>
          <p:cNvSpPr txBox="1"/>
          <p:nvPr/>
        </p:nvSpPr>
        <p:spPr>
          <a:xfrm>
            <a:off x="538942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11" name="TextBox 110">
            <a:extLst>
              <a:ext uri="{FF2B5EF4-FFF2-40B4-BE49-F238E27FC236}">
                <a16:creationId xmlns:a16="http://schemas.microsoft.com/office/drawing/2014/main" id="{D1F7FC84-D52E-CB46-09DC-DC19543A6D23}"/>
              </a:ext>
            </a:extLst>
          </p:cNvPr>
          <p:cNvSpPr txBox="1"/>
          <p:nvPr/>
        </p:nvSpPr>
        <p:spPr>
          <a:xfrm rot="19641543">
            <a:off x="5412060" y="3076560"/>
            <a:ext cx="482824" cy="338554"/>
          </a:xfrm>
          <a:prstGeom prst="rect">
            <a:avLst/>
          </a:prstGeom>
          <a:noFill/>
        </p:spPr>
        <p:txBody>
          <a:bodyPr wrap="none" rtlCol="0">
            <a:spAutoFit/>
          </a:bodyPr>
          <a:lstStyle/>
          <a:p>
            <a:r>
              <a:rPr lang="en-US" sz="1600" b="1" dirty="0">
                <a:solidFill>
                  <a:srgbClr val="C00000"/>
                </a:solidFill>
              </a:rPr>
              <a:t>Lab</a:t>
            </a:r>
          </a:p>
        </p:txBody>
      </p:sp>
      <p:sp>
        <p:nvSpPr>
          <p:cNvPr id="113" name="TextBox 112">
            <a:extLst>
              <a:ext uri="{FF2B5EF4-FFF2-40B4-BE49-F238E27FC236}">
                <a16:creationId xmlns:a16="http://schemas.microsoft.com/office/drawing/2014/main" id="{C7CCF835-73D6-27F0-64A0-1E51184E35A3}"/>
              </a:ext>
            </a:extLst>
          </p:cNvPr>
          <p:cNvSpPr txBox="1"/>
          <p:nvPr/>
        </p:nvSpPr>
        <p:spPr>
          <a:xfrm>
            <a:off x="5311131" y="3433954"/>
            <a:ext cx="740908" cy="307777"/>
          </a:xfrm>
          <a:prstGeom prst="rect">
            <a:avLst/>
          </a:prstGeom>
          <a:noFill/>
        </p:spPr>
        <p:txBody>
          <a:bodyPr wrap="none" rtlCol="0">
            <a:spAutoFit/>
          </a:bodyPr>
          <a:lstStyle/>
          <a:p>
            <a:r>
              <a:rPr lang="en-US" dirty="0">
                <a:solidFill>
                  <a:srgbClr val="C00000"/>
                </a:solidFill>
              </a:rPr>
              <a:t>8a-12p</a:t>
            </a:r>
          </a:p>
        </p:txBody>
      </p:sp>
      <p:sp>
        <p:nvSpPr>
          <p:cNvPr id="105" name="TextBox 104">
            <a:extLst>
              <a:ext uri="{FF2B5EF4-FFF2-40B4-BE49-F238E27FC236}">
                <a16:creationId xmlns:a16="http://schemas.microsoft.com/office/drawing/2014/main" id="{74610CA6-0901-4FCF-EDBB-E42660260032}"/>
              </a:ext>
            </a:extLst>
          </p:cNvPr>
          <p:cNvSpPr txBox="1"/>
          <p:nvPr/>
        </p:nvSpPr>
        <p:spPr>
          <a:xfrm>
            <a:off x="5380928" y="1516577"/>
            <a:ext cx="614271" cy="307777"/>
          </a:xfrm>
          <a:prstGeom prst="rect">
            <a:avLst/>
          </a:prstGeom>
          <a:noFill/>
        </p:spPr>
        <p:txBody>
          <a:bodyPr wrap="none" rtlCol="0">
            <a:spAutoFit/>
          </a:bodyPr>
          <a:lstStyle/>
          <a:p>
            <a:r>
              <a:rPr lang="en-US" sz="1400" b="1" dirty="0">
                <a:solidFill>
                  <a:srgbClr val="C00000"/>
                </a:solidFill>
              </a:rPr>
              <a:t>Wk. 8</a:t>
            </a:r>
          </a:p>
        </p:txBody>
      </p:sp>
      <p:sp>
        <p:nvSpPr>
          <p:cNvPr id="118" name="Rectangle 117">
            <a:extLst>
              <a:ext uri="{FF2B5EF4-FFF2-40B4-BE49-F238E27FC236}">
                <a16:creationId xmlns:a16="http://schemas.microsoft.com/office/drawing/2014/main" id="{78E5642C-1412-3ECB-E3BB-09E6A1BBE135}"/>
              </a:ext>
            </a:extLst>
          </p:cNvPr>
          <p:cNvSpPr/>
          <p:nvPr/>
        </p:nvSpPr>
        <p:spPr>
          <a:xfrm>
            <a:off x="604887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A071E6BA-857F-7842-0B43-59BBF2033D92}"/>
              </a:ext>
            </a:extLst>
          </p:cNvPr>
          <p:cNvSpPr txBox="1"/>
          <p:nvPr/>
        </p:nvSpPr>
        <p:spPr>
          <a:xfrm>
            <a:off x="608221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22" name="TextBox 121">
            <a:extLst>
              <a:ext uri="{FF2B5EF4-FFF2-40B4-BE49-F238E27FC236}">
                <a16:creationId xmlns:a16="http://schemas.microsoft.com/office/drawing/2014/main" id="{A9C3622B-0DFE-DD41-D272-57128AA96A6E}"/>
              </a:ext>
            </a:extLst>
          </p:cNvPr>
          <p:cNvSpPr txBox="1"/>
          <p:nvPr/>
        </p:nvSpPr>
        <p:spPr>
          <a:xfrm rot="19641543">
            <a:off x="6109140" y="3076561"/>
            <a:ext cx="482824" cy="338554"/>
          </a:xfrm>
          <a:prstGeom prst="rect">
            <a:avLst/>
          </a:prstGeom>
          <a:noFill/>
        </p:spPr>
        <p:txBody>
          <a:bodyPr wrap="none" rtlCol="0">
            <a:spAutoFit/>
          </a:bodyPr>
          <a:lstStyle/>
          <a:p>
            <a:r>
              <a:rPr lang="en-US" sz="1600" b="1" dirty="0">
                <a:solidFill>
                  <a:srgbClr val="C00000"/>
                </a:solidFill>
              </a:rPr>
              <a:t>Lab</a:t>
            </a:r>
          </a:p>
        </p:txBody>
      </p:sp>
      <p:sp>
        <p:nvSpPr>
          <p:cNvPr id="124" name="TextBox 123">
            <a:extLst>
              <a:ext uri="{FF2B5EF4-FFF2-40B4-BE49-F238E27FC236}">
                <a16:creationId xmlns:a16="http://schemas.microsoft.com/office/drawing/2014/main" id="{8B4429D0-33C6-469C-9F1C-875050714224}"/>
              </a:ext>
            </a:extLst>
          </p:cNvPr>
          <p:cNvSpPr txBox="1"/>
          <p:nvPr/>
        </p:nvSpPr>
        <p:spPr>
          <a:xfrm>
            <a:off x="6003923" y="3433954"/>
            <a:ext cx="740908" cy="307777"/>
          </a:xfrm>
          <a:prstGeom prst="rect">
            <a:avLst/>
          </a:prstGeom>
          <a:noFill/>
        </p:spPr>
        <p:txBody>
          <a:bodyPr wrap="none" rtlCol="0">
            <a:spAutoFit/>
          </a:bodyPr>
          <a:lstStyle/>
          <a:p>
            <a:r>
              <a:rPr lang="en-US" dirty="0">
                <a:solidFill>
                  <a:srgbClr val="C00000"/>
                </a:solidFill>
              </a:rPr>
              <a:t>8a-12p</a:t>
            </a:r>
          </a:p>
        </p:txBody>
      </p:sp>
      <p:sp>
        <p:nvSpPr>
          <p:cNvPr id="116" name="TextBox 115">
            <a:extLst>
              <a:ext uri="{FF2B5EF4-FFF2-40B4-BE49-F238E27FC236}">
                <a16:creationId xmlns:a16="http://schemas.microsoft.com/office/drawing/2014/main" id="{ECA9B290-58E6-143F-4E3D-4606A409B937}"/>
              </a:ext>
            </a:extLst>
          </p:cNvPr>
          <p:cNvSpPr txBox="1"/>
          <p:nvPr/>
        </p:nvSpPr>
        <p:spPr>
          <a:xfrm>
            <a:off x="6073720" y="1516577"/>
            <a:ext cx="614271" cy="307777"/>
          </a:xfrm>
          <a:prstGeom prst="rect">
            <a:avLst/>
          </a:prstGeom>
          <a:noFill/>
        </p:spPr>
        <p:txBody>
          <a:bodyPr wrap="none" rtlCol="0">
            <a:spAutoFit/>
          </a:bodyPr>
          <a:lstStyle/>
          <a:p>
            <a:r>
              <a:rPr lang="en-US" sz="1400" b="1" dirty="0">
                <a:solidFill>
                  <a:srgbClr val="C00000"/>
                </a:solidFill>
              </a:rPr>
              <a:t>Wk. 9</a:t>
            </a:r>
          </a:p>
        </p:txBody>
      </p:sp>
      <p:sp>
        <p:nvSpPr>
          <p:cNvPr id="129" name="Rectangle 128">
            <a:extLst>
              <a:ext uri="{FF2B5EF4-FFF2-40B4-BE49-F238E27FC236}">
                <a16:creationId xmlns:a16="http://schemas.microsoft.com/office/drawing/2014/main" id="{330B5596-4723-BE72-900D-50B53DE1D1C7}"/>
              </a:ext>
            </a:extLst>
          </p:cNvPr>
          <p:cNvSpPr/>
          <p:nvPr/>
        </p:nvSpPr>
        <p:spPr>
          <a:xfrm>
            <a:off x="674166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0BE0D43-8803-C1D4-143B-45B11634FD86}"/>
              </a:ext>
            </a:extLst>
          </p:cNvPr>
          <p:cNvSpPr txBox="1"/>
          <p:nvPr/>
        </p:nvSpPr>
        <p:spPr>
          <a:xfrm>
            <a:off x="677500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33" name="TextBox 132">
            <a:extLst>
              <a:ext uri="{FF2B5EF4-FFF2-40B4-BE49-F238E27FC236}">
                <a16:creationId xmlns:a16="http://schemas.microsoft.com/office/drawing/2014/main" id="{E1AFEBFC-BE71-4CE6-2E5A-D7EF87B8408E}"/>
              </a:ext>
            </a:extLst>
          </p:cNvPr>
          <p:cNvSpPr txBox="1"/>
          <p:nvPr/>
        </p:nvSpPr>
        <p:spPr>
          <a:xfrm rot="19641543">
            <a:off x="6809831" y="3107166"/>
            <a:ext cx="482824" cy="338554"/>
          </a:xfrm>
          <a:prstGeom prst="rect">
            <a:avLst/>
          </a:prstGeom>
          <a:noFill/>
        </p:spPr>
        <p:txBody>
          <a:bodyPr wrap="none" rtlCol="0">
            <a:spAutoFit/>
          </a:bodyPr>
          <a:lstStyle/>
          <a:p>
            <a:r>
              <a:rPr lang="en-US" sz="1600" b="1" dirty="0">
                <a:solidFill>
                  <a:srgbClr val="C00000"/>
                </a:solidFill>
              </a:rPr>
              <a:t>Lab</a:t>
            </a:r>
          </a:p>
        </p:txBody>
      </p:sp>
      <p:sp>
        <p:nvSpPr>
          <p:cNvPr id="135" name="TextBox 134">
            <a:extLst>
              <a:ext uri="{FF2B5EF4-FFF2-40B4-BE49-F238E27FC236}">
                <a16:creationId xmlns:a16="http://schemas.microsoft.com/office/drawing/2014/main" id="{5696D405-D244-6412-2E57-3B3EFE710E23}"/>
              </a:ext>
            </a:extLst>
          </p:cNvPr>
          <p:cNvSpPr txBox="1"/>
          <p:nvPr/>
        </p:nvSpPr>
        <p:spPr>
          <a:xfrm>
            <a:off x="6696715" y="3433954"/>
            <a:ext cx="740908" cy="307777"/>
          </a:xfrm>
          <a:prstGeom prst="rect">
            <a:avLst/>
          </a:prstGeom>
          <a:noFill/>
        </p:spPr>
        <p:txBody>
          <a:bodyPr wrap="none" rtlCol="0">
            <a:spAutoFit/>
          </a:bodyPr>
          <a:lstStyle/>
          <a:p>
            <a:r>
              <a:rPr lang="en-US" dirty="0">
                <a:solidFill>
                  <a:srgbClr val="C00000"/>
                </a:solidFill>
              </a:rPr>
              <a:t>8a-12p</a:t>
            </a:r>
          </a:p>
        </p:txBody>
      </p:sp>
      <p:sp>
        <p:nvSpPr>
          <p:cNvPr id="127" name="TextBox 126">
            <a:extLst>
              <a:ext uri="{FF2B5EF4-FFF2-40B4-BE49-F238E27FC236}">
                <a16:creationId xmlns:a16="http://schemas.microsoft.com/office/drawing/2014/main" id="{79284F17-7FC6-4BF8-A1F3-0CE298F567AD}"/>
              </a:ext>
            </a:extLst>
          </p:cNvPr>
          <p:cNvSpPr txBox="1"/>
          <p:nvPr/>
        </p:nvSpPr>
        <p:spPr>
          <a:xfrm>
            <a:off x="6766512" y="1516577"/>
            <a:ext cx="705642" cy="307777"/>
          </a:xfrm>
          <a:prstGeom prst="rect">
            <a:avLst/>
          </a:prstGeom>
          <a:noFill/>
        </p:spPr>
        <p:txBody>
          <a:bodyPr wrap="none" rtlCol="0">
            <a:spAutoFit/>
          </a:bodyPr>
          <a:lstStyle/>
          <a:p>
            <a:r>
              <a:rPr lang="en-US" sz="1400" b="1" dirty="0">
                <a:solidFill>
                  <a:srgbClr val="C00000"/>
                </a:solidFill>
              </a:rPr>
              <a:t>Wk. 10</a:t>
            </a:r>
          </a:p>
        </p:txBody>
      </p:sp>
      <p:sp>
        <p:nvSpPr>
          <p:cNvPr id="140" name="Rectangle 139">
            <a:extLst>
              <a:ext uri="{FF2B5EF4-FFF2-40B4-BE49-F238E27FC236}">
                <a16:creationId xmlns:a16="http://schemas.microsoft.com/office/drawing/2014/main" id="{95F6A58A-5648-156E-53D5-9460A724EBF8}"/>
              </a:ext>
            </a:extLst>
          </p:cNvPr>
          <p:cNvSpPr/>
          <p:nvPr/>
        </p:nvSpPr>
        <p:spPr>
          <a:xfrm>
            <a:off x="7438883"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a:extLst>
              <a:ext uri="{FF2B5EF4-FFF2-40B4-BE49-F238E27FC236}">
                <a16:creationId xmlns:a16="http://schemas.microsoft.com/office/drawing/2014/main" id="{BADE6D29-35C7-704F-3F78-82699CE1BA23}"/>
              </a:ext>
            </a:extLst>
          </p:cNvPr>
          <p:cNvSpPr txBox="1"/>
          <p:nvPr/>
        </p:nvSpPr>
        <p:spPr>
          <a:xfrm>
            <a:off x="7472224" y="2719169"/>
            <a:ext cx="569900" cy="338554"/>
          </a:xfrm>
          <a:prstGeom prst="rect">
            <a:avLst/>
          </a:prstGeom>
          <a:noFill/>
        </p:spPr>
        <p:txBody>
          <a:bodyPr wrap="none" rtlCol="0">
            <a:spAutoFit/>
          </a:bodyPr>
          <a:lstStyle/>
          <a:p>
            <a:r>
              <a:rPr lang="en-US" sz="1600" dirty="0">
                <a:solidFill>
                  <a:srgbClr val="C00000"/>
                </a:solidFill>
              </a:rPr>
              <a:t>Wed</a:t>
            </a:r>
          </a:p>
        </p:txBody>
      </p:sp>
      <p:sp>
        <p:nvSpPr>
          <p:cNvPr id="144" name="TextBox 143">
            <a:extLst>
              <a:ext uri="{FF2B5EF4-FFF2-40B4-BE49-F238E27FC236}">
                <a16:creationId xmlns:a16="http://schemas.microsoft.com/office/drawing/2014/main" id="{842FC4C4-AD71-54AD-D3F8-5830FE6A49E6}"/>
              </a:ext>
            </a:extLst>
          </p:cNvPr>
          <p:cNvSpPr txBox="1"/>
          <p:nvPr/>
        </p:nvSpPr>
        <p:spPr>
          <a:xfrm rot="19641543">
            <a:off x="7506120"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46" name="TextBox 145">
            <a:extLst>
              <a:ext uri="{FF2B5EF4-FFF2-40B4-BE49-F238E27FC236}">
                <a16:creationId xmlns:a16="http://schemas.microsoft.com/office/drawing/2014/main" id="{7DC7A253-A5E0-8482-9AD1-75131A1B7F06}"/>
              </a:ext>
            </a:extLst>
          </p:cNvPr>
          <p:cNvSpPr txBox="1"/>
          <p:nvPr/>
        </p:nvSpPr>
        <p:spPr>
          <a:xfrm>
            <a:off x="7393933" y="3433954"/>
            <a:ext cx="740908" cy="307777"/>
          </a:xfrm>
          <a:prstGeom prst="rect">
            <a:avLst/>
          </a:prstGeom>
          <a:noFill/>
        </p:spPr>
        <p:txBody>
          <a:bodyPr wrap="none" rtlCol="0">
            <a:spAutoFit/>
          </a:bodyPr>
          <a:lstStyle/>
          <a:p>
            <a:r>
              <a:rPr lang="en-US" dirty="0">
                <a:solidFill>
                  <a:srgbClr val="C00000"/>
                </a:solidFill>
              </a:rPr>
              <a:t>8a-12p</a:t>
            </a:r>
          </a:p>
        </p:txBody>
      </p:sp>
      <p:sp>
        <p:nvSpPr>
          <p:cNvPr id="138" name="TextBox 137">
            <a:extLst>
              <a:ext uri="{FF2B5EF4-FFF2-40B4-BE49-F238E27FC236}">
                <a16:creationId xmlns:a16="http://schemas.microsoft.com/office/drawing/2014/main" id="{FD6D0833-54B1-FAA2-8CD5-0AD6F822CB70}"/>
              </a:ext>
            </a:extLst>
          </p:cNvPr>
          <p:cNvSpPr txBox="1"/>
          <p:nvPr/>
        </p:nvSpPr>
        <p:spPr>
          <a:xfrm>
            <a:off x="7463730" y="1516577"/>
            <a:ext cx="705642" cy="307777"/>
          </a:xfrm>
          <a:prstGeom prst="rect">
            <a:avLst/>
          </a:prstGeom>
          <a:noFill/>
        </p:spPr>
        <p:txBody>
          <a:bodyPr wrap="none" rtlCol="0">
            <a:spAutoFit/>
          </a:bodyPr>
          <a:lstStyle/>
          <a:p>
            <a:r>
              <a:rPr lang="en-US" sz="1400" b="1" dirty="0">
                <a:solidFill>
                  <a:srgbClr val="C00000"/>
                </a:solidFill>
              </a:rPr>
              <a:t>Wk. 11</a:t>
            </a:r>
          </a:p>
        </p:txBody>
      </p:sp>
      <p:sp>
        <p:nvSpPr>
          <p:cNvPr id="151" name="Rectangle 150">
            <a:extLst>
              <a:ext uri="{FF2B5EF4-FFF2-40B4-BE49-F238E27FC236}">
                <a16:creationId xmlns:a16="http://schemas.microsoft.com/office/drawing/2014/main" id="{745D0D03-5F6F-131B-7C41-27091B36825F}"/>
              </a:ext>
            </a:extLst>
          </p:cNvPr>
          <p:cNvSpPr/>
          <p:nvPr/>
        </p:nvSpPr>
        <p:spPr>
          <a:xfrm>
            <a:off x="8136101"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A7C87FE3-3F63-7CC1-6385-3AF2F7DA8E40}"/>
              </a:ext>
            </a:extLst>
          </p:cNvPr>
          <p:cNvSpPr txBox="1"/>
          <p:nvPr/>
        </p:nvSpPr>
        <p:spPr>
          <a:xfrm>
            <a:off x="8169442" y="2719169"/>
            <a:ext cx="569900" cy="338554"/>
          </a:xfrm>
          <a:prstGeom prst="rect">
            <a:avLst/>
          </a:prstGeom>
          <a:noFill/>
        </p:spPr>
        <p:txBody>
          <a:bodyPr wrap="none" rtlCol="0">
            <a:spAutoFit/>
          </a:bodyPr>
          <a:lstStyle/>
          <a:p>
            <a:r>
              <a:rPr lang="en-US" sz="1600" dirty="0">
                <a:solidFill>
                  <a:srgbClr val="C00000"/>
                </a:solidFill>
              </a:rPr>
              <a:t>Wed</a:t>
            </a:r>
          </a:p>
        </p:txBody>
      </p:sp>
      <p:sp>
        <p:nvSpPr>
          <p:cNvPr id="155" name="TextBox 154">
            <a:extLst>
              <a:ext uri="{FF2B5EF4-FFF2-40B4-BE49-F238E27FC236}">
                <a16:creationId xmlns:a16="http://schemas.microsoft.com/office/drawing/2014/main" id="{A0C6AF2E-F76E-45E5-6072-2458933B8797}"/>
              </a:ext>
            </a:extLst>
          </p:cNvPr>
          <p:cNvSpPr txBox="1"/>
          <p:nvPr/>
        </p:nvSpPr>
        <p:spPr>
          <a:xfrm rot="19641543">
            <a:off x="8203338" y="3083972"/>
            <a:ext cx="482824" cy="338554"/>
          </a:xfrm>
          <a:prstGeom prst="rect">
            <a:avLst/>
          </a:prstGeom>
          <a:noFill/>
        </p:spPr>
        <p:txBody>
          <a:bodyPr wrap="none" rtlCol="0">
            <a:spAutoFit/>
          </a:bodyPr>
          <a:lstStyle/>
          <a:p>
            <a:r>
              <a:rPr lang="en-US" sz="1600" b="1" dirty="0">
                <a:solidFill>
                  <a:srgbClr val="C00000"/>
                </a:solidFill>
              </a:rPr>
              <a:t>Lab</a:t>
            </a:r>
          </a:p>
        </p:txBody>
      </p:sp>
      <p:sp>
        <p:nvSpPr>
          <p:cNvPr id="157" name="TextBox 156">
            <a:extLst>
              <a:ext uri="{FF2B5EF4-FFF2-40B4-BE49-F238E27FC236}">
                <a16:creationId xmlns:a16="http://schemas.microsoft.com/office/drawing/2014/main" id="{D75A5885-814F-F26B-A9F7-FB8B7E6F8E75}"/>
              </a:ext>
            </a:extLst>
          </p:cNvPr>
          <p:cNvSpPr txBox="1"/>
          <p:nvPr/>
        </p:nvSpPr>
        <p:spPr>
          <a:xfrm>
            <a:off x="8091151" y="3433954"/>
            <a:ext cx="740908" cy="307777"/>
          </a:xfrm>
          <a:prstGeom prst="rect">
            <a:avLst/>
          </a:prstGeom>
          <a:noFill/>
        </p:spPr>
        <p:txBody>
          <a:bodyPr wrap="none" rtlCol="0">
            <a:spAutoFit/>
          </a:bodyPr>
          <a:lstStyle/>
          <a:p>
            <a:r>
              <a:rPr lang="en-US" dirty="0">
                <a:solidFill>
                  <a:srgbClr val="C00000"/>
                </a:solidFill>
              </a:rPr>
              <a:t>8a-12p</a:t>
            </a:r>
          </a:p>
        </p:txBody>
      </p:sp>
      <p:sp>
        <p:nvSpPr>
          <p:cNvPr id="149" name="TextBox 148">
            <a:extLst>
              <a:ext uri="{FF2B5EF4-FFF2-40B4-BE49-F238E27FC236}">
                <a16:creationId xmlns:a16="http://schemas.microsoft.com/office/drawing/2014/main" id="{75073308-F686-5FE5-AA6E-047FB669DA56}"/>
              </a:ext>
            </a:extLst>
          </p:cNvPr>
          <p:cNvSpPr txBox="1"/>
          <p:nvPr/>
        </p:nvSpPr>
        <p:spPr>
          <a:xfrm>
            <a:off x="8160948" y="1516577"/>
            <a:ext cx="705642" cy="307777"/>
          </a:xfrm>
          <a:prstGeom prst="rect">
            <a:avLst/>
          </a:prstGeom>
          <a:noFill/>
        </p:spPr>
        <p:txBody>
          <a:bodyPr wrap="none" rtlCol="0">
            <a:spAutoFit/>
          </a:bodyPr>
          <a:lstStyle/>
          <a:p>
            <a:r>
              <a:rPr lang="en-US" sz="1400" b="1" dirty="0">
                <a:solidFill>
                  <a:srgbClr val="C00000"/>
                </a:solidFill>
              </a:rPr>
              <a:t>Wk. 12</a:t>
            </a:r>
          </a:p>
        </p:txBody>
      </p:sp>
      <p:sp>
        <p:nvSpPr>
          <p:cNvPr id="162" name="Rectangle 161">
            <a:extLst>
              <a:ext uri="{FF2B5EF4-FFF2-40B4-BE49-F238E27FC236}">
                <a16:creationId xmlns:a16="http://schemas.microsoft.com/office/drawing/2014/main" id="{6E6F8999-1CB3-266E-D95D-801AA541DADC}"/>
              </a:ext>
            </a:extLst>
          </p:cNvPr>
          <p:cNvSpPr/>
          <p:nvPr/>
        </p:nvSpPr>
        <p:spPr>
          <a:xfrm>
            <a:off x="8833319"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E91509D4-06ED-019A-743B-1E52AE24B656}"/>
              </a:ext>
            </a:extLst>
          </p:cNvPr>
          <p:cNvSpPr txBox="1"/>
          <p:nvPr/>
        </p:nvSpPr>
        <p:spPr>
          <a:xfrm>
            <a:off x="8866660" y="2719169"/>
            <a:ext cx="569900" cy="338554"/>
          </a:xfrm>
          <a:prstGeom prst="rect">
            <a:avLst/>
          </a:prstGeom>
          <a:noFill/>
        </p:spPr>
        <p:txBody>
          <a:bodyPr wrap="none" rtlCol="0">
            <a:spAutoFit/>
          </a:bodyPr>
          <a:lstStyle/>
          <a:p>
            <a:r>
              <a:rPr lang="en-US" sz="1600" dirty="0">
                <a:solidFill>
                  <a:srgbClr val="C00000"/>
                </a:solidFill>
              </a:rPr>
              <a:t>Wed</a:t>
            </a:r>
          </a:p>
        </p:txBody>
      </p:sp>
      <p:sp>
        <p:nvSpPr>
          <p:cNvPr id="166" name="TextBox 165">
            <a:extLst>
              <a:ext uri="{FF2B5EF4-FFF2-40B4-BE49-F238E27FC236}">
                <a16:creationId xmlns:a16="http://schemas.microsoft.com/office/drawing/2014/main" id="{C3414ED5-F4D0-665E-1FC1-089B539C9B5A}"/>
              </a:ext>
            </a:extLst>
          </p:cNvPr>
          <p:cNvSpPr txBox="1"/>
          <p:nvPr/>
        </p:nvSpPr>
        <p:spPr>
          <a:xfrm rot="19641543">
            <a:off x="8894622" y="3091515"/>
            <a:ext cx="482824" cy="338554"/>
          </a:xfrm>
          <a:prstGeom prst="rect">
            <a:avLst/>
          </a:prstGeom>
          <a:noFill/>
        </p:spPr>
        <p:txBody>
          <a:bodyPr wrap="none" rtlCol="0">
            <a:spAutoFit/>
          </a:bodyPr>
          <a:lstStyle/>
          <a:p>
            <a:r>
              <a:rPr lang="en-US" sz="1600" b="1" dirty="0">
                <a:solidFill>
                  <a:srgbClr val="C00000"/>
                </a:solidFill>
              </a:rPr>
              <a:t>Lab</a:t>
            </a:r>
          </a:p>
        </p:txBody>
      </p:sp>
      <p:sp>
        <p:nvSpPr>
          <p:cNvPr id="168" name="TextBox 167">
            <a:extLst>
              <a:ext uri="{FF2B5EF4-FFF2-40B4-BE49-F238E27FC236}">
                <a16:creationId xmlns:a16="http://schemas.microsoft.com/office/drawing/2014/main" id="{8F263283-4B7E-981A-CC78-8C31BAFF99AC}"/>
              </a:ext>
            </a:extLst>
          </p:cNvPr>
          <p:cNvSpPr txBox="1"/>
          <p:nvPr/>
        </p:nvSpPr>
        <p:spPr>
          <a:xfrm>
            <a:off x="8788369" y="3433954"/>
            <a:ext cx="740908" cy="307777"/>
          </a:xfrm>
          <a:prstGeom prst="rect">
            <a:avLst/>
          </a:prstGeom>
          <a:noFill/>
        </p:spPr>
        <p:txBody>
          <a:bodyPr wrap="none" rtlCol="0">
            <a:spAutoFit/>
          </a:bodyPr>
          <a:lstStyle/>
          <a:p>
            <a:r>
              <a:rPr lang="en-US" dirty="0">
                <a:solidFill>
                  <a:srgbClr val="C00000"/>
                </a:solidFill>
              </a:rPr>
              <a:t>8a-12p</a:t>
            </a:r>
          </a:p>
        </p:txBody>
      </p:sp>
      <p:sp>
        <p:nvSpPr>
          <p:cNvPr id="160" name="TextBox 159">
            <a:extLst>
              <a:ext uri="{FF2B5EF4-FFF2-40B4-BE49-F238E27FC236}">
                <a16:creationId xmlns:a16="http://schemas.microsoft.com/office/drawing/2014/main" id="{2D589118-1488-3373-4C42-89757C8CAF09}"/>
              </a:ext>
            </a:extLst>
          </p:cNvPr>
          <p:cNvSpPr txBox="1"/>
          <p:nvPr/>
        </p:nvSpPr>
        <p:spPr>
          <a:xfrm>
            <a:off x="8858166" y="1516577"/>
            <a:ext cx="705642" cy="307777"/>
          </a:xfrm>
          <a:prstGeom prst="rect">
            <a:avLst/>
          </a:prstGeom>
          <a:noFill/>
        </p:spPr>
        <p:txBody>
          <a:bodyPr wrap="none" rtlCol="0">
            <a:spAutoFit/>
          </a:bodyPr>
          <a:lstStyle/>
          <a:p>
            <a:r>
              <a:rPr lang="en-US" sz="1400" b="1" dirty="0">
                <a:solidFill>
                  <a:srgbClr val="C00000"/>
                </a:solidFill>
              </a:rPr>
              <a:t>Wk. 13</a:t>
            </a:r>
          </a:p>
        </p:txBody>
      </p:sp>
      <p:sp>
        <p:nvSpPr>
          <p:cNvPr id="173" name="Rectangle 172">
            <a:extLst>
              <a:ext uri="{FF2B5EF4-FFF2-40B4-BE49-F238E27FC236}">
                <a16:creationId xmlns:a16="http://schemas.microsoft.com/office/drawing/2014/main" id="{EC3358F3-EDC6-8021-C9C5-24E324D057C8}"/>
              </a:ext>
            </a:extLst>
          </p:cNvPr>
          <p:cNvSpPr/>
          <p:nvPr/>
        </p:nvSpPr>
        <p:spPr>
          <a:xfrm>
            <a:off x="953053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3193D851-CEB4-9C1F-3303-AF6BDB344447}"/>
              </a:ext>
            </a:extLst>
          </p:cNvPr>
          <p:cNvSpPr txBox="1"/>
          <p:nvPr/>
        </p:nvSpPr>
        <p:spPr>
          <a:xfrm>
            <a:off x="956387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77" name="TextBox 176">
            <a:extLst>
              <a:ext uri="{FF2B5EF4-FFF2-40B4-BE49-F238E27FC236}">
                <a16:creationId xmlns:a16="http://schemas.microsoft.com/office/drawing/2014/main" id="{7CDF2874-5049-1161-0F95-D09C23BFA409}"/>
              </a:ext>
            </a:extLst>
          </p:cNvPr>
          <p:cNvSpPr txBox="1"/>
          <p:nvPr/>
        </p:nvSpPr>
        <p:spPr>
          <a:xfrm rot="19641543">
            <a:off x="9601368" y="3105807"/>
            <a:ext cx="482824" cy="338554"/>
          </a:xfrm>
          <a:prstGeom prst="rect">
            <a:avLst/>
          </a:prstGeom>
          <a:noFill/>
        </p:spPr>
        <p:txBody>
          <a:bodyPr wrap="none" rtlCol="0">
            <a:spAutoFit/>
          </a:bodyPr>
          <a:lstStyle/>
          <a:p>
            <a:r>
              <a:rPr lang="en-US" sz="1600" b="1" dirty="0">
                <a:solidFill>
                  <a:srgbClr val="C00000"/>
                </a:solidFill>
              </a:rPr>
              <a:t>Lab</a:t>
            </a:r>
          </a:p>
        </p:txBody>
      </p:sp>
      <p:sp>
        <p:nvSpPr>
          <p:cNvPr id="179" name="TextBox 178">
            <a:extLst>
              <a:ext uri="{FF2B5EF4-FFF2-40B4-BE49-F238E27FC236}">
                <a16:creationId xmlns:a16="http://schemas.microsoft.com/office/drawing/2014/main" id="{4E5653BD-DF4B-7BA7-D0ED-0116CC5AE3E8}"/>
              </a:ext>
            </a:extLst>
          </p:cNvPr>
          <p:cNvSpPr txBox="1"/>
          <p:nvPr/>
        </p:nvSpPr>
        <p:spPr>
          <a:xfrm>
            <a:off x="9485587" y="3433954"/>
            <a:ext cx="740908" cy="307777"/>
          </a:xfrm>
          <a:prstGeom prst="rect">
            <a:avLst/>
          </a:prstGeom>
          <a:noFill/>
        </p:spPr>
        <p:txBody>
          <a:bodyPr wrap="none" rtlCol="0">
            <a:spAutoFit/>
          </a:bodyPr>
          <a:lstStyle/>
          <a:p>
            <a:r>
              <a:rPr lang="en-US" dirty="0">
                <a:solidFill>
                  <a:srgbClr val="C00000"/>
                </a:solidFill>
              </a:rPr>
              <a:t>8a-12p</a:t>
            </a:r>
          </a:p>
        </p:txBody>
      </p:sp>
      <p:sp>
        <p:nvSpPr>
          <p:cNvPr id="171" name="TextBox 170">
            <a:extLst>
              <a:ext uri="{FF2B5EF4-FFF2-40B4-BE49-F238E27FC236}">
                <a16:creationId xmlns:a16="http://schemas.microsoft.com/office/drawing/2014/main" id="{B649D8CE-072D-65C6-C563-94D725BE2E34}"/>
              </a:ext>
            </a:extLst>
          </p:cNvPr>
          <p:cNvSpPr txBox="1"/>
          <p:nvPr/>
        </p:nvSpPr>
        <p:spPr>
          <a:xfrm>
            <a:off x="9555384" y="1516577"/>
            <a:ext cx="705642" cy="307777"/>
          </a:xfrm>
          <a:prstGeom prst="rect">
            <a:avLst/>
          </a:prstGeom>
          <a:noFill/>
        </p:spPr>
        <p:txBody>
          <a:bodyPr wrap="none" rtlCol="0">
            <a:spAutoFit/>
          </a:bodyPr>
          <a:lstStyle/>
          <a:p>
            <a:r>
              <a:rPr lang="en-US" sz="1400" b="1" dirty="0">
                <a:solidFill>
                  <a:srgbClr val="C00000"/>
                </a:solidFill>
              </a:rPr>
              <a:t>Wk. 14</a:t>
            </a:r>
          </a:p>
        </p:txBody>
      </p:sp>
      <p:sp>
        <p:nvSpPr>
          <p:cNvPr id="184" name="Rectangle 183">
            <a:extLst>
              <a:ext uri="{FF2B5EF4-FFF2-40B4-BE49-F238E27FC236}">
                <a16:creationId xmlns:a16="http://schemas.microsoft.com/office/drawing/2014/main" id="{19A3443C-5925-12EF-8EE0-5CD81C56A2BD}"/>
              </a:ext>
            </a:extLst>
          </p:cNvPr>
          <p:cNvSpPr/>
          <p:nvPr/>
        </p:nvSpPr>
        <p:spPr>
          <a:xfrm>
            <a:off x="10227755"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8F5E8353-B338-9B1C-90AC-95D69474D4F7}"/>
              </a:ext>
            </a:extLst>
          </p:cNvPr>
          <p:cNvSpPr txBox="1"/>
          <p:nvPr/>
        </p:nvSpPr>
        <p:spPr>
          <a:xfrm>
            <a:off x="10261096" y="2719169"/>
            <a:ext cx="569900" cy="338554"/>
          </a:xfrm>
          <a:prstGeom prst="rect">
            <a:avLst/>
          </a:prstGeom>
          <a:noFill/>
        </p:spPr>
        <p:txBody>
          <a:bodyPr wrap="none" rtlCol="0">
            <a:spAutoFit/>
          </a:bodyPr>
          <a:lstStyle/>
          <a:p>
            <a:r>
              <a:rPr lang="en-US" sz="1600" dirty="0">
                <a:solidFill>
                  <a:srgbClr val="C00000"/>
                </a:solidFill>
              </a:rPr>
              <a:t>Wed</a:t>
            </a:r>
          </a:p>
        </p:txBody>
      </p:sp>
      <p:sp>
        <p:nvSpPr>
          <p:cNvPr id="188" name="TextBox 187">
            <a:extLst>
              <a:ext uri="{FF2B5EF4-FFF2-40B4-BE49-F238E27FC236}">
                <a16:creationId xmlns:a16="http://schemas.microsoft.com/office/drawing/2014/main" id="{72C1B2D5-07CC-DE3E-D3BF-19A635255CD3}"/>
              </a:ext>
            </a:extLst>
          </p:cNvPr>
          <p:cNvSpPr txBox="1"/>
          <p:nvPr/>
        </p:nvSpPr>
        <p:spPr>
          <a:xfrm rot="19641543">
            <a:off x="10304632" y="3081328"/>
            <a:ext cx="482824" cy="338554"/>
          </a:xfrm>
          <a:prstGeom prst="rect">
            <a:avLst/>
          </a:prstGeom>
          <a:noFill/>
        </p:spPr>
        <p:txBody>
          <a:bodyPr wrap="none" rtlCol="0">
            <a:spAutoFit/>
          </a:bodyPr>
          <a:lstStyle/>
          <a:p>
            <a:r>
              <a:rPr lang="en-US" sz="1600" b="1" dirty="0">
                <a:solidFill>
                  <a:srgbClr val="C00000"/>
                </a:solidFill>
              </a:rPr>
              <a:t>Lab</a:t>
            </a:r>
          </a:p>
        </p:txBody>
      </p:sp>
      <p:sp>
        <p:nvSpPr>
          <p:cNvPr id="190" name="TextBox 189">
            <a:extLst>
              <a:ext uri="{FF2B5EF4-FFF2-40B4-BE49-F238E27FC236}">
                <a16:creationId xmlns:a16="http://schemas.microsoft.com/office/drawing/2014/main" id="{A94D01F7-B4EA-39BE-0183-36C1720239D3}"/>
              </a:ext>
            </a:extLst>
          </p:cNvPr>
          <p:cNvSpPr txBox="1"/>
          <p:nvPr/>
        </p:nvSpPr>
        <p:spPr>
          <a:xfrm>
            <a:off x="10182805" y="3433954"/>
            <a:ext cx="740908" cy="307777"/>
          </a:xfrm>
          <a:prstGeom prst="rect">
            <a:avLst/>
          </a:prstGeom>
          <a:noFill/>
        </p:spPr>
        <p:txBody>
          <a:bodyPr wrap="none" rtlCol="0">
            <a:spAutoFit/>
          </a:bodyPr>
          <a:lstStyle/>
          <a:p>
            <a:r>
              <a:rPr lang="en-US" dirty="0">
                <a:solidFill>
                  <a:srgbClr val="C00000"/>
                </a:solidFill>
              </a:rPr>
              <a:t>8a-12p</a:t>
            </a:r>
          </a:p>
        </p:txBody>
      </p:sp>
      <p:sp>
        <p:nvSpPr>
          <p:cNvPr id="182" name="TextBox 181">
            <a:extLst>
              <a:ext uri="{FF2B5EF4-FFF2-40B4-BE49-F238E27FC236}">
                <a16:creationId xmlns:a16="http://schemas.microsoft.com/office/drawing/2014/main" id="{CDDE7964-F33E-BAAF-3EE9-1FF9D3F1555A}"/>
              </a:ext>
            </a:extLst>
          </p:cNvPr>
          <p:cNvSpPr txBox="1"/>
          <p:nvPr/>
        </p:nvSpPr>
        <p:spPr>
          <a:xfrm>
            <a:off x="10252602" y="1516577"/>
            <a:ext cx="705642" cy="307777"/>
          </a:xfrm>
          <a:prstGeom prst="rect">
            <a:avLst/>
          </a:prstGeom>
          <a:noFill/>
        </p:spPr>
        <p:txBody>
          <a:bodyPr wrap="none" rtlCol="0">
            <a:spAutoFit/>
          </a:bodyPr>
          <a:lstStyle/>
          <a:p>
            <a:r>
              <a:rPr lang="en-US" sz="1400" b="1" dirty="0">
                <a:solidFill>
                  <a:srgbClr val="C00000"/>
                </a:solidFill>
              </a:rPr>
              <a:t>Wk. 15</a:t>
            </a:r>
          </a:p>
        </p:txBody>
      </p:sp>
      <p:sp>
        <p:nvSpPr>
          <p:cNvPr id="195" name="Rectangle 194">
            <a:extLst>
              <a:ext uri="{FF2B5EF4-FFF2-40B4-BE49-F238E27FC236}">
                <a16:creationId xmlns:a16="http://schemas.microsoft.com/office/drawing/2014/main" id="{51ECBE43-554B-B94A-7EDC-14ABC7FCF4AF}"/>
              </a:ext>
            </a:extLst>
          </p:cNvPr>
          <p:cNvSpPr/>
          <p:nvPr/>
        </p:nvSpPr>
        <p:spPr>
          <a:xfrm>
            <a:off x="10924977" y="2776321"/>
            <a:ext cx="642258"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a:extLst>
              <a:ext uri="{FF2B5EF4-FFF2-40B4-BE49-F238E27FC236}">
                <a16:creationId xmlns:a16="http://schemas.microsoft.com/office/drawing/2014/main" id="{2344822E-205B-12A3-5E09-A767B1120ACE}"/>
              </a:ext>
            </a:extLst>
          </p:cNvPr>
          <p:cNvSpPr txBox="1"/>
          <p:nvPr/>
        </p:nvSpPr>
        <p:spPr>
          <a:xfrm>
            <a:off x="10958318" y="2719169"/>
            <a:ext cx="569900" cy="338554"/>
          </a:xfrm>
          <a:prstGeom prst="rect">
            <a:avLst/>
          </a:prstGeom>
          <a:noFill/>
        </p:spPr>
        <p:txBody>
          <a:bodyPr wrap="none" rtlCol="0">
            <a:spAutoFit/>
          </a:bodyPr>
          <a:lstStyle/>
          <a:p>
            <a:r>
              <a:rPr lang="en-US" sz="1600" dirty="0">
                <a:solidFill>
                  <a:srgbClr val="C00000"/>
                </a:solidFill>
              </a:rPr>
              <a:t>Wed</a:t>
            </a:r>
          </a:p>
        </p:txBody>
      </p:sp>
      <p:sp>
        <p:nvSpPr>
          <p:cNvPr id="199" name="TextBox 198">
            <a:extLst>
              <a:ext uri="{FF2B5EF4-FFF2-40B4-BE49-F238E27FC236}">
                <a16:creationId xmlns:a16="http://schemas.microsoft.com/office/drawing/2014/main" id="{514B7E0D-E0FF-4F4A-8007-FF137284AFCB}"/>
              </a:ext>
            </a:extLst>
          </p:cNvPr>
          <p:cNvSpPr txBox="1"/>
          <p:nvPr/>
        </p:nvSpPr>
        <p:spPr>
          <a:xfrm rot="19641543">
            <a:off x="10992216" y="3095615"/>
            <a:ext cx="482824" cy="338554"/>
          </a:xfrm>
          <a:prstGeom prst="rect">
            <a:avLst/>
          </a:prstGeom>
          <a:noFill/>
        </p:spPr>
        <p:txBody>
          <a:bodyPr wrap="none" rtlCol="0">
            <a:spAutoFit/>
          </a:bodyPr>
          <a:lstStyle/>
          <a:p>
            <a:r>
              <a:rPr lang="en-US" sz="1600" b="1" dirty="0">
                <a:solidFill>
                  <a:srgbClr val="C00000"/>
                </a:solidFill>
              </a:rPr>
              <a:t>Lab</a:t>
            </a:r>
          </a:p>
        </p:txBody>
      </p:sp>
      <p:sp>
        <p:nvSpPr>
          <p:cNvPr id="201" name="TextBox 200">
            <a:extLst>
              <a:ext uri="{FF2B5EF4-FFF2-40B4-BE49-F238E27FC236}">
                <a16:creationId xmlns:a16="http://schemas.microsoft.com/office/drawing/2014/main" id="{C9E06889-D992-DC1E-D3FB-B0AF0725225D}"/>
              </a:ext>
            </a:extLst>
          </p:cNvPr>
          <p:cNvSpPr txBox="1"/>
          <p:nvPr/>
        </p:nvSpPr>
        <p:spPr>
          <a:xfrm>
            <a:off x="10880027" y="3433954"/>
            <a:ext cx="740908" cy="307777"/>
          </a:xfrm>
          <a:prstGeom prst="rect">
            <a:avLst/>
          </a:prstGeom>
          <a:noFill/>
        </p:spPr>
        <p:txBody>
          <a:bodyPr wrap="none" rtlCol="0">
            <a:spAutoFit/>
          </a:bodyPr>
          <a:lstStyle/>
          <a:p>
            <a:r>
              <a:rPr lang="en-US" dirty="0">
                <a:solidFill>
                  <a:srgbClr val="C00000"/>
                </a:solidFill>
              </a:rPr>
              <a:t>8a-12p</a:t>
            </a:r>
          </a:p>
        </p:txBody>
      </p:sp>
      <p:sp>
        <p:nvSpPr>
          <p:cNvPr id="193" name="TextBox 192">
            <a:extLst>
              <a:ext uri="{FF2B5EF4-FFF2-40B4-BE49-F238E27FC236}">
                <a16:creationId xmlns:a16="http://schemas.microsoft.com/office/drawing/2014/main" id="{5D997BEB-7135-20C0-E669-8E7A5C328BDA}"/>
              </a:ext>
            </a:extLst>
          </p:cNvPr>
          <p:cNvSpPr txBox="1"/>
          <p:nvPr/>
        </p:nvSpPr>
        <p:spPr>
          <a:xfrm>
            <a:off x="10949824" y="1516577"/>
            <a:ext cx="705642" cy="307777"/>
          </a:xfrm>
          <a:prstGeom prst="rect">
            <a:avLst/>
          </a:prstGeom>
          <a:noFill/>
        </p:spPr>
        <p:txBody>
          <a:bodyPr wrap="none" rtlCol="0">
            <a:spAutoFit/>
          </a:bodyPr>
          <a:lstStyle/>
          <a:p>
            <a:r>
              <a:rPr lang="en-US" sz="1400" b="1" dirty="0">
                <a:solidFill>
                  <a:srgbClr val="C00000"/>
                </a:solidFill>
              </a:rPr>
              <a:t>Wk. 16</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088243" y="33463"/>
            <a:ext cx="9318577" cy="584775"/>
          </a:xfrm>
          <a:prstGeom prst="rect">
            <a:avLst/>
          </a:prstGeom>
          <a:noFill/>
        </p:spPr>
        <p:txBody>
          <a:bodyPr wrap="none" rtlCol="0">
            <a:spAutoFit/>
          </a:bodyPr>
          <a:lstStyle/>
          <a:p>
            <a:r>
              <a:rPr lang="en-US" sz="3200" dirty="0">
                <a:solidFill>
                  <a:srgbClr val="0070C0"/>
                </a:solidFill>
              </a:rPr>
              <a:t>Competency-based Hybrid PLC Course Schedule:</a:t>
            </a:r>
          </a:p>
        </p:txBody>
      </p:sp>
      <p:grpSp>
        <p:nvGrpSpPr>
          <p:cNvPr id="4" name="Group 3">
            <a:extLst>
              <a:ext uri="{FF2B5EF4-FFF2-40B4-BE49-F238E27FC236}">
                <a16:creationId xmlns:a16="http://schemas.microsoft.com/office/drawing/2014/main" id="{DA1E79A7-F26B-572E-D467-7394E615F0D3}"/>
              </a:ext>
            </a:extLst>
          </p:cNvPr>
          <p:cNvGrpSpPr/>
          <p:nvPr/>
        </p:nvGrpSpPr>
        <p:grpSpPr>
          <a:xfrm>
            <a:off x="506537" y="1802843"/>
            <a:ext cx="1334216" cy="963952"/>
            <a:chOff x="506537" y="1802843"/>
            <a:chExt cx="1334216" cy="963952"/>
          </a:xfrm>
        </p:grpSpPr>
        <p:sp>
          <p:nvSpPr>
            <p:cNvPr id="2" name="Rectangle 1">
              <a:extLst>
                <a:ext uri="{FF2B5EF4-FFF2-40B4-BE49-F238E27FC236}">
                  <a16:creationId xmlns:a16="http://schemas.microsoft.com/office/drawing/2014/main" id="{5D351C40-0FE6-90FF-C926-810F84C2434F}"/>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89754A9-4D2E-ED2C-2481-4A1631FB5F76}"/>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1</a:t>
              </a:r>
            </a:p>
          </p:txBody>
        </p:sp>
        <p:sp>
          <p:nvSpPr>
            <p:cNvPr id="42" name="TextBox 41">
              <a:extLst>
                <a:ext uri="{FF2B5EF4-FFF2-40B4-BE49-F238E27FC236}">
                  <a16:creationId xmlns:a16="http://schemas.microsoft.com/office/drawing/2014/main" id="{5E883536-DE1C-2F0C-9551-BF06AFDD1C70}"/>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 name="TextBox 2">
              <a:extLst>
                <a:ext uri="{FF2B5EF4-FFF2-40B4-BE49-F238E27FC236}">
                  <a16:creationId xmlns:a16="http://schemas.microsoft.com/office/drawing/2014/main" id="{B6F9177D-5323-EA20-B6BA-CED737595066}"/>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M1 KAA</a:t>
              </a:r>
            </a:p>
          </p:txBody>
        </p:sp>
      </p:grpSp>
      <p:grpSp>
        <p:nvGrpSpPr>
          <p:cNvPr id="5" name="Group 4">
            <a:extLst>
              <a:ext uri="{FF2B5EF4-FFF2-40B4-BE49-F238E27FC236}">
                <a16:creationId xmlns:a16="http://schemas.microsoft.com/office/drawing/2014/main" id="{E4DBADC6-8038-DB89-90B7-47BECD16BCA3}"/>
              </a:ext>
            </a:extLst>
          </p:cNvPr>
          <p:cNvGrpSpPr/>
          <p:nvPr/>
        </p:nvGrpSpPr>
        <p:grpSpPr>
          <a:xfrm>
            <a:off x="1890090" y="1793878"/>
            <a:ext cx="1334216" cy="963952"/>
            <a:chOff x="506537" y="1802843"/>
            <a:chExt cx="1334216" cy="963952"/>
          </a:xfrm>
        </p:grpSpPr>
        <p:sp>
          <p:nvSpPr>
            <p:cNvPr id="6" name="Rectangle 5">
              <a:extLst>
                <a:ext uri="{FF2B5EF4-FFF2-40B4-BE49-F238E27FC236}">
                  <a16:creationId xmlns:a16="http://schemas.microsoft.com/office/drawing/2014/main" id="{4A34AF0F-4A83-9198-79A3-7AB97270461A}"/>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0486AE-71FB-28D6-A0DE-80A710F725FE}"/>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2</a:t>
              </a:r>
            </a:p>
          </p:txBody>
        </p:sp>
        <p:sp>
          <p:nvSpPr>
            <p:cNvPr id="8" name="TextBox 7">
              <a:extLst>
                <a:ext uri="{FF2B5EF4-FFF2-40B4-BE49-F238E27FC236}">
                  <a16:creationId xmlns:a16="http://schemas.microsoft.com/office/drawing/2014/main" id="{5D58BA58-D21F-7769-4BB2-338251503AEA}"/>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9" name="TextBox 8">
              <a:extLst>
                <a:ext uri="{FF2B5EF4-FFF2-40B4-BE49-F238E27FC236}">
                  <a16:creationId xmlns:a16="http://schemas.microsoft.com/office/drawing/2014/main" id="{8BE787A8-2C3D-EAE8-A897-C2F47BD1A5FE}"/>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M2 KAA</a:t>
              </a:r>
            </a:p>
          </p:txBody>
        </p:sp>
      </p:grpSp>
      <p:grpSp>
        <p:nvGrpSpPr>
          <p:cNvPr id="10" name="Group 9">
            <a:extLst>
              <a:ext uri="{FF2B5EF4-FFF2-40B4-BE49-F238E27FC236}">
                <a16:creationId xmlns:a16="http://schemas.microsoft.com/office/drawing/2014/main" id="{81081533-32D8-096A-B3AA-ACE145B5D122}"/>
              </a:ext>
            </a:extLst>
          </p:cNvPr>
          <p:cNvGrpSpPr/>
          <p:nvPr/>
        </p:nvGrpSpPr>
        <p:grpSpPr>
          <a:xfrm>
            <a:off x="3279619" y="1802842"/>
            <a:ext cx="1334216" cy="963952"/>
            <a:chOff x="506537" y="1802843"/>
            <a:chExt cx="1334216" cy="963952"/>
          </a:xfrm>
        </p:grpSpPr>
        <p:sp>
          <p:nvSpPr>
            <p:cNvPr id="11" name="Rectangle 10">
              <a:extLst>
                <a:ext uri="{FF2B5EF4-FFF2-40B4-BE49-F238E27FC236}">
                  <a16:creationId xmlns:a16="http://schemas.microsoft.com/office/drawing/2014/main" id="{78B3D7CC-D228-8741-AE8F-D8431326A22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71B5D09-E9CA-7783-9E85-26B18B5EB08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3</a:t>
              </a:r>
            </a:p>
          </p:txBody>
        </p:sp>
        <p:sp>
          <p:nvSpPr>
            <p:cNvPr id="13" name="TextBox 12">
              <a:extLst>
                <a:ext uri="{FF2B5EF4-FFF2-40B4-BE49-F238E27FC236}">
                  <a16:creationId xmlns:a16="http://schemas.microsoft.com/office/drawing/2014/main" id="{8978D2C9-F10B-81DD-FB29-C9815DD3BBEE}"/>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14" name="TextBox 13">
              <a:extLst>
                <a:ext uri="{FF2B5EF4-FFF2-40B4-BE49-F238E27FC236}">
                  <a16:creationId xmlns:a16="http://schemas.microsoft.com/office/drawing/2014/main" id="{3369E991-5CF5-7AC0-7665-546C29D2D62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M3 KAA</a:t>
              </a:r>
            </a:p>
          </p:txBody>
        </p:sp>
      </p:grpSp>
      <p:grpSp>
        <p:nvGrpSpPr>
          <p:cNvPr id="15" name="Group 14">
            <a:extLst>
              <a:ext uri="{FF2B5EF4-FFF2-40B4-BE49-F238E27FC236}">
                <a16:creationId xmlns:a16="http://schemas.microsoft.com/office/drawing/2014/main" id="{DE96E688-910C-6771-9103-747D31CD4B75}"/>
              </a:ext>
            </a:extLst>
          </p:cNvPr>
          <p:cNvGrpSpPr/>
          <p:nvPr/>
        </p:nvGrpSpPr>
        <p:grpSpPr>
          <a:xfrm>
            <a:off x="4660185" y="1808820"/>
            <a:ext cx="1334216" cy="963952"/>
            <a:chOff x="506537" y="1802843"/>
            <a:chExt cx="1334216" cy="963952"/>
          </a:xfrm>
        </p:grpSpPr>
        <p:sp>
          <p:nvSpPr>
            <p:cNvPr id="16" name="Rectangle 15">
              <a:extLst>
                <a:ext uri="{FF2B5EF4-FFF2-40B4-BE49-F238E27FC236}">
                  <a16:creationId xmlns:a16="http://schemas.microsoft.com/office/drawing/2014/main" id="{B7399D7A-6F60-C26E-29EE-E1CFDAAD06C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BBF6E8-93F0-4059-1447-A8C1124958DA}"/>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4</a:t>
              </a:r>
            </a:p>
          </p:txBody>
        </p:sp>
        <p:sp>
          <p:nvSpPr>
            <p:cNvPr id="26" name="TextBox 25">
              <a:extLst>
                <a:ext uri="{FF2B5EF4-FFF2-40B4-BE49-F238E27FC236}">
                  <a16:creationId xmlns:a16="http://schemas.microsoft.com/office/drawing/2014/main" id="{97E86420-83E7-434F-F7B0-AEB8C6A7F852}"/>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7" name="TextBox 26">
              <a:extLst>
                <a:ext uri="{FF2B5EF4-FFF2-40B4-BE49-F238E27FC236}">
                  <a16:creationId xmlns:a16="http://schemas.microsoft.com/office/drawing/2014/main" id="{51D16D17-BA02-E994-5C37-FA1231DAFD1A}"/>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M4 KAA</a:t>
              </a:r>
            </a:p>
          </p:txBody>
        </p:sp>
      </p:grpSp>
      <p:grpSp>
        <p:nvGrpSpPr>
          <p:cNvPr id="28" name="Group 27">
            <a:extLst>
              <a:ext uri="{FF2B5EF4-FFF2-40B4-BE49-F238E27FC236}">
                <a16:creationId xmlns:a16="http://schemas.microsoft.com/office/drawing/2014/main" id="{DCBBD695-E941-239D-6BF5-DFA95BCB5A4B}"/>
              </a:ext>
            </a:extLst>
          </p:cNvPr>
          <p:cNvGrpSpPr/>
          <p:nvPr/>
        </p:nvGrpSpPr>
        <p:grpSpPr>
          <a:xfrm>
            <a:off x="6046725" y="1796866"/>
            <a:ext cx="1334216" cy="963952"/>
            <a:chOff x="506537" y="1802843"/>
            <a:chExt cx="1334216" cy="963952"/>
          </a:xfrm>
        </p:grpSpPr>
        <p:sp>
          <p:nvSpPr>
            <p:cNvPr id="29" name="Rectangle 28">
              <a:extLst>
                <a:ext uri="{FF2B5EF4-FFF2-40B4-BE49-F238E27FC236}">
                  <a16:creationId xmlns:a16="http://schemas.microsoft.com/office/drawing/2014/main" id="{06D7CA2A-59E2-508D-5CDB-0911FAF36B87}"/>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FD75376-EFE3-3CEA-A889-F463BCC5C88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5</a:t>
              </a:r>
            </a:p>
          </p:txBody>
        </p:sp>
        <p:sp>
          <p:nvSpPr>
            <p:cNvPr id="31" name="TextBox 30">
              <a:extLst>
                <a:ext uri="{FF2B5EF4-FFF2-40B4-BE49-F238E27FC236}">
                  <a16:creationId xmlns:a16="http://schemas.microsoft.com/office/drawing/2014/main" id="{0C232BDB-CA6C-4D3B-F3F4-601D577AB736}"/>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32" name="TextBox 31">
              <a:extLst>
                <a:ext uri="{FF2B5EF4-FFF2-40B4-BE49-F238E27FC236}">
                  <a16:creationId xmlns:a16="http://schemas.microsoft.com/office/drawing/2014/main" id="{12BDDF7B-E2A3-CFDA-74E2-58A8DB1C595D}"/>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M5 KAA</a:t>
              </a:r>
            </a:p>
          </p:txBody>
        </p:sp>
      </p:grpSp>
      <p:grpSp>
        <p:nvGrpSpPr>
          <p:cNvPr id="33" name="Group 32">
            <a:extLst>
              <a:ext uri="{FF2B5EF4-FFF2-40B4-BE49-F238E27FC236}">
                <a16:creationId xmlns:a16="http://schemas.microsoft.com/office/drawing/2014/main" id="{6D0313FE-E6FD-BA55-7F48-72E74CF14B8E}"/>
              </a:ext>
            </a:extLst>
          </p:cNvPr>
          <p:cNvGrpSpPr/>
          <p:nvPr/>
        </p:nvGrpSpPr>
        <p:grpSpPr>
          <a:xfrm>
            <a:off x="7439243" y="1802843"/>
            <a:ext cx="1334216" cy="963952"/>
            <a:chOff x="506537" y="1802843"/>
            <a:chExt cx="1334216" cy="963952"/>
          </a:xfrm>
        </p:grpSpPr>
        <p:sp>
          <p:nvSpPr>
            <p:cNvPr id="34" name="Rectangle 33">
              <a:extLst>
                <a:ext uri="{FF2B5EF4-FFF2-40B4-BE49-F238E27FC236}">
                  <a16:creationId xmlns:a16="http://schemas.microsoft.com/office/drawing/2014/main" id="{9A5A92FB-ACB3-7335-FDF0-83A9899F82DE}"/>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3E6398F3-14AC-F273-6066-F77EB6C4C89B}"/>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6</a:t>
              </a:r>
            </a:p>
          </p:txBody>
        </p:sp>
        <p:sp>
          <p:nvSpPr>
            <p:cNvPr id="208" name="TextBox 207">
              <a:extLst>
                <a:ext uri="{FF2B5EF4-FFF2-40B4-BE49-F238E27FC236}">
                  <a16:creationId xmlns:a16="http://schemas.microsoft.com/office/drawing/2014/main" id="{74F4BC8E-C30C-693A-79C1-D8BD5FB60721}"/>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M6 KAA</a:t>
              </a:r>
            </a:p>
          </p:txBody>
        </p:sp>
      </p:grpSp>
      <p:grpSp>
        <p:nvGrpSpPr>
          <p:cNvPr id="210" name="Group 209">
            <a:extLst>
              <a:ext uri="{FF2B5EF4-FFF2-40B4-BE49-F238E27FC236}">
                <a16:creationId xmlns:a16="http://schemas.microsoft.com/office/drawing/2014/main" id="{D38B72E6-4C79-92D7-6D05-326ED8A62553}"/>
              </a:ext>
            </a:extLst>
          </p:cNvPr>
          <p:cNvGrpSpPr/>
          <p:nvPr/>
        </p:nvGrpSpPr>
        <p:grpSpPr>
          <a:xfrm>
            <a:off x="8831761" y="1796866"/>
            <a:ext cx="1334216" cy="963952"/>
            <a:chOff x="506537" y="1802843"/>
            <a:chExt cx="1334216" cy="963952"/>
          </a:xfrm>
        </p:grpSpPr>
        <p:sp>
          <p:nvSpPr>
            <p:cNvPr id="211" name="Rectangle 210">
              <a:extLst>
                <a:ext uri="{FF2B5EF4-FFF2-40B4-BE49-F238E27FC236}">
                  <a16:creationId xmlns:a16="http://schemas.microsoft.com/office/drawing/2014/main" id="{513DAC2D-C25E-3B8D-D49A-427D938A9C9B}"/>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6A3D51E7-AFE0-8896-2E13-392F63DE949C}"/>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7</a:t>
              </a:r>
            </a:p>
          </p:txBody>
        </p:sp>
        <p:sp>
          <p:nvSpPr>
            <p:cNvPr id="213" name="TextBox 212">
              <a:extLst>
                <a:ext uri="{FF2B5EF4-FFF2-40B4-BE49-F238E27FC236}">
                  <a16:creationId xmlns:a16="http://schemas.microsoft.com/office/drawing/2014/main" id="{9D315CB9-7F06-472C-65E1-AAC75EA319D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M7 KAA</a:t>
              </a:r>
            </a:p>
          </p:txBody>
        </p:sp>
      </p:grpSp>
      <p:grpSp>
        <p:nvGrpSpPr>
          <p:cNvPr id="215" name="Group 214">
            <a:extLst>
              <a:ext uri="{FF2B5EF4-FFF2-40B4-BE49-F238E27FC236}">
                <a16:creationId xmlns:a16="http://schemas.microsoft.com/office/drawing/2014/main" id="{B77C81F8-17A2-4845-57AC-93E81522A80C}"/>
              </a:ext>
            </a:extLst>
          </p:cNvPr>
          <p:cNvGrpSpPr/>
          <p:nvPr/>
        </p:nvGrpSpPr>
        <p:grpSpPr>
          <a:xfrm>
            <a:off x="10224278" y="1802842"/>
            <a:ext cx="1334216" cy="963952"/>
            <a:chOff x="506537" y="1802843"/>
            <a:chExt cx="1334216" cy="963952"/>
          </a:xfrm>
        </p:grpSpPr>
        <p:sp>
          <p:nvSpPr>
            <p:cNvPr id="216" name="Rectangle 215">
              <a:extLst>
                <a:ext uri="{FF2B5EF4-FFF2-40B4-BE49-F238E27FC236}">
                  <a16:creationId xmlns:a16="http://schemas.microsoft.com/office/drawing/2014/main" id="{F1DB1983-82EC-DE2B-7B25-B06D91D9EFB4}"/>
                </a:ext>
              </a:extLst>
            </p:cNvPr>
            <p:cNvSpPr/>
            <p:nvPr/>
          </p:nvSpPr>
          <p:spPr>
            <a:xfrm>
              <a:off x="506537" y="1812939"/>
              <a:ext cx="1334216" cy="9538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C8025EA9-56B9-61F9-13DF-8D4E6742DBB8}"/>
                </a:ext>
              </a:extLst>
            </p:cNvPr>
            <p:cNvSpPr txBox="1"/>
            <p:nvPr/>
          </p:nvSpPr>
          <p:spPr>
            <a:xfrm>
              <a:off x="701112" y="1802843"/>
              <a:ext cx="982961" cy="338554"/>
            </a:xfrm>
            <a:prstGeom prst="rect">
              <a:avLst/>
            </a:prstGeom>
            <a:noFill/>
          </p:spPr>
          <p:txBody>
            <a:bodyPr wrap="none" rtlCol="0">
              <a:spAutoFit/>
            </a:bodyPr>
            <a:lstStyle/>
            <a:p>
              <a:r>
                <a:rPr lang="en-US" sz="1600" dirty="0">
                  <a:solidFill>
                    <a:srgbClr val="C00000"/>
                  </a:solidFill>
                </a:rPr>
                <a:t>Module 8</a:t>
              </a:r>
            </a:p>
          </p:txBody>
        </p:sp>
        <p:sp>
          <p:nvSpPr>
            <p:cNvPr id="218" name="TextBox 217">
              <a:extLst>
                <a:ext uri="{FF2B5EF4-FFF2-40B4-BE49-F238E27FC236}">
                  <a16:creationId xmlns:a16="http://schemas.microsoft.com/office/drawing/2014/main" id="{D39255D4-B3EA-89FE-E487-1B6BC3E00603}"/>
                </a:ext>
              </a:extLst>
            </p:cNvPr>
            <p:cNvSpPr txBox="1"/>
            <p:nvPr/>
          </p:nvSpPr>
          <p:spPr>
            <a:xfrm>
              <a:off x="827666" y="2047036"/>
              <a:ext cx="763351" cy="338554"/>
            </a:xfrm>
            <a:prstGeom prst="rect">
              <a:avLst/>
            </a:prstGeom>
            <a:noFill/>
          </p:spPr>
          <p:txBody>
            <a:bodyPr wrap="none" rtlCol="0">
              <a:spAutoFit/>
            </a:bodyPr>
            <a:lstStyle/>
            <a:p>
              <a:r>
                <a:rPr lang="en-US" sz="1600" dirty="0">
                  <a:solidFill>
                    <a:srgbClr val="C00000"/>
                  </a:solidFill>
                </a:rPr>
                <a:t>Canvas</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786379" y="2338284"/>
              <a:ext cx="877163" cy="338554"/>
            </a:xfrm>
            <a:prstGeom prst="rect">
              <a:avLst/>
            </a:prstGeom>
            <a:noFill/>
          </p:spPr>
          <p:txBody>
            <a:bodyPr wrap="none" rtlCol="0">
              <a:spAutoFit/>
            </a:bodyPr>
            <a:lstStyle/>
            <a:p>
              <a:r>
                <a:rPr lang="en-US" sz="1600" b="1" dirty="0">
                  <a:solidFill>
                    <a:srgbClr val="C00000"/>
                  </a:solidFill>
                </a:rPr>
                <a:t>M8 KAA</a:t>
              </a:r>
            </a:p>
          </p:txBody>
        </p:sp>
      </p:grpSp>
      <p:sp>
        <p:nvSpPr>
          <p:cNvPr id="220" name="TextBox 219">
            <a:extLst>
              <a:ext uri="{FF2B5EF4-FFF2-40B4-BE49-F238E27FC236}">
                <a16:creationId xmlns:a16="http://schemas.microsoft.com/office/drawing/2014/main" id="{C28C40B0-6A3C-A503-6E8B-4E0AD6C8EE1E}"/>
              </a:ext>
            </a:extLst>
          </p:cNvPr>
          <p:cNvSpPr txBox="1"/>
          <p:nvPr/>
        </p:nvSpPr>
        <p:spPr>
          <a:xfrm>
            <a:off x="2541323"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cxnSp>
        <p:nvCxnSpPr>
          <p:cNvPr id="222" name="Straight Arrow Connector 221">
            <a:extLst>
              <a:ext uri="{FF2B5EF4-FFF2-40B4-BE49-F238E27FC236}">
                <a16:creationId xmlns:a16="http://schemas.microsoft.com/office/drawing/2014/main" id="{D7361D8A-C353-0173-40B8-CB34199341B5}"/>
              </a:ext>
            </a:extLst>
          </p:cNvPr>
          <p:cNvCxnSpPr>
            <a:cxnSpLocks/>
          </p:cNvCxnSpPr>
          <p:nvPr/>
        </p:nvCxnSpPr>
        <p:spPr>
          <a:xfrm flipV="1">
            <a:off x="3261873" y="3783061"/>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67C71BD-9464-007E-E815-DF9538D06376}"/>
              </a:ext>
            </a:extLst>
          </p:cNvPr>
          <p:cNvSpPr txBox="1"/>
          <p:nvPr/>
        </p:nvSpPr>
        <p:spPr>
          <a:xfrm>
            <a:off x="5305440"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cxnSp>
        <p:nvCxnSpPr>
          <p:cNvPr id="225" name="Straight Arrow Connector 224">
            <a:extLst>
              <a:ext uri="{FF2B5EF4-FFF2-40B4-BE49-F238E27FC236}">
                <a16:creationId xmlns:a16="http://schemas.microsoft.com/office/drawing/2014/main" id="{AE953235-E366-B31E-DB05-4F696253EE00}"/>
              </a:ext>
            </a:extLst>
          </p:cNvPr>
          <p:cNvCxnSpPr>
            <a:cxnSpLocks/>
            <a:stCxn id="224" idx="0"/>
          </p:cNvCxnSpPr>
          <p:nvPr/>
        </p:nvCxnSpPr>
        <p:spPr>
          <a:xfrm flipV="1">
            <a:off x="6025990" y="3768120"/>
            <a:ext cx="0" cy="6791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BDA96C3-5E92-E9CB-DC65-5407C80BB970}"/>
              </a:ext>
            </a:extLst>
          </p:cNvPr>
          <p:cNvSpPr txBox="1"/>
          <p:nvPr/>
        </p:nvSpPr>
        <p:spPr>
          <a:xfrm>
            <a:off x="8081141"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cxnSp>
        <p:nvCxnSpPr>
          <p:cNvPr id="227" name="Straight Arrow Connector 226">
            <a:extLst>
              <a:ext uri="{FF2B5EF4-FFF2-40B4-BE49-F238E27FC236}">
                <a16:creationId xmlns:a16="http://schemas.microsoft.com/office/drawing/2014/main" id="{4E7E9367-2599-26C2-C714-C2A4024B4DDB}"/>
              </a:ext>
            </a:extLst>
          </p:cNvPr>
          <p:cNvCxnSpPr>
            <a:cxnSpLocks/>
          </p:cNvCxnSpPr>
          <p:nvPr/>
        </p:nvCxnSpPr>
        <p:spPr>
          <a:xfrm flipV="1">
            <a:off x="8801691" y="3776598"/>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DA97674C-3C10-E56B-59C5-57AA15340682}"/>
              </a:ext>
            </a:extLst>
          </p:cNvPr>
          <p:cNvSpPr txBox="1"/>
          <p:nvPr/>
        </p:nvSpPr>
        <p:spPr>
          <a:xfrm>
            <a:off x="10349506" y="444722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cxnSp>
        <p:nvCxnSpPr>
          <p:cNvPr id="229" name="Straight Arrow Connector 228">
            <a:extLst>
              <a:ext uri="{FF2B5EF4-FFF2-40B4-BE49-F238E27FC236}">
                <a16:creationId xmlns:a16="http://schemas.microsoft.com/office/drawing/2014/main" id="{D8FE1123-E407-6B31-D985-EF5C7C5E57A8}"/>
              </a:ext>
            </a:extLst>
          </p:cNvPr>
          <p:cNvCxnSpPr>
            <a:cxnSpLocks/>
          </p:cNvCxnSpPr>
          <p:nvPr/>
        </p:nvCxnSpPr>
        <p:spPr>
          <a:xfrm flipV="1">
            <a:off x="11566103" y="3759155"/>
            <a:ext cx="0" cy="6223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52CDA98-AB86-6859-F4F0-5D4D5EBBB5BE}"/>
              </a:ext>
            </a:extLst>
          </p:cNvPr>
          <p:cNvSpPr txBox="1"/>
          <p:nvPr/>
        </p:nvSpPr>
        <p:spPr>
          <a:xfrm>
            <a:off x="502222" y="5295183"/>
            <a:ext cx="8705075" cy="461665"/>
          </a:xfrm>
          <a:prstGeom prst="rect">
            <a:avLst/>
          </a:prstGeom>
          <a:noFill/>
        </p:spPr>
        <p:txBody>
          <a:bodyPr wrap="none" rtlCol="0">
            <a:spAutoFit/>
          </a:bodyPr>
          <a:lstStyle/>
          <a:p>
            <a:r>
              <a:rPr lang="en-US" sz="2400" dirty="0">
                <a:solidFill>
                  <a:srgbClr val="C00000"/>
                </a:solidFill>
              </a:rPr>
              <a:t>Students &amp; Faculty make 16 trips to campus for this semester course</a:t>
            </a:r>
          </a:p>
        </p:txBody>
      </p:sp>
      <p:sp>
        <p:nvSpPr>
          <p:cNvPr id="23" name="TextBox 22">
            <a:extLst>
              <a:ext uri="{FF2B5EF4-FFF2-40B4-BE49-F238E27FC236}">
                <a16:creationId xmlns:a16="http://schemas.microsoft.com/office/drawing/2014/main" id="{E222EE94-34AB-8071-4792-A070DE250E36}"/>
              </a:ext>
            </a:extLst>
          </p:cNvPr>
          <p:cNvSpPr txBox="1"/>
          <p:nvPr/>
        </p:nvSpPr>
        <p:spPr>
          <a:xfrm>
            <a:off x="502222" y="5906105"/>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Tree>
    <p:extLst>
      <p:ext uri="{BB962C8B-B14F-4D97-AF65-F5344CB8AC3E}">
        <p14:creationId xmlns:p14="http://schemas.microsoft.com/office/powerpoint/2010/main" val="62970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FBACA9-E839-CF80-654C-DE04DBCB614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271;g5cbcf68ca2_0_7">
            <a:extLst>
              <a:ext uri="{FF2B5EF4-FFF2-40B4-BE49-F238E27FC236}">
                <a16:creationId xmlns:a16="http://schemas.microsoft.com/office/drawing/2014/main" id="{5978DB3D-CA4F-F188-643A-37ED9F6E4179}"/>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pic>
        <p:nvPicPr>
          <p:cNvPr id="36" name="Picture 35">
            <a:extLst>
              <a:ext uri="{FF2B5EF4-FFF2-40B4-BE49-F238E27FC236}">
                <a16:creationId xmlns:a16="http://schemas.microsoft.com/office/drawing/2014/main" id="{620D390C-D910-4EA8-C5E6-D469E0577533}"/>
              </a:ext>
            </a:extLst>
          </p:cNvPr>
          <p:cNvPicPr>
            <a:picLocks noChangeAspect="1"/>
          </p:cNvPicPr>
          <p:nvPr/>
        </p:nvPicPr>
        <p:blipFill>
          <a:blip r:embed="rId3"/>
          <a:stretch>
            <a:fillRect/>
          </a:stretch>
        </p:blipFill>
        <p:spPr>
          <a:xfrm>
            <a:off x="438119" y="1562879"/>
            <a:ext cx="11417276" cy="5222107"/>
          </a:xfrm>
          <a:prstGeom prst="rect">
            <a:avLst/>
          </a:prstGeom>
        </p:spPr>
      </p:pic>
      <p:sp>
        <p:nvSpPr>
          <p:cNvPr id="205" name="TextBox 204">
            <a:extLst>
              <a:ext uri="{FF2B5EF4-FFF2-40B4-BE49-F238E27FC236}">
                <a16:creationId xmlns:a16="http://schemas.microsoft.com/office/drawing/2014/main" id="{4DB4DA84-32BB-6802-4A44-B2BC55137AF5}"/>
              </a:ext>
            </a:extLst>
          </p:cNvPr>
          <p:cNvSpPr txBox="1"/>
          <p:nvPr/>
        </p:nvSpPr>
        <p:spPr>
          <a:xfrm>
            <a:off x="3529475" y="68029"/>
            <a:ext cx="7615854" cy="584775"/>
          </a:xfrm>
          <a:prstGeom prst="rect">
            <a:avLst/>
          </a:prstGeom>
          <a:noFill/>
        </p:spPr>
        <p:txBody>
          <a:bodyPr wrap="square" rtlCol="0">
            <a:spAutoFit/>
          </a:bodyPr>
          <a:lstStyle/>
          <a:p>
            <a:r>
              <a:rPr lang="en-US" sz="3200" dirty="0">
                <a:solidFill>
                  <a:srgbClr val="0070C0"/>
                </a:solidFill>
              </a:rPr>
              <a:t>Flexible Pacing of Student Learning:</a:t>
            </a:r>
          </a:p>
        </p:txBody>
      </p:sp>
      <p:sp>
        <p:nvSpPr>
          <p:cNvPr id="23" name="TextBox 22">
            <a:extLst>
              <a:ext uri="{FF2B5EF4-FFF2-40B4-BE49-F238E27FC236}">
                <a16:creationId xmlns:a16="http://schemas.microsoft.com/office/drawing/2014/main" id="{E222EE94-34AB-8071-4792-A070DE250E36}"/>
              </a:ext>
            </a:extLst>
          </p:cNvPr>
          <p:cNvSpPr txBox="1"/>
          <p:nvPr/>
        </p:nvSpPr>
        <p:spPr>
          <a:xfrm>
            <a:off x="438119" y="4915028"/>
            <a:ext cx="5980035" cy="461665"/>
          </a:xfrm>
          <a:prstGeom prst="rect">
            <a:avLst/>
          </a:prstGeom>
          <a:noFill/>
        </p:spPr>
        <p:txBody>
          <a:bodyPr wrap="none" rtlCol="0">
            <a:spAutoFit/>
          </a:bodyPr>
          <a:lstStyle/>
          <a:p>
            <a:r>
              <a:rPr lang="en-US" sz="2400" dirty="0">
                <a:solidFill>
                  <a:srgbClr val="C00000"/>
                </a:solidFill>
              </a:rPr>
              <a:t>Pace is set by student learning and completion</a:t>
            </a:r>
          </a:p>
        </p:txBody>
      </p:sp>
      <p:sp>
        <p:nvSpPr>
          <p:cNvPr id="37" name="TextBox 36">
            <a:extLst>
              <a:ext uri="{FF2B5EF4-FFF2-40B4-BE49-F238E27FC236}">
                <a16:creationId xmlns:a16="http://schemas.microsoft.com/office/drawing/2014/main" id="{15F75663-070C-FB80-517E-8DBBC53465DC}"/>
              </a:ext>
            </a:extLst>
          </p:cNvPr>
          <p:cNvSpPr txBox="1"/>
          <p:nvPr/>
        </p:nvSpPr>
        <p:spPr>
          <a:xfrm>
            <a:off x="438119" y="5533587"/>
            <a:ext cx="6311728" cy="461665"/>
          </a:xfrm>
          <a:prstGeom prst="rect">
            <a:avLst/>
          </a:prstGeom>
          <a:noFill/>
        </p:spPr>
        <p:txBody>
          <a:bodyPr wrap="none" rtlCol="0">
            <a:spAutoFit/>
          </a:bodyPr>
          <a:lstStyle/>
          <a:p>
            <a:r>
              <a:rPr lang="en-US" sz="2400" dirty="0">
                <a:solidFill>
                  <a:srgbClr val="C00000"/>
                </a:solidFill>
              </a:rPr>
              <a:t>All students finish with the same level of learning</a:t>
            </a:r>
          </a:p>
        </p:txBody>
      </p:sp>
      <p:sp>
        <p:nvSpPr>
          <p:cNvPr id="2" name="Rectangle 1">
            <a:extLst>
              <a:ext uri="{FF2B5EF4-FFF2-40B4-BE49-F238E27FC236}">
                <a16:creationId xmlns:a16="http://schemas.microsoft.com/office/drawing/2014/main" id="{D3F3CB4E-742B-1245-C079-A865637CA053}"/>
              </a:ext>
            </a:extLst>
          </p:cNvPr>
          <p:cNvSpPr/>
          <p:nvPr/>
        </p:nvSpPr>
        <p:spPr>
          <a:xfrm>
            <a:off x="350808" y="1466491"/>
            <a:ext cx="11504587" cy="2375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85826D-1EC8-32B3-4BE2-8D9517D4D44D}"/>
              </a:ext>
            </a:extLst>
          </p:cNvPr>
          <p:cNvPicPr>
            <a:picLocks noChangeAspect="1"/>
          </p:cNvPicPr>
          <p:nvPr/>
        </p:nvPicPr>
        <p:blipFill>
          <a:blip r:embed="rId4"/>
          <a:stretch>
            <a:fillRect/>
          </a:stretch>
        </p:blipFill>
        <p:spPr>
          <a:xfrm>
            <a:off x="350808" y="1540640"/>
            <a:ext cx="11428838" cy="2300990"/>
          </a:xfrm>
          <a:prstGeom prst="rect">
            <a:avLst/>
          </a:prstGeom>
        </p:spPr>
      </p:pic>
    </p:spTree>
    <p:extLst>
      <p:ext uri="{BB962C8B-B14F-4D97-AF65-F5344CB8AC3E}">
        <p14:creationId xmlns:p14="http://schemas.microsoft.com/office/powerpoint/2010/main" val="306629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50EBE1-298E-51D4-37BD-F329B7E4259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71;g5cbcf68ca2_0_7">
            <a:extLst>
              <a:ext uri="{FF2B5EF4-FFF2-40B4-BE49-F238E27FC236}">
                <a16:creationId xmlns:a16="http://schemas.microsoft.com/office/drawing/2014/main" id="{42FCB4E6-0CAE-3C1F-E5C7-D6415A84504B}"/>
              </a:ext>
            </a:extLst>
          </p:cNvPr>
          <p:cNvPicPr preferRelativeResize="0"/>
          <p:nvPr/>
        </p:nvPicPr>
        <p:blipFill rotWithShape="1">
          <a:blip r:embed="rId2">
            <a:alphaModFix/>
          </a:blip>
          <a:srcRect/>
          <a:stretch/>
        </p:blipFill>
        <p:spPr>
          <a:xfrm>
            <a:off x="41563" y="51954"/>
            <a:ext cx="3065317" cy="658396"/>
          </a:xfrm>
          <a:prstGeom prst="rect">
            <a:avLst/>
          </a:prstGeom>
          <a:noFill/>
          <a:ln>
            <a:noFill/>
          </a:ln>
        </p:spPr>
      </p:pic>
      <p:sp>
        <p:nvSpPr>
          <p:cNvPr id="205" name="TextBox 204">
            <a:extLst>
              <a:ext uri="{FF2B5EF4-FFF2-40B4-BE49-F238E27FC236}">
                <a16:creationId xmlns:a16="http://schemas.microsoft.com/office/drawing/2014/main" id="{4DB4DA84-32BB-6802-4A44-B2BC55137AF5}"/>
              </a:ext>
            </a:extLst>
          </p:cNvPr>
          <p:cNvSpPr txBox="1"/>
          <p:nvPr/>
        </p:nvSpPr>
        <p:spPr>
          <a:xfrm>
            <a:off x="3571534" y="64991"/>
            <a:ext cx="3595280" cy="584775"/>
          </a:xfrm>
          <a:prstGeom prst="rect">
            <a:avLst/>
          </a:prstGeom>
          <a:noFill/>
        </p:spPr>
        <p:txBody>
          <a:bodyPr wrap="none" rtlCol="0">
            <a:spAutoFit/>
          </a:bodyPr>
          <a:lstStyle/>
          <a:p>
            <a:r>
              <a:rPr lang="en-US" sz="3200" dirty="0">
                <a:solidFill>
                  <a:srgbClr val="0070C0"/>
                </a:solidFill>
              </a:rPr>
              <a:t>Assessment Models:</a:t>
            </a:r>
          </a:p>
        </p:txBody>
      </p:sp>
      <p:sp>
        <p:nvSpPr>
          <p:cNvPr id="3" name="TextBox 2">
            <a:extLst>
              <a:ext uri="{FF2B5EF4-FFF2-40B4-BE49-F238E27FC236}">
                <a16:creationId xmlns:a16="http://schemas.microsoft.com/office/drawing/2014/main" id="{B6F9177D-5323-EA20-B6BA-CED737595066}"/>
              </a:ext>
            </a:extLst>
          </p:cNvPr>
          <p:cNvSpPr txBox="1"/>
          <p:nvPr/>
        </p:nvSpPr>
        <p:spPr>
          <a:xfrm>
            <a:off x="6386642" y="1827931"/>
            <a:ext cx="877163" cy="338554"/>
          </a:xfrm>
          <a:prstGeom prst="rect">
            <a:avLst/>
          </a:prstGeom>
          <a:noFill/>
        </p:spPr>
        <p:txBody>
          <a:bodyPr wrap="none" rtlCol="0">
            <a:spAutoFit/>
          </a:bodyPr>
          <a:lstStyle/>
          <a:p>
            <a:r>
              <a:rPr lang="en-US" sz="1600" b="1" dirty="0">
                <a:solidFill>
                  <a:srgbClr val="C00000"/>
                </a:solidFill>
              </a:rPr>
              <a:t>M1 KAA</a:t>
            </a:r>
          </a:p>
        </p:txBody>
      </p:sp>
      <p:sp>
        <p:nvSpPr>
          <p:cNvPr id="9" name="TextBox 8">
            <a:extLst>
              <a:ext uri="{FF2B5EF4-FFF2-40B4-BE49-F238E27FC236}">
                <a16:creationId xmlns:a16="http://schemas.microsoft.com/office/drawing/2014/main" id="{8BE787A8-2C3D-EAE8-A897-C2F47BD1A5FE}"/>
              </a:ext>
            </a:extLst>
          </p:cNvPr>
          <p:cNvSpPr txBox="1"/>
          <p:nvPr/>
        </p:nvSpPr>
        <p:spPr>
          <a:xfrm>
            <a:off x="6386641" y="2111071"/>
            <a:ext cx="877163" cy="338554"/>
          </a:xfrm>
          <a:prstGeom prst="rect">
            <a:avLst/>
          </a:prstGeom>
          <a:noFill/>
        </p:spPr>
        <p:txBody>
          <a:bodyPr wrap="none" rtlCol="0">
            <a:spAutoFit/>
          </a:bodyPr>
          <a:lstStyle/>
          <a:p>
            <a:r>
              <a:rPr lang="en-US" sz="1600" b="1" dirty="0">
                <a:solidFill>
                  <a:srgbClr val="C00000"/>
                </a:solidFill>
              </a:rPr>
              <a:t>M2 KAA</a:t>
            </a:r>
          </a:p>
        </p:txBody>
      </p:sp>
      <p:sp>
        <p:nvSpPr>
          <p:cNvPr id="14" name="TextBox 13">
            <a:extLst>
              <a:ext uri="{FF2B5EF4-FFF2-40B4-BE49-F238E27FC236}">
                <a16:creationId xmlns:a16="http://schemas.microsoft.com/office/drawing/2014/main" id="{3369E991-5CF5-7AC0-7665-546C29D2D62D}"/>
              </a:ext>
            </a:extLst>
          </p:cNvPr>
          <p:cNvSpPr txBox="1"/>
          <p:nvPr/>
        </p:nvSpPr>
        <p:spPr>
          <a:xfrm>
            <a:off x="6386641" y="2394211"/>
            <a:ext cx="877163" cy="338554"/>
          </a:xfrm>
          <a:prstGeom prst="rect">
            <a:avLst/>
          </a:prstGeom>
          <a:noFill/>
        </p:spPr>
        <p:txBody>
          <a:bodyPr wrap="none" rtlCol="0">
            <a:spAutoFit/>
          </a:bodyPr>
          <a:lstStyle/>
          <a:p>
            <a:r>
              <a:rPr lang="en-US" sz="1600" b="1" dirty="0">
                <a:solidFill>
                  <a:srgbClr val="C00000"/>
                </a:solidFill>
              </a:rPr>
              <a:t>M3 KAA</a:t>
            </a:r>
          </a:p>
        </p:txBody>
      </p:sp>
      <p:sp>
        <p:nvSpPr>
          <p:cNvPr id="27" name="TextBox 26">
            <a:extLst>
              <a:ext uri="{FF2B5EF4-FFF2-40B4-BE49-F238E27FC236}">
                <a16:creationId xmlns:a16="http://schemas.microsoft.com/office/drawing/2014/main" id="{51D16D17-BA02-E994-5C37-FA1231DAFD1A}"/>
              </a:ext>
            </a:extLst>
          </p:cNvPr>
          <p:cNvSpPr txBox="1"/>
          <p:nvPr/>
        </p:nvSpPr>
        <p:spPr>
          <a:xfrm>
            <a:off x="6393236" y="2677351"/>
            <a:ext cx="877163" cy="338554"/>
          </a:xfrm>
          <a:prstGeom prst="rect">
            <a:avLst/>
          </a:prstGeom>
          <a:noFill/>
        </p:spPr>
        <p:txBody>
          <a:bodyPr wrap="none" rtlCol="0">
            <a:spAutoFit/>
          </a:bodyPr>
          <a:lstStyle/>
          <a:p>
            <a:r>
              <a:rPr lang="en-US" sz="1600" b="1" dirty="0">
                <a:solidFill>
                  <a:srgbClr val="C00000"/>
                </a:solidFill>
              </a:rPr>
              <a:t>M4 KAA</a:t>
            </a:r>
          </a:p>
        </p:txBody>
      </p:sp>
      <p:sp>
        <p:nvSpPr>
          <p:cNvPr id="32" name="TextBox 31">
            <a:extLst>
              <a:ext uri="{FF2B5EF4-FFF2-40B4-BE49-F238E27FC236}">
                <a16:creationId xmlns:a16="http://schemas.microsoft.com/office/drawing/2014/main" id="{12BDDF7B-E2A3-CFDA-74E2-58A8DB1C595D}"/>
              </a:ext>
            </a:extLst>
          </p:cNvPr>
          <p:cNvSpPr txBox="1"/>
          <p:nvPr/>
        </p:nvSpPr>
        <p:spPr>
          <a:xfrm>
            <a:off x="6393236" y="2960491"/>
            <a:ext cx="877163" cy="338554"/>
          </a:xfrm>
          <a:prstGeom prst="rect">
            <a:avLst/>
          </a:prstGeom>
          <a:noFill/>
        </p:spPr>
        <p:txBody>
          <a:bodyPr wrap="none" rtlCol="0">
            <a:spAutoFit/>
          </a:bodyPr>
          <a:lstStyle/>
          <a:p>
            <a:r>
              <a:rPr lang="en-US" sz="1600" b="1" dirty="0">
                <a:solidFill>
                  <a:srgbClr val="C00000"/>
                </a:solidFill>
              </a:rPr>
              <a:t>M5 KAA</a:t>
            </a:r>
          </a:p>
        </p:txBody>
      </p:sp>
      <p:sp>
        <p:nvSpPr>
          <p:cNvPr id="209" name="TextBox 208">
            <a:extLst>
              <a:ext uri="{FF2B5EF4-FFF2-40B4-BE49-F238E27FC236}">
                <a16:creationId xmlns:a16="http://schemas.microsoft.com/office/drawing/2014/main" id="{E0A324A8-BDFE-31B7-19DB-CEBEFA80F062}"/>
              </a:ext>
            </a:extLst>
          </p:cNvPr>
          <p:cNvSpPr txBox="1"/>
          <p:nvPr/>
        </p:nvSpPr>
        <p:spPr>
          <a:xfrm>
            <a:off x="6393236" y="3243631"/>
            <a:ext cx="877163" cy="338554"/>
          </a:xfrm>
          <a:prstGeom prst="rect">
            <a:avLst/>
          </a:prstGeom>
          <a:noFill/>
        </p:spPr>
        <p:txBody>
          <a:bodyPr wrap="none" rtlCol="0">
            <a:spAutoFit/>
          </a:bodyPr>
          <a:lstStyle/>
          <a:p>
            <a:r>
              <a:rPr lang="en-US" sz="1600" b="1" dirty="0">
                <a:solidFill>
                  <a:srgbClr val="C00000"/>
                </a:solidFill>
              </a:rPr>
              <a:t>M6 KAA</a:t>
            </a:r>
          </a:p>
        </p:txBody>
      </p:sp>
      <p:sp>
        <p:nvSpPr>
          <p:cNvPr id="214" name="TextBox 213">
            <a:extLst>
              <a:ext uri="{FF2B5EF4-FFF2-40B4-BE49-F238E27FC236}">
                <a16:creationId xmlns:a16="http://schemas.microsoft.com/office/drawing/2014/main" id="{61195F83-7611-75B8-AB84-DAAF016030AC}"/>
              </a:ext>
            </a:extLst>
          </p:cNvPr>
          <p:cNvSpPr txBox="1"/>
          <p:nvPr/>
        </p:nvSpPr>
        <p:spPr>
          <a:xfrm>
            <a:off x="6393236" y="3526771"/>
            <a:ext cx="877163" cy="338554"/>
          </a:xfrm>
          <a:prstGeom prst="rect">
            <a:avLst/>
          </a:prstGeom>
          <a:noFill/>
        </p:spPr>
        <p:txBody>
          <a:bodyPr wrap="none" rtlCol="0">
            <a:spAutoFit/>
          </a:bodyPr>
          <a:lstStyle/>
          <a:p>
            <a:r>
              <a:rPr lang="en-US" sz="1600" b="1" dirty="0">
                <a:solidFill>
                  <a:srgbClr val="C00000"/>
                </a:solidFill>
              </a:rPr>
              <a:t>M7 KAA</a:t>
            </a:r>
          </a:p>
        </p:txBody>
      </p:sp>
      <p:sp>
        <p:nvSpPr>
          <p:cNvPr id="219" name="TextBox 218">
            <a:extLst>
              <a:ext uri="{FF2B5EF4-FFF2-40B4-BE49-F238E27FC236}">
                <a16:creationId xmlns:a16="http://schemas.microsoft.com/office/drawing/2014/main" id="{7D86FAB3-C570-7F9A-2EEF-4BE2C0BCDCD3}"/>
              </a:ext>
            </a:extLst>
          </p:cNvPr>
          <p:cNvSpPr txBox="1"/>
          <p:nvPr/>
        </p:nvSpPr>
        <p:spPr>
          <a:xfrm>
            <a:off x="6393236" y="3809913"/>
            <a:ext cx="877163" cy="338554"/>
          </a:xfrm>
          <a:prstGeom prst="rect">
            <a:avLst/>
          </a:prstGeom>
          <a:noFill/>
        </p:spPr>
        <p:txBody>
          <a:bodyPr wrap="none" rtlCol="0">
            <a:spAutoFit/>
          </a:bodyPr>
          <a:lstStyle/>
          <a:p>
            <a:r>
              <a:rPr lang="en-US" sz="1600" b="1" dirty="0">
                <a:solidFill>
                  <a:srgbClr val="C00000"/>
                </a:solidFill>
              </a:rPr>
              <a:t>M8 KAA</a:t>
            </a:r>
          </a:p>
        </p:txBody>
      </p:sp>
      <p:sp>
        <p:nvSpPr>
          <p:cNvPr id="220" name="TextBox 219">
            <a:extLst>
              <a:ext uri="{FF2B5EF4-FFF2-40B4-BE49-F238E27FC236}">
                <a16:creationId xmlns:a16="http://schemas.microsoft.com/office/drawing/2014/main" id="{C28C40B0-6A3C-A503-6E8B-4E0AD6C8EE1E}"/>
              </a:ext>
            </a:extLst>
          </p:cNvPr>
          <p:cNvSpPr txBox="1"/>
          <p:nvPr/>
        </p:nvSpPr>
        <p:spPr>
          <a:xfrm>
            <a:off x="8357813" y="1874097"/>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#1</a:t>
            </a:r>
          </a:p>
        </p:txBody>
      </p:sp>
      <p:sp>
        <p:nvSpPr>
          <p:cNvPr id="224" name="TextBox 223">
            <a:extLst>
              <a:ext uri="{FF2B5EF4-FFF2-40B4-BE49-F238E27FC236}">
                <a16:creationId xmlns:a16="http://schemas.microsoft.com/office/drawing/2014/main" id="{567C71BD-9464-007E-E815-DF9538D06376}"/>
              </a:ext>
            </a:extLst>
          </p:cNvPr>
          <p:cNvSpPr txBox="1"/>
          <p:nvPr/>
        </p:nvSpPr>
        <p:spPr>
          <a:xfrm>
            <a:off x="8357813" y="2575795"/>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#2</a:t>
            </a:r>
          </a:p>
        </p:txBody>
      </p:sp>
      <p:sp>
        <p:nvSpPr>
          <p:cNvPr id="226" name="TextBox 225">
            <a:extLst>
              <a:ext uri="{FF2B5EF4-FFF2-40B4-BE49-F238E27FC236}">
                <a16:creationId xmlns:a16="http://schemas.microsoft.com/office/drawing/2014/main" id="{1BDA96C3-5E92-E9CB-DC65-5407C80BB970}"/>
              </a:ext>
            </a:extLst>
          </p:cNvPr>
          <p:cNvSpPr txBox="1"/>
          <p:nvPr/>
        </p:nvSpPr>
        <p:spPr>
          <a:xfrm>
            <a:off x="8357813" y="3277493"/>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#3</a:t>
            </a:r>
          </a:p>
        </p:txBody>
      </p:sp>
      <p:sp>
        <p:nvSpPr>
          <p:cNvPr id="228" name="TextBox 227">
            <a:extLst>
              <a:ext uri="{FF2B5EF4-FFF2-40B4-BE49-F238E27FC236}">
                <a16:creationId xmlns:a16="http://schemas.microsoft.com/office/drawing/2014/main" id="{DA97674C-3C10-E56B-59C5-57AA15340682}"/>
              </a:ext>
            </a:extLst>
          </p:cNvPr>
          <p:cNvSpPr txBox="1"/>
          <p:nvPr/>
        </p:nvSpPr>
        <p:spPr>
          <a:xfrm>
            <a:off x="8357813" y="3979190"/>
            <a:ext cx="1441100" cy="584775"/>
          </a:xfrm>
          <a:prstGeom prst="rect">
            <a:avLst/>
          </a:prstGeom>
          <a:noFill/>
        </p:spPr>
        <p:txBody>
          <a:bodyPr wrap="none" rtlCol="0">
            <a:spAutoFit/>
          </a:bodyPr>
          <a:lstStyle/>
          <a:p>
            <a:pPr algn="ctr"/>
            <a:r>
              <a:rPr lang="en-US" sz="1600" b="1" dirty="0">
                <a:solidFill>
                  <a:srgbClr val="C00000"/>
                </a:solidFill>
              </a:rPr>
              <a:t>Performance</a:t>
            </a:r>
          </a:p>
          <a:p>
            <a:pPr algn="ctr"/>
            <a:r>
              <a:rPr lang="en-US" sz="1600" b="1" dirty="0">
                <a:solidFill>
                  <a:srgbClr val="C00000"/>
                </a:solidFill>
              </a:rPr>
              <a:t>Assessment #4</a:t>
            </a:r>
          </a:p>
        </p:txBody>
      </p:sp>
      <p:sp>
        <p:nvSpPr>
          <p:cNvPr id="21" name="TextBox 20">
            <a:extLst>
              <a:ext uri="{FF2B5EF4-FFF2-40B4-BE49-F238E27FC236}">
                <a16:creationId xmlns:a16="http://schemas.microsoft.com/office/drawing/2014/main" id="{4AD96549-9A7D-670C-7B17-6634144379AF}"/>
              </a:ext>
            </a:extLst>
          </p:cNvPr>
          <p:cNvSpPr txBox="1"/>
          <p:nvPr/>
        </p:nvSpPr>
        <p:spPr>
          <a:xfrm>
            <a:off x="1144637" y="1498400"/>
            <a:ext cx="3124766" cy="369332"/>
          </a:xfrm>
          <a:prstGeom prst="rect">
            <a:avLst/>
          </a:prstGeom>
          <a:noFill/>
        </p:spPr>
        <p:txBody>
          <a:bodyPr wrap="none" rtlCol="0">
            <a:spAutoFit/>
          </a:bodyPr>
          <a:lstStyle/>
          <a:p>
            <a:pPr algn="ctr"/>
            <a:r>
              <a:rPr lang="en-US" b="1" u="sng" dirty="0">
                <a:solidFill>
                  <a:srgbClr val="C00000"/>
                </a:solidFill>
              </a:rPr>
              <a:t>Traditional Assessment Model</a:t>
            </a:r>
            <a:r>
              <a:rPr lang="en-US" b="1" dirty="0">
                <a:solidFill>
                  <a:srgbClr val="C00000"/>
                </a:solidFill>
              </a:rPr>
              <a:t>:</a:t>
            </a:r>
          </a:p>
        </p:txBody>
      </p:sp>
      <p:sp>
        <p:nvSpPr>
          <p:cNvPr id="23" name="TextBox 22">
            <a:extLst>
              <a:ext uri="{FF2B5EF4-FFF2-40B4-BE49-F238E27FC236}">
                <a16:creationId xmlns:a16="http://schemas.microsoft.com/office/drawing/2014/main" id="{F1CC9BCC-3530-9487-0465-817FA555D984}"/>
              </a:ext>
            </a:extLst>
          </p:cNvPr>
          <p:cNvSpPr txBox="1"/>
          <p:nvPr/>
        </p:nvSpPr>
        <p:spPr>
          <a:xfrm>
            <a:off x="6393236" y="1498400"/>
            <a:ext cx="3929154" cy="369332"/>
          </a:xfrm>
          <a:prstGeom prst="rect">
            <a:avLst/>
          </a:prstGeom>
          <a:noFill/>
        </p:spPr>
        <p:txBody>
          <a:bodyPr wrap="none" rtlCol="0">
            <a:spAutoFit/>
          </a:bodyPr>
          <a:lstStyle/>
          <a:p>
            <a:pPr algn="ctr"/>
            <a:r>
              <a:rPr lang="en-US" b="1" u="sng" dirty="0">
                <a:solidFill>
                  <a:srgbClr val="C00000"/>
                </a:solidFill>
              </a:rPr>
              <a:t>Competency-based Assessment Model</a:t>
            </a:r>
            <a:r>
              <a:rPr lang="en-US" b="1" dirty="0">
                <a:solidFill>
                  <a:srgbClr val="C00000"/>
                </a:solidFill>
              </a:rPr>
              <a:t>:</a:t>
            </a:r>
          </a:p>
        </p:txBody>
      </p:sp>
      <p:sp>
        <p:nvSpPr>
          <p:cNvPr id="25" name="TextBox 24">
            <a:extLst>
              <a:ext uri="{FF2B5EF4-FFF2-40B4-BE49-F238E27FC236}">
                <a16:creationId xmlns:a16="http://schemas.microsoft.com/office/drawing/2014/main" id="{E3A3C0E6-2E6F-2362-4C45-F6D3D58214E0}"/>
              </a:ext>
            </a:extLst>
          </p:cNvPr>
          <p:cNvSpPr txBox="1"/>
          <p:nvPr/>
        </p:nvSpPr>
        <p:spPr>
          <a:xfrm>
            <a:off x="1190101" y="1874097"/>
            <a:ext cx="773738" cy="338554"/>
          </a:xfrm>
          <a:prstGeom prst="rect">
            <a:avLst/>
          </a:prstGeom>
          <a:noFill/>
        </p:spPr>
        <p:txBody>
          <a:bodyPr wrap="none" rtlCol="0">
            <a:spAutoFit/>
          </a:bodyPr>
          <a:lstStyle/>
          <a:p>
            <a:r>
              <a:rPr lang="en-US" sz="1600" b="1" dirty="0">
                <a:solidFill>
                  <a:srgbClr val="C00000"/>
                </a:solidFill>
              </a:rPr>
              <a:t>Test #1</a:t>
            </a:r>
          </a:p>
        </p:txBody>
      </p:sp>
      <p:sp>
        <p:nvSpPr>
          <p:cNvPr id="36" name="TextBox 35">
            <a:extLst>
              <a:ext uri="{FF2B5EF4-FFF2-40B4-BE49-F238E27FC236}">
                <a16:creationId xmlns:a16="http://schemas.microsoft.com/office/drawing/2014/main" id="{0FEAA15F-3BCA-2A68-9DC9-B87C3A951C55}"/>
              </a:ext>
            </a:extLst>
          </p:cNvPr>
          <p:cNvSpPr txBox="1"/>
          <p:nvPr/>
        </p:nvSpPr>
        <p:spPr>
          <a:xfrm>
            <a:off x="1190101" y="2188036"/>
            <a:ext cx="773738" cy="338554"/>
          </a:xfrm>
          <a:prstGeom prst="rect">
            <a:avLst/>
          </a:prstGeom>
          <a:noFill/>
        </p:spPr>
        <p:txBody>
          <a:bodyPr wrap="none" rtlCol="0">
            <a:spAutoFit/>
          </a:bodyPr>
          <a:lstStyle/>
          <a:p>
            <a:r>
              <a:rPr lang="en-US" sz="1600" b="1" dirty="0">
                <a:solidFill>
                  <a:srgbClr val="C00000"/>
                </a:solidFill>
              </a:rPr>
              <a:t>Test #2</a:t>
            </a:r>
          </a:p>
        </p:txBody>
      </p:sp>
      <p:sp>
        <p:nvSpPr>
          <p:cNvPr id="37" name="TextBox 36">
            <a:extLst>
              <a:ext uri="{FF2B5EF4-FFF2-40B4-BE49-F238E27FC236}">
                <a16:creationId xmlns:a16="http://schemas.microsoft.com/office/drawing/2014/main" id="{6907512C-83FE-C02A-03CC-AF7A7E14212C}"/>
              </a:ext>
            </a:extLst>
          </p:cNvPr>
          <p:cNvSpPr txBox="1"/>
          <p:nvPr/>
        </p:nvSpPr>
        <p:spPr>
          <a:xfrm>
            <a:off x="1190101" y="2529628"/>
            <a:ext cx="773738" cy="338554"/>
          </a:xfrm>
          <a:prstGeom prst="rect">
            <a:avLst/>
          </a:prstGeom>
          <a:noFill/>
        </p:spPr>
        <p:txBody>
          <a:bodyPr wrap="none" rtlCol="0">
            <a:spAutoFit/>
          </a:bodyPr>
          <a:lstStyle/>
          <a:p>
            <a:r>
              <a:rPr lang="en-US" sz="1600" b="1" dirty="0">
                <a:solidFill>
                  <a:srgbClr val="C00000"/>
                </a:solidFill>
              </a:rPr>
              <a:t>Test #3</a:t>
            </a:r>
          </a:p>
        </p:txBody>
      </p:sp>
      <p:sp>
        <p:nvSpPr>
          <p:cNvPr id="38" name="TextBox 37">
            <a:extLst>
              <a:ext uri="{FF2B5EF4-FFF2-40B4-BE49-F238E27FC236}">
                <a16:creationId xmlns:a16="http://schemas.microsoft.com/office/drawing/2014/main" id="{4E07281E-0276-BEEC-9BAC-3361F1689596}"/>
              </a:ext>
            </a:extLst>
          </p:cNvPr>
          <p:cNvSpPr txBox="1"/>
          <p:nvPr/>
        </p:nvSpPr>
        <p:spPr>
          <a:xfrm>
            <a:off x="1162177" y="2951243"/>
            <a:ext cx="1818126"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10 Point Sys.</a:t>
            </a:r>
          </a:p>
          <a:p>
            <a:r>
              <a:rPr lang="en-US" sz="2400" dirty="0">
                <a:solidFill>
                  <a:srgbClr val="0070C0"/>
                </a:solidFill>
                <a:latin typeface="Times New Roman" panose="02020603050405020304" pitchFamily="18" charset="0"/>
                <a:cs typeface="Times New Roman" panose="02020603050405020304" pitchFamily="18" charset="0"/>
              </a:rPr>
              <a:t>A-F Grade</a:t>
            </a:r>
          </a:p>
        </p:txBody>
      </p:sp>
      <p:sp>
        <p:nvSpPr>
          <p:cNvPr id="44" name="TextBox 43">
            <a:extLst>
              <a:ext uri="{FF2B5EF4-FFF2-40B4-BE49-F238E27FC236}">
                <a16:creationId xmlns:a16="http://schemas.microsoft.com/office/drawing/2014/main" id="{5F8FAE8C-F2C1-9746-2E68-CFD056AEC992}"/>
              </a:ext>
            </a:extLst>
          </p:cNvPr>
          <p:cNvSpPr txBox="1"/>
          <p:nvPr/>
        </p:nvSpPr>
        <p:spPr>
          <a:xfrm>
            <a:off x="8387308" y="4574770"/>
            <a:ext cx="1534394" cy="1200329"/>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Skills</a:t>
            </a:r>
          </a:p>
          <a:p>
            <a:r>
              <a:rPr lang="en-US" sz="2400" dirty="0">
                <a:solidFill>
                  <a:srgbClr val="0070C0"/>
                </a:solidFill>
                <a:latin typeface="Times New Roman" panose="02020603050405020304" pitchFamily="18" charset="0"/>
                <a:cs typeface="Times New Roman" panose="02020603050405020304" pitchFamily="18" charset="0"/>
              </a:rPr>
              <a:t>Hands-on</a:t>
            </a:r>
          </a:p>
          <a:p>
            <a:r>
              <a:rPr lang="en-US" sz="2400" dirty="0">
                <a:solidFill>
                  <a:srgbClr val="0070C0"/>
                </a:solidFill>
                <a:latin typeface="Times New Roman" panose="02020603050405020304" pitchFamily="18" charset="0"/>
                <a:cs typeface="Times New Roman" panose="02020603050405020304" pitchFamily="18" charset="0"/>
              </a:rPr>
              <a:t>100% min.</a:t>
            </a:r>
          </a:p>
        </p:txBody>
      </p:sp>
      <p:sp>
        <p:nvSpPr>
          <p:cNvPr id="46" name="TextBox 45">
            <a:extLst>
              <a:ext uri="{FF2B5EF4-FFF2-40B4-BE49-F238E27FC236}">
                <a16:creationId xmlns:a16="http://schemas.microsoft.com/office/drawing/2014/main" id="{26934D1F-5C92-7A00-CA1E-EB9852DC6995}"/>
              </a:ext>
            </a:extLst>
          </p:cNvPr>
          <p:cNvSpPr txBox="1"/>
          <p:nvPr/>
        </p:nvSpPr>
        <p:spPr>
          <a:xfrm>
            <a:off x="6159486" y="4121813"/>
            <a:ext cx="1654620" cy="1938992"/>
          </a:xfrm>
          <a:prstGeom prst="rect">
            <a:avLst/>
          </a:prstGeom>
          <a:noFill/>
        </p:spPr>
        <p:txBody>
          <a:bodyPr wrap="non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Knowledge</a:t>
            </a:r>
          </a:p>
          <a:p>
            <a:r>
              <a:rPr lang="en-US" sz="2400" dirty="0">
                <a:solidFill>
                  <a:srgbClr val="0070C0"/>
                </a:solidFill>
                <a:latin typeface="Times New Roman" panose="02020603050405020304" pitchFamily="18" charset="0"/>
                <a:cs typeface="Times New Roman" panose="02020603050405020304" pitchFamily="18" charset="0"/>
              </a:rPr>
              <a:t>Paper or </a:t>
            </a:r>
          </a:p>
          <a:p>
            <a:r>
              <a:rPr lang="en-US" sz="2400" dirty="0">
                <a:solidFill>
                  <a:srgbClr val="0070C0"/>
                </a:solidFill>
                <a:latin typeface="Times New Roman" panose="02020603050405020304" pitchFamily="18" charset="0"/>
                <a:cs typeface="Times New Roman" panose="02020603050405020304" pitchFamily="18" charset="0"/>
              </a:rPr>
              <a:t>Online</a:t>
            </a:r>
          </a:p>
          <a:p>
            <a:r>
              <a:rPr lang="en-US" sz="2400" dirty="0">
                <a:solidFill>
                  <a:srgbClr val="0070C0"/>
                </a:solidFill>
                <a:latin typeface="Times New Roman" panose="02020603050405020304" pitchFamily="18" charset="0"/>
                <a:cs typeface="Times New Roman" panose="02020603050405020304" pitchFamily="18" charset="0"/>
              </a:rPr>
              <a:t>80% min.</a:t>
            </a:r>
          </a:p>
          <a:p>
            <a:r>
              <a:rPr lang="en-US" sz="2400" dirty="0">
                <a:solidFill>
                  <a:srgbClr val="0070C0"/>
                </a:solidFill>
                <a:latin typeface="Times New Roman" panose="02020603050405020304" pitchFamily="18" charset="0"/>
                <a:cs typeface="Times New Roman" panose="02020603050405020304" pitchFamily="18" charset="0"/>
              </a:rPr>
              <a:t>A, B, or F</a:t>
            </a:r>
          </a:p>
        </p:txBody>
      </p:sp>
    </p:spTree>
    <p:extLst>
      <p:ext uri="{BB962C8B-B14F-4D97-AF65-F5344CB8AC3E}">
        <p14:creationId xmlns:p14="http://schemas.microsoft.com/office/powerpoint/2010/main" val="41471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365488" y="0"/>
            <a:ext cx="8509913"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2800" b="1" dirty="0">
                <a:solidFill>
                  <a:srgbClr val="0070C0"/>
                </a:solidFill>
                <a:latin typeface="Times New Roman" panose="02020603050405020304" pitchFamily="18" charset="0"/>
                <a:cs typeface="Times New Roman" panose="02020603050405020304" pitchFamily="18" charset="0"/>
              </a:rPr>
              <a:t>Apprentices attending a CBE hybrid course</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175632"/>
            <a:ext cx="11074500" cy="505379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Apprentices base progress on seat time (lecture and lab).</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Get ahead of this by discussing it with the Educational Representative form their joint committee</a:t>
            </a:r>
          </a:p>
          <a:p>
            <a:pPr marL="0" lvl="0" indent="0">
              <a:lnSpc>
                <a:spcPct val="80000"/>
              </a:lnSpc>
              <a:spcBef>
                <a:spcPts val="0"/>
              </a:spcBef>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Create a cross walk from the traditional course to the CBE hybrid course</a:t>
            </a:r>
          </a:p>
          <a:p>
            <a:pPr marL="0" lvl="0" indent="0">
              <a:lnSpc>
                <a:spcPct val="80000"/>
              </a:lnSpc>
              <a:spcBef>
                <a:spcPts val="0"/>
              </a:spcBef>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A learning sequence sheet will help in justifying the competency to contact hours</a:t>
            </a:r>
          </a:p>
          <a:p>
            <a:pPr marL="228600" lvl="0" indent="-228600">
              <a:lnSpc>
                <a:spcPct val="80000"/>
              </a:lnSpc>
              <a:spcBef>
                <a:spcPts val="0"/>
              </a:spcBef>
              <a:buClr>
                <a:srgbClr val="0070C0"/>
              </a:buClr>
              <a:buSzPts val="3600"/>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nSpc>
                <a:spcPct val="80000"/>
              </a:lnSpc>
              <a:spcBef>
                <a:spcPts val="0"/>
              </a:spcBef>
              <a:buClr>
                <a:srgbClr val="0070C0"/>
              </a:buClr>
              <a:buSzPts val="3600"/>
            </a:pPr>
            <a:r>
              <a:rPr lang="en-US" dirty="0">
                <a:solidFill>
                  <a:srgbClr val="0070C0"/>
                </a:solidFill>
                <a:latin typeface="Times New Roman" panose="02020603050405020304" pitchFamily="18" charset="0"/>
                <a:cs typeface="Times New Roman" panose="02020603050405020304" pitchFamily="18" charset="0"/>
              </a:rPr>
              <a:t>It is best to run a course as a lecture/lab traditional delivery before converting to a CB/H model, just to create a cross walk</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377893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Rectangle 5">
            <a:extLst>
              <a:ext uri="{FF2B5EF4-FFF2-40B4-BE49-F238E27FC236}">
                <a16:creationId xmlns:a16="http://schemas.microsoft.com/office/drawing/2014/main" id="{453422AF-6EC4-BD95-66A7-59E65B500865}"/>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Google Shape;284;g5ed43e48f8_0_0"/>
          <p:cNvSpPr txBox="1">
            <a:spLocks noGrp="1"/>
          </p:cNvSpPr>
          <p:nvPr>
            <p:ph type="title"/>
          </p:nvPr>
        </p:nvSpPr>
        <p:spPr>
          <a:xfrm>
            <a:off x="3290726" y="57728"/>
            <a:ext cx="8199659" cy="658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Traditional Education vs. Competency-Based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85" name="Google Shape;285;g5ed43e48f8_0_0"/>
          <p:cNvSpPr txBox="1">
            <a:spLocks noGrp="1"/>
          </p:cNvSpPr>
          <p:nvPr>
            <p:ph type="body" idx="1"/>
          </p:nvPr>
        </p:nvSpPr>
        <p:spPr>
          <a:xfrm>
            <a:off x="550278" y="1334344"/>
            <a:ext cx="11074500" cy="334117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traditional model, the faculty does primarily teaching (Sage on the Stage), and some assessment.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 a competency-based model, the faculty does primarily assessment, and less teaching than in the traditional model.  </a:t>
            </a:r>
          </a:p>
          <a:p>
            <a:pPr marL="0" lvl="0" indent="0" algn="l" rtl="0">
              <a:lnSpc>
                <a:spcPct val="80000"/>
              </a:lnSpc>
              <a:spcBef>
                <a:spcPts val="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faculty becomes a learning facilitator, both in the Lab (still teaching the hands-on skills), and also within the LMS (Canvas).</a:t>
            </a:r>
            <a:endParaRPr dirty="0">
              <a:solidFill>
                <a:srgbClr val="0070C0"/>
              </a:solidFill>
              <a:latin typeface="Times New Roman" panose="02020603050405020304" pitchFamily="18" charset="0"/>
              <a:cs typeface="Times New Roman" panose="02020603050405020304" pitchFamily="18" charset="0"/>
            </a:endParaRPr>
          </a:p>
        </p:txBody>
      </p:sp>
      <p:pic>
        <p:nvPicPr>
          <p:cNvPr id="286" name="Google Shape;286;g5ed43e48f8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87" name="Google Shape;287;g5ed43e48f8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extLst>
      <p:ext uri="{BB962C8B-B14F-4D97-AF65-F5344CB8AC3E}">
        <p14:creationId xmlns:p14="http://schemas.microsoft.com/office/powerpoint/2010/main" val="219190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33547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Lessons Learned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Recommendations</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966F09A2-E29E-02CC-8D86-BECCC303244C}"/>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42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Rectangle 5">
            <a:extLst>
              <a:ext uri="{FF2B5EF4-FFF2-40B4-BE49-F238E27FC236}">
                <a16:creationId xmlns:a16="http://schemas.microsoft.com/office/drawing/2014/main" id="{75382637-63A4-B4AA-2781-D3B7A6E5127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Google Shape;212;g5d7ac9e4d7_0_24"/>
          <p:cNvSpPr txBox="1">
            <a:spLocks noGrp="1"/>
          </p:cNvSpPr>
          <p:nvPr>
            <p:ph type="title"/>
          </p:nvPr>
        </p:nvSpPr>
        <p:spPr>
          <a:xfrm>
            <a:off x="3115352" y="179650"/>
            <a:ext cx="9076648" cy="53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What’s in it for Me?  The Stakeholders Perspective</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13" name="Google Shape;213;g5d7ac9e4d7_0_24"/>
          <p:cNvSpPr txBox="1">
            <a:spLocks noGrp="1"/>
          </p:cNvSpPr>
          <p:nvPr>
            <p:ph type="body" idx="1"/>
          </p:nvPr>
        </p:nvSpPr>
        <p:spPr>
          <a:xfrm>
            <a:off x="489739" y="1370503"/>
            <a:ext cx="11074500" cy="4935300"/>
          </a:xfrm>
          <a:prstGeom prst="rect">
            <a:avLst/>
          </a:prstGeom>
          <a:noFill/>
          <a:ln>
            <a:noFill/>
          </a:ln>
        </p:spPr>
        <p:txBody>
          <a:bodyPr spcFirstLastPara="1" wrap="square" lIns="91425" tIns="45700" rIns="91425" bIns="45700" anchor="t" anchorCtr="0">
            <a:noAutofit/>
          </a:bodyPr>
          <a:lstStyle/>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Students</a:t>
            </a:r>
            <a:r>
              <a:rPr lang="en-US" dirty="0">
                <a:solidFill>
                  <a:srgbClr val="0070C0"/>
                </a:solidFill>
                <a:latin typeface="Times New Roman" panose="02020603050405020304" pitchFamily="18" charset="0"/>
                <a:cs typeface="Times New Roman" panose="02020603050405020304" pitchFamily="18" charset="0"/>
              </a:rPr>
              <a:t>: Students like the 24/7 access to the course materials, and knowing what is expected of them for the assessments.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Faculty</a:t>
            </a:r>
            <a:r>
              <a:rPr lang="en-US" dirty="0">
                <a:solidFill>
                  <a:srgbClr val="0070C0"/>
                </a:solidFill>
                <a:latin typeface="Times New Roman" panose="02020603050405020304" pitchFamily="18" charset="0"/>
                <a:cs typeface="Times New Roman" panose="02020603050405020304" pitchFamily="18" charset="0"/>
              </a:rPr>
              <a:t>: Faculty like the consistency in the curriculum, and that all materials are developed, so they do not have to spend time preparing for a class.  They also like the flexibility of time on campus.</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Employers</a:t>
            </a:r>
            <a:r>
              <a:rPr lang="en-US" dirty="0">
                <a:solidFill>
                  <a:srgbClr val="0070C0"/>
                </a:solidFill>
                <a:latin typeface="Times New Roman" panose="02020603050405020304" pitchFamily="18" charset="0"/>
                <a:cs typeface="Times New Roman" panose="02020603050405020304" pitchFamily="18" charset="0"/>
              </a:rPr>
              <a:t>: Employers like the more accessible classes for their employees, and better prepared graduates.  They really like the assessment model of student accountability.</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190500" algn="l" rtl="0">
              <a:lnSpc>
                <a:spcPct val="80000"/>
              </a:lnSpc>
              <a:spcBef>
                <a:spcPts val="0"/>
              </a:spcBef>
              <a:spcAft>
                <a:spcPts val="0"/>
              </a:spcAft>
              <a:buClr>
                <a:srgbClr val="0070C0"/>
              </a:buClr>
              <a:buSzPts val="3000"/>
              <a:buChar char="•"/>
            </a:pPr>
            <a:r>
              <a:rPr lang="en-US" b="1" dirty="0">
                <a:solidFill>
                  <a:srgbClr val="0070C0"/>
                </a:solidFill>
                <a:latin typeface="Times New Roman" panose="02020603050405020304" pitchFamily="18" charset="0"/>
                <a:cs typeface="Times New Roman" panose="02020603050405020304" pitchFamily="18" charset="0"/>
              </a:rPr>
              <a:t>College</a:t>
            </a:r>
            <a:r>
              <a:rPr lang="en-US" dirty="0">
                <a:solidFill>
                  <a:srgbClr val="0070C0"/>
                </a:solidFill>
                <a:latin typeface="Times New Roman" panose="02020603050405020304" pitchFamily="18" charset="0"/>
                <a:cs typeface="Times New Roman" panose="02020603050405020304" pitchFamily="18" charset="0"/>
              </a:rPr>
              <a:t>: Increase in enrollment, increase in retention (SSI), and knowing that the other 3 stakeholders are happy.</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0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14" name="Google Shape;214;g5d7ac9e4d7_0_2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15" name="Google Shape;215;g5d7ac9e4d7_0_24"/>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BC875-8DD9-4505-A55C-99AD9897C7C9}"/>
              </a:ext>
            </a:extLst>
          </p:cNvPr>
          <p:cNvSpPr/>
          <p:nvPr/>
        </p:nvSpPr>
        <p:spPr>
          <a:xfrm>
            <a:off x="-8472" y="8083"/>
            <a:ext cx="12192000" cy="1148999"/>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393984" y="6229429"/>
            <a:ext cx="2714286" cy="628571"/>
          </a:xfrm>
          <a:prstGeom prst="rect">
            <a:avLst/>
          </a:prstGeom>
        </p:spPr>
      </p:pic>
      <p:pic>
        <p:nvPicPr>
          <p:cNvPr id="5" name="Picture 4">
            <a:extLst>
              <a:ext uri="{FF2B5EF4-FFF2-40B4-BE49-F238E27FC236}">
                <a16:creationId xmlns:a16="http://schemas.microsoft.com/office/drawing/2014/main" id="{70261A07-EE4F-44D1-88BB-2158B23FCE18}"/>
              </a:ext>
            </a:extLst>
          </p:cNvPr>
          <p:cNvPicPr>
            <a:picLocks noChangeAspect="1"/>
          </p:cNvPicPr>
          <p:nvPr/>
        </p:nvPicPr>
        <p:blipFill>
          <a:blip r:embed="rId3"/>
          <a:stretch>
            <a:fillRect/>
          </a:stretch>
        </p:blipFill>
        <p:spPr>
          <a:xfrm>
            <a:off x="2533025" y="1157082"/>
            <a:ext cx="6624348" cy="5671654"/>
          </a:xfrm>
          <a:prstGeom prst="rect">
            <a:avLst/>
          </a:prstGeom>
        </p:spPr>
      </p:pic>
      <p:pic>
        <p:nvPicPr>
          <p:cNvPr id="8" name="Picture 7">
            <a:extLst>
              <a:ext uri="{FF2B5EF4-FFF2-40B4-BE49-F238E27FC236}">
                <a16:creationId xmlns:a16="http://schemas.microsoft.com/office/drawing/2014/main" id="{ACD4C14D-3B31-4B07-84C3-EA3B6F04BA82}"/>
              </a:ext>
            </a:extLst>
          </p:cNvPr>
          <p:cNvPicPr>
            <a:picLocks noChangeAspect="1"/>
          </p:cNvPicPr>
          <p:nvPr/>
        </p:nvPicPr>
        <p:blipFill>
          <a:blip r:embed="rId3"/>
          <a:stretch>
            <a:fillRect/>
          </a:stretch>
        </p:blipFill>
        <p:spPr>
          <a:xfrm>
            <a:off x="0" y="-11041"/>
            <a:ext cx="1386672" cy="1187245"/>
          </a:xfrm>
          <a:prstGeom prst="rect">
            <a:avLst/>
          </a:prstGeom>
        </p:spPr>
      </p:pic>
      <p:sp>
        <p:nvSpPr>
          <p:cNvPr id="7" name="Google Shape;91;p2">
            <a:extLst>
              <a:ext uri="{FF2B5EF4-FFF2-40B4-BE49-F238E27FC236}">
                <a16:creationId xmlns:a16="http://schemas.microsoft.com/office/drawing/2014/main" id="{F9484EBE-2062-474B-A0CE-20578E1387EA}"/>
              </a:ext>
            </a:extLst>
          </p:cNvPr>
          <p:cNvSpPr txBox="1">
            <a:spLocks/>
          </p:cNvSpPr>
          <p:nvPr/>
        </p:nvSpPr>
        <p:spPr>
          <a:xfrm>
            <a:off x="1719943" y="131058"/>
            <a:ext cx="10247086" cy="801255"/>
          </a:xfrm>
          <a:prstGeom prst="rect">
            <a:avLst/>
          </a:prstGeom>
          <a:noFill/>
          <a:ln>
            <a:noFill/>
          </a:ln>
        </p:spPr>
        <p:txBody>
          <a:bodyPr spcFirstLastPara="1" vert="horz" wrap="square" lIns="91425" tIns="45700" rIns="91425" bIns="4570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rgbClr val="0070C0"/>
              </a:buClr>
              <a:buSzPts val="4400"/>
            </a:pPr>
            <a:r>
              <a:rPr lang="en-US" sz="3600" b="1" dirty="0">
                <a:solidFill>
                  <a:srgbClr val="0070C0"/>
                </a:solidFill>
                <a:latin typeface="Times New Roman" panose="02020603050405020304" pitchFamily="18" charset="0"/>
                <a:cs typeface="Times New Roman" panose="02020603050405020304" pitchFamily="18" charset="0"/>
              </a:rPr>
              <a:t>Instructional Elements to Improve Technical Courses</a:t>
            </a:r>
          </a:p>
        </p:txBody>
      </p:sp>
    </p:spTree>
    <p:extLst>
      <p:ext uri="{BB962C8B-B14F-4D97-AF65-F5344CB8AC3E}">
        <p14:creationId xmlns:p14="http://schemas.microsoft.com/office/powerpoint/2010/main" val="2391479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Project Management: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It is important that there is a process in place to not only develop the curriculum for the </a:t>
            </a:r>
            <a:r>
              <a:rPr lang="en-US" sz="2400" dirty="0">
                <a:solidFill>
                  <a:srgbClr val="0070C0"/>
                </a:solidFill>
                <a:latin typeface="Times New Roman" panose="02020603050405020304" pitchFamily="18" charset="0"/>
                <a:cs typeface="Times New Roman" panose="02020603050405020304" pitchFamily="18" charset="0"/>
              </a:rPr>
              <a:t>ATE project, but also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track the progress of the project, assign tasks to individuals, and to let the stakeholders view the progress.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Microsite: </a:t>
            </a:r>
            <a:r>
              <a:rPr lang="en-US" sz="2400" dirty="0">
                <a:solidFill>
                  <a:srgbClr val="0070C0"/>
                </a:solidFill>
                <a:latin typeface="Times New Roman" panose="02020603050405020304" pitchFamily="18" charset="0"/>
                <a:cs typeface="Times New Roman" panose="02020603050405020304" pitchFamily="18" charset="0"/>
              </a:rPr>
              <a:t>A great way to give everyone access to view documents is through an ATE Central Microsite, which is actually a website that ATE Central will host and is free for active ATE projects.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Tracking Software:</a:t>
            </a:r>
            <a:r>
              <a:rPr lang="en-US" sz="2400" dirty="0">
                <a:solidFill>
                  <a:srgbClr val="0070C0"/>
                </a:solidFill>
                <a:latin typeface="Times New Roman" panose="02020603050405020304" pitchFamily="18" charset="0"/>
                <a:cs typeface="Times New Roman" panose="02020603050405020304" pitchFamily="18" charset="0"/>
              </a:rPr>
              <a:t> Starting out, this could be as simple as a spreadsheet that will show tasks and estimated completion dates.  The HOME4TECHS project used </a:t>
            </a:r>
            <a:r>
              <a:rPr lang="en-US" sz="2400" dirty="0" err="1">
                <a:solidFill>
                  <a:srgbClr val="0070C0"/>
                </a:solidFill>
                <a:latin typeface="Times New Roman" panose="02020603050405020304" pitchFamily="18" charset="0"/>
                <a:cs typeface="Times New Roman" panose="02020603050405020304" pitchFamily="18" charset="0"/>
              </a:rPr>
              <a:t>SmartSheet</a:t>
            </a:r>
            <a:r>
              <a:rPr lang="en-US" sz="2400" dirty="0">
                <a:solidFill>
                  <a:srgbClr val="0070C0"/>
                </a:solidFill>
                <a:latin typeface="Times New Roman" panose="02020603050405020304" pitchFamily="18" charset="0"/>
                <a:cs typeface="Times New Roman" panose="02020603050405020304" pitchFamily="18" charset="0"/>
              </a:rPr>
              <a:t>, which is a very simple project management software that is relatively inexpensive.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Data Management</a:t>
            </a:r>
            <a:r>
              <a:rPr lang="en-US" sz="2400" dirty="0">
                <a:solidFill>
                  <a:srgbClr val="0070C0"/>
                </a:solidFill>
                <a:latin typeface="Times New Roman" panose="02020603050405020304" pitchFamily="18" charset="0"/>
                <a:cs typeface="Times New Roman" panose="02020603050405020304" pitchFamily="18" charset="0"/>
              </a:rPr>
              <a:t>: Make sure all developed material goes into a common location that is backed up by the IT department.  I store to locations in the Cloud, to a passport USB drive, and in the course shells within Canvas.  Coordinate this with the LMS Director.</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Tracking Progress in the ATE Project:</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23792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78BBDD-4502-0026-4473-6915A85DA743}"/>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448009" y="67569"/>
            <a:ext cx="6534738" cy="584775"/>
          </a:xfrm>
          <a:prstGeom prst="rect">
            <a:avLst/>
          </a:prstGeom>
          <a:noFill/>
        </p:spPr>
        <p:txBody>
          <a:bodyPr wrap="none" rtlCol="0">
            <a:spAutoFit/>
          </a:bodyPr>
          <a:lstStyle/>
          <a:p>
            <a:r>
              <a:rPr lang="en-US" sz="3200" dirty="0">
                <a:solidFill>
                  <a:srgbClr val="0070C0"/>
                </a:solidFill>
              </a:rPr>
              <a:t>Consistency in Instructional Materials:</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04973" y="1545583"/>
            <a:ext cx="10388473" cy="120032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Consistency</a:t>
            </a:r>
            <a:r>
              <a:rPr lang="en-US" sz="2400" dirty="0">
                <a:solidFill>
                  <a:srgbClr val="0070C0"/>
                </a:solidFill>
                <a:latin typeface="Times New Roman" panose="02020603050405020304" pitchFamily="18" charset="0"/>
                <a:cs typeface="Times New Roman" panose="02020603050405020304" pitchFamily="18" charset="0"/>
              </a:rPr>
              <a:t> is an important thing to the students at NSCC.  Not only are all the documents built in a standard format, but also the LMS course layout is an important standard.</a:t>
            </a:r>
          </a:p>
        </p:txBody>
      </p:sp>
      <p:sp>
        <p:nvSpPr>
          <p:cNvPr id="4" name="TextBox 3">
            <a:extLst>
              <a:ext uri="{FF2B5EF4-FFF2-40B4-BE49-F238E27FC236}">
                <a16:creationId xmlns:a16="http://schemas.microsoft.com/office/drawing/2014/main" id="{5FFF162E-480D-D0F1-6222-FE79706CB7FE}"/>
              </a:ext>
            </a:extLst>
          </p:cNvPr>
          <p:cNvSpPr txBox="1"/>
          <p:nvPr/>
        </p:nvSpPr>
        <p:spPr>
          <a:xfrm>
            <a:off x="704973" y="4824493"/>
            <a:ext cx="10388473" cy="830997"/>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Learning Objects</a:t>
            </a:r>
            <a:r>
              <a:rPr lang="en-US" sz="2400" dirty="0">
                <a:solidFill>
                  <a:srgbClr val="0070C0"/>
                </a:solidFill>
                <a:latin typeface="Times New Roman" panose="02020603050405020304" pitchFamily="18" charset="0"/>
                <a:cs typeface="Times New Roman" panose="02020603050405020304" pitchFamily="18" charset="0"/>
              </a:rPr>
              <a:t> have a specific format in PPT and Word, with text colors, margins, headers, etc.</a:t>
            </a:r>
          </a:p>
        </p:txBody>
      </p:sp>
      <p:sp>
        <p:nvSpPr>
          <p:cNvPr id="5" name="TextBox 4">
            <a:extLst>
              <a:ext uri="{FF2B5EF4-FFF2-40B4-BE49-F238E27FC236}">
                <a16:creationId xmlns:a16="http://schemas.microsoft.com/office/drawing/2014/main" id="{8E91E810-F2DF-B4D6-00A7-F38C9D0953DF}"/>
              </a:ext>
            </a:extLst>
          </p:cNvPr>
          <p:cNvSpPr txBox="1"/>
          <p:nvPr/>
        </p:nvSpPr>
        <p:spPr>
          <a:xfrm>
            <a:off x="704973" y="2961633"/>
            <a:ext cx="10388473" cy="1569660"/>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LMS </a:t>
            </a:r>
            <a:r>
              <a:rPr lang="en-US" sz="2400" dirty="0">
                <a:solidFill>
                  <a:srgbClr val="0070C0"/>
                </a:solidFill>
                <a:latin typeface="Times New Roman" panose="02020603050405020304" pitchFamily="18" charset="0"/>
                <a:cs typeface="Times New Roman" panose="02020603050405020304" pitchFamily="18" charset="0"/>
              </a:rPr>
              <a:t>formatting is especially critical.  At NSCC, many students did not have great experience taking online courses (primarily Gen Ed), since every Instructor would setup a course differently.  The standardization in our LMS was a best practice in our student focus groups.</a:t>
            </a:r>
          </a:p>
        </p:txBody>
      </p:sp>
      <p:pic>
        <p:nvPicPr>
          <p:cNvPr id="3" name="Google Shape;555;g5d1b9b0e71_0_0">
            <a:extLst>
              <a:ext uri="{FF2B5EF4-FFF2-40B4-BE49-F238E27FC236}">
                <a16:creationId xmlns:a16="http://schemas.microsoft.com/office/drawing/2014/main" id="{0D41F502-D1AD-F71E-FE29-B9DA883B8166}"/>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52889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6" name="Rectangle 5">
            <a:extLst>
              <a:ext uri="{FF2B5EF4-FFF2-40B4-BE49-F238E27FC236}">
                <a16:creationId xmlns:a16="http://schemas.microsoft.com/office/drawing/2014/main" id="{6A9CB230-DF48-8DC0-56AC-DAB49C137C90}"/>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g5d2617f6e4_0_7"/>
          <p:cNvSpPr txBox="1">
            <a:spLocks noGrp="1"/>
          </p:cNvSpPr>
          <p:nvPr>
            <p:ph type="title"/>
          </p:nvPr>
        </p:nvSpPr>
        <p:spPr>
          <a:xfrm>
            <a:off x="3360520" y="51954"/>
            <a:ext cx="5470960"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1" name="Google Shape;221;g5d2617f6e4_0_7"/>
          <p:cNvSpPr txBox="1">
            <a:spLocks noGrp="1"/>
          </p:cNvSpPr>
          <p:nvPr>
            <p:ph type="body" idx="1"/>
          </p:nvPr>
        </p:nvSpPr>
        <p:spPr>
          <a:xfrm>
            <a:off x="550278" y="1251229"/>
            <a:ext cx="11074500" cy="49782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is a team effort.  Support each other and have a common cause with the end goal in mind.  Don’t be critical of each other.</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learning behavior will follow the assessment model.  The employers wanted more hands-on learning.  By requiring HOAs, students wanted more lab time.</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Online was new for us, so we had to change the faculty culture.  We also had to change the student culture.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We learned not to use the CBE term, but how the elements of CBE are embedded in the model</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22" name="Google Shape;222;g5d2617f6e4_0_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23" name="Google Shape;223;g5d2617f6e4_0_7"/>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6" name="Rectangle 5">
            <a:extLst>
              <a:ext uri="{FF2B5EF4-FFF2-40B4-BE49-F238E27FC236}">
                <a16:creationId xmlns:a16="http://schemas.microsoft.com/office/drawing/2014/main" id="{BCBB8245-81F1-A815-F7E0-E668E944607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Google Shape;228;g5bb8f3f54b_0_31"/>
          <p:cNvSpPr txBox="1">
            <a:spLocks noGrp="1"/>
          </p:cNvSpPr>
          <p:nvPr>
            <p:ph type="title"/>
          </p:nvPr>
        </p:nvSpPr>
        <p:spPr>
          <a:xfrm>
            <a:off x="3428201" y="-90950"/>
            <a:ext cx="5520267"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29" name="Google Shape;229;g5bb8f3f54b_0_31"/>
          <p:cNvSpPr txBox="1">
            <a:spLocks noGrp="1"/>
          </p:cNvSpPr>
          <p:nvPr>
            <p:ph type="body" idx="1"/>
          </p:nvPr>
        </p:nvSpPr>
        <p:spPr>
          <a:xfrm>
            <a:off x="550278" y="1308294"/>
            <a:ext cx="11074500" cy="47640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This model has moved the student learning off the shoulders of the faculty, to the student.  Students are responsible for their learning, and when they take their assessments.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Employers really like this model since all of the curriculum is developed.  A positive thing for the companies was if they sponsored students into a course that had two sections with two different instructors, the students get the same learning experience.  Reducing the variance.</a:t>
            </a:r>
            <a:endParaRPr dirty="0">
              <a:solidFill>
                <a:srgbClr val="0070C0"/>
              </a:solidFill>
              <a:latin typeface="Times New Roman" panose="02020603050405020304" pitchFamily="18" charset="0"/>
              <a:cs typeface="Times New Roman" panose="02020603050405020304" pitchFamily="18" charset="0"/>
            </a:endParaRPr>
          </a:p>
        </p:txBody>
      </p:sp>
      <p:pic>
        <p:nvPicPr>
          <p:cNvPr id="230" name="Google Shape;230;g5bb8f3f54b_0_3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1" name="Google Shape;231;g5bb8f3f54b_0_3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6" name="Rectangle 5">
            <a:extLst>
              <a:ext uri="{FF2B5EF4-FFF2-40B4-BE49-F238E27FC236}">
                <a16:creationId xmlns:a16="http://schemas.microsoft.com/office/drawing/2014/main" id="{EE096482-0ABE-9EC4-CFCF-8BF018AD7A4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Google Shape;236;g5d2617f6e4_0_21"/>
          <p:cNvSpPr txBox="1">
            <a:spLocks noGrp="1"/>
          </p:cNvSpPr>
          <p:nvPr>
            <p:ph type="title"/>
          </p:nvPr>
        </p:nvSpPr>
        <p:spPr>
          <a:xfrm>
            <a:off x="3474479" y="-90950"/>
            <a:ext cx="5755786"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37" name="Google Shape;237;g5d2617f6e4_0_21"/>
          <p:cNvSpPr txBox="1">
            <a:spLocks noGrp="1"/>
          </p:cNvSpPr>
          <p:nvPr>
            <p:ph type="body" idx="1"/>
          </p:nvPr>
        </p:nvSpPr>
        <p:spPr>
          <a:xfrm>
            <a:off x="478237" y="1240110"/>
            <a:ext cx="11074500" cy="437777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CBE type of technical courses must have a solid structure.  How we did technical courses before did not need as much structure.</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Until our Ind. Tech. hybrid courses, online courses were a wild west rodeo.  10 different courses, and they may all look different.  Huge negative for the students.</a:t>
            </a:r>
          </a:p>
          <a:p>
            <a:pPr marL="0" lvl="0" indent="0" algn="l" rtl="0">
              <a:lnSpc>
                <a:spcPct val="80000"/>
              </a:lnSpc>
              <a:spcBef>
                <a:spcPts val="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Our faculty needed to become more literate in the digital world (not just computer literate), due to the moving online, and they needed a support structure.  </a:t>
            </a:r>
            <a:endParaRPr dirty="0">
              <a:solidFill>
                <a:srgbClr val="0070C0"/>
              </a:solidFill>
              <a:latin typeface="Times New Roman" panose="02020603050405020304" pitchFamily="18" charset="0"/>
              <a:cs typeface="Times New Roman" panose="02020603050405020304" pitchFamily="18" charset="0"/>
            </a:endParaRPr>
          </a:p>
        </p:txBody>
      </p:sp>
      <p:pic>
        <p:nvPicPr>
          <p:cNvPr id="238" name="Google Shape;238;g5d2617f6e4_0_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39" name="Google Shape;239;g5d2617f6e4_0_21"/>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5d2aa76a58_0_75"/>
          <p:cNvSpPr txBox="1">
            <a:spLocks noGrp="1"/>
          </p:cNvSpPr>
          <p:nvPr>
            <p:ph type="title"/>
          </p:nvPr>
        </p:nvSpPr>
        <p:spPr>
          <a:xfrm>
            <a:off x="3411218" y="-70452"/>
            <a:ext cx="5744284"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 Few Lessons Learned cont.: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45" name="Google Shape;245;g5d2aa76a58_0_75"/>
          <p:cNvSpPr txBox="1">
            <a:spLocks noGrp="1"/>
          </p:cNvSpPr>
          <p:nvPr>
            <p:ph type="body" idx="1"/>
          </p:nvPr>
        </p:nvSpPr>
        <p:spPr>
          <a:xfrm>
            <a:off x="333555" y="1057922"/>
            <a:ext cx="11651411" cy="553840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Faculty and developers had to become more literate in the digital world, such as:</a:t>
            </a:r>
            <a:endParaRPr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Cloud based applications and storage</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Internet/browser basics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Networking basics (Ethernet, </a:t>
            </a:r>
            <a:r>
              <a:rPr lang="en-US" sz="2800" dirty="0" err="1">
                <a:solidFill>
                  <a:srgbClr val="0070C0"/>
                </a:solidFill>
                <a:latin typeface="Times New Roman" panose="02020603050405020304" pitchFamily="18" charset="0"/>
                <a:cs typeface="Times New Roman" panose="02020603050405020304" pitchFamily="18" charset="0"/>
              </a:rPr>
              <a:t>WiFi</a:t>
            </a:r>
            <a:r>
              <a:rPr lang="en-US" sz="2800" dirty="0">
                <a:solidFill>
                  <a:srgbClr val="0070C0"/>
                </a:solidFill>
                <a:latin typeface="Times New Roman" panose="02020603050405020304" pitchFamily="18" charset="0"/>
                <a:cs typeface="Times New Roman" panose="02020603050405020304" pitchFamily="18" charset="0"/>
              </a:rPr>
              <a:t>, 4/5G)</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Portable devices (phones, phablets &amp; tablets)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err="1">
                <a:solidFill>
                  <a:srgbClr val="0070C0"/>
                </a:solidFill>
                <a:latin typeface="Times New Roman" panose="02020603050405020304" pitchFamily="18" charset="0"/>
                <a:cs typeface="Times New Roman" panose="02020603050405020304" pitchFamily="18" charset="0"/>
              </a:rPr>
              <a:t>Powerpoint</a:t>
            </a:r>
            <a:r>
              <a:rPr lang="en-US" sz="2800" dirty="0">
                <a:solidFill>
                  <a:srgbClr val="0070C0"/>
                </a:solidFill>
                <a:latin typeface="Times New Roman" panose="02020603050405020304" pitchFamily="18" charset="0"/>
                <a:cs typeface="Times New Roman" panose="02020603050405020304" pitchFamily="18" charset="0"/>
              </a:rPr>
              <a:t> for a graphics container</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Using a camera for photos and videos</a:t>
            </a:r>
            <a:endParaRPr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Snagit for capturing portions of computer screen</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Create instructional videos</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Load the videos to YouTube</a:t>
            </a: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Use the LMS system on a computer and cell phone</a:t>
            </a:r>
          </a:p>
          <a:p>
            <a:pPr marL="342900" lvl="1" indent="0" algn="l" rtl="0">
              <a:lnSpc>
                <a:spcPct val="80000"/>
              </a:lnSpc>
              <a:spcBef>
                <a:spcPts val="0"/>
              </a:spcBef>
              <a:spcAft>
                <a:spcPts val="0"/>
              </a:spcAft>
              <a:buClr>
                <a:srgbClr val="0070C0"/>
              </a:buClr>
              <a:buSzPts val="3600"/>
              <a:buNone/>
            </a:pPr>
            <a:endParaRPr lang="en-US" sz="2800" dirty="0">
              <a:solidFill>
                <a:srgbClr val="0070C0"/>
              </a:solidFill>
              <a:latin typeface="Times New Roman" panose="02020603050405020304" pitchFamily="18" charset="0"/>
              <a:cs typeface="Times New Roman" panose="02020603050405020304" pitchFamily="18" charset="0"/>
            </a:endParaRPr>
          </a:p>
          <a:p>
            <a:pPr marL="685800" lvl="1" indent="-342900" algn="l" rtl="0">
              <a:lnSpc>
                <a:spcPct val="80000"/>
              </a:lnSpc>
              <a:spcBef>
                <a:spcPts val="0"/>
              </a:spcBef>
              <a:spcAft>
                <a:spcPts val="0"/>
              </a:spcAft>
              <a:buClr>
                <a:srgbClr val="0070C0"/>
              </a:buClr>
              <a:buSzPts val="3600"/>
              <a:buChar char="•"/>
            </a:pPr>
            <a:r>
              <a:rPr lang="en-US" sz="2800" dirty="0">
                <a:solidFill>
                  <a:srgbClr val="0070C0"/>
                </a:solidFill>
                <a:latin typeface="Times New Roman" panose="02020603050405020304" pitchFamily="18" charset="0"/>
                <a:cs typeface="Times New Roman" panose="02020603050405020304" pitchFamily="18" charset="0"/>
              </a:rPr>
              <a:t>It is important that the project team determines what part of the development process that the faculty do, versus what the support personnel will do.</a:t>
            </a:r>
            <a:endParaRPr sz="2800"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r>
              <a:rPr lang="en-US" sz="3600" dirty="0">
                <a:solidFill>
                  <a:srgbClr val="0070C0"/>
                </a:solidFill>
              </a:rPr>
              <a:t> </a:t>
            </a:r>
            <a:endParaRPr sz="3600" dirty="0">
              <a:solidFill>
                <a:srgbClr val="0070C0"/>
              </a:solidFill>
            </a:endParaRPr>
          </a:p>
        </p:txBody>
      </p:sp>
      <p:pic>
        <p:nvPicPr>
          <p:cNvPr id="246" name="Google Shape;246;g5d2aa76a58_0_7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247" name="Google Shape;247;g5d2aa76a58_0_75"/>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59CF8341-72F6-A48B-B3A1-76E77D0F36CE}"/>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16579FF4-7185-2272-F637-6CB758757384}"/>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Academic</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Standards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6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262979"/>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Knowledge: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Knowledge is the theoretical or practical understanding of a subject.  It is important to understand that a student cannot develop skills without first having knowledge.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Abilities: </a:t>
            </a:r>
            <a:r>
              <a:rPr lang="en-US" sz="2400" dirty="0">
                <a:solidFill>
                  <a:srgbClr val="0070C0"/>
                </a:solidFill>
                <a:latin typeface="Times New Roman" panose="02020603050405020304" pitchFamily="18" charset="0"/>
                <a:cs typeface="Times New Roman" panose="02020603050405020304" pitchFamily="18" charset="0"/>
              </a:rPr>
              <a:t>Ability is defined as the capacity to perform.  This is sometimes hard to measure, since it is not assessed.  There is a fine line between Skills and Abilities.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Skills:</a:t>
            </a:r>
            <a:r>
              <a:rPr lang="en-US" sz="2400" dirty="0">
                <a:solidFill>
                  <a:srgbClr val="0070C0"/>
                </a:solidFill>
                <a:latin typeface="Times New Roman" panose="02020603050405020304" pitchFamily="18" charset="0"/>
                <a:cs typeface="Times New Roman" panose="02020603050405020304" pitchFamily="18" charset="0"/>
              </a:rPr>
              <a:t> Skill is the actual performance or demonstration of a technical task.  Skills are the proficiencies developed through training or experience.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Competencies</a:t>
            </a:r>
            <a:r>
              <a:rPr lang="en-US" sz="2400" dirty="0">
                <a:solidFill>
                  <a:srgbClr val="0070C0"/>
                </a:solidFill>
                <a:latin typeface="Times New Roman" panose="02020603050405020304" pitchFamily="18" charset="0"/>
                <a:cs typeface="Times New Roman" panose="02020603050405020304" pitchFamily="18" charset="0"/>
              </a:rPr>
              <a:t>: Competency is a set of demonstratable characteristics and skills that enable, and improve the efficiency of, performance on a job.  Competencies are not skills, but they are similar to skills.  A competency is an over arching statement on a job description, which is many times not measurable.  Outcomes are measurable, and thus outcomes are used to build a competency.</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Define the Terms used in the Curriculum:</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303028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6063198"/>
          </a:xfrm>
          <a:prstGeom prst="rect">
            <a:avLst/>
          </a:prstGeom>
          <a:noFill/>
        </p:spPr>
        <p:txBody>
          <a:bodyPr wrap="square" rtlCol="0">
            <a:spAutoFit/>
          </a:bodyPr>
          <a:lstStyle/>
          <a:p>
            <a:r>
              <a:rPr lang="en-US" sz="2000" b="1" i="0" u="none" strike="noStrike" baseline="0" dirty="0">
                <a:solidFill>
                  <a:srgbClr val="0070C0"/>
                </a:solidFill>
                <a:latin typeface="Times New Roman" panose="02020603050405020304" pitchFamily="18" charset="0"/>
                <a:cs typeface="Times New Roman" panose="02020603050405020304" pitchFamily="18" charset="0"/>
              </a:rPr>
              <a:t>Competency: </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Use </a:t>
            </a:r>
            <a:r>
              <a:rPr lang="en-US" sz="2000" b="0" i="0" u="none" strike="noStrike" baseline="0" dirty="0" err="1">
                <a:solidFill>
                  <a:srgbClr val="0070C0"/>
                </a:solidFill>
                <a:latin typeface="Times New Roman" panose="02020603050405020304" pitchFamily="18" charset="0"/>
                <a:cs typeface="Times New Roman" panose="02020603050405020304" pitchFamily="18" charset="0"/>
              </a:rPr>
              <a:t>RSLinx</a:t>
            </a:r>
            <a:r>
              <a:rPr lang="en-US" sz="2000" b="0" i="0" u="none" strike="noStrike" baseline="0" dirty="0">
                <a:solidFill>
                  <a:srgbClr val="0070C0"/>
                </a:solidFill>
                <a:latin typeface="Times New Roman" panose="02020603050405020304" pitchFamily="18" charset="0"/>
                <a:cs typeface="Times New Roman" panose="02020603050405020304" pitchFamily="18" charset="0"/>
              </a:rPr>
              <a:t> to establish communications between a computer (with PLC programming software) and Allen Bradley PLCs (L5000, SLC-500, PLC-5 &amp; ML1000).</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Module Outcomes: </a:t>
            </a:r>
          </a:p>
          <a:p>
            <a:r>
              <a:rPr lang="en-US" sz="2000" dirty="0">
                <a:solidFill>
                  <a:srgbClr val="0070C0"/>
                </a:solidFill>
                <a:latin typeface="Times New Roman" panose="02020603050405020304" pitchFamily="18" charset="0"/>
                <a:cs typeface="Times New Roman" panose="02020603050405020304" pitchFamily="18" charset="0"/>
              </a:rPr>
              <a:t>1. Configure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communication with a ControlLogix 5571 controller.</a:t>
            </a:r>
          </a:p>
          <a:p>
            <a:r>
              <a:rPr lang="en-US" sz="2000" dirty="0">
                <a:solidFill>
                  <a:srgbClr val="0070C0"/>
                </a:solidFill>
                <a:latin typeface="Times New Roman" panose="02020603050405020304" pitchFamily="18" charset="0"/>
                <a:cs typeface="Times New Roman" panose="02020603050405020304" pitchFamily="18" charset="0"/>
              </a:rPr>
              <a:t>2. Identify all the hardware components on a L5571 controller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Skills Assessment</a:t>
            </a:r>
            <a:r>
              <a:rPr lang="en-US" sz="2000" dirty="0">
                <a:solidFill>
                  <a:srgbClr val="0070C0"/>
                </a:solidFill>
                <a:latin typeface="Times New Roman" panose="02020603050405020304" pitchFamily="18" charset="0"/>
                <a:cs typeface="Times New Roman" panose="02020603050405020304" pitchFamily="18" charset="0"/>
              </a:rPr>
              <a:t>: </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an Ethernet/IP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Create a USB driver in </a:t>
            </a:r>
            <a:r>
              <a:rPr lang="en-US" sz="2000" dirty="0" err="1">
                <a:solidFill>
                  <a:srgbClr val="0070C0"/>
                </a:solidFill>
                <a:latin typeface="Times New Roman" panose="02020603050405020304" pitchFamily="18" charset="0"/>
                <a:cs typeface="Times New Roman" panose="02020603050405020304" pitchFamily="18" charset="0"/>
              </a:rPr>
              <a:t>RSLinx</a:t>
            </a:r>
            <a:r>
              <a:rPr lang="en-US" sz="2000" dirty="0">
                <a:solidFill>
                  <a:srgbClr val="0070C0"/>
                </a:solidFill>
                <a:latin typeface="Times New Roman" panose="02020603050405020304" pitchFamily="18" charset="0"/>
                <a:cs typeface="Times New Roman" panose="02020603050405020304" pitchFamily="18" charset="0"/>
              </a:rPr>
              <a:t> to communicate with the controller.</a:t>
            </a:r>
          </a:p>
          <a:p>
            <a:pPr marL="457200" indent="-457200">
              <a:buAutoNum type="arabicPeriod"/>
            </a:pPr>
            <a:endParaRPr lang="en-US" sz="2000" dirty="0">
              <a:solidFill>
                <a:srgbClr val="0070C0"/>
              </a:solidFill>
              <a:latin typeface="Times New Roman" panose="02020603050405020304" pitchFamily="18" charset="0"/>
              <a:cs typeface="Times New Roman" panose="02020603050405020304" pitchFamily="18" charset="0"/>
            </a:endParaRPr>
          </a:p>
          <a:p>
            <a:r>
              <a:rPr lang="en-US" sz="2000" b="1" dirty="0">
                <a:solidFill>
                  <a:srgbClr val="0070C0"/>
                </a:solidFill>
                <a:latin typeface="Times New Roman" panose="02020603050405020304" pitchFamily="18" charset="0"/>
                <a:cs typeface="Times New Roman" panose="02020603050405020304" pitchFamily="18" charset="0"/>
              </a:rPr>
              <a:t>Knowledge Required</a:t>
            </a:r>
            <a:r>
              <a:rPr lang="en-US" sz="2000" dirty="0">
                <a:solidFill>
                  <a:srgbClr val="0070C0"/>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What is an IP address?  What is a subnet mask?  How does an Ethernet port get an IP address?</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determine the IP address of a 1756-ENET module</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drill down to a controller from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use </a:t>
            </a:r>
            <a:r>
              <a:rPr lang="en-US" sz="2000" dirty="0" err="1">
                <a:solidFill>
                  <a:srgbClr val="0070C0"/>
                </a:solidFill>
                <a:latin typeface="Times New Roman" panose="02020603050405020304" pitchFamily="18" charset="0"/>
                <a:cs typeface="Times New Roman" panose="02020603050405020304" pitchFamily="18" charset="0"/>
              </a:rPr>
              <a:t>RSWho</a:t>
            </a:r>
            <a:r>
              <a:rPr lang="en-US" sz="2000" dirty="0">
                <a:solidFill>
                  <a:srgbClr val="0070C0"/>
                </a:solidFill>
                <a:latin typeface="Times New Roman" panose="02020603050405020304" pitchFamily="18" charset="0"/>
                <a:cs typeface="Times New Roman" panose="02020603050405020304" pitchFamily="18" charset="0"/>
              </a:rPr>
              <a:t> to view the drivers and communications within a ControlLogix system</a:t>
            </a:r>
          </a:p>
          <a:p>
            <a:pPr marL="457200" indent="-457200">
              <a:buAutoNum type="arabicPeriod"/>
            </a:pPr>
            <a:r>
              <a:rPr lang="en-US" sz="2000" dirty="0">
                <a:solidFill>
                  <a:srgbClr val="0070C0"/>
                </a:solidFill>
                <a:latin typeface="Times New Roman" panose="02020603050405020304" pitchFamily="18" charset="0"/>
                <a:cs typeface="Times New Roman" panose="02020603050405020304" pitchFamily="18" charset="0"/>
              </a:rPr>
              <a:t>How to create a driver in </a:t>
            </a:r>
            <a:r>
              <a:rPr lang="en-US" sz="2000" dirty="0" err="1">
                <a:solidFill>
                  <a:srgbClr val="0070C0"/>
                </a:solidFill>
                <a:latin typeface="Times New Roman" panose="02020603050405020304" pitchFamily="18" charset="0"/>
                <a:cs typeface="Times New Roman" panose="02020603050405020304" pitchFamily="18" charset="0"/>
              </a:rPr>
              <a:t>RSLinx</a:t>
            </a:r>
            <a:endParaRPr lang="en-US" sz="2000"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An example of Competencies &amp; Outcomes: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174128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CBE </a:t>
            </a:r>
            <a:r>
              <a:rPr lang="en-US" sz="2400" dirty="0">
                <a:solidFill>
                  <a:srgbClr val="0070C0"/>
                </a:solidFill>
                <a:latin typeface="Times New Roman" panose="02020603050405020304" pitchFamily="18" charset="0"/>
                <a:cs typeface="Times New Roman" panose="02020603050405020304" pitchFamily="18" charset="0"/>
              </a:rPr>
              <a:t>was a negative term</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to the Higher Learning Commission (accrediting body for colleges in Ohio) when we first started our conversion (2014/15).</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HLC</a:t>
            </a:r>
            <a:r>
              <a:rPr lang="en-US" sz="2400" dirty="0">
                <a:solidFill>
                  <a:srgbClr val="0070C0"/>
                </a:solidFill>
                <a:latin typeface="Times New Roman" panose="02020603050405020304" pitchFamily="18" charset="0"/>
                <a:cs typeface="Times New Roman" panose="02020603050405020304" pitchFamily="18" charset="0"/>
              </a:rPr>
              <a:t> finally setup some good guidelines when dealing with CBE initiatives in 2015/16, comparing Direct Assessment, Credit CBE, Hybrid CBE and Prior Learning Assessments.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Inform your</a:t>
            </a:r>
            <a:r>
              <a:rPr lang="en-US" sz="2400" b="1" dirty="0">
                <a:solidFill>
                  <a:srgbClr val="0070C0"/>
                </a:solidFill>
                <a:latin typeface="Times New Roman" panose="02020603050405020304" pitchFamily="18" charset="0"/>
                <a:cs typeface="Times New Roman" panose="02020603050405020304" pitchFamily="18" charset="0"/>
              </a:rPr>
              <a:t> Chief Academic Officer</a:t>
            </a:r>
            <a:r>
              <a:rPr lang="en-US" sz="2400" dirty="0">
                <a:solidFill>
                  <a:srgbClr val="0070C0"/>
                </a:solidFill>
                <a:latin typeface="Times New Roman" panose="02020603050405020304" pitchFamily="18" charset="0"/>
                <a:cs typeface="Times New Roman" panose="02020603050405020304" pitchFamily="18" charset="0"/>
              </a:rPr>
              <a:t> about your project and ask what forms, if any should be submitted.</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It is important to keep all programs </a:t>
            </a:r>
            <a:r>
              <a:rPr lang="en-US" sz="2400" b="1" dirty="0">
                <a:solidFill>
                  <a:srgbClr val="0070C0"/>
                </a:solidFill>
                <a:latin typeface="Times New Roman" panose="02020603050405020304" pitchFamily="18" charset="0"/>
                <a:cs typeface="Times New Roman" panose="02020603050405020304" pitchFamily="18" charset="0"/>
              </a:rPr>
              <a:t>Financial Aid </a:t>
            </a:r>
            <a:r>
              <a:rPr lang="en-US" sz="2400" dirty="0">
                <a:solidFill>
                  <a:srgbClr val="0070C0"/>
                </a:solidFill>
                <a:latin typeface="Times New Roman" panose="02020603050405020304" pitchFamily="18" charset="0"/>
                <a:cs typeface="Times New Roman" panose="02020603050405020304" pitchFamily="18" charset="0"/>
              </a:rPr>
              <a:t>eligible through the DOE.  We kept the same credit/contact hours for all our courses and explained to internal constituents that we implemented Competency-Based Learning tools into our courses that mirrored the Quality Matter standards.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Be Careful how you use the CBE Terminology:</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034875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Rectangle 2">
            <a:extLst>
              <a:ext uri="{FF2B5EF4-FFF2-40B4-BE49-F238E27FC236}">
                <a16:creationId xmlns:a16="http://schemas.microsoft.com/office/drawing/2014/main" id="{4BDF705B-F8E6-916A-D090-1BAB2A42DA41}"/>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Build Justification for your Project</a:t>
            </a:r>
            <a:endParaRPr sz="6000" dirty="0">
              <a:solidFill>
                <a:srgbClr val="2F5496"/>
              </a:solidFill>
              <a:latin typeface="Times New Roman"/>
              <a:ea typeface="Times New Roman"/>
              <a:cs typeface="Times New Roman"/>
              <a:sym typeface="Times New Roman"/>
            </a:endParaRP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1020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Direct Assessment </a:t>
            </a:r>
            <a:r>
              <a:rPr lang="en-US" sz="2400" dirty="0">
                <a:solidFill>
                  <a:srgbClr val="0070C0"/>
                </a:solidFill>
                <a:latin typeface="Times New Roman" panose="02020603050405020304" pitchFamily="18" charset="0"/>
                <a:cs typeface="Times New Roman" panose="02020603050405020304" pitchFamily="18" charset="0"/>
              </a:rPr>
              <a:t>was a method of CBE that some colleges focused on (primarily Universities).  In this method, the complete program was based on Competencies and not credit hours.  This system many times did not utilize Faculty for student interaction during the learning process.  This was a big negative to most accrediting organizations.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The NSCC Competency-Based/Hybrid model utilized existing technical courses, keeping the same credit and contact hours, but implementing Competency-Based tools into the course, as well as a much more robust method of assessment.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Also, the technical faculty were directly involved with the development of the curriculum and are the “Instructor of Record” for the courses, and the Instructor assigned to a schedule class is the only person who can perform the skills assessments.  The knowledge assessments are housed in the Canvas system.</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Why was CBE a negative to HLC?</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58267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6" name="Rectangle 5">
            <a:extLst>
              <a:ext uri="{FF2B5EF4-FFF2-40B4-BE49-F238E27FC236}">
                <a16:creationId xmlns:a16="http://schemas.microsoft.com/office/drawing/2014/main" id="{D4199EF3-563F-F327-1016-459F2882B873}"/>
              </a:ext>
            </a:extLst>
          </p:cNvPr>
          <p:cNvSpPr/>
          <p:nvPr/>
        </p:nvSpPr>
        <p:spPr>
          <a:xfrm>
            <a:off x="0" y="-27589"/>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Google Shape;496;g5cbcf68ca2_0_49"/>
          <p:cNvSpPr txBox="1">
            <a:spLocks noGrp="1"/>
          </p:cNvSpPr>
          <p:nvPr>
            <p:ph type="title"/>
          </p:nvPr>
        </p:nvSpPr>
        <p:spPr>
          <a:xfrm>
            <a:off x="3353717" y="81850"/>
            <a:ext cx="5842042" cy="62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Building Measurable Outcomes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497" name="Google Shape;497;g5cbcf68ca2_0_49"/>
          <p:cNvSpPr txBox="1">
            <a:spLocks noGrp="1"/>
          </p:cNvSpPr>
          <p:nvPr>
            <p:ph type="body" idx="1"/>
          </p:nvPr>
        </p:nvSpPr>
        <p:spPr>
          <a:xfrm>
            <a:off x="668027" y="1215552"/>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aligned to a competency, which should align to the workplace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 Quality Matters alignment table is used to align the outcomes to the competencies</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Outcomes must be measurable</a:t>
            </a:r>
            <a:endParaRPr dirty="0">
              <a:solidFill>
                <a:srgbClr val="0070C0"/>
              </a:solidFill>
              <a:latin typeface="Times New Roman" panose="02020603050405020304" pitchFamily="18" charset="0"/>
              <a:cs typeface="Times New Roman" panose="02020603050405020304" pitchFamily="18" charset="0"/>
            </a:endParaRPr>
          </a:p>
          <a:p>
            <a:pPr marL="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Students must know what is expected of them.  The term “Understanding” is not measurable</a:t>
            </a:r>
            <a:endParaRPr dirty="0">
              <a:solidFill>
                <a:srgbClr val="0070C0"/>
              </a:solidFill>
              <a:latin typeface="Times New Roman" panose="02020603050405020304" pitchFamily="18" charset="0"/>
              <a:cs typeface="Times New Roman" panose="02020603050405020304" pitchFamily="18" charset="0"/>
            </a:endParaRPr>
          </a:p>
        </p:txBody>
      </p:sp>
      <p:pic>
        <p:nvPicPr>
          <p:cNvPr id="498" name="Google Shape;498;g5cbcf68ca2_0_49"/>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99" name="Google Shape;499;g5cbcf68ca2_0_49"/>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5bb8f3f54b_0_38"/>
          <p:cNvSpPr txBox="1">
            <a:spLocks noGrp="1"/>
          </p:cNvSpPr>
          <p:nvPr>
            <p:ph type="title"/>
          </p:nvPr>
        </p:nvSpPr>
        <p:spPr>
          <a:xfrm>
            <a:off x="3517428" y="51850"/>
            <a:ext cx="5876556" cy="6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Competency-Based Assessment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29" name="Google Shape;529;g5bb8f3f54b_0_38"/>
          <p:cNvSpPr txBox="1">
            <a:spLocks noGrp="1"/>
          </p:cNvSpPr>
          <p:nvPr>
            <p:ph type="body" idx="1"/>
          </p:nvPr>
        </p:nvSpPr>
        <p:spPr>
          <a:xfrm>
            <a:off x="495489" y="1206507"/>
            <a:ext cx="11074500" cy="46263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term CBA stands for Competency-Based Assessments.  This assessment must be in place to assess mastery in a CBE model.</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Since the course content is parsed into multiple modules (8 modules for the NSCC model), there will need to be an assessment for each module, to prove mastery, so the student can move to the next module.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There will be more assessments for students to take (and for faculty to create) in a CBE model</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0" name="Google Shape;530;g5bb8f3f54b_0_3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1" name="Google Shape;531;g5bb8f3f54b_0_38"/>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2B99858E-7125-22F6-DF4A-CB7935856541}"/>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Assessment</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Model</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3ED42A74-7D3D-C29B-5EC4-58A48538E0AE}"/>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467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6" name="Rectangle 5">
            <a:extLst>
              <a:ext uri="{FF2B5EF4-FFF2-40B4-BE49-F238E27FC236}">
                <a16:creationId xmlns:a16="http://schemas.microsoft.com/office/drawing/2014/main" id="{239BD00A-EAA2-EBBC-F034-E045C701B92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Google Shape;536;g5cbcf68ca2_0_105"/>
          <p:cNvSpPr txBox="1">
            <a:spLocks noGrp="1"/>
          </p:cNvSpPr>
          <p:nvPr>
            <p:ph type="title"/>
          </p:nvPr>
        </p:nvSpPr>
        <p:spPr>
          <a:xfrm>
            <a:off x="3474207" y="-19498"/>
            <a:ext cx="6135619"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Proficiency Credit</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37" name="Google Shape;537;g5cbcf68ca2_0_105"/>
          <p:cNvSpPr txBox="1">
            <a:spLocks noGrp="1"/>
          </p:cNvSpPr>
          <p:nvPr>
            <p:ph type="body" idx="1"/>
          </p:nvPr>
        </p:nvSpPr>
        <p:spPr>
          <a:xfrm>
            <a:off x="478237" y="1192498"/>
            <a:ext cx="11074500" cy="494951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CAEL is an organization that started as an effort to build a model where student were awarded college credit for experiential learning.</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Portfolio is a common method for getting college credit by documenting the learning and the experience of the student.  The challenge is that many times this method of review is not objective.  An assessment model will give an accurate assessment of a student.  Some experienced students may be good storytellers, but really do not have the required skills.</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Credit by Proficiency – Actually putting a student through the same assessments that the students in a course are required to take, is the best way to award Prior Learning credit.</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38" name="Google Shape;538;g5cbcf68ca2_0_10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39" name="Google Shape;539;g5cbcf68ca2_0_105"/>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6" name="Rectangle 5">
            <a:extLst>
              <a:ext uri="{FF2B5EF4-FFF2-40B4-BE49-F238E27FC236}">
                <a16:creationId xmlns:a16="http://schemas.microsoft.com/office/drawing/2014/main" id="{B2533942-2B65-D384-228F-CCDEC213FC76}"/>
              </a:ext>
            </a:extLst>
          </p:cNvPr>
          <p:cNvSpPr/>
          <p:nvPr/>
        </p:nvSpPr>
        <p:spPr>
          <a:xfrm>
            <a:off x="0" y="-7243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Google Shape;552;g5d1b9b0e71_0_0"/>
          <p:cNvSpPr txBox="1">
            <a:spLocks noGrp="1"/>
          </p:cNvSpPr>
          <p:nvPr>
            <p:ph type="title"/>
          </p:nvPr>
        </p:nvSpPr>
        <p:spPr>
          <a:xfrm>
            <a:off x="3480229" y="99786"/>
            <a:ext cx="6923227" cy="4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Assessment by Faculty</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553" name="Google Shape;553;g5d1b9b0e71_0_0"/>
          <p:cNvSpPr txBox="1">
            <a:spLocks noGrp="1"/>
          </p:cNvSpPr>
          <p:nvPr>
            <p:ph type="body" idx="1"/>
          </p:nvPr>
        </p:nvSpPr>
        <p:spPr>
          <a:xfrm>
            <a:off x="345057" y="1034116"/>
            <a:ext cx="11501886" cy="557371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Assessment is the responsibility of the faculty.</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Student skills and knowledge are both assessed by the faculty in the HOA process.</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Knowledge is also assessed through an online assessment for each module that faculty developed, which consists of M.C. and T.F. questions.  LMS is used to assure students cannot cheat.</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LMS efficiency saves faculty valuable time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assigned instructor objectively determines if a student passes a module, and the course.  </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554" name="Google Shape;554;g5d1b9b0e71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555" name="Google Shape;555;g5d1b9b0e71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398ED-3F3C-A57E-FE38-021DABFBF96D}"/>
              </a:ext>
            </a:extLst>
          </p:cNvPr>
          <p:cNvSpPr/>
          <p:nvPr/>
        </p:nvSpPr>
        <p:spPr>
          <a:xfrm>
            <a:off x="-8472" y="-3217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4DB4DA84-32BB-6802-4A44-B2BC55137AF5}"/>
              </a:ext>
            </a:extLst>
          </p:cNvPr>
          <p:cNvSpPr txBox="1"/>
          <p:nvPr/>
        </p:nvSpPr>
        <p:spPr>
          <a:xfrm>
            <a:off x="3666544" y="88764"/>
            <a:ext cx="7409771" cy="584775"/>
          </a:xfrm>
          <a:prstGeom prst="rect">
            <a:avLst/>
          </a:prstGeom>
          <a:noFill/>
        </p:spPr>
        <p:txBody>
          <a:bodyPr wrap="square" rtlCol="0">
            <a:spAutoFit/>
          </a:bodyPr>
          <a:lstStyle/>
          <a:p>
            <a:r>
              <a:rPr lang="en-US" sz="3200" dirty="0">
                <a:solidFill>
                  <a:srgbClr val="0070C0"/>
                </a:solidFill>
              </a:rPr>
              <a:t>What is an Open Lab model?</a:t>
            </a:r>
          </a:p>
        </p:txBody>
      </p:sp>
      <p:sp>
        <p:nvSpPr>
          <p:cNvPr id="38" name="TextBox 37">
            <a:extLst>
              <a:ext uri="{FF2B5EF4-FFF2-40B4-BE49-F238E27FC236}">
                <a16:creationId xmlns:a16="http://schemas.microsoft.com/office/drawing/2014/main" id="{4E07281E-0276-BEEC-9BAC-3361F1689596}"/>
              </a:ext>
            </a:extLst>
          </p:cNvPr>
          <p:cNvSpPr txBox="1"/>
          <p:nvPr/>
        </p:nvSpPr>
        <p:spPr>
          <a:xfrm>
            <a:off x="745230" y="878473"/>
            <a:ext cx="10388473" cy="4524315"/>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NSCC initially tried an open lab model, but students were confused when they did not see a scheduled time on the semester schedule.</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Lab time was schedule one day per week, with extra lab time scheduled on an “as needed” basis.  Instructors found that the extra lab time schedule either right before, or right after the scheduled lab time was the most popular.</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The set lab time assured the student that the Instructor would be available during this time to get assistance and to perform the skills assessment.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dirty="0">
                <a:solidFill>
                  <a:srgbClr val="0070C0"/>
                </a:solidFill>
                <a:latin typeface="Times New Roman" panose="02020603050405020304" pitchFamily="18" charset="0"/>
                <a:cs typeface="Times New Roman" panose="02020603050405020304" pitchFamily="18" charset="0"/>
              </a:rPr>
              <a:t>Only the Instructor of record can perform the skills assessment (Hands-On Assessment)</a:t>
            </a:r>
          </a:p>
        </p:txBody>
      </p:sp>
      <p:pic>
        <p:nvPicPr>
          <p:cNvPr id="3" name="Google Shape;555;g5d1b9b0e71_0_0">
            <a:extLst>
              <a:ext uri="{FF2B5EF4-FFF2-40B4-BE49-F238E27FC236}">
                <a16:creationId xmlns:a16="http://schemas.microsoft.com/office/drawing/2014/main" id="{71458FA1-96AA-2D79-546E-4BF544DBE24D}"/>
              </a:ext>
            </a:extLst>
          </p:cNvPr>
          <p:cNvPicPr preferRelativeResize="0"/>
          <p:nvPr/>
        </p:nvPicPr>
        <p:blipFill rotWithShape="1">
          <a:blip r:embed="rId2">
            <a:alphaModFix/>
          </a:blip>
          <a:srcRect/>
          <a:stretch/>
        </p:blipFill>
        <p:spPr>
          <a:xfrm>
            <a:off x="41563" y="5946"/>
            <a:ext cx="3065317" cy="658396"/>
          </a:xfrm>
          <a:prstGeom prst="rect">
            <a:avLst/>
          </a:prstGeom>
          <a:noFill/>
          <a:ln>
            <a:noFill/>
          </a:ln>
        </p:spPr>
      </p:pic>
    </p:spTree>
    <p:extLst>
      <p:ext uri="{BB962C8B-B14F-4D97-AF65-F5344CB8AC3E}">
        <p14:creationId xmlns:p14="http://schemas.microsoft.com/office/powerpoint/2010/main" val="3365470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5cbcf68ca2_0_6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42" name="Google Shape;342;g5cbcf68ca2_0_6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43" name="Google Shape;343;g5cbcf68ca2_0_63"/>
          <p:cNvPicPr preferRelativeResize="0"/>
          <p:nvPr/>
        </p:nvPicPr>
        <p:blipFill>
          <a:blip r:embed="rId5">
            <a:alphaModFix/>
          </a:blip>
          <a:stretch>
            <a:fillRect/>
          </a:stretch>
        </p:blipFill>
        <p:spPr>
          <a:xfrm>
            <a:off x="0" y="0"/>
            <a:ext cx="7608326" cy="6252375"/>
          </a:xfrm>
          <a:prstGeom prst="rect">
            <a:avLst/>
          </a:prstGeom>
          <a:noFill/>
          <a:ln>
            <a:noFill/>
          </a:ln>
        </p:spPr>
      </p:pic>
      <p:sp>
        <p:nvSpPr>
          <p:cNvPr id="344" name="Google Shape;344;g5cbcf68ca2_0_63"/>
          <p:cNvSpPr txBox="1">
            <a:spLocks noGrp="1"/>
          </p:cNvSpPr>
          <p:nvPr>
            <p:ph type="body" idx="1"/>
          </p:nvPr>
        </p:nvSpPr>
        <p:spPr>
          <a:xfrm>
            <a:off x="8035525" y="112850"/>
            <a:ext cx="3937800" cy="5917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chemeClr val="dk1"/>
              </a:buClr>
              <a:buSzPts val="3600"/>
              <a:buNone/>
            </a:pPr>
            <a:r>
              <a:rPr lang="en-US" sz="3000">
                <a:solidFill>
                  <a:srgbClr val="0000FF"/>
                </a:solidFill>
              </a:rPr>
              <a:t>A traditional model has typically 2-3 written or online assessments.</a:t>
            </a:r>
            <a:endParaRPr sz="3000">
              <a:solidFill>
                <a:srgbClr val="0000FF"/>
              </a:solidFill>
            </a:endParaRPr>
          </a:p>
          <a:p>
            <a:pPr marL="0" lvl="0" indent="0" algn="l" rtl="0">
              <a:lnSpc>
                <a:spcPct val="80000"/>
              </a:lnSpc>
              <a:spcBef>
                <a:spcPts val="1000"/>
              </a:spcBef>
              <a:spcAft>
                <a:spcPts val="0"/>
              </a:spcAft>
              <a:buClr>
                <a:schemeClr val="dk1"/>
              </a:buClr>
              <a:buSzPts val="3600"/>
              <a:buNone/>
            </a:pPr>
            <a:endParaRPr sz="3000">
              <a:solidFill>
                <a:srgbClr val="0000FF"/>
              </a:solidFill>
            </a:endParaRPr>
          </a:p>
          <a:p>
            <a:pPr marL="0" lvl="0" indent="0" algn="l" rtl="0">
              <a:lnSpc>
                <a:spcPct val="80000"/>
              </a:lnSpc>
              <a:spcBef>
                <a:spcPts val="1000"/>
              </a:spcBef>
              <a:spcAft>
                <a:spcPts val="0"/>
              </a:spcAft>
              <a:buClr>
                <a:schemeClr val="dk1"/>
              </a:buClr>
              <a:buSzPts val="3600"/>
              <a:buNone/>
            </a:pPr>
            <a:r>
              <a:rPr lang="en-US" sz="3000">
                <a:solidFill>
                  <a:srgbClr val="0000FF"/>
                </a:solidFill>
              </a:rPr>
              <a:t>A CBE model has many more assessments so the faculty can determine mastery of the knowledge/skill of each student in each module.</a:t>
            </a:r>
            <a:endParaRPr sz="3000">
              <a:solidFill>
                <a:srgbClr val="0000FF"/>
              </a:solidFill>
            </a:endParaRPr>
          </a:p>
          <a:p>
            <a:pPr marL="228600" lvl="0" indent="0" algn="l" rtl="0">
              <a:lnSpc>
                <a:spcPct val="80000"/>
              </a:lnSpc>
              <a:spcBef>
                <a:spcPts val="1000"/>
              </a:spcBef>
              <a:spcAft>
                <a:spcPts val="0"/>
              </a:spcAft>
              <a:buClr>
                <a:schemeClr val="dk1"/>
              </a:buClr>
              <a:buSzPts val="3600"/>
              <a:buNone/>
            </a:pPr>
            <a:endParaRPr sz="3600">
              <a:solidFill>
                <a:srgbClr val="0070C0"/>
              </a:solidFill>
            </a:endParaRPr>
          </a:p>
        </p:txBody>
      </p:sp>
    </p:spTree>
    <p:extLst>
      <p:ext uri="{BB962C8B-B14F-4D97-AF65-F5344CB8AC3E}">
        <p14:creationId xmlns:p14="http://schemas.microsoft.com/office/powerpoint/2010/main" val="177131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5d4ceba970_0_67"/>
          <p:cNvSpPr txBox="1">
            <a:spLocks noGrp="1"/>
          </p:cNvSpPr>
          <p:nvPr>
            <p:ph type="title"/>
          </p:nvPr>
        </p:nvSpPr>
        <p:spPr>
          <a:xfrm>
            <a:off x="3485988" y="0"/>
            <a:ext cx="6635673"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DACUM Competencies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89" name="Google Shape;389;g5d4ceba970_0_67"/>
          <p:cNvSpPr txBox="1">
            <a:spLocks noGrp="1"/>
          </p:cNvSpPr>
          <p:nvPr>
            <p:ph type="body" idx="1"/>
          </p:nvPr>
        </p:nvSpPr>
        <p:spPr>
          <a:xfrm>
            <a:off x="550278" y="1167279"/>
            <a:ext cx="11074500" cy="5118502"/>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b="1" dirty="0">
                <a:solidFill>
                  <a:srgbClr val="0070C0"/>
                </a:solidFill>
                <a:latin typeface="Times New Roman" panose="02020603050405020304" pitchFamily="18" charset="0"/>
                <a:cs typeface="Times New Roman" panose="02020603050405020304" pitchFamily="18" charset="0"/>
              </a:rPr>
              <a:t>D</a:t>
            </a:r>
            <a:r>
              <a:rPr lang="en-US" dirty="0">
                <a:solidFill>
                  <a:srgbClr val="0070C0"/>
                </a:solidFill>
                <a:latin typeface="Times New Roman" panose="02020603050405020304" pitchFamily="18" charset="0"/>
                <a:cs typeface="Times New Roman" panose="02020603050405020304" pitchFamily="18" charset="0"/>
              </a:rPr>
              <a:t>evelop </a:t>
            </a:r>
            <a:r>
              <a:rPr lang="en-US" b="1" dirty="0">
                <a:solidFill>
                  <a:srgbClr val="0070C0"/>
                </a:solidFill>
                <a:latin typeface="Times New Roman" panose="02020603050405020304" pitchFamily="18" charset="0"/>
                <a:cs typeface="Times New Roman" panose="02020603050405020304" pitchFamily="18" charset="0"/>
              </a:rPr>
              <a:t>A</a:t>
            </a:r>
            <a:r>
              <a:rPr lang="en-US"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CU</a:t>
            </a:r>
            <a:r>
              <a:rPr lang="en-US" dirty="0" err="1">
                <a:solidFill>
                  <a:srgbClr val="0070C0"/>
                </a:solidFill>
                <a:latin typeface="Times New Roman" panose="02020603050405020304" pitchFamily="18" charset="0"/>
                <a:cs typeface="Times New Roman" panose="02020603050405020304" pitchFamily="18" charset="0"/>
              </a:rPr>
              <a:t>rriculu</a:t>
            </a:r>
            <a:r>
              <a:rPr lang="en-US" b="1" dirty="0" err="1">
                <a:solidFill>
                  <a:srgbClr val="0070C0"/>
                </a:solidFill>
                <a:latin typeface="Times New Roman" panose="02020603050405020304" pitchFamily="18" charset="0"/>
                <a:cs typeface="Times New Roman" panose="02020603050405020304" pitchFamily="18" charset="0"/>
              </a:rPr>
              <a:t>M</a:t>
            </a:r>
            <a:endParaRPr b="1"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0"/>
              </a:spcBef>
              <a:spcAft>
                <a:spcPts val="0"/>
              </a:spcAft>
              <a:buNone/>
            </a:pPr>
            <a:endParaRPr b="1"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5-7 Industry SMEs meet for 2-3 days to identify all the duties and tasks required for a technology or a job</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At least part of your competencies should be obtained from a DACUM, which you can then say are validated.  </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VET all competencies through the Industry SME group</a:t>
            </a:r>
          </a:p>
          <a:p>
            <a:pPr marL="228600" lvl="0" indent="-228600" algn="l" rtl="0">
              <a:lnSpc>
                <a:spcPct val="80000"/>
              </a:lnSpc>
              <a:spcBef>
                <a:spcPts val="1000"/>
              </a:spcBef>
              <a:spcAft>
                <a:spcPts val="0"/>
              </a:spcAft>
              <a:buClr>
                <a:srgbClr val="0070C0"/>
              </a:buClr>
              <a:buSzPts val="3600"/>
              <a:buChar char="•"/>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Do not start from scratch.  Start with Competencies and Outcomes from other ATE projects.</a:t>
            </a:r>
            <a:endParaRPr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90" name="Google Shape;390;g5d4ceba970_0_67"/>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1" name="Google Shape;391;g5d4ceba970_0_67"/>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823B12C2-8D71-5BBA-780C-8AA9CE4A02E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657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5d087c2f97_0_23"/>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97" name="Google Shape;397;g5d087c2f97_0_23"/>
          <p:cNvPicPr preferRelativeResize="0"/>
          <p:nvPr/>
        </p:nvPicPr>
        <p:blipFill rotWithShape="1">
          <a:blip r:embed="rId4">
            <a:alphaModFix/>
          </a:blip>
          <a:srcRect/>
          <a:stretch/>
        </p:blipFill>
        <p:spPr>
          <a:xfrm>
            <a:off x="41563" y="51954"/>
            <a:ext cx="3065317" cy="658396"/>
          </a:xfrm>
          <a:prstGeom prst="rect">
            <a:avLst/>
          </a:prstGeom>
          <a:noFill/>
          <a:ln>
            <a:noFill/>
          </a:ln>
        </p:spPr>
      </p:pic>
      <p:pic>
        <p:nvPicPr>
          <p:cNvPr id="398" name="Google Shape;398;g5d087c2f97_0_23"/>
          <p:cNvPicPr preferRelativeResize="0"/>
          <p:nvPr/>
        </p:nvPicPr>
        <p:blipFill>
          <a:blip r:embed="rId5">
            <a:alphaModFix/>
          </a:blip>
          <a:stretch>
            <a:fillRect/>
          </a:stretch>
        </p:blipFill>
        <p:spPr>
          <a:xfrm>
            <a:off x="4968815" y="1153388"/>
            <a:ext cx="5920251" cy="5641874"/>
          </a:xfrm>
          <a:prstGeom prst="rect">
            <a:avLst/>
          </a:prstGeom>
          <a:noFill/>
          <a:ln>
            <a:noFill/>
          </a:ln>
        </p:spPr>
      </p:pic>
      <p:sp>
        <p:nvSpPr>
          <p:cNvPr id="399" name="Google Shape;399;g5d087c2f97_0_23"/>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results for a Class 2 Water Operator in Ohio.</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is an Ohio State format</a:t>
            </a:r>
            <a:endParaRPr sz="3000">
              <a:solidFill>
                <a:srgbClr val="0000FF"/>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9FE1358B-7E3D-2636-717B-55431A4DF6A2}"/>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20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704972" y="1137266"/>
            <a:ext cx="10388473" cy="5262979"/>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Executive Summary:</a:t>
            </a:r>
            <a:r>
              <a:rPr lang="en-US" sz="2400" dirty="0">
                <a:solidFill>
                  <a:srgbClr val="0070C0"/>
                </a:solidFill>
                <a:latin typeface="Times New Roman" panose="02020603050405020304" pitchFamily="18" charset="0"/>
                <a:cs typeface="Times New Roman" panose="02020603050405020304" pitchFamily="18" charset="0"/>
              </a:rPr>
              <a:t> This document will serve as an explanation to senior administrators and faculty on exactly what your project is doing.</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Explain</a:t>
            </a:r>
            <a:r>
              <a:rPr lang="en-US" sz="2400" dirty="0">
                <a:solidFill>
                  <a:srgbClr val="0070C0"/>
                </a:solidFill>
                <a:latin typeface="Times New Roman" panose="02020603050405020304" pitchFamily="18" charset="0"/>
                <a:cs typeface="Times New Roman" panose="02020603050405020304" pitchFamily="18" charset="0"/>
              </a:rPr>
              <a:t> why you are doing the project, and what was the driving force for the possible changes in your curriculum and method of delivery.  This could be: employers, student access, faculty wanting to make sure all students are at the same skill level when graduating.</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How</a:t>
            </a:r>
            <a:r>
              <a:rPr lang="en-US" sz="2400" dirty="0">
                <a:solidFill>
                  <a:srgbClr val="0070C0"/>
                </a:solidFill>
                <a:latin typeface="Times New Roman" panose="02020603050405020304" pitchFamily="18" charset="0"/>
                <a:cs typeface="Times New Roman" panose="02020603050405020304" pitchFamily="18" charset="0"/>
              </a:rPr>
              <a:t> you are going to change the curriculum, assessment and method of deliver, comparing it to where the courses are now.</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Expected Outcomes </a:t>
            </a:r>
            <a:r>
              <a:rPr lang="en-US" sz="2400" dirty="0">
                <a:solidFill>
                  <a:srgbClr val="0070C0"/>
                </a:solidFill>
                <a:latin typeface="Times New Roman" panose="02020603050405020304" pitchFamily="18" charset="0"/>
                <a:cs typeface="Times New Roman" panose="02020603050405020304" pitchFamily="18" charset="0"/>
              </a:rPr>
              <a:t>should be explained in simple terms.  Be prepared to respond if an Administrator or Board Member would ask you: How will you know if this initiative is successful?</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007205" cy="584775"/>
          </a:xfrm>
          <a:prstGeom prst="rect">
            <a:avLst/>
          </a:prstGeom>
          <a:noFill/>
        </p:spPr>
        <p:txBody>
          <a:bodyPr wrap="square" rtlCol="0">
            <a:spAutoFit/>
          </a:bodyPr>
          <a:lstStyle/>
          <a:p>
            <a:r>
              <a:rPr lang="en-US" sz="3200" dirty="0">
                <a:solidFill>
                  <a:srgbClr val="0070C0"/>
                </a:solidFill>
              </a:rPr>
              <a:t>Common Theme for your Project:</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2839264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g5dca6803bb_0_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05" name="Google Shape;405;g5dca6803bb_0_2"/>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06" name="Google Shape;406;g5dca6803bb_0_2"/>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07" name="Google Shape;407;g5dca6803bb_0_2"/>
          <p:cNvPicPr preferRelativeResize="0"/>
          <p:nvPr/>
        </p:nvPicPr>
        <p:blipFill>
          <a:blip r:embed="rId5">
            <a:alphaModFix/>
          </a:blip>
          <a:stretch>
            <a:fillRect/>
          </a:stretch>
        </p:blipFill>
        <p:spPr>
          <a:xfrm>
            <a:off x="5664678" y="902898"/>
            <a:ext cx="5719225" cy="5878902"/>
          </a:xfrm>
          <a:prstGeom prst="rect">
            <a:avLst/>
          </a:prstGeom>
          <a:noFill/>
          <a:ln>
            <a:noFill/>
          </a:ln>
        </p:spPr>
      </p:pic>
      <p:sp>
        <p:nvSpPr>
          <p:cNvPr id="6" name="Rectangle 5">
            <a:extLst>
              <a:ext uri="{FF2B5EF4-FFF2-40B4-BE49-F238E27FC236}">
                <a16:creationId xmlns:a16="http://schemas.microsoft.com/office/drawing/2014/main" id="{1B66B153-3B30-EFA6-681F-17F2FD4BCF8F}"/>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40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5d862d8dda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13" name="Google Shape;413;g5d862d8dda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14" name="Google Shape;414;g5d862d8dda_0_0"/>
          <p:cNvSpPr txBox="1"/>
          <p:nvPr/>
        </p:nvSpPr>
        <p:spPr>
          <a:xfrm>
            <a:off x="764775" y="1216125"/>
            <a:ext cx="3065400" cy="27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15" name="Google Shape;415;g5d862d8dda_0_0"/>
          <p:cNvPicPr preferRelativeResize="0"/>
          <p:nvPr/>
        </p:nvPicPr>
        <p:blipFill>
          <a:blip r:embed="rId5">
            <a:alphaModFix/>
          </a:blip>
          <a:stretch>
            <a:fillRect/>
          </a:stretch>
        </p:blipFill>
        <p:spPr>
          <a:xfrm>
            <a:off x="4019909" y="977660"/>
            <a:ext cx="8172090" cy="5880341"/>
          </a:xfrm>
          <a:prstGeom prst="rect">
            <a:avLst/>
          </a:prstGeom>
          <a:noFill/>
          <a:ln>
            <a:noFill/>
          </a:ln>
        </p:spPr>
      </p:pic>
      <p:sp>
        <p:nvSpPr>
          <p:cNvPr id="6" name="Rectangle 5">
            <a:extLst>
              <a:ext uri="{FF2B5EF4-FFF2-40B4-BE49-F238E27FC236}">
                <a16:creationId xmlns:a16="http://schemas.microsoft.com/office/drawing/2014/main" id="{36EE3FE6-A3C5-EDCB-8E65-3674485C069D}"/>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336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g5d8a83ae24_0_0"/>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421" name="Google Shape;421;g5d8a83ae24_0_0"/>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422" name="Google Shape;422;g5d8a83ae24_0_0"/>
          <p:cNvSpPr txBox="1"/>
          <p:nvPr/>
        </p:nvSpPr>
        <p:spPr>
          <a:xfrm>
            <a:off x="190375" y="1272025"/>
            <a:ext cx="2714400" cy="29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FF"/>
                </a:solidFill>
                <a:latin typeface="Calibri"/>
                <a:ea typeface="Calibri"/>
                <a:cs typeface="Calibri"/>
                <a:sym typeface="Calibri"/>
              </a:rPr>
              <a:t>DACUM format for Control Technicians</a:t>
            </a:r>
            <a:endParaRPr sz="3000">
              <a:solidFill>
                <a:srgbClr val="0000FF"/>
              </a:solidFill>
              <a:latin typeface="Calibri"/>
              <a:ea typeface="Calibri"/>
              <a:cs typeface="Calibri"/>
              <a:sym typeface="Calibri"/>
            </a:endParaRPr>
          </a:p>
          <a:p>
            <a:pPr marL="0" lvl="0" indent="0" algn="l" rtl="0">
              <a:spcBef>
                <a:spcPts val="0"/>
              </a:spcBef>
              <a:spcAft>
                <a:spcPts val="0"/>
              </a:spcAft>
              <a:buNone/>
            </a:pPr>
            <a:r>
              <a:rPr lang="en-US" sz="3000">
                <a:solidFill>
                  <a:srgbClr val="0000FF"/>
                </a:solidFill>
                <a:latin typeface="Calibri"/>
                <a:ea typeface="Calibri"/>
                <a:cs typeface="Calibri"/>
                <a:sym typeface="Calibri"/>
              </a:rPr>
              <a:t>DACUM format by NOCTI group in MI</a:t>
            </a:r>
            <a:endParaRPr sz="3000">
              <a:solidFill>
                <a:srgbClr val="0000FF"/>
              </a:solidFill>
              <a:latin typeface="Calibri"/>
              <a:ea typeface="Calibri"/>
              <a:cs typeface="Calibri"/>
              <a:sym typeface="Calibri"/>
            </a:endParaRPr>
          </a:p>
        </p:txBody>
      </p:sp>
      <p:pic>
        <p:nvPicPr>
          <p:cNvPr id="423" name="Google Shape;423;g5d8a83ae24_0_0"/>
          <p:cNvPicPr preferRelativeResize="0"/>
          <p:nvPr/>
        </p:nvPicPr>
        <p:blipFill>
          <a:blip r:embed="rId5">
            <a:alphaModFix/>
          </a:blip>
          <a:stretch>
            <a:fillRect/>
          </a:stretch>
        </p:blipFill>
        <p:spPr>
          <a:xfrm>
            <a:off x="3968150" y="1000664"/>
            <a:ext cx="8223849" cy="5857326"/>
          </a:xfrm>
          <a:prstGeom prst="rect">
            <a:avLst/>
          </a:prstGeom>
          <a:noFill/>
          <a:ln>
            <a:noFill/>
          </a:ln>
        </p:spPr>
      </p:pic>
      <p:sp>
        <p:nvSpPr>
          <p:cNvPr id="6" name="Rectangle 5">
            <a:extLst>
              <a:ext uri="{FF2B5EF4-FFF2-40B4-BE49-F238E27FC236}">
                <a16:creationId xmlns:a16="http://schemas.microsoft.com/office/drawing/2014/main" id="{25C806B0-571A-D997-2812-A25A36892817}"/>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15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6" name="Rectangle 5">
            <a:extLst>
              <a:ext uri="{FF2B5EF4-FFF2-40B4-BE49-F238E27FC236}">
                <a16:creationId xmlns:a16="http://schemas.microsoft.com/office/drawing/2014/main" id="{D8F9FA4D-3358-2AFA-2BA2-8342F8DF68C3}"/>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 name="Google Shape;206;g5cbcf68ca2_0_0"/>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204" name="Google Shape;204;g5cbcf68ca2_0_0"/>
          <p:cNvSpPr txBox="1">
            <a:spLocks noGrp="1"/>
          </p:cNvSpPr>
          <p:nvPr>
            <p:ph type="title"/>
          </p:nvPr>
        </p:nvSpPr>
        <p:spPr>
          <a:xfrm>
            <a:off x="3154682" y="128600"/>
            <a:ext cx="8953588" cy="57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Grading in the NSCC Assessment Model:</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205" name="Google Shape;205;g5cbcf68ca2_0_0"/>
          <p:cNvSpPr txBox="1">
            <a:spLocks noGrp="1"/>
          </p:cNvSpPr>
          <p:nvPr>
            <p:ph type="body" idx="1"/>
          </p:nvPr>
        </p:nvSpPr>
        <p:spPr>
          <a:xfrm>
            <a:off x="504270" y="1122709"/>
            <a:ext cx="11074500" cy="50277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grades the students are awarded in the NSCC Ind. Tech hybrid courses are: A, B or F.</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hands-on assessment (HOA) must have 100% mastery, so students have to get 100.  This is not averaged into the grade.  It is required.</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The knowledge &amp; application assessment (KAA for short) is the cognitive, online assessment.  Student have to get at least an 80% on this assessment to pass the module.  They have two tries at taking KAA in each module. </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16 assessments in each course (8 online, 8 hands-on)</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207" name="Google Shape;207;g5cbcf68ca2_0_0"/>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Employer</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Engagement</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8828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3" y="789708"/>
            <a:ext cx="1429687"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Topic Resources</a:t>
            </a:r>
          </a:p>
          <a:p>
            <a:pPr algn="ctr"/>
            <a:r>
              <a:rPr lang="en-US" sz="1400" dirty="0">
                <a:solidFill>
                  <a:srgbClr val="C00000"/>
                </a:solidFill>
                <a:latin typeface="Times New Roman" panose="02020603050405020304" pitchFamily="18" charset="0"/>
                <a:cs typeface="Times New Roman" panose="02020603050405020304" pitchFamily="18" charset="0"/>
              </a:rPr>
              <a:t>Job Descriptions</a:t>
            </a:r>
          </a:p>
          <a:p>
            <a:pPr algn="ctr"/>
            <a:r>
              <a:rPr lang="en-US" sz="1400" dirty="0">
                <a:solidFill>
                  <a:srgbClr val="C00000"/>
                </a:solidFill>
                <a:latin typeface="Times New Roman" panose="02020603050405020304" pitchFamily="18" charset="0"/>
                <a:cs typeface="Times New Roman" panose="02020603050405020304" pitchFamily="18" charset="0"/>
              </a:rPr>
              <a:t>DACUM Comp.</a:t>
            </a:r>
          </a:p>
          <a:p>
            <a:pPr algn="ctr"/>
            <a:r>
              <a:rPr lang="en-US" sz="1400" dirty="0">
                <a:solidFill>
                  <a:srgbClr val="C00000"/>
                </a:solidFill>
                <a:latin typeface="Times New Roman" panose="02020603050405020304" pitchFamily="18" charset="0"/>
                <a:cs typeface="Times New Roman" panose="02020603050405020304" pitchFamily="18" charset="0"/>
              </a:rPr>
              <a:t>WFD Demand</a:t>
            </a:r>
          </a:p>
          <a:p>
            <a:pPr algn="ctr"/>
            <a:r>
              <a:rPr lang="en-US" sz="1400" dirty="0">
                <a:solidFill>
                  <a:srgbClr val="C00000"/>
                </a:solidFill>
                <a:latin typeface="Times New Roman" panose="02020603050405020304" pitchFamily="18" charset="0"/>
                <a:cs typeface="Times New Roman" panose="02020603050405020304" pitchFamily="18" charset="0"/>
              </a:rPr>
              <a:t>Employer RT</a:t>
            </a:r>
          </a:p>
          <a:p>
            <a:pPr algn="ctr"/>
            <a:r>
              <a:rPr lang="en-US" sz="1400" dirty="0">
                <a:solidFill>
                  <a:srgbClr val="C00000"/>
                </a:solidFill>
                <a:latin typeface="Times New Roman" panose="02020603050405020304" pitchFamily="18" charset="0"/>
                <a:cs typeface="Times New Roman" panose="02020603050405020304" pitchFamily="18" charset="0"/>
              </a:rPr>
              <a:t>Corp. Faculty</a:t>
            </a:r>
          </a:p>
        </p:txBody>
      </p:sp>
      <p:sp>
        <p:nvSpPr>
          <p:cNvPr id="3" name="TextBox 2"/>
          <p:cNvSpPr txBox="1"/>
          <p:nvPr/>
        </p:nvSpPr>
        <p:spPr>
          <a:xfrm>
            <a:off x="4411104" y="2804316"/>
            <a:ext cx="1556836" cy="3970318"/>
          </a:xfrm>
          <a:prstGeom prst="rect">
            <a:avLst/>
          </a:prstGeom>
          <a:noFill/>
        </p:spPr>
        <p:txBody>
          <a:bodyPr wrap="none" rtlCol="0">
            <a:spAutoFit/>
          </a:bodyPr>
          <a:lstStyle/>
          <a:p>
            <a:pPr algn="ctr"/>
            <a:r>
              <a:rPr lang="en-US" sz="1400" b="1" u="sng" dirty="0">
                <a:solidFill>
                  <a:srgbClr val="0070C0"/>
                </a:solidFill>
                <a:latin typeface="Times New Roman" panose="02020603050405020304" pitchFamily="18" charset="0"/>
                <a:cs typeface="Times New Roman" panose="02020603050405020304" pitchFamily="18" charset="0"/>
              </a:rPr>
              <a:t>Technical Topics</a:t>
            </a:r>
          </a:p>
          <a:p>
            <a:pPr algn="ctr"/>
            <a:r>
              <a:rPr lang="en-US" sz="1400" dirty="0">
                <a:solidFill>
                  <a:srgbClr val="0070C0"/>
                </a:solidFill>
                <a:latin typeface="Times New Roman" panose="02020603050405020304" pitchFamily="18" charset="0"/>
                <a:cs typeface="Times New Roman" panose="02020603050405020304" pitchFamily="18" charset="0"/>
              </a:rPr>
              <a:t>Basic Electrical</a:t>
            </a:r>
          </a:p>
          <a:p>
            <a:pPr algn="ctr"/>
            <a:r>
              <a:rPr lang="en-US" sz="1400" dirty="0" err="1">
                <a:solidFill>
                  <a:srgbClr val="0070C0"/>
                </a:solidFill>
                <a:latin typeface="Times New Roman" panose="02020603050405020304" pitchFamily="18" charset="0"/>
                <a:cs typeface="Times New Roman" panose="02020603050405020304" pitchFamily="18" charset="0"/>
              </a:rPr>
              <a:t>Handtools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err="1">
                <a:solidFill>
                  <a:srgbClr val="0070C0"/>
                </a:solidFill>
                <a:latin typeface="Times New Roman" panose="02020603050405020304" pitchFamily="18" charset="0"/>
                <a:cs typeface="Times New Roman" panose="02020603050405020304" pitchFamily="18" charset="0"/>
              </a:rPr>
              <a:t>Powertools</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Ind. Safety</a:t>
            </a:r>
          </a:p>
          <a:p>
            <a:pPr algn="ctr"/>
            <a:r>
              <a:rPr lang="en-US" sz="1400" dirty="0">
                <a:solidFill>
                  <a:srgbClr val="0070C0"/>
                </a:solidFill>
                <a:latin typeface="Times New Roman" panose="02020603050405020304" pitchFamily="18" charset="0"/>
                <a:cs typeface="Times New Roman" panose="02020603050405020304" pitchFamily="18" charset="0"/>
              </a:rPr>
              <a:t>Pneumatics</a:t>
            </a:r>
          </a:p>
          <a:p>
            <a:pPr algn="ctr"/>
            <a:r>
              <a:rPr lang="en-US" sz="1400" dirty="0">
                <a:solidFill>
                  <a:srgbClr val="0070C0"/>
                </a:solidFill>
                <a:latin typeface="Times New Roman" panose="02020603050405020304" pitchFamily="18" charset="0"/>
                <a:cs typeface="Times New Roman" panose="02020603050405020304" pitchFamily="18" charset="0"/>
              </a:rPr>
              <a:t>Hydraulics</a:t>
            </a:r>
          </a:p>
          <a:p>
            <a:pPr algn="ctr"/>
            <a:r>
              <a:rPr lang="en-US" sz="1400" dirty="0" err="1">
                <a:solidFill>
                  <a:srgbClr val="0070C0"/>
                </a:solidFill>
                <a:latin typeface="Times New Roman" panose="02020603050405020304" pitchFamily="18" charset="0"/>
                <a:cs typeface="Times New Roman" panose="02020603050405020304" pitchFamily="18" charset="0"/>
              </a:rPr>
              <a:t>Mech</a:t>
            </a:r>
            <a:r>
              <a:rPr lang="en-US" sz="1400" dirty="0">
                <a:solidFill>
                  <a:srgbClr val="0070C0"/>
                </a:solidFill>
                <a:latin typeface="Times New Roman" panose="02020603050405020304" pitchFamily="18" charset="0"/>
                <a:cs typeface="Times New Roman" panose="02020603050405020304" pitchFamily="18" charset="0"/>
              </a:rPr>
              <a:t> Print Read</a:t>
            </a:r>
          </a:p>
          <a:p>
            <a:pPr algn="ctr"/>
            <a:r>
              <a:rPr lang="en-US" sz="1400" dirty="0">
                <a:solidFill>
                  <a:srgbClr val="0070C0"/>
                </a:solidFill>
                <a:latin typeface="Times New Roman" panose="02020603050405020304" pitchFamily="18" charset="0"/>
                <a:cs typeface="Times New Roman" panose="02020603050405020304" pitchFamily="18" charset="0"/>
              </a:rPr>
              <a:t>Motor Control Cir</a:t>
            </a:r>
          </a:p>
          <a:p>
            <a:pPr algn="ctr"/>
            <a:r>
              <a:rPr lang="en-US" sz="1400" dirty="0">
                <a:solidFill>
                  <a:srgbClr val="0070C0"/>
                </a:solidFill>
                <a:latin typeface="Times New Roman" panose="02020603050405020304" pitchFamily="18" charset="0"/>
                <a:cs typeface="Times New Roman" panose="02020603050405020304" pitchFamily="18" charset="0"/>
              </a:rPr>
              <a:t>Motors &amp; VFDs</a:t>
            </a:r>
          </a:p>
          <a:p>
            <a:pPr algn="ctr"/>
            <a:r>
              <a:rPr lang="en-US" sz="1400" dirty="0">
                <a:solidFill>
                  <a:srgbClr val="0070C0"/>
                </a:solidFill>
                <a:latin typeface="Times New Roman" panose="02020603050405020304" pitchFamily="18" charset="0"/>
                <a:cs typeface="Times New Roman" panose="02020603050405020304" pitchFamily="18" charset="0"/>
              </a:rPr>
              <a:t>PLC Basics</a:t>
            </a: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CompactLogix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AB </a:t>
            </a:r>
            <a:r>
              <a:rPr lang="en-US" sz="1400" dirty="0" err="1">
                <a:solidFill>
                  <a:srgbClr val="0070C0"/>
                </a:solidFill>
                <a:latin typeface="Times New Roman" panose="02020603050405020304" pitchFamily="18" charset="0"/>
                <a:cs typeface="Times New Roman" panose="02020603050405020304" pitchFamily="18" charset="0"/>
              </a:rPr>
              <a:t>ControlLogix</a:t>
            </a:r>
            <a:endParaRPr lang="en-US" sz="1400" dirty="0">
              <a:solidFill>
                <a:srgbClr val="0070C0"/>
              </a:solidFill>
              <a:latin typeface="Times New Roman" panose="02020603050405020304" pitchFamily="18" charset="0"/>
              <a:cs typeface="Times New Roman" panose="02020603050405020304" pitchFamily="18" charset="0"/>
            </a:endParaRPr>
          </a:p>
          <a:p>
            <a:pPr algn="ctr"/>
            <a:r>
              <a:rPr lang="en-US" sz="1400" dirty="0">
                <a:solidFill>
                  <a:srgbClr val="0070C0"/>
                </a:solidFill>
                <a:latin typeface="Times New Roman" panose="02020603050405020304" pitchFamily="18" charset="0"/>
                <a:cs typeface="Times New Roman" panose="02020603050405020304" pitchFamily="18" charset="0"/>
              </a:rPr>
              <a:t>Ethernet basics</a:t>
            </a:r>
          </a:p>
          <a:p>
            <a:pPr algn="ctr"/>
            <a:r>
              <a:rPr lang="en-US" sz="1400" dirty="0">
                <a:solidFill>
                  <a:srgbClr val="0070C0"/>
                </a:solidFill>
                <a:latin typeface="Times New Roman" panose="02020603050405020304" pitchFamily="18" charset="0"/>
                <a:cs typeface="Times New Roman" panose="02020603050405020304" pitchFamily="18" charset="0"/>
              </a:rPr>
              <a:t>Rigging</a:t>
            </a:r>
          </a:p>
          <a:p>
            <a:pPr algn="ctr"/>
            <a:r>
              <a:rPr lang="en-US" sz="1400" dirty="0">
                <a:solidFill>
                  <a:srgbClr val="0070C0"/>
                </a:solidFill>
                <a:latin typeface="Times New Roman" panose="02020603050405020304" pitchFamily="18" charset="0"/>
                <a:cs typeface="Times New Roman" panose="02020603050405020304" pitchFamily="18" charset="0"/>
              </a:rPr>
              <a:t>Pumps</a:t>
            </a:r>
          </a:p>
          <a:p>
            <a:pPr algn="ctr"/>
            <a:r>
              <a:rPr lang="en-US" sz="1400" dirty="0">
                <a:solidFill>
                  <a:srgbClr val="0070C0"/>
                </a:solidFill>
                <a:latin typeface="Times New Roman" panose="02020603050405020304" pitchFamily="18" charset="0"/>
                <a:cs typeface="Times New Roman" panose="02020603050405020304" pitchFamily="18" charset="0"/>
              </a:rPr>
              <a:t>Pipefitting basics</a:t>
            </a:r>
          </a:p>
          <a:p>
            <a:pPr algn="ctr"/>
            <a:r>
              <a:rPr lang="en-US" sz="1400" dirty="0">
                <a:solidFill>
                  <a:srgbClr val="0070C0"/>
                </a:solidFill>
                <a:latin typeface="Times New Roman" panose="02020603050405020304" pitchFamily="18" charset="0"/>
                <a:cs typeface="Times New Roman" panose="02020603050405020304" pitchFamily="18" charset="0"/>
              </a:rPr>
              <a:t>Machine Repair</a:t>
            </a:r>
          </a:p>
        </p:txBody>
      </p:sp>
      <p:sp>
        <p:nvSpPr>
          <p:cNvPr id="4" name="TextBox 3"/>
          <p:cNvSpPr txBox="1"/>
          <p:nvPr/>
        </p:nvSpPr>
        <p:spPr>
          <a:xfrm>
            <a:off x="6235692" y="2804317"/>
            <a:ext cx="1582036" cy="1384995"/>
          </a:xfrm>
          <a:prstGeom prst="rect">
            <a:avLst/>
          </a:prstGeom>
          <a:noFill/>
        </p:spPr>
        <p:txBody>
          <a:bodyPr wrap="none" rtlCol="0">
            <a:spAutoFit/>
          </a:bodyPr>
          <a:lstStyle/>
          <a:p>
            <a:pPr algn="ctr"/>
            <a:r>
              <a:rPr lang="en-US" sz="1400" b="1" u="sng" dirty="0">
                <a:solidFill>
                  <a:srgbClr val="7030A0"/>
                </a:solidFill>
                <a:latin typeface="Times New Roman" panose="02020603050405020304" pitchFamily="18" charset="0"/>
                <a:cs typeface="Times New Roman" panose="02020603050405020304" pitchFamily="18" charset="0"/>
              </a:rPr>
              <a:t>Technical Courses</a:t>
            </a:r>
          </a:p>
          <a:p>
            <a:pPr algn="ctr"/>
            <a:r>
              <a:rPr lang="en-US" sz="1400" dirty="0">
                <a:solidFill>
                  <a:srgbClr val="7030A0"/>
                </a:solidFill>
                <a:latin typeface="Times New Roman" panose="02020603050405020304" pitchFamily="18" charset="0"/>
                <a:cs typeface="Times New Roman" panose="02020603050405020304" pitchFamily="18" charset="0"/>
              </a:rPr>
              <a:t>IND120 IE1</a:t>
            </a:r>
          </a:p>
          <a:p>
            <a:pPr algn="ctr"/>
            <a:r>
              <a:rPr lang="en-US" sz="1400" dirty="0">
                <a:solidFill>
                  <a:srgbClr val="7030A0"/>
                </a:solidFill>
                <a:latin typeface="Times New Roman" panose="02020603050405020304" pitchFamily="18" charset="0"/>
                <a:cs typeface="Times New Roman" panose="02020603050405020304" pitchFamily="18" charset="0"/>
              </a:rPr>
              <a:t>IND121 IEII</a:t>
            </a:r>
          </a:p>
          <a:p>
            <a:pPr algn="ctr"/>
            <a:r>
              <a:rPr lang="en-US" sz="1400" dirty="0">
                <a:solidFill>
                  <a:srgbClr val="7030A0"/>
                </a:solidFill>
                <a:latin typeface="Times New Roman" panose="02020603050405020304" pitchFamily="18" charset="0"/>
                <a:cs typeface="Times New Roman" panose="02020603050405020304" pitchFamily="18" charset="0"/>
              </a:rPr>
              <a:t>IND223 M&amp;C</a:t>
            </a:r>
          </a:p>
          <a:p>
            <a:pPr algn="ctr"/>
            <a:r>
              <a:rPr lang="en-US" sz="1400" dirty="0">
                <a:solidFill>
                  <a:srgbClr val="7030A0"/>
                </a:solidFill>
                <a:latin typeface="Times New Roman" panose="02020603050405020304" pitchFamily="18" charset="0"/>
                <a:cs typeface="Times New Roman" panose="02020603050405020304" pitchFamily="18" charset="0"/>
              </a:rPr>
              <a:t>PLC200 PLCI</a:t>
            </a:r>
          </a:p>
          <a:p>
            <a:pPr algn="ctr"/>
            <a:r>
              <a:rPr lang="en-US" sz="1400" dirty="0">
                <a:solidFill>
                  <a:srgbClr val="7030A0"/>
                </a:solidFill>
                <a:latin typeface="Times New Roman" panose="02020603050405020304" pitchFamily="18" charset="0"/>
                <a:cs typeface="Times New Roman" panose="02020603050405020304" pitchFamily="18" charset="0"/>
              </a:rPr>
              <a:t>IND134 IFPI</a:t>
            </a:r>
          </a:p>
        </p:txBody>
      </p:sp>
      <p:sp>
        <p:nvSpPr>
          <p:cNvPr id="5" name="TextBox 4"/>
          <p:cNvSpPr txBox="1"/>
          <p:nvPr/>
        </p:nvSpPr>
        <p:spPr>
          <a:xfrm>
            <a:off x="8847191" y="703118"/>
            <a:ext cx="2411237" cy="2246769"/>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Credit Cert/Degrees</a:t>
            </a:r>
          </a:p>
          <a:p>
            <a:pPr algn="ctr"/>
            <a:r>
              <a:rPr lang="en-US" sz="1400" dirty="0">
                <a:solidFill>
                  <a:srgbClr val="FF0000"/>
                </a:solidFill>
                <a:latin typeface="Times New Roman" panose="02020603050405020304" pitchFamily="18" charset="0"/>
                <a:cs typeface="Times New Roman" panose="02020603050405020304" pitchFamily="18" charset="0"/>
              </a:rPr>
              <a:t>2 Yr. AAS, ATS, AIS</a:t>
            </a:r>
          </a:p>
          <a:p>
            <a:pPr algn="ctr"/>
            <a:r>
              <a:rPr lang="en-US" sz="1400" dirty="0">
                <a:solidFill>
                  <a:srgbClr val="FF0000"/>
                </a:solidFill>
                <a:latin typeface="Times New Roman" panose="02020603050405020304" pitchFamily="18" charset="0"/>
                <a:cs typeface="Times New Roman" panose="02020603050405020304" pitchFamily="18" charset="0"/>
              </a:rPr>
              <a:t>One-year Cert.</a:t>
            </a:r>
          </a:p>
          <a:p>
            <a:pPr algn="ctr"/>
            <a:r>
              <a:rPr lang="en-US" sz="1400" dirty="0">
                <a:solidFill>
                  <a:srgbClr val="FF0000"/>
                </a:solidFill>
                <a:latin typeface="Times New Roman" panose="02020603050405020304" pitchFamily="18" charset="0"/>
                <a:cs typeface="Times New Roman" panose="02020603050405020304" pitchFamily="18" charset="0"/>
              </a:rPr>
              <a:t>Gainful </a:t>
            </a:r>
            <a:r>
              <a:rPr lang="en-US" sz="1400" dirty="0" err="1">
                <a:solidFill>
                  <a:srgbClr val="FF0000"/>
                </a:solidFill>
                <a:latin typeface="Times New Roman" panose="02020603050405020304" pitchFamily="18" charset="0"/>
                <a:cs typeface="Times New Roman" panose="02020603050405020304" pitchFamily="18" charset="0"/>
              </a:rPr>
              <a:t>Empl</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Apprenticeships</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Ind. Automation </a:t>
            </a:r>
            <a:r>
              <a:rPr lang="en-US" sz="1400" dirty="0" err="1">
                <a:solidFill>
                  <a:srgbClr val="FF0000"/>
                </a:solidFill>
                <a:latin typeface="Times New Roman" panose="02020603050405020304" pitchFamily="18" charset="0"/>
                <a:cs typeface="Times New Roman" panose="02020603050405020304" pitchFamily="18" charset="0"/>
              </a:rPr>
              <a:t>Maint</a:t>
            </a:r>
            <a:r>
              <a:rPr lang="en-US" sz="1400" dirty="0">
                <a:solidFill>
                  <a:srgbClr val="FF0000"/>
                </a:solidFill>
                <a:latin typeface="Times New Roman" panose="02020603050405020304" pitchFamily="18" charset="0"/>
                <a:cs typeface="Times New Roman" panose="02020603050405020304" pitchFamily="18" charset="0"/>
              </a:rPr>
              <a: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Elect. Cert.</a:t>
            </a:r>
          </a:p>
          <a:p>
            <a:pPr algn="ctr"/>
            <a:r>
              <a:rPr lang="en-US" sz="1400" dirty="0">
                <a:solidFill>
                  <a:srgbClr val="FF0000"/>
                </a:solidFill>
                <a:latin typeface="Times New Roman" panose="02020603050405020304" pitchFamily="18" charset="0"/>
                <a:cs typeface="Times New Roman" panose="02020603050405020304" pitchFamily="18" charset="0"/>
              </a:rPr>
              <a:t>Industrial Maintenance Degree</a:t>
            </a:r>
          </a:p>
          <a:p>
            <a:pPr algn="ctr"/>
            <a:r>
              <a:rPr lang="en-US" sz="1400" dirty="0">
                <a:solidFill>
                  <a:srgbClr val="FF0000"/>
                </a:solidFill>
                <a:latin typeface="Times New Roman" panose="02020603050405020304" pitchFamily="18" charset="0"/>
                <a:cs typeface="Times New Roman" panose="02020603050405020304" pitchFamily="18" charset="0"/>
              </a:rPr>
              <a:t>Automation Cert.</a:t>
            </a:r>
          </a:p>
        </p:txBody>
      </p:sp>
      <p:sp>
        <p:nvSpPr>
          <p:cNvPr id="6" name="TextBox 5"/>
          <p:cNvSpPr txBox="1"/>
          <p:nvPr/>
        </p:nvSpPr>
        <p:spPr>
          <a:xfrm>
            <a:off x="2899030" y="871382"/>
            <a:ext cx="1869422" cy="1384995"/>
          </a:xfrm>
          <a:prstGeom prst="rect">
            <a:avLst/>
          </a:prstGeom>
          <a:noFill/>
        </p:spPr>
        <p:txBody>
          <a:bodyPr wrap="none" rtlCol="0">
            <a:spAutoFit/>
          </a:bodyPr>
          <a:lstStyle/>
          <a:p>
            <a:pPr algn="ctr"/>
            <a:r>
              <a:rPr lang="en-US" sz="1400" b="1" u="sng" dirty="0">
                <a:solidFill>
                  <a:srgbClr val="C00000"/>
                </a:solidFill>
                <a:latin typeface="Times New Roman" panose="02020603050405020304" pitchFamily="18" charset="0"/>
                <a:cs typeface="Times New Roman" panose="02020603050405020304" pitchFamily="18" charset="0"/>
              </a:rPr>
              <a:t>Job Classifications</a:t>
            </a:r>
          </a:p>
          <a:p>
            <a:pPr algn="ctr"/>
            <a:r>
              <a:rPr lang="en-US" sz="1400" dirty="0">
                <a:solidFill>
                  <a:srgbClr val="C00000"/>
                </a:solidFill>
                <a:latin typeface="Times New Roman" panose="02020603050405020304" pitchFamily="18" charset="0"/>
                <a:cs typeface="Times New Roman" panose="02020603050405020304" pitchFamily="18" charset="0"/>
              </a:rPr>
              <a:t>Maintenance Mechanic</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Electrician</a:t>
            </a: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Machine Setup</a:t>
            </a:r>
          </a:p>
        </p:txBody>
      </p:sp>
      <p:sp>
        <p:nvSpPr>
          <p:cNvPr id="7" name="TextBox 6"/>
          <p:cNvSpPr txBox="1"/>
          <p:nvPr/>
        </p:nvSpPr>
        <p:spPr>
          <a:xfrm>
            <a:off x="8947300" y="3240407"/>
            <a:ext cx="2250937" cy="1169551"/>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Short Term Public Classes</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p:txBody>
      </p:sp>
      <p:sp>
        <p:nvSpPr>
          <p:cNvPr id="8" name="TextBox 7"/>
          <p:cNvSpPr txBox="1"/>
          <p:nvPr/>
        </p:nvSpPr>
        <p:spPr>
          <a:xfrm>
            <a:off x="9007492" y="4604802"/>
            <a:ext cx="2250937" cy="1815882"/>
          </a:xfrm>
          <a:prstGeom prst="rect">
            <a:avLst/>
          </a:prstGeom>
          <a:noFill/>
        </p:spPr>
        <p:txBody>
          <a:bodyPr wrap="none" rtlCol="0">
            <a:spAutoFit/>
          </a:bodyPr>
          <a:lstStyle/>
          <a:p>
            <a:pPr algn="ctr"/>
            <a:r>
              <a:rPr lang="en-US" sz="1400" b="1" u="sng" dirty="0">
                <a:solidFill>
                  <a:srgbClr val="FF0000"/>
                </a:solidFill>
                <a:latin typeface="Times New Roman" panose="02020603050405020304" pitchFamily="18" charset="0"/>
                <a:cs typeface="Times New Roman" panose="02020603050405020304" pitchFamily="18" charset="0"/>
              </a:rPr>
              <a:t>Contract Training</a:t>
            </a:r>
          </a:p>
          <a:p>
            <a:pPr algn="ctr"/>
            <a:r>
              <a:rPr lang="en-US" sz="1400" dirty="0">
                <a:solidFill>
                  <a:srgbClr val="FF0000"/>
                </a:solidFill>
                <a:latin typeface="Times New Roman" panose="02020603050405020304" pitchFamily="18" charset="0"/>
                <a:cs typeface="Times New Roman" panose="02020603050405020304" pitchFamily="18" charset="0"/>
              </a:rPr>
              <a:t>Students come to the college</a:t>
            </a:r>
          </a:p>
          <a:p>
            <a:pPr algn="ctr"/>
            <a:r>
              <a:rPr lang="en-US" sz="1400" dirty="0">
                <a:solidFill>
                  <a:srgbClr val="FF0000"/>
                </a:solidFill>
                <a:latin typeface="Times New Roman" panose="02020603050405020304" pitchFamily="18" charset="0"/>
                <a:cs typeface="Times New Roman" panose="02020603050405020304" pitchFamily="18" charset="0"/>
              </a:rPr>
              <a:t>College delivers at company</a:t>
            </a:r>
          </a:p>
          <a:p>
            <a:pPr algn="ctr"/>
            <a:r>
              <a:rPr lang="en-US" sz="1400" dirty="0">
                <a:solidFill>
                  <a:srgbClr val="FF0000"/>
                </a:solidFill>
                <a:latin typeface="Times New Roman" panose="02020603050405020304" pitchFamily="18" charset="0"/>
                <a:cs typeface="Times New Roman" panose="02020603050405020304" pitchFamily="18" charset="0"/>
              </a:rPr>
              <a:t>4 hr. to 24 hr. courses</a:t>
            </a:r>
          </a:p>
          <a:p>
            <a:pPr algn="ctr"/>
            <a:r>
              <a:rPr lang="en-US" sz="1400" dirty="0">
                <a:solidFill>
                  <a:srgbClr val="FF0000"/>
                </a:solidFill>
                <a:latin typeface="Times New Roman" panose="02020603050405020304" pitchFamily="18" charset="0"/>
                <a:cs typeface="Times New Roman" panose="02020603050405020304" pitchFamily="18" charset="0"/>
              </a:rPr>
              <a:t>Credit or N/C</a:t>
            </a:r>
          </a:p>
          <a:p>
            <a:pPr algn="ctr"/>
            <a:r>
              <a:rPr lang="en-US" sz="1400" dirty="0">
                <a:solidFill>
                  <a:srgbClr val="FF0000"/>
                </a:solidFill>
                <a:latin typeface="Times New Roman" panose="02020603050405020304" pitchFamily="18" charset="0"/>
                <a:cs typeface="Times New Roman" panose="02020603050405020304" pitchFamily="18" charset="0"/>
              </a:rPr>
              <a:t>------------------------------</a:t>
            </a:r>
          </a:p>
          <a:p>
            <a:pPr algn="ctr"/>
            <a:r>
              <a:rPr lang="en-US" sz="1400" dirty="0">
                <a:solidFill>
                  <a:srgbClr val="FF0000"/>
                </a:solidFill>
                <a:latin typeface="Times New Roman" panose="02020603050405020304" pitchFamily="18" charset="0"/>
                <a:cs typeface="Times New Roman" panose="02020603050405020304" pitchFamily="18" charset="0"/>
              </a:rPr>
              <a:t>AB </a:t>
            </a:r>
            <a:r>
              <a:rPr lang="en-US" sz="1400" dirty="0" err="1">
                <a:solidFill>
                  <a:srgbClr val="FF0000"/>
                </a:solidFill>
                <a:latin typeface="Times New Roman" panose="02020603050405020304" pitchFamily="18" charset="0"/>
                <a:cs typeface="Times New Roman" panose="02020603050405020304" pitchFamily="18" charset="0"/>
              </a:rPr>
              <a:t>PowerFlex</a:t>
            </a:r>
            <a:r>
              <a:rPr lang="en-US" sz="1400" dirty="0">
                <a:solidFill>
                  <a:srgbClr val="FF0000"/>
                </a:solidFill>
                <a:latin typeface="Times New Roman" panose="02020603050405020304" pitchFamily="18" charset="0"/>
                <a:cs typeface="Times New Roman" panose="02020603050405020304" pitchFamily="18" charset="0"/>
              </a:rPr>
              <a:t> 525 VFDs</a:t>
            </a:r>
          </a:p>
          <a:p>
            <a:pPr algn="ctr"/>
            <a:r>
              <a:rPr lang="en-US" sz="1400" dirty="0">
                <a:solidFill>
                  <a:srgbClr val="FF0000"/>
                </a:solidFill>
                <a:latin typeface="Times New Roman" panose="02020603050405020304" pitchFamily="18" charset="0"/>
                <a:cs typeface="Times New Roman" panose="02020603050405020304" pitchFamily="18" charset="0"/>
              </a:rPr>
              <a:t>Intro to AB </a:t>
            </a:r>
            <a:r>
              <a:rPr lang="en-US" sz="1400" dirty="0" err="1">
                <a:solidFill>
                  <a:srgbClr val="FF0000"/>
                </a:solidFill>
                <a:latin typeface="Times New Roman" panose="02020603050405020304" pitchFamily="18" charset="0"/>
                <a:cs typeface="Times New Roman" panose="02020603050405020304" pitchFamily="18" charset="0"/>
              </a:rPr>
              <a:t>ControlLogix</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4684889" y="1253067"/>
            <a:ext cx="4301067" cy="880533"/>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3333" y="1704622"/>
            <a:ext cx="5000978" cy="666045"/>
          </a:xfrm>
          <a:prstGeom prst="straightConnector1">
            <a:avLst/>
          </a:prstGeom>
          <a:ln w="254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4744" y="502050"/>
            <a:ext cx="157607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External Data</a:t>
            </a:r>
          </a:p>
        </p:txBody>
      </p:sp>
      <p:sp>
        <p:nvSpPr>
          <p:cNvPr id="15" name="TextBox 14"/>
          <p:cNvSpPr txBox="1"/>
          <p:nvPr/>
        </p:nvSpPr>
        <p:spPr>
          <a:xfrm>
            <a:off x="9141502" y="404626"/>
            <a:ext cx="2116926"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Delivery of Product</a:t>
            </a:r>
          </a:p>
        </p:txBody>
      </p:sp>
      <p:sp>
        <p:nvSpPr>
          <p:cNvPr id="16" name="TextBox 15"/>
          <p:cNvSpPr txBox="1"/>
          <p:nvPr/>
        </p:nvSpPr>
        <p:spPr>
          <a:xfrm>
            <a:off x="5156193" y="2475611"/>
            <a:ext cx="1841210"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Internal Product</a:t>
            </a:r>
          </a:p>
        </p:txBody>
      </p:sp>
      <p:cxnSp>
        <p:nvCxnSpPr>
          <p:cNvPr id="17" name="Straight Arrow Connector 16"/>
          <p:cNvCxnSpPr/>
          <p:nvPr/>
        </p:nvCxnSpPr>
        <p:spPr>
          <a:xfrm>
            <a:off x="5881511" y="4876800"/>
            <a:ext cx="3285067" cy="1162756"/>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47644" y="5542844"/>
            <a:ext cx="3307645" cy="72248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a:off x="7402045" y="3115190"/>
            <a:ext cx="438727" cy="987272"/>
          </a:xfrm>
          <a:prstGeom prst="arc">
            <a:avLst>
              <a:gd name="adj1" fmla="val 16200000"/>
              <a:gd name="adj2" fmla="val 5431254"/>
            </a:avLst>
          </a:prstGeom>
          <a:ln w="2540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flipV="1">
            <a:off x="7866221" y="2788356"/>
            <a:ext cx="1322935" cy="834383"/>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779910" y="3172178"/>
            <a:ext cx="812801" cy="8224"/>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02036" y="3599326"/>
            <a:ext cx="591349" cy="1263619"/>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a:off x="1734744" y="1146328"/>
            <a:ext cx="229523" cy="942116"/>
          </a:xfrm>
          <a:prstGeom prst="arc">
            <a:avLst>
              <a:gd name="adj1" fmla="val 16200000"/>
              <a:gd name="adj2" fmla="val 5431254"/>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p:cNvCxnSpPr/>
          <p:nvPr/>
        </p:nvCxnSpPr>
        <p:spPr>
          <a:xfrm>
            <a:off x="1964267" y="1569156"/>
            <a:ext cx="2202153" cy="2991555"/>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892800" y="4255911"/>
            <a:ext cx="3194756" cy="609600"/>
          </a:xfrm>
          <a:prstGeom prst="straightConnector1">
            <a:avLst/>
          </a:prstGeom>
          <a:ln w="2540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4174781" y="3104444"/>
            <a:ext cx="763422" cy="3594233"/>
          </a:xfrm>
          <a:prstGeom prst="arc">
            <a:avLst>
              <a:gd name="adj1" fmla="val 5546143"/>
              <a:gd name="adj2" fmla="val 16236547"/>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1119511" y="5167200"/>
            <a:ext cx="1047363" cy="314960"/>
            <a:chOff x="757832" y="5304289"/>
            <a:chExt cx="1047363" cy="314960"/>
          </a:xfrm>
        </p:grpSpPr>
        <p:cxnSp>
          <p:nvCxnSpPr>
            <p:cNvPr id="26" name="Straight Arrow Connector 25"/>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201" y="5304289"/>
              <a:ext cx="889987" cy="307777"/>
            </a:xfrm>
            <a:prstGeom prst="rect">
              <a:avLst/>
            </a:prstGeom>
            <a:noFill/>
          </p:spPr>
          <p:txBody>
            <a:bodyPr wrap="none" rtlCol="0">
              <a:spAutoFit/>
            </a:bodyPr>
            <a:lstStyle/>
            <a:p>
              <a:r>
                <a:rPr lang="en-US" sz="1400" dirty="0">
                  <a:solidFill>
                    <a:schemeClr val="accent5"/>
                  </a:solidFill>
                </a:rPr>
                <a:t>Displaced</a:t>
              </a:r>
            </a:p>
          </p:txBody>
        </p:sp>
      </p:grpSp>
      <p:sp>
        <p:nvSpPr>
          <p:cNvPr id="30" name="TextBox 29"/>
          <p:cNvSpPr txBox="1"/>
          <p:nvPr/>
        </p:nvSpPr>
        <p:spPr>
          <a:xfrm>
            <a:off x="777271" y="3814310"/>
            <a:ext cx="1476494" cy="307777"/>
          </a:xfrm>
          <a:prstGeom prst="rect">
            <a:avLst/>
          </a:prstGeom>
          <a:noFill/>
        </p:spPr>
        <p:txBody>
          <a:bodyPr wrap="none" rtlCol="0">
            <a:spAutoFit/>
          </a:bodyPr>
          <a:lstStyle/>
          <a:p>
            <a:r>
              <a:rPr lang="en-US" sz="1400" dirty="0">
                <a:solidFill>
                  <a:schemeClr val="accent5"/>
                </a:solidFill>
              </a:rPr>
              <a:t>Types of Students</a:t>
            </a:r>
          </a:p>
        </p:txBody>
      </p:sp>
      <p:grpSp>
        <p:nvGrpSpPr>
          <p:cNvPr id="19" name="Group 18"/>
          <p:cNvGrpSpPr/>
          <p:nvPr/>
        </p:nvGrpSpPr>
        <p:grpSpPr>
          <a:xfrm>
            <a:off x="2200675" y="4156769"/>
            <a:ext cx="454330" cy="2093273"/>
            <a:chOff x="1964267" y="3810815"/>
            <a:chExt cx="454330" cy="2093273"/>
          </a:xfrm>
        </p:grpSpPr>
        <p:sp>
          <p:nvSpPr>
            <p:cNvPr id="18" name="Rectangle 17"/>
            <p:cNvSpPr/>
            <p:nvPr/>
          </p:nvSpPr>
          <p:spPr>
            <a:xfrm>
              <a:off x="1964267" y="3810815"/>
              <a:ext cx="454330" cy="20932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1292972" y="4688173"/>
              <a:ext cx="1770489" cy="338554"/>
            </a:xfrm>
            <a:prstGeom prst="rect">
              <a:avLst/>
            </a:prstGeom>
            <a:noFill/>
          </p:spPr>
          <p:txBody>
            <a:bodyPr wrap="square" rtlCol="0">
              <a:spAutoFit/>
            </a:bodyPr>
            <a:lstStyle/>
            <a:p>
              <a:r>
                <a:rPr lang="en-US" sz="1400" b="1" dirty="0">
                  <a:solidFill>
                    <a:schemeClr val="accent5"/>
                  </a:solidFill>
                  <a:latin typeface="Times New Roman" panose="02020603050405020304" pitchFamily="18" charset="0"/>
                  <a:cs typeface="Times New Roman" panose="02020603050405020304" pitchFamily="18" charset="0"/>
                </a:rPr>
                <a:t>T</a:t>
              </a:r>
              <a:r>
                <a:rPr lang="en-US" sz="1600" b="1" dirty="0">
                  <a:solidFill>
                    <a:schemeClr val="accent5"/>
                  </a:solidFill>
                  <a:latin typeface="Times New Roman" panose="02020603050405020304" pitchFamily="18" charset="0"/>
                  <a:cs typeface="Times New Roman" panose="02020603050405020304" pitchFamily="18" charset="0"/>
                </a:rPr>
                <a:t>echnical Courses</a:t>
              </a:r>
            </a:p>
          </p:txBody>
        </p:sp>
      </p:grpSp>
      <p:grpSp>
        <p:nvGrpSpPr>
          <p:cNvPr id="37" name="Group 36"/>
          <p:cNvGrpSpPr/>
          <p:nvPr/>
        </p:nvGrpSpPr>
        <p:grpSpPr>
          <a:xfrm>
            <a:off x="1119512" y="4669034"/>
            <a:ext cx="1047363" cy="325224"/>
            <a:chOff x="757832" y="5294025"/>
            <a:chExt cx="1047363" cy="325224"/>
          </a:xfrm>
        </p:grpSpPr>
        <p:cxnSp>
          <p:nvCxnSpPr>
            <p:cNvPr id="39" name="Straight Arrow Connector 38"/>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4365" y="5294025"/>
              <a:ext cx="871521" cy="307777"/>
            </a:xfrm>
            <a:prstGeom prst="rect">
              <a:avLst/>
            </a:prstGeom>
            <a:noFill/>
          </p:spPr>
          <p:txBody>
            <a:bodyPr wrap="none" rtlCol="0">
              <a:spAutoFit/>
            </a:bodyPr>
            <a:lstStyle/>
            <a:p>
              <a:r>
                <a:rPr lang="en-US" sz="1400" dirty="0">
                  <a:solidFill>
                    <a:schemeClr val="accent5"/>
                  </a:solidFill>
                </a:rPr>
                <a:t>Emerging</a:t>
              </a:r>
            </a:p>
          </p:txBody>
        </p:sp>
      </p:grpSp>
      <p:grpSp>
        <p:nvGrpSpPr>
          <p:cNvPr id="42" name="Group 41"/>
          <p:cNvGrpSpPr/>
          <p:nvPr/>
        </p:nvGrpSpPr>
        <p:grpSpPr>
          <a:xfrm>
            <a:off x="794189" y="5655565"/>
            <a:ext cx="1365374" cy="314961"/>
            <a:chOff x="439821" y="5304288"/>
            <a:chExt cx="1365374" cy="314961"/>
          </a:xfrm>
        </p:grpSpPr>
        <p:cxnSp>
          <p:nvCxnSpPr>
            <p:cNvPr id="43" name="Straight Arrow Connector 42"/>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9821" y="5304288"/>
              <a:ext cx="1365374" cy="307777"/>
            </a:xfrm>
            <a:prstGeom prst="rect">
              <a:avLst/>
            </a:prstGeom>
            <a:noFill/>
          </p:spPr>
          <p:txBody>
            <a:bodyPr wrap="none" rtlCol="0">
              <a:spAutoFit/>
            </a:bodyPr>
            <a:lstStyle/>
            <a:p>
              <a:r>
                <a:rPr lang="en-US" sz="1400" dirty="0">
                  <a:solidFill>
                    <a:schemeClr val="accent5"/>
                  </a:solidFill>
                </a:rPr>
                <a:t>Underemployed</a:t>
              </a:r>
            </a:p>
          </p:txBody>
        </p:sp>
      </p:grpSp>
      <p:grpSp>
        <p:nvGrpSpPr>
          <p:cNvPr id="46" name="Group 45"/>
          <p:cNvGrpSpPr/>
          <p:nvPr/>
        </p:nvGrpSpPr>
        <p:grpSpPr>
          <a:xfrm>
            <a:off x="1144951" y="4129271"/>
            <a:ext cx="1047363" cy="323684"/>
            <a:chOff x="757832" y="5295565"/>
            <a:chExt cx="1047363" cy="323684"/>
          </a:xfrm>
        </p:grpSpPr>
        <p:cxnSp>
          <p:nvCxnSpPr>
            <p:cNvPr id="47" name="Straight Arrow Connector 46"/>
            <p:cNvCxnSpPr/>
            <p:nvPr/>
          </p:nvCxnSpPr>
          <p:spPr>
            <a:xfrm flipV="1">
              <a:off x="757832" y="5604882"/>
              <a:ext cx="1047363" cy="14367"/>
            </a:xfrm>
            <a:prstGeom prst="straightConnector1">
              <a:avLst/>
            </a:prstGeom>
            <a:ln w="254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05348" y="5295565"/>
              <a:ext cx="974882" cy="307777"/>
            </a:xfrm>
            <a:prstGeom prst="rect">
              <a:avLst/>
            </a:prstGeom>
            <a:noFill/>
          </p:spPr>
          <p:txBody>
            <a:bodyPr wrap="none" rtlCol="0">
              <a:spAutoFit/>
            </a:bodyPr>
            <a:lstStyle/>
            <a:p>
              <a:r>
                <a:rPr lang="en-US" sz="1400" dirty="0">
                  <a:solidFill>
                    <a:schemeClr val="accent5"/>
                  </a:solidFill>
                </a:rPr>
                <a:t>Incumbent</a:t>
              </a:r>
            </a:p>
          </p:txBody>
        </p:sp>
      </p:grpSp>
    </p:spTree>
    <p:extLst>
      <p:ext uri="{BB962C8B-B14F-4D97-AF65-F5344CB8AC3E}">
        <p14:creationId xmlns:p14="http://schemas.microsoft.com/office/powerpoint/2010/main" val="2158130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5DA47E73-4546-B650-518C-14C84BF15BF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777941" y="1426038"/>
            <a:ext cx="10349563" cy="4278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Show</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Electrical Course Sequence</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And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Course Overview Sheets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74249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0"/>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27804" y="1016764"/>
            <a:ext cx="11576649" cy="5632311"/>
          </a:xfrm>
          <a:prstGeom prst="rect">
            <a:avLst/>
          </a:prstGeom>
          <a:noFill/>
        </p:spPr>
        <p:txBody>
          <a:bodyPr wrap="square" rtlCol="0">
            <a:spAutoFit/>
          </a:bodyPr>
          <a:lstStyle/>
          <a:p>
            <a:r>
              <a:rPr lang="en-US" sz="2400" b="1" i="0" u="none" strike="noStrike" baseline="0" dirty="0">
                <a:solidFill>
                  <a:srgbClr val="0070C0"/>
                </a:solidFill>
                <a:latin typeface="Times New Roman" panose="02020603050405020304" pitchFamily="18" charset="0"/>
                <a:cs typeface="Times New Roman" panose="02020603050405020304" pitchFamily="18" charset="0"/>
              </a:rPr>
              <a:t>Oversight Group: </a:t>
            </a:r>
            <a:r>
              <a:rPr lang="en-US" sz="2400" b="0" i="0" u="none" strike="noStrike" baseline="0" dirty="0">
                <a:solidFill>
                  <a:srgbClr val="0070C0"/>
                </a:solidFill>
                <a:latin typeface="Times New Roman" panose="02020603050405020304" pitchFamily="18" charset="0"/>
                <a:cs typeface="Times New Roman" panose="02020603050405020304" pitchFamily="18" charset="0"/>
              </a:rPr>
              <a:t>At some colleges this would be an Advisory Board for a program.  The BILT model was implemented at Terra State CC in Ohio.  This group is like a steering committee for their technical curriculum.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Technical Topic Roundtables: </a:t>
            </a:r>
            <a:r>
              <a:rPr lang="en-US" sz="2400" dirty="0">
                <a:solidFill>
                  <a:srgbClr val="0070C0"/>
                </a:solidFill>
                <a:latin typeface="Times New Roman" panose="02020603050405020304" pitchFamily="18" charset="0"/>
                <a:cs typeface="Times New Roman" panose="02020603050405020304" pitchFamily="18" charset="0"/>
              </a:rPr>
              <a:t>Our project team found the best way to get input on a topic such as the content of a PLC course, or a fluid power course, is to hold an industry roundtable.  This consists of 3-4 SMEs in a 45-minute Zoom meeting.  An outline is sent to each 1 week ahead of time, consisting of no more than a 2-page outline of topics that will be reviewed.  Input is documented, then sent back out to the small group for their final review.  A special focus should be on the hands-on skillset that is required.  The nice thing about using Zoom, is the college can do a one-on-one meeting with an SME if they cannot get to the Zoom meeting.  Most of all, respect their time and thank them for their input.</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Communicate</a:t>
            </a:r>
            <a:r>
              <a:rPr lang="en-US" sz="2400" dirty="0">
                <a:solidFill>
                  <a:srgbClr val="0070C0"/>
                </a:solidFill>
                <a:latin typeface="Times New Roman" panose="02020603050405020304" pitchFamily="18" charset="0"/>
                <a:cs typeface="Times New Roman" panose="02020603050405020304" pitchFamily="18" charset="0"/>
              </a:rPr>
              <a:t> the results of the Roundtable back to the Oversight Group and explain how the curriculum will be adjusted to improve effectiveness and/or access.</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206469" y="0"/>
            <a:ext cx="8594467" cy="584775"/>
          </a:xfrm>
          <a:prstGeom prst="rect">
            <a:avLst/>
          </a:prstGeom>
          <a:noFill/>
        </p:spPr>
        <p:txBody>
          <a:bodyPr wrap="square" rtlCol="0">
            <a:spAutoFit/>
          </a:bodyPr>
          <a:lstStyle/>
          <a:p>
            <a:r>
              <a:rPr lang="en-US" sz="3200" dirty="0">
                <a:solidFill>
                  <a:srgbClr val="0070C0"/>
                </a:solidFill>
              </a:rPr>
              <a:t>Getting Input from Employers: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3152038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6" name="Rectangle 5">
            <a:extLst>
              <a:ext uri="{FF2B5EF4-FFF2-40B4-BE49-F238E27FC236}">
                <a16:creationId xmlns:a16="http://schemas.microsoft.com/office/drawing/2014/main" id="{2D404C7D-C7C6-4923-DFE3-5100535730E6}"/>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g5cbcf68ca2_0_28"/>
          <p:cNvSpPr txBox="1">
            <a:spLocks noGrp="1"/>
          </p:cNvSpPr>
          <p:nvPr>
            <p:ph type="title"/>
          </p:nvPr>
        </p:nvSpPr>
        <p:spPr>
          <a:xfrm>
            <a:off x="3422450" y="-90950"/>
            <a:ext cx="4347075"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sz="3200" b="1" dirty="0">
                <a:solidFill>
                  <a:srgbClr val="0070C0"/>
                </a:solidFill>
                <a:latin typeface="Times New Roman" panose="02020603050405020304" pitchFamily="18" charset="0"/>
                <a:cs typeface="Times New Roman" panose="02020603050405020304" pitchFamily="18" charset="0"/>
              </a:rPr>
              <a:t>Engaging Employers</a:t>
            </a:r>
            <a:endParaRPr sz="3200" b="1" dirty="0">
              <a:solidFill>
                <a:srgbClr val="0070C0"/>
              </a:solidFill>
              <a:latin typeface="Times New Roman" panose="02020603050405020304" pitchFamily="18" charset="0"/>
              <a:cs typeface="Times New Roman" panose="02020603050405020304" pitchFamily="18" charset="0"/>
            </a:endParaRPr>
          </a:p>
        </p:txBody>
      </p:sp>
      <p:sp>
        <p:nvSpPr>
          <p:cNvPr id="373" name="Google Shape;373;g5cbcf68ca2_0_28"/>
          <p:cNvSpPr txBox="1">
            <a:spLocks noGrp="1"/>
          </p:cNvSpPr>
          <p:nvPr>
            <p:ph type="body" idx="1"/>
          </p:nvPr>
        </p:nvSpPr>
        <p:spPr>
          <a:xfrm>
            <a:off x="489469" y="1204001"/>
            <a:ext cx="11074500" cy="51392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How does the Technology division at </a:t>
            </a:r>
            <a:r>
              <a:rPr lang="en-US" dirty="0" err="1">
                <a:solidFill>
                  <a:srgbClr val="0070C0"/>
                </a:solidFill>
                <a:latin typeface="Times New Roman" panose="02020603050405020304" pitchFamily="18" charset="0"/>
                <a:cs typeface="Times New Roman" panose="02020603050405020304" pitchFamily="18" charset="0"/>
              </a:rPr>
              <a:t>NorthArk</a:t>
            </a:r>
            <a:r>
              <a:rPr lang="en-US" dirty="0">
                <a:solidFill>
                  <a:srgbClr val="0070C0"/>
                </a:solidFill>
                <a:latin typeface="Times New Roman" panose="02020603050405020304" pitchFamily="18" charset="0"/>
                <a:cs typeface="Times New Roman" panose="02020603050405020304" pitchFamily="18" charset="0"/>
              </a:rPr>
              <a:t> engage employers?</a:t>
            </a:r>
          </a:p>
          <a:p>
            <a:pPr marL="0" lvl="0" indent="0" algn="l" rtl="0">
              <a:lnSpc>
                <a:spcPct val="80000"/>
              </a:lnSpc>
              <a:spcBef>
                <a:spcPts val="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Accrediting bodies like a comprehensive employer engagement strategy</a:t>
            </a:r>
          </a:p>
          <a:p>
            <a:pPr marL="0" lvl="0" indent="0" algn="l" rtl="0">
              <a:lnSpc>
                <a:spcPct val="80000"/>
              </a:lnSpc>
              <a:spcBef>
                <a:spcPts val="1000"/>
              </a:spcBef>
              <a:spcAft>
                <a:spcPts val="0"/>
              </a:spcAft>
              <a:buClr>
                <a:srgbClr val="0070C0"/>
              </a:buClr>
              <a:buSzPts val="3600"/>
              <a:buNone/>
            </a:pPr>
            <a:endParaRPr dirty="0">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Advisory Board</a:t>
            </a:r>
          </a:p>
          <a:p>
            <a:pPr marL="0" lvl="0" indent="0" algn="l" rtl="0">
              <a:lnSpc>
                <a:spcPct val="80000"/>
              </a:lnSpc>
              <a:spcBef>
                <a:spcPts val="1000"/>
              </a:spcBef>
              <a:spcAft>
                <a:spcPts val="0"/>
              </a:spcAft>
              <a:buClr>
                <a:srgbClr val="0070C0"/>
              </a:buClr>
              <a:buSzPts val="3600"/>
              <a:buNone/>
            </a:pPr>
            <a:r>
              <a:rPr lang="en-US" dirty="0">
                <a:solidFill>
                  <a:srgbClr val="0070C0"/>
                </a:solidFill>
                <a:latin typeface="Times New Roman" panose="02020603050405020304" pitchFamily="18" charset="0"/>
                <a:cs typeface="Times New Roman" panose="02020603050405020304" pitchFamily="18" charset="0"/>
              </a:rPr>
              <a:t> </a:t>
            </a: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an Industry Roundtable</a:t>
            </a:r>
          </a:p>
          <a:p>
            <a:pPr marL="0" lvl="0" indent="0" algn="l" rtl="0">
              <a:lnSpc>
                <a:spcPct val="80000"/>
              </a:lnSpc>
              <a:spcBef>
                <a:spcPts val="1000"/>
              </a:spcBef>
              <a:spcAft>
                <a:spcPts val="0"/>
              </a:spcAft>
              <a:buClr>
                <a:srgbClr val="0070C0"/>
              </a:buClr>
              <a:buSzPts val="3600"/>
              <a:buNone/>
            </a:pPr>
            <a:endParaRPr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Purpose of a Focused Industry Visit</a:t>
            </a:r>
          </a:p>
          <a:p>
            <a:pPr marL="0" lvl="0" indent="0" algn="l" rtl="0">
              <a:lnSpc>
                <a:spcPct val="80000"/>
              </a:lnSpc>
              <a:spcBef>
                <a:spcPts val="1000"/>
              </a:spcBef>
              <a:spcAft>
                <a:spcPts val="0"/>
              </a:spcAft>
              <a:buClr>
                <a:srgbClr val="0070C0"/>
              </a:buClr>
              <a:buSzPts val="3600"/>
              <a:buNone/>
            </a:pPr>
            <a:endParaRPr lang="en-US" dirty="0">
              <a:solidFill>
                <a:srgbClr val="0070C0"/>
              </a:solidFill>
              <a:latin typeface="Times New Roman" panose="02020603050405020304" pitchFamily="18" charset="0"/>
              <a:cs typeface="Times New Roman" panose="02020603050405020304" pitchFamily="18" charset="0"/>
            </a:endParaRPr>
          </a:p>
          <a:p>
            <a:pPr marL="228600" lvl="0" indent="-228600" algn="l" rtl="0">
              <a:lnSpc>
                <a:spcPct val="80000"/>
              </a:lnSpc>
              <a:spcBef>
                <a:spcPts val="1000"/>
              </a:spcBef>
              <a:spcAft>
                <a:spcPts val="0"/>
              </a:spcAft>
              <a:buClr>
                <a:srgbClr val="0070C0"/>
              </a:buClr>
              <a:buSzPts val="3600"/>
              <a:buChar char="•"/>
            </a:pPr>
            <a:r>
              <a:rPr lang="en-US" dirty="0">
                <a:solidFill>
                  <a:srgbClr val="0070C0"/>
                </a:solidFill>
                <a:latin typeface="Times New Roman" panose="02020603050405020304" pitchFamily="18" charset="0"/>
                <a:cs typeface="Times New Roman" panose="02020603050405020304" pitchFamily="18" charset="0"/>
              </a:rPr>
              <a:t>Industry Consortiums (Adv. Mfg. Consortium &amp; Lean Mfg. Consortium)</a:t>
            </a:r>
            <a:endParaRPr dirty="0">
              <a:solidFill>
                <a:srgbClr val="0070C0"/>
              </a:solidFill>
              <a:latin typeface="Times New Roman" panose="02020603050405020304" pitchFamily="18" charset="0"/>
              <a:cs typeface="Times New Roman" panose="02020603050405020304" pitchFamily="18" charset="0"/>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74" name="Google Shape;374;g5cbcf68ca2_0_28"/>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75" name="Google Shape;375;g5cbcf68ca2_0_28"/>
          <p:cNvPicPr preferRelativeResize="0"/>
          <p:nvPr/>
        </p:nvPicPr>
        <p:blipFill rotWithShape="1">
          <a:blip r:embed="rId4">
            <a:alphaModFix/>
          </a:blip>
          <a:srcRect/>
          <a:stretch/>
        </p:blipFill>
        <p:spPr>
          <a:xfrm>
            <a:off x="41563" y="51954"/>
            <a:ext cx="3065317" cy="65839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5d4ceba970_0_51"/>
          <p:cNvSpPr txBox="1">
            <a:spLocks noGrp="1"/>
          </p:cNvSpPr>
          <p:nvPr>
            <p:ph type="title"/>
          </p:nvPr>
        </p:nvSpPr>
        <p:spPr>
          <a:xfrm>
            <a:off x="575733" y="962681"/>
            <a:ext cx="10778100" cy="80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b="1" dirty="0">
                <a:solidFill>
                  <a:srgbClr val="0070C0"/>
                </a:solidFill>
              </a:rPr>
              <a:t>Importance of an External SME group</a:t>
            </a:r>
            <a:endParaRPr b="1" dirty="0">
              <a:solidFill>
                <a:srgbClr val="0070C0"/>
              </a:solidFill>
            </a:endParaRPr>
          </a:p>
        </p:txBody>
      </p:sp>
      <p:sp>
        <p:nvSpPr>
          <p:cNvPr id="381" name="Google Shape;381;g5d4ceba970_0_51"/>
          <p:cNvSpPr txBox="1">
            <a:spLocks noGrp="1"/>
          </p:cNvSpPr>
          <p:nvPr>
            <p:ph type="body" idx="1"/>
          </p:nvPr>
        </p:nvSpPr>
        <p:spPr>
          <a:xfrm>
            <a:off x="575733" y="1991880"/>
            <a:ext cx="11074500" cy="42375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70C0"/>
              </a:buClr>
              <a:buSzPts val="3600"/>
              <a:buChar char="•"/>
            </a:pPr>
            <a:r>
              <a:rPr lang="en-US" sz="3600" dirty="0">
                <a:solidFill>
                  <a:srgbClr val="0070C0"/>
                </a:solidFill>
              </a:rPr>
              <a:t>SME stands for Subject Matter Expert</a:t>
            </a:r>
            <a:endParaRPr dirty="0"/>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4-6 of these SMEs should be identified to vet information through as part of the development process </a:t>
            </a: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It is important to have all knowledge and skills development, align to the workplace  </a:t>
            </a:r>
            <a:endParaRPr sz="3600" dirty="0">
              <a:solidFill>
                <a:srgbClr val="0070C0"/>
              </a:solidFill>
            </a:endParaRPr>
          </a:p>
          <a:p>
            <a:pPr marL="228600" lvl="0" indent="-228600" algn="l" rtl="0">
              <a:lnSpc>
                <a:spcPct val="80000"/>
              </a:lnSpc>
              <a:spcBef>
                <a:spcPts val="1000"/>
              </a:spcBef>
              <a:spcAft>
                <a:spcPts val="0"/>
              </a:spcAft>
              <a:buClr>
                <a:srgbClr val="0070C0"/>
              </a:buClr>
              <a:buSzPts val="3600"/>
              <a:buChar char="•"/>
            </a:pPr>
            <a:r>
              <a:rPr lang="en-US" sz="3600" dirty="0">
                <a:solidFill>
                  <a:srgbClr val="0070C0"/>
                </a:solidFill>
              </a:rPr>
              <a:t>This will be done through validated competencies, and measurable outcomes</a:t>
            </a: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a:p>
            <a:pPr marL="228600" lvl="0" indent="0" algn="l" rtl="0">
              <a:lnSpc>
                <a:spcPct val="80000"/>
              </a:lnSpc>
              <a:spcBef>
                <a:spcPts val="1000"/>
              </a:spcBef>
              <a:spcAft>
                <a:spcPts val="0"/>
              </a:spcAft>
              <a:buClr>
                <a:schemeClr val="dk1"/>
              </a:buClr>
              <a:buSzPts val="3600"/>
              <a:buNone/>
            </a:pPr>
            <a:endParaRPr sz="3600" dirty="0">
              <a:solidFill>
                <a:srgbClr val="0070C0"/>
              </a:solidFill>
            </a:endParaRPr>
          </a:p>
        </p:txBody>
      </p:sp>
      <p:pic>
        <p:nvPicPr>
          <p:cNvPr id="382" name="Google Shape;382;g5d4ceba970_0_5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383" name="Google Shape;383;g5d4ceba970_0_51"/>
          <p:cNvPicPr preferRelativeResize="0"/>
          <p:nvPr/>
        </p:nvPicPr>
        <p:blipFill rotWithShape="1">
          <a:blip r:embed="rId4">
            <a:alphaModFix/>
          </a:blip>
          <a:srcRect/>
          <a:stretch/>
        </p:blipFill>
        <p:spPr>
          <a:xfrm>
            <a:off x="41563" y="51954"/>
            <a:ext cx="3065317" cy="658396"/>
          </a:xfrm>
          <a:prstGeom prst="rect">
            <a:avLst/>
          </a:prstGeom>
          <a:noFill/>
          <a:ln>
            <a:noFill/>
          </a:ln>
        </p:spPr>
      </p:pic>
      <p:sp>
        <p:nvSpPr>
          <p:cNvPr id="6" name="Rectangle 5">
            <a:extLst>
              <a:ext uri="{FF2B5EF4-FFF2-40B4-BE49-F238E27FC236}">
                <a16:creationId xmlns:a16="http://schemas.microsoft.com/office/drawing/2014/main" id="{3B7DE75A-16C4-1FFD-18BB-31B929C7A41C}"/>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55D89-8D2C-F0E5-51BC-A41C771EA317}"/>
              </a:ext>
            </a:extLst>
          </p:cNvPr>
          <p:cNvSpPr/>
          <p:nvPr/>
        </p:nvSpPr>
        <p:spPr>
          <a:xfrm>
            <a:off x="0" y="-1351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E07281E-0276-BEEC-9BAC-3361F1689596}"/>
              </a:ext>
            </a:extLst>
          </p:cNvPr>
          <p:cNvSpPr txBox="1"/>
          <p:nvPr/>
        </p:nvSpPr>
        <p:spPr>
          <a:xfrm>
            <a:off x="345057" y="954824"/>
            <a:ext cx="11622656" cy="5632311"/>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More Hands-On Skills Development:</a:t>
            </a:r>
            <a:r>
              <a:rPr lang="en-US" sz="2400" dirty="0">
                <a:solidFill>
                  <a:srgbClr val="0070C0"/>
                </a:solidFill>
                <a:latin typeface="Times New Roman" panose="02020603050405020304" pitchFamily="18" charset="0"/>
                <a:cs typeface="Times New Roman" panose="02020603050405020304" pitchFamily="18" charset="0"/>
              </a:rPr>
              <a:t> Moving the lecture online makes more time for hands-on learning.  Skills Assessment drives students to develop Hands-On Skills.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Faculty assured of Skillset of each Student:</a:t>
            </a:r>
            <a:r>
              <a:rPr lang="en-US" sz="2400" dirty="0">
                <a:solidFill>
                  <a:srgbClr val="0070C0"/>
                </a:solidFill>
                <a:latin typeface="Times New Roman" panose="02020603050405020304" pitchFamily="18" charset="0"/>
                <a:cs typeface="Times New Roman" panose="02020603050405020304" pitchFamily="18" charset="0"/>
              </a:rPr>
              <a:t> One-on-one skills assessment for each student by the Faculty assures the required skills and knowledge.  No students can skirt the system.  </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Flexible Schedule for Faculty:</a:t>
            </a:r>
            <a:r>
              <a:rPr lang="en-US" sz="2400" dirty="0">
                <a:solidFill>
                  <a:srgbClr val="0070C0"/>
                </a:solidFill>
                <a:latin typeface="Times New Roman" panose="02020603050405020304" pitchFamily="18" charset="0"/>
                <a:cs typeface="Times New Roman" panose="02020603050405020304" pitchFamily="18" charset="0"/>
              </a:rPr>
              <a:t> Since the lecture portion of the course is moved online to the LMS, the Faculty can have a flexible schedule to perform other tasks on/off campus.</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Student Access: </a:t>
            </a:r>
            <a:r>
              <a:rPr lang="en-US" sz="2400" dirty="0">
                <a:solidFill>
                  <a:srgbClr val="0070C0"/>
                </a:solidFill>
                <a:latin typeface="Times New Roman" panose="02020603050405020304" pitchFamily="18" charset="0"/>
                <a:cs typeface="Times New Roman" panose="02020603050405020304" pitchFamily="18" charset="0"/>
              </a:rPr>
              <a:t>Students have the flexibility of attending any of the scheduled lab times, or scheduled open lab times.  Some faculty take attendance in the lab times to identify students procrastination.</a:t>
            </a:r>
          </a:p>
          <a:p>
            <a:endParaRPr lang="en-US" sz="2400"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Realignment of Technical Curriculum</a:t>
            </a:r>
            <a:r>
              <a:rPr lang="en-US" sz="2400" dirty="0">
                <a:solidFill>
                  <a:srgbClr val="0070C0"/>
                </a:solidFill>
                <a:latin typeface="Times New Roman" panose="02020603050405020304" pitchFamily="18" charset="0"/>
                <a:cs typeface="Times New Roman" panose="02020603050405020304" pitchFamily="18" charset="0"/>
              </a:rPr>
              <a:t>: Some of the curriculum had not been changed for 10-20 years.  Technology had changed and employers drove us to change.</a:t>
            </a:r>
          </a:p>
        </p:txBody>
      </p:sp>
      <p:sp>
        <p:nvSpPr>
          <p:cNvPr id="205" name="TextBox 204">
            <a:extLst>
              <a:ext uri="{FF2B5EF4-FFF2-40B4-BE49-F238E27FC236}">
                <a16:creationId xmlns:a16="http://schemas.microsoft.com/office/drawing/2014/main" id="{4DB4DA84-32BB-6802-4A44-B2BC55137AF5}"/>
              </a:ext>
            </a:extLst>
          </p:cNvPr>
          <p:cNvSpPr txBox="1"/>
          <p:nvPr/>
        </p:nvSpPr>
        <p:spPr>
          <a:xfrm>
            <a:off x="3511269" y="48507"/>
            <a:ext cx="7007205" cy="584775"/>
          </a:xfrm>
          <a:prstGeom prst="rect">
            <a:avLst/>
          </a:prstGeom>
          <a:noFill/>
        </p:spPr>
        <p:txBody>
          <a:bodyPr wrap="square" rtlCol="0">
            <a:spAutoFit/>
          </a:bodyPr>
          <a:lstStyle/>
          <a:p>
            <a:r>
              <a:rPr lang="en-US" sz="3200" dirty="0">
                <a:solidFill>
                  <a:srgbClr val="0070C0"/>
                </a:solidFill>
              </a:rPr>
              <a:t>Why NSCC put in for HOME4TECHS:</a:t>
            </a:r>
          </a:p>
        </p:txBody>
      </p:sp>
      <p:pic>
        <p:nvPicPr>
          <p:cNvPr id="2" name="Google Shape;271;g5cbcf68ca2_0_7">
            <a:extLst>
              <a:ext uri="{FF2B5EF4-FFF2-40B4-BE49-F238E27FC236}">
                <a16:creationId xmlns:a16="http://schemas.microsoft.com/office/drawing/2014/main" id="{82555A09-B1E0-FBE0-C2D5-F9EF6F6D62EF}"/>
              </a:ext>
            </a:extLst>
          </p:cNvPr>
          <p:cNvPicPr preferRelativeResize="0"/>
          <p:nvPr/>
        </p:nvPicPr>
        <p:blipFill rotWithShape="1">
          <a:blip r:embed="rId2">
            <a:alphaModFix/>
          </a:blip>
          <a:srcRect/>
          <a:stretch/>
        </p:blipFill>
        <p:spPr>
          <a:xfrm>
            <a:off x="0" y="110447"/>
            <a:ext cx="3065317" cy="658396"/>
          </a:xfrm>
          <a:prstGeom prst="rect">
            <a:avLst/>
          </a:prstGeom>
          <a:noFill/>
          <a:ln>
            <a:noFill/>
          </a:ln>
        </p:spPr>
      </p:pic>
    </p:spTree>
    <p:extLst>
      <p:ext uri="{BB962C8B-B14F-4D97-AF65-F5344CB8AC3E}">
        <p14:creationId xmlns:p14="http://schemas.microsoft.com/office/powerpoint/2010/main" val="449985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Review Existing</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CB/H Technical Courses</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28223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Reverse Design: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938" name="Google Shape;938;g5dca6803bb_0_37"/>
          <p:cNvPicPr preferRelativeResize="0"/>
          <p:nvPr/>
        </p:nvPicPr>
        <p:blipFill>
          <a:blip r:embed="rId4">
            <a:alphaModFix/>
          </a:blip>
          <a:stretch>
            <a:fillRect/>
          </a:stretch>
        </p:blipFill>
        <p:spPr>
          <a:xfrm>
            <a:off x="1034571" y="1390065"/>
            <a:ext cx="10122856" cy="5459852"/>
          </a:xfrm>
          <a:prstGeom prst="rect">
            <a:avLst/>
          </a:prstGeom>
          <a:noFill/>
          <a:ln>
            <a:noFill/>
          </a:ln>
        </p:spPr>
      </p:pic>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5">
            <a:alphaModFix/>
          </a:blip>
          <a:srcRect/>
          <a:stretch/>
        </p:blipFill>
        <p:spPr>
          <a:xfrm>
            <a:off x="41563" y="51954"/>
            <a:ext cx="3065318" cy="658396"/>
          </a:xfrm>
          <a:prstGeom prst="rect">
            <a:avLst/>
          </a:prstGeom>
          <a:noFill/>
          <a:ln>
            <a:noFill/>
          </a:ln>
        </p:spPr>
      </p:pic>
    </p:spTree>
    <p:extLst>
      <p:ext uri="{BB962C8B-B14F-4D97-AF65-F5344CB8AC3E}">
        <p14:creationId xmlns:p14="http://schemas.microsoft.com/office/powerpoint/2010/main" val="200854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3" name="Rectangle 2">
            <a:extLst>
              <a:ext uri="{FF2B5EF4-FFF2-40B4-BE49-F238E27FC236}">
                <a16:creationId xmlns:a16="http://schemas.microsoft.com/office/drawing/2014/main" id="{20E851AA-1223-0796-A819-C265A8B1667B}"/>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5" name="Google Shape;935;g5dca6803bb_0_37"/>
          <p:cNvPicPr preferRelativeResize="0"/>
          <p:nvPr/>
        </p:nvPicPr>
        <p:blipFill rotWithShape="1">
          <a:blip r:embed="rId3">
            <a:alphaModFix/>
          </a:blip>
          <a:srcRect/>
          <a:stretch/>
        </p:blipFill>
        <p:spPr>
          <a:xfrm>
            <a:off x="9393984" y="6229429"/>
            <a:ext cx="2714286" cy="628571"/>
          </a:xfrm>
          <a:prstGeom prst="rect">
            <a:avLst/>
          </a:prstGeom>
          <a:noFill/>
          <a:ln>
            <a:noFill/>
          </a:ln>
        </p:spPr>
      </p:pic>
      <p:sp>
        <p:nvSpPr>
          <p:cNvPr id="937" name="Google Shape;937;g5dca6803bb_0_37"/>
          <p:cNvSpPr txBox="1"/>
          <p:nvPr/>
        </p:nvSpPr>
        <p:spPr>
          <a:xfrm>
            <a:off x="3156916" y="8083"/>
            <a:ext cx="368899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solidFill>
                  <a:srgbClr val="0070C0"/>
                </a:solidFill>
                <a:latin typeface="Times New Roman" panose="02020603050405020304" pitchFamily="18" charset="0"/>
                <a:ea typeface="Calibri"/>
                <a:cs typeface="Times New Roman" panose="02020603050405020304" pitchFamily="18" charset="0"/>
                <a:sym typeface="Calibri"/>
              </a:rPr>
              <a:t>Learning Thread: </a:t>
            </a:r>
            <a:endParaRPr sz="3200" dirty="0">
              <a:solidFill>
                <a:srgbClr val="0070C0"/>
              </a:solidFill>
              <a:latin typeface="Times New Roman" panose="02020603050405020304" pitchFamily="18" charset="0"/>
              <a:ea typeface="Calibri"/>
              <a:cs typeface="Times New Roman" panose="02020603050405020304" pitchFamily="18" charset="0"/>
              <a:sym typeface="Calibri"/>
            </a:endParaRPr>
          </a:p>
        </p:txBody>
      </p:sp>
      <p:pic>
        <p:nvPicPr>
          <p:cNvPr id="4" name="Google Shape;85;p1">
            <a:extLst>
              <a:ext uri="{FF2B5EF4-FFF2-40B4-BE49-F238E27FC236}">
                <a16:creationId xmlns:a16="http://schemas.microsoft.com/office/drawing/2014/main" id="{7F789E89-5FC5-FA82-43A4-2A8545216393}"/>
              </a:ext>
            </a:extLst>
          </p:cNvPr>
          <p:cNvPicPr preferRelativeResize="0"/>
          <p:nvPr/>
        </p:nvPicPr>
        <p:blipFill rotWithShape="1">
          <a:blip r:embed="rId4">
            <a:alphaModFix/>
          </a:blip>
          <a:srcRect/>
          <a:stretch/>
        </p:blipFill>
        <p:spPr>
          <a:xfrm>
            <a:off x="41563" y="51954"/>
            <a:ext cx="3065318" cy="658396"/>
          </a:xfrm>
          <a:prstGeom prst="rect">
            <a:avLst/>
          </a:prstGeom>
          <a:noFill/>
          <a:ln>
            <a:noFill/>
          </a:ln>
        </p:spPr>
      </p:pic>
      <p:pic>
        <p:nvPicPr>
          <p:cNvPr id="5" name="Picture 4">
            <a:extLst>
              <a:ext uri="{FF2B5EF4-FFF2-40B4-BE49-F238E27FC236}">
                <a16:creationId xmlns:a16="http://schemas.microsoft.com/office/drawing/2014/main" id="{335A89CB-6926-886A-B69C-94E0FE19102C}"/>
              </a:ext>
            </a:extLst>
          </p:cNvPr>
          <p:cNvPicPr>
            <a:picLocks noChangeAspect="1"/>
          </p:cNvPicPr>
          <p:nvPr/>
        </p:nvPicPr>
        <p:blipFill>
          <a:blip r:embed="rId5"/>
          <a:stretch>
            <a:fillRect/>
          </a:stretch>
        </p:blipFill>
        <p:spPr>
          <a:xfrm>
            <a:off x="2535653" y="1136739"/>
            <a:ext cx="6630812" cy="5459593"/>
          </a:xfrm>
          <a:prstGeom prst="rect">
            <a:avLst/>
          </a:prstGeom>
        </p:spPr>
      </p:pic>
    </p:spTree>
    <p:extLst>
      <p:ext uri="{BB962C8B-B14F-4D97-AF65-F5344CB8AC3E}">
        <p14:creationId xmlns:p14="http://schemas.microsoft.com/office/powerpoint/2010/main" val="217391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4BEC76-29C9-2680-42B9-545C38875FB2}"/>
              </a:ext>
            </a:extLst>
          </p:cNvPr>
          <p:cNvPicPr>
            <a:picLocks noChangeAspect="1"/>
          </p:cNvPicPr>
          <p:nvPr/>
        </p:nvPicPr>
        <p:blipFill>
          <a:blip r:embed="rId2"/>
          <a:stretch>
            <a:fillRect/>
          </a:stretch>
        </p:blipFill>
        <p:spPr>
          <a:xfrm>
            <a:off x="2536867" y="62267"/>
            <a:ext cx="6673455" cy="6861869"/>
          </a:xfrm>
          <a:prstGeom prst="rect">
            <a:avLst/>
          </a:prstGeom>
        </p:spPr>
      </p:pic>
    </p:spTree>
    <p:extLst>
      <p:ext uri="{BB962C8B-B14F-4D97-AF65-F5344CB8AC3E}">
        <p14:creationId xmlns:p14="http://schemas.microsoft.com/office/powerpoint/2010/main" val="1402625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Rectangle 1">
            <a:extLst>
              <a:ext uri="{FF2B5EF4-FFF2-40B4-BE49-F238E27FC236}">
                <a16:creationId xmlns:a16="http://schemas.microsoft.com/office/drawing/2014/main" id="{E37FFEE4-50B4-F983-02B6-3EF84DADAEC9}"/>
              </a:ext>
            </a:extLst>
          </p:cNvPr>
          <p:cNvSpPr/>
          <p:nvPr/>
        </p:nvSpPr>
        <p:spPr>
          <a:xfrm>
            <a:off x="-8472" y="8083"/>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oogle Shape;84;p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85" name="Google Shape;85;p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86" name="Google Shape;86;p1"/>
          <p:cNvSpPr txBox="1"/>
          <p:nvPr/>
        </p:nvSpPr>
        <p:spPr>
          <a:xfrm>
            <a:off x="823948" y="862445"/>
            <a:ext cx="10349563"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How To Get Started?</a:t>
            </a:r>
          </a:p>
          <a:p>
            <a:pPr marL="0" marR="0" lvl="0" indent="0" algn="ctr" rtl="0">
              <a:spcBef>
                <a:spcPts val="0"/>
              </a:spcBef>
              <a:spcAft>
                <a:spcPts val="0"/>
              </a:spcAft>
              <a:buNone/>
            </a:pPr>
            <a:r>
              <a:rPr lang="en-US" sz="6000" dirty="0">
                <a:solidFill>
                  <a:srgbClr val="2F5496"/>
                </a:solidFill>
                <a:latin typeface="Times New Roman"/>
                <a:ea typeface="Times New Roman"/>
                <a:cs typeface="Times New Roman"/>
                <a:sym typeface="Times New Roman"/>
              </a:rPr>
              <a:t>Choose 1 course to start with.</a:t>
            </a:r>
          </a:p>
          <a:p>
            <a:pPr marL="0" marR="0" lvl="0" indent="0" algn="ctr" rtl="0">
              <a:spcBef>
                <a:spcPts val="0"/>
              </a:spcBef>
              <a:spcAft>
                <a:spcPts val="0"/>
              </a:spcAft>
              <a:buNone/>
            </a:pPr>
            <a:endParaRPr sz="3200" b="0" i="0" u="none" strike="noStrike" cap="none" dirty="0">
              <a:solidFill>
                <a:srgbClr val="2F549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45127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pic>
        <p:nvPicPr>
          <p:cNvPr id="943" name="Google Shape;943;p21"/>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944" name="Google Shape;944;p21"/>
          <p:cNvPicPr preferRelativeResize="0"/>
          <p:nvPr/>
        </p:nvPicPr>
        <p:blipFill rotWithShape="1">
          <a:blip r:embed="rId4">
            <a:alphaModFix/>
          </a:blip>
          <a:srcRect/>
          <a:stretch/>
        </p:blipFill>
        <p:spPr>
          <a:xfrm>
            <a:off x="41563" y="51954"/>
            <a:ext cx="3065318" cy="658396"/>
          </a:xfrm>
          <a:prstGeom prst="rect">
            <a:avLst/>
          </a:prstGeom>
          <a:noFill/>
          <a:ln>
            <a:noFill/>
          </a:ln>
        </p:spPr>
      </p:pic>
      <p:sp>
        <p:nvSpPr>
          <p:cNvPr id="945" name="Google Shape;945;p21"/>
          <p:cNvSpPr txBox="1"/>
          <p:nvPr/>
        </p:nvSpPr>
        <p:spPr>
          <a:xfrm>
            <a:off x="1682045" y="2020712"/>
            <a:ext cx="88873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FF0000"/>
                </a:solidFill>
                <a:latin typeface="Calibri"/>
                <a:ea typeface="Calibri"/>
                <a:cs typeface="Calibri"/>
                <a:sym typeface="Calibri"/>
              </a:rPr>
              <a:t>The End of the Presentation</a:t>
            </a:r>
            <a:endParaRPr sz="6000" dirty="0">
              <a:solidFill>
                <a:srgbClr val="FF0000"/>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E1FAED4-1598-A73F-B145-1F9FFDF96C52}"/>
              </a:ext>
            </a:extLst>
          </p:cNvPr>
          <p:cNvSpPr/>
          <p:nvPr/>
        </p:nvSpPr>
        <p:spPr>
          <a:xfrm>
            <a:off x="-8472" y="-37924"/>
            <a:ext cx="12192000" cy="906317"/>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5cc5de6074_1_22"/>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16" name="Google Shape;116;g5cc5de6074_1_22"/>
          <p:cNvPicPr preferRelativeResize="0"/>
          <p:nvPr/>
        </p:nvPicPr>
        <p:blipFill rotWithShape="1">
          <a:blip r:embed="rId4">
            <a:alphaModFix/>
          </a:blip>
          <a:srcRect/>
          <a:stretch/>
        </p:blipFill>
        <p:spPr>
          <a:xfrm>
            <a:off x="23731" y="97286"/>
            <a:ext cx="12116314" cy="58701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5cc5de6074_1_14"/>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46" name="Google Shape;146;g5cc5de6074_1_14"/>
          <p:cNvPicPr preferRelativeResize="0"/>
          <p:nvPr/>
        </p:nvPicPr>
        <p:blipFill rotWithShape="1">
          <a:blip r:embed="rId4">
            <a:alphaModFix/>
          </a:blip>
          <a:srcRect/>
          <a:stretch/>
        </p:blipFill>
        <p:spPr>
          <a:xfrm>
            <a:off x="23731" y="97286"/>
            <a:ext cx="12116314" cy="5870130"/>
          </a:xfrm>
          <a:prstGeom prst="rect">
            <a:avLst/>
          </a:prstGeom>
          <a:noFill/>
          <a:ln>
            <a:noFill/>
          </a:ln>
        </p:spPr>
      </p:pic>
      <p:cxnSp>
        <p:nvCxnSpPr>
          <p:cNvPr id="147" name="Google Shape;147;g5cc5de6074_1_14"/>
          <p:cNvCxnSpPr/>
          <p:nvPr/>
        </p:nvCxnSpPr>
        <p:spPr>
          <a:xfrm flipH="1">
            <a:off x="23675" y="3548100"/>
            <a:ext cx="402600" cy="761700"/>
          </a:xfrm>
          <a:prstGeom prst="straightConnector1">
            <a:avLst/>
          </a:prstGeom>
          <a:noFill/>
          <a:ln w="25400" cap="flat" cmpd="sng">
            <a:solidFill>
              <a:srgbClr val="FFFF00"/>
            </a:solidFill>
            <a:prstDash val="solid"/>
            <a:miter lim="800000"/>
            <a:headEnd type="none" w="sm" len="sm"/>
            <a:tailEnd type="none" w="sm" len="sm"/>
          </a:ln>
        </p:spPr>
      </p:cxnSp>
      <p:cxnSp>
        <p:nvCxnSpPr>
          <p:cNvPr id="148" name="Google Shape;148;g5cc5de6074_1_14"/>
          <p:cNvCxnSpPr/>
          <p:nvPr/>
        </p:nvCxnSpPr>
        <p:spPr>
          <a:xfrm>
            <a:off x="2131375" y="3573175"/>
            <a:ext cx="2283000" cy="736500"/>
          </a:xfrm>
          <a:prstGeom prst="straightConnector1">
            <a:avLst/>
          </a:prstGeom>
          <a:noFill/>
          <a:ln w="25400" cap="flat" cmpd="sng">
            <a:solidFill>
              <a:srgbClr val="FFFF00"/>
            </a:solidFill>
            <a:prstDash val="solid"/>
            <a:miter lim="800000"/>
            <a:headEnd type="none" w="sm" len="sm"/>
            <a:tailEnd type="none" w="sm" len="sm"/>
          </a:ln>
        </p:spPr>
      </p:cxnSp>
      <p:pic>
        <p:nvPicPr>
          <p:cNvPr id="149" name="Google Shape;149;g5cc5de6074_1_14"/>
          <p:cNvPicPr preferRelativeResize="0"/>
          <p:nvPr/>
        </p:nvPicPr>
        <p:blipFill>
          <a:blip r:embed="rId5">
            <a:alphaModFix/>
          </a:blip>
          <a:stretch>
            <a:fillRect/>
          </a:stretch>
        </p:blipFill>
        <p:spPr>
          <a:xfrm>
            <a:off x="-2" y="4309825"/>
            <a:ext cx="4414275" cy="238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5cc5de6074_1_35"/>
          <p:cNvPicPr preferRelativeResize="0"/>
          <p:nvPr/>
        </p:nvPicPr>
        <p:blipFill rotWithShape="1">
          <a:blip r:embed="rId3">
            <a:alphaModFix/>
          </a:blip>
          <a:srcRect/>
          <a:stretch/>
        </p:blipFill>
        <p:spPr>
          <a:xfrm>
            <a:off x="9393984" y="6229429"/>
            <a:ext cx="2714286" cy="628571"/>
          </a:xfrm>
          <a:prstGeom prst="rect">
            <a:avLst/>
          </a:prstGeom>
          <a:noFill/>
          <a:ln>
            <a:noFill/>
          </a:ln>
        </p:spPr>
      </p:pic>
      <p:pic>
        <p:nvPicPr>
          <p:cNvPr id="155" name="Google Shape;155;g5cc5de6074_1_35"/>
          <p:cNvPicPr preferRelativeResize="0"/>
          <p:nvPr/>
        </p:nvPicPr>
        <p:blipFill rotWithShape="1">
          <a:blip r:embed="rId4">
            <a:alphaModFix/>
          </a:blip>
          <a:srcRect/>
          <a:stretch/>
        </p:blipFill>
        <p:spPr>
          <a:xfrm>
            <a:off x="23731" y="97286"/>
            <a:ext cx="12116314" cy="5870130"/>
          </a:xfrm>
          <a:prstGeom prst="rect">
            <a:avLst/>
          </a:prstGeom>
          <a:noFill/>
          <a:ln>
            <a:noFill/>
          </a:ln>
        </p:spPr>
      </p:pic>
      <p:pic>
        <p:nvPicPr>
          <p:cNvPr id="156" name="Google Shape;156;g5cc5de6074_1_35"/>
          <p:cNvPicPr preferRelativeResize="0"/>
          <p:nvPr/>
        </p:nvPicPr>
        <p:blipFill>
          <a:blip r:embed="rId5">
            <a:alphaModFix/>
          </a:blip>
          <a:stretch>
            <a:fillRect/>
          </a:stretch>
        </p:blipFill>
        <p:spPr>
          <a:xfrm>
            <a:off x="852448" y="4360873"/>
            <a:ext cx="6569725" cy="2195425"/>
          </a:xfrm>
          <a:prstGeom prst="rect">
            <a:avLst/>
          </a:prstGeom>
          <a:noFill/>
          <a:ln>
            <a:noFill/>
          </a:ln>
        </p:spPr>
      </p:pic>
      <p:cxnSp>
        <p:nvCxnSpPr>
          <p:cNvPr id="157" name="Google Shape;157;g5cc5de6074_1_35"/>
          <p:cNvCxnSpPr/>
          <p:nvPr/>
        </p:nvCxnSpPr>
        <p:spPr>
          <a:xfrm flipH="1">
            <a:off x="877675" y="3472875"/>
            <a:ext cx="1855500" cy="890100"/>
          </a:xfrm>
          <a:prstGeom prst="straightConnector1">
            <a:avLst/>
          </a:prstGeom>
          <a:noFill/>
          <a:ln w="25400" cap="flat" cmpd="sng">
            <a:solidFill>
              <a:srgbClr val="FFFF00"/>
            </a:solidFill>
            <a:prstDash val="solid"/>
            <a:miter lim="800000"/>
            <a:headEnd type="none" w="sm" len="sm"/>
            <a:tailEnd type="none" w="sm" len="sm"/>
          </a:ln>
        </p:spPr>
      </p:cxnSp>
      <p:cxnSp>
        <p:nvCxnSpPr>
          <p:cNvPr id="158" name="Google Shape;158;g5cc5de6074_1_35"/>
          <p:cNvCxnSpPr/>
          <p:nvPr/>
        </p:nvCxnSpPr>
        <p:spPr>
          <a:xfrm>
            <a:off x="5679475" y="3460350"/>
            <a:ext cx="1730100" cy="890100"/>
          </a:xfrm>
          <a:prstGeom prst="straightConnector1">
            <a:avLst/>
          </a:prstGeom>
          <a:noFill/>
          <a:ln w="25400" cap="flat" cmpd="sng">
            <a:solidFill>
              <a:srgbClr val="FFFF00"/>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8681</TotalTime>
  <Words>4574</Words>
  <Application>Microsoft Office PowerPoint</Application>
  <PresentationFormat>Widescreen</PresentationFormat>
  <Paragraphs>782</Paragraphs>
  <Slides>65</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Times New Roman</vt:lpstr>
      <vt:lpstr>Office Theme</vt:lpstr>
      <vt:lpstr>PowerPoint Presentation</vt:lpstr>
      <vt:lpstr>Workshop Materials Available for 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the HOME4TECHS Project</vt:lpstr>
      <vt:lpstr>Overview of the HOME4TECHS Project, cont.</vt:lpstr>
      <vt:lpstr>PowerPoint Presentation</vt:lpstr>
      <vt:lpstr>PowerPoint Presentation</vt:lpstr>
      <vt:lpstr>Competency-Based Education (CBE)</vt:lpstr>
      <vt:lpstr>What is Competency-based Education (CBE)?</vt:lpstr>
      <vt:lpstr>Traditional Technical Course</vt:lpstr>
      <vt:lpstr>PowerPoint Presentation</vt:lpstr>
      <vt:lpstr>PowerPoint Presentation</vt:lpstr>
      <vt:lpstr>PowerPoint Presentation</vt:lpstr>
      <vt:lpstr>PowerPoint Presentation</vt:lpstr>
      <vt:lpstr>PowerPoint Presentation</vt:lpstr>
      <vt:lpstr>PowerPoint Presentation</vt:lpstr>
      <vt:lpstr>Apprentices attending a CBE hybrid course</vt:lpstr>
      <vt:lpstr>Traditional Education vs. Competency-Based</vt:lpstr>
      <vt:lpstr>PowerPoint Presentation</vt:lpstr>
      <vt:lpstr>What’s in it for Me?  The Stakeholders Perspective</vt:lpstr>
      <vt:lpstr>PowerPoint Presentation</vt:lpstr>
      <vt:lpstr>PowerPoint Presentation</vt:lpstr>
      <vt:lpstr>A Few Lessons Learned:</vt:lpstr>
      <vt:lpstr>A Few Lessons Learned cont.:</vt:lpstr>
      <vt:lpstr>A Few Lessons Learned cont.:</vt:lpstr>
      <vt:lpstr>A Few Lessons Learned cont.:</vt:lpstr>
      <vt:lpstr>PowerPoint Presentation</vt:lpstr>
      <vt:lpstr>PowerPoint Presentation</vt:lpstr>
      <vt:lpstr>PowerPoint Presentation</vt:lpstr>
      <vt:lpstr>PowerPoint Presentation</vt:lpstr>
      <vt:lpstr>PowerPoint Presentation</vt:lpstr>
      <vt:lpstr>Building Measurable Outcomes</vt:lpstr>
      <vt:lpstr>Competency-Based Assessment</vt:lpstr>
      <vt:lpstr>PowerPoint Presentation</vt:lpstr>
      <vt:lpstr>Proficiency Credit</vt:lpstr>
      <vt:lpstr>Assessment by Faculty</vt:lpstr>
      <vt:lpstr>PowerPoint Presentation</vt:lpstr>
      <vt:lpstr>PowerPoint Presentation</vt:lpstr>
      <vt:lpstr>DACUM Competencies</vt:lpstr>
      <vt:lpstr>PowerPoint Presentation</vt:lpstr>
      <vt:lpstr>PowerPoint Presentation</vt:lpstr>
      <vt:lpstr>PowerPoint Presentation</vt:lpstr>
      <vt:lpstr>PowerPoint Presentation</vt:lpstr>
      <vt:lpstr>Grading in the NSCC Assessment Model:</vt:lpstr>
      <vt:lpstr>PowerPoint Presentation</vt:lpstr>
      <vt:lpstr>PowerPoint Presentation</vt:lpstr>
      <vt:lpstr>PowerPoint Presentation</vt:lpstr>
      <vt:lpstr>PowerPoint Presentation</vt:lpstr>
      <vt:lpstr>Engaging Employers</vt:lpstr>
      <vt:lpstr>Importance of an External SME group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60</cp:revision>
  <cp:lastPrinted>2022-07-28T17:03:10Z</cp:lastPrinted>
  <dcterms:created xsi:type="dcterms:W3CDTF">2017-02-02T11:48:26Z</dcterms:created>
  <dcterms:modified xsi:type="dcterms:W3CDTF">2023-07-10T19:07:21Z</dcterms:modified>
</cp:coreProperties>
</file>