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307" r:id="rId3"/>
    <p:sldId id="257" r:id="rId4"/>
    <p:sldId id="303" r:id="rId5"/>
    <p:sldId id="297" r:id="rId6"/>
    <p:sldId id="298" r:id="rId7"/>
    <p:sldId id="302" r:id="rId8"/>
    <p:sldId id="299" r:id="rId9"/>
    <p:sldId id="300" r:id="rId10"/>
    <p:sldId id="301" r:id="rId11"/>
    <p:sldId id="258" r:id="rId12"/>
    <p:sldId id="259" r:id="rId13"/>
    <p:sldId id="260" r:id="rId14"/>
    <p:sldId id="304" r:id="rId15"/>
    <p:sldId id="261" r:id="rId16"/>
    <p:sldId id="262" r:id="rId17"/>
    <p:sldId id="293" r:id="rId18"/>
    <p:sldId id="263" r:id="rId19"/>
    <p:sldId id="264" r:id="rId20"/>
    <p:sldId id="265" r:id="rId21"/>
    <p:sldId id="267" r:id="rId22"/>
    <p:sldId id="266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9" r:id="rId40"/>
    <p:sldId id="284" r:id="rId41"/>
    <p:sldId id="285" r:id="rId42"/>
    <p:sldId id="286" r:id="rId43"/>
    <p:sldId id="287" r:id="rId44"/>
    <p:sldId id="290" r:id="rId45"/>
    <p:sldId id="291" r:id="rId46"/>
    <p:sldId id="294" r:id="rId47"/>
    <p:sldId id="296" r:id="rId48"/>
    <p:sldId id="305" r:id="rId49"/>
    <p:sldId id="306" r:id="rId50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14" autoAdjust="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53B040-40A3-426B-AC40-C969089DA8AA}" type="doc">
      <dgm:prSet loTypeId="urn:microsoft.com/office/officeart/2005/8/layout/venn2" loCatId="relationship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6B60CDC1-0629-46F0-B34D-2981C2E2C239}">
      <dgm:prSet phldrT="[Text]" custT="1"/>
      <dgm:spPr/>
      <dgm:t>
        <a:bodyPr/>
        <a:lstStyle/>
        <a:p>
          <a:r>
            <a:rPr lang="en-US" sz="1700" baseline="0" dirty="0" smtClean="0"/>
            <a:t>Supply Chain Management</a:t>
          </a:r>
          <a:endParaRPr lang="en-US" sz="1700" baseline="0" dirty="0"/>
        </a:p>
      </dgm:t>
    </dgm:pt>
    <dgm:pt modelId="{2805348E-B1E1-4ACD-8C87-9C35BD9707D3}" type="parTrans" cxnId="{FC33AAC9-C235-49F6-BCA8-8AD744584396}">
      <dgm:prSet/>
      <dgm:spPr/>
      <dgm:t>
        <a:bodyPr/>
        <a:lstStyle/>
        <a:p>
          <a:endParaRPr lang="en-US"/>
        </a:p>
      </dgm:t>
    </dgm:pt>
    <dgm:pt modelId="{2B880753-8977-43F7-B269-79EC8563F77B}" type="sibTrans" cxnId="{FC33AAC9-C235-49F6-BCA8-8AD744584396}">
      <dgm:prSet/>
      <dgm:spPr/>
      <dgm:t>
        <a:bodyPr/>
        <a:lstStyle/>
        <a:p>
          <a:endParaRPr lang="en-US"/>
        </a:p>
      </dgm:t>
    </dgm:pt>
    <dgm:pt modelId="{13939F0A-C63C-4053-B099-FF71B6C2365D}">
      <dgm:prSet phldrT="[Text]" custT="1"/>
      <dgm:spPr/>
      <dgm:t>
        <a:bodyPr/>
        <a:lstStyle/>
        <a:p>
          <a:r>
            <a:rPr lang="en-US" sz="1700" baseline="0" dirty="0" smtClean="0"/>
            <a:t>Logistics Management</a:t>
          </a:r>
          <a:endParaRPr lang="en-US" sz="1700" baseline="0" dirty="0"/>
        </a:p>
      </dgm:t>
    </dgm:pt>
    <dgm:pt modelId="{BA696EFC-BAF0-4C17-978D-B9AC61B7D62A}" type="parTrans" cxnId="{7ABEA91D-318D-4ACE-ACCF-3ED60DEFB68B}">
      <dgm:prSet/>
      <dgm:spPr/>
      <dgm:t>
        <a:bodyPr/>
        <a:lstStyle/>
        <a:p>
          <a:endParaRPr lang="en-US"/>
        </a:p>
      </dgm:t>
    </dgm:pt>
    <dgm:pt modelId="{4BCF613E-9296-42F5-B113-7096039188A9}" type="sibTrans" cxnId="{7ABEA91D-318D-4ACE-ACCF-3ED60DEFB68B}">
      <dgm:prSet/>
      <dgm:spPr/>
      <dgm:t>
        <a:bodyPr/>
        <a:lstStyle/>
        <a:p>
          <a:endParaRPr lang="en-US"/>
        </a:p>
      </dgm:t>
    </dgm:pt>
    <dgm:pt modelId="{88484200-33AF-4F1F-8A5C-13A3BE938E7F}">
      <dgm:prSet phldrT="[Text]" custT="1"/>
      <dgm:spPr/>
      <dgm:t>
        <a:bodyPr/>
        <a:lstStyle/>
        <a:p>
          <a:r>
            <a:rPr lang="en-US" sz="1700" baseline="0" dirty="0" smtClean="0"/>
            <a:t>Transportation and Distribution Management</a:t>
          </a:r>
          <a:endParaRPr lang="en-US" sz="1700" baseline="0" dirty="0"/>
        </a:p>
      </dgm:t>
    </dgm:pt>
    <dgm:pt modelId="{CC77E7A8-0A86-4D68-9C71-3BABB2F51E40}" type="parTrans" cxnId="{D0E45941-8082-4A42-AAF1-87ABA6EF2FF6}">
      <dgm:prSet/>
      <dgm:spPr/>
      <dgm:t>
        <a:bodyPr/>
        <a:lstStyle/>
        <a:p>
          <a:endParaRPr lang="en-US"/>
        </a:p>
      </dgm:t>
    </dgm:pt>
    <dgm:pt modelId="{5E0248BF-5604-4A16-A83D-71E40284EAE2}" type="sibTrans" cxnId="{D0E45941-8082-4A42-AAF1-87ABA6EF2FF6}">
      <dgm:prSet/>
      <dgm:spPr/>
      <dgm:t>
        <a:bodyPr/>
        <a:lstStyle/>
        <a:p>
          <a:endParaRPr lang="en-US"/>
        </a:p>
      </dgm:t>
    </dgm:pt>
    <dgm:pt modelId="{95B80938-D31D-48DD-BFEF-F56C09114A40}" type="pres">
      <dgm:prSet presAssocID="{2E53B040-40A3-426B-AC40-C969089DA8AA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7C4435-1A65-4D74-8046-888C37192411}" type="pres">
      <dgm:prSet presAssocID="{2E53B040-40A3-426B-AC40-C969089DA8AA}" presName="comp1" presStyleCnt="0"/>
      <dgm:spPr/>
    </dgm:pt>
    <dgm:pt modelId="{1974565B-D7FA-4DE8-8D87-FF82594BF43B}" type="pres">
      <dgm:prSet presAssocID="{2E53B040-40A3-426B-AC40-C969089DA8AA}" presName="circle1" presStyleLbl="node1" presStyleIdx="0" presStyleCnt="3"/>
      <dgm:spPr/>
      <dgm:t>
        <a:bodyPr/>
        <a:lstStyle/>
        <a:p>
          <a:endParaRPr lang="en-US"/>
        </a:p>
      </dgm:t>
    </dgm:pt>
    <dgm:pt modelId="{E9BC32E6-18E2-4AC8-AE3A-2D0691C1D3A2}" type="pres">
      <dgm:prSet presAssocID="{2E53B040-40A3-426B-AC40-C969089DA8AA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C5DA4-AE7B-4F64-8F6F-F932B510616A}" type="pres">
      <dgm:prSet presAssocID="{2E53B040-40A3-426B-AC40-C969089DA8AA}" presName="comp2" presStyleCnt="0"/>
      <dgm:spPr/>
    </dgm:pt>
    <dgm:pt modelId="{A56516B1-92DA-4DBD-ACDF-EF559D9711B4}" type="pres">
      <dgm:prSet presAssocID="{2E53B040-40A3-426B-AC40-C969089DA8AA}" presName="circle2" presStyleLbl="node1" presStyleIdx="1" presStyleCnt="3"/>
      <dgm:spPr/>
      <dgm:t>
        <a:bodyPr/>
        <a:lstStyle/>
        <a:p>
          <a:endParaRPr lang="en-US"/>
        </a:p>
      </dgm:t>
    </dgm:pt>
    <dgm:pt modelId="{7C5E95B4-55A9-49C8-A02C-0DE754DF0A4D}" type="pres">
      <dgm:prSet presAssocID="{2E53B040-40A3-426B-AC40-C969089DA8AA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E250E2-FDFA-4E06-A4C4-1AF85741E79F}" type="pres">
      <dgm:prSet presAssocID="{2E53B040-40A3-426B-AC40-C969089DA8AA}" presName="comp3" presStyleCnt="0"/>
      <dgm:spPr/>
    </dgm:pt>
    <dgm:pt modelId="{5B28213E-1878-482E-AE0F-5F2A79B1C5E3}" type="pres">
      <dgm:prSet presAssocID="{2E53B040-40A3-426B-AC40-C969089DA8AA}" presName="circle3" presStyleLbl="node1" presStyleIdx="2" presStyleCnt="3"/>
      <dgm:spPr/>
      <dgm:t>
        <a:bodyPr/>
        <a:lstStyle/>
        <a:p>
          <a:endParaRPr lang="en-US"/>
        </a:p>
      </dgm:t>
    </dgm:pt>
    <dgm:pt modelId="{617CA4C8-BAD5-4A72-A319-EBB6E0293041}" type="pres">
      <dgm:prSet presAssocID="{2E53B040-40A3-426B-AC40-C969089DA8AA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B07911-B665-4CBB-9E81-C3B1A03C6818}" type="presOf" srcId="{2E53B040-40A3-426B-AC40-C969089DA8AA}" destId="{95B80938-D31D-48DD-BFEF-F56C09114A40}" srcOrd="0" destOrd="0" presId="urn:microsoft.com/office/officeart/2005/8/layout/venn2"/>
    <dgm:cxn modelId="{86340B43-AFB4-49A5-8AA5-0405BCC440C1}" type="presOf" srcId="{13939F0A-C63C-4053-B099-FF71B6C2365D}" destId="{A56516B1-92DA-4DBD-ACDF-EF559D9711B4}" srcOrd="0" destOrd="0" presId="urn:microsoft.com/office/officeart/2005/8/layout/venn2"/>
    <dgm:cxn modelId="{9D1D7BD9-29E2-46F3-8C96-D6ED3794CDE5}" type="presOf" srcId="{13939F0A-C63C-4053-B099-FF71B6C2365D}" destId="{7C5E95B4-55A9-49C8-A02C-0DE754DF0A4D}" srcOrd="1" destOrd="0" presId="urn:microsoft.com/office/officeart/2005/8/layout/venn2"/>
    <dgm:cxn modelId="{0819B39D-F1D7-4397-84C6-8DBB3F55B32D}" type="presOf" srcId="{88484200-33AF-4F1F-8A5C-13A3BE938E7F}" destId="{5B28213E-1878-482E-AE0F-5F2A79B1C5E3}" srcOrd="0" destOrd="0" presId="urn:microsoft.com/office/officeart/2005/8/layout/venn2"/>
    <dgm:cxn modelId="{4CE2A44F-68A9-41B3-A92E-B21EB96317BE}" type="presOf" srcId="{88484200-33AF-4F1F-8A5C-13A3BE938E7F}" destId="{617CA4C8-BAD5-4A72-A319-EBB6E0293041}" srcOrd="1" destOrd="0" presId="urn:microsoft.com/office/officeart/2005/8/layout/venn2"/>
    <dgm:cxn modelId="{3133B85F-3D4A-4A5D-A901-00FBD70A2F71}" type="presOf" srcId="{6B60CDC1-0629-46F0-B34D-2981C2E2C239}" destId="{E9BC32E6-18E2-4AC8-AE3A-2D0691C1D3A2}" srcOrd="1" destOrd="0" presId="urn:microsoft.com/office/officeart/2005/8/layout/venn2"/>
    <dgm:cxn modelId="{FC33AAC9-C235-49F6-BCA8-8AD744584396}" srcId="{2E53B040-40A3-426B-AC40-C969089DA8AA}" destId="{6B60CDC1-0629-46F0-B34D-2981C2E2C239}" srcOrd="0" destOrd="0" parTransId="{2805348E-B1E1-4ACD-8C87-9C35BD9707D3}" sibTransId="{2B880753-8977-43F7-B269-79EC8563F77B}"/>
    <dgm:cxn modelId="{9C0010F3-7853-4EC7-9CD1-BF6CACA51D2B}" type="presOf" srcId="{6B60CDC1-0629-46F0-B34D-2981C2E2C239}" destId="{1974565B-D7FA-4DE8-8D87-FF82594BF43B}" srcOrd="0" destOrd="0" presId="urn:microsoft.com/office/officeart/2005/8/layout/venn2"/>
    <dgm:cxn modelId="{D0E45941-8082-4A42-AAF1-87ABA6EF2FF6}" srcId="{2E53B040-40A3-426B-AC40-C969089DA8AA}" destId="{88484200-33AF-4F1F-8A5C-13A3BE938E7F}" srcOrd="2" destOrd="0" parTransId="{CC77E7A8-0A86-4D68-9C71-3BABB2F51E40}" sibTransId="{5E0248BF-5604-4A16-A83D-71E40284EAE2}"/>
    <dgm:cxn modelId="{7ABEA91D-318D-4ACE-ACCF-3ED60DEFB68B}" srcId="{2E53B040-40A3-426B-AC40-C969089DA8AA}" destId="{13939F0A-C63C-4053-B099-FF71B6C2365D}" srcOrd="1" destOrd="0" parTransId="{BA696EFC-BAF0-4C17-978D-B9AC61B7D62A}" sibTransId="{4BCF613E-9296-42F5-B113-7096039188A9}"/>
    <dgm:cxn modelId="{9365019B-3547-4365-8EE7-7735F02BCE57}" type="presParOf" srcId="{95B80938-D31D-48DD-BFEF-F56C09114A40}" destId="{FD7C4435-1A65-4D74-8046-888C37192411}" srcOrd="0" destOrd="0" presId="urn:microsoft.com/office/officeart/2005/8/layout/venn2"/>
    <dgm:cxn modelId="{8C09C3B7-03EC-4ACC-A0C7-B1011011F7FC}" type="presParOf" srcId="{FD7C4435-1A65-4D74-8046-888C37192411}" destId="{1974565B-D7FA-4DE8-8D87-FF82594BF43B}" srcOrd="0" destOrd="0" presId="urn:microsoft.com/office/officeart/2005/8/layout/venn2"/>
    <dgm:cxn modelId="{3535A30B-2517-4F30-AB91-7ED397D105AB}" type="presParOf" srcId="{FD7C4435-1A65-4D74-8046-888C37192411}" destId="{E9BC32E6-18E2-4AC8-AE3A-2D0691C1D3A2}" srcOrd="1" destOrd="0" presId="urn:microsoft.com/office/officeart/2005/8/layout/venn2"/>
    <dgm:cxn modelId="{197BE496-53D3-49DD-912A-A73FAF209B61}" type="presParOf" srcId="{95B80938-D31D-48DD-BFEF-F56C09114A40}" destId="{397C5DA4-AE7B-4F64-8F6F-F932B510616A}" srcOrd="1" destOrd="0" presId="urn:microsoft.com/office/officeart/2005/8/layout/venn2"/>
    <dgm:cxn modelId="{085F4F0A-5950-448B-B202-FF7DAF45CA00}" type="presParOf" srcId="{397C5DA4-AE7B-4F64-8F6F-F932B510616A}" destId="{A56516B1-92DA-4DBD-ACDF-EF559D9711B4}" srcOrd="0" destOrd="0" presId="urn:microsoft.com/office/officeart/2005/8/layout/venn2"/>
    <dgm:cxn modelId="{D5B3A8A8-5A48-4003-8779-8FFECF930892}" type="presParOf" srcId="{397C5DA4-AE7B-4F64-8F6F-F932B510616A}" destId="{7C5E95B4-55A9-49C8-A02C-0DE754DF0A4D}" srcOrd="1" destOrd="0" presId="urn:microsoft.com/office/officeart/2005/8/layout/venn2"/>
    <dgm:cxn modelId="{1B0646C7-AE84-4EAE-98C0-102D33021961}" type="presParOf" srcId="{95B80938-D31D-48DD-BFEF-F56C09114A40}" destId="{7FE250E2-FDFA-4E06-A4C4-1AF85741E79F}" srcOrd="2" destOrd="0" presId="urn:microsoft.com/office/officeart/2005/8/layout/venn2"/>
    <dgm:cxn modelId="{5D278031-689F-4225-A60E-8EAE094CAC8A}" type="presParOf" srcId="{7FE250E2-FDFA-4E06-A4C4-1AF85741E79F}" destId="{5B28213E-1878-482E-AE0F-5F2A79B1C5E3}" srcOrd="0" destOrd="0" presId="urn:microsoft.com/office/officeart/2005/8/layout/venn2"/>
    <dgm:cxn modelId="{35ED21F5-C769-4477-B9A8-A1BB5E9F38EC}" type="presParOf" srcId="{7FE250E2-FDFA-4E06-A4C4-1AF85741E79F}" destId="{617CA4C8-BAD5-4A72-A319-EBB6E0293041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424EF7-EFA8-4F94-8229-0D47611C993D}" type="doc">
      <dgm:prSet loTypeId="urn:microsoft.com/office/officeart/2005/8/layout/hierarchy1" loCatId="hierarchy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4A7B1B1D-27F8-488A-A3D8-FD292082454C}">
      <dgm:prSet phldrT="[Text]" custT="1"/>
      <dgm:spPr/>
      <dgm:t>
        <a:bodyPr/>
        <a:lstStyle/>
        <a:p>
          <a:r>
            <a:rPr lang="en-US" sz="1000" baseline="0" dirty="0" smtClean="0"/>
            <a:t>Supply Chain Management</a:t>
          </a:r>
          <a:endParaRPr lang="en-US" sz="1000" baseline="0" dirty="0"/>
        </a:p>
      </dgm:t>
    </dgm:pt>
    <dgm:pt modelId="{EAED1690-7A08-4344-9B96-35351FCA5A94}" type="parTrans" cxnId="{7D1C7A09-ECCA-46EB-B250-8457C483B6E7}">
      <dgm:prSet/>
      <dgm:spPr/>
      <dgm:t>
        <a:bodyPr/>
        <a:lstStyle/>
        <a:p>
          <a:endParaRPr lang="en-US"/>
        </a:p>
      </dgm:t>
    </dgm:pt>
    <dgm:pt modelId="{0CFA5BD8-5B49-4E67-A944-30BAE07B0483}" type="sibTrans" cxnId="{7D1C7A09-ECCA-46EB-B250-8457C483B6E7}">
      <dgm:prSet/>
      <dgm:spPr/>
      <dgm:t>
        <a:bodyPr/>
        <a:lstStyle/>
        <a:p>
          <a:endParaRPr lang="en-US"/>
        </a:p>
      </dgm:t>
    </dgm:pt>
    <dgm:pt modelId="{B4095D20-5B42-448C-ADD5-34D4812C8907}">
      <dgm:prSet phldrT="[Text]" custT="1"/>
      <dgm:spPr/>
      <dgm:t>
        <a:bodyPr/>
        <a:lstStyle/>
        <a:p>
          <a:r>
            <a:rPr lang="en-US" sz="900" dirty="0" smtClean="0"/>
            <a:t>Production:</a:t>
          </a:r>
        </a:p>
        <a:p>
          <a:r>
            <a:rPr lang="en-US" sz="900" dirty="0" smtClean="0"/>
            <a:t>Inventory,  Purchasing, </a:t>
          </a:r>
          <a:r>
            <a:rPr lang="en-US" sz="900" baseline="0" dirty="0" smtClean="0"/>
            <a:t>Production</a:t>
          </a:r>
          <a:r>
            <a:rPr lang="en-US" sz="900" dirty="0" smtClean="0"/>
            <a:t> execution, Packaging</a:t>
          </a:r>
        </a:p>
        <a:p>
          <a:endParaRPr lang="en-US" sz="800" dirty="0"/>
        </a:p>
      </dgm:t>
    </dgm:pt>
    <dgm:pt modelId="{52130F9F-808B-450B-A52D-8A430DD7447E}" type="parTrans" cxnId="{EF6B4A61-3EC4-4E21-BFDC-2F3B137DCF1E}">
      <dgm:prSet/>
      <dgm:spPr/>
      <dgm:t>
        <a:bodyPr/>
        <a:lstStyle/>
        <a:p>
          <a:endParaRPr lang="en-US"/>
        </a:p>
      </dgm:t>
    </dgm:pt>
    <dgm:pt modelId="{954F5468-4FD3-42FD-AAAD-41EB3AA7626F}" type="sibTrans" cxnId="{EF6B4A61-3EC4-4E21-BFDC-2F3B137DCF1E}">
      <dgm:prSet/>
      <dgm:spPr/>
      <dgm:t>
        <a:bodyPr/>
        <a:lstStyle/>
        <a:p>
          <a:endParaRPr lang="en-US"/>
        </a:p>
      </dgm:t>
    </dgm:pt>
    <dgm:pt modelId="{527EA913-A2C2-43BE-811D-9B795115BE93}">
      <dgm:prSet phldrT="[Text]" custT="1"/>
      <dgm:spPr/>
      <dgm:t>
        <a:bodyPr/>
        <a:lstStyle/>
        <a:p>
          <a:r>
            <a:rPr lang="en-US" sz="900" baseline="0" dirty="0" smtClean="0"/>
            <a:t>Logistics</a:t>
          </a:r>
          <a:endParaRPr lang="en-US" sz="900" baseline="0" dirty="0"/>
        </a:p>
      </dgm:t>
    </dgm:pt>
    <dgm:pt modelId="{5D32D809-34D7-4025-8FC6-2120E18B9DE7}" type="parTrans" cxnId="{2540EF74-30A7-484C-A3DD-0649FCFCDC6F}">
      <dgm:prSet/>
      <dgm:spPr/>
      <dgm:t>
        <a:bodyPr/>
        <a:lstStyle/>
        <a:p>
          <a:endParaRPr lang="en-US"/>
        </a:p>
      </dgm:t>
    </dgm:pt>
    <dgm:pt modelId="{1DB833A3-CA35-44D3-B2D0-2BF5DC8FD607}" type="sibTrans" cxnId="{2540EF74-30A7-484C-A3DD-0649FCFCDC6F}">
      <dgm:prSet/>
      <dgm:spPr/>
      <dgm:t>
        <a:bodyPr/>
        <a:lstStyle/>
        <a:p>
          <a:endParaRPr lang="en-US"/>
        </a:p>
      </dgm:t>
    </dgm:pt>
    <dgm:pt modelId="{078EB74A-1DE0-4EE3-96C9-3931379FFD3F}">
      <dgm:prSet phldrT="[Text]" custT="1"/>
      <dgm:spPr/>
      <dgm:t>
        <a:bodyPr/>
        <a:lstStyle/>
        <a:p>
          <a:r>
            <a:rPr lang="en-US" sz="900" baseline="0" dirty="0" smtClean="0"/>
            <a:t>Marketing:</a:t>
          </a:r>
        </a:p>
        <a:p>
          <a:r>
            <a:rPr lang="en-US" sz="900" baseline="0" dirty="0" smtClean="0"/>
            <a:t>Sales Forecasting, Pricing, Packaging </a:t>
          </a:r>
          <a:endParaRPr lang="en-US" sz="900" baseline="0" dirty="0"/>
        </a:p>
      </dgm:t>
    </dgm:pt>
    <dgm:pt modelId="{691CEAEB-D26F-419F-8352-95F0FA952F40}" type="parTrans" cxnId="{2DEA46A3-C5BF-48BB-A48C-A65D72D084FA}">
      <dgm:prSet/>
      <dgm:spPr/>
      <dgm:t>
        <a:bodyPr/>
        <a:lstStyle/>
        <a:p>
          <a:endParaRPr lang="en-US"/>
        </a:p>
      </dgm:t>
    </dgm:pt>
    <dgm:pt modelId="{1C321F2C-ABA7-4D61-BB5F-7022683B5EE8}" type="sibTrans" cxnId="{2DEA46A3-C5BF-48BB-A48C-A65D72D084FA}">
      <dgm:prSet/>
      <dgm:spPr/>
      <dgm:t>
        <a:bodyPr/>
        <a:lstStyle/>
        <a:p>
          <a:endParaRPr lang="en-US"/>
        </a:p>
      </dgm:t>
    </dgm:pt>
    <dgm:pt modelId="{5C475E38-4D63-42A1-BC72-FEA02FB70A89}">
      <dgm:prSet custT="1"/>
      <dgm:spPr/>
      <dgm:t>
        <a:bodyPr/>
        <a:lstStyle/>
        <a:p>
          <a:r>
            <a:rPr lang="en-US" sz="900" baseline="0" dirty="0" smtClean="0"/>
            <a:t>Materials Management</a:t>
          </a:r>
          <a:endParaRPr lang="en-US" sz="900" baseline="0" dirty="0"/>
        </a:p>
      </dgm:t>
    </dgm:pt>
    <dgm:pt modelId="{2904B7C3-524E-4D97-A752-5BA0A8AFB5AB}" type="parTrans" cxnId="{CF5D744C-BC75-4D15-A63A-8B3A9712B355}">
      <dgm:prSet/>
      <dgm:spPr/>
      <dgm:t>
        <a:bodyPr/>
        <a:lstStyle/>
        <a:p>
          <a:endParaRPr lang="en-US"/>
        </a:p>
      </dgm:t>
    </dgm:pt>
    <dgm:pt modelId="{8C1CFB9A-1FDE-44B1-A3E3-1D55677E0A00}" type="sibTrans" cxnId="{CF5D744C-BC75-4D15-A63A-8B3A9712B355}">
      <dgm:prSet/>
      <dgm:spPr/>
      <dgm:t>
        <a:bodyPr/>
        <a:lstStyle/>
        <a:p>
          <a:endParaRPr lang="en-US"/>
        </a:p>
      </dgm:t>
    </dgm:pt>
    <dgm:pt modelId="{664F106B-053C-4613-8598-D54A6DB1682A}">
      <dgm:prSet custT="1"/>
      <dgm:spPr/>
      <dgm:t>
        <a:bodyPr/>
        <a:lstStyle/>
        <a:p>
          <a:r>
            <a:rPr lang="en-US" sz="900" baseline="0" dirty="0" smtClean="0"/>
            <a:t>Physical Distribution</a:t>
          </a:r>
          <a:endParaRPr lang="en-US" sz="900" baseline="0" dirty="0"/>
        </a:p>
      </dgm:t>
    </dgm:pt>
    <dgm:pt modelId="{7BCD35F8-AB23-4999-8AC9-2A12FE34EDC5}" type="parTrans" cxnId="{45855036-7564-4C93-9AED-5457B7C3AC3A}">
      <dgm:prSet/>
      <dgm:spPr/>
      <dgm:t>
        <a:bodyPr/>
        <a:lstStyle/>
        <a:p>
          <a:endParaRPr lang="en-US"/>
        </a:p>
      </dgm:t>
    </dgm:pt>
    <dgm:pt modelId="{D8E45D77-7C91-4532-836B-B3CA8DAF1FE7}" type="sibTrans" cxnId="{45855036-7564-4C93-9AED-5457B7C3AC3A}">
      <dgm:prSet/>
      <dgm:spPr/>
      <dgm:t>
        <a:bodyPr/>
        <a:lstStyle/>
        <a:p>
          <a:endParaRPr lang="en-US"/>
        </a:p>
      </dgm:t>
    </dgm:pt>
    <dgm:pt modelId="{6C22EB91-4032-4688-9813-F2FE57975642}">
      <dgm:prSet custT="1"/>
      <dgm:spPr/>
      <dgm:t>
        <a:bodyPr/>
        <a:lstStyle/>
        <a:p>
          <a:r>
            <a:rPr lang="en-US" sz="900" b="1" baseline="0" dirty="0" smtClean="0"/>
            <a:t>Transportation and Traffic</a:t>
          </a:r>
        </a:p>
        <a:p>
          <a:r>
            <a:rPr lang="en-US" sz="900" baseline="0" dirty="0" smtClean="0"/>
            <a:t>Warehousing</a:t>
          </a:r>
        </a:p>
        <a:p>
          <a:r>
            <a:rPr lang="en-US" sz="900" baseline="0" dirty="0" smtClean="0"/>
            <a:t>Inventory</a:t>
          </a:r>
        </a:p>
        <a:p>
          <a:r>
            <a:rPr lang="en-US" sz="900" baseline="0" dirty="0" smtClean="0"/>
            <a:t>Materials Handling</a:t>
          </a:r>
        </a:p>
        <a:p>
          <a:r>
            <a:rPr lang="en-US" sz="900" baseline="0" dirty="0" smtClean="0"/>
            <a:t>Packaging</a:t>
          </a:r>
        </a:p>
        <a:p>
          <a:r>
            <a:rPr lang="en-US" sz="900" baseline="0" dirty="0" smtClean="0"/>
            <a:t>Purchasing</a:t>
          </a:r>
        </a:p>
        <a:p>
          <a:r>
            <a:rPr lang="en-US" sz="900" baseline="0" dirty="0" smtClean="0"/>
            <a:t>Location</a:t>
          </a:r>
        </a:p>
        <a:p>
          <a:r>
            <a:rPr lang="en-US" sz="900" baseline="0" dirty="0" smtClean="0"/>
            <a:t>Order Fulfillment</a:t>
          </a:r>
        </a:p>
        <a:p>
          <a:r>
            <a:rPr lang="en-US" sz="900" baseline="0" dirty="0" smtClean="0"/>
            <a:t>Pricing</a:t>
          </a:r>
        </a:p>
        <a:p>
          <a:r>
            <a:rPr lang="en-US" sz="900" baseline="0" dirty="0" smtClean="0"/>
            <a:t>Forecasting</a:t>
          </a:r>
        </a:p>
        <a:p>
          <a:r>
            <a:rPr lang="en-US" sz="900" baseline="0" dirty="0" smtClean="0"/>
            <a:t>Production Scheduling</a:t>
          </a:r>
        </a:p>
        <a:p>
          <a:endParaRPr lang="en-US" sz="800" dirty="0"/>
        </a:p>
      </dgm:t>
    </dgm:pt>
    <dgm:pt modelId="{D6EC0111-5659-49CF-AE8E-4BAB7AD8790C}" type="parTrans" cxnId="{18E8C830-52BB-41FF-86E8-7A72F2A9532A}">
      <dgm:prSet/>
      <dgm:spPr/>
      <dgm:t>
        <a:bodyPr/>
        <a:lstStyle/>
        <a:p>
          <a:endParaRPr lang="en-US"/>
        </a:p>
      </dgm:t>
    </dgm:pt>
    <dgm:pt modelId="{7A39B2A2-19BC-4FC2-974F-607E4DAC7F7B}" type="sibTrans" cxnId="{18E8C830-52BB-41FF-86E8-7A72F2A9532A}">
      <dgm:prSet/>
      <dgm:spPr/>
      <dgm:t>
        <a:bodyPr/>
        <a:lstStyle/>
        <a:p>
          <a:endParaRPr lang="en-US"/>
        </a:p>
      </dgm:t>
    </dgm:pt>
    <dgm:pt modelId="{E9FA8FFD-F6CE-4518-A50B-348D5353CBD9}">
      <dgm:prSet/>
      <dgm:spPr/>
      <dgm:t>
        <a:bodyPr/>
        <a:lstStyle/>
        <a:p>
          <a:endParaRPr lang="en-US"/>
        </a:p>
      </dgm:t>
    </dgm:pt>
    <dgm:pt modelId="{D2156741-64F8-4637-89D8-48665DBD8787}" type="parTrans" cxnId="{1A47E613-1496-4839-9B03-68642C0D14A9}">
      <dgm:prSet/>
      <dgm:spPr/>
      <dgm:t>
        <a:bodyPr/>
        <a:lstStyle/>
        <a:p>
          <a:endParaRPr lang="en-US"/>
        </a:p>
      </dgm:t>
    </dgm:pt>
    <dgm:pt modelId="{78AC5969-5168-4D83-B979-EF38550ED856}" type="sibTrans" cxnId="{1A47E613-1496-4839-9B03-68642C0D14A9}">
      <dgm:prSet/>
      <dgm:spPr/>
      <dgm:t>
        <a:bodyPr/>
        <a:lstStyle/>
        <a:p>
          <a:endParaRPr lang="en-US"/>
        </a:p>
      </dgm:t>
    </dgm:pt>
    <dgm:pt modelId="{AA05E3E3-31DB-4F91-BD96-980C4E50C58A}" type="pres">
      <dgm:prSet presAssocID="{5A424EF7-EFA8-4F94-8229-0D47611C993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D9ACCB8-1DC9-44FB-A3A1-BC3C4E0F66C6}" type="pres">
      <dgm:prSet presAssocID="{4A7B1B1D-27F8-488A-A3D8-FD292082454C}" presName="hierRoot1" presStyleCnt="0"/>
      <dgm:spPr/>
    </dgm:pt>
    <dgm:pt modelId="{C348A3AB-7444-44D1-902E-37A08686717D}" type="pres">
      <dgm:prSet presAssocID="{4A7B1B1D-27F8-488A-A3D8-FD292082454C}" presName="composite" presStyleCnt="0"/>
      <dgm:spPr/>
    </dgm:pt>
    <dgm:pt modelId="{0FF0B874-1B6B-4594-9FB7-A19B83B34AF5}" type="pres">
      <dgm:prSet presAssocID="{4A7B1B1D-27F8-488A-A3D8-FD292082454C}" presName="background" presStyleLbl="node0" presStyleIdx="0" presStyleCnt="1"/>
      <dgm:spPr/>
    </dgm:pt>
    <dgm:pt modelId="{814762E9-400D-4DBF-818E-B37900C81098}" type="pres">
      <dgm:prSet presAssocID="{4A7B1B1D-27F8-488A-A3D8-FD292082454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888891-37A4-4DD4-BA9A-DD48B9B29F42}" type="pres">
      <dgm:prSet presAssocID="{4A7B1B1D-27F8-488A-A3D8-FD292082454C}" presName="hierChild2" presStyleCnt="0"/>
      <dgm:spPr/>
    </dgm:pt>
    <dgm:pt modelId="{7C471978-AF4F-4563-B786-E4AB28A99872}" type="pres">
      <dgm:prSet presAssocID="{52130F9F-808B-450B-A52D-8A430DD7447E}" presName="Name10" presStyleLbl="parChTrans1D2" presStyleIdx="0" presStyleCnt="3"/>
      <dgm:spPr/>
      <dgm:t>
        <a:bodyPr/>
        <a:lstStyle/>
        <a:p>
          <a:endParaRPr lang="en-US"/>
        </a:p>
      </dgm:t>
    </dgm:pt>
    <dgm:pt modelId="{82ED2BC3-560F-4B3E-AB8E-E8A792DF34DC}" type="pres">
      <dgm:prSet presAssocID="{B4095D20-5B42-448C-ADD5-34D4812C8907}" presName="hierRoot2" presStyleCnt="0"/>
      <dgm:spPr/>
    </dgm:pt>
    <dgm:pt modelId="{1A4A62F1-06E5-460A-9C08-3577BCE52E9B}" type="pres">
      <dgm:prSet presAssocID="{B4095D20-5B42-448C-ADD5-34D4812C8907}" presName="composite2" presStyleCnt="0"/>
      <dgm:spPr/>
    </dgm:pt>
    <dgm:pt modelId="{9358DF7D-D890-4768-AE89-29C098849A26}" type="pres">
      <dgm:prSet presAssocID="{B4095D20-5B42-448C-ADD5-34D4812C8907}" presName="background2" presStyleLbl="node2" presStyleIdx="0" presStyleCnt="3"/>
      <dgm:spPr/>
    </dgm:pt>
    <dgm:pt modelId="{B8DC672E-6662-4F51-B5F9-9F8476BBC6F4}" type="pres">
      <dgm:prSet presAssocID="{B4095D20-5B42-448C-ADD5-34D4812C8907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826B17-195B-4829-8F5F-E3112E037430}" type="pres">
      <dgm:prSet presAssocID="{B4095D20-5B42-448C-ADD5-34D4812C8907}" presName="hierChild3" presStyleCnt="0"/>
      <dgm:spPr/>
    </dgm:pt>
    <dgm:pt modelId="{FAD75334-A2D3-4171-9A8F-B0FD16089371}" type="pres">
      <dgm:prSet presAssocID="{5D32D809-34D7-4025-8FC6-2120E18B9DE7}" presName="Name10" presStyleLbl="parChTrans1D2" presStyleIdx="1" presStyleCnt="3"/>
      <dgm:spPr/>
      <dgm:t>
        <a:bodyPr/>
        <a:lstStyle/>
        <a:p>
          <a:endParaRPr lang="en-US"/>
        </a:p>
      </dgm:t>
    </dgm:pt>
    <dgm:pt modelId="{9ACCB204-1041-43C3-B5E8-5EE0E26844BF}" type="pres">
      <dgm:prSet presAssocID="{527EA913-A2C2-43BE-811D-9B795115BE93}" presName="hierRoot2" presStyleCnt="0"/>
      <dgm:spPr/>
    </dgm:pt>
    <dgm:pt modelId="{ED95F949-B407-4132-986F-F31223336400}" type="pres">
      <dgm:prSet presAssocID="{527EA913-A2C2-43BE-811D-9B795115BE93}" presName="composite2" presStyleCnt="0"/>
      <dgm:spPr/>
    </dgm:pt>
    <dgm:pt modelId="{1286016C-8146-4486-891B-254C37FFE6AA}" type="pres">
      <dgm:prSet presAssocID="{527EA913-A2C2-43BE-811D-9B795115BE93}" presName="background2" presStyleLbl="node2" presStyleIdx="1" presStyleCnt="3"/>
      <dgm:spPr/>
    </dgm:pt>
    <dgm:pt modelId="{5558F78C-AD4B-407C-82C9-F95799232CB1}" type="pres">
      <dgm:prSet presAssocID="{527EA913-A2C2-43BE-811D-9B795115BE93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E4873C-1F3D-4606-9B9B-F879A9EBE31A}" type="pres">
      <dgm:prSet presAssocID="{527EA913-A2C2-43BE-811D-9B795115BE93}" presName="hierChild3" presStyleCnt="0"/>
      <dgm:spPr/>
    </dgm:pt>
    <dgm:pt modelId="{B20CC826-2D97-4BB9-B54A-10F742F99321}" type="pres">
      <dgm:prSet presAssocID="{2904B7C3-524E-4D97-A752-5BA0A8AFB5AB}" presName="Name17" presStyleLbl="parChTrans1D3" presStyleIdx="0" presStyleCnt="2"/>
      <dgm:spPr/>
      <dgm:t>
        <a:bodyPr/>
        <a:lstStyle/>
        <a:p>
          <a:endParaRPr lang="en-US"/>
        </a:p>
      </dgm:t>
    </dgm:pt>
    <dgm:pt modelId="{65CAF447-B42C-48F4-9E64-B33C94F2E761}" type="pres">
      <dgm:prSet presAssocID="{5C475E38-4D63-42A1-BC72-FEA02FB70A89}" presName="hierRoot3" presStyleCnt="0"/>
      <dgm:spPr/>
    </dgm:pt>
    <dgm:pt modelId="{32C33048-2E4C-4A6B-B5A2-1CAE473E9877}" type="pres">
      <dgm:prSet presAssocID="{5C475E38-4D63-42A1-BC72-FEA02FB70A89}" presName="composite3" presStyleCnt="0"/>
      <dgm:spPr/>
    </dgm:pt>
    <dgm:pt modelId="{97A80845-75EE-4FD5-8D4A-FAE57C91A7F8}" type="pres">
      <dgm:prSet presAssocID="{5C475E38-4D63-42A1-BC72-FEA02FB70A89}" presName="background3" presStyleLbl="node3" presStyleIdx="0" presStyleCnt="2"/>
      <dgm:spPr/>
    </dgm:pt>
    <dgm:pt modelId="{E2C20D8B-2304-456F-A97C-AADB79CAEF3C}" type="pres">
      <dgm:prSet presAssocID="{5C475E38-4D63-42A1-BC72-FEA02FB70A89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F92979-6D18-476B-BAD9-95935779C0BB}" type="pres">
      <dgm:prSet presAssocID="{5C475E38-4D63-42A1-BC72-FEA02FB70A89}" presName="hierChild4" presStyleCnt="0"/>
      <dgm:spPr/>
    </dgm:pt>
    <dgm:pt modelId="{797EAF7A-39A5-4C6A-957F-A2F393364D67}" type="pres">
      <dgm:prSet presAssocID="{D2156741-64F8-4637-89D8-48665DBD8787}" presName="Name23" presStyleLbl="parChTrans1D4" presStyleIdx="0" presStyleCnt="2"/>
      <dgm:spPr/>
      <dgm:t>
        <a:bodyPr/>
        <a:lstStyle/>
        <a:p>
          <a:endParaRPr lang="en-US"/>
        </a:p>
      </dgm:t>
    </dgm:pt>
    <dgm:pt modelId="{1FD1CE39-F4B6-4E4F-8C3F-80D16443B6A0}" type="pres">
      <dgm:prSet presAssocID="{E9FA8FFD-F6CE-4518-A50B-348D5353CBD9}" presName="hierRoot4" presStyleCnt="0"/>
      <dgm:spPr/>
    </dgm:pt>
    <dgm:pt modelId="{98C9E256-7BCE-432B-A595-FE43D5B4A794}" type="pres">
      <dgm:prSet presAssocID="{E9FA8FFD-F6CE-4518-A50B-348D5353CBD9}" presName="composite4" presStyleCnt="0"/>
      <dgm:spPr/>
    </dgm:pt>
    <dgm:pt modelId="{6D2865CD-45BF-4036-9223-D285CDCEE452}" type="pres">
      <dgm:prSet presAssocID="{E9FA8FFD-F6CE-4518-A50B-348D5353CBD9}" presName="background4" presStyleLbl="node4" presStyleIdx="0" presStyleCnt="2"/>
      <dgm:spPr/>
    </dgm:pt>
    <dgm:pt modelId="{A62CD3DE-2787-49A1-B40D-1F8CA788E27F}" type="pres">
      <dgm:prSet presAssocID="{E9FA8FFD-F6CE-4518-A50B-348D5353CBD9}" presName="text4" presStyleLbl="fgAcc4" presStyleIdx="0" presStyleCnt="2" custScaleX="66687" custScaleY="212387" custLinFactNeighborX="63687" custLinFactNeighborY="11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0D4088-357D-49CB-A684-B56F4709017A}" type="pres">
      <dgm:prSet presAssocID="{E9FA8FFD-F6CE-4518-A50B-348D5353CBD9}" presName="hierChild5" presStyleCnt="0"/>
      <dgm:spPr/>
    </dgm:pt>
    <dgm:pt modelId="{342290BA-C6E9-4E65-AE1A-3D19ED22FDFA}" type="pres">
      <dgm:prSet presAssocID="{7BCD35F8-AB23-4999-8AC9-2A12FE34EDC5}" presName="Name17" presStyleLbl="parChTrans1D3" presStyleIdx="1" presStyleCnt="2"/>
      <dgm:spPr/>
      <dgm:t>
        <a:bodyPr/>
        <a:lstStyle/>
        <a:p>
          <a:endParaRPr lang="en-US"/>
        </a:p>
      </dgm:t>
    </dgm:pt>
    <dgm:pt modelId="{16439C9F-6DA8-4AA5-9CD5-8853E7EC5B37}" type="pres">
      <dgm:prSet presAssocID="{664F106B-053C-4613-8598-D54A6DB1682A}" presName="hierRoot3" presStyleCnt="0"/>
      <dgm:spPr/>
    </dgm:pt>
    <dgm:pt modelId="{88A131A3-7007-4E36-9F6E-DA734AA8A897}" type="pres">
      <dgm:prSet presAssocID="{664F106B-053C-4613-8598-D54A6DB1682A}" presName="composite3" presStyleCnt="0"/>
      <dgm:spPr/>
    </dgm:pt>
    <dgm:pt modelId="{E4C0CCEF-06E3-4193-83C6-54ACA286547A}" type="pres">
      <dgm:prSet presAssocID="{664F106B-053C-4613-8598-D54A6DB1682A}" presName="background3" presStyleLbl="node3" presStyleIdx="1" presStyleCnt="2"/>
      <dgm:spPr/>
    </dgm:pt>
    <dgm:pt modelId="{E34DA9B6-84CE-4637-AA07-ADCC60593047}" type="pres">
      <dgm:prSet presAssocID="{664F106B-053C-4613-8598-D54A6DB1682A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4A93B0-21B2-4130-9F06-CBE3382DF8BE}" type="pres">
      <dgm:prSet presAssocID="{664F106B-053C-4613-8598-D54A6DB1682A}" presName="hierChild4" presStyleCnt="0"/>
      <dgm:spPr/>
    </dgm:pt>
    <dgm:pt modelId="{8FDC58B9-A190-4A8B-B515-FA6153C5DB21}" type="pres">
      <dgm:prSet presAssocID="{D6EC0111-5659-49CF-AE8E-4BAB7AD8790C}" presName="Name23" presStyleLbl="parChTrans1D4" presStyleIdx="1" presStyleCnt="2"/>
      <dgm:spPr/>
      <dgm:t>
        <a:bodyPr/>
        <a:lstStyle/>
        <a:p>
          <a:endParaRPr lang="en-US"/>
        </a:p>
      </dgm:t>
    </dgm:pt>
    <dgm:pt modelId="{72409F02-5EA3-45AE-ABEF-A67C03B37014}" type="pres">
      <dgm:prSet presAssocID="{6C22EB91-4032-4688-9813-F2FE57975642}" presName="hierRoot4" presStyleCnt="0"/>
      <dgm:spPr/>
    </dgm:pt>
    <dgm:pt modelId="{D3BB251D-F372-4740-B0C0-1071C9805F8B}" type="pres">
      <dgm:prSet presAssocID="{6C22EB91-4032-4688-9813-F2FE57975642}" presName="composite4" presStyleCnt="0"/>
      <dgm:spPr/>
    </dgm:pt>
    <dgm:pt modelId="{4E3DFF49-10DA-4402-91F0-A59FA8FB2275}" type="pres">
      <dgm:prSet presAssocID="{6C22EB91-4032-4688-9813-F2FE57975642}" presName="background4" presStyleLbl="node4" presStyleIdx="1" presStyleCnt="2"/>
      <dgm:spPr/>
    </dgm:pt>
    <dgm:pt modelId="{50BDD3D1-981E-40C4-A677-25AC4A2DE503}" type="pres">
      <dgm:prSet presAssocID="{6C22EB91-4032-4688-9813-F2FE57975642}" presName="text4" presStyleLbl="fgAcc4" presStyleIdx="1" presStyleCnt="2" custAng="0" custScaleX="121295" custScaleY="232887" custLinFactNeighborX="-57642" custLinFactNeighborY="-70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351ABB-09F2-4DFF-A716-6ADD83745E81}" type="pres">
      <dgm:prSet presAssocID="{6C22EB91-4032-4688-9813-F2FE57975642}" presName="hierChild5" presStyleCnt="0"/>
      <dgm:spPr/>
    </dgm:pt>
    <dgm:pt modelId="{620F6BB9-4956-470B-ADBB-EE00F0F14FC6}" type="pres">
      <dgm:prSet presAssocID="{691CEAEB-D26F-419F-8352-95F0FA952F40}" presName="Name10" presStyleLbl="parChTrans1D2" presStyleIdx="2" presStyleCnt="3"/>
      <dgm:spPr/>
      <dgm:t>
        <a:bodyPr/>
        <a:lstStyle/>
        <a:p>
          <a:endParaRPr lang="en-US"/>
        </a:p>
      </dgm:t>
    </dgm:pt>
    <dgm:pt modelId="{EC0AE45C-5652-44CF-8805-3312B1B5D9CF}" type="pres">
      <dgm:prSet presAssocID="{078EB74A-1DE0-4EE3-96C9-3931379FFD3F}" presName="hierRoot2" presStyleCnt="0"/>
      <dgm:spPr/>
    </dgm:pt>
    <dgm:pt modelId="{166DA66F-2B8F-460F-A84C-2D8AEC350535}" type="pres">
      <dgm:prSet presAssocID="{078EB74A-1DE0-4EE3-96C9-3931379FFD3F}" presName="composite2" presStyleCnt="0"/>
      <dgm:spPr/>
    </dgm:pt>
    <dgm:pt modelId="{4BDDB659-DA86-4880-B844-DCE9917DE332}" type="pres">
      <dgm:prSet presAssocID="{078EB74A-1DE0-4EE3-96C9-3931379FFD3F}" presName="background2" presStyleLbl="node2" presStyleIdx="2" presStyleCnt="3"/>
      <dgm:spPr/>
    </dgm:pt>
    <dgm:pt modelId="{40AB74FD-0FE4-43A7-BDA5-01C787A211CF}" type="pres">
      <dgm:prSet presAssocID="{078EB74A-1DE0-4EE3-96C9-3931379FFD3F}" presName="text2" presStyleLbl="fgAcc2" presStyleIdx="2" presStyleCnt="3" custLinFactNeighborX="-39" custLinFactNeighborY="-77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CE17DC-C724-4644-BD18-0C7DE863C307}" type="pres">
      <dgm:prSet presAssocID="{078EB74A-1DE0-4EE3-96C9-3931379FFD3F}" presName="hierChild3" presStyleCnt="0"/>
      <dgm:spPr/>
    </dgm:pt>
  </dgm:ptLst>
  <dgm:cxnLst>
    <dgm:cxn modelId="{043C5648-FBEA-45EA-A04F-EC6433DC26AC}" type="presOf" srcId="{2904B7C3-524E-4D97-A752-5BA0A8AFB5AB}" destId="{B20CC826-2D97-4BB9-B54A-10F742F99321}" srcOrd="0" destOrd="0" presId="urn:microsoft.com/office/officeart/2005/8/layout/hierarchy1"/>
    <dgm:cxn modelId="{80C8FD54-D3FB-4D97-BBEF-476C911CD7A5}" type="presOf" srcId="{691CEAEB-D26F-419F-8352-95F0FA952F40}" destId="{620F6BB9-4956-470B-ADBB-EE00F0F14FC6}" srcOrd="0" destOrd="0" presId="urn:microsoft.com/office/officeart/2005/8/layout/hierarchy1"/>
    <dgm:cxn modelId="{CF5D744C-BC75-4D15-A63A-8B3A9712B355}" srcId="{527EA913-A2C2-43BE-811D-9B795115BE93}" destId="{5C475E38-4D63-42A1-BC72-FEA02FB70A89}" srcOrd="0" destOrd="0" parTransId="{2904B7C3-524E-4D97-A752-5BA0A8AFB5AB}" sibTransId="{8C1CFB9A-1FDE-44B1-A3E3-1D55677E0A00}"/>
    <dgm:cxn modelId="{F0FFD5B1-25B2-464E-88B7-502FB37F4CD7}" type="presOf" srcId="{D6EC0111-5659-49CF-AE8E-4BAB7AD8790C}" destId="{8FDC58B9-A190-4A8B-B515-FA6153C5DB21}" srcOrd="0" destOrd="0" presId="urn:microsoft.com/office/officeart/2005/8/layout/hierarchy1"/>
    <dgm:cxn modelId="{2DEA46A3-C5BF-48BB-A48C-A65D72D084FA}" srcId="{4A7B1B1D-27F8-488A-A3D8-FD292082454C}" destId="{078EB74A-1DE0-4EE3-96C9-3931379FFD3F}" srcOrd="2" destOrd="0" parTransId="{691CEAEB-D26F-419F-8352-95F0FA952F40}" sibTransId="{1C321F2C-ABA7-4D61-BB5F-7022683B5EE8}"/>
    <dgm:cxn modelId="{7D1C7A09-ECCA-46EB-B250-8457C483B6E7}" srcId="{5A424EF7-EFA8-4F94-8229-0D47611C993D}" destId="{4A7B1B1D-27F8-488A-A3D8-FD292082454C}" srcOrd="0" destOrd="0" parTransId="{EAED1690-7A08-4344-9B96-35351FCA5A94}" sibTransId="{0CFA5BD8-5B49-4E67-A944-30BAE07B0483}"/>
    <dgm:cxn modelId="{D1CF6821-D7FB-42E3-AC78-694A9559139D}" type="presOf" srcId="{D2156741-64F8-4637-89D8-48665DBD8787}" destId="{797EAF7A-39A5-4C6A-957F-A2F393364D67}" srcOrd="0" destOrd="0" presId="urn:microsoft.com/office/officeart/2005/8/layout/hierarchy1"/>
    <dgm:cxn modelId="{C1D83766-A77A-4DEA-9F1F-5D55C233A604}" type="presOf" srcId="{664F106B-053C-4613-8598-D54A6DB1682A}" destId="{E34DA9B6-84CE-4637-AA07-ADCC60593047}" srcOrd="0" destOrd="0" presId="urn:microsoft.com/office/officeart/2005/8/layout/hierarchy1"/>
    <dgm:cxn modelId="{CD5EFB8E-5841-44E7-ADE5-BA122761F748}" type="presOf" srcId="{5A424EF7-EFA8-4F94-8229-0D47611C993D}" destId="{AA05E3E3-31DB-4F91-BD96-980C4E50C58A}" srcOrd="0" destOrd="0" presId="urn:microsoft.com/office/officeart/2005/8/layout/hierarchy1"/>
    <dgm:cxn modelId="{1A47E613-1496-4839-9B03-68642C0D14A9}" srcId="{5C475E38-4D63-42A1-BC72-FEA02FB70A89}" destId="{E9FA8FFD-F6CE-4518-A50B-348D5353CBD9}" srcOrd="0" destOrd="0" parTransId="{D2156741-64F8-4637-89D8-48665DBD8787}" sibTransId="{78AC5969-5168-4D83-B979-EF38550ED856}"/>
    <dgm:cxn modelId="{296F46CE-5BCB-4EF2-BC51-302A8AA05173}" type="presOf" srcId="{078EB74A-1DE0-4EE3-96C9-3931379FFD3F}" destId="{40AB74FD-0FE4-43A7-BDA5-01C787A211CF}" srcOrd="0" destOrd="0" presId="urn:microsoft.com/office/officeart/2005/8/layout/hierarchy1"/>
    <dgm:cxn modelId="{2FF1C81E-D221-4F87-A85F-902E99FBAEA3}" type="presOf" srcId="{6C22EB91-4032-4688-9813-F2FE57975642}" destId="{50BDD3D1-981E-40C4-A677-25AC4A2DE503}" srcOrd="0" destOrd="0" presId="urn:microsoft.com/office/officeart/2005/8/layout/hierarchy1"/>
    <dgm:cxn modelId="{01647AB7-9721-4454-9D03-100ECD1AB56B}" type="presOf" srcId="{5C475E38-4D63-42A1-BC72-FEA02FB70A89}" destId="{E2C20D8B-2304-456F-A97C-AADB79CAEF3C}" srcOrd="0" destOrd="0" presId="urn:microsoft.com/office/officeart/2005/8/layout/hierarchy1"/>
    <dgm:cxn modelId="{45855036-7564-4C93-9AED-5457B7C3AC3A}" srcId="{527EA913-A2C2-43BE-811D-9B795115BE93}" destId="{664F106B-053C-4613-8598-D54A6DB1682A}" srcOrd="1" destOrd="0" parTransId="{7BCD35F8-AB23-4999-8AC9-2A12FE34EDC5}" sibTransId="{D8E45D77-7C91-4532-836B-B3CA8DAF1FE7}"/>
    <dgm:cxn modelId="{505D05CB-EFAD-4794-BD9D-065F68A86749}" type="presOf" srcId="{52130F9F-808B-450B-A52D-8A430DD7447E}" destId="{7C471978-AF4F-4563-B786-E4AB28A99872}" srcOrd="0" destOrd="0" presId="urn:microsoft.com/office/officeart/2005/8/layout/hierarchy1"/>
    <dgm:cxn modelId="{18E8C830-52BB-41FF-86E8-7A72F2A9532A}" srcId="{664F106B-053C-4613-8598-D54A6DB1682A}" destId="{6C22EB91-4032-4688-9813-F2FE57975642}" srcOrd="0" destOrd="0" parTransId="{D6EC0111-5659-49CF-AE8E-4BAB7AD8790C}" sibTransId="{7A39B2A2-19BC-4FC2-974F-607E4DAC7F7B}"/>
    <dgm:cxn modelId="{F21A6B9A-A39C-47A0-91DE-C0AB2626939A}" type="presOf" srcId="{7BCD35F8-AB23-4999-8AC9-2A12FE34EDC5}" destId="{342290BA-C6E9-4E65-AE1A-3D19ED22FDFA}" srcOrd="0" destOrd="0" presId="urn:microsoft.com/office/officeart/2005/8/layout/hierarchy1"/>
    <dgm:cxn modelId="{EF6B4A61-3EC4-4E21-BFDC-2F3B137DCF1E}" srcId="{4A7B1B1D-27F8-488A-A3D8-FD292082454C}" destId="{B4095D20-5B42-448C-ADD5-34D4812C8907}" srcOrd="0" destOrd="0" parTransId="{52130F9F-808B-450B-A52D-8A430DD7447E}" sibTransId="{954F5468-4FD3-42FD-AAAD-41EB3AA7626F}"/>
    <dgm:cxn modelId="{BB2D5D8B-230F-4C7D-BE16-123AC4E18EE3}" type="presOf" srcId="{527EA913-A2C2-43BE-811D-9B795115BE93}" destId="{5558F78C-AD4B-407C-82C9-F95799232CB1}" srcOrd="0" destOrd="0" presId="urn:microsoft.com/office/officeart/2005/8/layout/hierarchy1"/>
    <dgm:cxn modelId="{842DC9A2-E8B5-4130-BBB3-032BA7323B0B}" type="presOf" srcId="{5D32D809-34D7-4025-8FC6-2120E18B9DE7}" destId="{FAD75334-A2D3-4171-9A8F-B0FD16089371}" srcOrd="0" destOrd="0" presId="urn:microsoft.com/office/officeart/2005/8/layout/hierarchy1"/>
    <dgm:cxn modelId="{08BFBFBB-ED7B-47B4-9594-8F52093554DE}" type="presOf" srcId="{B4095D20-5B42-448C-ADD5-34D4812C8907}" destId="{B8DC672E-6662-4F51-B5F9-9F8476BBC6F4}" srcOrd="0" destOrd="0" presId="urn:microsoft.com/office/officeart/2005/8/layout/hierarchy1"/>
    <dgm:cxn modelId="{BFDC5544-0DE7-4DBC-814F-D82FDFF03CA0}" type="presOf" srcId="{E9FA8FFD-F6CE-4518-A50B-348D5353CBD9}" destId="{A62CD3DE-2787-49A1-B40D-1F8CA788E27F}" srcOrd="0" destOrd="0" presId="urn:microsoft.com/office/officeart/2005/8/layout/hierarchy1"/>
    <dgm:cxn modelId="{3977CB16-E101-4037-9B6B-5BE47D12622F}" type="presOf" srcId="{4A7B1B1D-27F8-488A-A3D8-FD292082454C}" destId="{814762E9-400D-4DBF-818E-B37900C81098}" srcOrd="0" destOrd="0" presId="urn:microsoft.com/office/officeart/2005/8/layout/hierarchy1"/>
    <dgm:cxn modelId="{2540EF74-30A7-484C-A3DD-0649FCFCDC6F}" srcId="{4A7B1B1D-27F8-488A-A3D8-FD292082454C}" destId="{527EA913-A2C2-43BE-811D-9B795115BE93}" srcOrd="1" destOrd="0" parTransId="{5D32D809-34D7-4025-8FC6-2120E18B9DE7}" sibTransId="{1DB833A3-CA35-44D3-B2D0-2BF5DC8FD607}"/>
    <dgm:cxn modelId="{40427CC2-7082-4B41-AEFF-9316DDF39F45}" type="presParOf" srcId="{AA05E3E3-31DB-4F91-BD96-980C4E50C58A}" destId="{DD9ACCB8-1DC9-44FB-A3A1-BC3C4E0F66C6}" srcOrd="0" destOrd="0" presId="urn:microsoft.com/office/officeart/2005/8/layout/hierarchy1"/>
    <dgm:cxn modelId="{EDF4FB79-A760-4FF0-A2F6-0BBFB736A410}" type="presParOf" srcId="{DD9ACCB8-1DC9-44FB-A3A1-BC3C4E0F66C6}" destId="{C348A3AB-7444-44D1-902E-37A08686717D}" srcOrd="0" destOrd="0" presId="urn:microsoft.com/office/officeart/2005/8/layout/hierarchy1"/>
    <dgm:cxn modelId="{108EC165-AC99-4BD2-9AB4-349914C9E330}" type="presParOf" srcId="{C348A3AB-7444-44D1-902E-37A08686717D}" destId="{0FF0B874-1B6B-4594-9FB7-A19B83B34AF5}" srcOrd="0" destOrd="0" presId="urn:microsoft.com/office/officeart/2005/8/layout/hierarchy1"/>
    <dgm:cxn modelId="{BA29919B-67B0-4786-B0B3-3FF47786ABF8}" type="presParOf" srcId="{C348A3AB-7444-44D1-902E-37A08686717D}" destId="{814762E9-400D-4DBF-818E-B37900C81098}" srcOrd="1" destOrd="0" presId="urn:microsoft.com/office/officeart/2005/8/layout/hierarchy1"/>
    <dgm:cxn modelId="{CA01CBD0-1D51-4FAA-9001-E903B12163FC}" type="presParOf" srcId="{DD9ACCB8-1DC9-44FB-A3A1-BC3C4E0F66C6}" destId="{3C888891-37A4-4DD4-BA9A-DD48B9B29F42}" srcOrd="1" destOrd="0" presId="urn:microsoft.com/office/officeart/2005/8/layout/hierarchy1"/>
    <dgm:cxn modelId="{7DC2A451-4657-407A-9766-DE80987806E9}" type="presParOf" srcId="{3C888891-37A4-4DD4-BA9A-DD48B9B29F42}" destId="{7C471978-AF4F-4563-B786-E4AB28A99872}" srcOrd="0" destOrd="0" presId="urn:microsoft.com/office/officeart/2005/8/layout/hierarchy1"/>
    <dgm:cxn modelId="{1DE4BC20-CED8-48D2-9C88-F158E8002004}" type="presParOf" srcId="{3C888891-37A4-4DD4-BA9A-DD48B9B29F42}" destId="{82ED2BC3-560F-4B3E-AB8E-E8A792DF34DC}" srcOrd="1" destOrd="0" presId="urn:microsoft.com/office/officeart/2005/8/layout/hierarchy1"/>
    <dgm:cxn modelId="{F33E0A08-10B0-4A59-9D1D-728C80AF59D5}" type="presParOf" srcId="{82ED2BC3-560F-4B3E-AB8E-E8A792DF34DC}" destId="{1A4A62F1-06E5-460A-9C08-3577BCE52E9B}" srcOrd="0" destOrd="0" presId="urn:microsoft.com/office/officeart/2005/8/layout/hierarchy1"/>
    <dgm:cxn modelId="{9B20CA11-A3F3-473E-9D43-459791CA835A}" type="presParOf" srcId="{1A4A62F1-06E5-460A-9C08-3577BCE52E9B}" destId="{9358DF7D-D890-4768-AE89-29C098849A26}" srcOrd="0" destOrd="0" presId="urn:microsoft.com/office/officeart/2005/8/layout/hierarchy1"/>
    <dgm:cxn modelId="{79DCA4AD-72BF-4F93-B6CA-0B8816AED134}" type="presParOf" srcId="{1A4A62F1-06E5-460A-9C08-3577BCE52E9B}" destId="{B8DC672E-6662-4F51-B5F9-9F8476BBC6F4}" srcOrd="1" destOrd="0" presId="urn:microsoft.com/office/officeart/2005/8/layout/hierarchy1"/>
    <dgm:cxn modelId="{36438E20-2122-47C1-85C8-35D533FE49F7}" type="presParOf" srcId="{82ED2BC3-560F-4B3E-AB8E-E8A792DF34DC}" destId="{B8826B17-195B-4829-8F5F-E3112E037430}" srcOrd="1" destOrd="0" presId="urn:microsoft.com/office/officeart/2005/8/layout/hierarchy1"/>
    <dgm:cxn modelId="{C236C709-DADE-46C3-ACA9-2BB3F7E94C54}" type="presParOf" srcId="{3C888891-37A4-4DD4-BA9A-DD48B9B29F42}" destId="{FAD75334-A2D3-4171-9A8F-B0FD16089371}" srcOrd="2" destOrd="0" presId="urn:microsoft.com/office/officeart/2005/8/layout/hierarchy1"/>
    <dgm:cxn modelId="{FA435E27-4D76-4868-B4AF-D06C3CA3D238}" type="presParOf" srcId="{3C888891-37A4-4DD4-BA9A-DD48B9B29F42}" destId="{9ACCB204-1041-43C3-B5E8-5EE0E26844BF}" srcOrd="3" destOrd="0" presId="urn:microsoft.com/office/officeart/2005/8/layout/hierarchy1"/>
    <dgm:cxn modelId="{2123BE2C-BC5D-4516-8A6E-235B923864FA}" type="presParOf" srcId="{9ACCB204-1041-43C3-B5E8-5EE0E26844BF}" destId="{ED95F949-B407-4132-986F-F31223336400}" srcOrd="0" destOrd="0" presId="urn:microsoft.com/office/officeart/2005/8/layout/hierarchy1"/>
    <dgm:cxn modelId="{FA001D7D-FADE-43B9-8D16-18567485A378}" type="presParOf" srcId="{ED95F949-B407-4132-986F-F31223336400}" destId="{1286016C-8146-4486-891B-254C37FFE6AA}" srcOrd="0" destOrd="0" presId="urn:microsoft.com/office/officeart/2005/8/layout/hierarchy1"/>
    <dgm:cxn modelId="{F3350A1F-80D7-47A4-B4AE-F8C163A14235}" type="presParOf" srcId="{ED95F949-B407-4132-986F-F31223336400}" destId="{5558F78C-AD4B-407C-82C9-F95799232CB1}" srcOrd="1" destOrd="0" presId="urn:microsoft.com/office/officeart/2005/8/layout/hierarchy1"/>
    <dgm:cxn modelId="{27CE7C3F-49A4-47E1-8198-997247324ADD}" type="presParOf" srcId="{9ACCB204-1041-43C3-B5E8-5EE0E26844BF}" destId="{14E4873C-1F3D-4606-9B9B-F879A9EBE31A}" srcOrd="1" destOrd="0" presId="urn:microsoft.com/office/officeart/2005/8/layout/hierarchy1"/>
    <dgm:cxn modelId="{A3DC8AEC-92B3-4462-98CF-EF21A3FFAC8F}" type="presParOf" srcId="{14E4873C-1F3D-4606-9B9B-F879A9EBE31A}" destId="{B20CC826-2D97-4BB9-B54A-10F742F99321}" srcOrd="0" destOrd="0" presId="urn:microsoft.com/office/officeart/2005/8/layout/hierarchy1"/>
    <dgm:cxn modelId="{4CCB1870-9061-4E51-9511-063BC78CBBC7}" type="presParOf" srcId="{14E4873C-1F3D-4606-9B9B-F879A9EBE31A}" destId="{65CAF447-B42C-48F4-9E64-B33C94F2E761}" srcOrd="1" destOrd="0" presId="urn:microsoft.com/office/officeart/2005/8/layout/hierarchy1"/>
    <dgm:cxn modelId="{6D20F626-308E-404D-9F54-C8C4A6741B91}" type="presParOf" srcId="{65CAF447-B42C-48F4-9E64-B33C94F2E761}" destId="{32C33048-2E4C-4A6B-B5A2-1CAE473E9877}" srcOrd="0" destOrd="0" presId="urn:microsoft.com/office/officeart/2005/8/layout/hierarchy1"/>
    <dgm:cxn modelId="{EE786BEA-F2EC-402E-96A2-763E4CBB596B}" type="presParOf" srcId="{32C33048-2E4C-4A6B-B5A2-1CAE473E9877}" destId="{97A80845-75EE-4FD5-8D4A-FAE57C91A7F8}" srcOrd="0" destOrd="0" presId="urn:microsoft.com/office/officeart/2005/8/layout/hierarchy1"/>
    <dgm:cxn modelId="{E35ADFD5-96AB-47FD-A74D-4ABC42906582}" type="presParOf" srcId="{32C33048-2E4C-4A6B-B5A2-1CAE473E9877}" destId="{E2C20D8B-2304-456F-A97C-AADB79CAEF3C}" srcOrd="1" destOrd="0" presId="urn:microsoft.com/office/officeart/2005/8/layout/hierarchy1"/>
    <dgm:cxn modelId="{BC81169D-FE0A-4CF8-A41F-098152B90A37}" type="presParOf" srcId="{65CAF447-B42C-48F4-9E64-B33C94F2E761}" destId="{18F92979-6D18-476B-BAD9-95935779C0BB}" srcOrd="1" destOrd="0" presId="urn:microsoft.com/office/officeart/2005/8/layout/hierarchy1"/>
    <dgm:cxn modelId="{56475916-7F03-4259-8D07-C0C53F1EB21C}" type="presParOf" srcId="{18F92979-6D18-476B-BAD9-95935779C0BB}" destId="{797EAF7A-39A5-4C6A-957F-A2F393364D67}" srcOrd="0" destOrd="0" presId="urn:microsoft.com/office/officeart/2005/8/layout/hierarchy1"/>
    <dgm:cxn modelId="{7CEEF737-63C6-4B2C-A2D5-2C72D1C0D520}" type="presParOf" srcId="{18F92979-6D18-476B-BAD9-95935779C0BB}" destId="{1FD1CE39-F4B6-4E4F-8C3F-80D16443B6A0}" srcOrd="1" destOrd="0" presId="urn:microsoft.com/office/officeart/2005/8/layout/hierarchy1"/>
    <dgm:cxn modelId="{AC63A310-5114-4AAB-99D6-89059C3FD842}" type="presParOf" srcId="{1FD1CE39-F4B6-4E4F-8C3F-80D16443B6A0}" destId="{98C9E256-7BCE-432B-A595-FE43D5B4A794}" srcOrd="0" destOrd="0" presId="urn:microsoft.com/office/officeart/2005/8/layout/hierarchy1"/>
    <dgm:cxn modelId="{7C13A4F4-CF1C-468B-8551-0B62956558E8}" type="presParOf" srcId="{98C9E256-7BCE-432B-A595-FE43D5B4A794}" destId="{6D2865CD-45BF-4036-9223-D285CDCEE452}" srcOrd="0" destOrd="0" presId="urn:microsoft.com/office/officeart/2005/8/layout/hierarchy1"/>
    <dgm:cxn modelId="{8AF31ABE-4BB8-48FE-AB39-41435A05F5B3}" type="presParOf" srcId="{98C9E256-7BCE-432B-A595-FE43D5B4A794}" destId="{A62CD3DE-2787-49A1-B40D-1F8CA788E27F}" srcOrd="1" destOrd="0" presId="urn:microsoft.com/office/officeart/2005/8/layout/hierarchy1"/>
    <dgm:cxn modelId="{4BF932AC-CDA6-4D2A-8536-F342A38CEF83}" type="presParOf" srcId="{1FD1CE39-F4B6-4E4F-8C3F-80D16443B6A0}" destId="{CA0D4088-357D-49CB-A684-B56F4709017A}" srcOrd="1" destOrd="0" presId="urn:microsoft.com/office/officeart/2005/8/layout/hierarchy1"/>
    <dgm:cxn modelId="{F964F63A-00B4-4337-A773-E090780F0551}" type="presParOf" srcId="{14E4873C-1F3D-4606-9B9B-F879A9EBE31A}" destId="{342290BA-C6E9-4E65-AE1A-3D19ED22FDFA}" srcOrd="2" destOrd="0" presId="urn:microsoft.com/office/officeart/2005/8/layout/hierarchy1"/>
    <dgm:cxn modelId="{8B3FE904-5F05-4854-98DF-59C46ABA6020}" type="presParOf" srcId="{14E4873C-1F3D-4606-9B9B-F879A9EBE31A}" destId="{16439C9F-6DA8-4AA5-9CD5-8853E7EC5B37}" srcOrd="3" destOrd="0" presId="urn:microsoft.com/office/officeart/2005/8/layout/hierarchy1"/>
    <dgm:cxn modelId="{8DD04131-39D7-4816-8A06-5EFFA30577E2}" type="presParOf" srcId="{16439C9F-6DA8-4AA5-9CD5-8853E7EC5B37}" destId="{88A131A3-7007-4E36-9F6E-DA734AA8A897}" srcOrd="0" destOrd="0" presId="urn:microsoft.com/office/officeart/2005/8/layout/hierarchy1"/>
    <dgm:cxn modelId="{4A48C6AC-382D-494C-ACB9-C1FD782BB4D4}" type="presParOf" srcId="{88A131A3-7007-4E36-9F6E-DA734AA8A897}" destId="{E4C0CCEF-06E3-4193-83C6-54ACA286547A}" srcOrd="0" destOrd="0" presId="urn:microsoft.com/office/officeart/2005/8/layout/hierarchy1"/>
    <dgm:cxn modelId="{9E94CBAD-0CA0-42A0-8506-B730C62098D1}" type="presParOf" srcId="{88A131A3-7007-4E36-9F6E-DA734AA8A897}" destId="{E34DA9B6-84CE-4637-AA07-ADCC60593047}" srcOrd="1" destOrd="0" presId="urn:microsoft.com/office/officeart/2005/8/layout/hierarchy1"/>
    <dgm:cxn modelId="{C2F47862-59A3-4711-A319-C284F94CDFD1}" type="presParOf" srcId="{16439C9F-6DA8-4AA5-9CD5-8853E7EC5B37}" destId="{6F4A93B0-21B2-4130-9F06-CBE3382DF8BE}" srcOrd="1" destOrd="0" presId="urn:microsoft.com/office/officeart/2005/8/layout/hierarchy1"/>
    <dgm:cxn modelId="{3451A5B6-229A-43C7-97EF-F5E9144070AC}" type="presParOf" srcId="{6F4A93B0-21B2-4130-9F06-CBE3382DF8BE}" destId="{8FDC58B9-A190-4A8B-B515-FA6153C5DB21}" srcOrd="0" destOrd="0" presId="urn:microsoft.com/office/officeart/2005/8/layout/hierarchy1"/>
    <dgm:cxn modelId="{C94D9B1C-F204-4A94-A19E-6E8579E76849}" type="presParOf" srcId="{6F4A93B0-21B2-4130-9F06-CBE3382DF8BE}" destId="{72409F02-5EA3-45AE-ABEF-A67C03B37014}" srcOrd="1" destOrd="0" presId="urn:microsoft.com/office/officeart/2005/8/layout/hierarchy1"/>
    <dgm:cxn modelId="{141BDB5A-A746-41C1-B73F-4D1DAFFA6956}" type="presParOf" srcId="{72409F02-5EA3-45AE-ABEF-A67C03B37014}" destId="{D3BB251D-F372-4740-B0C0-1071C9805F8B}" srcOrd="0" destOrd="0" presId="urn:microsoft.com/office/officeart/2005/8/layout/hierarchy1"/>
    <dgm:cxn modelId="{16971A16-8B0A-4B46-BFB5-D0C1AF971F37}" type="presParOf" srcId="{D3BB251D-F372-4740-B0C0-1071C9805F8B}" destId="{4E3DFF49-10DA-4402-91F0-A59FA8FB2275}" srcOrd="0" destOrd="0" presId="urn:microsoft.com/office/officeart/2005/8/layout/hierarchy1"/>
    <dgm:cxn modelId="{AFB57F13-FBFC-4D64-8351-BE0F3FC53F64}" type="presParOf" srcId="{D3BB251D-F372-4740-B0C0-1071C9805F8B}" destId="{50BDD3D1-981E-40C4-A677-25AC4A2DE503}" srcOrd="1" destOrd="0" presId="urn:microsoft.com/office/officeart/2005/8/layout/hierarchy1"/>
    <dgm:cxn modelId="{00645D47-9D06-4CFF-AE71-99AC5541E553}" type="presParOf" srcId="{72409F02-5EA3-45AE-ABEF-A67C03B37014}" destId="{CF351ABB-09F2-4DFF-A716-6ADD83745E81}" srcOrd="1" destOrd="0" presId="urn:microsoft.com/office/officeart/2005/8/layout/hierarchy1"/>
    <dgm:cxn modelId="{4742BA26-7C1D-4840-A596-246A057A3C7B}" type="presParOf" srcId="{3C888891-37A4-4DD4-BA9A-DD48B9B29F42}" destId="{620F6BB9-4956-470B-ADBB-EE00F0F14FC6}" srcOrd="4" destOrd="0" presId="urn:microsoft.com/office/officeart/2005/8/layout/hierarchy1"/>
    <dgm:cxn modelId="{5C24CBDD-4CC3-4581-B012-4288EA93658B}" type="presParOf" srcId="{3C888891-37A4-4DD4-BA9A-DD48B9B29F42}" destId="{EC0AE45C-5652-44CF-8805-3312B1B5D9CF}" srcOrd="5" destOrd="0" presId="urn:microsoft.com/office/officeart/2005/8/layout/hierarchy1"/>
    <dgm:cxn modelId="{0D2F9F6A-0A26-4B8A-860E-62299E333DB9}" type="presParOf" srcId="{EC0AE45C-5652-44CF-8805-3312B1B5D9CF}" destId="{166DA66F-2B8F-460F-A84C-2D8AEC350535}" srcOrd="0" destOrd="0" presId="urn:microsoft.com/office/officeart/2005/8/layout/hierarchy1"/>
    <dgm:cxn modelId="{7BFE9D93-1EDF-4411-9BF0-A0BA49939387}" type="presParOf" srcId="{166DA66F-2B8F-460F-A84C-2D8AEC350535}" destId="{4BDDB659-DA86-4880-B844-DCE9917DE332}" srcOrd="0" destOrd="0" presId="urn:microsoft.com/office/officeart/2005/8/layout/hierarchy1"/>
    <dgm:cxn modelId="{71871D76-9398-48D3-A0EA-E26A48F51EF5}" type="presParOf" srcId="{166DA66F-2B8F-460F-A84C-2D8AEC350535}" destId="{40AB74FD-0FE4-43A7-BDA5-01C787A211CF}" srcOrd="1" destOrd="0" presId="urn:microsoft.com/office/officeart/2005/8/layout/hierarchy1"/>
    <dgm:cxn modelId="{9F1CF285-E5B3-4064-9F7E-77E4DE688415}" type="presParOf" srcId="{EC0AE45C-5652-44CF-8805-3312B1B5D9CF}" destId="{B6CE17DC-C724-4644-BD18-0C7DE863C307}" srcOrd="1" destOrd="0" presId="urn:microsoft.com/office/officeart/2005/8/layout/hierarchy1"/>
  </dgm:cxnLst>
  <dgm:bg>
    <a:effectLst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74565B-D7FA-4DE8-8D87-FF82594BF43B}">
      <dsp:nvSpPr>
        <dsp:cNvPr id="0" name=""/>
        <dsp:cNvSpPr/>
      </dsp:nvSpPr>
      <dsp:spPr>
        <a:xfrm>
          <a:off x="342900" y="0"/>
          <a:ext cx="5410200" cy="54102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baseline="0" dirty="0" smtClean="0"/>
            <a:t>Supply Chain Management</a:t>
          </a:r>
          <a:endParaRPr lang="en-US" sz="1700" kern="1200" baseline="0" dirty="0"/>
        </a:p>
      </dsp:txBody>
      <dsp:txXfrm>
        <a:off x="2102567" y="270509"/>
        <a:ext cx="1890864" cy="811530"/>
      </dsp:txXfrm>
    </dsp:sp>
    <dsp:sp modelId="{A56516B1-92DA-4DBD-ACDF-EF559D9711B4}">
      <dsp:nvSpPr>
        <dsp:cNvPr id="0" name=""/>
        <dsp:cNvSpPr/>
      </dsp:nvSpPr>
      <dsp:spPr>
        <a:xfrm>
          <a:off x="1019174" y="1352549"/>
          <a:ext cx="4057650" cy="40576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baseline="0" dirty="0" smtClean="0"/>
            <a:t>Logistics Management</a:t>
          </a:r>
          <a:endParaRPr lang="en-US" sz="1700" kern="1200" baseline="0" dirty="0"/>
        </a:p>
      </dsp:txBody>
      <dsp:txXfrm>
        <a:off x="2102567" y="1606153"/>
        <a:ext cx="1890864" cy="760809"/>
      </dsp:txXfrm>
    </dsp:sp>
    <dsp:sp modelId="{5B28213E-1878-482E-AE0F-5F2A79B1C5E3}">
      <dsp:nvSpPr>
        <dsp:cNvPr id="0" name=""/>
        <dsp:cNvSpPr/>
      </dsp:nvSpPr>
      <dsp:spPr>
        <a:xfrm>
          <a:off x="1695450" y="2705100"/>
          <a:ext cx="2705100" cy="27051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baseline="0" dirty="0" smtClean="0"/>
            <a:t>Transportation and Distribution Management</a:t>
          </a:r>
          <a:endParaRPr lang="en-US" sz="1700" kern="1200" baseline="0" dirty="0"/>
        </a:p>
      </dsp:txBody>
      <dsp:txXfrm>
        <a:off x="2091602" y="3381375"/>
        <a:ext cx="1912794" cy="13525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0F6BB9-4956-470B-ADBB-EE00F0F14FC6}">
      <dsp:nvSpPr>
        <dsp:cNvPr id="0" name=""/>
        <dsp:cNvSpPr/>
      </dsp:nvSpPr>
      <dsp:spPr>
        <a:xfrm>
          <a:off x="3086639" y="866395"/>
          <a:ext cx="1663999" cy="389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259"/>
              </a:lnTo>
              <a:lnTo>
                <a:pt x="1663999" y="263259"/>
              </a:lnTo>
              <a:lnTo>
                <a:pt x="1663999" y="3894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DC58B9-A190-4A8B-B515-FA6153C5DB21}">
      <dsp:nvSpPr>
        <dsp:cNvPr id="0" name=""/>
        <dsp:cNvSpPr/>
      </dsp:nvSpPr>
      <dsp:spPr>
        <a:xfrm>
          <a:off x="3133884" y="3388160"/>
          <a:ext cx="785020" cy="335520"/>
        </a:xfrm>
        <a:custGeom>
          <a:avLst/>
          <a:gdLst/>
          <a:ahLst/>
          <a:cxnLst/>
          <a:rect l="0" t="0" r="0" b="0"/>
          <a:pathLst>
            <a:path>
              <a:moveTo>
                <a:pt x="785020" y="0"/>
              </a:moveTo>
              <a:lnTo>
                <a:pt x="785020" y="209356"/>
              </a:lnTo>
              <a:lnTo>
                <a:pt x="0" y="209356"/>
              </a:lnTo>
              <a:lnTo>
                <a:pt x="0" y="3355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290BA-C6E9-4E65-AE1A-3D19ED22FDFA}">
      <dsp:nvSpPr>
        <dsp:cNvPr id="0" name=""/>
        <dsp:cNvSpPr/>
      </dsp:nvSpPr>
      <dsp:spPr>
        <a:xfrm>
          <a:off x="3086639" y="2127278"/>
          <a:ext cx="832265" cy="3960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918"/>
              </a:lnTo>
              <a:lnTo>
                <a:pt x="832265" y="269918"/>
              </a:lnTo>
              <a:lnTo>
                <a:pt x="832265" y="3960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7EAF7A-39A5-4C6A-957F-A2F393364D67}">
      <dsp:nvSpPr>
        <dsp:cNvPr id="0" name=""/>
        <dsp:cNvSpPr/>
      </dsp:nvSpPr>
      <dsp:spPr>
        <a:xfrm>
          <a:off x="2254374" y="3388160"/>
          <a:ext cx="867346" cy="405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656"/>
              </a:lnTo>
              <a:lnTo>
                <a:pt x="867346" y="279656"/>
              </a:lnTo>
              <a:lnTo>
                <a:pt x="867346" y="4058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0CC826-2D97-4BB9-B54A-10F742F99321}">
      <dsp:nvSpPr>
        <dsp:cNvPr id="0" name=""/>
        <dsp:cNvSpPr/>
      </dsp:nvSpPr>
      <dsp:spPr>
        <a:xfrm>
          <a:off x="2254374" y="2127278"/>
          <a:ext cx="832265" cy="396082"/>
        </a:xfrm>
        <a:custGeom>
          <a:avLst/>
          <a:gdLst/>
          <a:ahLst/>
          <a:cxnLst/>
          <a:rect l="0" t="0" r="0" b="0"/>
          <a:pathLst>
            <a:path>
              <a:moveTo>
                <a:pt x="832265" y="0"/>
              </a:moveTo>
              <a:lnTo>
                <a:pt x="832265" y="269918"/>
              </a:lnTo>
              <a:lnTo>
                <a:pt x="0" y="269918"/>
              </a:lnTo>
              <a:lnTo>
                <a:pt x="0" y="3960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D75334-A2D3-4171-9A8F-B0FD16089371}">
      <dsp:nvSpPr>
        <dsp:cNvPr id="0" name=""/>
        <dsp:cNvSpPr/>
      </dsp:nvSpPr>
      <dsp:spPr>
        <a:xfrm>
          <a:off x="3040919" y="866395"/>
          <a:ext cx="91440" cy="3960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60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71978-AF4F-4563-B786-E4AB28A99872}">
      <dsp:nvSpPr>
        <dsp:cNvPr id="0" name=""/>
        <dsp:cNvSpPr/>
      </dsp:nvSpPr>
      <dsp:spPr>
        <a:xfrm>
          <a:off x="1422108" y="866395"/>
          <a:ext cx="1664530" cy="396082"/>
        </a:xfrm>
        <a:custGeom>
          <a:avLst/>
          <a:gdLst/>
          <a:ahLst/>
          <a:cxnLst/>
          <a:rect l="0" t="0" r="0" b="0"/>
          <a:pathLst>
            <a:path>
              <a:moveTo>
                <a:pt x="1664530" y="0"/>
              </a:moveTo>
              <a:lnTo>
                <a:pt x="1664530" y="269918"/>
              </a:lnTo>
              <a:lnTo>
                <a:pt x="0" y="269918"/>
              </a:lnTo>
              <a:lnTo>
                <a:pt x="0" y="3960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F0B874-1B6B-4594-9FB7-A19B83B34AF5}">
      <dsp:nvSpPr>
        <dsp:cNvPr id="0" name=""/>
        <dsp:cNvSpPr/>
      </dsp:nvSpPr>
      <dsp:spPr>
        <a:xfrm>
          <a:off x="2405695" y="1596"/>
          <a:ext cx="1361888" cy="864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4762E9-400D-4DBF-818E-B37900C81098}">
      <dsp:nvSpPr>
        <dsp:cNvPr id="0" name=""/>
        <dsp:cNvSpPr/>
      </dsp:nvSpPr>
      <dsp:spPr>
        <a:xfrm>
          <a:off x="2557016" y="145351"/>
          <a:ext cx="1361888" cy="8647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baseline="0" dirty="0" smtClean="0"/>
            <a:t>Supply Chain Management</a:t>
          </a:r>
          <a:endParaRPr lang="en-US" sz="1000" kern="1200" baseline="0" dirty="0"/>
        </a:p>
      </dsp:txBody>
      <dsp:txXfrm>
        <a:off x="2557016" y="145351"/>
        <a:ext cx="1361888" cy="864799"/>
      </dsp:txXfrm>
    </dsp:sp>
    <dsp:sp modelId="{9358DF7D-D890-4768-AE89-29C098849A26}">
      <dsp:nvSpPr>
        <dsp:cNvPr id="0" name=""/>
        <dsp:cNvSpPr/>
      </dsp:nvSpPr>
      <dsp:spPr>
        <a:xfrm>
          <a:off x="741164" y="1262478"/>
          <a:ext cx="1361888" cy="864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DC672E-6662-4F51-B5F9-9F8476BBC6F4}">
      <dsp:nvSpPr>
        <dsp:cNvPr id="0" name=""/>
        <dsp:cNvSpPr/>
      </dsp:nvSpPr>
      <dsp:spPr>
        <a:xfrm>
          <a:off x="892485" y="1406233"/>
          <a:ext cx="1361888" cy="8647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Production: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Inventory,  Purchasing, </a:t>
          </a:r>
          <a:r>
            <a:rPr lang="en-US" sz="900" kern="1200" baseline="0" dirty="0" smtClean="0"/>
            <a:t>Production</a:t>
          </a:r>
          <a:r>
            <a:rPr lang="en-US" sz="900" kern="1200" dirty="0" smtClean="0"/>
            <a:t> execution, Packaging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892485" y="1406233"/>
        <a:ext cx="1361888" cy="864799"/>
      </dsp:txXfrm>
    </dsp:sp>
    <dsp:sp modelId="{1286016C-8146-4486-891B-254C37FFE6AA}">
      <dsp:nvSpPr>
        <dsp:cNvPr id="0" name=""/>
        <dsp:cNvSpPr/>
      </dsp:nvSpPr>
      <dsp:spPr>
        <a:xfrm>
          <a:off x="2405695" y="1262478"/>
          <a:ext cx="1361888" cy="864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58F78C-AD4B-407C-82C9-F95799232CB1}">
      <dsp:nvSpPr>
        <dsp:cNvPr id="0" name=""/>
        <dsp:cNvSpPr/>
      </dsp:nvSpPr>
      <dsp:spPr>
        <a:xfrm>
          <a:off x="2557016" y="1406233"/>
          <a:ext cx="1361888" cy="8647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Logistics</a:t>
          </a:r>
          <a:endParaRPr lang="en-US" sz="900" kern="1200" baseline="0" dirty="0"/>
        </a:p>
      </dsp:txBody>
      <dsp:txXfrm>
        <a:off x="2557016" y="1406233"/>
        <a:ext cx="1361888" cy="864799"/>
      </dsp:txXfrm>
    </dsp:sp>
    <dsp:sp modelId="{97A80845-75EE-4FD5-8D4A-FAE57C91A7F8}">
      <dsp:nvSpPr>
        <dsp:cNvPr id="0" name=""/>
        <dsp:cNvSpPr/>
      </dsp:nvSpPr>
      <dsp:spPr>
        <a:xfrm>
          <a:off x="1573429" y="2523360"/>
          <a:ext cx="1361888" cy="864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C20D8B-2304-456F-A97C-AADB79CAEF3C}">
      <dsp:nvSpPr>
        <dsp:cNvPr id="0" name=""/>
        <dsp:cNvSpPr/>
      </dsp:nvSpPr>
      <dsp:spPr>
        <a:xfrm>
          <a:off x="1724750" y="2667115"/>
          <a:ext cx="1361888" cy="8647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Materials Management</a:t>
          </a:r>
          <a:endParaRPr lang="en-US" sz="900" kern="1200" baseline="0" dirty="0"/>
        </a:p>
      </dsp:txBody>
      <dsp:txXfrm>
        <a:off x="1724750" y="2667115"/>
        <a:ext cx="1361888" cy="864799"/>
      </dsp:txXfrm>
    </dsp:sp>
    <dsp:sp modelId="{6D2865CD-45BF-4036-9223-D285CDCEE452}">
      <dsp:nvSpPr>
        <dsp:cNvPr id="0" name=""/>
        <dsp:cNvSpPr/>
      </dsp:nvSpPr>
      <dsp:spPr>
        <a:xfrm>
          <a:off x="2667618" y="3793980"/>
          <a:ext cx="908202" cy="18367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2CD3DE-2787-49A1-B40D-1F8CA788E27F}">
      <dsp:nvSpPr>
        <dsp:cNvPr id="0" name=""/>
        <dsp:cNvSpPr/>
      </dsp:nvSpPr>
      <dsp:spPr>
        <a:xfrm>
          <a:off x="2818939" y="3937735"/>
          <a:ext cx="908202" cy="18367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2818939" y="3937735"/>
        <a:ext cx="908202" cy="1836721"/>
      </dsp:txXfrm>
    </dsp:sp>
    <dsp:sp modelId="{E4C0CCEF-06E3-4193-83C6-54ACA286547A}">
      <dsp:nvSpPr>
        <dsp:cNvPr id="0" name=""/>
        <dsp:cNvSpPr/>
      </dsp:nvSpPr>
      <dsp:spPr>
        <a:xfrm>
          <a:off x="3237960" y="2523360"/>
          <a:ext cx="1361888" cy="864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4DA9B6-84CE-4637-AA07-ADCC60593047}">
      <dsp:nvSpPr>
        <dsp:cNvPr id="0" name=""/>
        <dsp:cNvSpPr/>
      </dsp:nvSpPr>
      <dsp:spPr>
        <a:xfrm>
          <a:off x="3389281" y="2667115"/>
          <a:ext cx="1361888" cy="8647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Physical Distribution</a:t>
          </a:r>
          <a:endParaRPr lang="en-US" sz="900" kern="1200" baseline="0" dirty="0"/>
        </a:p>
      </dsp:txBody>
      <dsp:txXfrm>
        <a:off x="3389281" y="2667115"/>
        <a:ext cx="1361888" cy="864799"/>
      </dsp:txXfrm>
    </dsp:sp>
    <dsp:sp modelId="{4E3DFF49-10DA-4402-91F0-A59FA8FB2275}">
      <dsp:nvSpPr>
        <dsp:cNvPr id="0" name=""/>
        <dsp:cNvSpPr/>
      </dsp:nvSpPr>
      <dsp:spPr>
        <a:xfrm>
          <a:off x="2307933" y="3723681"/>
          <a:ext cx="1651903" cy="20140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BDD3D1-981E-40C4-A677-25AC4A2DE503}">
      <dsp:nvSpPr>
        <dsp:cNvPr id="0" name=""/>
        <dsp:cNvSpPr/>
      </dsp:nvSpPr>
      <dsp:spPr>
        <a:xfrm>
          <a:off x="2459254" y="3867436"/>
          <a:ext cx="1651903" cy="20140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baseline="0" dirty="0" smtClean="0"/>
            <a:t>Transportation and Traffic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Warehousing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Inventory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Materials Handling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Packaging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Purchasing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Location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Order Fulfillment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Pricing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Forecasting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Production Scheduling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2459254" y="3867436"/>
        <a:ext cx="1651903" cy="2014005"/>
      </dsp:txXfrm>
    </dsp:sp>
    <dsp:sp modelId="{4BDDB659-DA86-4880-B844-DCE9917DE332}">
      <dsp:nvSpPr>
        <dsp:cNvPr id="0" name=""/>
        <dsp:cNvSpPr/>
      </dsp:nvSpPr>
      <dsp:spPr>
        <a:xfrm>
          <a:off x="4069694" y="1255819"/>
          <a:ext cx="1361888" cy="864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AB74FD-0FE4-43A7-BDA5-01C787A211CF}">
      <dsp:nvSpPr>
        <dsp:cNvPr id="0" name=""/>
        <dsp:cNvSpPr/>
      </dsp:nvSpPr>
      <dsp:spPr>
        <a:xfrm>
          <a:off x="4221015" y="1399574"/>
          <a:ext cx="1361888" cy="8647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Marketing: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baseline="0" dirty="0" smtClean="0"/>
            <a:t>Sales Forecasting, Pricing, Packaging </a:t>
          </a:r>
          <a:endParaRPr lang="en-US" sz="900" kern="1200" baseline="0" dirty="0"/>
        </a:p>
      </dsp:txBody>
      <dsp:txXfrm>
        <a:off x="4221015" y="1399574"/>
        <a:ext cx="1361888" cy="864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1B02E5B-685D-4240-9B88-8D22E0A3EF39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741B449-7BB7-4A5B-840C-0791D15D8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B313BE1-EFA4-4AFA-A673-870D79AFD71A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451350"/>
            <a:ext cx="5670550" cy="4217988"/>
          </a:xfrm>
          <a:prstGeom prst="rect">
            <a:avLst/>
          </a:prstGeom>
        </p:spPr>
        <p:txBody>
          <a:bodyPr vert="horz" lIns="94046" tIns="47023" rIns="94046" bIns="470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4A89C6B-D441-4587-948A-947EB4204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C5C54FE-C398-4DED-BD1C-439162A0890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81BEFC-32BB-4341-B1AD-EB5250119F7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4CAA47-B37D-45CA-A1B7-964CD01800B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A2C44B-BBF8-4496-BBA0-7188CA798DA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ADA27A-E5AF-4B52-99CE-71CA7401F77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A89C6B-D441-4587-948A-947EB420401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72ED8F-7E97-4110-A7A3-B3E22CFAC41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DEFB56-6BB1-499D-B18F-3F9626263F4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4E5C27-9F80-45AC-9186-44D8B1A2CD3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EB8865-C872-458C-B138-6B3F389C216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368E73-945B-4ED5-B5E2-CB3D6D1D88E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A89C6B-D441-4587-948A-947EB420401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4020C0-3FF5-473F-B712-00D4089CA1B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464BA3-4D8A-46CD-AA66-3188DD022E0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0A7E31-370C-4512-BCA4-D352407F1A4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E4F815-7D84-4A8C-AC12-21E82DAAD7C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350A7B-047B-45E1-BFDA-48E7DF6C720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152315-DE84-4D16-AB1E-98DED238F20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1743300-8D08-4776-9D05-A28A1CED89C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BC5759-B3E4-4939-9342-7964B635BEA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495DA9-0647-4E2C-86B2-D46AFBCD349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F6D3DB-028D-45BD-A9B8-D2A197C9AA8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135627-CB16-4AB7-BC04-0BE2A7CEEBB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7E771E-9E33-4700-8C54-B7460A43086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CDAA02-C2C7-4C81-B6B0-0A9AFFDA141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6621A6-2A56-4D95-A9C3-61E12A035D9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B50F07-23C7-491C-97FF-1EE765C801E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5A4B18-5A99-4995-8731-534F879D879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44EBEE8-AAE3-4188-BAA8-07D2B0FE81B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3307BF-B28B-4C5B-BD97-705C061E458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A948DE-A90C-4541-B696-9194076DE39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3D7D1D-4E54-4E78-B595-F520B406BB7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E0D374-D4A0-481E-8BA6-748501629A9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A89C6B-D441-4587-948A-947EB420401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01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0FD0C7-09B6-4D28-9EE6-6BF616F8DA7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0AB68B-D144-4C2A-8A9B-992D4CF2EB4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0D159D-61A1-4AB1-BC04-70B5E378B81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27CCA2-302A-46F5-B6EE-391870F5080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A1CD58-3D97-40A3-95A9-A684E77ADEC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7145DD-2521-4A27-93C9-E5D0CE769B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D8C1E2-B56D-4638-B65D-B8935F27601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44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442AB5-3ACE-4614-8796-AA79978FC74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A89C6B-D441-4587-948A-947EB4204016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A89C6B-D441-4587-948A-947EB4204016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6343BD-7793-44CC-A675-3B767DFC57D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88A63C-F78E-4D80-9A39-4B1AA0DE500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70E64F-8ECB-403C-9532-BDBD43BF078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F83B86-5A97-4410-8158-447DC85B18E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1EDD93-7114-4FC1-8FEA-6E41F6E7704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1B83E-C9FA-4154-9E85-2386765DBAAE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45C67-D175-43EC-A031-B1D348EE3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F6DA0-5A31-4CBF-BB4E-0A6293B320ED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CAEBB-3F44-49CE-BD29-E5E93186A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C2C63-CDF6-496C-A280-04DD03DD8D89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5D90-5B6A-4ED5-820D-353A577A4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7F54A-BD12-42C0-A2E3-689C71090E74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77E1B-E6E6-4887-A691-E7493C160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788BE-6C59-4976-9DF6-8064831EE5F3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94E04-404B-4000-8DBC-FDF10F457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83396-241D-4C8C-9717-22E70CF26FB2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15E8F-B1DD-4330-94D3-E2E9E00A5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59154-CF63-4837-BC09-7FB02B7D1743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EFC23-6082-4541-985C-EB89897EC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D174D-6D58-44D0-A79F-7AE9AE92B6F3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D9506-72DD-4B2C-BB3D-C9421C426A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5D264-7974-4216-9E8C-F51001B231CC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A7AD-211B-4497-B1C0-4DA537863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DF5F5-3ED1-453D-ACDF-DA5C8757CBB6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B511C-3DBE-4C31-8A7B-5E9743E0A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B5B57-37F4-4DF3-9FE7-908BA5DBBA3A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3C26F-4932-4FD6-9FFD-87C86A344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8C3067-60DA-4960-AAA0-8EBE84E7B40D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12AEA5-54AF-477C-8B44-14F33EB61F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rtseattle.org/Cargo/AirCargo/Pages/default.asp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btacomapierce.org/Page.aspx?nid=4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ortoftacoma.com/stat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1/1f/Map_of_current_Interstates.sv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2057400"/>
          </a:xfrm>
        </p:spPr>
        <p:txBody>
          <a:bodyPr/>
          <a:lstStyle/>
          <a:p>
            <a:r>
              <a:rPr lang="en-US" dirty="0" smtClean="0"/>
              <a:t>LOG 102: </a:t>
            </a:r>
            <a:br>
              <a:rPr lang="en-US" dirty="0" smtClean="0"/>
            </a:br>
            <a:r>
              <a:rPr lang="en-US" dirty="0" smtClean="0"/>
              <a:t>Session 1 (Sept. 24, 2012)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/>
              <a:t>Some of this discussion is taken from “Global Logistics and Supply Chain Management” by </a:t>
            </a:r>
            <a:r>
              <a:rPr lang="en-US" sz="2400" dirty="0" err="1" smtClean="0"/>
              <a:t>Mangan</a:t>
            </a:r>
            <a:r>
              <a:rPr lang="en-US" sz="2400" dirty="0" smtClean="0"/>
              <a:t>, </a:t>
            </a:r>
            <a:r>
              <a:rPr lang="en-US" sz="2400" dirty="0" err="1" smtClean="0"/>
              <a:t>Lalwani</a:t>
            </a:r>
            <a:r>
              <a:rPr lang="en-US" sz="2400" dirty="0" smtClean="0"/>
              <a:t> &amp; Butcher, 2008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Air cargo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Sea-</a:t>
            </a:r>
            <a:r>
              <a:rPr lang="en-US" dirty="0" err="1" smtClean="0"/>
              <a:t>Tac</a:t>
            </a:r>
            <a:r>
              <a:rPr lang="en-US" dirty="0" smtClean="0"/>
              <a:t> Airport: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http://www.portseattle.org/Cargo/AirCargo/Pages/default.aspx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Logistics involves getting…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dirty="0" smtClean="0"/>
              <a:t>In the right way and from the right place…</a:t>
            </a:r>
          </a:p>
          <a:p>
            <a:r>
              <a:rPr lang="en-US" dirty="0" smtClean="0"/>
              <a:t>…The right product</a:t>
            </a:r>
          </a:p>
          <a:p>
            <a:r>
              <a:rPr lang="en-US" dirty="0" smtClean="0"/>
              <a:t>…In the right quantity and right quality</a:t>
            </a:r>
          </a:p>
          <a:p>
            <a:r>
              <a:rPr lang="en-US" dirty="0" smtClean="0"/>
              <a:t>…To the right place</a:t>
            </a:r>
          </a:p>
          <a:p>
            <a:r>
              <a:rPr lang="en-US" dirty="0" smtClean="0"/>
              <a:t>…At the right time</a:t>
            </a:r>
          </a:p>
          <a:p>
            <a:r>
              <a:rPr lang="en-US" dirty="0" smtClean="0"/>
              <a:t>…For the right customer</a:t>
            </a:r>
          </a:p>
          <a:p>
            <a:r>
              <a:rPr lang="en-US" dirty="0" smtClean="0"/>
              <a:t>…At the right cost</a:t>
            </a:r>
          </a:p>
          <a:p>
            <a:r>
              <a:rPr lang="en-US" dirty="0" smtClean="0"/>
              <a:t>…In the right environmental &amp; ethical fashion</a:t>
            </a:r>
          </a:p>
          <a:p>
            <a:pPr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Logistics Management, as defined by the Council of Supply Chain Mgmt.:</a:t>
            </a:r>
            <a:endParaRPr lang="en-US" dirty="0"/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r>
              <a:rPr lang="en-US" smtClean="0"/>
              <a:t>That part of the supply chain management that plans, implements, and controls the efficient, effective, forward and reverse flow and storage of goods </a:t>
            </a:r>
            <a:r>
              <a:rPr lang="en-US" sz="2000" smtClean="0"/>
              <a:t>(raw materials, in-process inventory and finished goods), </a:t>
            </a:r>
            <a:r>
              <a:rPr lang="en-US" smtClean="0"/>
              <a:t>services, and related information between the point of origin and the point of consumption in order to meet the customers’ requirements.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Distribution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</a:t>
            </a:r>
            <a:r>
              <a:rPr lang="en-US" u="sng" dirty="0" smtClean="0"/>
              <a:t>outbound</a:t>
            </a:r>
            <a:r>
              <a:rPr lang="en-US" dirty="0" smtClean="0"/>
              <a:t> flow of materials from the supplier or manufacturer to customers.  In synchronization with channel management, it includes warehousing, transportation, and inventory management activities.  </a:t>
            </a:r>
            <a:r>
              <a:rPr lang="en-US" sz="1600" dirty="0" smtClean="0"/>
              <a:t>(modified from William C. </a:t>
            </a:r>
            <a:r>
              <a:rPr lang="en-US" sz="1600" dirty="0" err="1" smtClean="0"/>
              <a:t>Copacino</a:t>
            </a:r>
            <a:r>
              <a:rPr lang="en-US" sz="1600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upstream counter part to distribution is Materials Management, which is concerned with the </a:t>
            </a:r>
            <a:r>
              <a:rPr lang="en-US" u="sng" dirty="0" smtClean="0"/>
              <a:t>inbound</a:t>
            </a:r>
            <a:r>
              <a:rPr lang="en-US" dirty="0" smtClean="0"/>
              <a:t> movement and storage of raw materials and supplies.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Upstream              Downstream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Source: vivaceproject.com</a:t>
            </a:r>
            <a:endParaRPr lang="en-US" sz="1400" dirty="0"/>
          </a:p>
        </p:txBody>
      </p:sp>
      <p:sp>
        <p:nvSpPr>
          <p:cNvPr id="4" name="Left-Right Arrow 3"/>
          <p:cNvSpPr/>
          <p:nvPr/>
        </p:nvSpPr>
        <p:spPr>
          <a:xfrm>
            <a:off x="3581400" y="609600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6498" name="Picture 2" descr="http://www.vivaceproject.com/showcase_html/supply%20chain%20simulation/introduction%20to%20supply%20chain_im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133600"/>
            <a:ext cx="8534400" cy="22595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Transportation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physical flow using various modes of transportation in supply chains.  The modes are </a:t>
            </a:r>
            <a:r>
              <a:rPr lang="en-US" dirty="0" smtClean="0">
                <a:solidFill>
                  <a:srgbClr val="FF0000"/>
                </a:solidFill>
              </a:rPr>
              <a:t>air, road, water, rail and pipeline</a:t>
            </a:r>
            <a:r>
              <a:rPr lang="en-US" dirty="0" smtClean="0"/>
              <a:t>.  You can also argue that electronic transmission is a major form of transportation in the service industries.  </a:t>
            </a:r>
          </a:p>
          <a:p>
            <a:r>
              <a:rPr lang="en-US" dirty="0" smtClean="0"/>
              <a:t>(As we will see, conveyor systems are also a form of local transportation)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 and Place Utility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</a:rPr>
              <a:t>Transportation adds value</a:t>
            </a:r>
            <a:r>
              <a:rPr lang="en-US" dirty="0" smtClean="0"/>
              <a:t>, because: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Place utility:  The product is more worth when moved to another place (e.g. where the customers are!)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Time utility:  The transportation occurs when it is needed. 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For example:  Cold beer is worth more (has higher utility for you) in your refrigerator in August than at the Milwaukee brewery in January.  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Transportation is </a:t>
            </a:r>
            <a:r>
              <a:rPr lang="en-US" b="1" smtClean="0"/>
              <a:t>derived</a:t>
            </a:r>
            <a:r>
              <a:rPr lang="en-US" smtClean="0"/>
              <a:t> demand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Something else needs to be transported</a:t>
            </a:r>
          </a:p>
          <a:p>
            <a:r>
              <a:rPr lang="en-US" smtClean="0"/>
              <a:t>The demand for something else creates a demand for transportation</a:t>
            </a:r>
          </a:p>
          <a:p>
            <a:r>
              <a:rPr lang="en-US" smtClean="0"/>
              <a:t>However, the freight cost may influence the total demand for the product (at a time and place), so there is a dependency.  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762000"/>
          <a:ext cx="6096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295400" y="457200"/>
          <a:ext cx="63246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3048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functions are distributed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For references and citations, please either add a footnote or use a convention like APA or IEEE.  For example, (Udbye, 2012) or [1] in the body of the text can carry this reference:</a:t>
            </a:r>
          </a:p>
          <a:p>
            <a:r>
              <a:rPr lang="en-US" dirty="0" smtClean="0"/>
              <a:t>Udbye, Andreas, The meaning of supply chain management, Journal of Logistics, Vol. 1, No.2, 2012, p. 23-30  or</a:t>
            </a:r>
          </a:p>
          <a:p>
            <a:r>
              <a:rPr lang="en-US" dirty="0" smtClean="0"/>
              <a:t>[1] </a:t>
            </a:r>
            <a:r>
              <a:rPr lang="en-US" dirty="0" smtClean="0"/>
              <a:t>Udbye, Andreas, The meaning of supply chain management, Journal of Logistics, Vol. 1, No.2, 2012, p. 23-30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Transportation from Dust to Rust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</p:txBody>
      </p:sp>
      <p:pic>
        <p:nvPicPr>
          <p:cNvPr id="48131" name="Picture 2" descr="http://i2.cdn.turner.com/money/galleries/2008/fortune/0804/gallery.mosaic.fortune/images/_MG_72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0" y="1339850"/>
            <a:ext cx="71247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http://prometheus.med.utah.edu/~bwjones/wp-content/uploads/iblog/Caterpillar%20mining%20tru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066800"/>
            <a:ext cx="57150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 descr="http://www.wku.edu/Geo/info/webpics/convey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447800"/>
            <a:ext cx="66706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http://www.portcanaveral.com/mediaaccess/aerial/north_car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685800"/>
            <a:ext cx="685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http://www.broadgrain.com/images/railcar_load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914400"/>
            <a:ext cx="5132388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 descr="http://www.sovereign-publications.com/images/coperion/smelter_plan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6163" y="1905000"/>
            <a:ext cx="72199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4" descr="http://www.irwincar.com/images/irwincar/showroom/ladlec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1113" y="1143000"/>
            <a:ext cx="6415087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2" descr="http://www.odt.com.au/images/Ingot%20Casting%20Facility%20-%20Manipula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http://www.rochesteraluminum.com/Truck-Ing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900" y="838200"/>
            <a:ext cx="57880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2" descr="http://www.gainesvillemechanical.com/gm/wp-content/uploads/2010/05/Sheet-Metal-Fabrication-Plant-589x4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4100" y="838200"/>
            <a:ext cx="6413500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Supply Chain Management, defined: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management across a network of upstream and downstream organizations of material, information and resource flows that lead to the creation of value in the form of products and/or services.  “The Value Chain”. </a:t>
            </a:r>
            <a:endParaRPr lang="en-US" sz="1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4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“Farm to fork”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“Cradle to Grave”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“Dust to Rust”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</a:t>
            </a:r>
            <a:endParaRPr lang="en-US" sz="1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2" descr="http://www.mikeconn.net/wp-content/uploads/2010/05/forklift_2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914400"/>
            <a:ext cx="64579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2" descr="http://www.raghavendrashipping.com/a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7325" y="990600"/>
            <a:ext cx="555307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2" descr="http://www.avonrents.com/images/trucks/16feet-box-tru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550" y="1676400"/>
            <a:ext cx="52101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2" descr="http://www.dwnicholson.com/air_cargo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95400"/>
            <a:ext cx="757237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2" descr="http://t2.gstatic.com/images?q=tbn:rlFufH1bMRWNYM:http://www.villagevoice.com/blogs/runninscared/Wesco-Standard-Deluxe-Pallet-Jack.jp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528763"/>
            <a:ext cx="3429000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Picture 2" descr="http://www.oneheartmanyhands.com/Portals/0/IMG_0850%20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9144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7" name="Picture 2" descr="http://www.underconsideration.com/speakup/archives/home_homedep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4300" y="1155700"/>
            <a:ext cx="54737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5" name="Picture 2" descr="http://www.sybarites.org/wp-content/bentleysuv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91440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3" name="Picture 2" descr="http://onlygizmos.com/content/2009/04/gadgets-recycl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0150" y="1066800"/>
            <a:ext cx="6400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1" name="Picture 2" descr="http://www.ilikeitdesign.com/missouri/images/metal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143000"/>
            <a:ext cx="64579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Transportation and Distribution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Logistics</a:t>
            </a:r>
            <a:r>
              <a:rPr lang="en-US" dirty="0" smtClean="0"/>
              <a:t> activities that are a sub-set of Supply Chain Management</a:t>
            </a:r>
          </a:p>
          <a:p>
            <a:r>
              <a:rPr lang="en-US" dirty="0" smtClean="0"/>
              <a:t>Between 5 and 10% of the U.S. economy</a:t>
            </a:r>
          </a:p>
          <a:p>
            <a:r>
              <a:rPr lang="en-US" dirty="0" smtClean="0"/>
              <a:t>Employs several million people</a:t>
            </a:r>
          </a:p>
          <a:p>
            <a:r>
              <a:rPr lang="en-US" dirty="0" smtClean="0"/>
              <a:t>Exposed to many environmental factors, and prone to business cycle gyrations</a:t>
            </a:r>
          </a:p>
          <a:p>
            <a:r>
              <a:rPr lang="en-US" dirty="0" smtClean="0"/>
              <a:t>Heavily regulated and fragmented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89" name="Picture 2" descr="http://www.concordma.gov/pages/ConcordMA_Recycle/00DEEEE2-000F8513.0/recycletru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1000" y="12192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7" name="Picture 2" descr="http://www.constructionequipmentguide.com/scripts/asp_resize_edit.asp?id=4394&amp;width=4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7200" y="1524000"/>
            <a:ext cx="5283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5" name="Picture 2" descr="http://www.translationdirectory.com/images_articles/wikipedia/railroads/A_Gondola_type_of_railroad_c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6500" y="609600"/>
            <a:ext cx="6400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Picture 2" descr="http://www.alunet.net/news-img/3smelting082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2713" y="1143000"/>
            <a:ext cx="580548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Transportation and the Economy</a:t>
            </a:r>
          </a:p>
        </p:txBody>
      </p:sp>
      <p:sp>
        <p:nvSpPr>
          <p:cNvPr id="972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Freight transportation now about 5% of GDP (used to be higher) </a:t>
            </a:r>
          </a:p>
          <a:p>
            <a:r>
              <a:rPr lang="en-US" smtClean="0"/>
              <a:t>Modal split (approx.), by ton-miles:</a:t>
            </a:r>
          </a:p>
          <a:p>
            <a:pPr lvl="1"/>
            <a:r>
              <a:rPr lang="en-US" smtClean="0"/>
              <a:t>Rail		40%	</a:t>
            </a:r>
          </a:p>
          <a:p>
            <a:pPr lvl="1"/>
            <a:r>
              <a:rPr lang="en-US" smtClean="0"/>
              <a:t>Truck		30%</a:t>
            </a:r>
          </a:p>
          <a:p>
            <a:pPr lvl="1"/>
            <a:r>
              <a:rPr lang="en-US" smtClean="0"/>
              <a:t>Water		13%</a:t>
            </a:r>
          </a:p>
          <a:p>
            <a:pPr lvl="1"/>
            <a:r>
              <a:rPr lang="en-US" smtClean="0"/>
              <a:t>Pipelines	17%</a:t>
            </a:r>
          </a:p>
          <a:p>
            <a:pPr lvl="1"/>
            <a:r>
              <a:rPr lang="en-US" smtClean="0"/>
              <a:t>Air		Less than 0.5%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Why is transportation so heavily regulated (explicitly and implicitly)?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Prevent discriminatory practices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Prevent collusion and rate fixing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Provide equal service (e.g. USPS)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Prevent monopolistic practices (anti trust)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Because public assets are used (roads, etc.)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Ensure safety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Ensure national security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Protectionism (Support domestic industry)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Protect the environment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Ensure standardization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 components &amp; definitions</a:t>
            </a:r>
          </a:p>
        </p:txBody>
      </p:sp>
      <p:sp>
        <p:nvSpPr>
          <p:cNvPr id="1013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Transit Time  (affects the inventory levels)</a:t>
            </a:r>
          </a:p>
          <a:p>
            <a:r>
              <a:rPr lang="en-US" smtClean="0"/>
              <a:t>Frequency  (for scheduled services)</a:t>
            </a:r>
          </a:p>
          <a:p>
            <a:r>
              <a:rPr lang="en-US" smtClean="0"/>
              <a:t>Reliability (consistency, affects safety buffers)</a:t>
            </a:r>
          </a:p>
          <a:p>
            <a:r>
              <a:rPr lang="en-US" smtClean="0"/>
              <a:t>Accessibility  (reach and direct service)</a:t>
            </a:r>
          </a:p>
          <a:p>
            <a:r>
              <a:rPr lang="en-US" smtClean="0"/>
              <a:t>Capability  (equipment and IT)</a:t>
            </a:r>
          </a:p>
          <a:p>
            <a:r>
              <a:rPr lang="en-US" smtClean="0"/>
              <a:t>Security  (safety of the goods in transit)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5" name="Picture 109"/>
          <p:cNvPicPr>
            <a:picLocks noChangeAspect="1" noChangeArrowheads="1"/>
          </p:cNvPicPr>
          <p:nvPr/>
        </p:nvPicPr>
        <p:blipFill>
          <a:blip r:embed="rId3" cstate="print"/>
          <a:srcRect l="17332" t="24533" r="27333" b="8533"/>
          <a:stretch>
            <a:fillRect/>
          </a:stretch>
        </p:blipFill>
        <p:spPr bwMode="auto">
          <a:xfrm>
            <a:off x="1295400" y="1210674"/>
            <a:ext cx="6934200" cy="51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Relative mode attributes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for 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“The Green Team”</a:t>
            </a:r>
          </a:p>
          <a:p>
            <a:r>
              <a:rPr lang="en-US" dirty="0" smtClean="0"/>
              <a:t>Aim for about 500+ words</a:t>
            </a:r>
          </a:p>
          <a:p>
            <a:r>
              <a:rPr lang="en-US" dirty="0" smtClean="0"/>
              <a:t>Hint: as is typical in supply chain management, many trade-offs to consider</a:t>
            </a:r>
          </a:p>
          <a:p>
            <a:r>
              <a:rPr lang="en-US" dirty="0" smtClean="0"/>
              <a:t>No right or wrong solutions (but some suggestions may be better than others…)</a:t>
            </a:r>
          </a:p>
          <a:p>
            <a:r>
              <a:rPr lang="en-US" dirty="0" smtClean="0"/>
              <a:t>Due next Monday by 4 pm.  </a:t>
            </a:r>
          </a:p>
          <a:p>
            <a:r>
              <a:rPr lang="en-US" dirty="0" smtClean="0"/>
              <a:t>Late submissions incur a </a:t>
            </a:r>
            <a:r>
              <a:rPr lang="en-US" dirty="0" smtClean="0"/>
              <a:t>10 </a:t>
            </a:r>
            <a:r>
              <a:rPr lang="en-US" dirty="0" smtClean="0"/>
              <a:t>pt </a:t>
            </a:r>
            <a:r>
              <a:rPr lang="en-US" dirty="0" smtClean="0"/>
              <a:t>(25%) deduction </a:t>
            </a:r>
            <a:r>
              <a:rPr lang="en-US" dirty="0" smtClean="0"/>
              <a:t>per </a:t>
            </a:r>
            <a:r>
              <a:rPr lang="en-US" dirty="0" smtClean="0"/>
              <a:t>day </a:t>
            </a:r>
            <a:endParaRPr lang="en-US" dirty="0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Next week: Online Only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attending  a large Supply Chain conference in Atlanta</a:t>
            </a:r>
          </a:p>
          <a:p>
            <a:r>
              <a:rPr lang="en-US" dirty="0" smtClean="0"/>
              <a:t>No in-class session Monday</a:t>
            </a:r>
          </a:p>
          <a:p>
            <a:r>
              <a:rPr lang="en-US" dirty="0" smtClean="0"/>
              <a:t>The Monday lecture will be prerecorded and posted in </a:t>
            </a:r>
            <a:r>
              <a:rPr lang="en-US" dirty="0" err="1" smtClean="0"/>
              <a:t>Tegrity</a:t>
            </a:r>
            <a:r>
              <a:rPr lang="en-US" dirty="0" smtClean="0"/>
              <a:t> by this Friday</a:t>
            </a:r>
          </a:p>
          <a:p>
            <a:r>
              <a:rPr lang="en-US" dirty="0" smtClean="0"/>
              <a:t>The cases are still due </a:t>
            </a:r>
            <a:r>
              <a:rPr lang="en-US" u="sng" dirty="0" smtClean="0"/>
              <a:t>before </a:t>
            </a:r>
            <a:r>
              <a:rPr lang="en-US" u="sng" dirty="0" smtClean="0"/>
              <a:t>7 </a:t>
            </a:r>
            <a:r>
              <a:rPr lang="en-US" u="sng" dirty="0" smtClean="0"/>
              <a:t>pm </a:t>
            </a:r>
            <a:r>
              <a:rPr lang="en-US" dirty="0" smtClean="0"/>
              <a:t>on </a:t>
            </a:r>
            <a:r>
              <a:rPr lang="en-US" dirty="0" smtClean="0"/>
              <a:t>Monday Oct. 1</a:t>
            </a:r>
            <a:endParaRPr lang="en-US" dirty="0" smtClean="0"/>
          </a:p>
          <a:p>
            <a:r>
              <a:rPr lang="en-US" dirty="0" smtClean="0"/>
              <a:t>Next in-class session is session 3: October 8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Today’s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Introductions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Syllabus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Course outline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Expectations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weekly case studies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Putting transportation and distribution in context: South Puget Sound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Power point presentation on logistics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Pierce County and Transportation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employers:</a:t>
            </a:r>
          </a:p>
          <a:p>
            <a:pPr lvl="1"/>
            <a:r>
              <a:rPr lang="en-US" dirty="0" smtClean="0">
                <a:hlinkClick r:id="rId3"/>
              </a:rPr>
              <a:t>http://www.edbtacomapierce.org/Page.aspx?nid=44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Marine and intermodal transportation:</a:t>
            </a:r>
          </a:p>
          <a:p>
            <a:pPr lvl="1"/>
            <a:r>
              <a:rPr lang="en-US" dirty="0" smtClean="0">
                <a:hlinkClick r:id="rId4"/>
              </a:rPr>
              <a:t>http://www.portoftacoma.com/stats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3555" name="Picture 2" descr="http://www.google.com/url?source=imglanding&amp;ct=img&amp;q=http://ops.fhwa.dot.gov/freight/freight_analysis/nat_freight_stats/images/lo_res_jpg/tonhwyrrww2007.jpg&amp;sa=X&amp;ei=1X1zTuu7MNCHsALsuK2MBQ&amp;ved=0CAYQ8wc4IA&amp;usg=AFQjCNFrx-xri62-WSFWsCqMad0CoQMd6g"/>
          <p:cNvPicPr>
            <a:picLocks noChangeAspect="1" noChangeArrowheads="1"/>
          </p:cNvPicPr>
          <p:nvPr/>
        </p:nvPicPr>
        <p:blipFill>
          <a:blip r:embed="rId3" cstate="print"/>
          <a:srcRect l="3999" t="5174" r="3999" b="7762"/>
          <a:stretch>
            <a:fillRect/>
          </a:stretch>
        </p:blipFill>
        <p:spPr bwMode="auto">
          <a:xfrm>
            <a:off x="325438" y="152400"/>
            <a:ext cx="8437562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Interstate Network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5603" name="Picture 2" descr="File:Map of current Interstates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447800"/>
            <a:ext cx="77724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USA Rail Network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7651" name="Picture 2" descr="USA Rail 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066800"/>
            <a:ext cx="807720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3405</TotalTime>
  <Words>1021</Words>
  <Application>Microsoft Office PowerPoint</Application>
  <PresentationFormat>On-screen Show (4:3)</PresentationFormat>
  <Paragraphs>186</Paragraphs>
  <Slides>49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LOG 102:  Session 1 (Sept. 24, 2012)</vt:lpstr>
      <vt:lpstr>Citations</vt:lpstr>
      <vt:lpstr>Supply Chain Management, defined:</vt:lpstr>
      <vt:lpstr>Transportation and Distribution</vt:lpstr>
      <vt:lpstr>Today’s lecture</vt:lpstr>
      <vt:lpstr>Pierce County and Transportation</vt:lpstr>
      <vt:lpstr>Slide 7</vt:lpstr>
      <vt:lpstr>Interstate Network</vt:lpstr>
      <vt:lpstr>USA Rail Network</vt:lpstr>
      <vt:lpstr>Air cargo</vt:lpstr>
      <vt:lpstr>Logistics involves getting…</vt:lpstr>
      <vt:lpstr>Logistics Management, as defined by the Council of Supply Chain Mgmt.:</vt:lpstr>
      <vt:lpstr>Distribution</vt:lpstr>
      <vt:lpstr>Upstream              Downstream</vt:lpstr>
      <vt:lpstr>Transportation</vt:lpstr>
      <vt:lpstr>Time and Place Utility</vt:lpstr>
      <vt:lpstr>Transportation is derived demand</vt:lpstr>
      <vt:lpstr>Slide 18</vt:lpstr>
      <vt:lpstr>Slide 19</vt:lpstr>
      <vt:lpstr>Transportation from Dust to Rust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Transportation and the Economy</vt:lpstr>
      <vt:lpstr>Why is transportation so heavily regulated (explicitly and implicitly)?</vt:lpstr>
      <vt:lpstr>Service components &amp; definitions</vt:lpstr>
      <vt:lpstr>Relative mode attributes</vt:lpstr>
      <vt:lpstr>Case for next week</vt:lpstr>
      <vt:lpstr>Next week: Online Only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Logistics Terminology</dc:title>
  <dc:creator>Andreas</dc:creator>
  <cp:lastModifiedBy>Andreas</cp:lastModifiedBy>
  <cp:revision>18</cp:revision>
  <dcterms:created xsi:type="dcterms:W3CDTF">2010-08-18T16:32:27Z</dcterms:created>
  <dcterms:modified xsi:type="dcterms:W3CDTF">2012-09-25T03:15:54Z</dcterms:modified>
</cp:coreProperties>
</file>