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777" r:id="rId3"/>
  </p:sldMasterIdLst>
  <p:notesMasterIdLst>
    <p:notesMasterId r:id="rId103"/>
  </p:notesMasterIdLst>
  <p:sldIdLst>
    <p:sldId id="332" r:id="rId4"/>
    <p:sldId id="380" r:id="rId5"/>
    <p:sldId id="381" r:id="rId6"/>
    <p:sldId id="333" r:id="rId7"/>
    <p:sldId id="372" r:id="rId8"/>
    <p:sldId id="334" r:id="rId9"/>
    <p:sldId id="378" r:id="rId10"/>
    <p:sldId id="318" r:id="rId11"/>
    <p:sldId id="257" r:id="rId12"/>
    <p:sldId id="382" r:id="rId13"/>
    <p:sldId id="316" r:id="rId14"/>
    <p:sldId id="317" r:id="rId15"/>
    <p:sldId id="258" r:id="rId16"/>
    <p:sldId id="259" r:id="rId17"/>
    <p:sldId id="260" r:id="rId18"/>
    <p:sldId id="261" r:id="rId19"/>
    <p:sldId id="262" r:id="rId20"/>
    <p:sldId id="263" r:id="rId21"/>
    <p:sldId id="335" r:id="rId22"/>
    <p:sldId id="264" r:id="rId23"/>
    <p:sldId id="275" r:id="rId24"/>
    <p:sldId id="383" r:id="rId25"/>
    <p:sldId id="274" r:id="rId26"/>
    <p:sldId id="373" r:id="rId27"/>
    <p:sldId id="267" r:id="rId28"/>
    <p:sldId id="320" r:id="rId29"/>
    <p:sldId id="269" r:id="rId30"/>
    <p:sldId id="270" r:id="rId31"/>
    <p:sldId id="321" r:id="rId32"/>
    <p:sldId id="272" r:id="rId33"/>
    <p:sldId id="322" r:id="rId34"/>
    <p:sldId id="280" r:id="rId35"/>
    <p:sldId id="281" r:id="rId36"/>
    <p:sldId id="323" r:id="rId37"/>
    <p:sldId id="324" r:id="rId38"/>
    <p:sldId id="326" r:id="rId39"/>
    <p:sldId id="286" r:id="rId40"/>
    <p:sldId id="329" r:id="rId41"/>
    <p:sldId id="374" r:id="rId42"/>
    <p:sldId id="288" r:id="rId43"/>
    <p:sldId id="328" r:id="rId44"/>
    <p:sldId id="327" r:id="rId45"/>
    <p:sldId id="336" r:id="rId46"/>
    <p:sldId id="291" r:id="rId47"/>
    <p:sldId id="325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37" r:id="rId66"/>
    <p:sldId id="338" r:id="rId67"/>
    <p:sldId id="379" r:id="rId68"/>
    <p:sldId id="339" r:id="rId69"/>
    <p:sldId id="340" r:id="rId70"/>
    <p:sldId id="341" r:id="rId71"/>
    <p:sldId id="342" r:id="rId72"/>
    <p:sldId id="343" r:id="rId73"/>
    <p:sldId id="376" r:id="rId74"/>
    <p:sldId id="344" r:id="rId75"/>
    <p:sldId id="345" r:id="rId76"/>
    <p:sldId id="346" r:id="rId77"/>
    <p:sldId id="347" r:id="rId78"/>
    <p:sldId id="348" r:id="rId79"/>
    <p:sldId id="349" r:id="rId80"/>
    <p:sldId id="350" r:id="rId81"/>
    <p:sldId id="351" r:id="rId82"/>
    <p:sldId id="352" r:id="rId83"/>
    <p:sldId id="353" r:id="rId84"/>
    <p:sldId id="354" r:id="rId85"/>
    <p:sldId id="355" r:id="rId86"/>
    <p:sldId id="356" r:id="rId87"/>
    <p:sldId id="357" r:id="rId88"/>
    <p:sldId id="358" r:id="rId89"/>
    <p:sldId id="359" r:id="rId90"/>
    <p:sldId id="360" r:id="rId91"/>
    <p:sldId id="361" r:id="rId92"/>
    <p:sldId id="362" r:id="rId93"/>
    <p:sldId id="363" r:id="rId94"/>
    <p:sldId id="364" r:id="rId95"/>
    <p:sldId id="365" r:id="rId96"/>
    <p:sldId id="366" r:id="rId97"/>
    <p:sldId id="367" r:id="rId98"/>
    <p:sldId id="368" r:id="rId99"/>
    <p:sldId id="369" r:id="rId100"/>
    <p:sldId id="370" r:id="rId101"/>
    <p:sldId id="371" r:id="rId10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14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07" Type="http://schemas.openxmlformats.org/officeDocument/2006/relationships/tableStyles" Target="tableStyles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slide" Target="slides/slide84.xml"/><Relationship Id="rId102" Type="http://schemas.openxmlformats.org/officeDocument/2006/relationships/slide" Target="slides/slide99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theme" Target="theme/theme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1198FD-7806-4762-ACB9-F077E46BA627}" type="datetimeFigureOut">
              <a:rPr lang="en-US"/>
              <a:pPr>
                <a:defRPr/>
              </a:pPr>
              <a:t>10/8/2012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2B28A94-1CEB-41A1-B0F0-042646AF7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45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65B245-BD0A-46C7-A19D-15D0FE5EE2A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4E9113-EDA5-438C-BB38-2E8FFDF2E68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1FCB4A-5E40-4957-ABCD-517528C0044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5EFA06-19CB-4A36-AA3E-E61BBD7E083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529336-BDDE-44CA-9086-D5DA42B9C5F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55269F-F4BB-4966-A6F0-4EDAB98F659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3B620E-D935-45EF-9B85-F52B44A3E43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16F7C6-4196-4594-B18C-95C73274AA6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77E57-541E-4DEF-A4AD-54926BAB49B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36BA6C-845F-445C-9F20-C4DD3987219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E6346B-CCBC-441C-AF55-507467DEACC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28A94-1CEB-41A1-B0F0-042646AF75D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965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9B938A-7BF5-4F68-8817-3FC5CE63FFF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1EE548-0763-486D-BA22-BF1B1786AB2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28A94-1CEB-41A1-B0F0-042646AF75D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AAD863-182E-4AFE-B140-4135D70FBF3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C172A2-73C6-4779-90A7-A2B30C03F69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40A84D3-5440-497B-B69C-FF89D265BFB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165DA1-72CE-4DA4-997F-1CAEEADCB21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F3FAC1-D0C2-43CF-8B93-B133CC08C5E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30B90-68F0-43B3-82E0-C647D266E8D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CE4D72-338A-455A-AD7D-7576B06BDEC4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C2CD12-21E8-4753-AE01-546511DCA35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23CA99-E4ED-4AAB-9BCA-6449030F879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9719DA-D7ED-47BB-A641-2537F85A416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5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287B3B-74FA-437D-BA2C-EDDF1D64F04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98E029-6F32-4BCD-B7B0-399A1EC323D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6DF843-3580-4CB1-9559-624AE7B0460D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2EBF43-2EA8-4C32-B07A-0AA826EC162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5FEE56-71D8-420E-AE81-BA6365AB978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28A94-1CEB-41A1-B0F0-042646AF75DE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787464-0904-4303-8D8A-DE8346FF8AA9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0430B12-54B2-4B25-9D20-30D08AB5265C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28A94-1CEB-41A1-B0F0-042646AF75D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B6E575-BF19-4ECD-8C66-E811D8BED33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D30495-A18A-4490-99E3-38C8DB4B0A53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802B3C-9DC9-4603-8959-5372606C71A0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61A1C1-1968-46F2-97AB-83529F735648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6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AA9D52-642B-4490-AA09-9F71AD3691DB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8E67BE-A291-4DA1-90AC-4987CFC9079A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D4B0C2-CBF5-4C8E-A1D3-EB316B37C9C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en-US"/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28A927-7C67-428E-B2B1-46566ED0D5F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/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92F398-C790-4FA0-8FDD-D4DCE650F7C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50</a:t>
            </a:fld>
            <a:endParaRPr lang="en-US"/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602CE7-3807-4B1E-ACFD-BFDCB0875CD4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C982DF-40BF-4CC8-9B0F-12849E7FE58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2445E4-80D8-4278-B61A-D3B52BE5573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52</a:t>
            </a:fld>
            <a:endParaRPr lang="en-US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D7A346-6538-4C41-B485-7D0BEED47AA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53</a:t>
            </a:fld>
            <a:endParaRPr lang="en-US"/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E368EF-2732-407A-83B7-04267A10441E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213647-0DC3-4FBC-B7F6-937A42D6BA5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55</a:t>
            </a:fld>
            <a:endParaRPr lang="en-US"/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671BE6-86F9-4CFA-9057-6C6791F0B58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56</a:t>
            </a:fld>
            <a:endParaRPr lang="en-US"/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4CCD39-447B-4BCB-92CE-3A17A671C632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FED08C-551A-455F-98E0-6F6A234C2996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0BC0F9-749C-4C50-BDAC-5FF7ECCBA5A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59</a:t>
            </a:fld>
            <a:endParaRPr lang="en-US"/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967D15-F7E2-4F8D-B50D-F688F5F2CFF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60</a:t>
            </a:fld>
            <a:endParaRPr lang="en-US"/>
          </a:p>
        </p:txBody>
      </p:sp>
      <p:sp>
        <p:nvSpPr>
          <p:cNvPr id="181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2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D691D3-8C50-4A9D-85C6-E24B36C52431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28A94-1CEB-41A1-B0F0-042646AF75D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52C543-F94A-4585-8F44-8DE005616B4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62</a:t>
            </a:fld>
            <a:endParaRPr lang="en-US"/>
          </a:p>
        </p:txBody>
      </p:sp>
      <p:sp>
        <p:nvSpPr>
          <p:cNvPr id="183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3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52A70F-66AB-4010-92EA-F05BB368D85B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5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BA4A5F-88C0-4161-8C60-79E647136AE9}" type="slidenum">
              <a:rPr lang="en-US" smtClean="0"/>
              <a:pPr>
                <a:defRPr/>
              </a:pPr>
              <a:t>64</a:t>
            </a:fld>
            <a:endParaRPr lang="en-US" dirty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28A94-1CEB-41A1-B0F0-042646AF75DE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954F321-B30C-4BD2-862F-BB5D2483AA01}" type="slidenum">
              <a:rPr lang="en-US">
                <a:solidFill>
                  <a:srgbClr val="000000"/>
                </a:solidFill>
              </a:rPr>
              <a:pPr>
                <a:defRPr/>
              </a:pPr>
              <a:t>66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8637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6372" name="Rectangle 1027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C9F4FB6-A560-4827-968B-4D77D9A33245}" type="slidenum">
              <a:rPr lang="en-US">
                <a:solidFill>
                  <a:srgbClr val="000000"/>
                </a:solidFill>
              </a:rPr>
              <a:pPr>
                <a:defRPr/>
              </a:pPr>
              <a:t>67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87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8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09CD08-2732-44BA-8096-0E8A491B1D04}" type="slidenum">
              <a:rPr lang="en-US">
                <a:solidFill>
                  <a:prstClr val="black"/>
                </a:solidFill>
              </a:rPr>
              <a:pPr>
                <a:defRPr/>
              </a:pPr>
              <a:t>68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9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48C0D6-9A35-4169-B35A-22C16BFA466F}" type="slidenum">
              <a:rPr lang="en-US">
                <a:solidFill>
                  <a:prstClr val="black"/>
                </a:solidFill>
              </a:rPr>
              <a:pPr>
                <a:defRPr/>
              </a:pPr>
              <a:t>69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0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1C8C38-A1E3-4516-8AE5-E3C68222CB12}" type="slidenum">
              <a:rPr lang="en-US">
                <a:solidFill>
                  <a:prstClr val="black"/>
                </a:solidFill>
              </a:rPr>
              <a:pPr>
                <a:defRPr/>
              </a:pPr>
              <a:t>70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28A94-1CEB-41A1-B0F0-042646AF75DE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E828A2-9A32-400D-AB17-60C4C12CDC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3107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6" name="Rectangle 1027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1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BC7E4C-6706-42A4-A11E-3D8EAE847EEA}" type="slidenum">
              <a:rPr lang="en-US">
                <a:solidFill>
                  <a:prstClr val="black"/>
                </a:solidFill>
              </a:rPr>
              <a:pPr>
                <a:defRPr/>
              </a:pPr>
              <a:t>72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2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843A4C-B4D3-452D-8D2F-F31466EEEA43}" type="slidenum">
              <a:rPr lang="en-US">
                <a:solidFill>
                  <a:prstClr val="black"/>
                </a:solidFill>
              </a:rPr>
              <a:pPr>
                <a:defRPr/>
              </a:pPr>
              <a:t>73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BAA8EC-EE45-4222-AE17-A0DEAB8D241E}" type="slidenum">
              <a:rPr lang="en-US">
                <a:solidFill>
                  <a:prstClr val="black"/>
                </a:solidFill>
              </a:rPr>
              <a:pPr>
                <a:defRPr/>
              </a:pPr>
              <a:t>74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956085-70AF-4F19-A6B4-369DB0766A08}" type="slidenum">
              <a:rPr lang="en-US">
                <a:solidFill>
                  <a:prstClr val="black"/>
                </a:solidFill>
              </a:rPr>
              <a:pPr>
                <a:defRPr/>
              </a:pPr>
              <a:t>75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5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9D04B3-9A9A-40C6-9F1D-2EAD261BA312}" type="slidenum">
              <a:rPr lang="en-US">
                <a:solidFill>
                  <a:prstClr val="black"/>
                </a:solidFill>
              </a:rPr>
              <a:pPr>
                <a:defRPr/>
              </a:pPr>
              <a:t>76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6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73C6E2-2F7E-44CC-8F78-43EE576CBA19}" type="slidenum">
              <a:rPr lang="en-US">
                <a:solidFill>
                  <a:prstClr val="black"/>
                </a:solidFill>
              </a:rPr>
              <a:pPr>
                <a:defRPr/>
              </a:pPr>
              <a:t>77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7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4BF4AC-5D5D-4FBC-8EE6-51D98FB51C7C}" type="slidenum">
              <a:rPr lang="en-US">
                <a:solidFill>
                  <a:prstClr val="black"/>
                </a:solidFill>
              </a:rPr>
              <a:pPr>
                <a:defRPr/>
              </a:pPr>
              <a:t>78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8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55D3B5-C0E8-4ED9-AD47-A259633053C9}" type="slidenum">
              <a:rPr lang="en-US">
                <a:solidFill>
                  <a:prstClr val="black"/>
                </a:solidFill>
              </a:rPr>
              <a:pPr>
                <a:defRPr/>
              </a:pPr>
              <a:t>79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9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4F5A5C-CC6F-4FCF-8FE0-8918D68A61EE}" type="slidenum">
              <a:rPr lang="en-US">
                <a:solidFill>
                  <a:prstClr val="black"/>
                </a:solidFill>
              </a:rPr>
              <a:pPr>
                <a:defRPr/>
              </a:pPr>
              <a:t>80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0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3BF326-57A6-4F15-9D55-16F7060DBCBE}" type="slidenum">
              <a:rPr lang="en-US">
                <a:solidFill>
                  <a:prstClr val="black"/>
                </a:solidFill>
              </a:rPr>
              <a:pPr>
                <a:defRPr/>
              </a:pPr>
              <a:t>81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14FD4E-44CE-4256-8E0E-2AA9ABBE0812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952244-C42A-4EC1-B939-B4A0C471A1A8}" type="slidenum">
              <a:rPr lang="en-US">
                <a:solidFill>
                  <a:prstClr val="black"/>
                </a:solidFill>
              </a:rPr>
              <a:pPr>
                <a:defRPr/>
              </a:pPr>
              <a:t>82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2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02997FB-56F5-46F6-992F-228F1994CACA}" type="slidenum">
              <a:rPr lang="en-US">
                <a:solidFill>
                  <a:prstClr val="black"/>
                </a:solidFill>
              </a:rPr>
              <a:pPr>
                <a:defRPr/>
              </a:pPr>
              <a:t>83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06C174-6358-4135-B5C1-D9B011A75AAA}" type="slidenum">
              <a:rPr lang="en-US">
                <a:solidFill>
                  <a:prstClr val="black"/>
                </a:solidFill>
              </a:rPr>
              <a:pPr>
                <a:defRPr/>
              </a:pPr>
              <a:t>84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E4E648-028B-47E0-A715-C0C23E2C157D}" type="slidenum">
              <a:rPr lang="en-US">
                <a:solidFill>
                  <a:prstClr val="black"/>
                </a:solidFill>
              </a:rPr>
              <a:pPr>
                <a:defRPr/>
              </a:pPr>
              <a:t>85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36A198-C50B-4E67-BBB1-54FD514F8948}" type="slidenum">
              <a:rPr lang="en-US">
                <a:solidFill>
                  <a:prstClr val="black"/>
                </a:solidFill>
              </a:rPr>
              <a:pPr>
                <a:defRPr/>
              </a:pPr>
              <a:t>86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6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33C5FF-AA0D-4594-BEE3-916402DDC01C}" type="slidenum">
              <a:rPr lang="en-US">
                <a:solidFill>
                  <a:prstClr val="black"/>
                </a:solidFill>
              </a:rPr>
              <a:pPr>
                <a:defRPr/>
              </a:pPr>
              <a:t>87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744D6B-D0FD-43C1-93BA-3ACAD6EE2FD1}" type="slidenum">
              <a:rPr lang="en-US">
                <a:solidFill>
                  <a:prstClr val="black"/>
                </a:solidFill>
              </a:rPr>
              <a:pPr>
                <a:defRPr/>
              </a:pPr>
              <a:t>88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8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364043-0D63-43F6-80B6-1AC78C73DE7C}" type="slidenum">
              <a:rPr lang="en-US">
                <a:solidFill>
                  <a:prstClr val="black"/>
                </a:solidFill>
              </a:rPr>
              <a:pPr>
                <a:defRPr/>
              </a:pPr>
              <a:t>89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9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ACF9A5-BCAE-42C2-B585-92FF1803BE2A}" type="slidenum">
              <a:rPr lang="en-US">
                <a:solidFill>
                  <a:prstClr val="black"/>
                </a:solidFill>
              </a:rPr>
              <a:pPr>
                <a:defRPr/>
              </a:pPr>
              <a:t>90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0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4F5D09-8F92-4352-B05F-9A6702E0E192}" type="slidenum">
              <a:rPr lang="en-US">
                <a:solidFill>
                  <a:prstClr val="black"/>
                </a:solidFill>
              </a:rPr>
              <a:pPr>
                <a:defRPr/>
              </a:pPr>
              <a:t>91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28A94-1CEB-41A1-B0F0-042646AF75D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42640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E3FE7C-9EAA-4240-A90B-EC0F0008EC63}" type="slidenum">
              <a:rPr lang="en-US">
                <a:solidFill>
                  <a:prstClr val="black"/>
                </a:solidFill>
              </a:rPr>
              <a:pPr>
                <a:defRPr/>
              </a:pPr>
              <a:t>92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2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2D7B10-27D2-4DAE-A766-9664D96F937B}" type="slidenum">
              <a:rPr lang="en-US">
                <a:solidFill>
                  <a:prstClr val="black"/>
                </a:solidFill>
              </a:rPr>
              <a:pPr>
                <a:defRPr/>
              </a:pPr>
              <a:t>93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CA8566-80C1-42E1-A80E-D84625FF64FB}" type="slidenum">
              <a:rPr lang="en-US">
                <a:solidFill>
                  <a:prstClr val="black"/>
                </a:solidFill>
              </a:rPr>
              <a:pPr>
                <a:defRPr/>
              </a:pPr>
              <a:t>94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5AC672-8353-47FB-BB8B-5C24739A8870}" type="slidenum">
              <a:rPr lang="en-US">
                <a:solidFill>
                  <a:prstClr val="black"/>
                </a:solidFill>
              </a:rPr>
              <a:pPr>
                <a:defRPr/>
              </a:pPr>
              <a:t>95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0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054DFB-F21A-4504-8285-7F28016744CF}" type="slidenum">
              <a:rPr lang="en-US">
                <a:solidFill>
                  <a:prstClr val="black"/>
                </a:solidFill>
              </a:rPr>
              <a:pPr>
                <a:defRPr/>
              </a:pPr>
              <a:t>96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37A0A6-2B83-4429-9903-DF561DB14FBA}" type="slidenum">
              <a:rPr lang="en-US">
                <a:solidFill>
                  <a:prstClr val="black"/>
                </a:solidFill>
              </a:rPr>
              <a:pPr>
                <a:defRPr/>
              </a:pPr>
              <a:t>97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CEFC9E4-0E6B-480D-B83E-9667E0230E35}" type="slidenum">
              <a:rPr lang="en-US">
                <a:solidFill>
                  <a:prstClr val="black"/>
                </a:solidFill>
              </a:rPr>
              <a:pPr>
                <a:defRPr/>
              </a:pPr>
              <a:t>98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9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FF8A34-9651-4CB7-93E1-E87416830CD1}" type="slidenum">
              <a:rPr lang="en-US">
                <a:solidFill>
                  <a:prstClr val="black"/>
                </a:solidFill>
              </a:rPr>
              <a:pPr>
                <a:defRPr/>
              </a:pPr>
              <a:t>99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A5EAC-8F8E-4AEA-971F-DED296653A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05CF1-A22A-4956-87B0-F43115A47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6663D-BE07-4273-9ED5-FD7F28A40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or duplicated, or posted to a publicly accessible website, in whole or in part.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5C535-374E-43FC-AB8C-83A9C01BE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248400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2010 </a:t>
            </a:r>
            <a:r>
              <a:rPr lang="en-US" err="1"/>
              <a:t>Cengage</a:t>
            </a:r>
            <a:r>
              <a:rPr lang="en-US"/>
              <a:t> Learning. All Rights Reserved. May not be scanned, copied</a:t>
            </a:r>
          </a:p>
          <a:p>
            <a:pPr>
              <a:defRPr/>
            </a:pPr>
            <a:r>
              <a:rPr lang="en-US"/>
              <a:t> or duplicated, or posted to a publicly accessible website, in whole or in part.</a:t>
            </a:r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24C75-9162-493F-856D-344A34D296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or duplicated, or posted to a publicly accessible website, in whole or in part.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458D6-8283-4D24-B4EC-45A592C3C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or duplicated, or posted to a publicly accessible website, in whole or in part.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3CC7F-DDA7-43E1-9E4F-CC874C784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or duplicated, or posted to a publicly accessible website, in whole or in part.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DBF33-BFFA-45D4-80B2-6457F9FBE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or duplicated, or posted to a publicly accessible website, in whole or in part.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9C9A5-DB1E-472C-A6FB-1058FE3A9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or duplicated, or posted to a publicly accessible website, in whole or in part.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74D4C-9793-49D8-A37F-3AA81CEA37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248400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F02B8-AD46-49C0-BEBA-81DCC2CA7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or duplicated, or posted to a publicly accessible website, in whole or in part.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ADB70-87CE-4324-A323-7B2BE2200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or duplicated, or posted to a publicly accessible website, in whole or in part.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909A6-870D-4E82-8878-FCC9DB200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or duplicated, or posted to a publicly accessible website, in whole or in part.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7A3E1-C697-4F2A-856F-32746C5A5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or duplicated, or posted to a publicly accessible website, in whole or in part.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632A9-CC4D-4380-9F53-B4ADC53BE9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07203E3-577C-4036-B6BD-40516F821012}" type="datetimeFigureOut">
              <a:rPr lang="en-US"/>
              <a:pPr>
                <a:defRPr/>
              </a:pPr>
              <a:t>10/8/2012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DA2BF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251C540-719E-4459-9BAD-E95B974A01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CD704-A7CF-4506-9D95-B908B8C3E253}" type="datetimeFigureOut">
              <a:rPr lang="en-US"/>
              <a:pPr>
                <a:defRPr/>
              </a:pPr>
              <a:t>10/8/2012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194D4-5E4F-4574-AF80-A34682E62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B46DBF35-1A79-495F-B6FB-D72575AB9A77}" type="datetimeFigureOut">
              <a:rPr lang="en-US"/>
              <a:pPr>
                <a:defRPr/>
              </a:pPr>
              <a:t>10/8/2012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042969FD-C451-406C-8A16-1F1C2A2AF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35EEC315-C928-432C-B96F-7135782AC638}" type="datetimeFigureOut">
              <a:rPr lang="en-US"/>
              <a:pPr>
                <a:defRPr/>
              </a:pPr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6443F0AC-D18C-4EE0-94A6-1258D39E8D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F87EDB-406B-4380-ACCB-62AF379BFD59}" type="datetimeFigureOut">
              <a:rPr lang="en-US"/>
              <a:pPr>
                <a:defRPr/>
              </a:pPr>
              <a:t>10/8/2012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A5646A-2E89-49A4-833E-49BEC24A4D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9ED5DCF2-9CE4-4BBF-849E-630A8D2D36C0}" type="datetimeFigureOut">
              <a:rPr lang="en-US"/>
              <a:pPr>
                <a:defRPr/>
              </a:pPr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54D80030-249A-44D9-ABAC-6E7DD1B2BB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0B5DF-D3DB-4CD1-A7C1-3D5977E993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1A19A-338B-44DB-AAA8-A36D7A07A94A}" type="datetimeFigureOut">
              <a:rPr lang="en-US"/>
              <a:pPr>
                <a:defRPr/>
              </a:pPr>
              <a:t>10/8/2012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5DC3F-7704-43F5-912D-D6A082B9D1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347766-A3BC-4AF5-B539-690C17EE427A}" type="datetimeFigureOut">
              <a:rPr lang="en-US"/>
              <a:pPr>
                <a:defRPr/>
              </a:pPr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FCB4A4-B4ED-499F-92DE-798107A2D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03C7C99C-DEA0-49C0-9EED-0F853595AA3B}" type="datetimeFigureOut">
              <a:rPr lang="en-US"/>
              <a:pPr>
                <a:defRPr/>
              </a:pPr>
              <a:t>10/8/2012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BDB3365-BC46-443F-976D-AF1C8E551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0E731-009E-4859-A56D-A888E6C05F9F}" type="datetimeFigureOut">
              <a:rPr lang="en-US"/>
              <a:pPr>
                <a:defRPr/>
              </a:pPr>
              <a:t>10/8/2012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60081-67CF-412E-BBF4-CCFDE5C47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59602-C0E0-48CA-9CF7-A9960B459026}" type="datetimeFigureOut">
              <a:rPr lang="en-US"/>
              <a:pPr>
                <a:defRPr/>
              </a:pPr>
              <a:t>10/8/2012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DCE60-03E5-4C12-B164-699982401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6418D-D8D9-4526-A6E4-C84595FB8F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4362F-F117-4B40-993C-14BA0BF77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0FDF4-4618-408D-969A-5959D0D81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396BC-9F43-47F4-BFA1-E0C0EB843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45341-D6E5-4D13-8EC3-2B284DF50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20975-3388-4CE8-99D1-8C0F1F8CF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3300"/>
            </a:gs>
            <a:gs pos="100000">
              <a:srgbClr val="01045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  <a:latin typeface="Times New Roman"/>
              </a:defRPr>
            </a:lvl1pPr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C061787A-C1CB-4770-B902-D230AD4EB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000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  <a:latin typeface="Times New Roman"/>
              </a:defRPr>
            </a:lvl1pPr>
          </a:lstStyle>
          <a:p>
            <a:pPr>
              <a:defRPr/>
            </a:pPr>
            <a:r>
              <a:rPr lang="en-US"/>
              <a:t>© 2010 </a:t>
            </a:r>
            <a:r>
              <a:rPr lang="en-US" err="1"/>
              <a:t>Cengage</a:t>
            </a:r>
            <a:r>
              <a:rPr lang="en-US"/>
              <a:t> Learning. All Rights Reserved. May not be scanned, copied </a:t>
            </a:r>
          </a:p>
          <a:p>
            <a:pPr>
              <a:defRPr/>
            </a:pPr>
            <a:r>
              <a:rPr lang="en-US"/>
              <a:t>or duplicated, or posted to a publicly accessible website, in whole or in part.</a:t>
            </a:r>
          </a:p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C18D0BB1-279F-45C6-9C31-FE8E66731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245BA140-5741-4142-A383-FBC8C7B499BA}" type="datetimeFigureOut">
              <a:rPr lang="en-US"/>
              <a:pPr>
                <a:defRPr/>
              </a:pPr>
              <a:t>10/8/2012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AE8433A3-B3E4-46EA-9994-FB1497660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47" r:id="rId2"/>
    <p:sldLayoutId id="2147483975" r:id="rId3"/>
    <p:sldLayoutId id="2147483976" r:id="rId4"/>
    <p:sldLayoutId id="2147483977" r:id="rId5"/>
    <p:sldLayoutId id="2147483978" r:id="rId6"/>
    <p:sldLayoutId id="2147483948" r:id="rId7"/>
    <p:sldLayoutId id="2147483979" r:id="rId8"/>
    <p:sldLayoutId id="2147483980" r:id="rId9"/>
    <p:sldLayoutId id="2147483949" r:id="rId10"/>
    <p:sldLayoutId id="214748395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mfta.org/Pages/welcome.aspx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nsf.com/customers/prices-and-tools/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bfs.com/resource/guide/" TargetMode="External"/><Relationship Id="rId4" Type="http://schemas.openxmlformats.org/officeDocument/2006/relationships/hyperlink" Target="http://www.schneider.com/index.htm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t.gov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fmc.gov/" TargetMode="Externa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bc.com/id/15840232?play=1&amp;video=1544409005" TargetMode="Externa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leoceancargo.com/" TargetMode="Externa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4.jpe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0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5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0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30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5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5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5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5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5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5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5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5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2686050"/>
          </a:xfrm>
        </p:spPr>
        <p:txBody>
          <a:bodyPr/>
          <a:lstStyle/>
          <a:p>
            <a:r>
              <a:rPr lang="en-US" smtClean="0"/>
              <a:t>Costing and Pricing for Transportation; </a:t>
            </a:r>
            <a:br>
              <a:rPr lang="en-US" smtClean="0"/>
            </a:br>
            <a:r>
              <a:rPr lang="en-US" smtClean="0"/>
              <a:t>Private Transportation &amp; Fleet Management</a:t>
            </a:r>
          </a:p>
        </p:txBody>
      </p:sp>
      <p:sp>
        <p:nvSpPr>
          <p:cNvPr id="348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LOG 102, Session 3</a:t>
            </a:r>
          </a:p>
          <a:p>
            <a:r>
              <a:rPr lang="en-US" dirty="0" smtClean="0"/>
              <a:t>October 8, 2012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set a freight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of service</a:t>
            </a:r>
          </a:p>
          <a:p>
            <a:r>
              <a:rPr lang="en-US" dirty="0" smtClean="0"/>
              <a:t>Market based (value of service)</a:t>
            </a:r>
          </a:p>
          <a:p>
            <a:pPr lvl="1"/>
            <a:r>
              <a:rPr lang="en-US" dirty="0" smtClean="0"/>
              <a:t>Customer willing or able to pay</a:t>
            </a:r>
          </a:p>
          <a:p>
            <a:pPr lvl="1"/>
            <a:r>
              <a:rPr lang="en-US" dirty="0" smtClean="0"/>
              <a:t>Competitive situation</a:t>
            </a:r>
          </a:p>
          <a:p>
            <a:pPr lvl="1"/>
            <a:r>
              <a:rPr lang="en-US" dirty="0" smtClean="0"/>
              <a:t>Local conditions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EF02B8-AD46-49C0-BEBA-81DCC2CA758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1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Introduction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 post-deregulation period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Transport prices largely determined and driven by </a:t>
            </a:r>
            <a:r>
              <a:rPr lang="en-US" dirty="0" smtClean="0">
                <a:solidFill>
                  <a:schemeClr val="bg2"/>
                </a:solidFill>
              </a:rPr>
              <a:t>market</a:t>
            </a:r>
            <a:r>
              <a:rPr lang="en-US" dirty="0" smtClean="0"/>
              <a:t> forces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Carrier cost still a major force but as part of the dynamic between customer demand and carrier supply conditions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Motor and rail carriers still offer tariff rates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These rates no longer subject to regulatory control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However, much traffic moves under confidential contracts negotiated by carrier and shipper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Prices charged much more reflective of prevailing market conditions and each party’s market needs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324600"/>
            <a:ext cx="4267200" cy="381000"/>
          </a:xfrm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399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1E03C2E-0452-4B10-900D-77D327D46CB1}" type="slidenum">
              <a:rPr lang="en-US" smtClean="0">
                <a:latin typeface="Times New Roman" pitchFamily="18" charset="0"/>
              </a:rPr>
              <a:pPr/>
              <a:t>11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Introduction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Chapter organization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Review of basic market structure models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Perfect competition and monopoly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Oligopoly and monopolistic competition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Theory of contestable markets (competition)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Pricing principles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Cost-of-service pricing approach  </a:t>
            </a:r>
            <a:r>
              <a:rPr lang="en-US" dirty="0" smtClean="0">
                <a:solidFill>
                  <a:schemeClr val="bg2"/>
                </a:solidFill>
              </a:rPr>
              <a:t>(COST PLUS)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Value-of-service pricing approach  </a:t>
            </a:r>
            <a:r>
              <a:rPr lang="en-US" dirty="0" smtClean="0">
                <a:solidFill>
                  <a:schemeClr val="bg2"/>
                </a:solidFill>
              </a:rPr>
              <a:t>(MARKET)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Rate systems and pricing in practice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Pricing in transport management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409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CFB339D-ECFD-49E0-B017-8103F3E13A53}" type="slidenum">
              <a:rPr lang="en-US" smtClean="0">
                <a:latin typeface="Times New Roman" pitchFamily="18" charset="0"/>
              </a:rPr>
              <a:pPr/>
              <a:t>12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BF1FF64-B3FD-4091-9596-6273703FB350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13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90600"/>
          </a:xfrm>
        </p:spPr>
        <p:txBody>
          <a:bodyPr/>
          <a:lstStyle/>
          <a:p>
            <a:pPr eaLnBrk="1" hangingPunct="1"/>
            <a:r>
              <a:rPr lang="en-US" smtClean="0"/>
              <a:t>Market Considerations</a:t>
            </a:r>
            <a:br>
              <a:rPr lang="en-US" smtClean="0"/>
            </a:br>
            <a:r>
              <a:rPr lang="en-US" sz="3200" b="0" smtClean="0"/>
              <a:t>Market Structure Models</a:t>
            </a:r>
            <a:endParaRPr lang="en-US" smtClean="0"/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4495800"/>
          </a:xfrm>
        </p:spPr>
        <p:txBody>
          <a:bodyPr/>
          <a:lstStyle/>
          <a:p>
            <a:pPr eaLnBrk="1" hangingPunct="1"/>
            <a:r>
              <a:rPr lang="en-US" smtClean="0"/>
              <a:t>Models evolve from conventional economic price theory</a:t>
            </a:r>
          </a:p>
          <a:p>
            <a:pPr lvl="1" eaLnBrk="1" hangingPunct="1"/>
            <a:r>
              <a:rPr lang="en-US" smtClean="0"/>
              <a:t>Attempt to explain pricing behavior of collection of firms faced with particular market conditions </a:t>
            </a:r>
          </a:p>
          <a:p>
            <a:pPr lvl="2" eaLnBrk="1" hangingPunct="1"/>
            <a:r>
              <a:rPr lang="en-US" smtClean="0"/>
              <a:t>Number of competitors </a:t>
            </a:r>
          </a:p>
          <a:p>
            <a:pPr lvl="2" eaLnBrk="1" hangingPunct="1"/>
            <a:r>
              <a:rPr lang="en-US" smtClean="0"/>
              <a:t>Degree of product differentiation </a:t>
            </a:r>
          </a:p>
          <a:p>
            <a:pPr lvl="2" eaLnBrk="1" hangingPunct="1"/>
            <a:r>
              <a:rPr lang="en-US" smtClean="0"/>
              <a:t>Barriers to entry, etc.</a:t>
            </a:r>
          </a:p>
          <a:p>
            <a:pPr lvl="1" eaLnBrk="1" hangingPunct="1"/>
            <a:r>
              <a:rPr lang="en-US" smtClean="0"/>
              <a:t>Models do not do well in predicting pricing behavior of an individual firm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324600"/>
            <a:ext cx="4267200" cy="3810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0AE9C09-BBD1-4F48-B910-9C415FC2BC34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14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Market Considerations</a:t>
            </a:r>
            <a:br>
              <a:rPr lang="en-US" smtClean="0"/>
            </a:br>
            <a:r>
              <a:rPr lang="en-US" sz="3200" b="0" smtClean="0"/>
              <a:t>Market Structure Models</a:t>
            </a:r>
            <a:endParaRPr lang="en-US" sz="3200" smtClean="0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Principal models      (EXAMPLES?)</a:t>
            </a:r>
          </a:p>
          <a:p>
            <a:pPr lvl="1" eaLnBrk="1" hangingPunct="1"/>
            <a:r>
              <a:rPr lang="en-US" dirty="0" smtClean="0"/>
              <a:t>Perfect competition</a:t>
            </a:r>
          </a:p>
          <a:p>
            <a:pPr lvl="2" eaLnBrk="1" hangingPunct="1"/>
            <a:r>
              <a:rPr lang="en-US" dirty="0" smtClean="0"/>
              <a:t>Many sellers with same products, market sets price</a:t>
            </a:r>
          </a:p>
          <a:p>
            <a:pPr lvl="2" eaLnBrk="1" hangingPunct="1"/>
            <a:r>
              <a:rPr lang="en-US" dirty="0" smtClean="0"/>
              <a:t>Each seller faces a perfectly elastic demand curve</a:t>
            </a:r>
          </a:p>
          <a:p>
            <a:pPr lvl="1" eaLnBrk="1" hangingPunct="1"/>
            <a:r>
              <a:rPr lang="en-US" dirty="0" smtClean="0"/>
              <a:t>Monopoly </a:t>
            </a:r>
          </a:p>
          <a:p>
            <a:pPr lvl="2" eaLnBrk="1" hangingPunct="1"/>
            <a:r>
              <a:rPr lang="en-US" dirty="0" smtClean="0"/>
              <a:t>One seller, no close product substitutes or competitors</a:t>
            </a:r>
          </a:p>
          <a:p>
            <a:pPr lvl="2" eaLnBrk="1" hangingPunct="1"/>
            <a:r>
              <a:rPr lang="en-US" dirty="0" smtClean="0"/>
              <a:t>Too little output and excessively high profits</a:t>
            </a:r>
          </a:p>
          <a:p>
            <a:pPr lvl="1" eaLnBrk="1" hangingPunct="1"/>
            <a:r>
              <a:rPr lang="en-US" dirty="0" smtClean="0"/>
              <a:t>Oligopoly: few large sellers, substitutable products</a:t>
            </a:r>
          </a:p>
          <a:p>
            <a:pPr lvl="1" eaLnBrk="1" hangingPunct="1"/>
            <a:r>
              <a:rPr lang="en-US" dirty="0" smtClean="0"/>
              <a:t>Monopolistic competition </a:t>
            </a:r>
          </a:p>
          <a:p>
            <a:pPr lvl="2" eaLnBrk="1" hangingPunct="1"/>
            <a:r>
              <a:rPr lang="en-US" dirty="0" smtClean="0"/>
              <a:t>Many small sellers, some product differentiation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6F32CB-D6FE-4AA9-BB20-44B8195F02C0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15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219200"/>
          </a:xfrm>
        </p:spPr>
        <p:txBody>
          <a:bodyPr/>
          <a:lstStyle/>
          <a:p>
            <a:pPr eaLnBrk="1" hangingPunct="1"/>
            <a:r>
              <a:rPr lang="en-US" smtClean="0"/>
              <a:t>Market Considerations</a:t>
            </a:r>
            <a:br>
              <a:rPr lang="en-US" smtClean="0"/>
            </a:br>
            <a:r>
              <a:rPr lang="en-US" sz="3200" b="0" smtClean="0"/>
              <a:t>Market Structure Models</a:t>
            </a:r>
            <a:endParaRPr lang="en-US" sz="3200" smtClean="0"/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Few markets either perfectly competitive or totally monopolistic  (usually in between)</a:t>
            </a:r>
          </a:p>
          <a:p>
            <a:pPr eaLnBrk="1" hangingPunct="1"/>
            <a:r>
              <a:rPr lang="en-US" dirty="0" smtClean="0"/>
              <a:t>All transport modes encounter some degree of oligopolistic competition</a:t>
            </a:r>
          </a:p>
          <a:p>
            <a:pPr lvl="1" eaLnBrk="1" hangingPunct="1"/>
            <a:r>
              <a:rPr lang="en-US" dirty="0" smtClean="0"/>
              <a:t>Competitor’s products are substitutable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	(i.e. there is high cross-elasticity)</a:t>
            </a:r>
          </a:p>
          <a:p>
            <a:pPr lvl="1" eaLnBrk="1" hangingPunct="1"/>
            <a:r>
              <a:rPr lang="en-US" dirty="0" smtClean="0"/>
              <a:t>In pricing and output decisions, sellers must consider potential reactions of competitors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	(i.e. mutual interdependence)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450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6699447-324A-49A3-98AC-ED8F9936B4C5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16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/>
              <a:t>Market Considerations</a:t>
            </a:r>
            <a:br>
              <a:rPr lang="en-US" smtClean="0"/>
            </a:br>
            <a:r>
              <a:rPr lang="en-US" sz="3200" b="0" smtClean="0"/>
              <a:t>Market Structure Models</a:t>
            </a:r>
            <a:endParaRPr lang="en-US" sz="3200" smtClean="0"/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077200" cy="4724400"/>
          </a:xfrm>
        </p:spPr>
        <p:txBody>
          <a:bodyPr/>
          <a:lstStyle/>
          <a:p>
            <a:pPr eaLnBrk="1" hangingPunct="1"/>
            <a:r>
              <a:rPr lang="en-US" smtClean="0"/>
              <a:t>Theory of contestable markets</a:t>
            </a:r>
          </a:p>
          <a:p>
            <a:pPr lvl="1" eaLnBrk="1" hangingPunct="1"/>
            <a:r>
              <a:rPr lang="en-US" smtClean="0"/>
              <a:t>Instead of many sellers, “threat of entry” from new competitors puts downward pressure on price</a:t>
            </a:r>
          </a:p>
          <a:p>
            <a:pPr lvl="1" eaLnBrk="1" hangingPunct="1"/>
            <a:r>
              <a:rPr lang="en-US" smtClean="0"/>
              <a:t>Necessary conditions:</a:t>
            </a:r>
          </a:p>
          <a:p>
            <a:pPr lvl="2" eaLnBrk="1" hangingPunct="1"/>
            <a:r>
              <a:rPr lang="en-US" smtClean="0"/>
              <a:t>No barriers to entry</a:t>
            </a:r>
          </a:p>
          <a:p>
            <a:pPr lvl="2" eaLnBrk="1" hangingPunct="1"/>
            <a:r>
              <a:rPr lang="en-US" smtClean="0"/>
              <a:t>No economies of scale</a:t>
            </a:r>
          </a:p>
          <a:p>
            <a:pPr lvl="2" eaLnBrk="1" hangingPunct="1"/>
            <a:r>
              <a:rPr lang="en-US" smtClean="0"/>
              <a:t>Consumers able and willing to switch</a:t>
            </a:r>
          </a:p>
          <a:p>
            <a:pPr lvl="2" eaLnBrk="1" hangingPunct="1"/>
            <a:r>
              <a:rPr lang="en-US" smtClean="0"/>
              <a:t>Carriers are not able to respond to new entrants’ prices</a:t>
            </a:r>
          </a:p>
          <a:p>
            <a:pPr lvl="1" eaLnBrk="1" hangingPunct="1"/>
            <a:r>
              <a:rPr lang="en-US" smtClean="0"/>
              <a:t>In some time periods, theory applies well to airline industry, other times it does not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B148EC4-155D-4915-9C5E-0172AB4F6387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17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Market Considerations</a:t>
            </a:r>
            <a:br>
              <a:rPr lang="en-US" smtClean="0"/>
            </a:br>
            <a:r>
              <a:rPr lang="en-US" sz="3200" b="0" smtClean="0"/>
              <a:t>Market Structure Models</a:t>
            </a:r>
            <a:endParaRPr lang="en-US" sz="3200" smtClean="0"/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Relevant market areas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No single market structure model correctly describes competitive environment of transport or even an entire single mode in transport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Instead, the classification of any given competitive environment should be  (DISCUSS ALASKA)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Mode-specific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Route-specific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Commodity-specific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Shipment size-specific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471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AED076A-ED20-4782-83A8-68F805D739D3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18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Cost-of-Service Pricing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924800" cy="4572000"/>
          </a:xfrm>
        </p:spPr>
        <p:txBody>
          <a:bodyPr/>
          <a:lstStyle/>
          <a:p>
            <a:pPr eaLnBrk="1" hangingPunct="1"/>
            <a:r>
              <a:rPr lang="en-US" smtClean="0"/>
              <a:t>An approach to setting prices on the basis of the cost of providing the service</a:t>
            </a:r>
          </a:p>
          <a:p>
            <a:pPr eaLnBrk="1" hangingPunct="1"/>
            <a:r>
              <a:rPr lang="en-US" smtClean="0"/>
              <a:t>Principal assumptions</a:t>
            </a:r>
          </a:p>
          <a:p>
            <a:pPr lvl="1" eaLnBrk="1" hangingPunct="1"/>
            <a:r>
              <a:rPr lang="en-US" smtClean="0"/>
              <a:t>Transport service output is homogeneous</a:t>
            </a:r>
          </a:p>
          <a:p>
            <a:pPr lvl="1" eaLnBrk="1" hangingPunct="1"/>
            <a:r>
              <a:rPr lang="en-US" smtClean="0"/>
              <a:t>One group of customers with similar service preferences and sensitivity to price</a:t>
            </a:r>
          </a:p>
          <a:p>
            <a:pPr lvl="1" eaLnBrk="1" hangingPunct="1"/>
            <a:r>
              <a:rPr lang="en-US" smtClean="0"/>
              <a:t>Customers must cover all costs</a:t>
            </a:r>
          </a:p>
          <a:p>
            <a:pPr lvl="1" eaLnBrk="1" hangingPunct="1"/>
            <a:r>
              <a:rPr lang="en-US" smtClean="0"/>
              <a:t>Seller has some degree of control in setting prices and sets prices to maximize profit</a:t>
            </a:r>
          </a:p>
          <a:p>
            <a:pPr lvl="2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Break-even cost concept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B/E in units = Fixed costs / gross margin 				per unit</a:t>
            </a:r>
          </a:p>
          <a:p>
            <a:endParaRPr lang="en-US" smtClean="0"/>
          </a:p>
          <a:p>
            <a:r>
              <a:rPr lang="en-US" smtClean="0"/>
              <a:t>Gross margin per unit  = Revenue per unit 				minus variable cost per unit</a:t>
            </a:r>
          </a:p>
          <a:p>
            <a:pPr lvl="2"/>
            <a:r>
              <a:rPr lang="en-US" smtClean="0"/>
              <a:t>(Gross margin often called “contribution margin”)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 in SCM?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 gas trucks coming</a:t>
            </a:r>
          </a:p>
          <a:p>
            <a:r>
              <a:rPr lang="en-US" dirty="0" smtClean="0"/>
              <a:t>Biggest evil for SCM:  Uncertainty</a:t>
            </a:r>
          </a:p>
          <a:p>
            <a:pPr lvl="1"/>
            <a:r>
              <a:rPr lang="en-US" dirty="0" smtClean="0"/>
              <a:t>Creates redundancies (excess capacity)</a:t>
            </a:r>
          </a:p>
          <a:p>
            <a:pPr lvl="1"/>
            <a:r>
              <a:rPr lang="en-US" dirty="0" smtClean="0"/>
              <a:t>Creates too much inventory</a:t>
            </a:r>
          </a:p>
          <a:p>
            <a:pPr lvl="1"/>
            <a:r>
              <a:rPr lang="en-US" dirty="0" smtClean="0"/>
              <a:t>Creates customer dissatisfaction</a:t>
            </a:r>
          </a:p>
          <a:p>
            <a:r>
              <a:rPr lang="en-US" dirty="0" smtClean="0"/>
              <a:t>Key: 1) Visibility in the SC</a:t>
            </a:r>
          </a:p>
          <a:p>
            <a:r>
              <a:rPr lang="en-US" dirty="0" smtClean="0"/>
              <a:t>Upstream  --  Our firm -- Downstream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Cengage Learning. All Rights Reserved. May not be scanned, copied</a:t>
            </a:r>
          </a:p>
          <a:p>
            <a:pPr>
              <a:defRPr/>
            </a:pPr>
            <a:r>
              <a:rPr lang="en-US" smtClean="0"/>
              <a:t> or duplicated, or posted to a publicly accessible website, in whole or in part.</a:t>
            </a:r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B24C75-9162-493F-856D-344A34D296D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324600"/>
            <a:ext cx="4267200" cy="3810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491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2D99E4E-1489-439E-88B7-E2965CA934DE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20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/>
            <a:r>
              <a:rPr lang="en-US" smtClean="0"/>
              <a:t>Cost-of-Service Pricing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pPr eaLnBrk="1" hangingPunct="1"/>
            <a:r>
              <a:rPr lang="en-US" smtClean="0"/>
              <a:t>Two variations of cost-of-service pricing</a:t>
            </a:r>
          </a:p>
          <a:p>
            <a:pPr lvl="1" eaLnBrk="1" hangingPunct="1"/>
            <a:r>
              <a:rPr lang="en-US" smtClean="0"/>
              <a:t>Average (fully allocated) cost approach</a:t>
            </a:r>
          </a:p>
          <a:p>
            <a:pPr lvl="2" eaLnBrk="1" hangingPunct="1"/>
            <a:r>
              <a:rPr lang="en-US" smtClean="0"/>
              <a:t>Total cost (fixed and variable) divided by total output </a:t>
            </a:r>
          </a:p>
          <a:p>
            <a:pPr lvl="2" eaLnBrk="1" hangingPunct="1"/>
            <a:r>
              <a:rPr lang="en-US" smtClean="0"/>
              <a:t>Must initially make assumption on total output level</a:t>
            </a:r>
          </a:p>
          <a:p>
            <a:pPr lvl="2" eaLnBrk="1" hangingPunct="1"/>
            <a:r>
              <a:rPr lang="en-US" smtClean="0"/>
              <a:t>But, total output level is dependent on prices charged</a:t>
            </a:r>
          </a:p>
          <a:p>
            <a:pPr lvl="2" eaLnBrk="1" hangingPunct="1"/>
            <a:r>
              <a:rPr lang="en-US" smtClean="0"/>
              <a:t>Thus, approach suffers from cost-price circular reasoning</a:t>
            </a:r>
          </a:p>
          <a:p>
            <a:pPr lvl="3" eaLnBrk="1" hangingPunct="1"/>
            <a:r>
              <a:rPr lang="en-US" smtClean="0"/>
              <a:t>Initially assumed volume may not move at calculated prices</a:t>
            </a:r>
          </a:p>
          <a:p>
            <a:pPr lvl="2" eaLnBrk="1" hangingPunct="1"/>
            <a:r>
              <a:rPr lang="en-US" smtClean="0"/>
              <a:t>Problem becomes more acute if fixed and/or common costs are relatively high (e.g. railroads and pipelines)</a:t>
            </a:r>
          </a:p>
          <a:p>
            <a:pPr lvl="3" eaLnBrk="1" hangingPunct="1"/>
            <a:r>
              <a:rPr lang="en-US" smtClean="0"/>
              <a:t>Approach criticized: fixed and/or common costs arbitrarily allocated to output with little relation to cost of producing units</a:t>
            </a:r>
          </a:p>
          <a:p>
            <a:pPr lvl="3" eaLnBrk="1" hangingPunct="1"/>
            <a:r>
              <a:rPr lang="en-US" smtClean="0"/>
              <a:t>Results in loss of some profitable traffic due to high prices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n-US" dirty="0" smtClean="0"/>
              <a:t>Note typos in the textbook labels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01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5264A01-29C0-4D91-BD8E-96857CC2B3C2}" type="slidenum">
              <a:rPr lang="en-US" smtClean="0">
                <a:latin typeface="Times New Roman" pitchFamily="18" charset="0"/>
              </a:rPr>
              <a:pPr/>
              <a:t>21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50180" name="Picture 6" descr="E:\Figures\ch04\04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90600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TextBox 4"/>
          <p:cNvSpPr txBox="1">
            <a:spLocks noChangeArrowheads="1"/>
          </p:cNvSpPr>
          <p:nvPr/>
        </p:nvSpPr>
        <p:spPr bwMode="auto">
          <a:xfrm>
            <a:off x="6705600" y="3962400"/>
            <a:ext cx="504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2"/>
                </a:solidFill>
              </a:rPr>
              <a:t>AR</a:t>
            </a:r>
          </a:p>
        </p:txBody>
      </p:sp>
      <p:sp>
        <p:nvSpPr>
          <p:cNvPr id="50182" name="TextBox 6"/>
          <p:cNvSpPr txBox="1">
            <a:spLocks noChangeArrowheads="1"/>
          </p:cNvSpPr>
          <p:nvPr/>
        </p:nvSpPr>
        <p:spPr bwMode="auto">
          <a:xfrm>
            <a:off x="5791200" y="48006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2"/>
                </a:solidFill>
              </a:rPr>
              <a:t>MR</a:t>
            </a:r>
          </a:p>
        </p:txBody>
      </p:sp>
      <p:sp>
        <p:nvSpPr>
          <p:cNvPr id="50183" name="TextBox 7"/>
          <p:cNvSpPr txBox="1">
            <a:spLocks noChangeArrowheads="1"/>
          </p:cNvSpPr>
          <p:nvPr/>
        </p:nvSpPr>
        <p:spPr bwMode="auto">
          <a:xfrm>
            <a:off x="5638800" y="2057400"/>
            <a:ext cx="68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MC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4724400"/>
          </a:xfrm>
        </p:spPr>
        <p:txBody>
          <a:bodyPr/>
          <a:lstStyle/>
          <a:p>
            <a:r>
              <a:rPr lang="en-US" dirty="0" smtClean="0"/>
              <a:t>1. Fixed costs</a:t>
            </a:r>
          </a:p>
          <a:p>
            <a:r>
              <a:rPr lang="en-US" dirty="0" smtClean="0"/>
              <a:t>2. Variable costs (= marginal costs)</a:t>
            </a:r>
          </a:p>
          <a:p>
            <a:r>
              <a:rPr lang="en-US" dirty="0" smtClean="0"/>
              <a:t>$10,000 fixed per month</a:t>
            </a:r>
          </a:p>
          <a:p>
            <a:r>
              <a:rPr lang="en-US" dirty="0" smtClean="0"/>
              <a:t>Var. costs $.50/mile</a:t>
            </a:r>
          </a:p>
          <a:p>
            <a:r>
              <a:rPr lang="en-US" dirty="0" smtClean="0"/>
              <a:t>5,000 miles driven</a:t>
            </a:r>
          </a:p>
          <a:p>
            <a:r>
              <a:rPr lang="en-US" dirty="0" smtClean="0"/>
              <a:t>Average cost = $10,000/5,000 + $.50 = $2.50</a:t>
            </a:r>
          </a:p>
          <a:p>
            <a:r>
              <a:rPr lang="en-US" dirty="0" smtClean="0"/>
              <a:t>Marginal cost = </a:t>
            </a:r>
            <a:r>
              <a:rPr lang="en-US" dirty="0" err="1" smtClean="0"/>
              <a:t>v.c</a:t>
            </a:r>
            <a:r>
              <a:rPr lang="en-US" dirty="0" smtClean="0"/>
              <a:t>. = $.50</a:t>
            </a:r>
          </a:p>
          <a:p>
            <a:r>
              <a:rPr lang="en-US" dirty="0" smtClean="0"/>
              <a:t>Contribution margin = Revenue – variable cost.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EF02B8-AD46-49C0-BEBA-81DCC2CA758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7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Cost-of-Service Pricing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924800" cy="5029200"/>
          </a:xfrm>
        </p:spPr>
        <p:txBody>
          <a:bodyPr/>
          <a:lstStyle/>
          <a:p>
            <a:pPr lvl="1" eaLnBrk="1" hangingPunct="1"/>
            <a:r>
              <a:rPr lang="en-US" smtClean="0"/>
              <a:t>Marginal cost approach (≈ variable costs)</a:t>
            </a:r>
          </a:p>
          <a:p>
            <a:pPr lvl="2" eaLnBrk="1" hangingPunct="1"/>
            <a:r>
              <a:rPr lang="en-US" smtClean="0"/>
              <a:t>Price set at marginal or variable cost of producing each unit of output</a:t>
            </a:r>
          </a:p>
          <a:p>
            <a:pPr lvl="2" eaLnBrk="1" hangingPunct="1"/>
            <a:r>
              <a:rPr lang="en-US" smtClean="0"/>
              <a:t>Some practical problems</a:t>
            </a:r>
          </a:p>
          <a:p>
            <a:pPr lvl="3" eaLnBrk="1" hangingPunct="1"/>
            <a:r>
              <a:rPr lang="en-US" smtClean="0"/>
              <a:t>Marginal costs can be difficult to calculate for small quantities of output</a:t>
            </a:r>
          </a:p>
          <a:p>
            <a:pPr lvl="3" eaLnBrk="1" hangingPunct="1"/>
            <a:r>
              <a:rPr lang="en-US" smtClean="0"/>
              <a:t>Marginal costs may fluctuate widely as volume changes</a:t>
            </a:r>
          </a:p>
          <a:p>
            <a:pPr lvl="3" eaLnBrk="1" hangingPunct="1"/>
            <a:r>
              <a:rPr lang="en-US" smtClean="0"/>
              <a:t>Problem of decreasing cost industries</a:t>
            </a:r>
          </a:p>
          <a:p>
            <a:pPr lvl="4" eaLnBrk="1" hangingPunct="1"/>
            <a:r>
              <a:rPr lang="en-US" smtClean="0"/>
              <a:t>If prices set at marginal cost, then firms in such industries will not make a profit </a:t>
            </a:r>
          </a:p>
          <a:p>
            <a:pPr lvl="1" eaLnBrk="1" hangingPunct="1"/>
            <a:r>
              <a:rPr lang="en-US" smtClean="0"/>
              <a:t>To overcome problems, value-of-service approach is used in conjunction with costs</a:t>
            </a:r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0AC0144-0A87-4BE5-A6F1-97E21E4CD5A5}" type="slidenum">
              <a:rPr lang="en-US" smtClean="0">
                <a:latin typeface="Times New Roman" pitchFamily="18" charset="0"/>
              </a:rPr>
              <a:pPr/>
              <a:t>23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Elementary accounting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Difference between marginal and average:</a:t>
            </a:r>
          </a:p>
          <a:p>
            <a:r>
              <a:rPr lang="en-US" dirty="0" smtClean="0"/>
              <a:t>“Marginal” is cost or revenue of one additional unit (= variable cost or revenue)</a:t>
            </a:r>
          </a:p>
          <a:p>
            <a:r>
              <a:rPr lang="en-US" dirty="0" smtClean="0"/>
              <a:t>Average costs include fixed costs that need to be spread over the units produced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EF02B8-AD46-49C0-BEBA-81DCC2CA758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400800"/>
            <a:ext cx="4267200" cy="3048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32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83FD963-0770-4B25-ABFE-BA07533DE474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25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eaLnBrk="1" hangingPunct="1"/>
            <a:r>
              <a:rPr lang="en-US" smtClean="0"/>
              <a:t>Value-of-Service Pricing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229600" cy="5105400"/>
          </a:xfrm>
        </p:spPr>
        <p:txBody>
          <a:bodyPr/>
          <a:lstStyle/>
          <a:p>
            <a:pPr eaLnBrk="1" hangingPunct="1"/>
            <a:r>
              <a:rPr lang="en-US" dirty="0" smtClean="0"/>
              <a:t>Alternative definitions and terminology</a:t>
            </a:r>
          </a:p>
          <a:p>
            <a:pPr lvl="1" eaLnBrk="1" hangingPunct="1"/>
            <a:r>
              <a:rPr lang="en-US" dirty="0" smtClean="0"/>
              <a:t>All consider demand conditions (as well as costs)</a:t>
            </a:r>
          </a:p>
          <a:p>
            <a:pPr lvl="2" eaLnBrk="1" hangingPunct="1"/>
            <a:r>
              <a:rPr lang="en-US" dirty="0" smtClean="0"/>
              <a:t>Pricing according to product value</a:t>
            </a:r>
          </a:p>
          <a:p>
            <a:pPr lvl="2" eaLnBrk="1" hangingPunct="1"/>
            <a:r>
              <a:rPr lang="en-US" dirty="0" smtClean="0"/>
              <a:t>Third-degree price discrimination (if able to) = </a:t>
            </a:r>
          </a:p>
          <a:p>
            <a:pPr lvl="3" eaLnBrk="1" hangingPunct="1"/>
            <a:r>
              <a:rPr lang="en-US" dirty="0" smtClean="0"/>
              <a:t>Differential pricing (segregating)</a:t>
            </a:r>
          </a:p>
          <a:p>
            <a:pPr eaLnBrk="1" hangingPunct="1"/>
            <a:r>
              <a:rPr lang="en-US" dirty="0" smtClean="0"/>
              <a:t>Pricing according to product value</a:t>
            </a:r>
          </a:p>
          <a:p>
            <a:pPr lvl="1" eaLnBrk="1" hangingPunct="1"/>
            <a:r>
              <a:rPr lang="en-US" dirty="0" smtClean="0"/>
              <a:t>Charging higher prices on higher value products</a:t>
            </a:r>
          </a:p>
          <a:p>
            <a:pPr lvl="2" eaLnBrk="1" hangingPunct="1"/>
            <a:r>
              <a:rPr lang="en-US" dirty="0" smtClean="0"/>
              <a:t>Some cost-based rationale for such pricing</a:t>
            </a:r>
          </a:p>
          <a:p>
            <a:pPr lvl="1" eaLnBrk="1" hangingPunct="1"/>
            <a:r>
              <a:rPr lang="en-US" dirty="0" smtClean="0"/>
              <a:t>Value is indicator of ability to bear prices, but other demand factors may dictate price elasticity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42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BB05FFF-6C3F-4237-AA05-CB6B0738BC4A}" type="slidenum">
              <a:rPr lang="en-US" smtClean="0">
                <a:latin typeface="Times New Roman" pitchFamily="18" charset="0"/>
              </a:rPr>
              <a:pPr/>
              <a:t>26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54276" name="Picture 2" descr="E:\Figures\ch04\04-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52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B58A86-16C8-40E8-AD2A-1ABB0303F480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27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Value-of-Service Pricing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eaLnBrk="1" hangingPunct="1"/>
            <a:r>
              <a:rPr lang="en-US" dirty="0" smtClean="0"/>
              <a:t>Third-degree price discrimination</a:t>
            </a:r>
          </a:p>
          <a:p>
            <a:pPr lvl="1" eaLnBrk="1" hangingPunct="1"/>
            <a:r>
              <a:rPr lang="en-US" dirty="0" smtClean="0"/>
              <a:t>Seller sets separate prices for separate groups of buyers of essentially same service</a:t>
            </a:r>
          </a:p>
          <a:p>
            <a:pPr lvl="1" eaLnBrk="1" hangingPunct="1"/>
            <a:r>
              <a:rPr lang="en-US" dirty="0" smtClean="0"/>
              <a:t>Three necessary conditions</a:t>
            </a:r>
          </a:p>
          <a:p>
            <a:pPr lvl="2" eaLnBrk="1" hangingPunct="1"/>
            <a:r>
              <a:rPr lang="en-US" dirty="0" smtClean="0"/>
              <a:t>Must be able to segment buyers into sub-markets defined by differences in price elasticity (sensitivity)</a:t>
            </a:r>
          </a:p>
          <a:p>
            <a:pPr lvl="2" eaLnBrk="1" hangingPunct="1"/>
            <a:r>
              <a:rPr lang="en-US" dirty="0" smtClean="0"/>
              <a:t>Seller must be able to prevent transfer of sales between sub-markets  (“gray market” transactions)</a:t>
            </a:r>
          </a:p>
          <a:p>
            <a:pPr lvl="2" eaLnBrk="1" hangingPunct="1"/>
            <a:r>
              <a:rPr lang="en-US" dirty="0" smtClean="0"/>
              <a:t>Seller must possess some degree of monopoly power (i.e. ability to set prices)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63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125E86-BE90-44DC-9E2A-C17D0CA8BD9B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28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32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pPr eaLnBrk="1" hangingPunct="1"/>
            <a:r>
              <a:rPr lang="en-US" smtClean="0"/>
              <a:t>Value-of-Service Pricing</a:t>
            </a:r>
          </a:p>
        </p:txBody>
      </p:sp>
      <p:sp>
        <p:nvSpPr>
          <p:cNvPr id="5632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pPr eaLnBrk="1" hangingPunct="1"/>
            <a:r>
              <a:rPr lang="en-US" smtClean="0"/>
              <a:t>Differential pricing</a:t>
            </a:r>
          </a:p>
          <a:p>
            <a:pPr lvl="1" eaLnBrk="1" hangingPunct="1"/>
            <a:r>
              <a:rPr lang="en-US" smtClean="0"/>
              <a:t>Similar definition as third degree price discrimination</a:t>
            </a:r>
          </a:p>
          <a:p>
            <a:pPr lvl="1" eaLnBrk="1" hangingPunct="1"/>
            <a:r>
              <a:rPr lang="en-US" smtClean="0"/>
              <a:t>Same three conditions apply</a:t>
            </a:r>
          </a:p>
          <a:p>
            <a:pPr lvl="1" eaLnBrk="1" hangingPunct="1"/>
            <a:r>
              <a:rPr lang="en-US" smtClean="0"/>
              <a:t>Means of segmenting buyers</a:t>
            </a:r>
          </a:p>
          <a:p>
            <a:pPr lvl="2" eaLnBrk="1" hangingPunct="1"/>
            <a:r>
              <a:rPr lang="en-US" smtClean="0"/>
              <a:t>By commodity</a:t>
            </a:r>
          </a:p>
          <a:p>
            <a:pPr lvl="2" eaLnBrk="1" hangingPunct="1"/>
            <a:r>
              <a:rPr lang="en-US" smtClean="0"/>
              <a:t>By time</a:t>
            </a:r>
          </a:p>
          <a:p>
            <a:pPr lvl="2" eaLnBrk="1" hangingPunct="1"/>
            <a:r>
              <a:rPr lang="en-US" smtClean="0"/>
              <a:t>By place</a:t>
            </a:r>
          </a:p>
          <a:p>
            <a:pPr lvl="2" eaLnBrk="1" hangingPunct="1"/>
            <a:r>
              <a:rPr lang="en-US" smtClean="0"/>
              <a:t>By individual person</a:t>
            </a:r>
          </a:p>
          <a:p>
            <a:pPr lvl="3" eaLnBrk="1" hangingPunct="1"/>
            <a:r>
              <a:rPr lang="en-US" smtClean="0"/>
              <a:t>Legal limitations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73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8150EB2-D5CF-4456-B0C4-2306A5159C95}" type="slidenum">
              <a:rPr lang="en-US" smtClean="0">
                <a:latin typeface="Times New Roman" pitchFamily="18" charset="0"/>
              </a:rPr>
              <a:pPr/>
              <a:t>29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57348" name="Picture 2" descr="E:\Figures\ch04\04-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"/>
            <a:ext cx="8001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2) Collaboration (mutual trust required)</a:t>
            </a:r>
          </a:p>
          <a:p>
            <a:r>
              <a:rPr lang="en-US" dirty="0" smtClean="0"/>
              <a:t>3) Risk management</a:t>
            </a:r>
          </a:p>
          <a:p>
            <a:endParaRPr lang="en-US" dirty="0" smtClean="0"/>
          </a:p>
          <a:p>
            <a:r>
              <a:rPr lang="en-US" dirty="0" smtClean="0"/>
              <a:t>The concept of externalities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Cengage Learning. All Rights Reserved. May not be scanned, copied</a:t>
            </a:r>
          </a:p>
          <a:p>
            <a:pPr>
              <a:defRPr/>
            </a:pPr>
            <a:r>
              <a:rPr lang="en-US" smtClean="0"/>
              <a:t> or duplicated, or posted to a publicly accessible website, in whole or in part.</a:t>
            </a:r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B24C75-9162-493F-856D-344A34D296D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8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324600"/>
            <a:ext cx="4267200" cy="3810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83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554EEEF-E800-4445-86A2-1205A54B304E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30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37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Value-of-Service Pricing</a:t>
            </a:r>
          </a:p>
        </p:txBody>
      </p:sp>
      <p:sp>
        <p:nvSpPr>
          <p:cNvPr id="5837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5800" cy="5105400"/>
          </a:xfrm>
        </p:spPr>
        <p:txBody>
          <a:bodyPr/>
          <a:lstStyle/>
          <a:p>
            <a:pPr eaLnBrk="1" hangingPunct="1"/>
            <a:r>
              <a:rPr lang="en-US" smtClean="0"/>
              <a:t>Summary</a:t>
            </a:r>
          </a:p>
          <a:p>
            <a:pPr lvl="1" eaLnBrk="1" hangingPunct="1"/>
            <a:r>
              <a:rPr lang="en-US" smtClean="0"/>
              <a:t>Variable (marginal) cost sets floor for prices</a:t>
            </a:r>
          </a:p>
          <a:p>
            <a:pPr lvl="1" eaLnBrk="1" hangingPunct="1"/>
            <a:r>
              <a:rPr lang="en-US" smtClean="0"/>
              <a:t>Value-of-service sets ceiling on prices</a:t>
            </a:r>
          </a:p>
          <a:p>
            <a:pPr lvl="1" eaLnBrk="1" hangingPunct="1"/>
            <a:r>
              <a:rPr lang="en-US" smtClean="0"/>
              <a:t>Useful if high % of costs are fixed or common</a:t>
            </a:r>
          </a:p>
          <a:p>
            <a:pPr lvl="1" eaLnBrk="1" hangingPunct="1"/>
            <a:r>
              <a:rPr lang="en-US" smtClean="0"/>
              <a:t>Enables carrying of traffic that might be lost if average cost-based prices are charged</a:t>
            </a:r>
          </a:p>
          <a:p>
            <a:pPr lvl="2" eaLnBrk="1" hangingPunct="1"/>
            <a:r>
              <a:rPr lang="en-US" smtClean="0"/>
              <a:t>Some prices &lt; average costs can be profitable</a:t>
            </a:r>
          </a:p>
          <a:p>
            <a:pPr lvl="1" eaLnBrk="1" hangingPunct="1"/>
            <a:r>
              <a:rPr lang="en-US" smtClean="0"/>
              <a:t>Keys to successful value-of-service pricing</a:t>
            </a:r>
          </a:p>
          <a:p>
            <a:pPr lvl="2" eaLnBrk="1" hangingPunct="1"/>
            <a:r>
              <a:rPr lang="en-US" smtClean="0"/>
              <a:t>Knowing how costs behave</a:t>
            </a:r>
          </a:p>
          <a:p>
            <a:pPr lvl="2" eaLnBrk="1" hangingPunct="1"/>
            <a:r>
              <a:rPr lang="en-US" smtClean="0"/>
              <a:t>Developing good estimates of price elasticity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593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ED4F813-3986-4E67-8680-390CB83FCEDC}" type="slidenum">
              <a:rPr lang="en-US" smtClean="0">
                <a:latin typeface="Times New Roman" pitchFamily="18" charset="0"/>
              </a:rPr>
              <a:pPr/>
              <a:t>31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59396" name="Picture 2" descr="E:\Figures\ch04\04-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85800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04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7AEB5B6-5815-4711-B9FD-AE5671A4389A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32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Rate Making in Practice</a:t>
            </a:r>
            <a:br>
              <a:rPr lang="en-US" smtClean="0"/>
            </a:br>
            <a:r>
              <a:rPr lang="en-US" sz="3200" b="0" smtClean="0"/>
              <a:t>General Rates</a:t>
            </a:r>
            <a:endParaRPr lang="en-US" smtClean="0"/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7620000" cy="4419600"/>
          </a:xfrm>
        </p:spPr>
        <p:txBody>
          <a:bodyPr/>
          <a:lstStyle/>
          <a:p>
            <a:pPr eaLnBrk="1" hangingPunct="1"/>
            <a:r>
              <a:rPr lang="en-US" smtClean="0"/>
              <a:t>Some initial terminology</a:t>
            </a:r>
          </a:p>
          <a:p>
            <a:pPr lvl="1" eaLnBrk="1" hangingPunct="1"/>
            <a:r>
              <a:rPr lang="en-US" smtClean="0"/>
              <a:t>Rates and tariffs</a:t>
            </a:r>
          </a:p>
          <a:p>
            <a:pPr lvl="2" eaLnBrk="1" hangingPunct="1"/>
            <a:r>
              <a:rPr lang="en-US" smtClean="0"/>
              <a:t>Individual tariffs</a:t>
            </a:r>
          </a:p>
          <a:p>
            <a:pPr lvl="1" eaLnBrk="1" hangingPunct="1"/>
            <a:r>
              <a:rPr lang="en-US" smtClean="0"/>
              <a:t>Rate bureaus and bureau tariffs</a:t>
            </a:r>
          </a:p>
          <a:p>
            <a:pPr eaLnBrk="1" hangingPunct="1"/>
            <a:r>
              <a:rPr lang="en-US" smtClean="0"/>
              <a:t>General rates </a:t>
            </a:r>
          </a:p>
          <a:p>
            <a:pPr lvl="1" eaLnBrk="1" hangingPunct="1"/>
            <a:r>
              <a:rPr lang="en-US" smtClean="0"/>
              <a:t>Class, exception, and commodity rates</a:t>
            </a:r>
          </a:p>
          <a:p>
            <a:pPr lvl="1" eaLnBrk="1" hangingPunct="1"/>
            <a:r>
              <a:rPr lang="en-US" smtClean="0"/>
              <a:t>Each designed to simplify the potential complexity of trillions of possible rates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400800"/>
            <a:ext cx="4267200" cy="3048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14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3BC6A64-6C9C-4FEE-BCD9-ED54CAA9A670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33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pPr eaLnBrk="1" hangingPunct="1"/>
            <a:r>
              <a:rPr lang="en-US" smtClean="0"/>
              <a:t>Rate Making in Practice</a:t>
            </a:r>
            <a:br>
              <a:rPr lang="en-US" smtClean="0"/>
            </a:br>
            <a:r>
              <a:rPr lang="en-US" sz="3200" b="0" smtClean="0"/>
              <a:t>General Rates</a:t>
            </a:r>
            <a:endParaRPr lang="en-US" smtClean="0"/>
          </a:p>
        </p:txBody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pPr eaLnBrk="1" hangingPunct="1"/>
            <a:r>
              <a:rPr lang="en-US" smtClean="0"/>
              <a:t>Class rate system</a:t>
            </a:r>
          </a:p>
          <a:p>
            <a:pPr lvl="1" eaLnBrk="1" hangingPunct="1"/>
            <a:r>
              <a:rPr lang="en-US" smtClean="0"/>
              <a:t>Provides rate for any commodity between any two geographic locations</a:t>
            </a:r>
          </a:p>
          <a:p>
            <a:pPr lvl="1" eaLnBrk="1" hangingPunct="1"/>
            <a:r>
              <a:rPr lang="en-US" smtClean="0"/>
              <a:t>Simplification procedure </a:t>
            </a:r>
          </a:p>
          <a:p>
            <a:pPr lvl="2" eaLnBrk="1" hangingPunct="1"/>
            <a:r>
              <a:rPr lang="en-US" smtClean="0"/>
              <a:t>Geographic: locations in proximity are grouped and  represented by a rate basis point.  Each pair of points assigned a rate basis number </a:t>
            </a:r>
          </a:p>
          <a:p>
            <a:pPr lvl="2" eaLnBrk="1" hangingPunct="1"/>
            <a:r>
              <a:rPr lang="en-US" smtClean="0"/>
              <a:t>Commodity: products with similar transport characteristics assigned a commodity classification number and class rating</a:t>
            </a:r>
          </a:p>
          <a:p>
            <a:pPr lvl="2" eaLnBrk="1" hangingPunct="1"/>
            <a:r>
              <a:rPr lang="en-US" smtClean="0"/>
              <a:t>Rate structure: national scale of rates, cwt-based</a:t>
            </a:r>
          </a:p>
          <a:p>
            <a:pPr lvl="2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24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F6C2B9C-7B0E-4964-A8DE-533251B11D8D}" type="slidenum">
              <a:rPr lang="en-US" smtClean="0">
                <a:latin typeface="Times New Roman" pitchFamily="18" charset="0"/>
              </a:rPr>
              <a:pPr/>
              <a:t>34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62468" name="Picture 2" descr="E:\Figures\ch04\04-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0"/>
            <a:ext cx="8153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34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112CEFB-1DE1-424A-AFE2-2FF150AE4FFA}" type="slidenum">
              <a:rPr lang="en-US" smtClean="0">
                <a:latin typeface="Times New Roman" pitchFamily="18" charset="0"/>
              </a:rPr>
              <a:pPr/>
              <a:t>35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63492" name="Picture 2" descr="E:\Tables\CH04\04-T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85800"/>
            <a:ext cx="7924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45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D899280-09A1-433C-9474-A6E3E2B50450}" type="slidenum">
              <a:rPr lang="en-US" smtClean="0">
                <a:latin typeface="Times New Roman" pitchFamily="18" charset="0"/>
              </a:rPr>
              <a:pPr/>
              <a:t>36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64516" name="Picture 2" descr="E:\Tables\CH04\04-T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85800"/>
            <a:ext cx="8077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55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E01D8F4-419B-4745-B127-3DEA5DDF14C4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37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066800"/>
          </a:xfrm>
        </p:spPr>
        <p:txBody>
          <a:bodyPr/>
          <a:lstStyle/>
          <a:p>
            <a:pPr eaLnBrk="1" hangingPunct="1"/>
            <a:r>
              <a:rPr lang="en-US" dirty="0" smtClean="0"/>
              <a:t>Rate Making in Practice</a:t>
            </a:r>
            <a:br>
              <a:rPr lang="en-US" dirty="0" smtClean="0"/>
            </a:br>
            <a:r>
              <a:rPr lang="en-US" sz="3200" b="0" dirty="0" smtClean="0"/>
              <a:t>General Rates</a:t>
            </a:r>
            <a:endParaRPr lang="en-US" dirty="0" smtClean="0"/>
          </a:p>
        </p:txBody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Commodity classification factors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18 classes (from 50 to 500)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Product characteristics impacting carrier costs: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Product density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Higher densities mean lower carrier costs per cwt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err="1" smtClean="0"/>
              <a:t>Stowability</a:t>
            </a:r>
            <a:r>
              <a:rPr lang="en-US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Handling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Liability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Considers product value and susceptibility to damage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Individual carriers may establish commodity exceptions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65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18644BD-E669-4961-9F55-A2A6ED2651F5}" type="slidenum">
              <a:rPr lang="en-US" smtClean="0">
                <a:latin typeface="Times New Roman" pitchFamily="18" charset="0"/>
              </a:rPr>
              <a:pPr/>
              <a:t>38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66564" name="Picture 2" descr="E:\Tables\CH04\04-T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"/>
            <a:ext cx="8077200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Motor Freight Classification (NMFC)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http://www.nmfta.org/Pages/welcome.aspx</a:t>
            </a:r>
            <a:endParaRPr lang="en-US" dirty="0" smtClean="0"/>
          </a:p>
          <a:p>
            <a:r>
              <a:rPr lang="en-US" dirty="0" smtClean="0"/>
              <a:t>Low-value and/or dense freight will get lower class ratings (50-100)</a:t>
            </a:r>
          </a:p>
          <a:p>
            <a:r>
              <a:rPr lang="en-US" dirty="0" smtClean="0"/>
              <a:t>Expensive, light, fluffy freight will get higher class ratings (200-500)</a:t>
            </a:r>
          </a:p>
          <a:p>
            <a:r>
              <a:rPr lang="en-US" dirty="0" smtClean="0"/>
              <a:t>Shipment weight counts as well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EF02B8-AD46-49C0-BEBA-81DCC2CA758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sz="3200" smtClean="0"/>
              <a:t>Recap on Regulation (main take-aways):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257800"/>
          </a:xfrm>
        </p:spPr>
        <p:txBody>
          <a:bodyPr/>
          <a:lstStyle/>
          <a:p>
            <a:r>
              <a:rPr lang="en-US" sz="2800" dirty="0" smtClean="0"/>
              <a:t>Carrier abuses prompted federal govt. regulations, starting with the Interstate Commerce Act in 1887 (and the ICC)</a:t>
            </a:r>
          </a:p>
          <a:p>
            <a:r>
              <a:rPr lang="en-US" sz="2800" dirty="0" smtClean="0"/>
              <a:t>All modes were eventually regulated, both economically and for safety</a:t>
            </a:r>
          </a:p>
          <a:p>
            <a:r>
              <a:rPr lang="en-US" sz="2800" dirty="0" smtClean="0"/>
              <a:t>Mid 1970’s to mid 1990’s: Deregulation</a:t>
            </a:r>
          </a:p>
          <a:p>
            <a:r>
              <a:rPr lang="en-US" sz="2800" dirty="0" smtClean="0"/>
              <a:t>Interstate Commerce Commission </a:t>
            </a:r>
            <a:r>
              <a:rPr lang="en-US" sz="2800" dirty="0" err="1" smtClean="0"/>
              <a:t>sunsetted</a:t>
            </a:r>
            <a:r>
              <a:rPr lang="en-US" sz="2800" dirty="0" smtClean="0"/>
              <a:t> at end of 1995, duties replaced by Surface Transportation Board and numerous DOT agencies. </a:t>
            </a:r>
          </a:p>
          <a:p>
            <a:r>
              <a:rPr lang="en-US" sz="2800" dirty="0" smtClean="0"/>
              <a:t>Now mostly safety and environmental </a:t>
            </a:r>
            <a:r>
              <a:rPr lang="en-US" sz="2800" dirty="0" err="1" smtClean="0"/>
              <a:t>regs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States can regulate, but not restrict interstate trade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58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7A1A94D-DB07-4906-8379-255DAE6E3A95}" type="slidenum">
              <a:rPr lang="en-US" smtClean="0">
                <a:latin typeface="Times New Roman" pitchFamily="18" charset="0"/>
              </a:rPr>
              <a:pPr/>
              <a:t>4</a:t>
            </a:fld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75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1E7DBF8-C98D-4F78-9E4D-1A4F59987B43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40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758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Rate Making in Practice</a:t>
            </a:r>
            <a:br>
              <a:rPr lang="en-US" smtClean="0"/>
            </a:br>
            <a:r>
              <a:rPr lang="en-US" sz="3200" b="0" smtClean="0"/>
              <a:t>General Rates</a:t>
            </a:r>
            <a:endParaRPr lang="en-US" smtClean="0"/>
          </a:p>
        </p:txBody>
      </p:sp>
      <p:sp>
        <p:nvSpPr>
          <p:cNvPr id="6758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89916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Determining a class rate, step-by-step:</a:t>
            </a:r>
          </a:p>
          <a:p>
            <a:pPr lvl="1" eaLnBrk="1" hangingPunct="1"/>
            <a:r>
              <a:rPr lang="en-US" dirty="0" smtClean="0"/>
              <a:t>Determine rate basis points for origin/destination</a:t>
            </a:r>
          </a:p>
          <a:p>
            <a:pPr lvl="1" eaLnBrk="1" hangingPunct="1"/>
            <a:r>
              <a:rPr lang="en-US" dirty="0" smtClean="0"/>
              <a:t>Determine rate basis number (rate basis number tariff)</a:t>
            </a:r>
          </a:p>
          <a:p>
            <a:pPr lvl="1" eaLnBrk="1" hangingPunct="1"/>
            <a:r>
              <a:rPr lang="en-US" dirty="0" smtClean="0"/>
              <a:t>Determine commodity classification rating (50-500)</a:t>
            </a:r>
          </a:p>
          <a:p>
            <a:pPr lvl="1" eaLnBrk="1" hangingPunct="1"/>
            <a:r>
              <a:rPr lang="en-US" dirty="0" smtClean="0"/>
              <a:t>Determine rate from class rate tariff</a:t>
            </a:r>
          </a:p>
          <a:p>
            <a:pPr lvl="1" eaLnBrk="1" hangingPunct="1"/>
            <a:r>
              <a:rPr lang="en-US" dirty="0" smtClean="0"/>
              <a:t>Multiply class rate by shipment weight in cwt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86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496EA53-5AF4-4807-89E4-9B11B1F55846}" type="slidenum">
              <a:rPr lang="en-US" smtClean="0">
                <a:latin typeface="Times New Roman" pitchFamily="18" charset="0"/>
              </a:rPr>
              <a:pPr/>
              <a:t>41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68612" name="Picture 2" descr="E:\Figures\ch04\04-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8077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696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13ACA7C-C099-4BB5-ACC0-DA030B104AAA}" type="slidenum">
              <a:rPr lang="en-US" smtClean="0">
                <a:latin typeface="Times New Roman" pitchFamily="18" charset="0"/>
              </a:rPr>
              <a:pPr/>
              <a:t>42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69636" name="Picture 2" descr="E:\Tables\CH04\04-T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71513"/>
            <a:ext cx="8001000" cy="551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Examples and useful resources:</a:t>
            </a:r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BNSF’s website:</a:t>
            </a:r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en-US" smtClean="0">
                <a:hlinkClick r:id="rId3"/>
              </a:rPr>
              <a:t>http://www.bnsf.com/customers/prices-and-tools/</a:t>
            </a:r>
            <a:endParaRPr lang="en-US" smtClean="0"/>
          </a:p>
          <a:p>
            <a:r>
              <a:rPr lang="en-US" smtClean="0"/>
              <a:t>Schneider’s website:</a:t>
            </a:r>
          </a:p>
          <a:p>
            <a:pPr>
              <a:buFontTx/>
              <a:buNone/>
            </a:pPr>
            <a:r>
              <a:rPr lang="en-US" smtClean="0">
                <a:hlinkClick r:id="rId4"/>
              </a:rPr>
              <a:t>http://www.schneider.com/index.htm</a:t>
            </a:r>
            <a:endParaRPr lang="en-US" smtClean="0"/>
          </a:p>
          <a:p>
            <a:r>
              <a:rPr lang="en-US" smtClean="0"/>
              <a:t>ABF Freight System’s site:</a:t>
            </a:r>
          </a:p>
          <a:p>
            <a:pPr>
              <a:buFontTx/>
              <a:buNone/>
            </a:pPr>
            <a:r>
              <a:rPr lang="en-US" smtClean="0">
                <a:hlinkClick r:id="rId5"/>
              </a:rPr>
              <a:t>http://www.abfs.com/resource/guide/</a:t>
            </a:r>
            <a:endParaRPr lang="en-US" smtClean="0"/>
          </a:p>
          <a:p>
            <a:pPr>
              <a:buFontTx/>
              <a:buNone/>
            </a:pPr>
            <a:endParaRPr lang="en-US" b="1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400800"/>
            <a:ext cx="4267200" cy="3048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716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454F31-6507-457D-899E-D4C77E5DDF8D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44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Rate Making in Practice</a:t>
            </a:r>
            <a:br>
              <a:rPr lang="en-US" smtClean="0"/>
            </a:br>
            <a:r>
              <a:rPr lang="en-US" sz="3200" b="0" smtClean="0"/>
              <a:t>General Rates</a:t>
            </a:r>
            <a:endParaRPr lang="en-US" smtClean="0"/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610600" cy="4953000"/>
          </a:xfrm>
        </p:spPr>
        <p:txBody>
          <a:bodyPr/>
          <a:lstStyle/>
          <a:p>
            <a:pPr eaLnBrk="1" hangingPunct="1"/>
            <a:r>
              <a:rPr lang="en-US" smtClean="0"/>
              <a:t>Exception rates</a:t>
            </a:r>
          </a:p>
          <a:p>
            <a:pPr lvl="1" eaLnBrk="1" hangingPunct="1"/>
            <a:r>
              <a:rPr lang="en-US" smtClean="0"/>
              <a:t>Individual carrier modifies national classification</a:t>
            </a:r>
          </a:p>
          <a:p>
            <a:pPr lvl="1" eaLnBrk="1" hangingPunct="1"/>
            <a:r>
              <a:rPr lang="en-US" smtClean="0"/>
              <a:t>Used for particular transport conditions</a:t>
            </a:r>
          </a:p>
          <a:p>
            <a:pPr lvl="2" eaLnBrk="1" hangingPunct="1"/>
            <a:r>
              <a:rPr lang="en-US" smtClean="0"/>
              <a:t>Examples: large volume movements, intense competition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Commodity rates: variety of basis for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Most common: specific rate on a commodity between specified points via specific route and direction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Typically offered for regular, large volume moves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Not part of commodity classification system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Takes precedence over class and exception 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727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5F5960A-4BAE-4CC2-ABA7-9FD82E694913}" type="slidenum">
              <a:rPr lang="en-US" smtClean="0">
                <a:latin typeface="Times New Roman" pitchFamily="18" charset="0"/>
              </a:rPr>
              <a:pPr/>
              <a:t>45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72708" name="Picture 2" descr="E:\Tables\CH04\04-T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609600"/>
            <a:ext cx="7848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737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0AA91B1-4CF5-4704-93D9-178232C71B09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46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pPr eaLnBrk="1" hangingPunct="1"/>
            <a:r>
              <a:rPr lang="en-US" smtClean="0"/>
              <a:t>Rate Making in Practice</a:t>
            </a:r>
            <a:br>
              <a:rPr lang="en-US" smtClean="0"/>
            </a:br>
            <a:r>
              <a:rPr lang="en-US" sz="3200" b="0" smtClean="0"/>
              <a:t>Rate Systems Under Deregulation</a:t>
            </a:r>
            <a:endParaRPr lang="en-US" smtClean="0"/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77200" cy="4648200"/>
          </a:xfrm>
        </p:spPr>
        <p:txBody>
          <a:bodyPr/>
          <a:lstStyle/>
          <a:p>
            <a:pPr eaLnBrk="1" hangingPunct="1"/>
            <a:r>
              <a:rPr lang="en-US" smtClean="0"/>
              <a:t>General rate structures were principal basis of rates published by rate bureaus pre-1980</a:t>
            </a:r>
          </a:p>
          <a:p>
            <a:pPr eaLnBrk="1" hangingPunct="1"/>
            <a:r>
              <a:rPr lang="en-US" smtClean="0"/>
              <a:t>Post-deregulation era</a:t>
            </a:r>
          </a:p>
          <a:p>
            <a:pPr lvl="1" eaLnBrk="1" hangingPunct="1"/>
            <a:r>
              <a:rPr lang="en-US" smtClean="0"/>
              <a:t>Diminished role of rate bureaus in rate matters</a:t>
            </a:r>
          </a:p>
          <a:p>
            <a:pPr lvl="1" eaLnBrk="1" hangingPunct="1"/>
            <a:r>
              <a:rPr lang="en-US" smtClean="0"/>
              <a:t>Increased number of individual carrier tariffs</a:t>
            </a:r>
          </a:p>
          <a:p>
            <a:pPr lvl="1" eaLnBrk="1" hangingPunct="1"/>
            <a:r>
              <a:rPr lang="en-US" smtClean="0"/>
              <a:t>Expanded use of shipper-carrier negotiations</a:t>
            </a:r>
          </a:p>
          <a:p>
            <a:pPr lvl="1" eaLnBrk="1" hangingPunct="1"/>
            <a:r>
              <a:rPr lang="en-US" smtClean="0"/>
              <a:t>Portions of general rate systems still used in LTL</a:t>
            </a:r>
          </a:p>
          <a:p>
            <a:pPr lvl="2" eaLnBrk="1" hangingPunct="1"/>
            <a:r>
              <a:rPr lang="en-US" smtClean="0"/>
              <a:t>Commodity classification useful simplification</a:t>
            </a:r>
          </a:p>
          <a:p>
            <a:pPr lvl="2" eaLnBrk="1" hangingPunct="1"/>
            <a:r>
              <a:rPr lang="en-US" smtClean="0"/>
              <a:t>Class rates serve as benchmark for new types of 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747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7F1B9A3-8760-4813-9C6B-96EB9E2891F5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47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Rate Making in Practice</a:t>
            </a:r>
            <a:br>
              <a:rPr lang="en-US" smtClean="0"/>
            </a:br>
            <a:r>
              <a:rPr lang="en-US" sz="3200" b="0" smtClean="0"/>
              <a:t>Rate Systems Under Deregulation</a:t>
            </a:r>
            <a:endParaRPr lang="en-US" sz="3200" smtClean="0"/>
          </a:p>
        </p:txBody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new rate type examples</a:t>
            </a:r>
          </a:p>
          <a:p>
            <a:pPr lvl="1" eaLnBrk="1" hangingPunct="1"/>
            <a:r>
              <a:rPr lang="en-US" smtClean="0"/>
              <a:t>Zip code based rates published as part of carrier specific class and commodity rate structures</a:t>
            </a:r>
          </a:p>
          <a:p>
            <a:pPr lvl="2" eaLnBrk="1" hangingPunct="1"/>
            <a:r>
              <a:rPr lang="en-US" smtClean="0"/>
              <a:t>Many carriers offer web-based zip-code tariffs as variations of class rate system</a:t>
            </a:r>
          </a:p>
          <a:p>
            <a:pPr lvl="1" eaLnBrk="1" hangingPunct="1"/>
            <a:r>
              <a:rPr lang="en-US" smtClean="0"/>
              <a:t>Mileage-based rates</a:t>
            </a:r>
          </a:p>
          <a:p>
            <a:pPr lvl="2" eaLnBrk="1" hangingPunct="1"/>
            <a:r>
              <a:rPr lang="en-US" smtClean="0"/>
              <a:t>Variation of commodity tariff system</a:t>
            </a:r>
          </a:p>
          <a:p>
            <a:pPr lvl="2" eaLnBrk="1" hangingPunct="1"/>
            <a:r>
              <a:rPr lang="en-US" smtClean="0"/>
              <a:t>Rates quoted per mile, regardless of weight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757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9BF9F27-6DF5-45EA-A897-CD9B26E66798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48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pPr eaLnBrk="1" hangingPunct="1"/>
            <a:r>
              <a:rPr lang="en-US" smtClean="0"/>
              <a:t>Special Rates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820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Rate forms that evolved due to special cost features or to induce certain shipment patterns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Character-of-shipment rates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LTL/TL rates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Multiple-car rates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Incentive rates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Unit-train rates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Per-car and per-truckload rates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Any-quantity rates  (“AQ”)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Density 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768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E08D5E5-A891-4632-B998-0194F13C3887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49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066800"/>
          </a:xfrm>
        </p:spPr>
        <p:txBody>
          <a:bodyPr/>
          <a:lstStyle/>
          <a:p>
            <a:pPr eaLnBrk="1" hangingPunct="1"/>
            <a:r>
              <a:rPr lang="en-US" smtClean="0"/>
              <a:t>Special Rates</a:t>
            </a:r>
            <a:r>
              <a:rPr lang="en-US" b="0" smtClean="0"/>
              <a:t/>
            </a:r>
            <a:br>
              <a:rPr lang="en-US" b="0" smtClean="0"/>
            </a:br>
            <a:r>
              <a:rPr lang="en-US" sz="3200" b="0" smtClean="0"/>
              <a:t>Area, Location, or Route Rates</a:t>
            </a:r>
            <a:endParaRPr lang="en-US" sz="3200" smtClean="0"/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Local rates (same carrier)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Joint rates (through rates)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Proportional rates (to compete w/direct)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Differential rates (ground vs. expedited, etc)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Per-mile rates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Terminal-to-terminal rates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Blanket or group rates (averaging regions)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 dirty="0" smtClean="0"/>
              <a:t>U.S. Dept. of Transportation (DOT):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dirty="0" smtClean="0"/>
              <a:t>Name of current Secretary</a:t>
            </a:r>
            <a:r>
              <a:rPr lang="en-US" dirty="0" smtClean="0"/>
              <a:t>: Ray LaHood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http://www.dot.gov/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http://www.fmc.gov/</a:t>
            </a:r>
            <a:endParaRPr lang="en-US" dirty="0" smtClean="0"/>
          </a:p>
          <a:p>
            <a:r>
              <a:rPr lang="en-US" dirty="0" smtClean="0"/>
              <a:t>“Commissions” are usually independent agencies (not under the DOT)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B24C75-9162-493F-856D-344A34D296D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400800"/>
            <a:ext cx="4267200" cy="4572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778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CB63AE-9CA6-408C-A983-45B023C76F20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50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/>
            <a:r>
              <a:rPr lang="en-US" smtClean="0"/>
              <a:t>Special Rates</a:t>
            </a:r>
            <a:br>
              <a:rPr lang="en-US" smtClean="0"/>
            </a:br>
            <a:r>
              <a:rPr lang="en-US" sz="3200" b="0" smtClean="0"/>
              <a:t>Time/Service Rate Structures</a:t>
            </a:r>
            <a:endParaRPr lang="en-US" smtClean="0"/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80772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Contract rates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Contract services common in rail, trucking, water, and some air transport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Rates, services negotiated by shipper, carrier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Rates not governed by published tariffs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Objectives of the negotiations </a:t>
            </a:r>
          </a:p>
          <a:p>
            <a:pPr lvl="3" eaLnBrk="1" hangingPunct="1">
              <a:lnSpc>
                <a:spcPct val="90000"/>
              </a:lnSpc>
            </a:pPr>
            <a:r>
              <a:rPr lang="en-US" smtClean="0"/>
              <a:t>Identify service and cost factors critical to each party </a:t>
            </a:r>
          </a:p>
          <a:p>
            <a:pPr lvl="3" eaLnBrk="1" hangingPunct="1">
              <a:lnSpc>
                <a:spcPct val="90000"/>
              </a:lnSpc>
            </a:pPr>
            <a:r>
              <a:rPr lang="en-US" smtClean="0"/>
              <a:t>Set rate inducements and penalties based on performance on those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Contracts allow for tailoring services to particular needs of the shipper and carrier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324600"/>
            <a:ext cx="4267200" cy="3810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788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6B7943E-FF64-44A4-B1F3-23AA45DF53EC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51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/>
            <a:r>
              <a:rPr lang="en-US" smtClean="0"/>
              <a:t>Special Rates</a:t>
            </a:r>
            <a:br>
              <a:rPr lang="en-US" smtClean="0"/>
            </a:br>
            <a:r>
              <a:rPr lang="en-US" smtClean="0"/>
              <a:t> </a:t>
            </a:r>
            <a:r>
              <a:rPr lang="en-US" sz="3200" b="0" smtClean="0"/>
              <a:t>Time/Service Rate Structures</a:t>
            </a:r>
          </a:p>
        </p:txBody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458200" cy="48006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mtClean="0"/>
              <a:t>Examples of optional features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Volume-based: reduced rates in exchange for volume commitment over specified period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Equipment-based: variations in rate depending upon type of car supplied (car-supply charge)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Transit-time based: variations in rates by transit-time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Variety of services-based: menu of logistics services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Deferred delivery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Lower rate for flexibility in delivery time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Common in air transport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Enables higher vehicle utilization 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798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56D972B-E082-44A2-9F78-CD70120A078B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52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Special Rates</a:t>
            </a:r>
            <a:r>
              <a:rPr lang="en-US" sz="3200" smtClean="0"/>
              <a:t/>
            </a:r>
            <a:br>
              <a:rPr lang="en-US" sz="3200" smtClean="0"/>
            </a:br>
            <a:r>
              <a:rPr lang="en-US" sz="3200" b="0" smtClean="0"/>
              <a:t>Other Rate Structures</a:t>
            </a:r>
            <a:br>
              <a:rPr lang="en-US" sz="3200" b="0" smtClean="0"/>
            </a:br>
            <a:endParaRPr lang="en-US" sz="3200" b="0" smtClean="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7848600" cy="5486400"/>
          </a:xfrm>
        </p:spPr>
        <p:txBody>
          <a:bodyPr/>
          <a:lstStyle/>
          <a:p>
            <a:pPr eaLnBrk="1" hangingPunct="1"/>
            <a:r>
              <a:rPr lang="en-US" dirty="0" smtClean="0"/>
              <a:t>For particular cost or service purpose</a:t>
            </a:r>
          </a:p>
          <a:p>
            <a:pPr lvl="1" eaLnBrk="1" hangingPunct="1"/>
            <a:r>
              <a:rPr lang="en-US" dirty="0" smtClean="0"/>
              <a:t>Corporate volume rates, discounts</a:t>
            </a:r>
          </a:p>
          <a:p>
            <a:pPr lvl="1" eaLnBrk="1" hangingPunct="1"/>
            <a:r>
              <a:rPr lang="en-US" dirty="0" smtClean="0"/>
              <a:t>Loading allowances</a:t>
            </a:r>
          </a:p>
          <a:p>
            <a:pPr lvl="1" eaLnBrk="1" hangingPunct="1"/>
            <a:r>
              <a:rPr lang="en-US" dirty="0" smtClean="0"/>
              <a:t>Aggregate tender rates (lumped shipments)</a:t>
            </a:r>
          </a:p>
          <a:p>
            <a:pPr lvl="1" eaLnBrk="1" hangingPunct="1"/>
            <a:r>
              <a:rPr lang="en-US" dirty="0" smtClean="0"/>
              <a:t>FAK rates</a:t>
            </a:r>
          </a:p>
          <a:p>
            <a:pPr lvl="1" eaLnBrk="1" hangingPunct="1"/>
            <a:r>
              <a:rPr lang="en-US" dirty="0" smtClean="0"/>
              <a:t>Released rates (limited value per pound)</a:t>
            </a:r>
          </a:p>
          <a:p>
            <a:pPr lvl="1" eaLnBrk="1" hangingPunct="1"/>
            <a:r>
              <a:rPr lang="en-US" dirty="0" smtClean="0"/>
              <a:t>Empty haul rates, two-way or three-way rates</a:t>
            </a:r>
          </a:p>
          <a:p>
            <a:pPr lvl="1" eaLnBrk="1" hangingPunct="1"/>
            <a:r>
              <a:rPr lang="en-US" dirty="0" smtClean="0"/>
              <a:t>Spot-market rates</a:t>
            </a:r>
          </a:p>
          <a:p>
            <a:pPr lvl="1" eaLnBrk="1" hangingPunct="1"/>
            <a:r>
              <a:rPr lang="en-US" dirty="0" smtClean="0"/>
              <a:t>Menu pricing (various added services)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400800"/>
            <a:ext cx="4267200" cy="3048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808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F852458-8879-42DA-8614-E711BBE3D4BC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53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153400" cy="1295400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Pricing in Transportation Management</a:t>
            </a:r>
            <a:br>
              <a:rPr lang="en-US" smtClean="0"/>
            </a:br>
            <a:r>
              <a:rPr lang="en-US" sz="3200" b="0" smtClean="0"/>
              <a:t>Factors Affecting Pricing Decisions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382000" cy="4495800"/>
          </a:xfrm>
        </p:spPr>
        <p:txBody>
          <a:bodyPr/>
          <a:lstStyle/>
          <a:p>
            <a:pPr eaLnBrk="1" hangingPunct="1"/>
            <a:r>
              <a:rPr lang="en-US" smtClean="0"/>
              <a:t>Role of the market (customers)</a:t>
            </a:r>
          </a:p>
          <a:p>
            <a:pPr lvl="1" eaLnBrk="1" hangingPunct="1"/>
            <a:r>
              <a:rPr lang="en-US" smtClean="0"/>
              <a:t>Relative power of customers vs. carrier</a:t>
            </a:r>
          </a:p>
          <a:p>
            <a:pPr lvl="1" eaLnBrk="1" hangingPunct="1"/>
            <a:r>
              <a:rPr lang="en-US" smtClean="0"/>
              <a:t>Price elasticity (sensitivity)</a:t>
            </a:r>
          </a:p>
          <a:p>
            <a:pPr lvl="1" eaLnBrk="1" hangingPunct="1"/>
            <a:r>
              <a:rPr lang="en-US" smtClean="0"/>
              <a:t>Availability of substitutes</a:t>
            </a:r>
          </a:p>
          <a:p>
            <a:pPr eaLnBrk="1" hangingPunct="1"/>
            <a:r>
              <a:rPr lang="en-US" smtClean="0"/>
              <a:t>Governmental controls</a:t>
            </a:r>
          </a:p>
          <a:p>
            <a:pPr lvl="1" eaLnBrk="1" hangingPunct="1"/>
            <a:r>
              <a:rPr lang="en-US" smtClean="0"/>
              <a:t>Surface Transportation Board: economic regulation</a:t>
            </a:r>
          </a:p>
          <a:p>
            <a:pPr lvl="1" eaLnBrk="1" hangingPunct="1"/>
            <a:r>
              <a:rPr lang="en-US" smtClean="0"/>
              <a:t>Justice Department: antitrust enforcement 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819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B5E2D02-306B-4E6C-8329-DA213C18D59C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54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153400" cy="1295400"/>
          </a:xfrm>
        </p:spPr>
        <p:txBody>
          <a:bodyPr/>
          <a:lstStyle/>
          <a:p>
            <a:pPr eaLnBrk="1" hangingPunct="1"/>
            <a:r>
              <a:rPr lang="en-US" smtClean="0"/>
              <a:t>Pricing in Transportation Management</a:t>
            </a:r>
            <a:br>
              <a:rPr lang="en-US" smtClean="0"/>
            </a:br>
            <a:r>
              <a:rPr lang="en-US" sz="3200" b="0" smtClean="0"/>
              <a:t>Factors Affecting Pricing Decisions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267200"/>
          </a:xfrm>
        </p:spPr>
        <p:txBody>
          <a:bodyPr/>
          <a:lstStyle/>
          <a:p>
            <a:pPr eaLnBrk="1" hangingPunct="1"/>
            <a:r>
              <a:rPr lang="en-US" smtClean="0"/>
              <a:t>Involvement of other channel members </a:t>
            </a:r>
          </a:p>
          <a:p>
            <a:pPr lvl="1" eaLnBrk="1" hangingPunct="1"/>
            <a:r>
              <a:rPr lang="en-US" smtClean="0"/>
              <a:t>Carriers involved in interline movements </a:t>
            </a:r>
          </a:p>
          <a:p>
            <a:pPr lvl="2" eaLnBrk="1" hangingPunct="1"/>
            <a:r>
              <a:rPr lang="en-US" smtClean="0"/>
              <a:t>Revenue split issues</a:t>
            </a:r>
          </a:p>
          <a:p>
            <a:pPr lvl="2" eaLnBrk="1" hangingPunct="1"/>
            <a:r>
              <a:rPr lang="en-US" smtClean="0"/>
              <a:t>Price change interdependency</a:t>
            </a:r>
          </a:p>
          <a:p>
            <a:pPr eaLnBrk="1" hangingPunct="1"/>
            <a:r>
              <a:rPr lang="en-US" smtClean="0"/>
              <a:t>Influence of competitors’ pricing</a:t>
            </a:r>
          </a:p>
          <a:p>
            <a:pPr lvl="1" eaLnBrk="1" hangingPunct="1"/>
            <a:r>
              <a:rPr lang="en-US" smtClean="0"/>
              <a:t>Price leader influences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829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289247-5662-43D4-B60B-A206DF5A3B23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55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pPr eaLnBrk="1" hangingPunct="1"/>
            <a:r>
              <a:rPr lang="en-US" smtClean="0"/>
              <a:t>Pricing in Transport Management</a:t>
            </a:r>
            <a:br>
              <a:rPr lang="en-US" smtClean="0"/>
            </a:br>
            <a:r>
              <a:rPr lang="en-US" sz="3200" b="0" smtClean="0"/>
              <a:t>Major Pricing Decisions (strategic)</a:t>
            </a:r>
            <a:endParaRPr lang="en-US" smtClean="0"/>
          </a:p>
        </p:txBody>
      </p:sp>
      <p:sp>
        <p:nvSpPr>
          <p:cNvPr id="829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077200" cy="4343400"/>
          </a:xfrm>
        </p:spPr>
        <p:txBody>
          <a:bodyPr/>
          <a:lstStyle/>
          <a:p>
            <a:pPr eaLnBrk="1" hangingPunct="1"/>
            <a:r>
              <a:rPr lang="en-US" smtClean="0"/>
              <a:t>Setting prices on new service</a:t>
            </a:r>
          </a:p>
          <a:p>
            <a:pPr lvl="1" eaLnBrk="1" hangingPunct="1"/>
            <a:r>
              <a:rPr lang="en-US" smtClean="0"/>
              <a:t>Often little info on price elasticity or actual costs</a:t>
            </a:r>
          </a:p>
          <a:p>
            <a:pPr lvl="1" eaLnBrk="1" hangingPunct="1"/>
            <a:r>
              <a:rPr lang="en-US" smtClean="0"/>
              <a:t>Too high a price attracts competitors or not enough traffic</a:t>
            </a:r>
          </a:p>
          <a:p>
            <a:pPr eaLnBrk="1" hangingPunct="1"/>
            <a:r>
              <a:rPr lang="en-US" smtClean="0"/>
              <a:t>Modification of prices over time</a:t>
            </a:r>
          </a:p>
          <a:p>
            <a:pPr lvl="1" eaLnBrk="1" hangingPunct="1"/>
            <a:r>
              <a:rPr lang="en-US" smtClean="0"/>
              <a:t>Response to market, service, or operating change</a:t>
            </a:r>
          </a:p>
          <a:p>
            <a:pPr lvl="1" eaLnBrk="1" hangingPunct="1"/>
            <a:r>
              <a:rPr lang="en-US" smtClean="0"/>
              <a:t>Timing of change can be important</a:t>
            </a:r>
          </a:p>
          <a:p>
            <a:pPr eaLnBrk="1" hangingPunct="1"/>
            <a:r>
              <a:rPr lang="en-US" smtClean="0"/>
              <a:t>Initiating/responding to price leader changes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839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91E288E-9205-488E-9920-7B8F6F9E517C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56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397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pPr eaLnBrk="1" hangingPunct="1"/>
            <a:r>
              <a:rPr lang="en-US" smtClean="0"/>
              <a:t>Pricing in Transport Management</a:t>
            </a:r>
            <a:r>
              <a:rPr lang="en-US" sz="3200" b="0" smtClean="0"/>
              <a:t/>
            </a:r>
            <a:br>
              <a:rPr lang="en-US" sz="3200" b="0" smtClean="0"/>
            </a:br>
            <a:r>
              <a:rPr lang="en-US" sz="3200" b="0" smtClean="0"/>
              <a:t>Establishing the Pricing Objective</a:t>
            </a:r>
            <a:endParaRPr lang="en-US" smtClean="0"/>
          </a:p>
        </p:txBody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820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General considerations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Should reflect corporate objectives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May vary during product/service life-cycle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May vary by market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Alternative objectives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Survival-based pricing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Increase cash flow through low prices that attract volume</a:t>
            </a:r>
          </a:p>
          <a:p>
            <a:pPr lvl="1" eaLnBrk="1" hangingPunct="1"/>
            <a:r>
              <a:rPr lang="en-US" smtClean="0"/>
              <a:t>Profit maximization</a:t>
            </a:r>
          </a:p>
          <a:p>
            <a:pPr lvl="2" eaLnBrk="1" hangingPunct="1"/>
            <a:r>
              <a:rPr lang="en-US" smtClean="0"/>
              <a:t>Attractive to carriers focused on returns on investment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400800"/>
            <a:ext cx="4267200" cy="3048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849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B949D3-7E00-41A9-B990-312A76B54B64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57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 smtClean="0"/>
              <a:t>Pricing in Transport Management</a:t>
            </a:r>
            <a:r>
              <a:rPr lang="en-US" sz="3200" b="0" smtClean="0"/>
              <a:t/>
            </a:r>
            <a:br>
              <a:rPr lang="en-US" sz="3200" b="0" smtClean="0"/>
            </a:br>
            <a:r>
              <a:rPr lang="en-US" sz="3200" b="0" smtClean="0"/>
              <a:t>Establishing the Pricing Objective</a:t>
            </a:r>
          </a:p>
        </p:txBody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2296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Alternative objectives (cont.)</a:t>
            </a:r>
          </a:p>
          <a:p>
            <a:pPr lvl="1" eaLnBrk="1" hangingPunct="1"/>
            <a:r>
              <a:rPr lang="en-US" dirty="0" smtClean="0"/>
              <a:t>Unit volume pricing</a:t>
            </a:r>
          </a:p>
          <a:p>
            <a:pPr lvl="2" eaLnBrk="1" hangingPunct="1"/>
            <a:r>
              <a:rPr lang="en-US" dirty="0" smtClean="0"/>
              <a:t>Set prices to maximize utilization of existing capacity</a:t>
            </a:r>
          </a:p>
          <a:p>
            <a:pPr lvl="3" eaLnBrk="1" hangingPunct="1"/>
            <a:r>
              <a:rPr lang="en-US" dirty="0" smtClean="0"/>
              <a:t>Examples: multiple pickup allowances (LTL), space available prices (air freight, multiple-car prices (rail))</a:t>
            </a:r>
          </a:p>
          <a:p>
            <a:pPr lvl="1" eaLnBrk="1" hangingPunct="1"/>
            <a:r>
              <a:rPr lang="en-US" dirty="0" smtClean="0"/>
              <a:t>Skimming</a:t>
            </a:r>
          </a:p>
          <a:p>
            <a:pPr lvl="2" eaLnBrk="1" hangingPunct="1"/>
            <a:r>
              <a:rPr lang="en-US" dirty="0" smtClean="0"/>
              <a:t>High price designed to attract traffic focused on service quality, uniqueness and insensitive to price </a:t>
            </a:r>
          </a:p>
          <a:p>
            <a:pPr lvl="1" eaLnBrk="1" hangingPunct="1"/>
            <a:r>
              <a:rPr lang="en-US" dirty="0" smtClean="0"/>
              <a:t>Penetration pricing</a:t>
            </a:r>
          </a:p>
          <a:p>
            <a:pPr lvl="3" eaLnBrk="1" hangingPunct="1"/>
            <a:r>
              <a:rPr lang="en-US" dirty="0" smtClean="0"/>
              <a:t>Often follows skimming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860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03048F8-7640-4C25-8890-07C70AF4D15D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58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219200"/>
          </a:xfrm>
        </p:spPr>
        <p:txBody>
          <a:bodyPr/>
          <a:lstStyle/>
          <a:p>
            <a:pPr eaLnBrk="1" hangingPunct="1"/>
            <a:r>
              <a:rPr lang="en-US" sz="3200" smtClean="0"/>
              <a:t>Pricing in Transport Management</a:t>
            </a:r>
            <a:r>
              <a:rPr lang="en-US" sz="3200" b="0" smtClean="0"/>
              <a:t/>
            </a:r>
            <a:br>
              <a:rPr lang="en-US" sz="3200" b="0" smtClean="0"/>
            </a:br>
            <a:r>
              <a:rPr lang="en-US" sz="3200" b="0" smtClean="0"/>
              <a:t>Establishing the Pricing Objective</a:t>
            </a:r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419600"/>
          </a:xfrm>
        </p:spPr>
        <p:txBody>
          <a:bodyPr/>
          <a:lstStyle/>
          <a:p>
            <a:pPr eaLnBrk="1" hangingPunct="1"/>
            <a:r>
              <a:rPr lang="en-US" dirty="0" smtClean="0"/>
              <a:t>Alternative objectives (cont.)</a:t>
            </a:r>
          </a:p>
          <a:p>
            <a:pPr lvl="1" eaLnBrk="1" hangingPunct="1"/>
            <a:r>
              <a:rPr lang="en-US" dirty="0" smtClean="0"/>
              <a:t>Sales-based pricing</a:t>
            </a:r>
          </a:p>
          <a:p>
            <a:pPr lvl="2" eaLnBrk="1" hangingPunct="1"/>
            <a:r>
              <a:rPr lang="en-US" dirty="0" smtClean="0"/>
              <a:t>Lower price to attract mass market and higher sales</a:t>
            </a:r>
          </a:p>
          <a:p>
            <a:pPr lvl="2" eaLnBrk="1" hangingPunct="1"/>
            <a:r>
              <a:rPr lang="en-US" dirty="0" smtClean="0"/>
              <a:t>Used in later stages of life cycle</a:t>
            </a:r>
          </a:p>
          <a:p>
            <a:pPr lvl="1" eaLnBrk="1" hangingPunct="1"/>
            <a:r>
              <a:rPr lang="en-US" dirty="0" smtClean="0"/>
              <a:t>Market share pricing</a:t>
            </a:r>
          </a:p>
          <a:p>
            <a:pPr lvl="2" eaLnBrk="1" hangingPunct="1"/>
            <a:r>
              <a:rPr lang="en-US" dirty="0" smtClean="0"/>
              <a:t>Lowering price to gain market share from competitors</a:t>
            </a:r>
          </a:p>
          <a:p>
            <a:pPr lvl="2" eaLnBrk="1" hangingPunct="1"/>
            <a:r>
              <a:rPr lang="en-US" dirty="0" smtClean="0"/>
              <a:t>Attractive in stagnant or declining industries </a:t>
            </a:r>
          </a:p>
          <a:p>
            <a:pPr lvl="1" eaLnBrk="1" hangingPunct="1"/>
            <a:r>
              <a:rPr lang="en-US" dirty="0" smtClean="0"/>
              <a:t>Social responsibility pricing (charitable)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400800"/>
            <a:ext cx="4267200" cy="3048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870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C30A51E-C280-4CE6-A287-246519B7D3F8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59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Pricing in Transport Management</a:t>
            </a:r>
            <a:br>
              <a:rPr lang="en-US" smtClean="0"/>
            </a:br>
            <a:r>
              <a:rPr lang="en-US" sz="3200" b="0" smtClean="0"/>
              <a:t>Estimating Demand and Costs</a:t>
            </a:r>
            <a:endParaRPr lang="en-US" smtClean="0"/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305800" cy="4648200"/>
          </a:xfrm>
        </p:spPr>
        <p:txBody>
          <a:bodyPr/>
          <a:lstStyle/>
          <a:p>
            <a:pPr eaLnBrk="1" hangingPunct="1"/>
            <a:r>
              <a:rPr lang="en-US" smtClean="0"/>
              <a:t>Estimating demand</a:t>
            </a:r>
          </a:p>
          <a:p>
            <a:pPr lvl="1" eaLnBrk="1" hangingPunct="1"/>
            <a:r>
              <a:rPr lang="en-US" smtClean="0"/>
              <a:t>Important, but difficult, especially for new service</a:t>
            </a:r>
          </a:p>
          <a:p>
            <a:pPr lvl="1" eaLnBrk="1" hangingPunct="1"/>
            <a:r>
              <a:rPr lang="en-US" smtClean="0"/>
              <a:t>For price changes, price elasticity estimates used to predict impact</a:t>
            </a:r>
          </a:p>
          <a:p>
            <a:pPr lvl="2" eaLnBrk="1" hangingPunct="1"/>
            <a:r>
              <a:rPr lang="en-US" smtClean="0"/>
              <a:t>Similar market comparisons used (cautions)</a:t>
            </a:r>
          </a:p>
          <a:p>
            <a:pPr lvl="1" eaLnBrk="1" hangingPunct="1"/>
            <a:r>
              <a:rPr lang="en-US" smtClean="0"/>
              <a:t>Role of surveys and market tests</a:t>
            </a:r>
          </a:p>
          <a:p>
            <a:pPr eaLnBrk="1" hangingPunct="1"/>
            <a:r>
              <a:rPr lang="en-US" smtClean="0"/>
              <a:t>Estimating costs</a:t>
            </a:r>
          </a:p>
          <a:p>
            <a:pPr lvl="1" eaLnBrk="1" hangingPunct="1"/>
            <a:r>
              <a:rPr lang="en-US" smtClean="0"/>
              <a:t>Determination of what costs to include</a:t>
            </a:r>
          </a:p>
          <a:p>
            <a:pPr lvl="1" eaLnBrk="1" hangingPunct="1"/>
            <a:r>
              <a:rPr lang="en-US" smtClean="0"/>
              <a:t>Cost variation at different levels of output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762000"/>
          </a:xfrm>
        </p:spPr>
        <p:txBody>
          <a:bodyPr/>
          <a:lstStyle/>
          <a:p>
            <a:r>
              <a:rPr lang="en-US" dirty="0" smtClean="0"/>
              <a:t>The Green Team Case (2-2)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r>
              <a:rPr lang="en-US" dirty="0" smtClean="0"/>
              <a:t>Recap:</a:t>
            </a:r>
          </a:p>
          <a:p>
            <a:pPr lvl="1"/>
            <a:r>
              <a:rPr lang="en-US" dirty="0" smtClean="0"/>
              <a:t>Implications: </a:t>
            </a:r>
          </a:p>
          <a:p>
            <a:pPr lvl="2"/>
            <a:r>
              <a:rPr lang="en-US" dirty="0" smtClean="0"/>
              <a:t>Procure produce locally</a:t>
            </a:r>
          </a:p>
          <a:p>
            <a:pPr lvl="2"/>
            <a:r>
              <a:rPr lang="en-US" dirty="0" smtClean="0"/>
              <a:t>Bake bread on site</a:t>
            </a:r>
          </a:p>
          <a:p>
            <a:pPr lvl="2"/>
            <a:r>
              <a:rPr lang="en-US" dirty="0" smtClean="0"/>
              <a:t>Reduce miles the inbound products are shipped</a:t>
            </a:r>
          </a:p>
          <a:p>
            <a:pPr lvl="2"/>
            <a:r>
              <a:rPr lang="en-US" dirty="0" smtClean="0"/>
              <a:t>Collaborate with suppliers to reduce packaging and transport miles</a:t>
            </a:r>
          </a:p>
          <a:p>
            <a:pPr lvl="2"/>
            <a:r>
              <a:rPr lang="en-US" dirty="0" smtClean="0"/>
              <a:t>Re-evaluate inventory strategies (“Never stock out”)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D43540D-30FA-44FA-8457-D4361FAAD341}" type="slidenum">
              <a:rPr lang="en-US" smtClean="0">
                <a:latin typeface="Times New Roman" pitchFamily="18" charset="0"/>
              </a:rPr>
              <a:pPr/>
              <a:t>6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880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10EB4CE-DBA8-41EF-9A5A-C02D5DA7C548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60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pPr eaLnBrk="1" hangingPunct="1"/>
            <a:r>
              <a:rPr lang="en-US" smtClean="0"/>
              <a:t>Pricing in Transport Management</a:t>
            </a:r>
            <a:br>
              <a:rPr lang="en-US" smtClean="0"/>
            </a:br>
            <a:r>
              <a:rPr lang="en-US" sz="3200" b="0" smtClean="0"/>
              <a:t>Price Levels and Price Adjustments</a:t>
            </a:r>
            <a:endParaRPr lang="en-US" smtClean="0"/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828800"/>
            <a:ext cx="7620000" cy="4267200"/>
          </a:xfrm>
        </p:spPr>
        <p:txBody>
          <a:bodyPr/>
          <a:lstStyle/>
          <a:p>
            <a:pPr eaLnBrk="1" hangingPunct="1"/>
            <a:r>
              <a:rPr lang="en-US" smtClean="0"/>
              <a:t>Given demand and cost estimates, actual price can be set</a:t>
            </a:r>
          </a:p>
          <a:p>
            <a:pPr eaLnBrk="1" hangingPunct="1"/>
            <a:r>
              <a:rPr lang="en-US" smtClean="0"/>
              <a:t>Alternative methods of setting actual price</a:t>
            </a:r>
          </a:p>
          <a:p>
            <a:pPr lvl="1" eaLnBrk="1" hangingPunct="1"/>
            <a:r>
              <a:rPr lang="en-US" smtClean="0"/>
              <a:t>Demand-based</a:t>
            </a:r>
          </a:p>
          <a:p>
            <a:pPr lvl="1" eaLnBrk="1" hangingPunct="1"/>
            <a:r>
              <a:rPr lang="en-US" smtClean="0"/>
              <a:t>Cost-based</a:t>
            </a:r>
          </a:p>
          <a:p>
            <a:pPr lvl="1" eaLnBrk="1" hangingPunct="1"/>
            <a:r>
              <a:rPr lang="en-US" smtClean="0"/>
              <a:t>Profit-based</a:t>
            </a:r>
          </a:p>
          <a:p>
            <a:pPr lvl="1" eaLnBrk="1" hangingPunct="1"/>
            <a:r>
              <a:rPr lang="en-US" smtClean="0"/>
              <a:t>Competition-based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324600"/>
            <a:ext cx="4267200" cy="381000"/>
          </a:xfrm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890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8E2A03A-F939-4047-912F-09068DF17255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61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909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295400"/>
          </a:xfrm>
        </p:spPr>
        <p:txBody>
          <a:bodyPr/>
          <a:lstStyle/>
          <a:p>
            <a:pPr eaLnBrk="1" hangingPunct="1"/>
            <a:r>
              <a:rPr lang="en-US" sz="3200" smtClean="0"/>
              <a:t>Pricing in Transport Management</a:t>
            </a:r>
            <a:br>
              <a:rPr lang="en-US" sz="3200" smtClean="0"/>
            </a:br>
            <a:r>
              <a:rPr lang="en-US" sz="3200" b="0" smtClean="0"/>
              <a:t>Price Levels and Price Adjustments</a:t>
            </a:r>
          </a:p>
        </p:txBody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Discounts and allowances (price adjustment)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reduction from published price in exchange for buyer doing something beneficial to supplier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Examples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Lower prices for larger shipments (TL vs. LTL)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Lower prices on low-demand seasons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Cash discounts for quicker payment of bills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Federal regulation of discounts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Discount must result from carrier cost savings due to action of shipper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Size of discount should not exceed cost savings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901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971C1CC-9D3D-405D-84BE-FFD47AB4B34C}" type="slidenum">
              <a:rPr lang="en-US" smtClean="0">
                <a:solidFill>
                  <a:schemeClr val="tx1"/>
                </a:solidFill>
                <a:latin typeface="Times New Roman" pitchFamily="18" charset="0"/>
              </a:rPr>
              <a:pPr/>
              <a:t>62</a:t>
            </a:fld>
            <a:endParaRPr lang="en-US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Pricing in Transport Management</a:t>
            </a:r>
            <a:br>
              <a:rPr lang="en-US" smtClean="0"/>
            </a:br>
            <a:r>
              <a:rPr lang="en-US" sz="3200" b="0" smtClean="0"/>
              <a:t>Most Common Mistakes in Pricing</a:t>
            </a:r>
            <a:endParaRPr lang="en-US" smtClean="0"/>
          </a:p>
        </p:txBody>
      </p:sp>
      <p:sp>
        <p:nvSpPr>
          <p:cNvPr id="901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924800" cy="3886200"/>
          </a:xfrm>
        </p:spPr>
        <p:txBody>
          <a:bodyPr/>
          <a:lstStyle/>
          <a:p>
            <a:pPr eaLnBrk="1" hangingPunct="1"/>
            <a:r>
              <a:rPr lang="en-US" smtClean="0"/>
              <a:t>Over-reliance on cost-based pricing</a:t>
            </a:r>
          </a:p>
          <a:p>
            <a:pPr eaLnBrk="1" hangingPunct="1"/>
            <a:r>
              <a:rPr lang="en-US" smtClean="0"/>
              <a:t>Slow reaction to changes in market conditions</a:t>
            </a:r>
          </a:p>
          <a:p>
            <a:pPr eaLnBrk="1" hangingPunct="1"/>
            <a:r>
              <a:rPr lang="en-US" smtClean="0"/>
              <a:t>Ignoring marketing mix (The 4 “P”s)</a:t>
            </a:r>
          </a:p>
          <a:p>
            <a:pPr eaLnBrk="1" hangingPunct="1"/>
            <a:r>
              <a:rPr lang="en-US" smtClean="0"/>
              <a:t>Prices not tailored to services and markets</a:t>
            </a:r>
          </a:p>
          <a:p>
            <a:pPr eaLnBrk="1" hangingPunct="1"/>
            <a:r>
              <a:rPr lang="en-US" smtClean="0"/>
              <a:t>Failure to price consistently with strategic plan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Spot Market Rates; Time Charter Rates; Bareboat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43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Spot market:	Today’s rate for available 				capacity or tonnage</a:t>
            </a:r>
          </a:p>
          <a:p>
            <a:pPr>
              <a:defRPr/>
            </a:pPr>
            <a:r>
              <a:rPr lang="en-US" dirty="0" smtClean="0"/>
              <a:t>Time charter:	A daily rate for the entire vessel 			or vehicle  </a:t>
            </a:r>
          </a:p>
          <a:p>
            <a:pPr>
              <a:defRPr/>
            </a:pPr>
            <a:r>
              <a:rPr lang="en-US" dirty="0" smtClean="0"/>
              <a:t>Bareboat:	A leasing rate for the vessel or 			vehicle, without crew, fuel and 			operating costs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The Baltic Dry Index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http://www.cnbc.com/id/15840232?play=1&amp;video=1544409005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Definitely study appendices 4A and 4B first</a:t>
            </a:r>
          </a:p>
          <a:p>
            <a:r>
              <a:rPr lang="en-US" dirty="0" smtClean="0"/>
              <a:t>The equipment purchase price, incl. deprecation and interest, is a fixed cost</a:t>
            </a:r>
          </a:p>
          <a:p>
            <a:r>
              <a:rPr lang="en-US" dirty="0" smtClean="0"/>
              <a:t>Calculate cost per haul (fuel, labor costs for drivers and dock workers, insurance, maintenance, billing, admin., dock facility), taking constraints (available hours, average speed)</a:t>
            </a:r>
          </a:p>
          <a:p>
            <a:r>
              <a:rPr lang="en-US" dirty="0" smtClean="0"/>
              <a:t>Easiest to set it up using a spreadsheet</a:t>
            </a:r>
          </a:p>
          <a:p>
            <a:r>
              <a:rPr lang="en-US" dirty="0" smtClean="0"/>
              <a:t>Answer the 4 questions at the bottom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Hints for the Hardee Transportation case, due next wk.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0194D4-5E4F-4574-AF80-A34682E6208E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3200400"/>
            <a:ext cx="9144000" cy="2133600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19600" y="1066800"/>
            <a:ext cx="4267200" cy="2209800"/>
          </a:xfrm>
        </p:spPr>
        <p:txBody>
          <a:bodyPr lIns="92075" tIns="46038" rIns="92075" bIns="46038">
            <a:normAutofit fontScale="90000"/>
          </a:bodyPr>
          <a:lstStyle/>
          <a:p>
            <a:pPr eaLnBrk="1" fontAlgn="auto" hangingPunct="1">
              <a:spcAft>
                <a:spcPct val="50000"/>
              </a:spcAft>
              <a:defRPr/>
            </a:pPr>
            <a:r>
              <a:rPr lang="en-US" sz="4000" i="1" smtClean="0"/>
              <a:t>Transportation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z="2400" b="0" smtClean="0"/>
              <a:t>Seventh Edition </a:t>
            </a:r>
            <a:br>
              <a:rPr lang="en-US" sz="2400" b="0" smtClean="0"/>
            </a:br>
            <a:r>
              <a:rPr lang="en-US" sz="2400" b="0" i="1" smtClean="0"/>
              <a:t>  </a:t>
            </a:r>
            <a:r>
              <a:rPr lang="en-US" sz="2400" b="0" smtClean="0"/>
              <a:t>Coyle, Novack, Gibson &amp; Bardi</a:t>
            </a:r>
            <a:br>
              <a:rPr lang="en-US" sz="2400" b="0" smtClean="0"/>
            </a:br>
            <a:r>
              <a:rPr lang="en-US" sz="2400" b="0" smtClean="0"/>
              <a:t> © 2011 Cengage Learning</a:t>
            </a:r>
            <a:r>
              <a:rPr lang="en-US" sz="1800" b="0" smtClean="0"/>
              <a:t/>
            </a:r>
            <a:br>
              <a:rPr lang="en-US" sz="1800" b="0" smtClean="0"/>
            </a:br>
            <a:r>
              <a:rPr lang="en-US" sz="1800" b="0" smtClean="0"/>
              <a:t/>
            </a:r>
            <a:br>
              <a:rPr lang="en-US" sz="1800" b="0" smtClean="0"/>
            </a:br>
            <a:endParaRPr lang="en-US" sz="1800" b="0" smtClean="0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257800" y="3352800"/>
            <a:ext cx="3352800" cy="1905000"/>
          </a:xfrm>
        </p:spPr>
        <p:txBody>
          <a:bodyPr lIns="92075" tIns="46038" rIns="92075" bIns="46038"/>
          <a:lstStyle/>
          <a:p>
            <a:pPr marR="0" eaLnBrk="1" hangingPunct="1"/>
            <a:r>
              <a:rPr lang="en-US" sz="3300" b="1" smtClean="0"/>
              <a:t>Chapter 13</a:t>
            </a:r>
          </a:p>
          <a:p>
            <a:pPr marR="0" eaLnBrk="1" hangingPunct="1"/>
            <a:r>
              <a:rPr lang="en-US" sz="2600" i="1" smtClean="0"/>
              <a:t>Private Transportation and Fleet Management</a:t>
            </a:r>
          </a:p>
        </p:txBody>
      </p:sp>
      <p:sp>
        <p:nvSpPr>
          <p:cNvPr id="93189" name="Footer Placeholder 6"/>
          <p:cNvSpPr>
            <a:spLocks noGrp="1"/>
          </p:cNvSpPr>
          <p:nvPr>
            <p:ph type="ftr" sz="quarter" idx="11"/>
          </p:nvPr>
        </p:nvSpPr>
        <p:spPr bwMode="auto">
          <a:xfrm>
            <a:off x="304800" y="6248400"/>
            <a:ext cx="4343400" cy="4572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E8F0F4"/>
                </a:solidFill>
                <a:latin typeface="Times New Roman" pitchFamily="18" charset="0"/>
              </a:rPr>
              <a:t>© 2011 Cengage Learning. All Rights Reserved. May not be scanned, copied</a:t>
            </a:r>
          </a:p>
          <a:p>
            <a:r>
              <a:rPr lang="en-US" smtClean="0">
                <a:solidFill>
                  <a:srgbClr val="E8F0F4"/>
                </a:solidFill>
                <a:latin typeface="Times New Roman" pitchFamily="18" charset="0"/>
              </a:rPr>
              <a:t>  or duplicated, or posted to a publicly accessible website, in whole or in part. </a:t>
            </a:r>
          </a:p>
        </p:txBody>
      </p:sp>
      <p:sp>
        <p:nvSpPr>
          <p:cNvPr id="931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A3BE59D-86CF-4E96-B8C0-0910F47E1F34}" type="slidenum">
              <a:rPr lang="en-US" smtClean="0">
                <a:latin typeface="Times New Roman" pitchFamily="18" charset="0"/>
              </a:rPr>
              <a:pPr/>
              <a:t>66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93191" name="Picture 10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3519488" cy="457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19200"/>
            <a:ext cx="76962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Chapter focus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Use of private transport in each mode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Factors in decision to enter private transport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Operation of a private truck fleet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Definition of private transport: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   “…. the movement of goods owned by a firm that also owns or leases and operates the transportation equipment for the furtherance of its primary business.”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Does not provide for-hire service to the general public except in rare circumstances</a:t>
            </a:r>
          </a:p>
          <a:p>
            <a:pPr lvl="3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421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9421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96CD1F0-38B7-4F22-BCEA-2B3412F98E4A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67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Introduction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800600"/>
          </a:xfrm>
        </p:spPr>
        <p:txBody>
          <a:bodyPr/>
          <a:lstStyle/>
          <a:p>
            <a:pPr eaLnBrk="1" hangingPunct="1"/>
            <a:r>
              <a:rPr lang="en-US" smtClean="0"/>
              <a:t>Takes the form of:</a:t>
            </a:r>
          </a:p>
          <a:p>
            <a:pPr lvl="1" eaLnBrk="1" hangingPunct="1"/>
            <a:r>
              <a:rPr lang="en-US" smtClean="0"/>
              <a:t>Privately owned specialized rail cars moved by for-hire rail carrier</a:t>
            </a:r>
          </a:p>
          <a:p>
            <a:pPr lvl="2" eaLnBrk="1" hangingPunct="1"/>
            <a:r>
              <a:rPr lang="en-US" smtClean="0"/>
              <a:t>RR grants an allowance (reduction) from normal rate</a:t>
            </a:r>
          </a:p>
          <a:p>
            <a:pPr lvl="2" eaLnBrk="1" hangingPunct="1"/>
            <a:r>
              <a:rPr lang="en-US" smtClean="0"/>
              <a:t>Most prevalent among agri-businesses</a:t>
            </a:r>
          </a:p>
          <a:p>
            <a:pPr lvl="3" eaLnBrk="1" hangingPunct="1"/>
            <a:r>
              <a:rPr lang="en-US" smtClean="0"/>
              <a:t>Ensures adequate supply of cars during peak seasons</a:t>
            </a:r>
          </a:p>
          <a:p>
            <a:pPr lvl="1" eaLnBrk="1" hangingPunct="1"/>
            <a:r>
              <a:rPr lang="en-US" smtClean="0"/>
              <a:t>Privately owned rail sidings connecting shipper facilities with for-hire carrier’s track network</a:t>
            </a:r>
          </a:p>
          <a:p>
            <a:pPr lvl="2" eaLnBrk="1" hangingPunct="1"/>
            <a:r>
              <a:rPr lang="en-US" smtClean="0"/>
              <a:t>Some large manufacturers also own small private RRs to move railcars exclusively within their manufacturing plants </a:t>
            </a:r>
          </a:p>
        </p:txBody>
      </p:sp>
      <p:sp>
        <p:nvSpPr>
          <p:cNvPr id="9523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685800" y="6400800"/>
            <a:ext cx="4267200" cy="4572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952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A67BD7D-9362-4EDE-8C1C-72B8F06A78F2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68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Private Rail Transport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eaLnBrk="1" hangingPunct="1"/>
            <a:r>
              <a:rPr lang="en-US" smtClean="0"/>
              <a:t>Used largely to transport people</a:t>
            </a:r>
          </a:p>
          <a:p>
            <a:pPr lvl="1" eaLnBrk="1" hangingPunct="1"/>
            <a:r>
              <a:rPr lang="en-US" smtClean="0"/>
              <a:t>Helps save travel time for upper management</a:t>
            </a:r>
          </a:p>
          <a:p>
            <a:pPr lvl="1" eaLnBrk="1" hangingPunct="1"/>
            <a:r>
              <a:rPr lang="en-US" smtClean="0"/>
              <a:t>Helps gain faster access to smaller, remote locations with minimum commercial service </a:t>
            </a:r>
          </a:p>
          <a:p>
            <a:pPr lvl="1" eaLnBrk="1" hangingPunct="1"/>
            <a:r>
              <a:rPr lang="en-US" smtClean="0"/>
              <a:t>Significantly higher cost than commercial service flights</a:t>
            </a:r>
          </a:p>
          <a:p>
            <a:pPr eaLnBrk="1" hangingPunct="1"/>
            <a:r>
              <a:rPr lang="en-US" smtClean="0"/>
              <a:t>Occasionally used for emergency freight shipments</a:t>
            </a:r>
          </a:p>
          <a:p>
            <a:pPr lvl="1" eaLnBrk="1" hangingPunct="1"/>
            <a:r>
              <a:rPr lang="en-US" smtClean="0"/>
              <a:t>Documents, emergency repair parts </a:t>
            </a:r>
          </a:p>
        </p:txBody>
      </p:sp>
      <p:sp>
        <p:nvSpPr>
          <p:cNvPr id="9625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9626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F5809A0-4A8F-4EA1-A1D7-DCF3D9C10701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69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Private Air Transport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security worth the price?</a:t>
            </a:r>
          </a:p>
          <a:p>
            <a:r>
              <a:rPr lang="en-US" dirty="0" smtClean="0"/>
              <a:t>Public benefit vs. costs to the industry</a:t>
            </a:r>
          </a:p>
          <a:p>
            <a:r>
              <a:rPr lang="en-US" dirty="0" smtClean="0"/>
              <a:t>The government’s role vs. self-governed private sector</a:t>
            </a:r>
          </a:p>
          <a:p>
            <a:endParaRPr lang="en-US" dirty="0" smtClean="0"/>
          </a:p>
          <a:p>
            <a:r>
              <a:rPr lang="en-US" dirty="0" smtClean="0"/>
              <a:t>Supply Chain Risk </a:t>
            </a:r>
            <a:r>
              <a:rPr lang="en-US" dirty="0" smtClean="0"/>
              <a:t>Management</a:t>
            </a:r>
          </a:p>
          <a:p>
            <a:endParaRPr lang="en-US" dirty="0"/>
          </a:p>
          <a:p>
            <a:r>
              <a:rPr lang="en-US" dirty="0" smtClean="0"/>
              <a:t>C-TPAT </a:t>
            </a:r>
          </a:p>
          <a:p>
            <a:r>
              <a:rPr lang="en-US" dirty="0" smtClean="0"/>
              <a:t>10+2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“Who Pays the Price” Case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0194D4-5E4F-4574-AF80-A34682E6208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4648200"/>
          </a:xfrm>
        </p:spPr>
        <p:txBody>
          <a:bodyPr/>
          <a:lstStyle/>
          <a:p>
            <a:pPr eaLnBrk="1" hangingPunct="1"/>
            <a:r>
              <a:rPr lang="en-US" smtClean="0"/>
              <a:t>Used for movement of bulk, low-value products in large volumes on regular schedules</a:t>
            </a:r>
          </a:p>
          <a:p>
            <a:pPr lvl="1" eaLnBrk="1" hangingPunct="1"/>
            <a:r>
              <a:rPr lang="en-US" smtClean="0"/>
              <a:t>Companies in mining, steel, petroleum and agriculture industries frequently have private fleets</a:t>
            </a:r>
          </a:p>
          <a:p>
            <a:pPr lvl="2" eaLnBrk="1" hangingPunct="1"/>
            <a:r>
              <a:rPr lang="en-US" smtClean="0"/>
              <a:t>Shipments move between mines, grain silos, and ports to steel mills, electric power plants, refineries, and processing mills</a:t>
            </a:r>
          </a:p>
          <a:p>
            <a:pPr lvl="1" eaLnBrk="1" hangingPunct="1"/>
            <a:r>
              <a:rPr lang="en-US" smtClean="0"/>
              <a:t>Large investment required to utilize private fleet</a:t>
            </a:r>
          </a:p>
          <a:p>
            <a:pPr lvl="2" eaLnBrk="1" hangingPunct="1"/>
            <a:r>
              <a:rPr lang="en-US" smtClean="0"/>
              <a:t>Vessels and dock facilities</a:t>
            </a:r>
          </a:p>
          <a:p>
            <a:pPr lvl="2" eaLnBrk="1" hangingPunct="1"/>
            <a:r>
              <a:rPr lang="en-US" smtClean="0"/>
              <a:t>Requires large volume, regular shipments to justify cost</a:t>
            </a:r>
          </a:p>
        </p:txBody>
      </p:sp>
      <p:sp>
        <p:nvSpPr>
          <p:cNvPr id="9728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972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BBA1889-AF72-4D0D-9871-F70A9E49493C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70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Private Water Transport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http://www.doleoceancargo.com/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  Dole, Boeing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Cengage Learning. All Rights Reserved. May not be scanned, copied   or duplicated, or posted to a publicly accessible website, in whole or in part.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0194D4-5E4F-4574-AF80-A34682E6208E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  <p:pic>
        <p:nvPicPr>
          <p:cNvPr id="256002" name="Picture 2" descr="http://www.aviationnews.eu/blog/wp-content/uploads/2007/01/dreamlif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2057400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077200" cy="4876800"/>
          </a:xfrm>
        </p:spPr>
        <p:txBody>
          <a:bodyPr/>
          <a:lstStyle/>
          <a:p>
            <a:pPr eaLnBrk="1" hangingPunct="1"/>
            <a:r>
              <a:rPr lang="en-US" dirty="0" smtClean="0"/>
              <a:t>Few, if any, oil pipelines operate as private transport carriers</a:t>
            </a:r>
          </a:p>
          <a:p>
            <a:pPr eaLnBrk="1" hangingPunct="1"/>
            <a:r>
              <a:rPr lang="en-US" dirty="0" smtClean="0"/>
              <a:t>Many pipelines owned by large oil companies</a:t>
            </a:r>
          </a:p>
          <a:p>
            <a:pPr lvl="1" eaLnBrk="1" hangingPunct="1"/>
            <a:r>
              <a:rPr lang="en-US" dirty="0" smtClean="0"/>
              <a:t>Most of these lines required to operate as for-hire common carriers</a:t>
            </a:r>
          </a:p>
          <a:p>
            <a:pPr lvl="2" eaLnBrk="1" hangingPunct="1"/>
            <a:r>
              <a:rPr lang="en-US" dirty="0" smtClean="0"/>
              <a:t>Must provide access at reasonable rates for other oil companies as well as the owning oil company</a:t>
            </a:r>
          </a:p>
          <a:p>
            <a:pPr lvl="2" eaLnBrk="1" hangingPunct="1"/>
            <a:r>
              <a:rPr lang="en-US" dirty="0" smtClean="0"/>
              <a:t>As such, these lines do not operate as private pipelines</a:t>
            </a:r>
          </a:p>
          <a:p>
            <a:pPr lvl="1" eaLnBrk="1" hangingPunct="1"/>
            <a:r>
              <a:rPr lang="en-US" dirty="0" smtClean="0"/>
              <a:t>Large capital investment requires regular, large volume shipments to justify start-up cost </a:t>
            </a:r>
          </a:p>
        </p:txBody>
      </p:sp>
      <p:sp>
        <p:nvSpPr>
          <p:cNvPr id="9830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9830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356B2B0-0EDB-4A39-AEF5-0D70F2049465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72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Private Oil Pipeline Transport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Most pervasive form of transport in U.S.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Generates over $300B in revenue, ½ of revenue generated by trucking in the U.S.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50% of domestic tons shipped are moved by private trucking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Contributes to 2.5% of gross domestic product</a:t>
            </a:r>
          </a:p>
          <a:p>
            <a:pPr lvl="1" eaLnBrk="1" hangingPunct="1"/>
            <a:endParaRPr lang="en-US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Estimated 4 million private truck fleets in U.S.</a:t>
            </a:r>
          </a:p>
        </p:txBody>
      </p:sp>
      <p:sp>
        <p:nvSpPr>
          <p:cNvPr id="9933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9933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83A5518-1D76-4159-BCDC-94B71CC090AE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73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Private Trucking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077200" cy="4191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Driving motivation: to enhance marketability and profitability of firm’s products</a:t>
            </a:r>
          </a:p>
          <a:p>
            <a:pPr eaLnBrk="1" hangingPunct="1"/>
            <a:endParaRPr lang="en-US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Private fleet can: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Improve levels of service (e.g. lower transit times) that differentiate the firm’s products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Lower costs that in turn maintain or lower prices and increase profits </a:t>
            </a:r>
          </a:p>
        </p:txBody>
      </p:sp>
      <p:sp>
        <p:nvSpPr>
          <p:cNvPr id="10035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0035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AC4F3FE-4BE9-417E-8129-B41C5D9DA969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74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Why Private Trucking?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0137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EFE02E6-EAE4-4535-BF4A-16A96CA7D0F8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75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1380" name="Picture 6" descr="E:\Tables\CH13\13-T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57200"/>
            <a:ext cx="7924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876800"/>
          </a:xfrm>
        </p:spPr>
        <p:txBody>
          <a:bodyPr/>
          <a:lstStyle/>
          <a:p>
            <a:pPr eaLnBrk="1" hangingPunct="1"/>
            <a:r>
              <a:rPr lang="en-US" smtClean="0"/>
              <a:t>Potential for improved service emanates from having greater control over operations</a:t>
            </a:r>
          </a:p>
          <a:p>
            <a:pPr lvl="1" eaLnBrk="1" hangingPunct="1"/>
            <a:r>
              <a:rPr lang="en-US" smtClean="0"/>
              <a:t>Dispatching, routing, and delivery schedules can be customized/fine tuned to customer needs</a:t>
            </a:r>
          </a:p>
          <a:p>
            <a:pPr lvl="1" eaLnBrk="1" hangingPunct="1"/>
            <a:r>
              <a:rPr lang="en-US" smtClean="0"/>
              <a:t>Drivers, as employees of seller, have a more direct vested interest in satisfying customer</a:t>
            </a:r>
          </a:p>
          <a:p>
            <a:pPr lvl="2" eaLnBrk="1" hangingPunct="1"/>
            <a:r>
              <a:rPr lang="en-US" smtClean="0"/>
              <a:t>Private fleet drivers have much higher retention rates</a:t>
            </a:r>
          </a:p>
          <a:p>
            <a:pPr eaLnBrk="1" hangingPunct="1"/>
            <a:r>
              <a:rPr lang="en-US" smtClean="0"/>
              <a:t>Greater control used by sellers to: </a:t>
            </a:r>
          </a:p>
          <a:p>
            <a:pPr lvl="1" eaLnBrk="1" hangingPunct="1"/>
            <a:r>
              <a:rPr lang="en-US" smtClean="0"/>
              <a:t>Lower delivery times, inventories and stockouts </a:t>
            </a:r>
          </a:p>
          <a:p>
            <a:pPr lvl="1" eaLnBrk="1" hangingPunct="1"/>
            <a:r>
              <a:rPr lang="en-US" smtClean="0"/>
              <a:t>Provide more flexibility in meeting customer needs </a:t>
            </a:r>
          </a:p>
        </p:txBody>
      </p:sp>
      <p:sp>
        <p:nvSpPr>
          <p:cNvPr id="102403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685800" y="6324600"/>
            <a:ext cx="4267200" cy="3810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0240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0ED72CB-C983-4B34-A32A-A3E826B35D5F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76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Why Private Trucking?</a:t>
            </a:r>
            <a:br>
              <a:rPr lang="en-US" smtClean="0"/>
            </a:br>
            <a:r>
              <a:rPr lang="en-US" sz="3200" b="0" smtClean="0"/>
              <a:t>Improved Service</a:t>
            </a:r>
            <a:endParaRPr lang="en-US" smtClean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724400"/>
          </a:xfrm>
        </p:spPr>
        <p:txBody>
          <a:bodyPr/>
          <a:lstStyle/>
          <a:p>
            <a:pPr eaLnBrk="1" hangingPunct="1"/>
            <a:r>
              <a:rPr lang="en-US" smtClean="0"/>
              <a:t>Some disadvantages of private trucking</a:t>
            </a:r>
          </a:p>
          <a:p>
            <a:pPr lvl="1" eaLnBrk="1" hangingPunct="1"/>
            <a:r>
              <a:rPr lang="en-US" smtClean="0"/>
              <a:t>Ties up capital, creating an opportunity cost</a:t>
            </a:r>
          </a:p>
          <a:p>
            <a:pPr lvl="2" eaLnBrk="1" hangingPunct="1"/>
            <a:r>
              <a:rPr lang="en-US" smtClean="0"/>
              <a:t>Leasing is an option that reduces this problem</a:t>
            </a:r>
          </a:p>
          <a:p>
            <a:pPr lvl="1" eaLnBrk="1" hangingPunct="1"/>
            <a:r>
              <a:rPr lang="en-US" smtClean="0"/>
              <a:t>Seller bears risk of in-transit loss and damage</a:t>
            </a:r>
          </a:p>
          <a:p>
            <a:pPr lvl="2" eaLnBrk="1" hangingPunct="1"/>
            <a:r>
              <a:rPr lang="en-US" smtClean="0"/>
              <a:t>Cargo insurance can be purchased to reduce this risk</a:t>
            </a:r>
          </a:p>
          <a:p>
            <a:pPr lvl="1" eaLnBrk="1" hangingPunct="1"/>
            <a:r>
              <a:rPr lang="en-US" smtClean="0"/>
              <a:t>Risk of public liability due to vehicle accidents</a:t>
            </a:r>
          </a:p>
          <a:p>
            <a:pPr lvl="2" eaLnBrk="1" hangingPunct="1"/>
            <a:r>
              <a:rPr lang="en-US" smtClean="0"/>
              <a:t>Again, insurance can be used to manage this risk</a:t>
            </a:r>
          </a:p>
          <a:p>
            <a:pPr lvl="1" eaLnBrk="1" hangingPunct="1"/>
            <a:r>
              <a:rPr lang="en-US" smtClean="0"/>
              <a:t>Administrative and maintenance responsibilities are higher compared with using for-hire carriers</a:t>
            </a:r>
          </a:p>
        </p:txBody>
      </p:sp>
      <p:sp>
        <p:nvSpPr>
          <p:cNvPr id="103427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685800" y="6324600"/>
            <a:ext cx="4267200" cy="3810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0342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38F1BEE-9A8B-4A9B-AAF2-DBCDD18F5EBF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77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Why Private Trucking?</a:t>
            </a:r>
            <a:br>
              <a:rPr lang="en-US" smtClean="0"/>
            </a:br>
            <a:r>
              <a:rPr lang="en-US" sz="3200" b="0" smtClean="0"/>
              <a:t>Improved Service</a:t>
            </a:r>
            <a:endParaRPr lang="en-US" smtClean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Principal fixed costs are: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Depreciation (lease payments)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Interest on investments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Management wages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Office and maintenance garage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Fixed costs amount to about 27 cents per mile for long distance carriers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But, as the fleet is utilized, the fixed costs per mile drop dramatically  </a:t>
            </a:r>
          </a:p>
        </p:txBody>
      </p:sp>
      <p:sp>
        <p:nvSpPr>
          <p:cNvPr id="10445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0445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A85C7B7-2382-41D9-86CF-B1FCBE2135B0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78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Private Trucking Cost Analysis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200" b="0" dirty="0" smtClean="0">
                <a:solidFill>
                  <a:srgbClr val="FF0000"/>
                </a:solidFill>
              </a:rPr>
              <a:t>Fixed Costs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0547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F5591CE-FEC0-4714-8926-9DC798AD1473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79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5476" name="Picture 2" descr="E:\Tables\CH13\13-T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"/>
            <a:ext cx="7848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3200400"/>
            <a:ext cx="9144000" cy="2133600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19600" y="1066800"/>
            <a:ext cx="4267200" cy="2209800"/>
          </a:xfrm>
        </p:spPr>
        <p:txBody>
          <a:bodyPr lIns="92075" tIns="46038" rIns="92075" bIns="46038"/>
          <a:lstStyle/>
          <a:p>
            <a:pPr algn="r" eaLnBrk="1" hangingPunct="1">
              <a:spcAft>
                <a:spcPct val="50000"/>
              </a:spcAft>
            </a:pPr>
            <a:r>
              <a:rPr lang="en-US" sz="4000" i="1" smtClean="0"/>
              <a:t>Transportation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z="2400" b="0" smtClean="0"/>
              <a:t>Seventh Edition </a:t>
            </a:r>
            <a:br>
              <a:rPr lang="en-US" sz="2400" b="0" smtClean="0"/>
            </a:br>
            <a:r>
              <a:rPr lang="en-US" sz="2400" b="0" i="1" smtClean="0"/>
              <a:t>  </a:t>
            </a:r>
            <a:r>
              <a:rPr lang="en-US" sz="2400" b="0" smtClean="0"/>
              <a:t>Coyle, Novack, Gibson &amp; Bardi</a:t>
            </a:r>
            <a:br>
              <a:rPr lang="en-US" sz="2400" b="0" smtClean="0"/>
            </a:br>
            <a:r>
              <a:rPr lang="en-US" sz="2400" b="0" smtClean="0"/>
              <a:t> © 2011 Cengage Learning</a:t>
            </a:r>
            <a:r>
              <a:rPr lang="en-US" sz="1800" b="0" smtClean="0"/>
              <a:t/>
            </a:r>
            <a:br>
              <a:rPr lang="en-US" sz="1800" b="0" smtClean="0"/>
            </a:br>
            <a:r>
              <a:rPr lang="en-US" sz="1800" b="0" smtClean="0"/>
              <a:t/>
            </a:r>
            <a:br>
              <a:rPr lang="en-US" sz="1800" b="0" smtClean="0"/>
            </a:br>
            <a:endParaRPr lang="en-US" sz="1800" b="0" smtClean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257800" y="3352800"/>
            <a:ext cx="3352800" cy="1905000"/>
          </a:xfrm>
        </p:spPr>
        <p:txBody>
          <a:bodyPr lIns="92075" tIns="46038" rIns="92075" bIns="46038"/>
          <a:lstStyle/>
          <a:p>
            <a:pPr algn="r" eaLnBrk="1" hangingPunct="1"/>
            <a:r>
              <a:rPr lang="en-US" sz="3600" b="1" smtClean="0"/>
              <a:t>Chapter 4</a:t>
            </a:r>
          </a:p>
          <a:p>
            <a:pPr algn="r" eaLnBrk="1" hangingPunct="1"/>
            <a:r>
              <a:rPr lang="en-US" sz="2800" i="1" smtClean="0"/>
              <a:t>Costing and Pricing for Transportation</a:t>
            </a:r>
          </a:p>
        </p:txBody>
      </p:sp>
      <p:pic>
        <p:nvPicPr>
          <p:cNvPr id="37893" name="Picture 10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3519488" cy="457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3789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203F2ED-305A-4C57-B294-08C8667F3DE6}" type="slidenum">
              <a:rPr lang="en-US" smtClean="0">
                <a:latin typeface="Times New Roman" pitchFamily="18" charset="0"/>
              </a:rPr>
              <a:pPr/>
              <a:t>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789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304800" y="6248400"/>
            <a:ext cx="4343400" cy="457200"/>
          </a:xfrm>
          <a:noFill/>
        </p:spPr>
        <p:txBody>
          <a:bodyPr/>
          <a:lstStyle/>
          <a:p>
            <a:r>
              <a:rPr lang="en-US" sz="1000" smtClean="0">
                <a:latin typeface="Times New Roman" pitchFamily="18" charset="0"/>
              </a:rPr>
              <a:t>© 2011 Cengage Learning. All Rights Reserved. May not be scanned, copied</a:t>
            </a:r>
          </a:p>
          <a:p>
            <a:r>
              <a:rPr lang="en-US" sz="1000" smtClean="0">
                <a:latin typeface="Times New Roman" pitchFamily="18" charset="0"/>
              </a:rPr>
              <a:t>  or duplicated, or posted to a publicly accessible website, in whole or in part.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0649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54E923C-AEA5-46F5-816E-E9F367A92965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80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6500" name="Picture 2" descr="E:\Tables\CH13\13-T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153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01000" cy="4800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Estimated operating expense per mile: $1.73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Labor and fuel/oil are two largest categories 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Together account for approx. 70% of total operating expenses/mile</a:t>
            </a:r>
          </a:p>
          <a:p>
            <a:pPr lvl="2" eaLnBrk="1" hangingPunct="1"/>
            <a:r>
              <a:rPr lang="en-US" smtClean="0">
                <a:solidFill>
                  <a:srgbClr val="FF0000"/>
                </a:solidFill>
              </a:rPr>
              <a:t>Fuel expenses highly volatile in recent years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Labor includes driver wages, benefits, bonuses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Other principal expense categories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Maintenance, repair, and tire costs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</a:rPr>
              <a:t>Insurance, licensing and vehicle registration</a:t>
            </a:r>
          </a:p>
          <a:p>
            <a:pPr lvl="1" eaLnBrk="1" hangingPunct="1"/>
            <a:endParaRPr lang="en-US" smtClean="0"/>
          </a:p>
        </p:txBody>
      </p:sp>
      <p:sp>
        <p:nvSpPr>
          <p:cNvPr id="10752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0752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0296E8E-AAA1-498D-997E-860B7ED9F592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81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Why Private Trucking?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200" b="0" dirty="0" smtClean="0">
                <a:solidFill>
                  <a:srgbClr val="FF0000"/>
                </a:solidFill>
              </a:rPr>
              <a:t>Operating Costs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Equipment-related decisions:</a:t>
            </a:r>
          </a:p>
          <a:p>
            <a:pPr lvl="1" eaLnBrk="1" hangingPunct="1"/>
            <a:r>
              <a:rPr lang="en-US" dirty="0" smtClean="0"/>
              <a:t>Choosing the type of equipment to use</a:t>
            </a:r>
          </a:p>
          <a:p>
            <a:pPr lvl="1" eaLnBrk="1" hangingPunct="1"/>
            <a:r>
              <a:rPr lang="en-US" dirty="0" smtClean="0"/>
              <a:t>Choosing to buy or lease equipment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Fleet operations and control:</a:t>
            </a:r>
          </a:p>
          <a:p>
            <a:pPr lvl="1" eaLnBrk="1" hangingPunct="1"/>
            <a:r>
              <a:rPr lang="en-US" dirty="0" smtClean="0"/>
              <a:t>Organization</a:t>
            </a:r>
          </a:p>
          <a:p>
            <a:pPr lvl="1" eaLnBrk="1" hangingPunct="1"/>
            <a:r>
              <a:rPr lang="en-US" dirty="0" smtClean="0"/>
              <a:t>Regulation</a:t>
            </a:r>
          </a:p>
          <a:p>
            <a:pPr lvl="1" eaLnBrk="1" hangingPunct="1"/>
            <a:r>
              <a:rPr lang="en-US" dirty="0" smtClean="0"/>
              <a:t>Driver utilization</a:t>
            </a:r>
          </a:p>
          <a:p>
            <a:pPr lvl="1" eaLnBrk="1" hangingPunct="1"/>
            <a:r>
              <a:rPr lang="en-US" dirty="0" smtClean="0"/>
              <a:t>Controlling empty backhauls</a:t>
            </a:r>
          </a:p>
          <a:p>
            <a:pPr lvl="1" eaLnBrk="1" hangingPunct="1"/>
            <a:r>
              <a:rPr lang="en-US" dirty="0" smtClean="0"/>
              <a:t>Management control mechanisms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10854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0854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E89261C-A571-4A0E-9657-3E4A363F9C26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82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Major Operating Decisions</a:t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Equipment types vary in terms of:</a:t>
            </a:r>
          </a:p>
          <a:p>
            <a:pPr lvl="1" eaLnBrk="1" hangingPunct="1"/>
            <a:r>
              <a:rPr lang="en-US" dirty="0" smtClean="0"/>
              <a:t>Carrying capacity (cube and weight)</a:t>
            </a:r>
          </a:p>
          <a:p>
            <a:pPr lvl="1" eaLnBrk="1" hangingPunct="1"/>
            <a:r>
              <a:rPr lang="en-US" dirty="0" smtClean="0"/>
              <a:t>Fuel: gasoline vs. diesel powered vs. natural gas</a:t>
            </a:r>
          </a:p>
          <a:p>
            <a:pPr lvl="1" eaLnBrk="1" hangingPunct="1"/>
            <a:r>
              <a:rPr lang="en-US" dirty="0" smtClean="0"/>
              <a:t>Engine and drive train </a:t>
            </a:r>
          </a:p>
          <a:p>
            <a:pPr lvl="1" eaLnBrk="1" hangingPunct="1"/>
            <a:r>
              <a:rPr lang="en-US" dirty="0" smtClean="0"/>
              <a:t>Whether cargo unit separates from power unit  </a:t>
            </a:r>
          </a:p>
          <a:p>
            <a:pPr lvl="1" eaLnBrk="1" hangingPunct="1"/>
            <a:r>
              <a:rPr lang="en-US" dirty="0" smtClean="0"/>
              <a:t>Special needs, such as refrigeration</a:t>
            </a:r>
          </a:p>
          <a:p>
            <a:pPr lvl="1" eaLnBrk="1" hangingPunct="1"/>
            <a:r>
              <a:rPr lang="en-US" dirty="0" smtClean="0"/>
              <a:t>Each of the above impacts</a:t>
            </a:r>
          </a:p>
          <a:p>
            <a:pPr lvl="2" eaLnBrk="1" hangingPunct="1"/>
            <a:r>
              <a:rPr lang="en-US" dirty="0" smtClean="0"/>
              <a:t>Capital and operating costs for equipment</a:t>
            </a:r>
          </a:p>
          <a:p>
            <a:pPr lvl="2" eaLnBrk="1" hangingPunct="1"/>
            <a:r>
              <a:rPr lang="en-US" dirty="0" smtClean="0"/>
              <a:t>Ability to meet transport requirements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0957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0957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99C5A96-D2F2-445A-8582-9B1298A85B75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83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b="0" smtClean="0"/>
              <a:t/>
            </a:r>
            <a:br>
              <a:rPr lang="en-US" b="0" smtClean="0"/>
            </a:br>
            <a:r>
              <a:rPr lang="en-US" sz="3200" b="0" smtClean="0"/>
              <a:t>Equipment-Related Decisions</a:t>
            </a:r>
            <a:endParaRPr lang="en-US" smtClean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38200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Equipment selection factors</a:t>
            </a:r>
          </a:p>
          <a:p>
            <a:pPr lvl="1" eaLnBrk="1" hangingPunct="1"/>
            <a:r>
              <a:rPr lang="en-US" dirty="0" smtClean="0"/>
              <a:t>Typical shipment size and product density</a:t>
            </a:r>
          </a:p>
          <a:p>
            <a:pPr lvl="1" eaLnBrk="1" hangingPunct="1"/>
            <a:r>
              <a:rPr lang="en-US" dirty="0" smtClean="0"/>
              <a:t>Typical length of haul</a:t>
            </a:r>
          </a:p>
          <a:p>
            <a:pPr lvl="2" eaLnBrk="1" hangingPunct="1"/>
            <a:r>
              <a:rPr lang="en-US" dirty="0" smtClean="0"/>
              <a:t>Influences what type of fuel is most economical</a:t>
            </a:r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Location of operations</a:t>
            </a:r>
          </a:p>
          <a:p>
            <a:pPr lvl="2" eaLnBrk="1" hangingPunct="1"/>
            <a:r>
              <a:rPr lang="en-US" dirty="0" smtClean="0"/>
              <a:t>City vs. intercity: influences gasoline vs. diesel choice and straight truck vs. tractor-trailer combination choice</a:t>
            </a:r>
          </a:p>
          <a:p>
            <a:pPr lvl="2" eaLnBrk="1" hangingPunct="1"/>
            <a:r>
              <a:rPr lang="en-US" dirty="0" smtClean="0"/>
              <a:t>Mountainous vs. flat terrain: Influences engine power and drive train choices</a:t>
            </a:r>
          </a:p>
          <a:p>
            <a:pPr lvl="1" eaLnBrk="1" hangingPunct="1"/>
            <a:r>
              <a:rPr lang="en-US" dirty="0" smtClean="0"/>
              <a:t>Special needs – refrigeration, lift gates</a:t>
            </a:r>
          </a:p>
        </p:txBody>
      </p:sp>
      <p:sp>
        <p:nvSpPr>
          <p:cNvPr id="11059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1059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561AB14-7DF3-4F40-AFE0-54C3EC90C945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84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b="0" smtClean="0"/>
              <a:t/>
            </a:r>
            <a:br>
              <a:rPr lang="en-US" b="0" smtClean="0"/>
            </a:br>
            <a:r>
              <a:rPr lang="en-US" sz="3200" b="0" smtClean="0"/>
              <a:t>Equipment-Related Decisions</a:t>
            </a:r>
            <a:endParaRPr lang="en-US" sz="3200" smtClean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1161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9516B45-6AF4-4664-AECD-60A0A5394783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85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11620" name="Picture 2" descr="E:\Tables\CH13\13-T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57200"/>
            <a:ext cx="8229600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4572000"/>
          </a:xfrm>
        </p:spPr>
        <p:txBody>
          <a:bodyPr/>
          <a:lstStyle/>
          <a:p>
            <a:pPr eaLnBrk="1" hangingPunct="1"/>
            <a:r>
              <a:rPr lang="en-US" smtClean="0"/>
              <a:t>Leasing vs. Buying Equipment</a:t>
            </a:r>
          </a:p>
          <a:p>
            <a:pPr lvl="1" eaLnBrk="1" hangingPunct="1"/>
            <a:r>
              <a:rPr lang="en-US" smtClean="0"/>
              <a:t>Leasing reduces capital requirements</a:t>
            </a:r>
          </a:p>
          <a:p>
            <a:pPr lvl="1" eaLnBrk="1" hangingPunct="1"/>
            <a:r>
              <a:rPr lang="en-US" smtClean="0"/>
              <a:t>Types of lease arrangements</a:t>
            </a:r>
          </a:p>
          <a:p>
            <a:pPr lvl="2" eaLnBrk="1" hangingPunct="1"/>
            <a:r>
              <a:rPr lang="en-US" smtClean="0"/>
              <a:t>Full service lease</a:t>
            </a:r>
          </a:p>
          <a:p>
            <a:pPr lvl="3" eaLnBrk="1" hangingPunct="1"/>
            <a:r>
              <a:rPr lang="en-US" smtClean="0"/>
              <a:t>Includes vehicle, variety of operating support services</a:t>
            </a:r>
          </a:p>
          <a:p>
            <a:pPr lvl="3" eaLnBrk="1" hangingPunct="1"/>
            <a:r>
              <a:rPr lang="en-US" smtClean="0"/>
              <a:t>Support services may include some or all operating expense categories except driver labor expenses</a:t>
            </a:r>
          </a:p>
          <a:p>
            <a:pPr lvl="3" eaLnBrk="1" hangingPunct="1"/>
            <a:r>
              <a:rPr lang="en-US" smtClean="0"/>
              <a:t>Fee includes fixed charge per month plus mileage fee</a:t>
            </a:r>
          </a:p>
          <a:p>
            <a:pPr lvl="2" eaLnBrk="1" hangingPunct="1"/>
            <a:r>
              <a:rPr lang="en-US" smtClean="0"/>
              <a:t>Finance lease: includes vehicle only</a:t>
            </a:r>
          </a:p>
          <a:p>
            <a:pPr lvl="3" eaLnBrk="1" hangingPunct="1"/>
            <a:r>
              <a:rPr lang="en-US" smtClean="0"/>
              <a:t>Lessee responsible for procuring/providing support services</a:t>
            </a:r>
          </a:p>
          <a:p>
            <a:pPr lvl="3" eaLnBrk="1" hangingPunct="1"/>
            <a:r>
              <a:rPr lang="en-US" smtClean="0"/>
              <a:t>Fee covers equipment capital cost, lessor’s finance charge, profit  </a:t>
            </a:r>
          </a:p>
          <a:p>
            <a:pPr lvl="1" eaLnBrk="1" hangingPunct="1"/>
            <a:endParaRPr lang="en-US" smtClean="0"/>
          </a:p>
        </p:txBody>
      </p:sp>
      <p:sp>
        <p:nvSpPr>
          <p:cNvPr id="11264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1264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7A3126B-1383-4F1D-A403-6E5068CB44A7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86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b="0" smtClean="0"/>
              <a:t/>
            </a:r>
            <a:br>
              <a:rPr lang="en-US" b="0" smtClean="0"/>
            </a:br>
            <a:r>
              <a:rPr lang="en-US" sz="3200" b="0" smtClean="0"/>
              <a:t>Equipment-Related Decisions</a:t>
            </a:r>
            <a:endParaRPr lang="en-US" sz="3200" smtClean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382000" cy="4648200"/>
          </a:xfrm>
        </p:spPr>
        <p:txBody>
          <a:bodyPr/>
          <a:lstStyle/>
          <a:p>
            <a:pPr lvl="1" eaLnBrk="1" hangingPunct="1"/>
            <a:r>
              <a:rPr lang="en-US" smtClean="0"/>
              <a:t>Advantages of leasing</a:t>
            </a:r>
          </a:p>
          <a:p>
            <a:pPr lvl="2" eaLnBrk="1" hangingPunct="1"/>
            <a:r>
              <a:rPr lang="en-US" smtClean="0"/>
              <a:t>Frees working capital for other business uses</a:t>
            </a:r>
          </a:p>
          <a:p>
            <a:pPr lvl="2" eaLnBrk="1" hangingPunct="1"/>
            <a:r>
              <a:rPr lang="en-US" smtClean="0"/>
              <a:t>Full service lease reduces much of the risk and administrative responsibility of private fleet operation</a:t>
            </a:r>
          </a:p>
          <a:p>
            <a:pPr lvl="3" eaLnBrk="1" hangingPunct="1"/>
            <a:r>
              <a:rPr lang="en-US" smtClean="0"/>
              <a:t>Fixed lease fee provides certainty on operating costs</a:t>
            </a:r>
          </a:p>
          <a:p>
            <a:pPr lvl="3" eaLnBrk="1" hangingPunct="1"/>
            <a:r>
              <a:rPr lang="en-US" smtClean="0"/>
              <a:t>Full service is a cost-effective approach to use for a trial period</a:t>
            </a:r>
          </a:p>
          <a:p>
            <a:pPr lvl="2" eaLnBrk="1" hangingPunct="1"/>
            <a:r>
              <a:rPr lang="en-US" smtClean="0"/>
              <a:t>Full service lease also offers potential benefit from lessor’s volume purchases of fuel, equipment, and parts</a:t>
            </a:r>
          </a:p>
          <a:p>
            <a:pPr lvl="1" eaLnBrk="1" hangingPunct="1"/>
            <a:r>
              <a:rPr lang="en-US" smtClean="0"/>
              <a:t>Disadvantages of leasing</a:t>
            </a:r>
          </a:p>
          <a:p>
            <a:pPr lvl="2" eaLnBrk="1" hangingPunct="1"/>
            <a:r>
              <a:rPr lang="en-US" smtClean="0"/>
              <a:t>Long run total cost may be higher than buying</a:t>
            </a:r>
          </a:p>
          <a:p>
            <a:pPr lvl="1" eaLnBrk="1" hangingPunct="1"/>
            <a:r>
              <a:rPr lang="en-US" smtClean="0"/>
              <a:t>Net present value assessment should guide decision</a:t>
            </a:r>
          </a:p>
        </p:txBody>
      </p:sp>
      <p:sp>
        <p:nvSpPr>
          <p:cNvPr id="11366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1366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BAED834-29E9-452D-B635-E14C7D9AC786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87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b="0" smtClean="0"/>
              <a:t/>
            </a:r>
            <a:br>
              <a:rPr lang="en-US" b="0" smtClean="0"/>
            </a:br>
            <a:r>
              <a:rPr lang="en-US" sz="3200" b="0" smtClean="0"/>
              <a:t>Equipment-Related Decisions</a:t>
            </a:r>
            <a:endParaRPr lang="en-US" sz="3200" smtClean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924800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Managing intra-organization conflicts</a:t>
            </a:r>
          </a:p>
          <a:p>
            <a:pPr lvl="1" eaLnBrk="1" hangingPunct="1"/>
            <a:r>
              <a:rPr lang="en-US" dirty="0" smtClean="0"/>
              <a:t>Multiple goals of increasing service levels and lowering transportation costs can create conflicts</a:t>
            </a:r>
          </a:p>
          <a:p>
            <a:pPr lvl="2" eaLnBrk="1" hangingPunct="1"/>
            <a:r>
              <a:rPr lang="en-US" dirty="0" smtClean="0"/>
              <a:t>Marketing may push the service levels</a:t>
            </a:r>
          </a:p>
          <a:p>
            <a:pPr lvl="2" eaLnBrk="1" hangingPunct="1"/>
            <a:r>
              <a:rPr lang="en-US" dirty="0" smtClean="0"/>
              <a:t>Operations may emphasize costs</a:t>
            </a:r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A typical approach to manage the conflict is to pursue a cost-constrained service goal</a:t>
            </a:r>
          </a:p>
          <a:p>
            <a:pPr lvl="2" eaLnBrk="1" hangingPunct="1"/>
            <a:r>
              <a:rPr lang="en-US" dirty="0" smtClean="0"/>
              <a:t>A budget is set and the highest level of service is sought within the budget constraint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11469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1469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13A4C1F-2021-4E71-8C3C-B9FE90453DEB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88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b="0" smtClean="0"/>
              <a:t/>
            </a:r>
            <a:br>
              <a:rPr lang="en-US" b="0" smtClean="0"/>
            </a:br>
            <a:r>
              <a:rPr lang="en-US" sz="3200" b="0" smtClean="0"/>
              <a:t>Fleet and Operation Control</a:t>
            </a:r>
            <a:endParaRPr lang="en-US" sz="3200" smtClean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11480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mtClean="0"/>
              <a:t>Managing user perception that private fleet operation is “free”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mtClean="0"/>
              <a:t>One approach: create private fleet as profit center</a:t>
            </a:r>
          </a:p>
          <a:p>
            <a:pPr marL="859536" lvl="2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en-US" smtClean="0"/>
              <a:t>Internal user’s budget charged a fee for use of fleet</a:t>
            </a:r>
          </a:p>
          <a:p>
            <a:pPr marL="859536" lvl="2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en-US" smtClean="0"/>
              <a:t>Fleet is operated as though it were a separate business</a:t>
            </a:r>
          </a:p>
          <a:p>
            <a:pPr lvl="3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en-US" smtClean="0"/>
              <a:t>Management responsible for profitability and asset utilization</a:t>
            </a:r>
          </a:p>
          <a:p>
            <a:pPr lvl="3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en-US" smtClean="0"/>
              <a:t>Should solicit other shippers’ business if necessary to increase utilization, provided it has necessary operating authority</a:t>
            </a:r>
          </a:p>
          <a:p>
            <a:pPr marL="859536" lvl="2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en-US" smtClean="0"/>
              <a:t>Internal user should have option to use for-hire carriers</a:t>
            </a:r>
          </a:p>
        </p:txBody>
      </p:sp>
      <p:sp>
        <p:nvSpPr>
          <p:cNvPr id="11571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1571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68494DD-B20A-413D-81DD-2D88F67ED380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89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b="0" smtClean="0"/>
              <a:t/>
            </a:r>
            <a:br>
              <a:rPr lang="en-US" b="0" smtClean="0"/>
            </a:br>
            <a:r>
              <a:rPr lang="en-US" sz="3200" b="0" smtClean="0"/>
              <a:t>Fleet and Operation Control</a:t>
            </a:r>
            <a:endParaRPr lang="en-US" sz="32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Introduction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077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Chapter purpose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Review of transport pricing principles, practice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Prior to economic deregulation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 term “rate” represented the carrier’s charge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Rates published in tariffs available to all shippers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Rates were the lawful charge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The published rate for a given commodity movement was available to any shipper meeting conditions of the tariff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Changing a rate required regulatory approval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Rates largely based on carrier </a:t>
            </a:r>
            <a:r>
              <a:rPr lang="en-US" dirty="0" smtClean="0">
                <a:solidFill>
                  <a:schemeClr val="bg2"/>
                </a:solidFill>
              </a:rPr>
              <a:t>costs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Rates rarely influenced by short term market conditions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8572E0C-38A4-4838-A251-3CE5C73CC00E}" type="slidenum">
              <a:rPr lang="en-US" smtClean="0">
                <a:latin typeface="Times New Roman" pitchFamily="18" charset="0"/>
              </a:rPr>
              <a:pPr/>
              <a:t>9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924800" cy="4343400"/>
          </a:xfrm>
        </p:spPr>
        <p:txBody>
          <a:bodyPr/>
          <a:lstStyle/>
          <a:p>
            <a:pPr eaLnBrk="1" hangingPunct="1"/>
            <a:r>
              <a:rPr lang="en-US" smtClean="0"/>
              <a:t>Organizational positioning of fleet management responsibilities.  </a:t>
            </a:r>
          </a:p>
          <a:p>
            <a:pPr eaLnBrk="1" hangingPunct="1"/>
            <a:r>
              <a:rPr lang="en-US" smtClean="0"/>
              <a:t>Some options:</a:t>
            </a:r>
          </a:p>
          <a:p>
            <a:pPr lvl="1" eaLnBrk="1" hangingPunct="1"/>
            <a:r>
              <a:rPr lang="en-US" smtClean="0"/>
              <a:t>As a profit center reporting to CEO</a:t>
            </a:r>
          </a:p>
          <a:p>
            <a:pPr lvl="1" eaLnBrk="1" hangingPunct="1"/>
            <a:r>
              <a:rPr lang="en-US" smtClean="0"/>
              <a:t>As a cost center under control of marketing, production, finance, or traffic departments</a:t>
            </a:r>
          </a:p>
          <a:p>
            <a:pPr lvl="2" eaLnBrk="1" hangingPunct="1"/>
            <a:r>
              <a:rPr lang="en-US" smtClean="0"/>
              <a:t>Tends to take on bias of controlling department</a:t>
            </a:r>
          </a:p>
          <a:p>
            <a:pPr lvl="1" eaLnBrk="1" hangingPunct="1"/>
            <a:r>
              <a:rPr lang="en-US" smtClean="0"/>
              <a:t>Place under control of unit making greatest use</a:t>
            </a:r>
          </a:p>
          <a:p>
            <a:pPr lvl="1" eaLnBrk="1" hangingPunct="1"/>
            <a:r>
              <a:rPr lang="en-US" smtClean="0"/>
              <a:t>Centralized vs. decentralized positioning</a:t>
            </a:r>
          </a:p>
        </p:txBody>
      </p:sp>
      <p:sp>
        <p:nvSpPr>
          <p:cNvPr id="11673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1674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9251579-FEE7-40A3-840A-C7AE7B032832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90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b="0" smtClean="0"/>
              <a:t/>
            </a:r>
            <a:br>
              <a:rPr lang="en-US" b="0" smtClean="0"/>
            </a:br>
            <a:r>
              <a:rPr lang="en-US" sz="3200" b="0" smtClean="0"/>
              <a:t>Fleet and Operation Control</a:t>
            </a:r>
            <a:endParaRPr lang="en-US" sz="3200" smtClean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77200" cy="4648200"/>
          </a:xfrm>
        </p:spPr>
        <p:txBody>
          <a:bodyPr/>
          <a:lstStyle/>
          <a:p>
            <a:pPr eaLnBrk="1" hangingPunct="1"/>
            <a:r>
              <a:rPr lang="en-US" dirty="0" smtClean="0"/>
              <a:t>Finding means to improve fuel mileage</a:t>
            </a:r>
          </a:p>
          <a:p>
            <a:pPr lvl="1" eaLnBrk="1" hangingPunct="1"/>
            <a:r>
              <a:rPr lang="en-US" dirty="0" smtClean="0"/>
              <a:t>Small improvements have significant impact</a:t>
            </a:r>
          </a:p>
          <a:p>
            <a:pPr lvl="2" eaLnBrk="1" hangingPunct="1"/>
            <a:r>
              <a:rPr lang="en-US" dirty="0" smtClean="0"/>
              <a:t>Assume one vehicle travels 140,000 miles/year.  If vehicle averages 5 mpg, then 28,000 gallons consumed.  At $4/gal. fuel cost = $112,000</a:t>
            </a:r>
          </a:p>
          <a:p>
            <a:pPr lvl="2" eaLnBrk="1" hangingPunct="1"/>
            <a:r>
              <a:rPr lang="en-US" dirty="0" smtClean="0"/>
              <a:t>If vehicle averages 5.5 mpg, then 25,455 gallons consumed.  Fuel cost = $101,818, a 9.1% savings</a:t>
            </a:r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Modifying vehicle equipment, such as adding air deflectors or improving vehicle routing and scheduling are means of improving fuel economy  </a:t>
            </a:r>
          </a:p>
          <a:p>
            <a:pPr lvl="3" eaLnBrk="1" hangingPunct="1">
              <a:buFontTx/>
              <a:buNone/>
            </a:pPr>
            <a:r>
              <a:rPr lang="en-US" sz="2400" dirty="0" smtClean="0"/>
              <a:t>	</a:t>
            </a:r>
            <a:endParaRPr lang="en-US" dirty="0" smtClean="0"/>
          </a:p>
        </p:txBody>
      </p:sp>
      <p:sp>
        <p:nvSpPr>
          <p:cNvPr id="11776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1776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BFC4E9D-A1A1-4E79-9877-88C2AEEB8FFE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91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br>
              <a:rPr lang="en-US" smtClean="0"/>
            </a:br>
            <a:r>
              <a:rPr lang="en-US" b="0" smtClean="0"/>
              <a:t> </a:t>
            </a:r>
            <a:r>
              <a:rPr lang="en-US" sz="3200" b="0" smtClean="0"/>
              <a:t>Fleet and Operation Control</a:t>
            </a:r>
            <a:endParaRPr lang="en-US" sz="3200" smtClean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724400"/>
          </a:xfrm>
        </p:spPr>
        <p:txBody>
          <a:bodyPr/>
          <a:lstStyle/>
          <a:p>
            <a:pPr eaLnBrk="1" hangingPunct="1"/>
            <a:r>
              <a:rPr lang="en-US" smtClean="0"/>
              <a:t>Control over cost and performance</a:t>
            </a:r>
          </a:p>
          <a:p>
            <a:pPr lvl="1" eaLnBrk="1" hangingPunct="1"/>
            <a:r>
              <a:rPr lang="en-US" smtClean="0"/>
              <a:t>Data collection</a:t>
            </a:r>
          </a:p>
          <a:p>
            <a:pPr lvl="2" eaLnBrk="1" hangingPunct="1"/>
            <a:r>
              <a:rPr lang="en-US" smtClean="0"/>
              <a:t>Should be done on disaggregated basis as much as practical</a:t>
            </a:r>
          </a:p>
          <a:p>
            <a:pPr lvl="2" eaLnBrk="1" hangingPunct="1"/>
            <a:r>
              <a:rPr lang="en-US" smtClean="0"/>
              <a:t>Example: Fuel consumption should be monitored at the vehicle-level and then aggregated to the fleet level</a:t>
            </a:r>
          </a:p>
          <a:p>
            <a:pPr lvl="2" eaLnBrk="1" hangingPunct="1"/>
            <a:r>
              <a:rPr lang="en-US" smtClean="0"/>
              <a:t>Fleet-wide averages alone can mask too many problems due to data aggregation</a:t>
            </a:r>
          </a:p>
          <a:p>
            <a:pPr lvl="2" eaLnBrk="1" hangingPunct="1"/>
            <a:r>
              <a:rPr lang="en-US" smtClean="0"/>
              <a:t>Some useful data collection units include:</a:t>
            </a:r>
          </a:p>
          <a:p>
            <a:pPr lvl="3" eaLnBrk="1" hangingPunct="1"/>
            <a:r>
              <a:rPr lang="en-US" smtClean="0"/>
              <a:t>By driver</a:t>
            </a:r>
          </a:p>
          <a:p>
            <a:pPr lvl="3" eaLnBrk="1" hangingPunct="1"/>
            <a:r>
              <a:rPr lang="en-US" smtClean="0"/>
              <a:t>By vehicle</a:t>
            </a:r>
          </a:p>
          <a:p>
            <a:pPr lvl="3" eaLnBrk="1" hangingPunct="1"/>
            <a:r>
              <a:rPr lang="en-US" smtClean="0"/>
              <a:t>By market, traffic lane, or facility   </a:t>
            </a:r>
          </a:p>
          <a:p>
            <a:pPr lvl="3" eaLnBrk="1" hangingPunct="1"/>
            <a:endParaRPr lang="en-US" smtClean="0"/>
          </a:p>
        </p:txBody>
      </p:sp>
      <p:sp>
        <p:nvSpPr>
          <p:cNvPr id="11878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1878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D22CA09-5D5D-4DB8-8D4C-B85CB9B02D8B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92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b="0" smtClean="0"/>
              <a:t/>
            </a:r>
            <a:br>
              <a:rPr lang="en-US" b="0" smtClean="0"/>
            </a:br>
            <a:r>
              <a:rPr lang="en-US" sz="3200" b="0" smtClean="0"/>
              <a:t>Fleet and Operation Control</a:t>
            </a:r>
            <a:endParaRPr lang="en-US" sz="3200" smtClean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458200" cy="4267200"/>
          </a:xfrm>
        </p:spPr>
        <p:txBody>
          <a:bodyPr/>
          <a:lstStyle/>
          <a:p>
            <a:pPr lvl="1" eaLnBrk="1" hangingPunct="1"/>
            <a:r>
              <a:rPr lang="en-US" dirty="0" smtClean="0"/>
              <a:t>Useful data for creating performance measures</a:t>
            </a:r>
          </a:p>
          <a:p>
            <a:pPr lvl="2" eaLnBrk="1" hangingPunct="1"/>
            <a:r>
              <a:rPr lang="en-US" dirty="0" smtClean="0"/>
              <a:t>Miles operated (loaded and empty), vehicle hours operated</a:t>
            </a:r>
          </a:p>
          <a:p>
            <a:pPr lvl="2" eaLnBrk="1" hangingPunct="1"/>
            <a:r>
              <a:rPr lang="en-US" dirty="0" smtClean="0"/>
              <a:t>Number of trips, tonnage hauled, number of stops made</a:t>
            </a:r>
          </a:p>
          <a:p>
            <a:pPr lvl="2" eaLnBrk="1" hangingPunct="1"/>
            <a:r>
              <a:rPr lang="en-US" dirty="0" smtClean="0"/>
              <a:t>Driver hours, fuel consumed, maintenance hours </a:t>
            </a:r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Typical performance control measures</a:t>
            </a:r>
          </a:p>
          <a:p>
            <a:pPr lvl="2" eaLnBrk="1" hangingPunct="1"/>
            <a:r>
              <a:rPr lang="en-US" dirty="0" smtClean="0"/>
              <a:t>Cost per mile, per hour and per trip</a:t>
            </a:r>
          </a:p>
          <a:p>
            <a:pPr lvl="2" eaLnBrk="1" hangingPunct="1"/>
            <a:r>
              <a:rPr lang="en-US" dirty="0" smtClean="0"/>
              <a:t>Miles/day, deliveries/day, hours/run (trip) </a:t>
            </a:r>
          </a:p>
          <a:p>
            <a:pPr lvl="3" eaLnBrk="1" hangingPunct="1"/>
            <a:r>
              <a:rPr lang="en-US" dirty="0" smtClean="0"/>
              <a:t>These are measures of driver productivity </a:t>
            </a:r>
          </a:p>
          <a:p>
            <a:pPr lvl="2" eaLnBrk="1" hangingPunct="1"/>
            <a:endParaRPr lang="en-US" dirty="0" smtClean="0"/>
          </a:p>
        </p:txBody>
      </p:sp>
      <p:sp>
        <p:nvSpPr>
          <p:cNvPr id="11981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1981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F39E0DD-5CE7-42B5-B735-9CD12A94BD61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93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b="0" smtClean="0"/>
              <a:t/>
            </a:r>
            <a:br>
              <a:rPr lang="en-US" b="0" smtClean="0"/>
            </a:br>
            <a:r>
              <a:rPr lang="en-US" sz="3200" b="0" smtClean="0"/>
              <a:t>Fleet and Operation Control</a:t>
            </a:r>
            <a:endParaRPr lang="en-US" sz="3200" smtClean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49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Some well known, high performing private fleet operations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Purdue Farms</a:t>
            </a:r>
          </a:p>
          <a:p>
            <a:pPr lvl="2" eaLnBrk="1" hangingPunct="1"/>
            <a:r>
              <a:rPr lang="en-US" dirty="0" smtClean="0">
                <a:solidFill>
                  <a:srgbClr val="FF0000"/>
                </a:solidFill>
              </a:rPr>
              <a:t>230 tractors, 235 drivers, 750 trailers</a:t>
            </a:r>
          </a:p>
          <a:p>
            <a:pPr lvl="2" eaLnBrk="1" hangingPunct="1"/>
            <a:r>
              <a:rPr lang="en-US" dirty="0" smtClean="0">
                <a:solidFill>
                  <a:srgbClr val="FF0000"/>
                </a:solidFill>
              </a:rPr>
              <a:t>22 million miles/year, 99% on-time delivery</a:t>
            </a:r>
          </a:p>
          <a:p>
            <a:pPr lvl="2" eaLnBrk="1" hangingPunct="1"/>
            <a:endParaRPr lang="en-US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Walgreens: private fleet operations for 100 years</a:t>
            </a:r>
          </a:p>
          <a:p>
            <a:pPr lvl="1" eaLnBrk="1" hangingPunct="1"/>
            <a:endParaRPr lang="en-US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Pepsi: fourth largest private fleet in U.S.</a:t>
            </a:r>
          </a:p>
          <a:p>
            <a:pPr lvl="2" eaLnBrk="1" hangingPunct="1"/>
            <a:r>
              <a:rPr lang="en-US" dirty="0" smtClean="0">
                <a:solidFill>
                  <a:srgbClr val="FF0000"/>
                </a:solidFill>
              </a:rPr>
              <a:t>5,937 tractors, 2,544 straight trucks, 8,800 trailers</a:t>
            </a:r>
          </a:p>
          <a:p>
            <a:pPr lvl="2" eaLnBrk="1" hangingPunct="1"/>
            <a:r>
              <a:rPr lang="en-US" dirty="0" smtClean="0">
                <a:solidFill>
                  <a:srgbClr val="FF0000"/>
                </a:solidFill>
              </a:rPr>
              <a:t>Operates 24/7 and ensures capacity availability </a:t>
            </a:r>
          </a:p>
          <a:p>
            <a:pPr lvl="1" eaLnBrk="1" hangingPunct="1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1" eaLnBrk="1" hangingPunct="1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2083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208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1FD34E9-1B4A-44D2-9328-2D651A18206C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94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Major Operating Decisions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10600" cy="3962400"/>
          </a:xfrm>
        </p:spPr>
        <p:txBody>
          <a:bodyPr/>
          <a:lstStyle/>
          <a:p>
            <a:pPr eaLnBrk="1" hangingPunct="1"/>
            <a:r>
              <a:rPr lang="en-US" smtClean="0"/>
              <a:t>To be exempt from federal economic regulation, truck operation must pass primary business test</a:t>
            </a:r>
          </a:p>
          <a:p>
            <a:pPr lvl="1" eaLnBrk="1" hangingPunct="1"/>
            <a:r>
              <a:rPr lang="en-US" smtClean="0"/>
              <a:t>The trucking service must be incidental to and in furtherance of firm’s primary business</a:t>
            </a:r>
          </a:p>
          <a:p>
            <a:pPr lvl="1" eaLnBrk="1" hangingPunct="1"/>
            <a:r>
              <a:rPr lang="en-US" smtClean="0"/>
              <a:t>Existence of production facilities, retail outlets, and product inventories indicate primary business is not transport  </a:t>
            </a:r>
          </a:p>
        </p:txBody>
      </p:sp>
      <p:sp>
        <p:nvSpPr>
          <p:cNvPr id="12185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2186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09D4FCC-AA78-446D-B786-2BF0D4ADB55F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95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sz="3200" b="0" smtClean="0"/>
              <a:t/>
            </a:r>
            <a:br>
              <a:rPr lang="en-US" sz="3200" b="0" smtClean="0"/>
            </a:br>
            <a:r>
              <a:rPr lang="en-US" sz="3200" b="0" smtClean="0"/>
              <a:t>Regulations</a:t>
            </a:r>
            <a:endParaRPr lang="en-US" smtClean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648200"/>
          </a:xfrm>
        </p:spPr>
        <p:txBody>
          <a:bodyPr/>
          <a:lstStyle/>
          <a:p>
            <a:pPr eaLnBrk="1" hangingPunct="1"/>
            <a:r>
              <a:rPr lang="en-US" smtClean="0"/>
              <a:t>Historically, private fleets were not permitted to conduct for-hire services</a:t>
            </a:r>
          </a:p>
          <a:p>
            <a:pPr lvl="1" eaLnBrk="1" hangingPunct="1"/>
            <a:r>
              <a:rPr lang="en-US" smtClean="0"/>
              <a:t>Under current regulations, private carriers may now operate on a for-hire basis</a:t>
            </a:r>
          </a:p>
          <a:p>
            <a:pPr lvl="2" eaLnBrk="1" hangingPunct="1"/>
            <a:r>
              <a:rPr lang="en-US" smtClean="0"/>
              <a:t>Fleets must obtain for-hire authority and publish rates</a:t>
            </a:r>
          </a:p>
          <a:p>
            <a:pPr lvl="2" eaLnBrk="1" hangingPunct="1"/>
            <a:r>
              <a:rPr lang="en-US" smtClean="0"/>
              <a:t>Helps fleets to reduce empty backhauls and contribute more to firm profitability</a:t>
            </a:r>
          </a:p>
          <a:p>
            <a:pPr lvl="1" eaLnBrk="1" hangingPunct="1"/>
            <a:r>
              <a:rPr lang="en-US" smtClean="0"/>
              <a:t>Other options for reducing empty backhauls:</a:t>
            </a:r>
          </a:p>
          <a:p>
            <a:pPr lvl="2" eaLnBrk="1" hangingPunct="1"/>
            <a:r>
              <a:rPr lang="en-US" smtClean="0"/>
              <a:t>Trip leasing to another firm or another private carrier</a:t>
            </a:r>
          </a:p>
          <a:p>
            <a:pPr lvl="2" eaLnBrk="1" hangingPunct="1"/>
            <a:r>
              <a:rPr lang="en-US" smtClean="0"/>
              <a:t>Transporting exempt commodities </a:t>
            </a:r>
          </a:p>
        </p:txBody>
      </p:sp>
      <p:sp>
        <p:nvSpPr>
          <p:cNvPr id="12288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228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12BB134-A5EB-4548-976B-0EBB26A412F5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96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sz="3200" b="0" smtClean="0"/>
              <a:t/>
            </a:r>
            <a:br>
              <a:rPr lang="en-US" sz="3200" b="0" smtClean="0"/>
            </a:br>
            <a:r>
              <a:rPr lang="en-US" sz="3200" b="0" smtClean="0"/>
              <a:t>Regulations</a:t>
            </a:r>
            <a:endParaRPr lang="en-US" smtClean="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924800" cy="4572000"/>
          </a:xfrm>
        </p:spPr>
        <p:txBody>
          <a:bodyPr/>
          <a:lstStyle/>
          <a:p>
            <a:pPr eaLnBrk="1" hangingPunct="1"/>
            <a:r>
              <a:rPr lang="en-US" smtClean="0"/>
              <a:t>Private trucking subject to all federal safety regulations covering:</a:t>
            </a:r>
          </a:p>
          <a:p>
            <a:pPr lvl="1" eaLnBrk="1" hangingPunct="1"/>
            <a:r>
              <a:rPr lang="en-US" smtClean="0"/>
              <a:t>Driver qualifications, hours of service, driving practices, and accident reporting</a:t>
            </a:r>
            <a:endParaRPr lang="en-US" sz="4000" smtClean="0"/>
          </a:p>
          <a:p>
            <a:pPr lvl="1" eaLnBrk="1" hangingPunct="1"/>
            <a:r>
              <a:rPr lang="en-US" smtClean="0"/>
              <a:t>Vehicle parts and accessories, vehicle inspection and maintenance, vehicle dimensions</a:t>
            </a:r>
            <a:endParaRPr lang="en-US" sz="4400" smtClean="0"/>
          </a:p>
          <a:p>
            <a:pPr lvl="1" eaLnBrk="1" hangingPunct="1"/>
            <a:r>
              <a:rPr lang="en-US" smtClean="0"/>
              <a:t>Hazardous materials transportation</a:t>
            </a:r>
          </a:p>
          <a:p>
            <a:pPr lvl="1" eaLnBrk="1" hangingPunct="1"/>
            <a:r>
              <a:rPr lang="en-US" smtClean="0"/>
              <a:t>Federal safety regulations enforced by Bureau of Motor Carrier Safety in U.S. DOT</a:t>
            </a:r>
          </a:p>
          <a:p>
            <a:pPr eaLnBrk="1" hangingPunct="1"/>
            <a:endParaRPr lang="en-US" sz="4400" smtClean="0"/>
          </a:p>
          <a:p>
            <a:pPr lvl="1" eaLnBrk="1" hangingPunct="1"/>
            <a:endParaRPr lang="en-US" smtClean="0"/>
          </a:p>
        </p:txBody>
      </p:sp>
      <p:sp>
        <p:nvSpPr>
          <p:cNvPr id="12390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2390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80B20B1-D882-45B6-8EDC-08E23B82DC72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97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sz="3200" b="0" smtClean="0"/>
              <a:t/>
            </a:r>
            <a:br>
              <a:rPr lang="en-US" sz="3200" b="0" smtClean="0"/>
            </a:br>
            <a:r>
              <a:rPr lang="en-US" sz="3200" b="0" smtClean="0"/>
              <a:t>Regulations</a:t>
            </a:r>
            <a:endParaRPr lang="en-US" smtClean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eaLnBrk="1" hangingPunct="1"/>
            <a:r>
              <a:rPr lang="en-US" smtClean="0"/>
              <a:t>Private trucking must also adhere to safety regulations of all states in which they operate</a:t>
            </a:r>
          </a:p>
          <a:p>
            <a:pPr eaLnBrk="1" hangingPunct="1"/>
            <a:r>
              <a:rPr lang="en-US" smtClean="0"/>
              <a:t>State safety regulations cover</a:t>
            </a:r>
          </a:p>
          <a:p>
            <a:pPr lvl="1" eaLnBrk="1" hangingPunct="1"/>
            <a:r>
              <a:rPr lang="en-US" smtClean="0"/>
              <a:t>Vehicle speed</a:t>
            </a:r>
          </a:p>
          <a:p>
            <a:pPr lvl="1" eaLnBrk="1" hangingPunct="1"/>
            <a:r>
              <a:rPr lang="en-US" smtClean="0"/>
              <a:t>Vehicle weight, length, height and width regulations not superseded by federal limits   </a:t>
            </a:r>
          </a:p>
        </p:txBody>
      </p:sp>
      <p:sp>
        <p:nvSpPr>
          <p:cNvPr id="12493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2010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2493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61EC9A6-E1B8-4CBC-AC4C-0205B2F6607F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98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sz="3200" b="0" smtClean="0"/>
              <a:t/>
            </a:r>
            <a:br>
              <a:rPr lang="en-US" sz="3200" b="0" smtClean="0"/>
            </a:br>
            <a:r>
              <a:rPr lang="en-US" sz="3200" b="0" smtClean="0"/>
              <a:t>Regulations</a:t>
            </a:r>
            <a:endParaRPr lang="en-US" smtClean="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77200" cy="4648200"/>
          </a:xfrm>
        </p:spPr>
        <p:txBody>
          <a:bodyPr/>
          <a:lstStyle/>
          <a:p>
            <a:pPr eaLnBrk="1" hangingPunct="1"/>
            <a:r>
              <a:rPr lang="en-US" smtClean="0"/>
              <a:t>Issue of driver’s hours of service regulations</a:t>
            </a:r>
          </a:p>
          <a:p>
            <a:pPr lvl="1" eaLnBrk="1" hangingPunct="1"/>
            <a:r>
              <a:rPr lang="en-US" smtClean="0"/>
              <a:t>Drivers in interstate commerce permitted to drive: </a:t>
            </a:r>
          </a:p>
          <a:p>
            <a:pPr lvl="2" eaLnBrk="1" hangingPunct="1"/>
            <a:r>
              <a:rPr lang="en-US" smtClean="0"/>
              <a:t>Up to 10 hours following 8 hours off duty or up to 11 hours following 10 hours off duty.</a:t>
            </a:r>
          </a:p>
          <a:p>
            <a:pPr lvl="2" eaLnBrk="1" hangingPunct="1"/>
            <a:r>
              <a:rPr lang="en-US" smtClean="0"/>
              <a:t>Up to 60 hours in a seven day period or up to 70 hours in an eight day period.</a:t>
            </a:r>
          </a:p>
          <a:p>
            <a:pPr lvl="1" eaLnBrk="1" hangingPunct="1"/>
            <a:r>
              <a:rPr lang="en-US" smtClean="0"/>
              <a:t>Driver daily logs must be kept current showing time of last change of duty</a:t>
            </a:r>
          </a:p>
          <a:p>
            <a:pPr lvl="1" eaLnBrk="1" hangingPunct="1"/>
            <a:r>
              <a:rPr lang="en-US" smtClean="0"/>
              <a:t>Electronic logs emerging to alert drivers and improve management control</a:t>
            </a:r>
          </a:p>
        </p:txBody>
      </p:sp>
      <p:sp>
        <p:nvSpPr>
          <p:cNvPr id="12595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© 2011 Cengage Learning. All Rights Reserved. May not be scanned, copied   or duplicated, or posted to a publicly accessible website, in whole or in part. </a:t>
            </a:r>
          </a:p>
        </p:txBody>
      </p:sp>
      <p:sp>
        <p:nvSpPr>
          <p:cNvPr id="12595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C1480C5-8FC8-414F-B398-9C6D59D8039C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/>
              <a:t>99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Major Operating Decisions</a:t>
            </a:r>
            <a:r>
              <a:rPr lang="en-US" sz="3200" b="0" smtClean="0"/>
              <a:t/>
            </a:r>
            <a:br>
              <a:rPr lang="en-US" sz="3200" b="0" smtClean="0"/>
            </a:br>
            <a:r>
              <a:rPr lang="en-US" sz="3200" b="0" smtClean="0"/>
              <a:t>Regulations</a:t>
            </a:r>
            <a:endParaRPr lang="en-US" smtClean="0"/>
          </a:p>
        </p:txBody>
      </p:sp>
    </p:spTree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 Coyle design">
  <a:themeElements>
    <a:clrScheme name="New Coyle design 1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New Coyle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New Coyle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Coyle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Coyle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Coyle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Coyle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Coyle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Coyle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ew Coyle design">
  <a:themeElements>
    <a:clrScheme name="Custom 2">
      <a:dk1>
        <a:srgbClr val="FFFFFF"/>
      </a:dk1>
      <a:lt1>
        <a:srgbClr val="FFFFFF"/>
      </a:lt1>
      <a:dk2>
        <a:srgbClr val="FFFF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New Coyle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New Coyle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Coyle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Coyle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Coyle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Coyle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Coyle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Coyle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2690</TotalTime>
  <Words>7439</Words>
  <Application>Microsoft Office PowerPoint</Application>
  <PresentationFormat>On-screen Show (4:3)</PresentationFormat>
  <Paragraphs>954</Paragraphs>
  <Slides>99</Slides>
  <Notes>97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99</vt:i4>
      </vt:variant>
    </vt:vector>
  </HeadingPairs>
  <TitlesOfParts>
    <vt:vector size="102" baseType="lpstr">
      <vt:lpstr>New Coyle design</vt:lpstr>
      <vt:lpstr>1_New Coyle design</vt:lpstr>
      <vt:lpstr>Concourse</vt:lpstr>
      <vt:lpstr>Costing and Pricing for Transportation;  Private Transportation &amp; Fleet Management</vt:lpstr>
      <vt:lpstr>What’s new in SCM?</vt:lpstr>
      <vt:lpstr>What’s new (2)</vt:lpstr>
      <vt:lpstr>Recap on Regulation (main take-aways):</vt:lpstr>
      <vt:lpstr>U.S. Dept. of Transportation (DOT):</vt:lpstr>
      <vt:lpstr>The Green Team Case (2-2)</vt:lpstr>
      <vt:lpstr>The “Who Pays the Price” Case</vt:lpstr>
      <vt:lpstr>Transportation  Seventh Edition    Coyle, Novack, Gibson &amp; Bardi  © 2011 Cengage Learning  </vt:lpstr>
      <vt:lpstr>Introduction</vt:lpstr>
      <vt:lpstr>How to set a freight rate</vt:lpstr>
      <vt:lpstr>Introduction</vt:lpstr>
      <vt:lpstr>Introduction</vt:lpstr>
      <vt:lpstr>Market Considerations Market Structure Models</vt:lpstr>
      <vt:lpstr>Market Considerations Market Structure Models</vt:lpstr>
      <vt:lpstr>Market Considerations Market Structure Models</vt:lpstr>
      <vt:lpstr>Market Considerations Market Structure Models</vt:lpstr>
      <vt:lpstr>Market Considerations Market Structure Models</vt:lpstr>
      <vt:lpstr>Cost-of-Service Pricing</vt:lpstr>
      <vt:lpstr>The Break-even cost concept</vt:lpstr>
      <vt:lpstr>Cost-of-Service Pricing</vt:lpstr>
      <vt:lpstr>Note typos in the textbook labels</vt:lpstr>
      <vt:lpstr>Nature of costs</vt:lpstr>
      <vt:lpstr>Cost-of-Service Pricing</vt:lpstr>
      <vt:lpstr>Elementary accounting</vt:lpstr>
      <vt:lpstr>Value-of-Service Pricing</vt:lpstr>
      <vt:lpstr>PowerPoint Presentation</vt:lpstr>
      <vt:lpstr>Value-of-Service Pricing</vt:lpstr>
      <vt:lpstr>Value-of-Service Pricing</vt:lpstr>
      <vt:lpstr>PowerPoint Presentation</vt:lpstr>
      <vt:lpstr>Value-of-Service Pricing</vt:lpstr>
      <vt:lpstr>PowerPoint Presentation</vt:lpstr>
      <vt:lpstr>Rate Making in Practice General Rates</vt:lpstr>
      <vt:lpstr>Rate Making in Practice General Rates</vt:lpstr>
      <vt:lpstr>PowerPoint Presentation</vt:lpstr>
      <vt:lpstr>PowerPoint Presentation</vt:lpstr>
      <vt:lpstr>PowerPoint Presentation</vt:lpstr>
      <vt:lpstr>Rate Making in Practice General Rates</vt:lpstr>
      <vt:lpstr>PowerPoint Presentation</vt:lpstr>
      <vt:lpstr>National Motor Freight Classification (NMFC)</vt:lpstr>
      <vt:lpstr>Rate Making in Practice General Rates</vt:lpstr>
      <vt:lpstr>PowerPoint Presentation</vt:lpstr>
      <vt:lpstr>PowerPoint Presentation</vt:lpstr>
      <vt:lpstr>Examples and useful resources:</vt:lpstr>
      <vt:lpstr>Rate Making in Practice General Rates</vt:lpstr>
      <vt:lpstr>PowerPoint Presentation</vt:lpstr>
      <vt:lpstr>Rate Making in Practice Rate Systems Under Deregulation</vt:lpstr>
      <vt:lpstr>Rate Making in Practice Rate Systems Under Deregulation</vt:lpstr>
      <vt:lpstr>Special Rates</vt:lpstr>
      <vt:lpstr>Special Rates Area, Location, or Route Rates</vt:lpstr>
      <vt:lpstr>Special Rates Time/Service Rate Structures</vt:lpstr>
      <vt:lpstr>Special Rates  Time/Service Rate Structures</vt:lpstr>
      <vt:lpstr> Special Rates Other Rate Structures </vt:lpstr>
      <vt:lpstr> Pricing in Transportation Management Factors Affecting Pricing Decisions </vt:lpstr>
      <vt:lpstr>Pricing in Transportation Management Factors Affecting Pricing Decisions </vt:lpstr>
      <vt:lpstr>Pricing in Transport Management Major Pricing Decisions (strategic)</vt:lpstr>
      <vt:lpstr>Pricing in Transport Management Establishing the Pricing Objective</vt:lpstr>
      <vt:lpstr>Pricing in Transport Management Establishing the Pricing Objective</vt:lpstr>
      <vt:lpstr>Pricing in Transport Management Establishing the Pricing Objective</vt:lpstr>
      <vt:lpstr>Pricing in Transport Management Estimating Demand and Costs</vt:lpstr>
      <vt:lpstr>Pricing in Transport Management Price Levels and Price Adjustments</vt:lpstr>
      <vt:lpstr>Pricing in Transport Management Price Levels and Price Adjustments</vt:lpstr>
      <vt:lpstr>Pricing in Transport Management Most Common Mistakes in Pricing</vt:lpstr>
      <vt:lpstr>Spot Market Rates; Time Charter Rates; Bareboat Rates</vt:lpstr>
      <vt:lpstr>Example: The Baltic Dry Index</vt:lpstr>
      <vt:lpstr>Hints for the Hardee Transportation case, due next wk. </vt:lpstr>
      <vt:lpstr>Transportation  Seventh Edition    Coyle, Novack, Gibson &amp; Bardi  © 2011 Cengage Learning  </vt:lpstr>
      <vt:lpstr>Introduction</vt:lpstr>
      <vt:lpstr>Private Rail Transport</vt:lpstr>
      <vt:lpstr>Private Air Transport</vt:lpstr>
      <vt:lpstr>Private Water Transport</vt:lpstr>
      <vt:lpstr>Examples:  Dole, Boeing</vt:lpstr>
      <vt:lpstr>Private Oil Pipeline Transport</vt:lpstr>
      <vt:lpstr>Private Trucking</vt:lpstr>
      <vt:lpstr>Why Private Trucking?</vt:lpstr>
      <vt:lpstr>PowerPoint Presentation</vt:lpstr>
      <vt:lpstr>Why Private Trucking? Improved Service</vt:lpstr>
      <vt:lpstr>Why Private Trucking? Improved Service</vt:lpstr>
      <vt:lpstr>Private Trucking Cost Analysis Fixed Costs</vt:lpstr>
      <vt:lpstr>PowerPoint Presentation</vt:lpstr>
      <vt:lpstr>PowerPoint Presentation</vt:lpstr>
      <vt:lpstr>Why Private Trucking? Operating Costs</vt:lpstr>
      <vt:lpstr> Major Operating Decisions </vt:lpstr>
      <vt:lpstr>Major Operating Decisions Equipment-Related Decisions</vt:lpstr>
      <vt:lpstr>Major Operating Decisions Equipment-Related Decisions</vt:lpstr>
      <vt:lpstr>PowerPoint Presentation</vt:lpstr>
      <vt:lpstr>Major Operating Decisions Equipment-Related Decisions</vt:lpstr>
      <vt:lpstr>Major Operating Decisions Equipment-Related Decisions</vt:lpstr>
      <vt:lpstr>Major Operating Decisions Fleet and Operation Control</vt:lpstr>
      <vt:lpstr>Major Operating Decisions Fleet and Operation Control</vt:lpstr>
      <vt:lpstr>Major Operating Decisions Fleet and Operation Control</vt:lpstr>
      <vt:lpstr>Major Operating Decisions  Fleet and Operation Control</vt:lpstr>
      <vt:lpstr>Major Operating Decisions Fleet and Operation Control</vt:lpstr>
      <vt:lpstr>Major Operating Decisions Fleet and Operation Control</vt:lpstr>
      <vt:lpstr>Major Operating Decisions</vt:lpstr>
      <vt:lpstr>Major Operating Decisions Regulations</vt:lpstr>
      <vt:lpstr>Major Operating Decisions Regulations</vt:lpstr>
      <vt:lpstr>Major Operating Decisions Regulations</vt:lpstr>
      <vt:lpstr>Major Operating Decisions Regulations</vt:lpstr>
      <vt:lpstr>Major Operating Decisions Regulations</vt:lpstr>
    </vt:vector>
  </TitlesOfParts>
  <Company>Smeal College of Business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Gary Gittings</dc:creator>
  <cp:lastModifiedBy>vista, setup</cp:lastModifiedBy>
  <cp:revision>82</cp:revision>
  <dcterms:created xsi:type="dcterms:W3CDTF">2009-07-21T22:28:34Z</dcterms:created>
  <dcterms:modified xsi:type="dcterms:W3CDTF">2012-10-09T02:06:05Z</dcterms:modified>
</cp:coreProperties>
</file>