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6800" y="1406020"/>
            <a:ext cx="6172199" cy="2251579"/>
          </a:xfrm>
        </p:spPr>
        <p:txBody>
          <a:bodyPr lIns="0" rIns="0" anchor="t">
            <a:noAutofit/>
          </a:bodyPr>
          <a:lstStyle>
            <a:lvl1pPr>
              <a:defRPr sz="6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66800" y="3905864"/>
            <a:ext cx="6172200" cy="1123336"/>
          </a:xfrm>
        </p:spPr>
        <p:txBody>
          <a:bodyPr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0363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54400" y="1554480"/>
            <a:ext cx="4222308" cy="388620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35752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69848" y="1554480"/>
            <a:ext cx="2075688" cy="3886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56432" y="1554480"/>
            <a:ext cx="4224528" cy="3886200"/>
          </a:xfrm>
        </p:spPr>
        <p:txBody>
          <a:bodyPr vert="eaVer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495528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3456432" y="1545336"/>
            <a:ext cx="4224528" cy="3886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02308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9848" y="1472184"/>
            <a:ext cx="6172200" cy="2130552"/>
          </a:xfrm>
        </p:spPr>
        <p:txBody>
          <a:bodyPr anchor="t">
            <a:noAutofit/>
          </a:bodyPr>
          <a:lstStyle>
            <a:lvl1pPr algn="l">
              <a:defRPr sz="4800" b="1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48" y="3886200"/>
            <a:ext cx="6172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07420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9600"/>
            <a:ext cx="3616325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86998" y="1915859"/>
            <a:ext cx="3646966" cy="288142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6754" y="1915881"/>
            <a:ext cx="3639311" cy="288139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13779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9600"/>
            <a:ext cx="3615734" cy="1066799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1" y="1916113"/>
            <a:ext cx="3638550" cy="646112"/>
          </a:xfrm>
        </p:spPr>
        <p:txBody>
          <a:bodyPr anchor="t">
            <a:normAutofit/>
          </a:bodyPr>
          <a:lstStyle>
            <a:lvl1pPr marL="0" indent="0">
              <a:buNone/>
              <a:defRPr sz="1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860676"/>
            <a:ext cx="3638550" cy="288289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92625" y="1916113"/>
            <a:ext cx="3660775" cy="646112"/>
          </a:xfrm>
        </p:spPr>
        <p:txBody>
          <a:bodyPr anchor="t">
            <a:normAutofit/>
          </a:bodyPr>
          <a:lstStyle>
            <a:lvl1pPr marL="0" indent="0">
              <a:buNone/>
              <a:defRPr sz="1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2626" y="2860676"/>
            <a:ext cx="3651250" cy="28829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53601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7162800" y="1551543"/>
            <a:ext cx="1828800" cy="365125"/>
          </a:xfrm>
        </p:spPr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729038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054557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89450" y="1920876"/>
            <a:ext cx="3654425" cy="288924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6425"/>
            <a:ext cx="3629025" cy="1041400"/>
          </a:xfrm>
        </p:spPr>
        <p:txBody>
          <a:bodyPr anchor="t">
            <a:normAutofit/>
          </a:bodyPr>
          <a:lstStyle>
            <a:lvl1pPr algn="l">
              <a:defRPr sz="18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920875"/>
            <a:ext cx="3629025" cy="1812925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767820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0074"/>
            <a:ext cx="2074862" cy="1981201"/>
          </a:xfrm>
          <a:ln>
            <a:noFill/>
          </a:ln>
        </p:spPr>
        <p:txBody>
          <a:bodyPr anchor="t">
            <a:normAutofit/>
          </a:bodyPr>
          <a:lstStyle>
            <a:lvl1pPr algn="l">
              <a:defRPr sz="1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63862" y="1650999"/>
            <a:ext cx="5627687" cy="42207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963862" y="614363"/>
            <a:ext cx="3741738" cy="909637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18459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9848" y="1554480"/>
            <a:ext cx="2073348" cy="197946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54400" y="1547036"/>
            <a:ext cx="4222308" cy="38862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62800" y="189468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4816CD-E985-47D2-9253-D4D010ABFEA8}" type="datetimeFigureOut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5/17/2013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69848" y="6356350"/>
            <a:ext cx="5102352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59752" y="6356350"/>
            <a:ext cx="113768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920D24-2B57-4E91-A4D0-2A56712AC9DD}" type="slidenum">
              <a:rPr lang="en-US" smtClean="0">
                <a:solidFill>
                  <a:srgbClr val="FFFFFF">
                    <a:tint val="75000"/>
                  </a:srgbClr>
                </a:solidFill>
              </a:rPr>
              <a:pPr/>
              <a:t>‹#›</a:t>
            </a:fld>
            <a:endParaRPr lang="en-US" dirty="0">
              <a:solidFill>
                <a:srgbClr val="FFFFFF">
                  <a:tint val="75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5992046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spcBef>
          <a:spcPct val="0"/>
        </a:spcBef>
        <a:buNone/>
        <a:defRPr sz="18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-03.ibm.com/procurement/proweb.nsf/objectdocswebview/filesupply+chain+security+guidelines/$file/supply+chain+security+guidelines+12sep03.pdf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ecuritymanagement.com/article/store-losses-studied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5400" dirty="0" smtClean="0">
                <a:solidFill>
                  <a:schemeClr val="bg1"/>
                </a:solidFill>
              </a:rPr>
              <a:t>Supply chain security</a:t>
            </a:r>
            <a:endParaRPr lang="en-US" sz="5400" dirty="0">
              <a:solidFill>
                <a:schemeClr val="bg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66800" y="3905864"/>
            <a:ext cx="6172200" cy="1504336"/>
          </a:xfrm>
        </p:spPr>
        <p:txBody>
          <a:bodyPr>
            <a:no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Session </a:t>
            </a:r>
            <a:r>
              <a:rPr lang="en-US" sz="3200" dirty="0">
                <a:solidFill>
                  <a:schemeClr val="bg1"/>
                </a:solidFill>
              </a:rPr>
              <a:t>8</a:t>
            </a:r>
            <a:r>
              <a:rPr lang="en-US" sz="3200" dirty="0" smtClean="0">
                <a:solidFill>
                  <a:schemeClr val="bg1"/>
                </a:solidFill>
              </a:rPr>
              <a:t>: WAREHOUSE, INVENTORY AND DISTRIBUTION SECURITY</a:t>
            </a:r>
          </a:p>
          <a:p>
            <a:r>
              <a:rPr lang="en-US" sz="3200" dirty="0" smtClean="0">
                <a:solidFill>
                  <a:schemeClr val="bg1"/>
                </a:solidFill>
              </a:rPr>
              <a:t>Spring 2013</a:t>
            </a:r>
            <a:endParaRPr lang="en-US" sz="3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725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sz="2400" dirty="0" smtClean="0">
                <a:solidFill>
                  <a:schemeClr val="accent6">
                    <a:lumMod val="50000"/>
                  </a:schemeClr>
                </a:solidFill>
              </a:rPr>
              <a:t>The Ins and Outs of Warehouse Security (from SecurityMagazine.com, April 2013)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Read article (pdf)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46687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3429000" y="609600"/>
            <a:ext cx="4648200" cy="5562600"/>
          </a:xfrm>
        </p:spPr>
        <p:txBody>
          <a:bodyPr>
            <a:noAutofit/>
          </a:bodyPr>
          <a:lstStyle/>
          <a:p>
            <a:r>
              <a:rPr lang="en-US" sz="2000" dirty="0" smtClean="0">
                <a:solidFill>
                  <a:srgbClr val="7030A0"/>
                </a:solidFill>
              </a:rPr>
              <a:t>Main priority for warehouse security is to protect the inventory. </a:t>
            </a:r>
          </a:p>
          <a:p>
            <a:r>
              <a:rPr lang="en-US" sz="2000" dirty="0" smtClean="0">
                <a:solidFill>
                  <a:srgbClr val="7030A0"/>
                </a:solidFill>
              </a:rPr>
              <a:t>Concerns:</a:t>
            </a:r>
          </a:p>
          <a:p>
            <a:pPr lvl="1"/>
            <a:r>
              <a:rPr lang="en-US" sz="2000" dirty="0" smtClean="0">
                <a:solidFill>
                  <a:srgbClr val="7030A0"/>
                </a:solidFill>
              </a:rPr>
              <a:t>Sensible loss prevention programs</a:t>
            </a:r>
          </a:p>
          <a:p>
            <a:pPr lvl="1"/>
            <a:r>
              <a:rPr lang="en-US" sz="2000" dirty="0" smtClean="0">
                <a:solidFill>
                  <a:srgbClr val="7030A0"/>
                </a:solidFill>
              </a:rPr>
              <a:t>Prevent and reduce shrinkage through theft or poor record keeping/tracking </a:t>
            </a:r>
          </a:p>
          <a:p>
            <a:pPr lvl="1"/>
            <a:r>
              <a:rPr lang="en-US" sz="2000" dirty="0" smtClean="0">
                <a:solidFill>
                  <a:srgbClr val="7030A0"/>
                </a:solidFill>
              </a:rPr>
              <a:t>Screening and training employees</a:t>
            </a:r>
          </a:p>
          <a:p>
            <a:pPr lvl="1"/>
            <a:r>
              <a:rPr lang="en-US" sz="2000" dirty="0" smtClean="0">
                <a:solidFill>
                  <a:srgbClr val="7030A0"/>
                </a:solidFill>
              </a:rPr>
              <a:t>Access control</a:t>
            </a:r>
          </a:p>
          <a:p>
            <a:pPr lvl="1"/>
            <a:r>
              <a:rPr lang="en-US" sz="2000" dirty="0" smtClean="0">
                <a:solidFill>
                  <a:srgbClr val="7030A0"/>
                </a:solidFill>
              </a:rPr>
              <a:t>Prevent theft, abuse or waste of equipment or consumables</a:t>
            </a:r>
          </a:p>
          <a:p>
            <a:pPr lvl="1"/>
            <a:r>
              <a:rPr lang="en-US" sz="2000" dirty="0" smtClean="0">
                <a:solidFill>
                  <a:srgbClr val="7030A0"/>
                </a:solidFill>
              </a:rPr>
              <a:t>Keeping up (improving) routines and practices for certifications and permits</a:t>
            </a:r>
          </a:p>
          <a:p>
            <a:pPr lvl="1"/>
            <a:r>
              <a:rPr lang="en-US" sz="2000" dirty="0" smtClean="0">
                <a:solidFill>
                  <a:srgbClr val="7030A0"/>
                </a:solidFill>
              </a:rPr>
              <a:t>Safety (accidents, spills, injuries, damage)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914400" y="1554480"/>
            <a:ext cx="2228796" cy="2103120"/>
          </a:xfrm>
        </p:spPr>
        <p:txBody>
          <a:bodyPr>
            <a:normAutofit/>
          </a:bodyPr>
          <a:lstStyle/>
          <a:p>
            <a:r>
              <a:rPr lang="en-US" dirty="0" smtClean="0"/>
              <a:t>Safety, security, visibility, control and efficiency, hand in hand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03352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3456432" y="1066800"/>
            <a:ext cx="4544568" cy="5257800"/>
          </a:xfrm>
        </p:spPr>
        <p:txBody>
          <a:bodyPr>
            <a:noAutofit/>
          </a:bodyPr>
          <a:lstStyle/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Access control using RFID, access codes, passwords, biometric scanning or similar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Sensors and chips embedded in valuable products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Secure, controlled rooms ,partitions, zones and restricted areas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Warehouse layout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Video surveillance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Job rotation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Physical counts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Pairing 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Discrete packaging and labeling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Only “need to know” data released</a:t>
            </a:r>
          </a:p>
          <a:p>
            <a:r>
              <a:rPr lang="en-US" sz="2000" dirty="0" smtClean="0">
                <a:solidFill>
                  <a:schemeClr val="accent6">
                    <a:lumMod val="50000"/>
                  </a:schemeClr>
                </a:solidFill>
              </a:rPr>
              <a:t>Other ideas?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Tools of the trade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67486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>
            <a:normAutofit lnSpcReduction="10000"/>
          </a:bodyPr>
          <a:lstStyle/>
          <a:p>
            <a:r>
              <a:rPr lang="en-US" sz="2400" dirty="0" smtClean="0">
                <a:solidFill>
                  <a:srgbClr val="C00000"/>
                </a:solidFill>
              </a:rPr>
              <a:t>The more handling, the more room for shrinkage, theft and damage</a:t>
            </a:r>
          </a:p>
          <a:p>
            <a:r>
              <a:rPr lang="en-US" sz="2400" dirty="0" smtClean="0">
                <a:solidFill>
                  <a:srgbClr val="C00000"/>
                </a:solidFill>
              </a:rPr>
              <a:t>Multiple tradeoffs between, for example, inventory levels, freight economics, lean/JIT principles, fulfillment rates, amount and cost of handling.</a:t>
            </a:r>
          </a:p>
          <a:p>
            <a:r>
              <a:rPr lang="en-US" sz="2400" dirty="0" smtClean="0">
                <a:solidFill>
                  <a:srgbClr val="C00000"/>
                </a:solidFill>
              </a:rPr>
              <a:t>Maintain customer orientation </a:t>
            </a:r>
            <a:endParaRPr lang="en-US" sz="2400" dirty="0">
              <a:solidFill>
                <a:srgbClr val="C0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Too much handling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6124283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>
            <a:normAutofit lnSpcReduction="10000"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Useful IBM Report from 2003:</a:t>
            </a:r>
          </a:p>
          <a:p>
            <a:pPr lvl="1"/>
            <a:r>
              <a:rPr lang="en-US" sz="2400" dirty="0" smtClean="0">
                <a:solidFill>
                  <a:srgbClr val="FF0000"/>
                </a:solidFill>
                <a:hlinkClick r:id="rId2"/>
              </a:rPr>
              <a:t>http</a:t>
            </a:r>
            <a:r>
              <a:rPr lang="en-US" sz="2400" dirty="0">
                <a:solidFill>
                  <a:srgbClr val="FF0000"/>
                </a:solidFill>
                <a:hlinkClick r:id="rId2"/>
              </a:rPr>
              <a:t>://www-03.ibm.com/procurement/proweb.nsf/objectdocswebview/filesupply+chain+security+guidelines/$</a:t>
            </a:r>
            <a:r>
              <a:rPr lang="en-US" sz="2400" dirty="0" smtClean="0">
                <a:solidFill>
                  <a:srgbClr val="FF0000"/>
                </a:solidFill>
                <a:hlinkClick r:id="rId2"/>
              </a:rPr>
              <a:t>file/supply+chain+security+guidelines+12sep03.pdf</a:t>
            </a:r>
            <a:endParaRPr lang="en-US" sz="2400" dirty="0" smtClean="0">
              <a:solidFill>
                <a:srgbClr val="FF0000"/>
              </a:solidFill>
            </a:endParaRPr>
          </a:p>
          <a:p>
            <a:r>
              <a:rPr lang="en-US" sz="2400" dirty="0" smtClean="0">
                <a:solidFill>
                  <a:srgbClr val="FF0000"/>
                </a:solidFill>
              </a:rPr>
              <a:t>Lists many security measures and procedures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Supply </a:t>
            </a:r>
            <a:r>
              <a:rPr lang="en-US" b="1" dirty="0"/>
              <a:t>Chain Security Guidelines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07543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3456432" y="1066800"/>
            <a:ext cx="4849368" cy="4364736"/>
          </a:xfrm>
        </p:spPr>
        <p:txBody>
          <a:bodyPr>
            <a:noAutofit/>
          </a:bodyPr>
          <a:lstStyle/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Order processing</a:t>
            </a:r>
          </a:p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Pick and pack</a:t>
            </a:r>
          </a:p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Shipping methods and procedures</a:t>
            </a:r>
          </a:p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Documentation</a:t>
            </a:r>
          </a:p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Confidentiality, I.P. considerations</a:t>
            </a:r>
          </a:p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Compliance </a:t>
            </a:r>
          </a:p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Customer relations </a:t>
            </a:r>
          </a:p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Customer visibility and collaboration</a:t>
            </a:r>
          </a:p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Payments and collections</a:t>
            </a:r>
          </a:p>
          <a:p>
            <a:endParaRPr lang="en-US" sz="2400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Downstream supply chain concerns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29015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3456432" y="990600"/>
            <a:ext cx="4696968" cy="4440936"/>
          </a:xfrm>
        </p:spPr>
        <p:txBody>
          <a:bodyPr>
            <a:normAutofit lnSpcReduction="10000"/>
          </a:bodyPr>
          <a:lstStyle/>
          <a:p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Largest cause of retail store shrinkage ($100 billion per year globally):</a:t>
            </a:r>
          </a:p>
          <a:p>
            <a:pPr lvl="1"/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Shop lifting  (42%) </a:t>
            </a:r>
          </a:p>
          <a:p>
            <a:pPr lvl="1"/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Employee theft (35%)</a:t>
            </a:r>
          </a:p>
          <a:p>
            <a:pPr lvl="1"/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Administrative errors (17%)</a:t>
            </a:r>
          </a:p>
          <a:p>
            <a:pPr lvl="1"/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Supplier theft and fraud (6%)</a:t>
            </a:r>
          </a:p>
          <a:p>
            <a:r>
              <a:rPr lang="en-US" sz="2400" dirty="0">
                <a:solidFill>
                  <a:schemeClr val="accent4">
                    <a:lumMod val="50000"/>
                  </a:schemeClr>
                </a:solidFill>
              </a:rPr>
              <a:t>India, Thailand, and the United States had the world’s highest shrinkage rates. Austria, Switzerland, and Iceland had the lowest rates</a:t>
            </a:r>
            <a:r>
              <a:rPr lang="en-US" sz="2400" dirty="0" smtClean="0">
                <a:solidFill>
                  <a:schemeClr val="accent4">
                    <a:lumMod val="50000"/>
                  </a:schemeClr>
                </a:solidFill>
              </a:rPr>
              <a:t>.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Store management and security concerns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32323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3429000" y="838200"/>
            <a:ext cx="4876800" cy="5486400"/>
          </a:xfrm>
        </p:spPr>
        <p:txBody>
          <a:bodyPr>
            <a:normAutofit/>
          </a:bodyPr>
          <a:lstStyle/>
          <a:p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</a:rPr>
              <a:t>Cosmetics</a:t>
            </a:r>
          </a:p>
          <a:p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</a:rPr>
              <a:t>Alcoholic beverages</a:t>
            </a:r>
          </a:p>
          <a:p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</a:rPr>
              <a:t>Women’s wear</a:t>
            </a:r>
          </a:p>
          <a:p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</a:rPr>
              <a:t>Razor blades</a:t>
            </a:r>
          </a:p>
          <a:p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</a:rPr>
              <a:t>DVD’s and CD’s</a:t>
            </a:r>
          </a:p>
          <a:p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</a:rPr>
              <a:t>Video games</a:t>
            </a:r>
          </a:p>
          <a:p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</a:rPr>
              <a:t>Small electric items</a:t>
            </a:r>
          </a:p>
          <a:p>
            <a:endParaRPr lang="en-US" sz="2000" dirty="0">
              <a:solidFill>
                <a:schemeClr val="accent4">
                  <a:lumMod val="50000"/>
                </a:schemeClr>
              </a:solidFill>
            </a:endParaRPr>
          </a:p>
          <a:p>
            <a:r>
              <a:rPr lang="en-US" sz="2000" dirty="0">
                <a:solidFill>
                  <a:schemeClr val="accent4">
                    <a:lumMod val="50000"/>
                  </a:schemeClr>
                </a:solidFill>
              </a:rPr>
              <a:t>In North America, 45 percent of retailers use EAS </a:t>
            </a:r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</a:rPr>
              <a:t>technologies (electronic article surveillance)</a:t>
            </a:r>
          </a:p>
          <a:p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</a:rPr>
              <a:t>Good article:</a:t>
            </a:r>
          </a:p>
          <a:p>
            <a:pPr lvl="1"/>
            <a:r>
              <a:rPr lang="en-US" sz="2000" dirty="0">
                <a:solidFill>
                  <a:schemeClr val="accent4">
                    <a:lumMod val="50000"/>
                  </a:schemeClr>
                </a:solidFill>
                <a:hlinkClick r:id="rId2"/>
              </a:rPr>
              <a:t>http://</a:t>
            </a:r>
            <a:r>
              <a:rPr lang="en-US" sz="2000" dirty="0" smtClean="0">
                <a:solidFill>
                  <a:schemeClr val="accent4">
                    <a:lumMod val="50000"/>
                  </a:schemeClr>
                </a:solidFill>
                <a:hlinkClick r:id="rId2"/>
              </a:rPr>
              <a:t>www.securitymanagement.com/article/store-losses-studied</a:t>
            </a:r>
            <a:endParaRPr lang="en-US" sz="2000" dirty="0" smtClean="0">
              <a:solidFill>
                <a:schemeClr val="accent4">
                  <a:lumMod val="50000"/>
                </a:schemeClr>
              </a:solidFill>
            </a:endParaRPr>
          </a:p>
          <a:p>
            <a:pPr lvl="1"/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Products popular for retail theft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19248422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>
            <a:noAutofit/>
          </a:bodyPr>
          <a:lstStyle/>
          <a:p>
            <a:r>
              <a:rPr lang="en-US" sz="2400" dirty="0" smtClean="0">
                <a:solidFill>
                  <a:srgbClr val="002060"/>
                </a:solidFill>
              </a:rPr>
              <a:t>The handling and processing of return merchandise, whether unwanted or damaged</a:t>
            </a:r>
          </a:p>
          <a:p>
            <a:r>
              <a:rPr lang="en-US" sz="2400" dirty="0" smtClean="0">
                <a:solidFill>
                  <a:srgbClr val="002060"/>
                </a:solidFill>
              </a:rPr>
              <a:t>With more internet sales, volume of return shipments is growing</a:t>
            </a:r>
          </a:p>
          <a:p>
            <a:r>
              <a:rPr lang="en-US" sz="2400" dirty="0" smtClean="0">
                <a:solidFill>
                  <a:srgbClr val="002060"/>
                </a:solidFill>
              </a:rPr>
              <a:t>Ensure safety, security and protection of those shipments (a challenge)</a:t>
            </a:r>
            <a:endParaRPr lang="en-US" sz="2400" dirty="0">
              <a:solidFill>
                <a:srgbClr val="00206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Lastly, don’t forget reverse logistics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9516891"/>
      </p:ext>
    </p:extLst>
  </p:cSld>
  <p:clrMapOvr>
    <a:masterClrMapping/>
  </p:clrMapOvr>
</p:sld>
</file>

<file path=ppt/theme/theme1.xml><?xml version="1.0" encoding="utf-8"?>
<a:theme xmlns:a="http://schemas.openxmlformats.org/drawingml/2006/main" name="Tradeshow">
  <a:themeElements>
    <a:clrScheme name="Tradeshow">
      <a:dk1>
        <a:srgbClr val="3F3F3F"/>
      </a:dk1>
      <a:lt1>
        <a:srgbClr val="FFFFFF"/>
      </a:lt1>
      <a:dk2>
        <a:srgbClr val="7DAFC3"/>
      </a:dk2>
      <a:lt2>
        <a:srgbClr val="E5E4DF"/>
      </a:lt2>
      <a:accent1>
        <a:srgbClr val="7C959A"/>
      </a:accent1>
      <a:accent2>
        <a:srgbClr val="DB8631"/>
      </a:accent2>
      <a:accent3>
        <a:srgbClr val="E3CC5A"/>
      </a:accent3>
      <a:accent4>
        <a:srgbClr val="ACADA8"/>
      </a:accent4>
      <a:accent5>
        <a:srgbClr val="927C61"/>
      </a:accent5>
      <a:accent6>
        <a:srgbClr val="B3B435"/>
      </a:accent6>
      <a:hlink>
        <a:srgbClr val="0079A4"/>
      </a:hlink>
      <a:folHlink>
        <a:srgbClr val="595959"/>
      </a:folHlink>
    </a:clrScheme>
    <a:fontScheme name="Tradeshow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宋体"/>
        <a:font script="Hant" typeface="新細明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ＭＳ Ｐゴシック"/>
        <a:font script="Hang" typeface="HY견명조"/>
        <a:font script="Hans" typeface="华文楷体"/>
        <a:font script="Hant" typeface="新細明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Tradeshow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300000"/>
              </a:schemeClr>
            </a:gs>
            <a:gs pos="35000">
              <a:schemeClr val="phClr">
                <a:tint val="45000"/>
                <a:satMod val="300000"/>
              </a:schemeClr>
            </a:gs>
            <a:gs pos="69000">
              <a:schemeClr val="phClr">
                <a:tint val="45000"/>
                <a:satMod val="350000"/>
              </a:schemeClr>
            </a:gs>
            <a:gs pos="100000">
              <a:schemeClr val="phClr">
                <a:tint val="60000"/>
                <a:satMod val="350000"/>
              </a:schemeClr>
            </a:gs>
          </a:gsLst>
          <a:path path="circle">
            <a:fillToRect l="50000" t="50000" r="100000" b="100000"/>
          </a:path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38475" cap="flat" cmpd="sng" algn="ctr">
          <a:solidFill>
            <a:schemeClr val="phClr"/>
          </a:solidFill>
          <a:prstDash val="solid"/>
        </a:ln>
        <a:ln w="548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4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>
              <a:rot lat="0" lon="0" rev="3600000"/>
            </a:lightRig>
          </a:scene3d>
          <a:sp3d contourW="31750" prstMaterial="flat">
            <a:bevelT w="127000" h="254000" prst="angle"/>
            <a:contourClr>
              <a:schemeClr val="phClr">
                <a:shade val="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20000">
              <a:schemeClr val="phClr">
                <a:tint val="80000"/>
                <a:lumMod val="100000"/>
              </a:schemeClr>
            </a:gs>
            <a:gs pos="100000">
              <a:schemeClr val="phClr">
                <a:tint val="100000"/>
                <a:lumMod val="80000"/>
              </a:schemeClr>
            </a:gs>
          </a:gsLst>
          <a:path path="circle">
            <a:fillToRect l="50000" t="20000" r="100000" b="100000"/>
          </a:path>
        </a:gradFill>
        <a:gradFill rotWithShape="1">
          <a:gsLst>
            <a:gs pos="0">
              <a:schemeClr val="phClr">
                <a:tint val="100000"/>
                <a:lumMod val="100000"/>
              </a:schemeClr>
            </a:gs>
            <a:gs pos="100000">
              <a:schemeClr val="phClr">
                <a:shade val="100000"/>
                <a:lumMod val="60000"/>
              </a:schemeClr>
            </a:gs>
          </a:gsLst>
          <a:path path="circle">
            <a:fillToRect l="50000" t="2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139</TotalTime>
  <Words>415</Words>
  <Application>Microsoft Office PowerPoint</Application>
  <PresentationFormat>On-screen Show (4:3)</PresentationFormat>
  <Paragraphs>68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Arial Black</vt:lpstr>
      <vt:lpstr>Candara</vt:lpstr>
      <vt:lpstr>Tradeshow</vt:lpstr>
      <vt:lpstr>Supply chain security</vt:lpstr>
      <vt:lpstr>Safety, security, visibility, control and efficiency, hand in hand</vt:lpstr>
      <vt:lpstr>Tools of the trade</vt:lpstr>
      <vt:lpstr>Too much handling</vt:lpstr>
      <vt:lpstr>Supply Chain Security Guidelines </vt:lpstr>
      <vt:lpstr>Downstream supply chain concerns</vt:lpstr>
      <vt:lpstr>Store management and security concerns</vt:lpstr>
      <vt:lpstr>Products popular for retail theft</vt:lpstr>
      <vt:lpstr>Lastly, don’t forget reverse logistics</vt:lpstr>
      <vt:lpstr>Read article (pdf)</vt:lpstr>
    </vt:vector>
  </TitlesOfParts>
  <Company>Hewlett-Packard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Supply chain security</dc:title>
  <dc:creator>Andreas Udbye</dc:creator>
  <cp:lastModifiedBy>Andreas Udbye</cp:lastModifiedBy>
  <cp:revision>14</cp:revision>
  <dcterms:created xsi:type="dcterms:W3CDTF">2013-04-05T20:06:38Z</dcterms:created>
  <dcterms:modified xsi:type="dcterms:W3CDTF">2013-05-17T20:25:42Z</dcterms:modified>
</cp:coreProperties>
</file>

<file path=docProps/thumbnail.jpeg>
</file>