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333B"/>
    <a:srgbClr val="A5A5A5"/>
    <a:srgbClr val="003087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numCol="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numCol="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numCol="1"/>
          <a:lstStyle/>
          <a:p>
            <a:fld id="{9C5789CE-836E-B042-843F-5605E41F50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8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numCol="1"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numCol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9A845FB1-D36B-4391-8864-D05D8C06178A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5C568FCE-8F93-4D12-84F3-B18965AC2A84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70E7B4FC-7E49-47B0-AB63-0EE9A4048EF2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9AA13D7E-1CFE-4B3E-AED2-10EF9441C6D2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 numCol="1"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numCol="1"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numCol="1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7292594-8B53-425F-9F52-CF0BE8986943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E27CC34F-8BF9-4379-9584-4F9F5FDE5C61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numCol="1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26859234-9316-478F-9D5A-A6C6C1AD1631}" type="datetime1">
              <a:rPr lang="en-US" smtClean="0"/>
              <a:t>8/18/2019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351D79D6-E007-4C22-A104-30B040C23118}" type="datetime1">
              <a:rPr lang="en-US" smtClean="0"/>
              <a:t>8/18/2019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DC04D494-BD0C-4F1D-AE3E-6DBE5D6B45EE}" type="datetime1">
              <a:rPr lang="en-US" smtClean="0"/>
              <a:t>8/18/2019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numCol="1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EFE1C26B-6CE4-48A4-936C-1A3A830F32FC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numCol="1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365EAB94-FC85-4FF7-A739-C75CEDCAB84A}" type="datetime1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latech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2869809"/>
            <a:ext cx="4256621" cy="2534328"/>
          </a:xfrm>
        </p:spPr>
        <p:txBody>
          <a:bodyPr numCol="1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Series and Parallel Circuits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 numCol="1"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pic>
        <p:nvPicPr>
          <p:cNvPr id="31" name="Picture 30" descr="A close up of text on a black background  Description automatically generated">
            <a:extLst>
              <a:ext uri="{FF2B5EF4-FFF2-40B4-BE49-F238E27FC236}">
                <a16:creationId xmlns:a16="http://schemas.microsoft.com/office/drawing/2014/main" id="{934FC200-CB81-4BDF-B1E5-19512ADFBA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5FEEA90-6FB5-40E7-A46D-7146D78AE18C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7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1B5B804-F55B-4C37-B9C4-AB044EE22FEF}"/>
              </a:ext>
            </a:extLst>
          </p:cNvPr>
          <p:cNvSpPr/>
          <p:nvPr/>
        </p:nvSpPr>
        <p:spPr>
          <a:xfrm>
            <a:off x="0" y="0"/>
            <a:ext cx="5007935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98950C-F9E2-4B32-B51D-C2BBFD97A8F0}"/>
              </a:ext>
            </a:extLst>
          </p:cNvPr>
          <p:cNvSpPr/>
          <p:nvPr/>
        </p:nvSpPr>
        <p:spPr>
          <a:xfrm>
            <a:off x="461772" y="492369"/>
            <a:ext cx="4046433" cy="5731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 numCol="1">
            <a:normAutofit/>
          </a:bodyPr>
          <a:lstStyle/>
          <a:p>
            <a:r>
              <a:rPr lang="en-US" b="1"/>
              <a:t>DISCLAIMER &amp; USAGE</a:t>
            </a:r>
            <a:endParaRPr lang="en-US" dirty="0"/>
          </a:p>
        </p:txBody>
      </p:sp>
      <p:pic>
        <p:nvPicPr>
          <p:cNvPr id="13" name="Picture 1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427" y="3499308"/>
            <a:ext cx="2119079" cy="1928600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6EB66-E005-471E-A6E1-8B0AB972C4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1" y="991146"/>
            <a:ext cx="3562594" cy="14432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6880" y="2169268"/>
            <a:ext cx="6422848" cy="4054551"/>
          </a:xfrm>
        </p:spPr>
        <p:txBody>
          <a:bodyPr numCol="1">
            <a:normAutofit/>
          </a:bodyPr>
          <a:lstStyle/>
          <a:p>
            <a:endParaRPr lang="en-US" sz="2400" dirty="0"/>
          </a:p>
          <a:p>
            <a:pPr lvl="1"/>
            <a:r>
              <a:rPr lang="en-US" dirty="0"/>
              <a:t>This material is based upon work supported by the National Science Foundation's Advanced Technological Education Program under Grant No. 1801177.</a:t>
            </a:r>
          </a:p>
          <a:p>
            <a:pPr lvl="1"/>
            <a:r>
              <a:rPr lang="en-US" dirty="0"/>
              <a:t>Any opinions, findings, and conclusions or recommendations expressed in this material are those of the author(s) and do not necessarily reflect the views of the National Science Foundation.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F799B75-3963-4F77-BBA1-B252BFED32FF}"/>
              </a:ext>
            </a:extLst>
          </p:cNvPr>
          <p:cNvSpPr txBox="1">
            <a:spLocks/>
          </p:cNvSpPr>
          <p:nvPr/>
        </p:nvSpPr>
        <p:spPr>
          <a:xfrm>
            <a:off x="922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F945A-7155-4828-81E1-72232999352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DE19E0-7915-40A8-8316-015D990C8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47" y="0"/>
            <a:ext cx="11225574" cy="1325563"/>
          </a:xfrm>
        </p:spPr>
        <p:txBody>
          <a:bodyPr numCol="1"/>
          <a:lstStyle/>
          <a:p>
            <a:r>
              <a:rPr lang="en-US" dirty="0"/>
              <a:t>Different Ways of Combining Resistors </a:t>
            </a:r>
          </a:p>
        </p:txBody>
      </p:sp>
      <p:grpSp>
        <p:nvGrpSpPr>
          <p:cNvPr id="7" name="Group 6"/>
          <p:cNvGrpSpPr/>
          <p:nvPr/>
        </p:nvGrpSpPr>
        <p:grpSpPr>
          <a:xfrm rot="5400000">
            <a:off x="3475331" y="2343783"/>
            <a:ext cx="1752602" cy="389806"/>
            <a:chOff x="405211" y="2738180"/>
            <a:chExt cx="1752602" cy="389806"/>
          </a:xfrm>
        </p:grpSpPr>
        <p:cxnSp>
          <p:nvCxnSpPr>
            <p:cNvPr id="65" name="AutoShape 8"/>
            <p:cNvCxnSpPr>
              <a:cxnSpLocks noChangeShapeType="1"/>
            </p:cNvCxnSpPr>
            <p:nvPr/>
          </p:nvCxnSpPr>
          <p:spPr>
            <a:xfrm flipV="1">
              <a:off x="1346454" y="2842670"/>
              <a:ext cx="0" cy="18216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15"/>
            <p:cNvCxnSpPr>
              <a:cxnSpLocks noChangeShapeType="1"/>
            </p:cNvCxnSpPr>
            <p:nvPr/>
          </p:nvCxnSpPr>
          <p:spPr>
            <a:xfrm rot="16200000">
              <a:off x="1749546" y="2515840"/>
              <a:ext cx="414" cy="81612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8"/>
            <p:cNvCxnSpPr>
              <a:cxnSpLocks noChangeShapeType="1"/>
            </p:cNvCxnSpPr>
            <p:nvPr/>
          </p:nvCxnSpPr>
          <p:spPr>
            <a:xfrm flipV="1">
              <a:off x="1219702" y="2738180"/>
              <a:ext cx="0" cy="38980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15"/>
            <p:cNvCxnSpPr>
              <a:cxnSpLocks noChangeShapeType="1"/>
            </p:cNvCxnSpPr>
            <p:nvPr/>
          </p:nvCxnSpPr>
          <p:spPr>
            <a:xfrm rot="16200000" flipH="1">
              <a:off x="812651" y="2516254"/>
              <a:ext cx="2" cy="81488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Rectangle 7"/>
          <p:cNvSpPr/>
          <p:nvPr/>
        </p:nvSpPr>
        <p:spPr>
          <a:xfrm>
            <a:off x="4141424" y="2094701"/>
            <a:ext cx="287258" cy="786882"/>
          </a:xfrm>
          <a:prstGeom prst="rect">
            <a:avLst/>
          </a:prstGeom>
          <a:ln>
            <a:noFill/>
          </a:ln>
        </p:spPr>
        <p:txBody>
          <a:bodyPr wrap="none" numCol="1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+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-</a:t>
            </a:r>
          </a:p>
        </p:txBody>
      </p:sp>
      <p:grpSp>
        <p:nvGrpSpPr>
          <p:cNvPr id="9" name="Group 24"/>
          <p:cNvGrpSpPr>
            <a:grpSpLocks/>
          </p:cNvGrpSpPr>
          <p:nvPr/>
        </p:nvGrpSpPr>
        <p:grpSpPr>
          <a:xfrm rot="10800000">
            <a:off x="5220827" y="1653212"/>
            <a:ext cx="145430" cy="1770758"/>
            <a:chOff x="5333" y="1810"/>
            <a:chExt cx="460" cy="3163"/>
          </a:xfrm>
        </p:grpSpPr>
        <p:cxnSp>
          <p:nvCxnSpPr>
            <p:cNvPr id="56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0" name="Group 31"/>
            <p:cNvGrpSpPr>
              <a:grpSpLocks/>
            </p:cNvGrpSpPr>
            <p:nvPr/>
          </p:nvGrpSpPr>
          <p:grpSpPr>
            <a:xfrm>
              <a:off x="5471" y="1810"/>
              <a:ext cx="322" cy="3163"/>
              <a:chOff x="5471" y="1810"/>
              <a:chExt cx="322" cy="3163"/>
            </a:xfrm>
          </p:grpSpPr>
          <p:cxnSp>
            <p:nvCxnSpPr>
              <p:cNvPr id="61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83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71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4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cxnSp>
        <p:nvCxnSpPr>
          <p:cNvPr id="10" name="AutoShape 15"/>
          <p:cNvCxnSpPr>
            <a:cxnSpLocks noChangeShapeType="1"/>
          </p:cNvCxnSpPr>
          <p:nvPr/>
        </p:nvCxnSpPr>
        <p:spPr>
          <a:xfrm>
            <a:off x="4351632" y="3414981"/>
            <a:ext cx="2712996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15"/>
          <p:cNvCxnSpPr>
            <a:cxnSpLocks noChangeShapeType="1"/>
          </p:cNvCxnSpPr>
          <p:nvPr/>
        </p:nvCxnSpPr>
        <p:spPr>
          <a:xfrm>
            <a:off x="4351632" y="1662384"/>
            <a:ext cx="2688048" cy="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5401559" y="2414245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55332" y="2386383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grpSp>
        <p:nvGrpSpPr>
          <p:cNvPr id="14" name="Group 24"/>
          <p:cNvGrpSpPr>
            <a:grpSpLocks/>
          </p:cNvGrpSpPr>
          <p:nvPr/>
        </p:nvGrpSpPr>
        <p:grpSpPr>
          <a:xfrm rot="10800000">
            <a:off x="6975368" y="1651666"/>
            <a:ext cx="127514" cy="1770758"/>
            <a:chOff x="5333" y="1810"/>
            <a:chExt cx="460" cy="3163"/>
          </a:xfrm>
        </p:grpSpPr>
        <p:cxnSp>
          <p:nvCxnSpPr>
            <p:cNvPr id="47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1" name="Group 31"/>
            <p:cNvGrpSpPr>
              <a:grpSpLocks/>
            </p:cNvGrpSpPr>
            <p:nvPr/>
          </p:nvGrpSpPr>
          <p:grpSpPr>
            <a:xfrm>
              <a:off x="5452" y="1810"/>
              <a:ext cx="341" cy="3163"/>
              <a:chOff x="5452" y="1810"/>
              <a:chExt cx="341" cy="3163"/>
            </a:xfrm>
          </p:grpSpPr>
          <p:cxnSp>
            <p:nvCxnSpPr>
              <p:cNvPr id="52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52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3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71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4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5" name="Rectangle 14"/>
          <p:cNvSpPr/>
          <p:nvPr/>
        </p:nvSpPr>
        <p:spPr>
          <a:xfrm>
            <a:off x="7156100" y="2412699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28161" y="2384837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017029" y="2066051"/>
            <a:ext cx="35823" cy="29828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366258" y="2454485"/>
            <a:ext cx="35823" cy="29828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76599" y="2401354"/>
            <a:ext cx="45719" cy="383077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918412" y="2370557"/>
            <a:ext cx="45719" cy="390166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104339" y="2404500"/>
            <a:ext cx="45719" cy="390166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191403" y="1689254"/>
            <a:ext cx="962962" cy="1595808"/>
            <a:chOff x="7434262" y="2716359"/>
            <a:chExt cx="1044878" cy="1803826"/>
          </a:xfrm>
        </p:grpSpPr>
        <p:sp>
          <p:nvSpPr>
            <p:cNvPr id="102" name="Text Box 6"/>
            <p:cNvSpPr txBox="1"/>
            <p:nvPr/>
          </p:nvSpPr>
          <p:spPr>
            <a:xfrm>
              <a:off x="7434262" y="3382536"/>
              <a:ext cx="871538" cy="4381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numCol="1"/>
            <a:lstStyle/>
            <a:p>
              <a:pPr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solidFill>
                    <a:schemeClr val="tx1"/>
                  </a:solidFill>
                  <a:ea typeface="Calibri"/>
                  <a:cs typeface="Times New Roman"/>
                </a:rPr>
                <a:t>5V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 rot="5400000">
              <a:off x="7382324" y="3423369"/>
              <a:ext cx="1803826" cy="389806"/>
              <a:chOff x="405211" y="2738180"/>
              <a:chExt cx="1803826" cy="389806"/>
            </a:xfrm>
          </p:grpSpPr>
          <p:cxnSp>
            <p:nvCxnSpPr>
              <p:cNvPr id="105" name="AutoShape 8"/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" name="AutoShape 15"/>
              <p:cNvCxnSpPr>
                <a:cxnSpLocks noChangeShapeType="1"/>
              </p:cNvCxnSpPr>
              <p:nvPr/>
            </p:nvCxnSpPr>
            <p:spPr>
              <a:xfrm rot="16200000">
                <a:off x="1775158" y="2490228"/>
                <a:ext cx="414" cy="8673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" name="AutoShape 8"/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AutoShape 15"/>
              <p:cNvCxnSpPr>
                <a:cxnSpLocks noChangeShapeType="1"/>
              </p:cNvCxnSpPr>
              <p:nvPr/>
            </p:nvCxnSpPr>
            <p:spPr>
              <a:xfrm rot="16200000" flipH="1">
                <a:off x="812651" y="2516254"/>
                <a:ext cx="2" cy="81488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04" name="Rectangle 103"/>
            <p:cNvSpPr/>
            <p:nvPr/>
          </p:nvSpPr>
          <p:spPr>
            <a:xfrm>
              <a:off x="8074029" y="3148675"/>
              <a:ext cx="311694" cy="889454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-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75634" y="1291095"/>
            <a:ext cx="1694938" cy="508098"/>
            <a:chOff x="5842793" y="2318494"/>
            <a:chExt cx="1839121" cy="574330"/>
          </a:xfrm>
        </p:grpSpPr>
        <p:sp>
          <p:nvSpPr>
            <p:cNvPr id="88" name="Text Box 5"/>
            <p:cNvSpPr txBox="1">
              <a:spLocks noChangeArrowheads="1"/>
            </p:cNvSpPr>
            <p:nvPr/>
          </p:nvSpPr>
          <p:spPr>
            <a:xfrm>
              <a:off x="6477000" y="2318494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220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4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0" name="Rectangle 89"/>
            <p:cNvSpPr/>
            <p:nvPr/>
          </p:nvSpPr>
          <p:spPr>
            <a:xfrm>
              <a:off x="6565900" y="284710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447616" y="2620100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43886" y="1673951"/>
            <a:ext cx="836836" cy="1627033"/>
            <a:chOff x="8342797" y="427162"/>
            <a:chExt cx="908023" cy="1839121"/>
          </a:xfrm>
        </p:grpSpPr>
        <p:grpSp>
          <p:nvGrpSpPr>
            <p:cNvPr id="74" name="Group 73"/>
            <p:cNvGrpSpPr/>
            <p:nvPr/>
          </p:nvGrpSpPr>
          <p:grpSpPr>
            <a:xfrm rot="16200000">
              <a:off x="7562166" y="1253887"/>
              <a:ext cx="1839121" cy="185672"/>
              <a:chOff x="5880224" y="2571086"/>
              <a:chExt cx="1839121" cy="347662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5" name="Rectangle 74"/>
            <p:cNvSpPr/>
            <p:nvPr/>
          </p:nvSpPr>
          <p:spPr>
            <a:xfrm rot="16200000">
              <a:off x="8335090" y="126274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6" name="Rectangle 75"/>
            <p:cNvSpPr/>
            <p:nvPr/>
          </p:nvSpPr>
          <p:spPr>
            <a:xfrm rot="16200000">
              <a:off x="8108085" y="1381029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7" name="Text Box 5"/>
            <p:cNvSpPr txBox="1">
              <a:spLocks noChangeArrowheads="1"/>
            </p:cNvSpPr>
            <p:nvPr/>
          </p:nvSpPr>
          <p:spPr>
            <a:xfrm>
              <a:off x="8540811" y="1172763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470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</p:grpSp>
      <p:grpSp>
        <p:nvGrpSpPr>
          <p:cNvPr id="226" name="Group 24"/>
          <p:cNvGrpSpPr>
            <a:grpSpLocks/>
          </p:cNvGrpSpPr>
          <p:nvPr/>
        </p:nvGrpSpPr>
        <p:grpSpPr>
          <a:xfrm rot="10800000">
            <a:off x="6102760" y="1655715"/>
            <a:ext cx="127514" cy="1770758"/>
            <a:chOff x="5333" y="1810"/>
            <a:chExt cx="460" cy="3163"/>
          </a:xfrm>
        </p:grpSpPr>
        <p:cxnSp>
          <p:nvCxnSpPr>
            <p:cNvPr id="227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8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9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0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31" name="Group 31"/>
            <p:cNvGrpSpPr>
              <a:grpSpLocks/>
            </p:cNvGrpSpPr>
            <p:nvPr/>
          </p:nvGrpSpPr>
          <p:grpSpPr>
            <a:xfrm>
              <a:off x="5438" y="1810"/>
              <a:ext cx="355" cy="3163"/>
              <a:chOff x="5438" y="1810"/>
              <a:chExt cx="355" cy="3163"/>
            </a:xfrm>
          </p:grpSpPr>
          <p:cxnSp>
            <p:nvCxnSpPr>
              <p:cNvPr id="232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52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3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38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5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288" name="Group 287"/>
          <p:cNvGrpSpPr/>
          <p:nvPr/>
        </p:nvGrpSpPr>
        <p:grpSpPr>
          <a:xfrm>
            <a:off x="8459345" y="1538483"/>
            <a:ext cx="2478661" cy="1958513"/>
            <a:chOff x="6529595" y="4151607"/>
            <a:chExt cx="2478661" cy="1958513"/>
          </a:xfrm>
        </p:grpSpPr>
        <p:grpSp>
          <p:nvGrpSpPr>
            <p:cNvPr id="110" name="Group 109"/>
            <p:cNvGrpSpPr/>
            <p:nvPr/>
          </p:nvGrpSpPr>
          <p:grpSpPr>
            <a:xfrm>
              <a:off x="6529595" y="4282295"/>
              <a:ext cx="405111" cy="1819888"/>
              <a:chOff x="8074029" y="2700297"/>
              <a:chExt cx="405111" cy="1819888"/>
            </a:xfrm>
          </p:grpSpPr>
          <p:grpSp>
            <p:nvGrpSpPr>
              <p:cNvPr id="194" name="Group 193"/>
              <p:cNvGrpSpPr/>
              <p:nvPr/>
            </p:nvGrpSpPr>
            <p:grpSpPr>
              <a:xfrm rot="5400000">
                <a:off x="7374293" y="3415338"/>
                <a:ext cx="1819888" cy="389806"/>
                <a:chOff x="389149" y="2738180"/>
                <a:chExt cx="1819888" cy="389806"/>
              </a:xfrm>
            </p:grpSpPr>
            <p:cxnSp>
              <p:nvCxnSpPr>
                <p:cNvPr id="196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346454" y="2842670"/>
                  <a:ext cx="0" cy="18216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7" name="AutoShape 15"/>
                <p:cNvCxnSpPr>
                  <a:cxnSpLocks noChangeShapeType="1"/>
                </p:cNvCxnSpPr>
                <p:nvPr/>
              </p:nvCxnSpPr>
              <p:spPr>
                <a:xfrm rot="16200000">
                  <a:off x="1775158" y="2490228"/>
                  <a:ext cx="414" cy="86734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8" name="AutoShape 8"/>
                <p:cNvCxnSpPr>
                  <a:cxnSpLocks noChangeShapeType="1"/>
                </p:cNvCxnSpPr>
                <p:nvPr/>
              </p:nvCxnSpPr>
              <p:spPr>
                <a:xfrm flipV="1">
                  <a:off x="1219702" y="2738180"/>
                  <a:ext cx="0" cy="389806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9" name="AutoShape 15"/>
                <p:cNvCxnSpPr>
                  <a:cxnSpLocks noChangeShapeType="1"/>
                </p:cNvCxnSpPr>
                <p:nvPr/>
              </p:nvCxnSpPr>
              <p:spPr>
                <a:xfrm rot="16200000">
                  <a:off x="804621" y="2508223"/>
                  <a:ext cx="0" cy="830944"/>
                </a:xfrm>
                <a:prstGeom prst="straightConnector1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95" name="Rectangle 194"/>
              <p:cNvSpPr/>
              <p:nvPr/>
            </p:nvSpPr>
            <p:spPr>
              <a:xfrm>
                <a:off x="8074029" y="3148675"/>
                <a:ext cx="287258" cy="786882"/>
              </a:xfrm>
              <a:prstGeom prst="rect">
                <a:avLst/>
              </a:prstGeom>
              <a:ln>
                <a:noFill/>
              </a:ln>
            </p:spPr>
            <p:txBody>
              <a:bodyPr wrap="none" numCol="1">
                <a:spAutoFit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600" dirty="0">
                    <a:ea typeface="Calibri"/>
                    <a:cs typeface="Times New Roman"/>
                  </a:rPr>
                  <a:t>+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600" dirty="0">
                    <a:ea typeface="Calibri"/>
                    <a:cs typeface="Times New Roman"/>
                  </a:rPr>
                  <a:t>-</a:t>
                </a:r>
              </a:p>
            </p:txBody>
          </p:sp>
        </p:grpSp>
        <p:cxnSp>
          <p:nvCxnSpPr>
            <p:cNvPr id="111" name="AutoShape 15"/>
            <p:cNvCxnSpPr>
              <a:cxnSpLocks noChangeShapeType="1"/>
            </p:cNvCxnSpPr>
            <p:nvPr/>
          </p:nvCxnSpPr>
          <p:spPr>
            <a:xfrm>
              <a:off x="6739803" y="6110120"/>
              <a:ext cx="1751934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3" name="Straight Connector 182"/>
            <p:cNvCxnSpPr/>
            <p:nvPr/>
          </p:nvCxnSpPr>
          <p:spPr>
            <a:xfrm flipH="1">
              <a:off x="6739803" y="4266623"/>
              <a:ext cx="2987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H="1">
              <a:off x="7468875" y="4266757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5" name="Group 98"/>
            <p:cNvGrpSpPr>
              <a:grpSpLocks/>
            </p:cNvGrpSpPr>
            <p:nvPr/>
          </p:nvGrpSpPr>
          <p:grpSpPr>
            <a:xfrm>
              <a:off x="7032994" y="4189973"/>
              <a:ext cx="440336" cy="154546"/>
              <a:chOff x="7209220" y="1678338"/>
              <a:chExt cx="704492" cy="303002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Rectangle 180"/>
            <p:cNvSpPr/>
            <p:nvPr/>
          </p:nvSpPr>
          <p:spPr>
            <a:xfrm>
              <a:off x="7106112" y="4340557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7022945" y="4151607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7917939" y="4575036"/>
              <a:ext cx="207979" cy="1140905"/>
              <a:chOff x="4953000" y="2008821"/>
              <a:chExt cx="272724" cy="1839121"/>
            </a:xfrm>
          </p:grpSpPr>
          <p:grpSp>
            <p:nvGrpSpPr>
              <p:cNvPr id="167" name="Group 166"/>
              <p:cNvGrpSpPr/>
              <p:nvPr/>
            </p:nvGrpSpPr>
            <p:grpSpPr>
              <a:xfrm rot="16200000">
                <a:off x="4172369" y="2835546"/>
                <a:ext cx="1839121" cy="185672"/>
                <a:chOff x="5880224" y="2571086"/>
                <a:chExt cx="1839121" cy="347662"/>
              </a:xfrm>
            </p:grpSpPr>
            <p:cxnSp>
              <p:nvCxnSpPr>
                <p:cNvPr id="170" name="Straight Connector 169"/>
                <p:cNvCxnSpPr/>
                <p:nvPr/>
              </p:nvCxnSpPr>
              <p:spPr>
                <a:xfrm flipH="1">
                  <a:off x="5880224" y="2743515"/>
                  <a:ext cx="627063" cy="476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flipH="1">
                  <a:off x="7119270" y="2743818"/>
                  <a:ext cx="6000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2" name="Group 98"/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173" name="Straight Connector 172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Straight Connector 176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68" name="Rectangle 167"/>
              <p:cNvSpPr/>
              <p:nvPr/>
            </p:nvSpPr>
            <p:spPr>
              <a:xfrm rot="16200000">
                <a:off x="4945293" y="2844404"/>
                <a:ext cx="515144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9" name="Rectangle 168"/>
              <p:cNvSpPr/>
              <p:nvPr/>
            </p:nvSpPr>
            <p:spPr>
              <a:xfrm rot="16200000">
                <a:off x="4718288" y="2962688"/>
                <a:ext cx="515144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16" name="AutoShape 15"/>
            <p:cNvCxnSpPr>
              <a:cxnSpLocks noChangeShapeType="1"/>
            </p:cNvCxnSpPr>
            <p:nvPr/>
          </p:nvCxnSpPr>
          <p:spPr>
            <a:xfrm>
              <a:off x="8021747" y="5715942"/>
              <a:ext cx="882338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AutoShape 15"/>
            <p:cNvCxnSpPr>
              <a:cxnSpLocks noChangeShapeType="1"/>
            </p:cNvCxnSpPr>
            <p:nvPr/>
          </p:nvCxnSpPr>
          <p:spPr>
            <a:xfrm flipV="1">
              <a:off x="8491737" y="4264937"/>
              <a:ext cx="0" cy="31474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15"/>
            <p:cNvCxnSpPr>
              <a:cxnSpLocks noChangeShapeType="1"/>
            </p:cNvCxnSpPr>
            <p:nvPr/>
          </p:nvCxnSpPr>
          <p:spPr>
            <a:xfrm>
              <a:off x="8021747" y="4579677"/>
              <a:ext cx="882338" cy="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2" name="Group 121"/>
            <p:cNvGrpSpPr/>
            <p:nvPr/>
          </p:nvGrpSpPr>
          <p:grpSpPr>
            <a:xfrm>
              <a:off x="8800277" y="4569334"/>
              <a:ext cx="207979" cy="1140905"/>
              <a:chOff x="4953000" y="2008821"/>
              <a:chExt cx="272724" cy="1839121"/>
            </a:xfrm>
          </p:grpSpPr>
          <p:grpSp>
            <p:nvGrpSpPr>
              <p:cNvPr id="141" name="Group 140"/>
              <p:cNvGrpSpPr/>
              <p:nvPr/>
            </p:nvGrpSpPr>
            <p:grpSpPr>
              <a:xfrm rot="16200000">
                <a:off x="4172369" y="2835546"/>
                <a:ext cx="1839121" cy="185672"/>
                <a:chOff x="5880224" y="2571086"/>
                <a:chExt cx="1839121" cy="347662"/>
              </a:xfrm>
            </p:grpSpPr>
            <p:cxnSp>
              <p:nvCxnSpPr>
                <p:cNvPr id="144" name="Straight Connector 143"/>
                <p:cNvCxnSpPr/>
                <p:nvPr/>
              </p:nvCxnSpPr>
              <p:spPr>
                <a:xfrm flipH="1">
                  <a:off x="5880224" y="2743515"/>
                  <a:ext cx="627063" cy="476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H="1">
                  <a:off x="7119270" y="2743818"/>
                  <a:ext cx="6000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6" name="Group 98"/>
                <p:cNvGrpSpPr>
                  <a:grpSpLocks/>
                </p:cNvGrpSpPr>
                <p:nvPr/>
              </p:nvGrpSpPr>
              <p:grpSpPr>
                <a:xfrm>
                  <a:off x="6499339" y="2571086"/>
                  <a:ext cx="626267" cy="347662"/>
                  <a:chOff x="7209220" y="1678338"/>
                  <a:chExt cx="704492" cy="303002"/>
                </a:xfrm>
              </p:grpSpPr>
              <p:cxnSp>
                <p:nvCxnSpPr>
                  <p:cNvPr id="147" name="Straight Connector 146"/>
                  <p:cNvCxnSpPr/>
                  <p:nvPr/>
                </p:nvCxnSpPr>
                <p:spPr>
                  <a:xfrm flipV="1">
                    <a:off x="7387798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>
                  <a:xfrm>
                    <a:off x="7505660" y="1678338"/>
                    <a:ext cx="116077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 flipV="1">
                    <a:off x="7844067" y="1825261"/>
                    <a:ext cx="69645" cy="15219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/>
                  <p:nvPr/>
                </p:nvCxnSpPr>
                <p:spPr>
                  <a:xfrm flipV="1">
                    <a:off x="7209220" y="1682489"/>
                    <a:ext cx="69646" cy="1508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/>
                  <p:cNvCxnSpPr/>
                  <p:nvPr/>
                </p:nvCxnSpPr>
                <p:spPr>
                  <a:xfrm>
                    <a:off x="727886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/>
                  <p:cNvCxnSpPr/>
                  <p:nvPr/>
                </p:nvCxnSpPr>
                <p:spPr>
                  <a:xfrm flipV="1">
                    <a:off x="7614594" y="1678338"/>
                    <a:ext cx="117862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7732456" y="1678338"/>
                    <a:ext cx="116076" cy="30300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2" name="Rectangle 141"/>
              <p:cNvSpPr/>
              <p:nvPr/>
            </p:nvSpPr>
            <p:spPr>
              <a:xfrm rot="16200000">
                <a:off x="4945293" y="2844404"/>
                <a:ext cx="515144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3" name="Rectangle 142"/>
              <p:cNvSpPr/>
              <p:nvPr/>
            </p:nvSpPr>
            <p:spPr>
              <a:xfrm rot="16200000">
                <a:off x="4718288" y="2962688"/>
                <a:ext cx="515144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numCol="1"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240" name="AutoShape 15"/>
            <p:cNvCxnSpPr>
              <a:cxnSpLocks noChangeShapeType="1"/>
            </p:cNvCxnSpPr>
            <p:nvPr/>
          </p:nvCxnSpPr>
          <p:spPr>
            <a:xfrm flipV="1">
              <a:off x="8507868" y="5710240"/>
              <a:ext cx="0" cy="3998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4" name="Straight Connector 253"/>
            <p:cNvCxnSpPr/>
            <p:nvPr/>
          </p:nvCxnSpPr>
          <p:spPr>
            <a:xfrm flipH="1">
              <a:off x="7629592" y="4272567"/>
              <a:ext cx="2121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H="1">
              <a:off x="8272059" y="4272701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" name="Group 98"/>
            <p:cNvGrpSpPr>
              <a:grpSpLocks/>
            </p:cNvGrpSpPr>
            <p:nvPr/>
          </p:nvGrpSpPr>
          <p:grpSpPr>
            <a:xfrm>
              <a:off x="7836178" y="4195917"/>
              <a:ext cx="440336" cy="154546"/>
              <a:chOff x="7209220" y="1678338"/>
              <a:chExt cx="704492" cy="303002"/>
            </a:xfrm>
          </p:grpSpPr>
          <p:cxnSp>
            <p:nvCxnSpPr>
              <p:cNvPr id="257" name="Straight Connector 256"/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Rectangle 263"/>
            <p:cNvSpPr/>
            <p:nvPr/>
          </p:nvSpPr>
          <p:spPr>
            <a:xfrm>
              <a:off x="7909296" y="4346501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7826129" y="4157551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983014" y="3172233"/>
            <a:ext cx="1694938" cy="553819"/>
            <a:chOff x="5842793" y="2620100"/>
            <a:chExt cx="1839121" cy="626011"/>
          </a:xfrm>
        </p:grpSpPr>
        <p:sp>
          <p:nvSpPr>
            <p:cNvPr id="271" name="Text Box 5"/>
            <p:cNvSpPr txBox="1">
              <a:spLocks noChangeArrowheads="1"/>
            </p:cNvSpPr>
            <p:nvPr/>
          </p:nvSpPr>
          <p:spPr>
            <a:xfrm>
              <a:off x="6447616" y="2863425"/>
              <a:ext cx="823068" cy="382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1000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7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278" name="Straight Connector 277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73" name="Rectangle 272"/>
            <p:cNvSpPr/>
            <p:nvPr/>
          </p:nvSpPr>
          <p:spPr>
            <a:xfrm>
              <a:off x="6565900" y="284710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6447616" y="2620100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285" name="Text Box 5"/>
          <p:cNvSpPr txBox="1">
            <a:spLocks noChangeArrowheads="1"/>
          </p:cNvSpPr>
          <p:nvPr/>
        </p:nvSpPr>
        <p:spPr>
          <a:xfrm>
            <a:off x="5526045" y="2425307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470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86" name="Text Box 5"/>
          <p:cNvSpPr txBox="1">
            <a:spLocks noChangeArrowheads="1"/>
          </p:cNvSpPr>
          <p:nvPr/>
        </p:nvSpPr>
        <p:spPr>
          <a:xfrm>
            <a:off x="4652700" y="2425307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220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87" name="Text Box 5"/>
          <p:cNvSpPr txBox="1">
            <a:spLocks noChangeArrowheads="1"/>
          </p:cNvSpPr>
          <p:nvPr/>
        </p:nvSpPr>
        <p:spPr>
          <a:xfrm>
            <a:off x="6320425" y="2425307"/>
            <a:ext cx="758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89" name="Text Box 5"/>
          <p:cNvSpPr txBox="1">
            <a:spLocks noChangeArrowheads="1"/>
          </p:cNvSpPr>
          <p:nvPr/>
        </p:nvSpPr>
        <p:spPr>
          <a:xfrm>
            <a:off x="9699243" y="1261195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470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0" name="Text Box 5"/>
          <p:cNvSpPr txBox="1">
            <a:spLocks noChangeArrowheads="1"/>
          </p:cNvSpPr>
          <p:nvPr/>
        </p:nvSpPr>
        <p:spPr>
          <a:xfrm>
            <a:off x="8825898" y="1261195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220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1" name="Text Box 5"/>
          <p:cNvSpPr txBox="1">
            <a:spLocks noChangeArrowheads="1"/>
          </p:cNvSpPr>
          <p:nvPr/>
        </p:nvSpPr>
        <p:spPr>
          <a:xfrm>
            <a:off x="9168391" y="2360806"/>
            <a:ext cx="758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2" name="Text Box 5"/>
          <p:cNvSpPr txBox="1">
            <a:spLocks noChangeArrowheads="1"/>
          </p:cNvSpPr>
          <p:nvPr/>
        </p:nvSpPr>
        <p:spPr>
          <a:xfrm>
            <a:off x="10830441" y="2384837"/>
            <a:ext cx="6431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10k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446113" y="3926911"/>
            <a:ext cx="931665" cy="46166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400" dirty="0">
                <a:solidFill>
                  <a:srgbClr val="003087"/>
                </a:solidFill>
              </a:rPr>
              <a:t>Series</a:t>
            </a:r>
          </a:p>
        </p:txBody>
      </p:sp>
      <p:sp>
        <p:nvSpPr>
          <p:cNvPr id="294" name="Rectangle 293"/>
          <p:cNvSpPr/>
          <p:nvPr/>
        </p:nvSpPr>
        <p:spPr>
          <a:xfrm>
            <a:off x="5070589" y="3926911"/>
            <a:ext cx="1098314" cy="46166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pPr algn="ctr"/>
            <a:r>
              <a:rPr lang="en-US" sz="2400" dirty="0">
                <a:solidFill>
                  <a:srgbClr val="003087"/>
                </a:solidFill>
              </a:rPr>
              <a:t>Parallel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8438203" y="3917240"/>
            <a:ext cx="2454454" cy="46166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pPr algn="ctr"/>
            <a:r>
              <a:rPr lang="en-US" sz="2400" dirty="0">
                <a:solidFill>
                  <a:srgbClr val="003087"/>
                </a:solidFill>
              </a:rPr>
              <a:t>Series and Parallel</a:t>
            </a:r>
          </a:p>
        </p:txBody>
      </p:sp>
      <p:sp>
        <p:nvSpPr>
          <p:cNvPr id="296" name="Rectangle 295"/>
          <p:cNvSpPr/>
          <p:nvPr/>
        </p:nvSpPr>
        <p:spPr>
          <a:xfrm>
            <a:off x="537985" y="4472910"/>
            <a:ext cx="2747919" cy="646331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ctr"/>
            <a:r>
              <a:rPr lang="en-US" dirty="0"/>
              <a:t>Electrons flow in sequence through the resistors</a:t>
            </a:r>
          </a:p>
        </p:txBody>
      </p:sp>
      <p:sp>
        <p:nvSpPr>
          <p:cNvPr id="297" name="Rectangle 296"/>
          <p:cNvSpPr/>
          <p:nvPr/>
        </p:nvSpPr>
        <p:spPr>
          <a:xfrm>
            <a:off x="4141424" y="4464844"/>
            <a:ext cx="3060395" cy="646331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ctr"/>
            <a:r>
              <a:rPr lang="en-US" dirty="0"/>
              <a:t>Electrons divide to pass through each resistor</a:t>
            </a:r>
          </a:p>
        </p:txBody>
      </p:sp>
      <p:sp>
        <p:nvSpPr>
          <p:cNvPr id="298" name="Text Box 6"/>
          <p:cNvSpPr txBox="1"/>
          <p:nvPr/>
        </p:nvSpPr>
        <p:spPr>
          <a:xfrm>
            <a:off x="3599906" y="2338490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  <p:sp>
        <p:nvSpPr>
          <p:cNvPr id="299" name="Text Box 6"/>
          <p:cNvSpPr txBox="1"/>
          <p:nvPr/>
        </p:nvSpPr>
        <p:spPr>
          <a:xfrm>
            <a:off x="7892550" y="2381437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  <p:sp>
        <p:nvSpPr>
          <p:cNvPr id="301" name="Rectangle 300"/>
          <p:cNvSpPr/>
          <p:nvPr/>
        </p:nvSpPr>
        <p:spPr>
          <a:xfrm>
            <a:off x="537985" y="5556981"/>
            <a:ext cx="11380416" cy="46166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2400" dirty="0"/>
              <a:t>For analysis, multiple resistors must often be combined as a single </a:t>
            </a:r>
            <a:r>
              <a:rPr lang="en-US" sz="2400" u="sng" dirty="0"/>
              <a:t>equivalent resistance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565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" y="81788"/>
            <a:ext cx="10515600" cy="824449"/>
          </a:xfrm>
        </p:spPr>
        <p:txBody>
          <a:bodyPr numCol="1"/>
          <a:lstStyle/>
          <a:p>
            <a:r>
              <a:rPr lang="en-US" dirty="0"/>
              <a:t>Series Resistors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861" y="1100864"/>
            <a:ext cx="5891784" cy="4351338"/>
          </a:xfrm>
        </p:spPr>
        <p:txBody>
          <a:bodyPr numCol="1">
            <a:normAutofit/>
          </a:bodyPr>
          <a:lstStyle/>
          <a:p>
            <a:pPr marL="285750" indent="-285750"/>
            <a:r>
              <a:rPr lang="en-US" sz="2400" dirty="0"/>
              <a:t>Find three resistors: 220</a:t>
            </a:r>
            <a:r>
              <a:rPr lang="el-GR" altLang="el-GR" sz="2400" dirty="0">
                <a:latin typeface="Calibri" panose="020F0502020204030204" pitchFamily="34" charset="0"/>
              </a:rPr>
              <a:t>Ω</a:t>
            </a:r>
            <a:r>
              <a:rPr lang="en-US" sz="2400" dirty="0">
                <a:latin typeface="Calibri" panose="020F0502020204030204" pitchFamily="34" charset="0"/>
              </a:rPr>
              <a:t>, 470</a:t>
            </a:r>
            <a:r>
              <a:rPr lang="el-GR" altLang="el-GR" sz="2400" dirty="0">
                <a:latin typeface="Calibri" panose="020F0502020204030204" pitchFamily="34" charset="0"/>
              </a:rPr>
              <a:t>Ω</a:t>
            </a:r>
            <a:r>
              <a:rPr lang="en-US" sz="2400" dirty="0">
                <a:latin typeface="Calibri" panose="020F0502020204030204" pitchFamily="34" charset="0"/>
              </a:rPr>
              <a:t>, &amp; </a:t>
            </a:r>
            <a:r>
              <a:rPr lang="en-US" sz="2400" dirty="0"/>
              <a:t>1000</a:t>
            </a:r>
            <a:r>
              <a:rPr lang="el-GR" altLang="el-GR" sz="2400" dirty="0">
                <a:latin typeface="Calibri" panose="020F0502020204030204" pitchFamily="34" charset="0"/>
              </a:rPr>
              <a:t>Ω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/>
            <a:r>
              <a:rPr lang="en-US" sz="2400" dirty="0">
                <a:latin typeface="Calibri" panose="020F0502020204030204" pitchFamily="34" charset="0"/>
              </a:rPr>
              <a:t>Place them in series on the breadboard with two jumper wires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421424" y="5566826"/>
            <a:ext cx="3024527" cy="448978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</a:rPr>
              <a:t>Do not plug resistors to power!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338090" y="2926334"/>
            <a:ext cx="1694938" cy="508098"/>
            <a:chOff x="5842793" y="2318494"/>
            <a:chExt cx="1839121" cy="574330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>
            <a:xfrm>
              <a:off x="6477000" y="2318494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220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" name="Rectangle 24"/>
            <p:cNvSpPr/>
            <p:nvPr/>
          </p:nvSpPr>
          <p:spPr>
            <a:xfrm>
              <a:off x="6565900" y="284710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47616" y="2620100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06342" y="3309190"/>
            <a:ext cx="836836" cy="1627033"/>
            <a:chOff x="8342797" y="427162"/>
            <a:chExt cx="908023" cy="1839121"/>
          </a:xfrm>
        </p:grpSpPr>
        <p:grpSp>
          <p:nvGrpSpPr>
            <p:cNvPr id="38" name="Group 37"/>
            <p:cNvGrpSpPr/>
            <p:nvPr/>
          </p:nvGrpSpPr>
          <p:grpSpPr>
            <a:xfrm rot="16200000">
              <a:off x="7562166" y="1253887"/>
              <a:ext cx="1839121" cy="185672"/>
              <a:chOff x="5880224" y="2571086"/>
              <a:chExt cx="1839121" cy="347662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Rectangle 38"/>
            <p:cNvSpPr/>
            <p:nvPr/>
          </p:nvSpPr>
          <p:spPr>
            <a:xfrm rot="16200000">
              <a:off x="8335090" y="126274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0" name="Rectangle 39"/>
            <p:cNvSpPr/>
            <p:nvPr/>
          </p:nvSpPr>
          <p:spPr>
            <a:xfrm rot="16200000">
              <a:off x="8108085" y="1381029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1" name="Text Box 5"/>
            <p:cNvSpPr txBox="1">
              <a:spLocks noChangeArrowheads="1"/>
            </p:cNvSpPr>
            <p:nvPr/>
          </p:nvSpPr>
          <p:spPr>
            <a:xfrm>
              <a:off x="8540811" y="1172763"/>
              <a:ext cx="710009" cy="382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470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345470" y="4807472"/>
            <a:ext cx="1694938" cy="553819"/>
            <a:chOff x="5842793" y="2620100"/>
            <a:chExt cx="1839121" cy="626011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>
            <a:xfrm>
              <a:off x="6447616" y="2863425"/>
              <a:ext cx="823068" cy="382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1000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5842793" y="2666193"/>
              <a:ext cx="1839121" cy="185672"/>
              <a:chOff x="5880224" y="2571086"/>
              <a:chExt cx="1839121" cy="347662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5" name="Rectangle 54"/>
            <p:cNvSpPr/>
            <p:nvPr/>
          </p:nvSpPr>
          <p:spPr>
            <a:xfrm>
              <a:off x="6565900" y="2847105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447616" y="2620100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sz="16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5" t="5334" r="30326"/>
          <a:stretch/>
        </p:blipFill>
        <p:spPr>
          <a:xfrm>
            <a:off x="7421424" y="1189574"/>
            <a:ext cx="3024527" cy="43294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9005441" y="3180383"/>
            <a:ext cx="758952" cy="1923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5441" y="4041543"/>
            <a:ext cx="758952" cy="19202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00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384" y="-38993"/>
            <a:ext cx="10515600" cy="1325563"/>
          </a:xfrm>
        </p:spPr>
        <p:txBody>
          <a:bodyPr numCol="1"/>
          <a:lstStyle/>
          <a:p>
            <a:r>
              <a:rPr lang="en-US" dirty="0"/>
              <a:t>Measure Resistance Combinations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70" y="1364602"/>
            <a:ext cx="1529325" cy="22171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741" y="1331208"/>
            <a:ext cx="1559136" cy="22505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648" y="1300479"/>
            <a:ext cx="1609063" cy="231197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51475" y="1040609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220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2169571" y="2364533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470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17" name="Rectangle 16"/>
          <p:cNvSpPr/>
          <p:nvPr/>
        </p:nvSpPr>
        <p:spPr>
          <a:xfrm>
            <a:off x="1021632" y="3457781"/>
            <a:ext cx="873957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1000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1" name="Rectangle 20"/>
          <p:cNvSpPr/>
          <p:nvPr/>
        </p:nvSpPr>
        <p:spPr>
          <a:xfrm>
            <a:off x="3779832" y="1040609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220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4797928" y="2364533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470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3649989" y="3457781"/>
            <a:ext cx="873957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1000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6373223" y="1040609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220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5" name="Rectangle 24"/>
          <p:cNvSpPr/>
          <p:nvPr/>
        </p:nvSpPr>
        <p:spPr>
          <a:xfrm>
            <a:off x="7391319" y="2364533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470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6" name="Rectangle 25"/>
          <p:cNvSpPr/>
          <p:nvPr/>
        </p:nvSpPr>
        <p:spPr>
          <a:xfrm>
            <a:off x="6243380" y="3457781"/>
            <a:ext cx="873957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1000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680" y="1158281"/>
            <a:ext cx="2276992" cy="249955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676357" y="997317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220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29" name="Rectangle 28"/>
          <p:cNvSpPr/>
          <p:nvPr/>
        </p:nvSpPr>
        <p:spPr>
          <a:xfrm>
            <a:off x="10694453" y="2321241"/>
            <a:ext cx="744114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470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sp>
        <p:nvSpPr>
          <p:cNvPr id="30" name="Rectangle 29"/>
          <p:cNvSpPr/>
          <p:nvPr/>
        </p:nvSpPr>
        <p:spPr>
          <a:xfrm>
            <a:off x="9611435" y="3418689"/>
            <a:ext cx="873957" cy="400110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000" dirty="0"/>
              <a:t>1000</a:t>
            </a:r>
            <a:r>
              <a:rPr lang="el-GR" altLang="el-GR" sz="2000" dirty="0">
                <a:latin typeface="Calibri" panose="020F0502020204030204" pitchFamily="34" charset="0"/>
              </a:rPr>
              <a:t>Ω</a:t>
            </a:r>
            <a:endParaRPr lang="en-US" sz="2000" baseline="-25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0FCC147-73DB-480F-9D79-FE381CF92D94}"/>
              </a:ext>
            </a:extLst>
          </p:cNvPr>
          <p:cNvGrpSpPr/>
          <p:nvPr/>
        </p:nvGrpSpPr>
        <p:grpSpPr>
          <a:xfrm>
            <a:off x="3066085" y="5043616"/>
            <a:ext cx="6124090" cy="1488265"/>
            <a:chOff x="4697361" y="5202621"/>
            <a:chExt cx="6124090" cy="14882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E5C356B0-6FFC-4F88-A789-0C54541279E5}"/>
                    </a:ext>
                  </a:extLst>
                </p:cNvPr>
                <p:cNvSpPr/>
                <p:nvPr/>
              </p:nvSpPr>
              <p:spPr>
                <a:xfrm>
                  <a:off x="6032613" y="5531454"/>
                  <a:ext cx="4624343" cy="1100558"/>
                </a:xfrm>
                <a:prstGeom prst="rect">
                  <a:avLst/>
                </a:prstGeom>
                <a:ln w="38100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</m:t>
                        </m:r>
                        <m:r>
                          <a:rPr lang="en-US" sz="2400" i="1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US" sz="2400" dirty="0">
                    <a:solidFill>
                      <a:srgbClr val="CB333B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2613" y="5531454"/>
                  <a:ext cx="4624343" cy="11005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2A2F78-C5E0-40F2-A499-73CDCF495E6F}"/>
                </a:ext>
              </a:extLst>
            </p:cNvPr>
            <p:cNvSpPr txBox="1"/>
            <p:nvPr/>
          </p:nvSpPr>
          <p:spPr>
            <a:xfrm>
              <a:off x="4873160" y="5246531"/>
              <a:ext cx="42626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Generalizing the Equivalent Resistance: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434DBAC-D78C-4ABC-AC9C-28A50066C508}"/>
                </a:ext>
              </a:extLst>
            </p:cNvPr>
            <p:cNvSpPr/>
            <p:nvPr/>
          </p:nvSpPr>
          <p:spPr>
            <a:xfrm>
              <a:off x="4697361" y="5202621"/>
              <a:ext cx="6124090" cy="1488265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E1756FB-B286-4215-BCF3-92332E80C8A8}"/>
                  </a:ext>
                </a:extLst>
              </p:cNvPr>
              <p:cNvSpPr/>
              <p:nvPr/>
            </p:nvSpPr>
            <p:spPr>
              <a:xfrm>
                <a:off x="7745782" y="4300032"/>
                <a:ext cx="4165949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=220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+470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+1000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=1690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E1756FB-B286-4215-BCF3-92332E80C8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5782" y="4300032"/>
                <a:ext cx="4165949" cy="390748"/>
              </a:xfrm>
              <a:prstGeom prst="rect">
                <a:avLst/>
              </a:prstGeom>
              <a:blipFill>
                <a:blip r:embed="rId7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974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438" y="-7788"/>
            <a:ext cx="10515600" cy="1325563"/>
          </a:xfrm>
        </p:spPr>
        <p:txBody>
          <a:bodyPr numCol="1"/>
          <a:lstStyle/>
          <a:p>
            <a:r>
              <a:rPr lang="en-US" dirty="0"/>
              <a:t>Measuring Resistance for Resistors in Parallel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490" y="1164083"/>
            <a:ext cx="2780914" cy="448978"/>
          </a:xfrm>
        </p:spPr>
        <p:txBody>
          <a:bodyPr numCol="1"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</a:rPr>
              <a:t>Do not plug resistors to power!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631404" y="1808083"/>
            <a:ext cx="3839715" cy="2642541"/>
            <a:chOff x="3900948" y="1749700"/>
            <a:chExt cx="3839715" cy="264254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0948" y="1749700"/>
              <a:ext cx="3839715" cy="264254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613057" y="2968496"/>
              <a:ext cx="744114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dirty="0"/>
                <a:t>220</a:t>
              </a:r>
              <a:r>
                <a:rPr lang="el-GR" altLang="el-GR" sz="2000" dirty="0">
                  <a:latin typeface="Calibri" panose="020F0502020204030204" pitchFamily="34" charset="0"/>
                </a:rPr>
                <a:t>Ω</a:t>
              </a:r>
              <a:endParaRPr lang="en-US" sz="2000" baseline="-25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640166" y="2977317"/>
              <a:ext cx="744114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dirty="0"/>
                <a:t>470</a:t>
              </a:r>
              <a:r>
                <a:rPr lang="el-GR" altLang="el-GR" sz="2000" dirty="0">
                  <a:latin typeface="Calibri" panose="020F0502020204030204" pitchFamily="34" charset="0"/>
                </a:rPr>
                <a:t>Ω</a:t>
              </a:r>
              <a:endParaRPr lang="en-US" sz="2000" baseline="-25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583711" y="2977317"/>
              <a:ext cx="873957" cy="400110"/>
            </a:xfrm>
            <a:prstGeom prst="rect">
              <a:avLst/>
            </a:prstGeom>
          </p:spPr>
          <p:txBody>
            <a:bodyPr wrap="none" numCol="1">
              <a:spAutoFit/>
            </a:bodyPr>
            <a:lstStyle/>
            <a:p>
              <a:r>
                <a:rPr lang="en-US" sz="2000" dirty="0"/>
                <a:t>1000</a:t>
              </a:r>
              <a:r>
                <a:rPr lang="el-GR" altLang="el-GR" sz="2000" dirty="0">
                  <a:latin typeface="Calibri" panose="020F0502020204030204" pitchFamily="34" charset="0"/>
                </a:rPr>
                <a:t>Ω</a:t>
              </a:r>
              <a:endParaRPr lang="en-US" sz="2000" baseline="-250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285" y="5220925"/>
            <a:ext cx="4108082" cy="70788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/>
              <a:t>Now measure resistance across each individual resistor. What happens?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t="31022" r="2690" b="27244"/>
          <a:stretch/>
        </p:blipFill>
        <p:spPr>
          <a:xfrm rot="5400000">
            <a:off x="401599" y="1987671"/>
            <a:ext cx="3422416" cy="240966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240281" y="2322787"/>
            <a:ext cx="576352" cy="13454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30020" y="2900962"/>
            <a:ext cx="586613" cy="125918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690675-6C33-4E59-AA13-CB64333F07CE}"/>
                  </a:ext>
                </a:extLst>
              </p:cNvPr>
              <p:cNvSpPr txBox="1"/>
              <p:nvPr/>
            </p:nvSpPr>
            <p:spPr>
              <a:xfrm>
                <a:off x="7850208" y="2752583"/>
                <a:ext cx="3762505" cy="753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220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470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=130.3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E690675-6C33-4E59-AA13-CB64333F0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0208" y="2752583"/>
                <a:ext cx="3762505" cy="7535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6C512180-76B9-43E3-8C5F-F4EAFA076A3E}"/>
              </a:ext>
            </a:extLst>
          </p:cNvPr>
          <p:cNvGrpSpPr/>
          <p:nvPr/>
        </p:nvGrpSpPr>
        <p:grpSpPr>
          <a:xfrm>
            <a:off x="5286450" y="4881814"/>
            <a:ext cx="6457495" cy="1664327"/>
            <a:chOff x="3900948" y="4620978"/>
            <a:chExt cx="6457495" cy="166432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47A0690-ED06-486D-B5E0-BBB96966C419}"/>
                </a:ext>
              </a:extLst>
            </p:cNvPr>
            <p:cNvSpPr/>
            <p:nvPr/>
          </p:nvSpPr>
          <p:spPr>
            <a:xfrm>
              <a:off x="3900948" y="4620978"/>
              <a:ext cx="6457495" cy="166432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BDE8CF7-21E2-4AE6-B578-C835C938173B}"/>
                    </a:ext>
                  </a:extLst>
                </p:cNvPr>
                <p:cNvSpPr/>
                <p:nvPr/>
              </p:nvSpPr>
              <p:spPr>
                <a:xfrm>
                  <a:off x="5266352" y="5016349"/>
                  <a:ext cx="4814010" cy="1146596"/>
                </a:xfrm>
                <a:prstGeom prst="rect">
                  <a:avLst/>
                </a:prstGeom>
                <a:ln w="38100"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i="1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⋯</m:t>
                            </m:r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  <m:r>
                          <a:rPr lang="en-US" sz="2400" b="0" i="1" smtClean="0">
                            <a:solidFill>
                              <a:srgbClr val="CB333B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rgbClr val="CB333B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nary>
                              <m:naryPr>
                                <m:chr m:val="∑"/>
                                <m:ctrlP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rgbClr val="CB333B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en-US" sz="2400" i="1" smtClean="0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solidFill>
                                          <a:srgbClr val="CB333B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CB333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CB333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CB333B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2400" dirty="0">
                    <a:solidFill>
                      <a:srgbClr val="CB333B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6352" y="5016349"/>
                  <a:ext cx="4814010" cy="11465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B7E66DF-A158-4AB3-BB8F-30135097CEC5}"/>
              </a:ext>
            </a:extLst>
          </p:cNvPr>
          <p:cNvSpPr txBox="1"/>
          <p:nvPr/>
        </p:nvSpPr>
        <p:spPr>
          <a:xfrm>
            <a:off x="5370622" y="4903712"/>
            <a:ext cx="426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Generalizing the Equivalent Resistance:</a:t>
            </a:r>
          </a:p>
        </p:txBody>
      </p:sp>
    </p:spTree>
    <p:extLst>
      <p:ext uri="{BB962C8B-B14F-4D97-AF65-F5344CB8AC3E}">
        <p14:creationId xmlns:p14="http://schemas.microsoft.com/office/powerpoint/2010/main" val="225698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422" y="245024"/>
            <a:ext cx="11218607" cy="1312622"/>
          </a:xfrm>
        </p:spPr>
        <p:txBody>
          <a:bodyPr numCol="1">
            <a:normAutofit fontScale="92500"/>
          </a:bodyPr>
          <a:lstStyle/>
          <a:p>
            <a:pPr marL="0" indent="0">
              <a:buNone/>
            </a:pPr>
            <a:r>
              <a:rPr lang="en-US" u="sng" dirty="0">
                <a:solidFill>
                  <a:srgbClr val="CB333B"/>
                </a:solidFill>
              </a:rPr>
              <a:t>Class Problem</a:t>
            </a:r>
            <a:r>
              <a:rPr lang="en-US" dirty="0">
                <a:solidFill>
                  <a:srgbClr val="CB333B"/>
                </a:solidFill>
              </a:rPr>
              <a:t>: </a:t>
            </a:r>
            <a:r>
              <a:rPr lang="en-US" dirty="0"/>
              <a:t>Consider the circuit below.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What is the total current supplied to the resistors (current that leaves the power source)?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How much power is consumed by the resistors?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7870" y="1930627"/>
            <a:ext cx="1298753" cy="461665"/>
          </a:xfrm>
          <a:prstGeom prst="rect">
            <a:avLst/>
          </a:prstGeom>
        </p:spPr>
        <p:txBody>
          <a:bodyPr wrap="none" numCol="1">
            <a:spAutoFit/>
          </a:bodyPr>
          <a:lstStyle/>
          <a:p>
            <a:r>
              <a:rPr lang="en-US" sz="2400" dirty="0">
                <a:solidFill>
                  <a:srgbClr val="003087"/>
                </a:solidFill>
              </a:rPr>
              <a:t>Solution:</a:t>
            </a:r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8317495" y="2135964"/>
            <a:ext cx="1752602" cy="389806"/>
            <a:chOff x="405211" y="2738180"/>
            <a:chExt cx="1752602" cy="389806"/>
          </a:xfrm>
        </p:grpSpPr>
        <p:cxnSp>
          <p:nvCxnSpPr>
            <p:cNvPr id="16" name="AutoShape 8"/>
            <p:cNvCxnSpPr>
              <a:cxnSpLocks noChangeShapeType="1"/>
            </p:cNvCxnSpPr>
            <p:nvPr/>
          </p:nvCxnSpPr>
          <p:spPr>
            <a:xfrm flipV="1">
              <a:off x="1346454" y="2842670"/>
              <a:ext cx="0" cy="18216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>
            <a:xfrm rot="16200000">
              <a:off x="1749546" y="2515840"/>
              <a:ext cx="414" cy="81612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8"/>
            <p:cNvCxnSpPr>
              <a:cxnSpLocks noChangeShapeType="1"/>
            </p:cNvCxnSpPr>
            <p:nvPr/>
          </p:nvCxnSpPr>
          <p:spPr>
            <a:xfrm flipV="1">
              <a:off x="1219702" y="2738180"/>
              <a:ext cx="0" cy="38980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5"/>
            <p:cNvCxnSpPr>
              <a:cxnSpLocks noChangeShapeType="1"/>
            </p:cNvCxnSpPr>
            <p:nvPr/>
          </p:nvCxnSpPr>
          <p:spPr>
            <a:xfrm rot="16200000" flipH="1">
              <a:off x="812651" y="2516254"/>
              <a:ext cx="2" cy="81488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Rectangle 19"/>
          <p:cNvSpPr/>
          <p:nvPr/>
        </p:nvSpPr>
        <p:spPr>
          <a:xfrm>
            <a:off x="8983588" y="1886882"/>
            <a:ext cx="287258" cy="786882"/>
          </a:xfrm>
          <a:prstGeom prst="rect">
            <a:avLst/>
          </a:prstGeom>
          <a:ln>
            <a:noFill/>
          </a:ln>
        </p:spPr>
        <p:txBody>
          <a:bodyPr wrap="none" numCol="1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+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-</a:t>
            </a:r>
          </a:p>
        </p:txBody>
      </p:sp>
      <p:grpSp>
        <p:nvGrpSpPr>
          <p:cNvPr id="21" name="Group 24"/>
          <p:cNvGrpSpPr>
            <a:grpSpLocks/>
          </p:cNvGrpSpPr>
          <p:nvPr/>
        </p:nvGrpSpPr>
        <p:grpSpPr>
          <a:xfrm rot="10800000">
            <a:off x="10062991" y="1445393"/>
            <a:ext cx="145430" cy="1770758"/>
            <a:chOff x="5333" y="1810"/>
            <a:chExt cx="460" cy="3163"/>
          </a:xfrm>
        </p:grpSpPr>
        <p:cxnSp>
          <p:nvCxnSpPr>
            <p:cNvPr id="22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6" name="Group 31"/>
            <p:cNvGrpSpPr>
              <a:grpSpLocks/>
            </p:cNvGrpSpPr>
            <p:nvPr/>
          </p:nvGrpSpPr>
          <p:grpSpPr>
            <a:xfrm>
              <a:off x="5471" y="1810"/>
              <a:ext cx="322" cy="3163"/>
              <a:chOff x="5471" y="1810"/>
              <a:chExt cx="322" cy="3163"/>
            </a:xfrm>
          </p:grpSpPr>
          <p:cxnSp>
            <p:nvCxnSpPr>
              <p:cNvPr id="27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83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71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cxnSp>
        <p:nvCxnSpPr>
          <p:cNvPr id="31" name="AutoShape 15"/>
          <p:cNvCxnSpPr>
            <a:cxnSpLocks noChangeShapeType="1"/>
          </p:cNvCxnSpPr>
          <p:nvPr/>
        </p:nvCxnSpPr>
        <p:spPr>
          <a:xfrm>
            <a:off x="9193796" y="3207162"/>
            <a:ext cx="184565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AutoShape 15"/>
          <p:cNvCxnSpPr>
            <a:cxnSpLocks noChangeShapeType="1"/>
          </p:cNvCxnSpPr>
          <p:nvPr/>
        </p:nvCxnSpPr>
        <p:spPr>
          <a:xfrm>
            <a:off x="9193796" y="1454565"/>
            <a:ext cx="1814331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Rectangle 32"/>
          <p:cNvSpPr/>
          <p:nvPr/>
        </p:nvSpPr>
        <p:spPr>
          <a:xfrm>
            <a:off x="10243723" y="2206426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9997496" y="2178564"/>
            <a:ext cx="45719" cy="371732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0859193" y="1858232"/>
            <a:ext cx="35823" cy="29828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0208422" y="2246666"/>
            <a:ext cx="35823" cy="29828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10018763" y="2193535"/>
            <a:ext cx="45719" cy="383077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grpSp>
        <p:nvGrpSpPr>
          <p:cNvPr id="52" name="Group 24"/>
          <p:cNvGrpSpPr>
            <a:grpSpLocks/>
          </p:cNvGrpSpPr>
          <p:nvPr/>
        </p:nvGrpSpPr>
        <p:grpSpPr>
          <a:xfrm rot="10800000">
            <a:off x="10944924" y="1447896"/>
            <a:ext cx="127514" cy="1770758"/>
            <a:chOff x="5333" y="1810"/>
            <a:chExt cx="460" cy="3163"/>
          </a:xfrm>
        </p:grpSpPr>
        <p:cxnSp>
          <p:nvCxnSpPr>
            <p:cNvPr id="53" name="AutoShape 7"/>
            <p:cNvCxnSpPr>
              <a:cxnSpLocks noChangeShapeType="1"/>
            </p:cNvCxnSpPr>
            <p:nvPr/>
          </p:nvCxnSpPr>
          <p:spPr>
            <a:xfrm flipH="1">
              <a:off x="5333" y="3039"/>
              <a:ext cx="460" cy="1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AutoShape 8"/>
            <p:cNvCxnSpPr>
              <a:cxnSpLocks noChangeShapeType="1"/>
            </p:cNvCxnSpPr>
            <p:nvPr/>
          </p:nvCxnSpPr>
          <p:spPr>
            <a:xfrm>
              <a:off x="5333" y="3219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AutoShape 9"/>
            <p:cNvCxnSpPr>
              <a:cxnSpLocks noChangeShapeType="1"/>
            </p:cNvCxnSpPr>
            <p:nvPr/>
          </p:nvCxnSpPr>
          <p:spPr>
            <a:xfrm flipH="1">
              <a:off x="5333" y="3309"/>
              <a:ext cx="460" cy="1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10"/>
            <p:cNvCxnSpPr>
              <a:cxnSpLocks noChangeShapeType="1"/>
            </p:cNvCxnSpPr>
            <p:nvPr/>
          </p:nvCxnSpPr>
          <p:spPr>
            <a:xfrm>
              <a:off x="5333" y="3498"/>
              <a:ext cx="460" cy="9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7" name="Group 31"/>
            <p:cNvGrpSpPr>
              <a:grpSpLocks/>
            </p:cNvGrpSpPr>
            <p:nvPr/>
          </p:nvGrpSpPr>
          <p:grpSpPr>
            <a:xfrm>
              <a:off x="5438" y="1810"/>
              <a:ext cx="355" cy="3163"/>
              <a:chOff x="5438" y="1810"/>
              <a:chExt cx="355" cy="3163"/>
            </a:xfrm>
          </p:grpSpPr>
          <p:cxnSp>
            <p:nvCxnSpPr>
              <p:cNvPr id="58" name="AutoShape 12"/>
              <p:cNvCxnSpPr>
                <a:cxnSpLocks noChangeShapeType="1"/>
              </p:cNvCxnSpPr>
              <p:nvPr/>
            </p:nvCxnSpPr>
            <p:spPr>
              <a:xfrm rot="10800000" flipV="1">
                <a:off x="5452" y="1810"/>
                <a:ext cx="0" cy="1111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" name="AutoShape 13"/>
              <p:cNvCxnSpPr>
                <a:cxnSpLocks noChangeShapeType="1"/>
              </p:cNvCxnSpPr>
              <p:nvPr/>
            </p:nvCxnSpPr>
            <p:spPr>
              <a:xfrm rot="10800000" flipH="1" flipV="1">
                <a:off x="5438" y="2910"/>
                <a:ext cx="322" cy="129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0" name="AutoShape 14"/>
              <p:cNvCxnSpPr>
                <a:cxnSpLocks noChangeShapeType="1"/>
              </p:cNvCxnSpPr>
              <p:nvPr/>
            </p:nvCxnSpPr>
            <p:spPr>
              <a:xfrm flipH="1">
                <a:off x="5553" y="3588"/>
                <a:ext cx="240" cy="12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AutoShape 15"/>
              <p:cNvCxnSpPr>
                <a:cxnSpLocks noChangeShapeType="1"/>
              </p:cNvCxnSpPr>
              <p:nvPr/>
            </p:nvCxnSpPr>
            <p:spPr>
              <a:xfrm rot="10800000" flipV="1">
                <a:off x="5561" y="3700"/>
                <a:ext cx="4" cy="1273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62" name="Text Box 5"/>
          <p:cNvSpPr txBox="1">
            <a:spLocks noChangeArrowheads="1"/>
          </p:cNvSpPr>
          <p:nvPr/>
        </p:nvSpPr>
        <p:spPr>
          <a:xfrm>
            <a:off x="10472852" y="2193607"/>
            <a:ext cx="445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6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>
          <a:xfrm>
            <a:off x="9650965" y="2193607"/>
            <a:ext cx="4459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2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65" name="Text Box 6"/>
          <p:cNvSpPr txBox="1"/>
          <p:nvPr/>
        </p:nvSpPr>
        <p:spPr>
          <a:xfrm>
            <a:off x="8442070" y="2130671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dirty="0">
                <a:solidFill>
                  <a:schemeClr val="tx1"/>
                </a:solidFill>
                <a:ea typeface="Calibri"/>
                <a:cs typeface="Times New Roman"/>
              </a:rPr>
              <a:t>3V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312729D-320F-4983-A185-C0780F2FB4F7}"/>
              </a:ext>
            </a:extLst>
          </p:cNvPr>
          <p:cNvSpPr/>
          <p:nvPr/>
        </p:nvSpPr>
        <p:spPr>
          <a:xfrm>
            <a:off x="1067247" y="2648312"/>
            <a:ext cx="409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915ABD9-F7F8-45BD-B9B1-3F2A6D60171E}"/>
                  </a:ext>
                </a:extLst>
              </p:cNvPr>
              <p:cNvSpPr txBox="1"/>
              <p:nvPr/>
            </p:nvSpPr>
            <p:spPr>
              <a:xfrm>
                <a:off x="1716623" y="2648312"/>
                <a:ext cx="4903714" cy="9091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m:rPr>
                                  <m:sty m:val="p"/>
                                </m:rPr>
                                <a:rPr lang="el-GR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=1.5</m:t>
                      </m:r>
                      <m:r>
                        <m:rPr>
                          <m:sty m:val="p"/>
                        </m:rPr>
                        <a:rPr lang="el-GR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915ABD9-F7F8-45BD-B9B1-3F2A6D6017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623" y="2648312"/>
                <a:ext cx="4903714" cy="9091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F1E5332-1BEE-4C22-975F-3A471EAD6908}"/>
                  </a:ext>
                </a:extLst>
              </p:cNvPr>
              <p:cNvSpPr txBox="1"/>
              <p:nvPr/>
            </p:nvSpPr>
            <p:spPr>
              <a:xfrm>
                <a:off x="1716623" y="3729034"/>
                <a:ext cx="3980064" cy="6360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⟹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  <m:r>
                            <m:rPr>
                              <m:sty m:val="p"/>
                            </m:rPr>
                            <a:rPr lang="el-GR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2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200" dirty="0">
                  <a:solidFill>
                    <a:srgbClr val="CB333B"/>
                  </a:solidFill>
                </a:endParaRPr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F1E5332-1BEE-4C22-975F-3A471EAD6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623" y="3729034"/>
                <a:ext cx="3980064" cy="6360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>
            <a:extLst>
              <a:ext uri="{FF2B5EF4-FFF2-40B4-BE49-F238E27FC236}">
                <a16:creationId xmlns:a16="http://schemas.microsoft.com/office/drawing/2014/main" id="{4736C33C-751F-4354-A117-644DDB2E8D07}"/>
              </a:ext>
            </a:extLst>
          </p:cNvPr>
          <p:cNvSpPr/>
          <p:nvPr/>
        </p:nvSpPr>
        <p:spPr>
          <a:xfrm>
            <a:off x="1067247" y="5310163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b.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B68836-09EA-493B-B3CC-A804A3F1D1A1}"/>
                  </a:ext>
                </a:extLst>
              </p:cNvPr>
              <p:cNvSpPr txBox="1"/>
              <p:nvPr/>
            </p:nvSpPr>
            <p:spPr>
              <a:xfrm>
                <a:off x="1620846" y="5371718"/>
                <a:ext cx="3169842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</m:t>
                      </m:r>
                      <m:r>
                        <a:rPr lang="en-US" sz="2200" b="0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2200" dirty="0">
                  <a:solidFill>
                    <a:srgbClr val="CB333B"/>
                  </a:solidFill>
                </a:endParaRPr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B68836-09EA-493B-B3CC-A804A3F1D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846" y="5371718"/>
                <a:ext cx="3169842" cy="338554"/>
              </a:xfrm>
              <a:prstGeom prst="rect">
                <a:avLst/>
              </a:prstGeom>
              <a:blipFill>
                <a:blip r:embed="rId4"/>
                <a:stretch>
                  <a:fillRect l="-1538" r="-1346"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7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5" grpId="0"/>
      <p:bldP spid="46" grpId="0"/>
      <p:bldP spid="50" grpId="0"/>
      <p:bldP spid="51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73" y="112872"/>
            <a:ext cx="10515600" cy="792303"/>
          </a:xfrm>
        </p:spPr>
        <p:txBody>
          <a:bodyPr numCol="1"/>
          <a:lstStyle/>
          <a:p>
            <a:r>
              <a:rPr lang="en-US" dirty="0"/>
              <a:t>Combined Series &amp; Parallel Resistors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833" y="1263202"/>
            <a:ext cx="7217618" cy="3547324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087"/>
                </a:solidFill>
              </a:rPr>
              <a:t>Procedure: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STEP 1: </a:t>
            </a:r>
            <a:r>
              <a:rPr lang="en-US" dirty="0"/>
              <a:t>Combine adjacent series resistors in series.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STEP 2: </a:t>
            </a:r>
            <a:r>
              <a:rPr lang="en-US" dirty="0"/>
              <a:t>Compute the equivalent resistance of each “group” of parallel resistors.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STEP 3: </a:t>
            </a:r>
            <a:r>
              <a:rPr lang="en-US" dirty="0"/>
              <a:t>Redraw the circuit with intermediate equivalent resistances.</a:t>
            </a:r>
          </a:p>
          <a:p>
            <a:pPr marL="457200" lvl="1" indent="0">
              <a:spcAft>
                <a:spcPts val="600"/>
              </a:spcAft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STEP 4: </a:t>
            </a:r>
            <a:r>
              <a:rPr lang="en-US" dirty="0"/>
              <a:t>Repeat steps 1, 2, and 3 until </a:t>
            </a:r>
            <a:r>
              <a:rPr lang="en-US" dirty="0" err="1"/>
              <a:t>R</a:t>
            </a:r>
            <a:r>
              <a:rPr lang="en-US" baseline="-25000" dirty="0" err="1"/>
              <a:t>eq</a:t>
            </a:r>
            <a:r>
              <a:rPr lang="en-US" dirty="0"/>
              <a:t> is found.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717135" y="2237762"/>
            <a:ext cx="405111" cy="1819888"/>
            <a:chOff x="8074029" y="2700297"/>
            <a:chExt cx="405111" cy="1819888"/>
          </a:xfrm>
        </p:grpSpPr>
        <p:grpSp>
          <p:nvGrpSpPr>
            <p:cNvPr id="70" name="Group 69"/>
            <p:cNvGrpSpPr/>
            <p:nvPr/>
          </p:nvGrpSpPr>
          <p:grpSpPr>
            <a:xfrm rot="5400000">
              <a:off x="7374293" y="3415338"/>
              <a:ext cx="1819888" cy="389806"/>
              <a:chOff x="389149" y="2738180"/>
              <a:chExt cx="1819888" cy="389806"/>
            </a:xfrm>
          </p:grpSpPr>
          <p:cxnSp>
            <p:nvCxnSpPr>
              <p:cNvPr id="72" name="AutoShape 8"/>
              <p:cNvCxnSpPr>
                <a:cxnSpLocks noChangeShapeType="1"/>
              </p:cNvCxnSpPr>
              <p:nvPr/>
            </p:nvCxnSpPr>
            <p:spPr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3" name="AutoShape 15"/>
              <p:cNvCxnSpPr>
                <a:cxnSpLocks noChangeShapeType="1"/>
              </p:cNvCxnSpPr>
              <p:nvPr/>
            </p:nvCxnSpPr>
            <p:spPr>
              <a:xfrm rot="16200000">
                <a:off x="1775158" y="2490228"/>
                <a:ext cx="414" cy="8673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AutoShape 8"/>
              <p:cNvCxnSpPr>
                <a:cxnSpLocks noChangeShapeType="1"/>
              </p:cNvCxnSpPr>
              <p:nvPr/>
            </p:nvCxnSpPr>
            <p:spPr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5" name="AutoShape 15"/>
              <p:cNvCxnSpPr>
                <a:cxnSpLocks noChangeShapeType="1"/>
              </p:cNvCxnSpPr>
              <p:nvPr/>
            </p:nvCxnSpPr>
            <p:spPr>
              <a:xfrm rot="16200000">
                <a:off x="804621" y="2508223"/>
                <a:ext cx="0" cy="8309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1" name="Rectangle 70"/>
            <p:cNvSpPr/>
            <p:nvPr/>
          </p:nvSpPr>
          <p:spPr>
            <a:xfrm>
              <a:off x="8074029" y="3148675"/>
              <a:ext cx="287258" cy="786882"/>
            </a:xfrm>
            <a:prstGeom prst="rect">
              <a:avLst/>
            </a:prstGeom>
            <a:ln>
              <a:noFill/>
            </a:ln>
          </p:spPr>
          <p:txBody>
            <a:bodyPr wrap="none" numCol="1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-</a:t>
              </a:r>
            </a:p>
          </p:txBody>
        </p:sp>
      </p:grpSp>
      <p:cxnSp>
        <p:nvCxnSpPr>
          <p:cNvPr id="13" name="AutoShape 15"/>
          <p:cNvCxnSpPr>
            <a:cxnSpLocks noChangeShapeType="1"/>
          </p:cNvCxnSpPr>
          <p:nvPr/>
        </p:nvCxnSpPr>
        <p:spPr>
          <a:xfrm>
            <a:off x="8927343" y="4065587"/>
            <a:ext cx="1751934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Group 18"/>
          <p:cNvGrpSpPr/>
          <p:nvPr/>
        </p:nvGrpSpPr>
        <p:grpSpPr>
          <a:xfrm>
            <a:off x="10105479" y="2530503"/>
            <a:ext cx="207979" cy="1140905"/>
            <a:chOff x="4953000" y="2008821"/>
            <a:chExt cx="272724" cy="1839121"/>
          </a:xfrm>
        </p:grpSpPr>
        <p:grpSp>
          <p:nvGrpSpPr>
            <p:cNvPr id="50" name="Group 49"/>
            <p:cNvGrpSpPr/>
            <p:nvPr/>
          </p:nvGrpSpPr>
          <p:grpSpPr>
            <a:xfrm rot="16200000">
              <a:off x="4172369" y="2835546"/>
              <a:ext cx="1839121" cy="185672"/>
              <a:chOff x="5880224" y="2571086"/>
              <a:chExt cx="1839121" cy="347662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56" name="Straight Connector 55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1" name="Rectangle 50"/>
            <p:cNvSpPr/>
            <p:nvPr/>
          </p:nvSpPr>
          <p:spPr>
            <a:xfrm rot="16200000">
              <a:off x="4945293" y="2844404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4718288" y="2962688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20" name="AutoShape 15"/>
          <p:cNvCxnSpPr>
            <a:cxnSpLocks noChangeShapeType="1"/>
          </p:cNvCxnSpPr>
          <p:nvPr/>
        </p:nvCxnSpPr>
        <p:spPr>
          <a:xfrm>
            <a:off x="10209287" y="3671409"/>
            <a:ext cx="882338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15"/>
          <p:cNvCxnSpPr>
            <a:cxnSpLocks noChangeShapeType="1"/>
          </p:cNvCxnSpPr>
          <p:nvPr/>
        </p:nvCxnSpPr>
        <p:spPr>
          <a:xfrm flipV="1">
            <a:off x="10679277" y="2220404"/>
            <a:ext cx="0" cy="31474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15"/>
          <p:cNvCxnSpPr>
            <a:cxnSpLocks noChangeShapeType="1"/>
          </p:cNvCxnSpPr>
          <p:nvPr/>
        </p:nvCxnSpPr>
        <p:spPr>
          <a:xfrm>
            <a:off x="10209287" y="2535144"/>
            <a:ext cx="882338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3" name="Group 22"/>
          <p:cNvGrpSpPr/>
          <p:nvPr/>
        </p:nvGrpSpPr>
        <p:grpSpPr>
          <a:xfrm>
            <a:off x="10987817" y="2524801"/>
            <a:ext cx="207979" cy="1140905"/>
            <a:chOff x="4953000" y="2008821"/>
            <a:chExt cx="272724" cy="1839121"/>
          </a:xfrm>
        </p:grpSpPr>
        <p:grpSp>
          <p:nvGrpSpPr>
            <p:cNvPr id="37" name="Group 36"/>
            <p:cNvGrpSpPr/>
            <p:nvPr/>
          </p:nvGrpSpPr>
          <p:grpSpPr>
            <a:xfrm rot="16200000">
              <a:off x="4172369" y="2835546"/>
              <a:ext cx="1839121" cy="185672"/>
              <a:chOff x="5880224" y="2571086"/>
              <a:chExt cx="1839121" cy="347662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98"/>
              <p:cNvGrpSpPr>
                <a:grpSpLocks/>
              </p:cNvGrpSpPr>
              <p:nvPr/>
            </p:nvGrpSpPr>
            <p:grpSpPr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Rectangle 37"/>
            <p:cNvSpPr/>
            <p:nvPr/>
          </p:nvSpPr>
          <p:spPr>
            <a:xfrm rot="16200000">
              <a:off x="4945293" y="2844404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 rot="16200000">
              <a:off x="4718288" y="2962688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24" name="AutoShape 15"/>
          <p:cNvCxnSpPr>
            <a:cxnSpLocks noChangeShapeType="1"/>
          </p:cNvCxnSpPr>
          <p:nvPr/>
        </p:nvCxnSpPr>
        <p:spPr>
          <a:xfrm flipV="1">
            <a:off x="10695408" y="3665707"/>
            <a:ext cx="0" cy="39988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24"/>
          <p:cNvCxnSpPr/>
          <p:nvPr/>
        </p:nvCxnSpPr>
        <p:spPr>
          <a:xfrm flipH="1">
            <a:off x="9817132" y="2228034"/>
            <a:ext cx="2121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59599" y="2228168"/>
            <a:ext cx="2210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98"/>
          <p:cNvGrpSpPr>
            <a:grpSpLocks/>
          </p:cNvGrpSpPr>
          <p:nvPr/>
        </p:nvGrpSpPr>
        <p:grpSpPr>
          <a:xfrm>
            <a:off x="10023718" y="2151384"/>
            <a:ext cx="440336" cy="154546"/>
            <a:chOff x="7209220" y="1678338"/>
            <a:chExt cx="704492" cy="303002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7387798" y="1678338"/>
              <a:ext cx="117862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505660" y="1678338"/>
              <a:ext cx="116077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7844067" y="1825261"/>
              <a:ext cx="69645" cy="1521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209220" y="1682489"/>
              <a:ext cx="69646" cy="15081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278866" y="1678338"/>
              <a:ext cx="116076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614594" y="1678338"/>
              <a:ext cx="117862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732456" y="1678338"/>
              <a:ext cx="116076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10096836" y="2301968"/>
            <a:ext cx="362204" cy="3805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013669" y="2113018"/>
            <a:ext cx="362204" cy="3805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numCol="1" rtlCol="0" anchor="ctr"/>
          <a:lstStyle/>
          <a:p>
            <a:pPr algn="ctr"/>
            <a:endParaRPr lang="en-US" dirty="0"/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>
          <a:xfrm>
            <a:off x="9957033" y="1809004"/>
            <a:ext cx="388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2</a:t>
            </a:r>
            <a:endParaRPr lang="en-US" dirty="0"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927343" y="1789121"/>
            <a:ext cx="950095" cy="555349"/>
            <a:chOff x="8689599" y="2290794"/>
            <a:chExt cx="950095" cy="555349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8689599" y="2734154"/>
              <a:ext cx="2987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9418671" y="2734288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98"/>
            <p:cNvGrpSpPr>
              <a:grpSpLocks/>
            </p:cNvGrpSpPr>
            <p:nvPr/>
          </p:nvGrpSpPr>
          <p:grpSpPr>
            <a:xfrm>
              <a:off x="8982790" y="2657504"/>
              <a:ext cx="440336" cy="154546"/>
              <a:chOff x="7209220" y="1678338"/>
              <a:chExt cx="704492" cy="303002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/>
            <p:cNvSpPr/>
            <p:nvPr/>
          </p:nvSpPr>
          <p:spPr>
            <a:xfrm>
              <a:off x="9055908" y="2808088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72741" y="2598356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numCol="1"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Text Box 5"/>
            <p:cNvSpPr txBox="1">
              <a:spLocks noChangeArrowheads="1"/>
            </p:cNvSpPr>
            <p:nvPr/>
          </p:nvSpPr>
          <p:spPr>
            <a:xfrm>
              <a:off x="9024940" y="2290794"/>
              <a:ext cx="41069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numCol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dirty="0">
                  <a:latin typeface="+mn-lt"/>
                </a:rPr>
                <a:t>R</a:t>
              </a:r>
              <a:r>
                <a:rPr lang="en-US" sz="2000" baseline="-25000" dirty="0">
                  <a:latin typeface="+mn-lt"/>
                </a:rPr>
                <a:t>1</a:t>
              </a:r>
            </a:p>
          </p:txBody>
        </p:sp>
      </p:grpSp>
      <p:sp>
        <p:nvSpPr>
          <p:cNvPr id="78" name="Text Box 5"/>
          <p:cNvSpPr txBox="1">
            <a:spLocks noChangeArrowheads="1"/>
          </p:cNvSpPr>
          <p:nvPr/>
        </p:nvSpPr>
        <p:spPr>
          <a:xfrm>
            <a:off x="9811377" y="2929277"/>
            <a:ext cx="388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3</a:t>
            </a:r>
            <a:endParaRPr lang="en-US" dirty="0">
              <a:latin typeface="+mn-lt"/>
            </a:endParaRPr>
          </a:p>
        </p:txBody>
      </p:sp>
      <p:sp>
        <p:nvSpPr>
          <p:cNvPr id="79" name="Text Box 5"/>
          <p:cNvSpPr txBox="1">
            <a:spLocks noChangeArrowheads="1"/>
          </p:cNvSpPr>
          <p:nvPr/>
        </p:nvSpPr>
        <p:spPr>
          <a:xfrm>
            <a:off x="11088231" y="2953428"/>
            <a:ext cx="388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numCol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4</a:t>
            </a:r>
            <a:endParaRPr lang="en-US" dirty="0">
              <a:latin typeface="+mn-lt"/>
            </a:endParaRPr>
          </a:p>
        </p:txBody>
      </p:sp>
      <p:sp>
        <p:nvSpPr>
          <p:cNvPr id="80" name="Text Box 6"/>
          <p:cNvSpPr txBox="1"/>
          <p:nvPr/>
        </p:nvSpPr>
        <p:spPr>
          <a:xfrm>
            <a:off x="8150340" y="2950028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dirty="0">
                <a:solidFill>
                  <a:schemeClr val="tx1"/>
                </a:solidFill>
                <a:ea typeface="Calibri"/>
                <a:cs typeface="Times New Roman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124492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02" y="-28895"/>
            <a:ext cx="7264204" cy="1325563"/>
          </a:xfrm>
        </p:spPr>
        <p:txBody>
          <a:bodyPr numCol="1"/>
          <a:lstStyle/>
          <a:p>
            <a:r>
              <a:rPr lang="en-US" dirty="0"/>
              <a:t>Find </a:t>
            </a:r>
            <a:r>
              <a:rPr lang="en-US" dirty="0" err="1"/>
              <a:t>R</a:t>
            </a:r>
            <a:r>
              <a:rPr lang="en-US" baseline="-25000" dirty="0" err="1"/>
              <a:t>eq</a:t>
            </a:r>
            <a:r>
              <a:rPr lang="en-US" dirty="0"/>
              <a:t> for the given circuit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400478" y="4083920"/>
                <a:ext cx="4575676" cy="331437"/>
              </a:xfrm>
              <a:prstGeom prst="rect">
                <a:avLst/>
              </a:prstGeom>
              <a:noFill/>
            </p:spPr>
            <p:txBody>
              <a:bodyPr wrap="none" lIns="0" tIns="0" rIns="0" bIns="0" numCol="1" rtlCol="0">
                <a:spAutoFit/>
              </a:bodyPr>
              <a:lstStyle/>
              <a:p>
                <a:endParaRPr lang="en-US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AdjustHandles="1" noChangeArrowheads="1" noChangeAspect="1" noChangeShapeType="1" noEditPoints="1" noMove="1" noResize="1" noRot="1" noTextEdit="1"/>
              </p:cNvSpPr>
              <p:nvPr/>
            </p:nvSpPr>
            <p:spPr>
              <a:xfrm>
                <a:off x="7400478" y="4083920"/>
                <a:ext cx="4575676" cy="331437"/>
              </a:xfrm>
              <a:prstGeom prst="rect">
                <a:avLst/>
              </a:prstGeom>
              <a:blipFill>
                <a:blip r:embed="rId6"/>
                <a:stretch>
                  <a:fillRect b="-22222" l="-932" r="-666"/>
                </a:stretch>
              </a:blipFill>
            </p:spPr>
            <p:txBody>
              <a:bodyPr numCol="1"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D6D64472-7CCD-4DE5-AC55-E233ACB6B874}"/>
                  </a:ext>
                </a:extLst>
              </p:cNvPr>
              <p:cNvSpPr txBox="1"/>
              <p:nvPr/>
            </p:nvSpPr>
            <p:spPr>
              <a:xfrm>
                <a:off x="884117" y="2500229"/>
                <a:ext cx="3204467" cy="628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50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+150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=200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D6D64472-7CCD-4DE5-AC55-E233ACB6B8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17" y="2500229"/>
                <a:ext cx="3204467" cy="628955"/>
              </a:xfrm>
              <a:prstGeom prst="rect">
                <a:avLst/>
              </a:prstGeom>
              <a:blipFill>
                <a:blip r:embed="rId7"/>
                <a:stretch>
                  <a:fillRect r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ABE87C72-8C1A-4D51-BB32-7C51E605BD08}"/>
                  </a:ext>
                </a:extLst>
              </p:cNvPr>
              <p:cNvSpPr txBox="1"/>
              <p:nvPr/>
            </p:nvSpPr>
            <p:spPr>
              <a:xfrm>
                <a:off x="4322335" y="2333599"/>
                <a:ext cx="3125536" cy="8265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3,4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ABE87C72-8C1A-4D51-BB32-7C51E605B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335" y="2333599"/>
                <a:ext cx="3125536" cy="82650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4421127-7D68-4E1D-85B8-513BAF1FA583}"/>
              </a:ext>
            </a:extLst>
          </p:cNvPr>
          <p:cNvGrpSpPr/>
          <p:nvPr/>
        </p:nvGrpSpPr>
        <p:grpSpPr>
          <a:xfrm>
            <a:off x="860835" y="2960845"/>
            <a:ext cx="2626570" cy="2580448"/>
            <a:chOff x="878865" y="3289019"/>
            <a:chExt cx="2626570" cy="2580448"/>
          </a:xfrm>
        </p:grpSpPr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FDEC51D-A848-4813-926A-4FE1A1DCC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8528" y="3601687"/>
              <a:ext cx="2225549" cy="2267780"/>
            </a:xfrm>
            <a:prstGeom prst="rect">
              <a:avLst/>
            </a:prstGeom>
          </p:spPr>
        </p:pic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DB0B9B24-598E-411E-80E3-849633E189CA}"/>
                </a:ext>
              </a:extLst>
            </p:cNvPr>
            <p:cNvSpPr/>
            <p:nvPr/>
          </p:nvSpPr>
          <p:spPr>
            <a:xfrm>
              <a:off x="1771267" y="3289019"/>
              <a:ext cx="5901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R</a:t>
              </a:r>
              <a:r>
                <a:rPr lang="en-US" sz="2000" baseline="-25000" dirty="0">
                  <a:latin typeface="Calibri" panose="020F0502020204030204" pitchFamily="34" charset="0"/>
                </a:rPr>
                <a:t>1,2</a:t>
              </a:r>
              <a:endParaRPr lang="en-US" sz="2000" baseline="-25000"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695E870C-CDCA-4B90-8AD4-15645A0CC529}"/>
                </a:ext>
              </a:extLst>
            </p:cNvPr>
            <p:cNvSpPr/>
            <p:nvPr/>
          </p:nvSpPr>
          <p:spPr>
            <a:xfrm>
              <a:off x="2317984" y="4606743"/>
              <a:ext cx="427852" cy="345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R</a:t>
              </a:r>
              <a:r>
                <a:rPr lang="en-US" sz="2000" baseline="-25000" dirty="0">
                  <a:latin typeface="Calibri" panose="020F0502020204030204" pitchFamily="34" charset="0"/>
                </a:rPr>
                <a:t>3</a:t>
              </a:r>
              <a:endParaRPr lang="en-US" sz="2000" baseline="-25000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BBFC4CF-F213-4273-A8B3-0F78AB090BD3}"/>
                </a:ext>
              </a:extLst>
            </p:cNvPr>
            <p:cNvSpPr/>
            <p:nvPr/>
          </p:nvSpPr>
          <p:spPr>
            <a:xfrm>
              <a:off x="3077583" y="4606743"/>
              <a:ext cx="427852" cy="345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R</a:t>
              </a:r>
              <a:r>
                <a:rPr lang="en-US" sz="2000" baseline="-25000" dirty="0">
                  <a:latin typeface="Calibri" panose="020F0502020204030204" pitchFamily="34" charset="0"/>
                </a:rPr>
                <a:t>4</a:t>
              </a:r>
              <a:endParaRPr lang="en-US" sz="2000" baseline="-25000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D5B1F4D0-1449-4377-8F35-B07198DA610F}"/>
                </a:ext>
              </a:extLst>
            </p:cNvPr>
            <p:cNvSpPr/>
            <p:nvPr/>
          </p:nvSpPr>
          <p:spPr>
            <a:xfrm>
              <a:off x="878865" y="4599598"/>
              <a:ext cx="427852" cy="345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V</a:t>
              </a:r>
              <a:endParaRPr lang="en-US" sz="2000" baseline="-25000" dirty="0"/>
            </a:p>
          </p:txBody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ED87260-FEE4-4E06-88A9-90C4268DB14F}"/>
              </a:ext>
            </a:extLst>
          </p:cNvPr>
          <p:cNvSpPr/>
          <p:nvPr/>
        </p:nvSpPr>
        <p:spPr>
          <a:xfrm>
            <a:off x="884117" y="1948644"/>
            <a:ext cx="941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STEP 1: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D78233E9-8C8A-4C4B-8410-5B68C58A2CBC}"/>
              </a:ext>
            </a:extLst>
          </p:cNvPr>
          <p:cNvSpPr/>
          <p:nvPr/>
        </p:nvSpPr>
        <p:spPr>
          <a:xfrm>
            <a:off x="4237245" y="1943842"/>
            <a:ext cx="1579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STEP 2 and 3: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90DAE29-2FBC-4134-AB8B-A9457F16EB0E}"/>
              </a:ext>
            </a:extLst>
          </p:cNvPr>
          <p:cNvSpPr/>
          <p:nvPr/>
        </p:nvSpPr>
        <p:spPr>
          <a:xfrm>
            <a:off x="7333727" y="3615257"/>
            <a:ext cx="941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STEP 4: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5F0872E-ADED-4129-BE88-E4EBD737DBBA}"/>
                  </a:ext>
                </a:extLst>
              </p:cNvPr>
              <p:cNvSpPr txBox="1"/>
              <p:nvPr/>
            </p:nvSpPr>
            <p:spPr>
              <a:xfrm>
                <a:off x="7400478" y="4083920"/>
                <a:ext cx="4575676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3,4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=200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+50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=250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5F0872E-ADED-4129-BE88-E4EBD737DB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0478" y="4083920"/>
                <a:ext cx="4575676" cy="331437"/>
              </a:xfrm>
              <a:prstGeom prst="rect">
                <a:avLst/>
              </a:prstGeom>
              <a:blipFill>
                <a:blip r:embed="rId10"/>
                <a:stretch>
                  <a:fillRect l="-932" r="-666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29AC0A0-AEEF-4097-A476-1EE03B123F93}"/>
              </a:ext>
            </a:extLst>
          </p:cNvPr>
          <p:cNvGrpSpPr/>
          <p:nvPr/>
        </p:nvGrpSpPr>
        <p:grpSpPr>
          <a:xfrm>
            <a:off x="4470302" y="3378965"/>
            <a:ext cx="2400702" cy="2198734"/>
            <a:chOff x="4449411" y="4050676"/>
            <a:chExt cx="2400702" cy="2198734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6ECE3F6F-6A8D-49EC-BAEA-77E47BC1B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337" y="4398263"/>
              <a:ext cx="1703443" cy="1851147"/>
            </a:xfrm>
            <a:prstGeom prst="rect">
              <a:avLst/>
            </a:prstGeom>
          </p:spPr>
        </p:pic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A6149D0E-3153-46B9-A249-5B3B24BD4B86}"/>
                </a:ext>
              </a:extLst>
            </p:cNvPr>
            <p:cNvSpPr/>
            <p:nvPr/>
          </p:nvSpPr>
          <p:spPr>
            <a:xfrm>
              <a:off x="5355593" y="4050676"/>
              <a:ext cx="5901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R</a:t>
              </a:r>
              <a:r>
                <a:rPr lang="en-US" sz="2000" baseline="-25000" dirty="0">
                  <a:latin typeface="Calibri" panose="020F0502020204030204" pitchFamily="34" charset="0"/>
                </a:rPr>
                <a:t>1,2</a:t>
              </a:r>
              <a:endParaRPr lang="en-US" sz="2000" baseline="-25000"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42431269-0EFF-49CF-ADE4-919947E74593}"/>
                </a:ext>
              </a:extLst>
            </p:cNvPr>
            <p:cNvSpPr/>
            <p:nvPr/>
          </p:nvSpPr>
          <p:spPr>
            <a:xfrm>
              <a:off x="6260010" y="5245492"/>
              <a:ext cx="5901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R</a:t>
              </a:r>
              <a:r>
                <a:rPr lang="en-US" sz="2000" baseline="-25000" dirty="0">
                  <a:latin typeface="Calibri" panose="020F0502020204030204" pitchFamily="34" charset="0"/>
                </a:rPr>
                <a:t>3,4</a:t>
              </a:r>
              <a:endParaRPr lang="en-US" sz="2000" baseline="-25000" dirty="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AF992B97-6EF1-4FE0-A34E-242DBE1A3A29}"/>
                </a:ext>
              </a:extLst>
            </p:cNvPr>
            <p:cNvSpPr/>
            <p:nvPr/>
          </p:nvSpPr>
          <p:spPr>
            <a:xfrm>
              <a:off x="4449411" y="5151281"/>
              <a:ext cx="427852" cy="345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V</a:t>
              </a:r>
              <a:endParaRPr lang="en-US" sz="2000" baseline="-25000" dirty="0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57725331-07DD-4D49-9DF6-19A761B7D696}"/>
              </a:ext>
            </a:extLst>
          </p:cNvPr>
          <p:cNvGrpSpPr/>
          <p:nvPr/>
        </p:nvGrpSpPr>
        <p:grpSpPr>
          <a:xfrm>
            <a:off x="8482231" y="4606743"/>
            <a:ext cx="2203558" cy="1576387"/>
            <a:chOff x="8482231" y="4606743"/>
            <a:chExt cx="2203558" cy="1576387"/>
          </a:xfrm>
        </p:grpSpPr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ADDE5E26-E8EA-425C-A485-FE6A054D4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006" y="4606743"/>
              <a:ext cx="1838147" cy="1576387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87D27E9-54B2-486D-9299-0612AAEE241D}"/>
                </a:ext>
              </a:extLst>
            </p:cNvPr>
            <p:cNvSpPr/>
            <p:nvPr/>
          </p:nvSpPr>
          <p:spPr>
            <a:xfrm>
              <a:off x="8482231" y="5196183"/>
              <a:ext cx="427852" cy="345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V</a:t>
              </a:r>
              <a:endParaRPr lang="en-US" sz="2000" baseline="-25000" dirty="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D883AF3B-F0C0-4726-86A0-52253E9FED46}"/>
                </a:ext>
              </a:extLst>
            </p:cNvPr>
            <p:cNvSpPr/>
            <p:nvPr/>
          </p:nvSpPr>
          <p:spPr>
            <a:xfrm>
              <a:off x="10095686" y="5177589"/>
              <a:ext cx="5901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err="1">
                  <a:latin typeface="Calibri" panose="020F0502020204030204" pitchFamily="34" charset="0"/>
                </a:rPr>
                <a:t>R</a:t>
              </a:r>
              <a:r>
                <a:rPr lang="en-US" sz="2000" baseline="-25000" dirty="0" err="1">
                  <a:latin typeface="Calibri" panose="020F0502020204030204" pitchFamily="34" charset="0"/>
                </a:rPr>
                <a:t>eq</a:t>
              </a:r>
              <a:endParaRPr lang="en-US" sz="2000" baseline="-25000" dirty="0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BED9AE7-F71E-4420-B86B-156E07D8A4E3}"/>
              </a:ext>
            </a:extLst>
          </p:cNvPr>
          <p:cNvGrpSpPr/>
          <p:nvPr/>
        </p:nvGrpSpPr>
        <p:grpSpPr>
          <a:xfrm>
            <a:off x="8482231" y="848290"/>
            <a:ext cx="405111" cy="1819888"/>
            <a:chOff x="8074029" y="2700297"/>
            <a:chExt cx="405111" cy="1819888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FA83257-7EE6-4115-8E08-C88FDF92E885}"/>
                </a:ext>
              </a:extLst>
            </p:cNvPr>
            <p:cNvGrpSpPr/>
            <p:nvPr/>
          </p:nvGrpSpPr>
          <p:grpSpPr>
            <a:xfrm rot="5400000">
              <a:off x="7374293" y="3415338"/>
              <a:ext cx="1819888" cy="389806"/>
              <a:chOff x="389149" y="2738180"/>
              <a:chExt cx="1819888" cy="389806"/>
            </a:xfrm>
          </p:grpSpPr>
          <p:cxnSp>
            <p:nvCxnSpPr>
              <p:cNvPr id="127" name="AutoShape 8">
                <a:extLst>
                  <a:ext uri="{FF2B5EF4-FFF2-40B4-BE49-F238E27FC236}">
                    <a16:creationId xmlns:a16="http://schemas.microsoft.com/office/drawing/2014/main" id="{502A47E1-149E-4D8F-8B25-8B56189B7F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346454" y="2842670"/>
                <a:ext cx="0" cy="18216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" name="AutoShape 15">
                <a:extLst>
                  <a:ext uri="{FF2B5EF4-FFF2-40B4-BE49-F238E27FC236}">
                    <a16:creationId xmlns:a16="http://schemas.microsoft.com/office/drawing/2014/main" id="{1AF50101-BFEA-4375-80B4-86D74277F1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1775158" y="2490228"/>
                <a:ext cx="414" cy="8673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" name="AutoShape 8">
                <a:extLst>
                  <a:ext uri="{FF2B5EF4-FFF2-40B4-BE49-F238E27FC236}">
                    <a16:creationId xmlns:a16="http://schemas.microsoft.com/office/drawing/2014/main" id="{13A09E30-111D-4CC3-B1BC-6F866FCF1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219702" y="2738180"/>
                <a:ext cx="0" cy="389806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0" name="AutoShape 15">
                <a:extLst>
                  <a:ext uri="{FF2B5EF4-FFF2-40B4-BE49-F238E27FC236}">
                    <a16:creationId xmlns:a16="http://schemas.microsoft.com/office/drawing/2014/main" id="{B5D303F7-6C85-4083-B92C-DEF1F2631F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804621" y="2508223"/>
                <a:ext cx="0" cy="830944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4767EA28-9591-4D8B-9846-701979824E31}"/>
                </a:ext>
              </a:extLst>
            </p:cNvPr>
            <p:cNvSpPr/>
            <p:nvPr/>
          </p:nvSpPr>
          <p:spPr>
            <a:xfrm>
              <a:off x="8074029" y="3148675"/>
              <a:ext cx="287258" cy="78688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+</a:t>
              </a:r>
            </a:p>
            <a:p>
              <a:pPr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dirty="0">
                  <a:ea typeface="Calibri"/>
                  <a:cs typeface="Times New Roman"/>
                </a:rPr>
                <a:t>-</a:t>
              </a:r>
            </a:p>
          </p:txBody>
        </p:sp>
      </p:grpSp>
      <p:cxnSp>
        <p:nvCxnSpPr>
          <p:cNvPr id="131" name="AutoShape 15">
            <a:extLst>
              <a:ext uri="{FF2B5EF4-FFF2-40B4-BE49-F238E27FC236}">
                <a16:creationId xmlns:a16="http://schemas.microsoft.com/office/drawing/2014/main" id="{67D1D264-3414-4ABB-A8D1-C74CF03CF48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692439" y="2676115"/>
            <a:ext cx="1751934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E3074722-AB52-418A-8719-EC89FE741501}"/>
              </a:ext>
            </a:extLst>
          </p:cNvPr>
          <p:cNvGrpSpPr/>
          <p:nvPr/>
        </p:nvGrpSpPr>
        <p:grpSpPr>
          <a:xfrm>
            <a:off x="9870575" y="1141031"/>
            <a:ext cx="207979" cy="1140905"/>
            <a:chOff x="4953000" y="2008821"/>
            <a:chExt cx="272724" cy="1839121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5DE5616A-183B-49BB-BCBF-3A6EF6BA6FC0}"/>
                </a:ext>
              </a:extLst>
            </p:cNvPr>
            <p:cNvGrpSpPr/>
            <p:nvPr/>
          </p:nvGrpSpPr>
          <p:grpSpPr>
            <a:xfrm rot="16200000">
              <a:off x="4172369" y="2835546"/>
              <a:ext cx="1839121" cy="185672"/>
              <a:chOff x="5880224" y="2571086"/>
              <a:chExt cx="1839121" cy="347662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C0DD7BBA-68BB-406D-B965-A8069A4611A4}"/>
                  </a:ext>
                </a:extLst>
              </p:cNvPr>
              <p:cNvCxnSpPr/>
              <p:nvPr/>
            </p:nvCxnSpPr>
            <p:spPr bwMode="auto"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D2EFCB59-EC1C-4EA6-BBF7-62B572BBF485}"/>
                  </a:ext>
                </a:extLst>
              </p:cNvPr>
              <p:cNvCxnSpPr/>
              <p:nvPr/>
            </p:nvCxnSpPr>
            <p:spPr bwMode="auto"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8" name="Group 98">
                <a:extLst>
                  <a:ext uri="{FF2B5EF4-FFF2-40B4-BE49-F238E27FC236}">
                    <a16:creationId xmlns:a16="http://schemas.microsoft.com/office/drawing/2014/main" id="{C28CAA18-A278-4CF9-BC18-FC6CDF97CC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54A63770-82BE-4A79-AA95-4528DBBEE04B}"/>
                    </a:ext>
                  </a:extLst>
                </p:cNvPr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824A49F1-33D2-4995-887B-292BFFC54882}"/>
                    </a:ext>
                  </a:extLst>
                </p:cNvPr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DD336FB0-A5BE-4B52-9E92-09A362785157}"/>
                    </a:ext>
                  </a:extLst>
                </p:cNvPr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95FA8A73-D87B-4519-BB7C-F06F33B3FC60}"/>
                    </a:ext>
                  </a:extLst>
                </p:cNvPr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AF5D438F-E9D7-455F-90FE-7C77A5496DCA}"/>
                    </a:ext>
                  </a:extLst>
                </p:cNvPr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>
                  <a:extLst>
                    <a:ext uri="{FF2B5EF4-FFF2-40B4-BE49-F238E27FC236}">
                      <a16:creationId xmlns:a16="http://schemas.microsoft.com/office/drawing/2014/main" id="{A7E68654-ACF5-47C9-A827-4D6E1AA0EF97}"/>
                    </a:ext>
                  </a:extLst>
                </p:cNvPr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3D9993B9-C609-46E3-853B-C60304126850}"/>
                    </a:ext>
                  </a:extLst>
                </p:cNvPr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93FD32BE-7F62-43CF-91B0-FB021C369D2A}"/>
                </a:ext>
              </a:extLst>
            </p:cNvPr>
            <p:cNvSpPr/>
            <p:nvPr/>
          </p:nvSpPr>
          <p:spPr>
            <a:xfrm rot="16200000">
              <a:off x="4945293" y="2844404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1EA51EB5-E703-4309-869F-9797683C1888}"/>
                </a:ext>
              </a:extLst>
            </p:cNvPr>
            <p:cNvSpPr/>
            <p:nvPr/>
          </p:nvSpPr>
          <p:spPr>
            <a:xfrm rot="16200000">
              <a:off x="4718288" y="2962688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46" name="AutoShape 15">
            <a:extLst>
              <a:ext uri="{FF2B5EF4-FFF2-40B4-BE49-F238E27FC236}">
                <a16:creationId xmlns:a16="http://schemas.microsoft.com/office/drawing/2014/main" id="{83A91CBA-754A-4EC2-B4BC-9CF5D5C343A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74383" y="2281937"/>
            <a:ext cx="882338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7" name="AutoShape 15">
            <a:extLst>
              <a:ext uri="{FF2B5EF4-FFF2-40B4-BE49-F238E27FC236}">
                <a16:creationId xmlns:a16="http://schemas.microsoft.com/office/drawing/2014/main" id="{ECB7C2BB-E60C-46BB-AF7C-65D55E67FCC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444373" y="830932"/>
            <a:ext cx="0" cy="31474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8" name="AutoShape 15">
            <a:extLst>
              <a:ext uri="{FF2B5EF4-FFF2-40B4-BE49-F238E27FC236}">
                <a16:creationId xmlns:a16="http://schemas.microsoft.com/office/drawing/2014/main" id="{2A609800-DCB8-40DF-8BC6-BA4967BCA9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74383" y="1145672"/>
            <a:ext cx="882338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289A3EE-D92E-4959-8917-45AA27DFE09E}"/>
              </a:ext>
            </a:extLst>
          </p:cNvPr>
          <p:cNvGrpSpPr/>
          <p:nvPr/>
        </p:nvGrpSpPr>
        <p:grpSpPr>
          <a:xfrm>
            <a:off x="10752913" y="1135329"/>
            <a:ext cx="207979" cy="1140905"/>
            <a:chOff x="4953000" y="2008821"/>
            <a:chExt cx="272724" cy="1839121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12752F24-D81C-449A-9936-6DC9B70C29E9}"/>
                </a:ext>
              </a:extLst>
            </p:cNvPr>
            <p:cNvGrpSpPr/>
            <p:nvPr/>
          </p:nvGrpSpPr>
          <p:grpSpPr>
            <a:xfrm rot="16200000">
              <a:off x="4172369" y="2835546"/>
              <a:ext cx="1839121" cy="185672"/>
              <a:chOff x="5880224" y="2571086"/>
              <a:chExt cx="1839121" cy="347662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23F090EB-8DE6-4F21-A593-3BF5935266A5}"/>
                  </a:ext>
                </a:extLst>
              </p:cNvPr>
              <p:cNvCxnSpPr/>
              <p:nvPr/>
            </p:nvCxnSpPr>
            <p:spPr bwMode="auto">
              <a:xfrm flipH="1">
                <a:off x="5880224" y="2743515"/>
                <a:ext cx="627063" cy="47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936C9547-8598-4CE7-A756-329E82173BE2}"/>
                  </a:ext>
                </a:extLst>
              </p:cNvPr>
              <p:cNvCxnSpPr/>
              <p:nvPr/>
            </p:nvCxnSpPr>
            <p:spPr bwMode="auto">
              <a:xfrm flipH="1">
                <a:off x="7119270" y="2743818"/>
                <a:ext cx="6000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5" name="Group 98">
                <a:extLst>
                  <a:ext uri="{FF2B5EF4-FFF2-40B4-BE49-F238E27FC236}">
                    <a16:creationId xmlns:a16="http://schemas.microsoft.com/office/drawing/2014/main" id="{E0C61562-3538-4D49-9937-49D0FC042E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99339" y="2571086"/>
                <a:ext cx="626267" cy="347662"/>
                <a:chOff x="7209220" y="1678338"/>
                <a:chExt cx="704492" cy="303002"/>
              </a:xfrm>
            </p:grpSpPr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8AB6C401-2BD2-475E-893A-C43DB258A720}"/>
                    </a:ext>
                  </a:extLst>
                </p:cNvPr>
                <p:cNvCxnSpPr/>
                <p:nvPr/>
              </p:nvCxnSpPr>
              <p:spPr>
                <a:xfrm flipV="1">
                  <a:off x="7387798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5BC76B70-A30D-4DED-AC3E-8ED0E2AF40F0}"/>
                    </a:ext>
                  </a:extLst>
                </p:cNvPr>
                <p:cNvCxnSpPr/>
                <p:nvPr/>
              </p:nvCxnSpPr>
              <p:spPr>
                <a:xfrm>
                  <a:off x="7505660" y="1678338"/>
                  <a:ext cx="116077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A4FE75D8-A35E-4243-9D40-1BFD9EB25421}"/>
                    </a:ext>
                  </a:extLst>
                </p:cNvPr>
                <p:cNvCxnSpPr/>
                <p:nvPr/>
              </p:nvCxnSpPr>
              <p:spPr>
                <a:xfrm flipV="1">
                  <a:off x="7844067" y="1825261"/>
                  <a:ext cx="69645" cy="15219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BA60D963-9564-47F7-B61E-A46AB966ABF6}"/>
                    </a:ext>
                  </a:extLst>
                </p:cNvPr>
                <p:cNvCxnSpPr/>
                <p:nvPr/>
              </p:nvCxnSpPr>
              <p:spPr>
                <a:xfrm flipV="1">
                  <a:off x="7209220" y="1682489"/>
                  <a:ext cx="69646" cy="15081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8BD09DFF-9717-4020-85D4-CE9A8C35BE52}"/>
                    </a:ext>
                  </a:extLst>
                </p:cNvPr>
                <p:cNvCxnSpPr/>
                <p:nvPr/>
              </p:nvCxnSpPr>
              <p:spPr>
                <a:xfrm>
                  <a:off x="727886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id="{83150FC9-F5F2-4045-AA85-F8C4E2C48FB2}"/>
                    </a:ext>
                  </a:extLst>
                </p:cNvPr>
                <p:cNvCxnSpPr/>
                <p:nvPr/>
              </p:nvCxnSpPr>
              <p:spPr>
                <a:xfrm flipV="1">
                  <a:off x="7614594" y="1678338"/>
                  <a:ext cx="117862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29A158CC-2D10-4BE8-8AB8-E3846D51C22D}"/>
                    </a:ext>
                  </a:extLst>
                </p:cNvPr>
                <p:cNvCxnSpPr/>
                <p:nvPr/>
              </p:nvCxnSpPr>
              <p:spPr>
                <a:xfrm>
                  <a:off x="7732456" y="1678338"/>
                  <a:ext cx="116076" cy="30300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8DF02868-8C1A-4C2F-87C8-97D40416F12D}"/>
                </a:ext>
              </a:extLst>
            </p:cNvPr>
            <p:cNvSpPr/>
            <p:nvPr/>
          </p:nvSpPr>
          <p:spPr>
            <a:xfrm rot="16200000">
              <a:off x="4945293" y="2844404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EDF796B7-7D60-4E6A-87EC-7DC33D731905}"/>
                </a:ext>
              </a:extLst>
            </p:cNvPr>
            <p:cNvSpPr/>
            <p:nvPr/>
          </p:nvSpPr>
          <p:spPr>
            <a:xfrm rot="16200000">
              <a:off x="4718288" y="2962688"/>
              <a:ext cx="515144" cy="45719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63" name="AutoShape 15">
            <a:extLst>
              <a:ext uri="{FF2B5EF4-FFF2-40B4-BE49-F238E27FC236}">
                <a16:creationId xmlns:a16="http://schemas.microsoft.com/office/drawing/2014/main" id="{1B5DED36-2952-482F-BF6D-E64A0A64D7D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460504" y="2276235"/>
            <a:ext cx="0" cy="39988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0FDC1092-7A3D-4070-A54B-2D578D31DFAB}"/>
              </a:ext>
            </a:extLst>
          </p:cNvPr>
          <p:cNvCxnSpPr/>
          <p:nvPr/>
        </p:nvCxnSpPr>
        <p:spPr bwMode="auto">
          <a:xfrm flipH="1">
            <a:off x="9582228" y="838562"/>
            <a:ext cx="2121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A9CA594B-EE8E-444B-AEA9-5ADD31CEA571}"/>
              </a:ext>
            </a:extLst>
          </p:cNvPr>
          <p:cNvCxnSpPr/>
          <p:nvPr/>
        </p:nvCxnSpPr>
        <p:spPr bwMode="auto">
          <a:xfrm flipH="1">
            <a:off x="10224695" y="838696"/>
            <a:ext cx="2210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98">
            <a:extLst>
              <a:ext uri="{FF2B5EF4-FFF2-40B4-BE49-F238E27FC236}">
                <a16:creationId xmlns:a16="http://schemas.microsoft.com/office/drawing/2014/main" id="{F5C082B5-22B5-4676-96A8-420F4CF74BC1}"/>
              </a:ext>
            </a:extLst>
          </p:cNvPr>
          <p:cNvGrpSpPr>
            <a:grpSpLocks/>
          </p:cNvGrpSpPr>
          <p:nvPr/>
        </p:nvGrpSpPr>
        <p:grpSpPr bwMode="auto">
          <a:xfrm>
            <a:off x="9788814" y="761912"/>
            <a:ext cx="440336" cy="154546"/>
            <a:chOff x="7209220" y="1678338"/>
            <a:chExt cx="704492" cy="303002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2A593026-FB82-46F4-83A6-A0D94B21F455}"/>
                </a:ext>
              </a:extLst>
            </p:cNvPr>
            <p:cNvCxnSpPr/>
            <p:nvPr/>
          </p:nvCxnSpPr>
          <p:spPr>
            <a:xfrm flipV="1">
              <a:off x="7387798" y="1678338"/>
              <a:ext cx="117862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2B1036ED-3A65-47D2-A213-C087E23FD20D}"/>
                </a:ext>
              </a:extLst>
            </p:cNvPr>
            <p:cNvCxnSpPr/>
            <p:nvPr/>
          </p:nvCxnSpPr>
          <p:spPr>
            <a:xfrm>
              <a:off x="7505660" y="1678338"/>
              <a:ext cx="116077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FC62B965-0DA3-4578-ABFC-311EE6540960}"/>
                </a:ext>
              </a:extLst>
            </p:cNvPr>
            <p:cNvCxnSpPr/>
            <p:nvPr/>
          </p:nvCxnSpPr>
          <p:spPr>
            <a:xfrm flipV="1">
              <a:off x="7844067" y="1825261"/>
              <a:ext cx="69645" cy="1521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F0A7E04-A320-4BCA-AAD1-D80D52F57AD4}"/>
                </a:ext>
              </a:extLst>
            </p:cNvPr>
            <p:cNvCxnSpPr/>
            <p:nvPr/>
          </p:nvCxnSpPr>
          <p:spPr>
            <a:xfrm flipV="1">
              <a:off x="7209220" y="1682489"/>
              <a:ext cx="69646" cy="15081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C6B450DE-7085-4C89-9CEA-B650EE6B5A86}"/>
                </a:ext>
              </a:extLst>
            </p:cNvPr>
            <p:cNvCxnSpPr/>
            <p:nvPr/>
          </p:nvCxnSpPr>
          <p:spPr>
            <a:xfrm>
              <a:off x="7278866" y="1678338"/>
              <a:ext cx="116076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584E2372-21DE-446A-BE9E-FE044A5911FE}"/>
                </a:ext>
              </a:extLst>
            </p:cNvPr>
            <p:cNvCxnSpPr/>
            <p:nvPr/>
          </p:nvCxnSpPr>
          <p:spPr>
            <a:xfrm flipV="1">
              <a:off x="7614594" y="1678338"/>
              <a:ext cx="117862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CC2BD916-337E-40DE-93A1-6CD879F481FE}"/>
                </a:ext>
              </a:extLst>
            </p:cNvPr>
            <p:cNvCxnSpPr/>
            <p:nvPr/>
          </p:nvCxnSpPr>
          <p:spPr>
            <a:xfrm>
              <a:off x="7732456" y="1678338"/>
              <a:ext cx="116076" cy="303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4AE7FB83-E518-422E-BEDB-1E64DFCCAC55}"/>
              </a:ext>
            </a:extLst>
          </p:cNvPr>
          <p:cNvSpPr/>
          <p:nvPr/>
        </p:nvSpPr>
        <p:spPr>
          <a:xfrm>
            <a:off x="9861932" y="912496"/>
            <a:ext cx="362204" cy="3805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A39E0E1-5937-44E9-89F4-9FBFC449F000}"/>
              </a:ext>
            </a:extLst>
          </p:cNvPr>
          <p:cNvSpPr/>
          <p:nvPr/>
        </p:nvSpPr>
        <p:spPr>
          <a:xfrm>
            <a:off x="9778765" y="723546"/>
            <a:ext cx="362204" cy="38055"/>
          </a:xfrm>
          <a:prstGeom prst="rect">
            <a:avLst/>
          </a:prstGeom>
          <a:solidFill>
            <a:schemeClr val="bg1"/>
          </a:solidFill>
          <a:ln>
            <a:noFill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Text Box 5">
            <a:extLst>
              <a:ext uri="{FF2B5EF4-FFF2-40B4-BE49-F238E27FC236}">
                <a16:creationId xmlns:a16="http://schemas.microsoft.com/office/drawing/2014/main" id="{D0441E6A-966F-4EBB-A8F5-D6F79D7D5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2129" y="440314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150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DA6B1FB0-A36D-411B-89E6-7062A5B56CD1}"/>
              </a:ext>
            </a:extLst>
          </p:cNvPr>
          <p:cNvGrpSpPr/>
          <p:nvPr/>
        </p:nvGrpSpPr>
        <p:grpSpPr>
          <a:xfrm>
            <a:off x="8692439" y="492269"/>
            <a:ext cx="950095" cy="462729"/>
            <a:chOff x="8689599" y="2383414"/>
            <a:chExt cx="950095" cy="462729"/>
          </a:xfrm>
        </p:grpSpPr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5BE97B26-CAAD-4E41-A8F0-C2B99D5E7E30}"/>
                </a:ext>
              </a:extLst>
            </p:cNvPr>
            <p:cNvCxnSpPr/>
            <p:nvPr/>
          </p:nvCxnSpPr>
          <p:spPr bwMode="auto">
            <a:xfrm flipH="1">
              <a:off x="8689599" y="2734154"/>
              <a:ext cx="2987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556E4153-8A1D-41FB-AB37-84B78D409BEB}"/>
                </a:ext>
              </a:extLst>
            </p:cNvPr>
            <p:cNvCxnSpPr/>
            <p:nvPr/>
          </p:nvCxnSpPr>
          <p:spPr bwMode="auto">
            <a:xfrm flipH="1">
              <a:off x="9418671" y="2734288"/>
              <a:ext cx="2210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Group 98">
              <a:extLst>
                <a:ext uri="{FF2B5EF4-FFF2-40B4-BE49-F238E27FC236}">
                  <a16:creationId xmlns:a16="http://schemas.microsoft.com/office/drawing/2014/main" id="{BCB46EA5-B535-420F-BBCD-7B720C8232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2790" y="2657504"/>
              <a:ext cx="440336" cy="154546"/>
              <a:chOff x="7209220" y="1678338"/>
              <a:chExt cx="704492" cy="303002"/>
            </a:xfrm>
          </p:grpSpPr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5EA11133-8DC7-4198-B731-7730318EB8AB}"/>
                  </a:ext>
                </a:extLst>
              </p:cNvPr>
              <p:cNvCxnSpPr/>
              <p:nvPr/>
            </p:nvCxnSpPr>
            <p:spPr>
              <a:xfrm flipV="1">
                <a:off x="7387798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7BC53B65-82C9-43C6-8542-8EC471D835F6}"/>
                  </a:ext>
                </a:extLst>
              </p:cNvPr>
              <p:cNvCxnSpPr/>
              <p:nvPr/>
            </p:nvCxnSpPr>
            <p:spPr>
              <a:xfrm>
                <a:off x="7505660" y="1678338"/>
                <a:ext cx="116077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4EB35836-F43E-41E9-9B65-1B33EF366FC5}"/>
                  </a:ext>
                </a:extLst>
              </p:cNvPr>
              <p:cNvCxnSpPr/>
              <p:nvPr/>
            </p:nvCxnSpPr>
            <p:spPr>
              <a:xfrm flipV="1">
                <a:off x="7844067" y="1825261"/>
                <a:ext cx="69645" cy="1521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CF7334B2-FC55-44C0-953D-90033A9C164A}"/>
                  </a:ext>
                </a:extLst>
              </p:cNvPr>
              <p:cNvCxnSpPr/>
              <p:nvPr/>
            </p:nvCxnSpPr>
            <p:spPr>
              <a:xfrm flipV="1">
                <a:off x="7209220" y="1682489"/>
                <a:ext cx="69646" cy="1508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C4C8CB80-701C-491A-9CAF-0EF4ADEED2EA}"/>
                  </a:ext>
                </a:extLst>
              </p:cNvPr>
              <p:cNvCxnSpPr/>
              <p:nvPr/>
            </p:nvCxnSpPr>
            <p:spPr>
              <a:xfrm>
                <a:off x="727886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43FD0673-EFA4-4096-B86A-1A5184839D79}"/>
                  </a:ext>
                </a:extLst>
              </p:cNvPr>
              <p:cNvCxnSpPr/>
              <p:nvPr/>
            </p:nvCxnSpPr>
            <p:spPr>
              <a:xfrm flipV="1">
                <a:off x="7614594" y="1678338"/>
                <a:ext cx="117862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EB817F34-2D5F-447D-80CA-F1DF29AB95B4}"/>
                  </a:ext>
                </a:extLst>
              </p:cNvPr>
              <p:cNvCxnSpPr/>
              <p:nvPr/>
            </p:nvCxnSpPr>
            <p:spPr>
              <a:xfrm>
                <a:off x="7732456" y="1678338"/>
                <a:ext cx="116076" cy="3030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8634B0DB-61DD-4994-967C-9CF545A87E4C}"/>
                </a:ext>
              </a:extLst>
            </p:cNvPr>
            <p:cNvSpPr/>
            <p:nvPr/>
          </p:nvSpPr>
          <p:spPr>
            <a:xfrm>
              <a:off x="9055908" y="2808088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8B34260D-E619-451D-B33D-3A1E8996D7D1}"/>
                </a:ext>
              </a:extLst>
            </p:cNvPr>
            <p:cNvSpPr/>
            <p:nvPr/>
          </p:nvSpPr>
          <p:spPr>
            <a:xfrm>
              <a:off x="8972741" y="2598356"/>
              <a:ext cx="362204" cy="38055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3" name="Text Box 5">
              <a:extLst>
                <a:ext uri="{FF2B5EF4-FFF2-40B4-BE49-F238E27FC236}">
                  <a16:creationId xmlns:a16="http://schemas.microsoft.com/office/drawing/2014/main" id="{5D031A28-B799-4FF8-86A4-0324CEEF0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5944" y="2383414"/>
              <a:ext cx="5501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latin typeface="+mn-lt"/>
                </a:rPr>
                <a:t>50</a:t>
              </a:r>
              <a:r>
                <a:rPr lang="en-US" sz="1600" dirty="0">
                  <a:latin typeface="Symbol" pitchFamily="18" charset="2"/>
                </a:rPr>
                <a:t>W</a:t>
              </a:r>
              <a:endParaRPr lang="en-US" sz="1600" dirty="0">
                <a:latin typeface="+mn-lt"/>
              </a:endParaRPr>
            </a:p>
          </p:txBody>
        </p:sp>
      </p:grpSp>
      <p:sp>
        <p:nvSpPr>
          <p:cNvPr id="191" name="Text Box 5">
            <a:extLst>
              <a:ext uri="{FF2B5EF4-FFF2-40B4-BE49-F238E27FC236}">
                <a16:creationId xmlns:a16="http://schemas.microsoft.com/office/drawing/2014/main" id="{A7C001A2-497C-4065-97F6-A73CD72BD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4743" y="1539805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192" name="Text Box 5">
            <a:extLst>
              <a:ext uri="{FF2B5EF4-FFF2-40B4-BE49-F238E27FC236}">
                <a16:creationId xmlns:a16="http://schemas.microsoft.com/office/drawing/2014/main" id="{11F04675-4CB2-4D9F-B0DA-1CE24EC08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3327" y="1563956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latin typeface="+mn-lt"/>
              </a:rPr>
              <a:t>100</a:t>
            </a:r>
            <a:r>
              <a:rPr lang="en-US" sz="1600" dirty="0">
                <a:latin typeface="Symbol" pitchFamily="18" charset="2"/>
              </a:rPr>
              <a:t>W</a:t>
            </a:r>
            <a:endParaRPr lang="en-US" sz="1600" dirty="0">
              <a:latin typeface="+mn-lt"/>
            </a:endParaRPr>
          </a:p>
        </p:txBody>
      </p:sp>
      <p:sp>
        <p:nvSpPr>
          <p:cNvPr id="193" name="Text Box 6">
            <a:extLst>
              <a:ext uri="{FF2B5EF4-FFF2-40B4-BE49-F238E27FC236}">
                <a16:creationId xmlns:a16="http://schemas.microsoft.com/office/drawing/2014/main" id="{8D954266-A39B-4587-99D6-1F73859E02C4}"/>
              </a:ext>
            </a:extLst>
          </p:cNvPr>
          <p:cNvSpPr txBox="1"/>
          <p:nvPr/>
        </p:nvSpPr>
        <p:spPr bwMode="auto">
          <a:xfrm>
            <a:off x="7923858" y="1539602"/>
            <a:ext cx="803211" cy="38762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dirty="0">
                <a:solidFill>
                  <a:schemeClr val="tx1"/>
                </a:solidFill>
                <a:ea typeface="Calibri"/>
                <a:cs typeface="Times New Roman"/>
              </a:rPr>
              <a:t>5V</a:t>
            </a:r>
          </a:p>
        </p:txBody>
      </p:sp>
    </p:spTree>
    <p:extLst>
      <p:ext uri="{BB962C8B-B14F-4D97-AF65-F5344CB8AC3E}">
        <p14:creationId xmlns:p14="http://schemas.microsoft.com/office/powerpoint/2010/main" val="315152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03" grpId="0"/>
      <p:bldP spid="104" grpId="0"/>
      <p:bldP spid="111" grpId="0"/>
      <p:bldP spid="112" grpId="0"/>
      <p:bldP spid="113" grpId="0"/>
      <p:bldP spid="1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437</Words>
  <Application>Microsoft Office PowerPoint</Application>
  <PresentationFormat>Widescreen</PresentationFormat>
  <Paragraphs>116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Symbol</vt:lpstr>
      <vt:lpstr>Office Theme</vt:lpstr>
      <vt:lpstr>Series and Parallel Circuits</vt:lpstr>
      <vt:lpstr>DISCLAIMER &amp; USAGE</vt:lpstr>
      <vt:lpstr>Different Ways of Combining Resistors </vt:lpstr>
      <vt:lpstr>Series Resistors</vt:lpstr>
      <vt:lpstr>Measure Resistance Combinations</vt:lpstr>
      <vt:lpstr>Measuring Resistance for Resistors in Parallel</vt:lpstr>
      <vt:lpstr>PowerPoint Presentation</vt:lpstr>
      <vt:lpstr>Combined Series &amp; Parallel Resistors</vt:lpstr>
      <vt:lpstr>Find Req for the given circuit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Krystal Corbett</cp:lastModifiedBy>
  <cp:revision>57</cp:revision>
  <dcterms:created xsi:type="dcterms:W3CDTF">2017-03-05T23:41:57Z</dcterms:created>
  <dcterms:modified xsi:type="dcterms:W3CDTF">2019-08-18T19:30:16Z</dcterms:modified>
</cp:coreProperties>
</file>