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82" r:id="rId3"/>
    <p:sldId id="269" r:id="rId4"/>
    <p:sldId id="270" r:id="rId5"/>
    <p:sldId id="262" r:id="rId6"/>
    <p:sldId id="261" r:id="rId7"/>
    <p:sldId id="264" r:id="rId8"/>
    <p:sldId id="275" r:id="rId9"/>
    <p:sldId id="276" r:id="rId10"/>
    <p:sldId id="278" r:id="rId11"/>
    <p:sldId id="281" r:id="rId12"/>
    <p:sldId id="279" r:id="rId13"/>
    <p:sldId id="266" r:id="rId14"/>
    <p:sldId id="280"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1F424A-AA4D-614D-9BAE-52F26C28B713}">
          <p14:sldIdLst>
            <p14:sldId id="259"/>
            <p14:sldId id="282"/>
            <p14:sldId id="269"/>
            <p14:sldId id="270"/>
            <p14:sldId id="262"/>
            <p14:sldId id="261"/>
            <p14:sldId id="264"/>
            <p14:sldId id="275"/>
            <p14:sldId id="276"/>
            <p14:sldId id="278"/>
            <p14:sldId id="281"/>
            <p14:sldId id="279"/>
            <p14:sldId id="266"/>
            <p14:sldId id="280"/>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5BC"/>
    <a:srgbClr val="76A5BC"/>
    <a:srgbClr val="C8E0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0"/>
  </p:normalViewPr>
  <p:slideViewPr>
    <p:cSldViewPr snapToGrid="0" snapToObjects="1">
      <p:cViewPr varScale="1">
        <p:scale>
          <a:sx n="111" d="100"/>
          <a:sy n="111" d="100"/>
        </p:scale>
        <p:origin x="158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userDrawn="1"/>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accent1">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accent1">
              <a:alpha val="29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ln>
                <a:solidFill>
                  <a:schemeClr val="accent1"/>
                </a:solidFill>
              </a:ln>
              <a:solidFill>
                <a:schemeClr val="accent1"/>
              </a:solidFill>
            </a:endParaRPr>
          </a:p>
        </p:txBody>
      </p:sp>
      <p:sp>
        <p:nvSpPr>
          <p:cNvPr id="9" name="Title 8"/>
          <p:cNvSpPr>
            <a:spLocks noGrp="1"/>
          </p:cNvSpPr>
          <p:nvPr>
            <p:ph type="ctrTitle" hasCustomPrompt="1"/>
          </p:nvPr>
        </p:nvSpPr>
        <p:spPr>
          <a:xfrm>
            <a:off x="429064" y="3337560"/>
            <a:ext cx="6480048" cy="2301240"/>
          </a:xfrm>
        </p:spPr>
        <p:txBody>
          <a:bodyPr rIns="45720" anchor="t"/>
          <a:lstStyle>
            <a:lvl1pPr marL="0" algn="r">
              <a:defRPr lang="en-US" b="1" cap="all" baseline="0" dirty="0">
                <a:ln w="5000" cmpd="sng">
                  <a:solidFill>
                    <a:schemeClr val="accent2"/>
                  </a:solidFill>
                  <a:prstDash val="solid"/>
                </a:ln>
                <a:solidFill>
                  <a:schemeClr val="accent1"/>
                </a:solidFill>
                <a:effectLst>
                  <a:outerShdw blurRad="50800" dist="38100" dir="5400000" algn="t" rotWithShape="0">
                    <a:prstClr val="black">
                      <a:alpha val="50000"/>
                    </a:prstClr>
                  </a:outerShdw>
                </a:effectLst>
              </a:defRPr>
            </a:lvl1pPr>
          </a:lstStyle>
          <a:p>
            <a:r>
              <a:rPr kumimoji="0" lang="en-US" dirty="0"/>
              <a:t>Presentation title here</a:t>
            </a:r>
          </a:p>
        </p:txBody>
      </p:sp>
      <p:sp>
        <p:nvSpPr>
          <p:cNvPr id="17" name="Subtitle 16"/>
          <p:cNvSpPr>
            <a:spLocks noGrp="1"/>
          </p:cNvSpPr>
          <p:nvPr>
            <p:ph type="subTitle" idx="1" hasCustomPrompt="1"/>
          </p:nvPr>
        </p:nvSpPr>
        <p:spPr>
          <a:xfrm>
            <a:off x="433050" y="1544812"/>
            <a:ext cx="6480048" cy="1752600"/>
          </a:xfrm>
        </p:spPr>
        <p:txBody>
          <a:bodyPr tIns="0" rIns="45720" bIns="0" anchor="b">
            <a:normAutofit/>
          </a:bodyPr>
          <a:lstStyle>
            <a:lvl1pPr marL="0" indent="0" algn="r">
              <a:buNone/>
              <a:defRPr sz="2000">
                <a:solidFill>
                  <a:schemeClr val="bg2"/>
                </a:solidFill>
                <a:effectLst>
                  <a:outerShdw blurRad="50800" dist="38100" dir="2700000" algn="tl" rotWithShape="0">
                    <a:srgbClr val="000000">
                      <a:alpha val="43000"/>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John Smith – Anywhere College</a:t>
            </a:r>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pic>
        <p:nvPicPr>
          <p:cNvPr id="13" name="Picture 12" descr="CTC Logo - Horizontal WHITE TEX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58672" y="6228047"/>
            <a:ext cx="2341042" cy="629953"/>
          </a:xfrm>
          <a:prstGeom prst="rect">
            <a:avLst/>
          </a:prstGeom>
        </p:spPr>
      </p:pic>
      <p:pic>
        <p:nvPicPr>
          <p:cNvPr id="14" name="Picture 13" descr="NSF 4 Color Logo without Shading - Pri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23707" y="6228389"/>
            <a:ext cx="557994" cy="5588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65314" y="645886"/>
            <a:ext cx="9209314" cy="566057"/>
          </a:xfrm>
          <a:prstGeom prst="rect">
            <a:avLst/>
          </a:prstGeom>
          <a:solidFill>
            <a:srgbClr val="3885B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userDrawn="1"/>
        </p:nvSpPr>
        <p:spPr>
          <a:xfrm>
            <a:off x="-544286" y="-878115"/>
            <a:ext cx="4201886" cy="4100286"/>
          </a:xfrm>
          <a:prstGeom prst="ellipse">
            <a:avLst/>
          </a:prstGeom>
          <a:solidFill>
            <a:srgbClr val="C8E0FA">
              <a:alpha val="51000"/>
            </a:srgbClr>
          </a:solidFill>
          <a:ln>
            <a:noFill/>
          </a:ln>
          <a:effectLst>
            <a:softEdge rad="558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chemeClr val="bg2"/>
                </a:solidFill>
                <a:effectLst>
                  <a:outerShdw blurRad="50800" dist="38100" dir="2700000" algn="tl" rotWithShape="0">
                    <a:srgbClr val="000000">
                      <a:alpha val="43000"/>
                    </a:srgbClr>
                  </a:outerShdw>
                </a:effectLst>
              </a:defRPr>
            </a:lvl1pPr>
            <a:lvl2pPr>
              <a:defRPr>
                <a:solidFill>
                  <a:schemeClr val="bg2"/>
                </a:solidFill>
                <a:effectLst>
                  <a:outerShdw blurRad="50800" dist="38100" dir="2700000" algn="tl" rotWithShape="0">
                    <a:srgbClr val="000000">
                      <a:alpha val="43000"/>
                    </a:srgbClr>
                  </a:outerShdw>
                </a:effectLst>
              </a:defRPr>
            </a:lvl2pPr>
            <a:lvl3pPr>
              <a:defRPr>
                <a:solidFill>
                  <a:schemeClr val="bg2"/>
                </a:solidFill>
                <a:effectLst>
                  <a:outerShdw blurRad="50800" dist="38100" dir="2700000" algn="tl" rotWithShape="0">
                    <a:srgbClr val="000000">
                      <a:alpha val="43000"/>
                    </a:srgbClr>
                  </a:outerShdw>
                </a:effectLst>
              </a:defRPr>
            </a:lvl3pPr>
            <a:lvl4pPr>
              <a:defRPr>
                <a:solidFill>
                  <a:schemeClr val="bg2"/>
                </a:solidFill>
                <a:effectLst>
                  <a:outerShdw blurRad="50800" dist="38100" dir="2700000" algn="tl" rotWithShape="0">
                    <a:srgbClr val="000000">
                      <a:alpha val="43000"/>
                    </a:srgbClr>
                  </a:outerShdw>
                </a:effectLst>
              </a:defRPr>
            </a:lvl4pPr>
            <a:lvl5pPr>
              <a:defRPr>
                <a:solidFill>
                  <a:schemeClr val="bg2"/>
                </a:solidFill>
                <a:effectLst>
                  <a:outerShdw blurRad="50800" dist="38100" dir="2700000" algn="tl" rotWithShape="0">
                    <a:srgbClr val="000000">
                      <a:alpha val="43000"/>
                    </a:srgbClr>
                  </a:outerShdw>
                </a:effectLs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pic>
        <p:nvPicPr>
          <p:cNvPr id="9" name="Picture 8" descr="NSF 4 Color Logo without Shading - Pri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121" y="6228389"/>
            <a:ext cx="557994" cy="558800"/>
          </a:xfrm>
          <a:prstGeom prst="rect">
            <a:avLst/>
          </a:prstGeom>
        </p:spPr>
      </p:pic>
      <p:pic>
        <p:nvPicPr>
          <p:cNvPr id="10" name="Picture 9" descr="CTC Logo - Horizonta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4115" y="6185628"/>
            <a:ext cx="2500085" cy="672372"/>
          </a:xfrm>
          <a:prstGeom prst="rect">
            <a:avLst/>
          </a:prstGeom>
        </p:spPr>
      </p:pic>
      <p:sp>
        <p:nvSpPr>
          <p:cNvPr id="2" name="Title 1"/>
          <p:cNvSpPr>
            <a:spLocks noGrp="1"/>
          </p:cNvSpPr>
          <p:nvPr>
            <p:ph type="title"/>
          </p:nvPr>
        </p:nvSpPr>
        <p:spPr/>
        <p:txBody>
          <a:bodyPr/>
          <a:lstStyle>
            <a:lvl1pPr algn="l">
              <a:defRPr>
                <a:solidFill>
                  <a:schemeClr val="bg2"/>
                </a:solidFill>
                <a:effectLst>
                  <a:outerShdw blurRad="50800" dist="38100" dir="2700000" algn="tl" rotWithShape="0">
                    <a:srgbClr val="000000">
                      <a:alpha val="43000"/>
                    </a:srgbClr>
                  </a:outerShdw>
                </a:effectLst>
              </a:defRPr>
            </a:lvl1pPr>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p:cNvSpPr/>
          <p:nvPr userDrawn="1"/>
        </p:nvSpPr>
        <p:spPr>
          <a:xfrm>
            <a:off x="-65314" y="645886"/>
            <a:ext cx="9209314" cy="566057"/>
          </a:xfrm>
          <a:prstGeom prst="rect">
            <a:avLst/>
          </a:prstGeom>
          <a:solidFill>
            <a:srgbClr val="3885B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544286" y="-878115"/>
            <a:ext cx="4201886" cy="4100286"/>
          </a:xfrm>
          <a:prstGeom prst="ellipse">
            <a:avLst/>
          </a:prstGeom>
          <a:solidFill>
            <a:srgbClr val="C8E0FA">
              <a:alpha val="51000"/>
            </a:srgbClr>
          </a:solidFill>
          <a:ln>
            <a:noFill/>
          </a:ln>
          <a:effectLst>
            <a:softEdge rad="558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pic>
        <p:nvPicPr>
          <p:cNvPr id="10" name="Picture 9" descr="NSF 4 Color Logo without Shading - Pri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121" y="6228389"/>
            <a:ext cx="557994" cy="558800"/>
          </a:xfrm>
          <a:prstGeom prst="rect">
            <a:avLst/>
          </a:prstGeom>
        </p:spPr>
      </p:pic>
      <p:pic>
        <p:nvPicPr>
          <p:cNvPr id="11" name="Picture 10" descr="CTC Logo - Horizonta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4115" y="6185628"/>
            <a:ext cx="2500085" cy="6723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65314" y="645886"/>
            <a:ext cx="9209314" cy="566057"/>
          </a:xfrm>
          <a:prstGeom prst="rect">
            <a:avLst/>
          </a:prstGeom>
          <a:solidFill>
            <a:srgbClr val="3885B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544286" y="-878115"/>
            <a:ext cx="4201886" cy="4100286"/>
          </a:xfrm>
          <a:prstGeom prst="ellipse">
            <a:avLst/>
          </a:prstGeom>
          <a:solidFill>
            <a:srgbClr val="C8E0FA">
              <a:alpha val="51000"/>
            </a:srgbClr>
          </a:solidFill>
          <a:ln>
            <a:noFill/>
          </a:ln>
          <a:effectLst>
            <a:softEdge rad="558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741989"/>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645025" y="5486400"/>
            <a:ext cx="4041775" cy="741989"/>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pic>
        <p:nvPicPr>
          <p:cNvPr id="13" name="Picture 12" descr="NSF 4 Color Logo without Shading - Pri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121" y="6228389"/>
            <a:ext cx="557994" cy="558800"/>
          </a:xfrm>
          <a:prstGeom prst="rect">
            <a:avLst/>
          </a:prstGeom>
        </p:spPr>
      </p:pic>
      <p:pic>
        <p:nvPicPr>
          <p:cNvPr id="14" name="Picture 13" descr="CTC Logo - Horizonta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4115" y="6185628"/>
            <a:ext cx="2500085" cy="67237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Rectangle 13"/>
          <p:cNvSpPr/>
          <p:nvPr userDrawn="1"/>
        </p:nvSpPr>
        <p:spPr>
          <a:xfrm>
            <a:off x="-65314" y="645886"/>
            <a:ext cx="9209314" cy="566057"/>
          </a:xfrm>
          <a:prstGeom prst="rect">
            <a:avLst/>
          </a:prstGeom>
          <a:solidFill>
            <a:srgbClr val="3885BC">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4286" y="-878115"/>
            <a:ext cx="4201886" cy="4100286"/>
          </a:xfrm>
          <a:prstGeom prst="ellipse">
            <a:avLst/>
          </a:prstGeom>
          <a:solidFill>
            <a:srgbClr val="C8E0FA">
              <a:alpha val="51000"/>
            </a:srgbClr>
          </a:solidFill>
          <a:ln>
            <a:noFill/>
          </a:ln>
          <a:effectLst>
            <a:softEdge rad="558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pic>
        <p:nvPicPr>
          <p:cNvPr id="12" name="Picture 11" descr="NSF 4 Color Logo without Shading - Pri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121" y="6228389"/>
            <a:ext cx="557994" cy="558800"/>
          </a:xfrm>
          <a:prstGeom prst="rect">
            <a:avLst/>
          </a:prstGeom>
        </p:spPr>
      </p:pic>
      <p:pic>
        <p:nvPicPr>
          <p:cNvPr id="13" name="Picture 12" descr="CTC Logo - Horizonta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4115" y="6185628"/>
            <a:ext cx="2500085" cy="6723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Oval 8"/>
          <p:cNvSpPr/>
          <p:nvPr userDrawn="1"/>
        </p:nvSpPr>
        <p:spPr>
          <a:xfrm>
            <a:off x="4775199" y="2686903"/>
            <a:ext cx="4201886" cy="4100286"/>
          </a:xfrm>
          <a:prstGeom prst="ellipse">
            <a:avLst/>
          </a:prstGeom>
          <a:solidFill>
            <a:srgbClr val="C8E0FA">
              <a:alpha val="51000"/>
            </a:srgbClr>
          </a:solidFill>
          <a:ln>
            <a:noFill/>
          </a:ln>
          <a:effectLst>
            <a:softEdge rad="558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pic>
        <p:nvPicPr>
          <p:cNvPr id="12" name="Picture 11" descr="NSF 4 Color Logo without Shading - Pri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71" y="3650072"/>
            <a:ext cx="1211943" cy="1213694"/>
          </a:xfrm>
          <a:prstGeom prst="rect">
            <a:avLst/>
          </a:prstGeom>
        </p:spPr>
      </p:pic>
      <p:sp>
        <p:nvSpPr>
          <p:cNvPr id="13" name="TextBox 12"/>
          <p:cNvSpPr txBox="1"/>
          <p:nvPr userDrawn="1"/>
        </p:nvSpPr>
        <p:spPr>
          <a:xfrm>
            <a:off x="1371599" y="3617587"/>
            <a:ext cx="7434943" cy="1077218"/>
          </a:xfrm>
          <a:prstGeom prst="rect">
            <a:avLst/>
          </a:prstGeom>
          <a:noFill/>
        </p:spPr>
        <p:txBody>
          <a:bodyPr wrap="square" rtlCol="0">
            <a:spAutoFit/>
          </a:bodyPr>
          <a:lstStyle/>
          <a:p>
            <a:r>
              <a:rPr lang="en-US" sz="1600" baseline="0" dirty="0">
                <a:solidFill>
                  <a:schemeClr val="bg2"/>
                </a:solidFill>
                <a:effectLst>
                  <a:outerShdw blurRad="50800" dist="38100" dir="2700000" algn="tl" rotWithShape="0">
                    <a:srgbClr val="000000">
                      <a:alpha val="43000"/>
                    </a:srgbClr>
                  </a:outerShdw>
                </a:effectLst>
              </a:rPr>
              <a:t>This material is based upon work supported by the National Science Foundation under Grant No. 1205077. Any opinions, findings and conclusions or recommendations expressed in this material are those of the author(s) and do not necessarily reflect the views of the National Science Foundation.</a:t>
            </a:r>
          </a:p>
        </p:txBody>
      </p:sp>
      <p:pic>
        <p:nvPicPr>
          <p:cNvPr id="5" name="Picture 4" descr="CTC Logo - Horizonta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145971" y="2190957"/>
            <a:ext cx="5769429" cy="15516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Oval 7"/>
          <p:cNvSpPr/>
          <p:nvPr userDrawn="1"/>
        </p:nvSpPr>
        <p:spPr>
          <a:xfrm>
            <a:off x="-544286" y="-878115"/>
            <a:ext cx="4201886" cy="4100286"/>
          </a:xfrm>
          <a:prstGeom prst="ellipse">
            <a:avLst/>
          </a:prstGeom>
          <a:solidFill>
            <a:srgbClr val="C8E0FA">
              <a:alpha val="51000"/>
            </a:srgbClr>
          </a:solidFill>
          <a:ln>
            <a:noFill/>
          </a:ln>
          <a:effectLst>
            <a:softEdge rad="558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bg2"/>
                </a:solidFill>
                <a:effectLst>
                  <a:outerShdw blurRad="50800" dist="38100" dir="2700000" algn="tl" rotWithShape="0">
                    <a:srgbClr val="000000">
                      <a:alpha val="43000"/>
                    </a:srgbClr>
                  </a:outerShdw>
                </a:effectLst>
              </a:defRPr>
            </a:lvl1pPr>
          </a:lstStyle>
          <a:p>
            <a:r>
              <a:rPr kumimoji="0" lang="en-US" dirty="0"/>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effectLst>
                  <a:outerShdw blurRad="50800" dist="38100" dir="2700000" algn="tl" rotWithShape="0">
                    <a:srgbClr val="000000">
                      <a:alpha val="43000"/>
                    </a:srgbClr>
                  </a:outerShdw>
                </a:effectLst>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effectLst>
                  <a:outerShdw blurRad="50800" dist="38100" dir="2700000" algn="tl" rotWithShape="0">
                    <a:srgbClr val="000000">
                      <a:alpha val="43000"/>
                    </a:srgbClr>
                  </a:outerShdw>
                </a:effectLst>
              </a:defRPr>
            </a:lvl1pPr>
            <a:lvl2pPr>
              <a:defRPr sz="2400">
                <a:effectLst>
                  <a:outerShdw blurRad="50800" dist="38100" dir="2700000" algn="tl" rotWithShape="0">
                    <a:srgbClr val="000000">
                      <a:alpha val="43000"/>
                    </a:srgbClr>
                  </a:outerShdw>
                </a:effectLst>
              </a:defRPr>
            </a:lvl2pPr>
            <a:lvl3pPr>
              <a:defRPr sz="2200">
                <a:effectLst>
                  <a:outerShdw blurRad="50800" dist="38100" dir="2700000" algn="tl" rotWithShape="0">
                    <a:srgbClr val="000000">
                      <a:alpha val="43000"/>
                    </a:srgbClr>
                  </a:outerShdw>
                </a:effectLst>
              </a:defRPr>
            </a:lvl3pPr>
            <a:lvl4pPr>
              <a:defRPr sz="2000">
                <a:effectLst>
                  <a:outerShdw blurRad="50800" dist="38100" dir="2700000" algn="tl" rotWithShape="0">
                    <a:srgbClr val="000000">
                      <a:alpha val="43000"/>
                    </a:srgbClr>
                  </a:outerShdw>
                </a:effectLst>
              </a:defRPr>
            </a:lvl4pPr>
            <a:lvl5pPr>
              <a:defRPr sz="2000">
                <a:effectLst>
                  <a:outerShdw blurRad="50800" dist="38100" dir="2700000" algn="tl" rotWithShape="0">
                    <a:srgbClr val="000000">
                      <a:alpha val="43000"/>
                    </a:srgbClr>
                  </a:outerShdw>
                </a:effectLs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descr="NSF 4 Color Logo without Shading - Pri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121" y="6228389"/>
            <a:ext cx="557994" cy="558800"/>
          </a:xfrm>
          <a:prstGeom prst="rect">
            <a:avLst/>
          </a:prstGeom>
        </p:spPr>
      </p:pic>
      <p:pic>
        <p:nvPicPr>
          <p:cNvPr id="10" name="Picture 9" descr="CTC Logo - Horizonta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4115" y="6185628"/>
            <a:ext cx="2500085" cy="67237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bg2"/>
                </a:solidFill>
                <a:effectLst>
                  <a:outerShdw blurRad="50800" dist="38100" dir="2700000" algn="tl" rotWithShape="0">
                    <a:srgbClr val="000000">
                      <a:alpha val="43000"/>
                    </a:srgbClr>
                  </a:outerShdw>
                </a:effectLst>
              </a:defRPr>
            </a:lvl1pPr>
          </a:lstStyle>
          <a:p>
            <a:r>
              <a:rPr kumimoji="0" lang="en-US" dirty="0"/>
              <a:t>Click to edit Master title style</a:t>
            </a:r>
          </a:p>
        </p:txBody>
      </p:sp>
      <p:sp>
        <p:nvSpPr>
          <p:cNvPr id="3" name="Picture Placeholder 2"/>
          <p:cNvSpPr>
            <a:spLocks noGrp="1"/>
          </p:cNvSpPr>
          <p:nvPr>
            <p:ph type="pic" idx="1" hasCustomPrompt="1"/>
          </p:nvPr>
        </p:nvSpPr>
        <p:spPr>
          <a:xfrm>
            <a:off x="1065628" y="1019907"/>
            <a:ext cx="4114800" cy="4114800"/>
          </a:xfrm>
          <a:prstGeom prst="ellipse">
            <a:avLst/>
          </a:prstGeom>
          <a:solidFill>
            <a:schemeClr val="bg2">
              <a:shade val="50000"/>
            </a:schemeClr>
          </a:solidFill>
          <a:ln w="50800" cap="flat">
            <a:solidFill>
              <a:schemeClr val="accent1"/>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contourClr>
              <a:schemeClr val="bg2">
                <a:shade val="50000"/>
              </a:schemeClr>
            </a:contourClr>
          </a:sp3d>
        </p:spPr>
        <p:txBody>
          <a:bodyPr>
            <a:normAutofit/>
          </a:bodyPr>
          <a:lstStyle>
            <a:lvl1pPr marL="0" indent="0">
              <a:buNone/>
              <a:defRPr sz="2800" baseline="0">
                <a:solidFill>
                  <a:schemeClr val="tx2"/>
                </a:solidFill>
              </a:defRPr>
            </a:lvl1pPr>
          </a:lstStyle>
          <a:p>
            <a:r>
              <a:rPr kumimoji="0" lang="en-US" dirty="0"/>
              <a:t>Drag picture to placeholder to add photo – delete this slide if no photo slide needed, duplicate if need more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effectLst>
                  <a:outerShdw blurRad="50800" dist="38100" dir="2700000" algn="tl" rotWithShape="0">
                    <a:srgbClr val="000000">
                      <a:alpha val="43000"/>
                    </a:srgbClr>
                  </a:outerShdw>
                </a:effectLst>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pic>
        <p:nvPicPr>
          <p:cNvPr id="8" name="Picture 7" descr="NSF 4 Color Logo without Shading - Prin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121" y="6228389"/>
            <a:ext cx="557994" cy="558800"/>
          </a:xfrm>
          <a:prstGeom prst="rect">
            <a:avLst/>
          </a:prstGeom>
        </p:spPr>
      </p:pic>
      <p:pic>
        <p:nvPicPr>
          <p:cNvPr id="9" name="Picture 8" descr="CTC Logo - Horizonta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4115" y="6185628"/>
            <a:ext cx="2500085" cy="6723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dirty="0"/>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p:txStyles>
    <p:titleStyle>
      <a:lvl1pPr algn="l" rtl="0" eaLnBrk="1" latinLnBrk="0" hangingPunct="1">
        <a:spcBef>
          <a:spcPct val="0"/>
        </a:spcBef>
        <a:buNone/>
        <a:defRPr kumimoji="0" sz="4600" kern="1200">
          <a:solidFill>
            <a:schemeClr val="bg2"/>
          </a:solidFill>
          <a:effectLst>
            <a:outerShdw blurRad="50800" dist="38100" dir="2700000" algn="tl" rotWithShape="0">
              <a:srgbClr val="000000">
                <a:alpha val="43000"/>
              </a:srgbClr>
            </a:outerShdw>
          </a:effectLst>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bg2"/>
          </a:solidFill>
          <a:effectLst>
            <a:outerShdw blurRad="50800" dist="38100" dir="2700000" algn="tl" rotWithShape="0">
              <a:srgbClr val="000000">
                <a:alpha val="43000"/>
              </a:srgbClr>
            </a:outerShdw>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bg2"/>
          </a:solidFill>
          <a:effectLst>
            <a:outerShdw blurRad="50800" dist="38100" dir="2700000" algn="tl" rotWithShape="0">
              <a:srgbClr val="000000">
                <a:alpha val="43000"/>
              </a:srgbClr>
            </a:outerShdw>
          </a:effectLst>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bg2"/>
          </a:solidFill>
          <a:effectLst>
            <a:outerShdw blurRad="50800" dist="38100" dir="2700000" algn="tl" rotWithShape="0">
              <a:srgbClr val="000000">
                <a:alpha val="43000"/>
              </a:srgbClr>
            </a:outerShdw>
          </a:effectLst>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bg2"/>
          </a:solidFill>
          <a:effectLst>
            <a:outerShdw blurRad="50800" dist="38100" dir="2700000" algn="tl" rotWithShape="0">
              <a:srgbClr val="000000">
                <a:alpha val="43000"/>
              </a:srgbClr>
            </a:outerShdw>
          </a:effectLst>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bg2"/>
          </a:solidFill>
          <a:effectLst>
            <a:outerShdw blurRad="50800" dist="38100" dir="2700000" algn="tl" rotWithShape="0">
              <a:srgbClr val="000000">
                <a:alpha val="43000"/>
              </a:srgbClr>
            </a:outerShdw>
          </a:effectLst>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BAIT – IT Bachelors in Partnership with community colleges</a:t>
            </a:r>
          </a:p>
        </p:txBody>
      </p:sp>
      <p:sp>
        <p:nvSpPr>
          <p:cNvPr id="3" name="Subtitle 2"/>
          <p:cNvSpPr>
            <a:spLocks noGrp="1"/>
          </p:cNvSpPr>
          <p:nvPr>
            <p:ph type="subTitle" idx="1"/>
          </p:nvPr>
        </p:nvSpPr>
        <p:spPr>
          <a:xfrm>
            <a:off x="3500865" y="-248778"/>
            <a:ext cx="5481699" cy="1968384"/>
          </a:xfrm>
        </p:spPr>
        <p:txBody>
          <a:bodyPr>
            <a:normAutofit lnSpcReduction="10000"/>
          </a:bodyPr>
          <a:lstStyle/>
          <a:p>
            <a:r>
              <a:rPr lang="en-US" dirty="0"/>
              <a:t>WC 2022</a:t>
            </a:r>
          </a:p>
          <a:p>
            <a:r>
              <a:rPr lang="en-US" dirty="0"/>
              <a:t>David Keathly, CTC Co-PI and Assoc. Chair for Undergrad. Studies</a:t>
            </a:r>
            <a:br>
              <a:rPr lang="en-US" dirty="0"/>
            </a:br>
            <a:r>
              <a:rPr lang="en-US" dirty="0"/>
              <a:t>Computer Science and Engineering</a:t>
            </a:r>
          </a:p>
          <a:p>
            <a:r>
              <a:rPr lang="en-US" dirty="0"/>
              <a:t>University of North Texas, Denton TX</a:t>
            </a:r>
          </a:p>
          <a:p>
            <a:r>
              <a:rPr lang="en-US" dirty="0" err="1"/>
              <a:t>david.keathly@unt.edu</a:t>
            </a:r>
            <a:endParaRPr lang="en-US" dirty="0"/>
          </a:p>
        </p:txBody>
      </p:sp>
      <p:pic>
        <p:nvPicPr>
          <p:cNvPr id="7" name="Picture 6" descr="combo_side-by-side-356_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7176"/>
            <a:ext cx="2628900" cy="406400"/>
          </a:xfrm>
          <a:prstGeom prst="rect">
            <a:avLst/>
          </a:prstGeom>
        </p:spPr>
      </p:pic>
    </p:spTree>
    <p:extLst>
      <p:ext uri="{BB962C8B-B14F-4D97-AF65-F5344CB8AC3E}">
        <p14:creationId xmlns:p14="http://schemas.microsoft.com/office/powerpoint/2010/main" val="276876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r>
              <a:rPr lang="en-US" cap="none"/>
              <a:t>TRANSFERABLE HOURS</a:t>
            </a:r>
          </a:p>
        </p:txBody>
      </p:sp>
      <p:sp>
        <p:nvSpPr>
          <p:cNvPr id="24579" name="Content Placeholder 2"/>
          <p:cNvSpPr>
            <a:spLocks noGrp="1"/>
          </p:cNvSpPr>
          <p:nvPr>
            <p:ph sz="quarter" idx="1"/>
          </p:nvPr>
        </p:nvSpPr>
        <p:spPr>
          <a:xfrm>
            <a:off x="457200" y="1600200"/>
            <a:ext cx="7467600" cy="4873625"/>
          </a:xfrm>
        </p:spPr>
        <p:txBody>
          <a:bodyPr>
            <a:normAutofit fontScale="92500"/>
          </a:bodyPr>
          <a:lstStyle/>
          <a:p>
            <a:r>
              <a:rPr lang="en-US" dirty="0"/>
              <a:t>A total of up to 79 hours could be earned at the community college</a:t>
            </a:r>
          </a:p>
          <a:p>
            <a:r>
              <a:rPr lang="en-US" dirty="0"/>
              <a:t>Typical transferable hours is about 40 hours</a:t>
            </a:r>
          </a:p>
          <a:p>
            <a:r>
              <a:rPr lang="en-US" dirty="0"/>
              <a:t>With some work to revise required course sequences and degree plans, and tailored articulation agreements – more students could transfer more hours into the program</a:t>
            </a:r>
          </a:p>
          <a:p>
            <a:r>
              <a:rPr lang="en-US" dirty="0"/>
              <a:t>This is one of our continuous working goals</a:t>
            </a:r>
          </a:p>
          <a:p>
            <a:pPr>
              <a:buFont typeface="Wingdings" pitchFamily="2" charset="2"/>
              <a:buNone/>
            </a:pPr>
            <a:r>
              <a:rPr lang="en-US" dirty="0"/>
              <a:t> </a:t>
            </a:r>
          </a:p>
        </p:txBody>
      </p:sp>
    </p:spTree>
    <p:extLst>
      <p:ext uri="{BB962C8B-B14F-4D97-AF65-F5344CB8AC3E}">
        <p14:creationId xmlns:p14="http://schemas.microsoft.com/office/powerpoint/2010/main" val="35934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Selected Online curriculum for upper Division IT courses began Spring/Fall 2018 and also offerings in Frisco (V2)</a:t>
            </a:r>
          </a:p>
          <a:p>
            <a:r>
              <a:rPr lang="en-US" dirty="0"/>
              <a:t>Now (Fall 2022) a pathway exists to complete all courses online at UNT (V3)</a:t>
            </a:r>
          </a:p>
        </p:txBody>
      </p:sp>
      <p:sp>
        <p:nvSpPr>
          <p:cNvPr id="3" name="Title 2"/>
          <p:cNvSpPr>
            <a:spLocks noGrp="1"/>
          </p:cNvSpPr>
          <p:nvPr>
            <p:ph type="title"/>
          </p:nvPr>
        </p:nvSpPr>
        <p:spPr/>
        <p:txBody>
          <a:bodyPr/>
          <a:lstStyle/>
          <a:p>
            <a:r>
              <a:rPr lang="en-US" dirty="0"/>
              <a:t>BAIT Versions 2 and 3	</a:t>
            </a:r>
          </a:p>
        </p:txBody>
      </p:sp>
    </p:spTree>
    <p:extLst>
      <p:ext uri="{BB962C8B-B14F-4D97-AF65-F5344CB8AC3E}">
        <p14:creationId xmlns:p14="http://schemas.microsoft.com/office/powerpoint/2010/main" val="318443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436" y="1309630"/>
            <a:ext cx="8782114" cy="4825540"/>
          </a:xfrm>
        </p:spPr>
        <p:txBody>
          <a:bodyPr>
            <a:normAutofit/>
          </a:bodyPr>
          <a:lstStyle/>
          <a:p>
            <a:r>
              <a:rPr lang="en-US" dirty="0"/>
              <a:t>Become a partner through the CCN with UNT</a:t>
            </a:r>
          </a:p>
          <a:p>
            <a:pPr lvl="1"/>
            <a:r>
              <a:rPr lang="en-US" dirty="0"/>
              <a:t>Offer the degree plan remotely on your campus for your students</a:t>
            </a:r>
          </a:p>
          <a:p>
            <a:pPr lvl="1"/>
            <a:r>
              <a:rPr lang="en-US" dirty="0"/>
              <a:t>Concurrent enrollment</a:t>
            </a:r>
          </a:p>
          <a:p>
            <a:pPr lvl="1"/>
            <a:r>
              <a:rPr lang="en-US" dirty="0"/>
              <a:t>Stipends for mentors (hopefully in 2023-2024 year)</a:t>
            </a:r>
          </a:p>
          <a:p>
            <a:pPr lvl="1"/>
            <a:r>
              <a:rPr lang="en-US" dirty="0"/>
              <a:t>Adjunct opportunities for qualified faculty (also 2023-24)</a:t>
            </a:r>
          </a:p>
          <a:p>
            <a:r>
              <a:rPr lang="en-US" dirty="0"/>
              <a:t>Especially good for CCN members without a university nearby or one that does not have an IT Bachelors.</a:t>
            </a:r>
          </a:p>
          <a:p>
            <a:pPr marL="852678" lvl="1" indent="-514350">
              <a:buFont typeface="+mj-lt"/>
              <a:buAutoNum type="arabicPeriod"/>
            </a:pPr>
            <a:endParaRPr lang="en-US" dirty="0"/>
          </a:p>
        </p:txBody>
      </p:sp>
      <p:sp>
        <p:nvSpPr>
          <p:cNvPr id="3" name="Title 2"/>
          <p:cNvSpPr>
            <a:spLocks noGrp="1"/>
          </p:cNvSpPr>
          <p:nvPr>
            <p:ph type="title"/>
          </p:nvPr>
        </p:nvSpPr>
        <p:spPr/>
        <p:txBody>
          <a:bodyPr>
            <a:noAutofit/>
          </a:bodyPr>
          <a:lstStyle/>
          <a:p>
            <a:r>
              <a:rPr lang="en-US" sz="3200" b="1" dirty="0"/>
              <a:t>What does this mean for you??</a:t>
            </a:r>
          </a:p>
        </p:txBody>
      </p:sp>
    </p:spTree>
    <p:extLst>
      <p:ext uri="{BB962C8B-B14F-4D97-AF65-F5344CB8AC3E}">
        <p14:creationId xmlns:p14="http://schemas.microsoft.com/office/powerpoint/2010/main" val="390466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778372" cy="4825540"/>
          </a:xfrm>
        </p:spPr>
        <p:txBody>
          <a:bodyPr>
            <a:normAutofit lnSpcReduction="10000"/>
          </a:bodyPr>
          <a:lstStyle/>
          <a:p>
            <a:r>
              <a:rPr lang="en-US" dirty="0"/>
              <a:t>Help build a network of similar programs to support your graduates. </a:t>
            </a:r>
          </a:p>
          <a:p>
            <a:pPr marL="852678" lvl="1" indent="-514350">
              <a:buFont typeface="+mj-lt"/>
              <a:buAutoNum type="arabicPeriod"/>
            </a:pPr>
            <a:r>
              <a:rPr lang="en-US" dirty="0"/>
              <a:t>We will mentor other 4 year colleges and universities to develop similar programs in other parts of the country. Send us your recommendations or contacts.</a:t>
            </a:r>
          </a:p>
          <a:p>
            <a:pPr marL="852678" lvl="1" indent="-514350">
              <a:buFont typeface="+mj-lt"/>
              <a:buAutoNum type="arabicPeriod"/>
            </a:pPr>
            <a:r>
              <a:rPr lang="en-US" dirty="0"/>
              <a:t>Have them join the new CCN University subgroup to begin this process and others</a:t>
            </a:r>
          </a:p>
          <a:p>
            <a:pPr marL="1136142" lvl="2" indent="-514350">
              <a:buFont typeface="+mj-lt"/>
              <a:buAutoNum type="alphaLcPeriod"/>
            </a:pPr>
            <a:r>
              <a:rPr lang="en-US" dirty="0"/>
              <a:t>Common articulation agreements</a:t>
            </a:r>
          </a:p>
          <a:p>
            <a:pPr marL="1136142" lvl="2" indent="-514350">
              <a:buFont typeface="+mj-lt"/>
              <a:buAutoNum type="alphaLcPeriod"/>
            </a:pPr>
            <a:r>
              <a:rPr lang="en-US" dirty="0"/>
              <a:t>Joint degree programs</a:t>
            </a:r>
          </a:p>
          <a:p>
            <a:pPr marL="1136142" lvl="2" indent="-514350">
              <a:buFont typeface="+mj-lt"/>
              <a:buAutoNum type="alphaLcPeriod"/>
            </a:pPr>
            <a:r>
              <a:rPr lang="en-US" dirty="0"/>
              <a:t>Bring your ideas</a:t>
            </a:r>
          </a:p>
          <a:p>
            <a:pPr marL="852678" lvl="1" indent="-514350">
              <a:buFont typeface="+mj-lt"/>
              <a:buAutoNum type="arabicPeriod"/>
            </a:pPr>
            <a:endParaRPr lang="en-US" dirty="0"/>
          </a:p>
        </p:txBody>
      </p:sp>
      <p:sp>
        <p:nvSpPr>
          <p:cNvPr id="3" name="Title 2"/>
          <p:cNvSpPr>
            <a:spLocks noGrp="1"/>
          </p:cNvSpPr>
          <p:nvPr>
            <p:ph type="title"/>
          </p:nvPr>
        </p:nvSpPr>
        <p:spPr>
          <a:xfrm>
            <a:off x="-1" y="0"/>
            <a:ext cx="9144001" cy="1417638"/>
          </a:xfrm>
        </p:spPr>
        <p:txBody>
          <a:bodyPr>
            <a:noAutofit/>
          </a:bodyPr>
          <a:lstStyle/>
          <a:p>
            <a:r>
              <a:rPr lang="en-US" sz="3200" b="1" dirty="0"/>
              <a:t>What does this mean for your neighbors </a:t>
            </a:r>
            <a:br>
              <a:rPr lang="en-US" sz="3200" b="1" dirty="0"/>
            </a:br>
            <a:r>
              <a:rPr lang="en-US" sz="3200" b="1" dirty="0"/>
              <a:t>and graduates??</a:t>
            </a:r>
          </a:p>
        </p:txBody>
      </p:sp>
    </p:spTree>
    <p:extLst>
      <p:ext uri="{BB962C8B-B14F-4D97-AF65-F5344CB8AC3E}">
        <p14:creationId xmlns:p14="http://schemas.microsoft.com/office/powerpoint/2010/main" val="28345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149" y="1288105"/>
            <a:ext cx="8599153" cy="4525963"/>
          </a:xfrm>
        </p:spPr>
        <p:txBody>
          <a:bodyPr>
            <a:normAutofit lnSpcReduction="10000"/>
          </a:bodyPr>
          <a:lstStyle/>
          <a:p>
            <a:r>
              <a:rPr lang="en-US" dirty="0"/>
              <a:t>Refer your university friends to the the CCN university group</a:t>
            </a:r>
          </a:p>
          <a:p>
            <a:r>
              <a:rPr lang="en-US" dirty="0"/>
              <a:t>Send me an email to reserve a spot in the BAIT cohort to offer BAIT at your school</a:t>
            </a:r>
          </a:p>
          <a:p>
            <a:pPr lvl="1"/>
            <a:r>
              <a:rPr lang="en-US" dirty="0"/>
              <a:t>We will have an application ready before the end of 2022</a:t>
            </a:r>
          </a:p>
          <a:p>
            <a:pPr lvl="1"/>
            <a:r>
              <a:rPr lang="en-US" dirty="0"/>
              <a:t>We will begin articulation agreement by the beginning of 2023</a:t>
            </a:r>
          </a:p>
          <a:p>
            <a:pPr lvl="1"/>
            <a:r>
              <a:rPr lang="en-US" dirty="0"/>
              <a:t>We plan to have a plan and funding for the mentor program in 2023-24 year</a:t>
            </a:r>
          </a:p>
          <a:p>
            <a:pPr lvl="1"/>
            <a:endParaRPr lang="en-US" dirty="0"/>
          </a:p>
        </p:txBody>
      </p:sp>
      <p:sp>
        <p:nvSpPr>
          <p:cNvPr id="3" name="Title 2"/>
          <p:cNvSpPr>
            <a:spLocks noGrp="1"/>
          </p:cNvSpPr>
          <p:nvPr>
            <p:ph type="title"/>
          </p:nvPr>
        </p:nvSpPr>
        <p:spPr/>
        <p:txBody>
          <a:bodyPr/>
          <a:lstStyle/>
          <a:p>
            <a:r>
              <a:rPr lang="en-US" dirty="0"/>
              <a:t>What are my next steps??</a:t>
            </a:r>
          </a:p>
        </p:txBody>
      </p:sp>
    </p:spTree>
    <p:extLst>
      <p:ext uri="{BB962C8B-B14F-4D97-AF65-F5344CB8AC3E}">
        <p14:creationId xmlns:p14="http://schemas.microsoft.com/office/powerpoint/2010/main" val="370573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499" y="1056286"/>
            <a:ext cx="4110771" cy="1015663"/>
          </a:xfrm>
          <a:prstGeom prst="rect">
            <a:avLst/>
          </a:prstGeom>
          <a:noFill/>
        </p:spPr>
        <p:txBody>
          <a:bodyPr wrap="none" rtlCol="0">
            <a:spAutoFit/>
          </a:bodyPr>
          <a:lstStyle/>
          <a:p>
            <a:r>
              <a:rPr lang="en-US" sz="6000" dirty="0">
                <a:solidFill>
                  <a:schemeClr val="bg1"/>
                </a:solidFill>
              </a:rPr>
              <a:t>Questions??</a:t>
            </a:r>
          </a:p>
        </p:txBody>
      </p:sp>
    </p:spTree>
    <p:extLst>
      <p:ext uri="{BB962C8B-B14F-4D97-AF65-F5344CB8AC3E}">
        <p14:creationId xmlns:p14="http://schemas.microsoft.com/office/powerpoint/2010/main" val="12221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Bachelor of Arts in Information Technology</a:t>
            </a:r>
          </a:p>
          <a:p>
            <a:r>
              <a:rPr lang="en-US" dirty="0"/>
              <a:t>A degree designed specifically with CC transfer students and non-traditional students in mind</a:t>
            </a:r>
          </a:p>
          <a:p>
            <a:r>
              <a:rPr lang="en-US" dirty="0"/>
              <a:t>Designed to meet industry needs across a wide spectrum of IT application areas and skills</a:t>
            </a:r>
          </a:p>
        </p:txBody>
      </p:sp>
      <p:sp>
        <p:nvSpPr>
          <p:cNvPr id="3" name="Title 2"/>
          <p:cNvSpPr>
            <a:spLocks noGrp="1"/>
          </p:cNvSpPr>
          <p:nvPr>
            <p:ph type="title"/>
          </p:nvPr>
        </p:nvSpPr>
        <p:spPr/>
        <p:txBody>
          <a:bodyPr/>
          <a:lstStyle/>
          <a:p>
            <a:r>
              <a:rPr lang="en-US" dirty="0"/>
              <a:t>What is BAIT?</a:t>
            </a:r>
          </a:p>
        </p:txBody>
      </p:sp>
    </p:spTree>
    <p:extLst>
      <p:ext uri="{BB962C8B-B14F-4D97-AF65-F5344CB8AC3E}">
        <p14:creationId xmlns:p14="http://schemas.microsoft.com/office/powerpoint/2010/main" val="198766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519"/>
            <a:ext cx="7467600" cy="639762"/>
          </a:xfrm>
        </p:spPr>
        <p:txBody>
          <a:bodyPr>
            <a:normAutofit fontScale="90000"/>
          </a:bodyPr>
          <a:lstStyle/>
          <a:p>
            <a:r>
              <a:rPr lang="en-US" dirty="0"/>
              <a:t>Historical Background</a:t>
            </a:r>
          </a:p>
        </p:txBody>
      </p:sp>
      <p:sp>
        <p:nvSpPr>
          <p:cNvPr id="3" name="Content Placeholder 2"/>
          <p:cNvSpPr>
            <a:spLocks noGrp="1"/>
          </p:cNvSpPr>
          <p:nvPr>
            <p:ph sz="quarter" idx="1"/>
          </p:nvPr>
        </p:nvSpPr>
        <p:spPr>
          <a:xfrm>
            <a:off x="1148737" y="1418145"/>
            <a:ext cx="7467600" cy="4873752"/>
          </a:xfrm>
        </p:spPr>
        <p:txBody>
          <a:bodyPr>
            <a:normAutofit/>
          </a:bodyPr>
          <a:lstStyle/>
          <a:p>
            <a:r>
              <a:rPr lang="en-US" dirty="0"/>
              <a:t>First offering Fall 2008 42 students</a:t>
            </a:r>
          </a:p>
          <a:p>
            <a:r>
              <a:rPr lang="en-US" dirty="0"/>
              <a:t>Fall 2009 90 students</a:t>
            </a:r>
          </a:p>
          <a:p>
            <a:r>
              <a:rPr lang="en-US" dirty="0"/>
              <a:t>First Graduate Dec 2010</a:t>
            </a:r>
          </a:p>
          <a:p>
            <a:r>
              <a:rPr lang="en-US" dirty="0">
                <a:solidFill>
                  <a:srgbClr val="FF0000"/>
                </a:solidFill>
              </a:rPr>
              <a:t>Silver Award in 2009 For “Innovation in Curriculum Development” from the National Center for the Study of Transfer Students</a:t>
            </a:r>
          </a:p>
          <a:p>
            <a:r>
              <a:rPr lang="en-US" dirty="0"/>
              <a:t>Steady State of 125-160 students and about 30-40 graduates per year</a:t>
            </a:r>
          </a:p>
          <a:p>
            <a:endParaRPr lang="en-US" dirty="0"/>
          </a:p>
          <a:p>
            <a:endParaRPr lang="en-US" dirty="0"/>
          </a:p>
        </p:txBody>
      </p:sp>
    </p:spTree>
    <p:extLst>
      <p:ext uri="{BB962C8B-B14F-4D97-AF65-F5344CB8AC3E}">
        <p14:creationId xmlns:p14="http://schemas.microsoft.com/office/powerpoint/2010/main" val="42912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890"/>
            <a:ext cx="7467600" cy="565869"/>
          </a:xfrm>
        </p:spPr>
        <p:txBody>
          <a:bodyPr wrap="square" lIns="91440" tIns="45720" rIns="91440" bIns="45720" numCol="1" anchorCtr="0" compatLnSpc="1">
            <a:prstTxWarp prst="textNoShape">
              <a:avLst/>
            </a:prstTxWarp>
            <a:normAutofit fontScale="90000"/>
          </a:bodyPr>
          <a:lstStyle/>
          <a:p>
            <a:r>
              <a:rPr lang="en-US" cap="none" dirty="0"/>
              <a:t>BA-IT Degree </a:t>
            </a:r>
            <a:r>
              <a:rPr lang="en-US" sz="3600" cap="none" dirty="0"/>
              <a:t>GOALS AND CONSTRAINTS</a:t>
            </a:r>
          </a:p>
        </p:txBody>
      </p:sp>
      <p:sp>
        <p:nvSpPr>
          <p:cNvPr id="17411" name="Content Placeholder 2"/>
          <p:cNvSpPr>
            <a:spLocks noGrp="1"/>
          </p:cNvSpPr>
          <p:nvPr>
            <p:ph sz="quarter" idx="1"/>
          </p:nvPr>
        </p:nvSpPr>
        <p:spPr>
          <a:xfrm>
            <a:off x="457200" y="1600200"/>
            <a:ext cx="7467600" cy="4873625"/>
          </a:xfrm>
        </p:spPr>
        <p:txBody>
          <a:bodyPr>
            <a:normAutofit fontScale="85000" lnSpcReduction="20000"/>
          </a:bodyPr>
          <a:lstStyle/>
          <a:p>
            <a:r>
              <a:rPr lang="en-US" dirty="0"/>
              <a:t>Valuable to area industry</a:t>
            </a:r>
          </a:p>
          <a:p>
            <a:r>
              <a:rPr lang="en-US" dirty="0"/>
              <a:t>Maximize potential transfer credits</a:t>
            </a:r>
          </a:p>
          <a:p>
            <a:r>
              <a:rPr lang="en-US" dirty="0"/>
              <a:t>Eligible for ABET accreditation</a:t>
            </a:r>
          </a:p>
          <a:p>
            <a:r>
              <a:rPr lang="en-US" dirty="0"/>
              <a:t>Meets the requirements for College of Engineering programs</a:t>
            </a:r>
          </a:p>
          <a:p>
            <a:r>
              <a:rPr lang="en-US" dirty="0"/>
              <a:t>Provides opportunities for transfer of courses and curriculum to community colleges</a:t>
            </a:r>
          </a:p>
          <a:p>
            <a:r>
              <a:rPr lang="en-US" dirty="0"/>
              <a:t>Multiple opportunities for hands-on experiences</a:t>
            </a:r>
          </a:p>
          <a:p>
            <a:r>
              <a:rPr lang="en-US" dirty="0"/>
              <a:t>Diverse background in IT topics in required courses</a:t>
            </a:r>
          </a:p>
          <a:p>
            <a:r>
              <a:rPr lang="en-US" dirty="0"/>
              <a:t>Flexibility for students to design their own specializations</a:t>
            </a:r>
          </a:p>
        </p:txBody>
      </p:sp>
    </p:spTree>
    <p:extLst>
      <p:ext uri="{BB962C8B-B14F-4D97-AF65-F5344CB8AC3E}">
        <p14:creationId xmlns:p14="http://schemas.microsoft.com/office/powerpoint/2010/main" val="112251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Skills Courses</a:t>
            </a:r>
          </a:p>
        </p:txBody>
      </p:sp>
      <p:sp>
        <p:nvSpPr>
          <p:cNvPr id="3" name="Content Placeholder 2"/>
          <p:cNvSpPr>
            <a:spLocks noGrp="1"/>
          </p:cNvSpPr>
          <p:nvPr>
            <p:ph idx="1"/>
          </p:nvPr>
        </p:nvSpPr>
        <p:spPr/>
        <p:txBody>
          <a:bodyPr/>
          <a:lstStyle/>
          <a:p>
            <a:r>
              <a:rPr lang="en-US" dirty="0"/>
              <a:t>In Texas, and other states, certain courses are considered skills course and often do not transfer to 4 year academic programs</a:t>
            </a:r>
          </a:p>
          <a:p>
            <a:r>
              <a:rPr lang="en-US" dirty="0"/>
              <a:t>As will be discussed later, these obstacles can be overcome with careful planning</a:t>
            </a:r>
          </a:p>
          <a:p>
            <a:r>
              <a:rPr lang="en-US" dirty="0"/>
              <a:t>Some courses can be paired with academic courses as substitutes if certain requirements are met</a:t>
            </a:r>
          </a:p>
        </p:txBody>
      </p:sp>
    </p:spTree>
    <p:extLst>
      <p:ext uri="{BB962C8B-B14F-4D97-AF65-F5344CB8AC3E}">
        <p14:creationId xmlns:p14="http://schemas.microsoft.com/office/powerpoint/2010/main" val="188611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UNT BAIT Degree Version 1</a:t>
            </a:r>
          </a:p>
        </p:txBody>
      </p:sp>
      <p:sp>
        <p:nvSpPr>
          <p:cNvPr id="3" name="Content Placeholder 2"/>
          <p:cNvSpPr>
            <a:spLocks noGrp="1"/>
          </p:cNvSpPr>
          <p:nvPr>
            <p:ph idx="1"/>
          </p:nvPr>
        </p:nvSpPr>
        <p:spPr/>
        <p:txBody>
          <a:bodyPr>
            <a:normAutofit fontScale="92500" lnSpcReduction="20000"/>
          </a:bodyPr>
          <a:lstStyle/>
          <a:p>
            <a:r>
              <a:rPr lang="en-US" dirty="0"/>
              <a:t>This unique program was designed from the beginning to meet the special articulation needs of Community College students in technical disciplines</a:t>
            </a:r>
          </a:p>
          <a:p>
            <a:r>
              <a:rPr lang="en-US" dirty="0"/>
              <a:t>It was also designed to meet the skills needed by area businesses and to provide flexibility</a:t>
            </a:r>
          </a:p>
          <a:p>
            <a:r>
              <a:rPr lang="en-US" dirty="0"/>
              <a:t>Has already won awards for innovative curriculum design</a:t>
            </a:r>
          </a:p>
          <a:p>
            <a:r>
              <a:rPr lang="en-US" dirty="0"/>
              <a:t>Has now passed ABET Accreditation 3 times. Good until 2025</a:t>
            </a:r>
          </a:p>
        </p:txBody>
      </p:sp>
    </p:spTree>
    <p:extLst>
      <p:ext uri="{BB962C8B-B14F-4D97-AF65-F5344CB8AC3E}">
        <p14:creationId xmlns:p14="http://schemas.microsoft.com/office/powerpoint/2010/main" val="137428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8250"/>
            <a:ext cx="8154988" cy="5080000"/>
          </a:xfrm>
        </p:spPr>
        <p:txBody>
          <a:bodyPr>
            <a:normAutofit fontScale="77500" lnSpcReduction="20000"/>
          </a:bodyPr>
          <a:lstStyle/>
          <a:p>
            <a:r>
              <a:rPr lang="en-US" dirty="0"/>
              <a:t>Texas Core (all transfer –some flexibility for Out-of-State)</a:t>
            </a:r>
          </a:p>
          <a:p>
            <a:r>
              <a:rPr lang="en-US" dirty="0"/>
              <a:t>Engineering Core</a:t>
            </a:r>
          </a:p>
          <a:p>
            <a:pPr lvl="1"/>
            <a:r>
              <a:rPr lang="en-US" dirty="0"/>
              <a:t>Science, Math and Technical Communications (most transfer)</a:t>
            </a:r>
          </a:p>
          <a:p>
            <a:r>
              <a:rPr lang="en-US" dirty="0"/>
              <a:t>CS and IT Core</a:t>
            </a:r>
          </a:p>
          <a:p>
            <a:pPr lvl="1"/>
            <a:r>
              <a:rPr lang="en-US" dirty="0"/>
              <a:t>Programming (some transfer)</a:t>
            </a:r>
          </a:p>
          <a:p>
            <a:pPr lvl="1"/>
            <a:r>
              <a:rPr lang="en-US" dirty="0"/>
              <a:t>Analysis and Design (System/Business Analyst)</a:t>
            </a:r>
          </a:p>
          <a:p>
            <a:pPr lvl="1"/>
            <a:r>
              <a:rPr lang="en-US" dirty="0"/>
              <a:t>Database and Database Admin</a:t>
            </a:r>
          </a:p>
          <a:p>
            <a:pPr lvl="1"/>
            <a:r>
              <a:rPr lang="en-US" dirty="0"/>
              <a:t>Networking and Network Admin</a:t>
            </a:r>
          </a:p>
          <a:p>
            <a:pPr lvl="1"/>
            <a:r>
              <a:rPr lang="en-US" dirty="0"/>
              <a:t>Security</a:t>
            </a:r>
          </a:p>
          <a:p>
            <a:pPr lvl="1"/>
            <a:r>
              <a:rPr lang="en-US" dirty="0"/>
              <a:t>Project Management</a:t>
            </a:r>
          </a:p>
          <a:p>
            <a:pPr lvl="1"/>
            <a:r>
              <a:rPr lang="en-US" dirty="0"/>
              <a:t>Project-based Capstone experiences</a:t>
            </a:r>
          </a:p>
          <a:p>
            <a:pPr lvl="1"/>
            <a:r>
              <a:rPr lang="en-US" dirty="0"/>
              <a:t>Web development and Administration</a:t>
            </a:r>
          </a:p>
          <a:p>
            <a:r>
              <a:rPr lang="en-US" dirty="0"/>
              <a:t>Supporting Area (21 hours)</a:t>
            </a:r>
          </a:p>
          <a:p>
            <a:pPr lvl="1"/>
            <a:r>
              <a:rPr lang="en-US" dirty="0"/>
              <a:t>Flexible to apply IT to any relevant area</a:t>
            </a:r>
          </a:p>
          <a:p>
            <a:pPr lvl="1"/>
            <a:r>
              <a:rPr lang="en-US" dirty="0"/>
              <a:t>Accepts workforce skills courses</a:t>
            </a:r>
          </a:p>
        </p:txBody>
      </p:sp>
      <p:sp>
        <p:nvSpPr>
          <p:cNvPr id="3" name="Title 2"/>
          <p:cNvSpPr>
            <a:spLocks noGrp="1"/>
          </p:cNvSpPr>
          <p:nvPr>
            <p:ph type="title"/>
          </p:nvPr>
        </p:nvSpPr>
        <p:spPr/>
        <p:txBody>
          <a:bodyPr/>
          <a:lstStyle/>
          <a:p>
            <a:r>
              <a:rPr lang="en-US" dirty="0"/>
              <a:t>Components of BAIT</a:t>
            </a:r>
          </a:p>
        </p:txBody>
      </p:sp>
    </p:spTree>
    <p:extLst>
      <p:ext uri="{BB962C8B-B14F-4D97-AF65-F5344CB8AC3E}">
        <p14:creationId xmlns:p14="http://schemas.microsoft.com/office/powerpoint/2010/main" val="369568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28600"/>
            <a:ext cx="8229600" cy="1143000"/>
          </a:xfrm>
        </p:spPr>
        <p:txBody>
          <a:bodyPr/>
          <a:lstStyle/>
          <a:p>
            <a:pPr eaLnBrk="1" hangingPunct="1">
              <a:defRPr/>
            </a:pPr>
            <a:r>
              <a:rPr lang="en-US" dirty="0">
                <a:ea typeface="+mj-ea"/>
              </a:rPr>
              <a:t>Program Requirements</a:t>
            </a:r>
          </a:p>
        </p:txBody>
      </p:sp>
      <p:sp>
        <p:nvSpPr>
          <p:cNvPr id="18435" name="Content Placeholder 2"/>
          <p:cNvSpPr>
            <a:spLocks noGrp="1"/>
          </p:cNvSpPr>
          <p:nvPr>
            <p:ph sz="quarter" idx="1"/>
          </p:nvPr>
        </p:nvSpPr>
        <p:spPr>
          <a:xfrm>
            <a:off x="609600" y="1600200"/>
            <a:ext cx="7467600" cy="4800600"/>
          </a:xfrm>
        </p:spPr>
        <p:txBody>
          <a:bodyPr/>
          <a:lstStyle/>
          <a:p>
            <a:pPr eaLnBrk="1" hangingPunct="1"/>
            <a:r>
              <a:rPr lang="en-US" sz="2000" dirty="0"/>
              <a:t>121 Hours minimum with 42 advanced hours</a:t>
            </a:r>
          </a:p>
          <a:p>
            <a:pPr eaLnBrk="1" hangingPunct="1"/>
            <a:r>
              <a:rPr lang="en-US" sz="2000" dirty="0"/>
              <a:t>8 hours of science with labs</a:t>
            </a:r>
          </a:p>
          <a:p>
            <a:pPr eaLnBrk="1" hangingPunct="1"/>
            <a:r>
              <a:rPr lang="en-US" sz="2000" dirty="0"/>
              <a:t>7 hours of Mathematics</a:t>
            </a:r>
          </a:p>
          <a:p>
            <a:pPr eaLnBrk="1" hangingPunct="1"/>
            <a:r>
              <a:rPr lang="en-US" sz="2000" dirty="0"/>
              <a:t>3 hours of Advanced Oral and Written Communications</a:t>
            </a:r>
          </a:p>
          <a:p>
            <a:pPr eaLnBrk="1" hangingPunct="1"/>
            <a:r>
              <a:rPr lang="en-US" sz="2000" dirty="0"/>
              <a:t>55 required hours in Computer Science and IT including 9 hours of advanced technical electives</a:t>
            </a:r>
          </a:p>
          <a:p>
            <a:pPr eaLnBrk="1" hangingPunct="1"/>
            <a:r>
              <a:rPr lang="en-US" sz="2000" dirty="0"/>
              <a:t>21 hours in supporting courses</a:t>
            </a:r>
          </a:p>
          <a:p>
            <a:pPr eaLnBrk="1" hangingPunct="1"/>
            <a:r>
              <a:rPr lang="en-US" sz="2000" dirty="0"/>
              <a:t>University core (27 </a:t>
            </a:r>
            <a:r>
              <a:rPr lang="en-US" sz="2000" dirty="0" err="1"/>
              <a:t>hrs</a:t>
            </a:r>
            <a:r>
              <a:rPr lang="en-US" sz="2000" dirty="0"/>
              <a:t>)</a:t>
            </a:r>
          </a:p>
          <a:p>
            <a:pPr eaLnBrk="1" hangingPunct="1"/>
            <a:r>
              <a:rPr lang="en-US" sz="2000" dirty="0"/>
              <a:t>This degree can also be configured to participate in the Teach North Texas program with teacher certification</a:t>
            </a:r>
          </a:p>
        </p:txBody>
      </p:sp>
    </p:spTree>
    <p:extLst>
      <p:ext uri="{BB962C8B-B14F-4D97-AF65-F5344CB8AC3E}">
        <p14:creationId xmlns:p14="http://schemas.microsoft.com/office/powerpoint/2010/main" val="305639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a:xfrm>
            <a:off x="381000" y="1524000"/>
            <a:ext cx="7467600" cy="3810000"/>
          </a:xfrm>
        </p:spPr>
        <p:txBody>
          <a:bodyPr/>
          <a:lstStyle/>
          <a:p>
            <a:pPr eaLnBrk="1" hangingPunct="1"/>
            <a:r>
              <a:rPr lang="en-US" sz="1800" dirty="0"/>
              <a:t>21 hour Support area permits further specialization of an interdisciplinary nature. Students can work with advisors to customize this portion of their degree plan.</a:t>
            </a:r>
          </a:p>
          <a:p>
            <a:pPr eaLnBrk="1" hangingPunct="1"/>
            <a:r>
              <a:rPr lang="en-US" sz="1800" dirty="0"/>
              <a:t>Below are just some examples:</a:t>
            </a:r>
            <a:endParaRPr lang="en-US" dirty="0"/>
          </a:p>
        </p:txBody>
      </p:sp>
      <p:sp>
        <p:nvSpPr>
          <p:cNvPr id="4" name="TextBox 3"/>
          <p:cNvSpPr txBox="1"/>
          <p:nvPr/>
        </p:nvSpPr>
        <p:spPr>
          <a:xfrm>
            <a:off x="457200" y="2827561"/>
            <a:ext cx="8153400" cy="2308324"/>
          </a:xfrm>
          <a:prstGeom prst="rect">
            <a:avLst/>
          </a:prstGeom>
          <a:noFill/>
        </p:spPr>
        <p:txBody>
          <a:bodyPr numCol="3">
            <a:spAutoFit/>
          </a:bodyPr>
          <a:lstStyle/>
          <a:p>
            <a:pPr lvl="1" fontAlgn="auto">
              <a:spcBef>
                <a:spcPts val="0"/>
              </a:spcBef>
              <a:spcAft>
                <a:spcPts val="0"/>
              </a:spcAft>
              <a:buFont typeface="Arial" pitchFamily="34" charset="0"/>
              <a:buChar char="•"/>
              <a:defRPr/>
            </a:pPr>
            <a:r>
              <a:rPr lang="en-US" dirty="0">
                <a:solidFill>
                  <a:srgbClr val="000000"/>
                </a:solidFill>
                <a:latin typeface="+mn-lt"/>
              </a:rPr>
              <a:t>Pre-Med</a:t>
            </a:r>
          </a:p>
          <a:p>
            <a:pPr lvl="1" fontAlgn="auto">
              <a:spcBef>
                <a:spcPts val="0"/>
              </a:spcBef>
              <a:spcAft>
                <a:spcPts val="0"/>
              </a:spcAft>
              <a:buFont typeface="Arial" pitchFamily="34" charset="0"/>
              <a:buChar char="•"/>
              <a:defRPr/>
            </a:pPr>
            <a:r>
              <a:rPr lang="en-US" dirty="0">
                <a:solidFill>
                  <a:srgbClr val="000000"/>
                </a:solidFill>
                <a:latin typeface="+mn-lt"/>
              </a:rPr>
              <a:t>Pre-Law</a:t>
            </a:r>
          </a:p>
          <a:p>
            <a:pPr lvl="1" fontAlgn="auto">
              <a:spcBef>
                <a:spcPts val="0"/>
              </a:spcBef>
              <a:spcAft>
                <a:spcPts val="0"/>
              </a:spcAft>
              <a:buFont typeface="Arial" pitchFamily="34" charset="0"/>
              <a:buChar char="•"/>
              <a:defRPr/>
            </a:pPr>
            <a:r>
              <a:rPr lang="en-US" dirty="0">
                <a:solidFill>
                  <a:srgbClr val="000000"/>
                </a:solidFill>
                <a:latin typeface="+mn-lt"/>
              </a:rPr>
              <a:t>Pre-MBA</a:t>
            </a:r>
          </a:p>
          <a:p>
            <a:pPr lvl="1" fontAlgn="auto">
              <a:spcBef>
                <a:spcPts val="0"/>
              </a:spcBef>
              <a:spcAft>
                <a:spcPts val="0"/>
              </a:spcAft>
              <a:buFont typeface="Arial" pitchFamily="34" charset="0"/>
              <a:buChar char="•"/>
              <a:defRPr/>
            </a:pPr>
            <a:r>
              <a:rPr lang="en-US" dirty="0">
                <a:solidFill>
                  <a:srgbClr val="000000"/>
                </a:solidFill>
                <a:latin typeface="+mn-lt"/>
              </a:rPr>
              <a:t>Game Development</a:t>
            </a:r>
          </a:p>
          <a:p>
            <a:pPr lvl="1" fontAlgn="auto">
              <a:spcBef>
                <a:spcPts val="0"/>
              </a:spcBef>
              <a:spcAft>
                <a:spcPts val="0"/>
              </a:spcAft>
              <a:buFont typeface="Arial" pitchFamily="34" charset="0"/>
              <a:buChar char="•"/>
              <a:defRPr/>
            </a:pPr>
            <a:r>
              <a:rPr lang="en-US" dirty="0">
                <a:solidFill>
                  <a:srgbClr val="000000"/>
                </a:solidFill>
                <a:latin typeface="+mn-lt"/>
              </a:rPr>
              <a:t>Criminal Justice / CSI</a:t>
            </a:r>
          </a:p>
          <a:p>
            <a:pPr lvl="1" fontAlgn="auto">
              <a:spcBef>
                <a:spcPts val="0"/>
              </a:spcBef>
              <a:spcAft>
                <a:spcPts val="0"/>
              </a:spcAft>
              <a:buFont typeface="Arial" pitchFamily="34" charset="0"/>
              <a:buChar char="•"/>
              <a:defRPr/>
            </a:pPr>
            <a:r>
              <a:rPr lang="en-US" dirty="0">
                <a:solidFill>
                  <a:srgbClr val="000000"/>
                </a:solidFill>
                <a:latin typeface="+mn-lt"/>
              </a:rPr>
              <a:t>Information Security</a:t>
            </a:r>
          </a:p>
          <a:p>
            <a:pPr lvl="1" fontAlgn="auto">
              <a:spcBef>
                <a:spcPts val="0"/>
              </a:spcBef>
              <a:spcAft>
                <a:spcPts val="0"/>
              </a:spcAft>
              <a:buFont typeface="Arial" pitchFamily="34" charset="0"/>
              <a:buChar char="•"/>
              <a:defRPr/>
            </a:pPr>
            <a:endParaRPr lang="en-US" dirty="0">
              <a:solidFill>
                <a:srgbClr val="000000"/>
              </a:solidFill>
            </a:endParaRPr>
          </a:p>
          <a:p>
            <a:pPr lvl="1" fontAlgn="auto">
              <a:spcBef>
                <a:spcPts val="0"/>
              </a:spcBef>
              <a:spcAft>
                <a:spcPts val="0"/>
              </a:spcAft>
              <a:buFont typeface="Arial" pitchFamily="34" charset="0"/>
              <a:buChar char="•"/>
              <a:defRPr/>
            </a:pPr>
            <a:endParaRPr lang="en-US" dirty="0">
              <a:solidFill>
                <a:srgbClr val="000000"/>
              </a:solidFill>
              <a:latin typeface="+mn-lt"/>
            </a:endParaRPr>
          </a:p>
          <a:p>
            <a:pPr lvl="1" fontAlgn="auto">
              <a:spcBef>
                <a:spcPts val="0"/>
              </a:spcBef>
              <a:spcAft>
                <a:spcPts val="0"/>
              </a:spcAft>
              <a:buFont typeface="Arial" pitchFamily="34" charset="0"/>
              <a:buChar char="•"/>
              <a:defRPr/>
            </a:pPr>
            <a:r>
              <a:rPr lang="en-US" dirty="0">
                <a:solidFill>
                  <a:srgbClr val="000000"/>
                </a:solidFill>
                <a:latin typeface="+mn-lt"/>
              </a:rPr>
              <a:t>Communications and Networks</a:t>
            </a:r>
          </a:p>
          <a:p>
            <a:pPr lvl="1" fontAlgn="auto">
              <a:spcBef>
                <a:spcPts val="0"/>
              </a:spcBef>
              <a:spcAft>
                <a:spcPts val="0"/>
              </a:spcAft>
              <a:buFont typeface="Arial" pitchFamily="34" charset="0"/>
              <a:buChar char="•"/>
              <a:defRPr/>
            </a:pPr>
            <a:r>
              <a:rPr lang="en-US" dirty="0">
                <a:solidFill>
                  <a:srgbClr val="000000"/>
                </a:solidFill>
                <a:latin typeface="+mn-lt"/>
              </a:rPr>
              <a:t>Technical Management</a:t>
            </a:r>
          </a:p>
          <a:p>
            <a:pPr lvl="1" fontAlgn="auto">
              <a:spcBef>
                <a:spcPts val="0"/>
              </a:spcBef>
              <a:spcAft>
                <a:spcPts val="0"/>
              </a:spcAft>
              <a:buFont typeface="Arial" pitchFamily="34" charset="0"/>
              <a:buChar char="•"/>
              <a:defRPr/>
            </a:pPr>
            <a:r>
              <a:rPr lang="en-US" dirty="0">
                <a:solidFill>
                  <a:srgbClr val="000000"/>
                </a:solidFill>
                <a:latin typeface="+mn-lt"/>
              </a:rPr>
              <a:t>Computational Life Sciences</a:t>
            </a:r>
          </a:p>
          <a:p>
            <a:pPr lvl="1" fontAlgn="auto">
              <a:spcBef>
                <a:spcPts val="0"/>
              </a:spcBef>
              <a:spcAft>
                <a:spcPts val="0"/>
              </a:spcAft>
              <a:buFont typeface="Arial" pitchFamily="34" charset="0"/>
              <a:buChar char="•"/>
              <a:defRPr/>
            </a:pPr>
            <a:r>
              <a:rPr lang="en-US" dirty="0">
                <a:solidFill>
                  <a:srgbClr val="000000"/>
                </a:solidFill>
                <a:latin typeface="+mn-lt"/>
              </a:rPr>
              <a:t>And many others</a:t>
            </a:r>
          </a:p>
          <a:p>
            <a:pPr fontAlgn="auto">
              <a:spcBef>
                <a:spcPts val="0"/>
              </a:spcBef>
              <a:spcAft>
                <a:spcPts val="0"/>
              </a:spcAft>
              <a:defRPr/>
            </a:pPr>
            <a:endParaRPr lang="en-US" dirty="0">
              <a:solidFill>
                <a:srgbClr val="000000"/>
              </a:solidFill>
              <a:latin typeface="+mn-lt"/>
            </a:endParaRPr>
          </a:p>
        </p:txBody>
      </p:sp>
      <p:sp>
        <p:nvSpPr>
          <p:cNvPr id="25604" name="Title 4"/>
          <p:cNvSpPr>
            <a:spLocks noGrp="1"/>
          </p:cNvSpPr>
          <p:nvPr>
            <p:ph type="title"/>
          </p:nvPr>
        </p:nvSpPr>
        <p:spPr/>
        <p:txBody>
          <a:bodyPr>
            <a:normAutofit fontScale="90000"/>
          </a:bodyPr>
          <a:lstStyle/>
          <a:p>
            <a:pPr>
              <a:defRPr/>
            </a:pPr>
            <a:r>
              <a:rPr lang="en-US" dirty="0">
                <a:ea typeface="+mj-ea"/>
              </a:rPr>
              <a:t>Unique Feature – Supporting area</a:t>
            </a:r>
          </a:p>
        </p:txBody>
      </p:sp>
    </p:spTree>
    <p:extLst>
      <p:ext uri="{BB962C8B-B14F-4D97-AF65-F5344CB8AC3E}">
        <p14:creationId xmlns:p14="http://schemas.microsoft.com/office/powerpoint/2010/main" val="1235051215"/>
      </p:ext>
    </p:extLst>
  </p:cSld>
  <p:clrMapOvr>
    <a:masterClrMapping/>
  </p:clrMapOvr>
</p:sld>
</file>

<file path=ppt/theme/theme1.xml><?xml version="1.0" encoding="utf-8"?>
<a:theme xmlns:a="http://schemas.openxmlformats.org/drawingml/2006/main" name="Technic">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712</TotalTime>
  <Words>825</Words>
  <Application>Microsoft Macintosh PowerPoint</Application>
  <PresentationFormat>On-screen Show (4:3)</PresentationFormat>
  <Paragraphs>103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Wingdings</vt:lpstr>
      <vt:lpstr>Wingdings 2</vt:lpstr>
      <vt:lpstr>Technic</vt:lpstr>
      <vt:lpstr>BAIT – IT Bachelors in Partnership with community colleges</vt:lpstr>
      <vt:lpstr>What is BAIT?</vt:lpstr>
      <vt:lpstr>Historical Background</vt:lpstr>
      <vt:lpstr>BA-IT Degree GOALS AND CONSTRAINTS</vt:lpstr>
      <vt:lpstr>Workforce Skills Courses</vt:lpstr>
      <vt:lpstr>The UNT BAIT Degree Version 1</vt:lpstr>
      <vt:lpstr>Components of BAIT</vt:lpstr>
      <vt:lpstr>Program Requirements</vt:lpstr>
      <vt:lpstr>Unique Feature – Supporting area</vt:lpstr>
      <vt:lpstr>TRANSFERABLE HOURS</vt:lpstr>
      <vt:lpstr>BAIT Versions 2 and 3 </vt:lpstr>
      <vt:lpstr>What does this mean for you??</vt:lpstr>
      <vt:lpstr>What does this mean for your neighbors  and graduates??</vt:lpstr>
      <vt:lpstr>What are my next steps??</vt:lpstr>
      <vt:lpstr>PowerPoint Presentation</vt:lpstr>
    </vt:vector>
  </TitlesOfParts>
  <Company>Collin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Keathly, David</cp:lastModifiedBy>
  <cp:revision>32</cp:revision>
  <dcterms:created xsi:type="dcterms:W3CDTF">2015-04-01T19:54:48Z</dcterms:created>
  <dcterms:modified xsi:type="dcterms:W3CDTF">2022-07-07T18:15:54Z</dcterms:modified>
</cp:coreProperties>
</file>