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1" r:id="rId5"/>
    <p:sldId id="264" r:id="rId6"/>
    <p:sldId id="259" r:id="rId7"/>
    <p:sldId id="265" r:id="rId8"/>
    <p:sldId id="266" r:id="rId9"/>
    <p:sldId id="267" r:id="rId10"/>
    <p:sldId id="263" r:id="rId11"/>
    <p:sldId id="260" r:id="rId12"/>
    <p:sldId id="262" r:id="rId13"/>
    <p:sldId id="270" r:id="rId14"/>
    <p:sldId id="268"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732"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F507E-115D-4140-86D6-244C5E850C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C63EA5C-C4D4-4D0E-B6F9-8563EDEABD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BF51545-61A1-466F-83DD-9F6FC529DF56}"/>
              </a:ext>
            </a:extLst>
          </p:cNvPr>
          <p:cNvSpPr>
            <a:spLocks noGrp="1"/>
          </p:cNvSpPr>
          <p:nvPr>
            <p:ph type="dt" sz="half" idx="10"/>
          </p:nvPr>
        </p:nvSpPr>
        <p:spPr/>
        <p:txBody>
          <a:bodyPr/>
          <a:lstStyle/>
          <a:p>
            <a:fld id="{40A7D044-C25B-4FE8-B7EC-A12D639D1733}" type="datetimeFigureOut">
              <a:rPr lang="en-US" smtClean="0"/>
              <a:t>07-Jul-22</a:t>
            </a:fld>
            <a:endParaRPr lang="en-US"/>
          </a:p>
        </p:txBody>
      </p:sp>
      <p:sp>
        <p:nvSpPr>
          <p:cNvPr id="5" name="Footer Placeholder 4">
            <a:extLst>
              <a:ext uri="{FF2B5EF4-FFF2-40B4-BE49-F238E27FC236}">
                <a16:creationId xmlns:a16="http://schemas.microsoft.com/office/drawing/2014/main" id="{0AD1B930-57BB-434A-AABE-CD9CB1AED9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9F1496-2147-4597-B3C9-CEC7CFADA9E8}"/>
              </a:ext>
            </a:extLst>
          </p:cNvPr>
          <p:cNvSpPr>
            <a:spLocks noGrp="1"/>
          </p:cNvSpPr>
          <p:nvPr>
            <p:ph type="sldNum" sz="quarter" idx="12"/>
          </p:nvPr>
        </p:nvSpPr>
        <p:spPr/>
        <p:txBody>
          <a:bodyPr/>
          <a:lstStyle/>
          <a:p>
            <a:fld id="{0262EACC-9425-49E4-B87A-44B60E8B1B69}" type="slidenum">
              <a:rPr lang="en-US" smtClean="0"/>
              <a:t>‹#›</a:t>
            </a:fld>
            <a:endParaRPr lang="en-US"/>
          </a:p>
        </p:txBody>
      </p:sp>
    </p:spTree>
    <p:extLst>
      <p:ext uri="{BB962C8B-B14F-4D97-AF65-F5344CB8AC3E}">
        <p14:creationId xmlns:p14="http://schemas.microsoft.com/office/powerpoint/2010/main" val="936685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51B1E-D647-452A-AC9B-C77FEE2D39B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B899895-FA3B-4FAC-AF55-E6A4E52E6CF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855CB2-504C-41B6-9F23-ED09A1FBA1EB}"/>
              </a:ext>
            </a:extLst>
          </p:cNvPr>
          <p:cNvSpPr>
            <a:spLocks noGrp="1"/>
          </p:cNvSpPr>
          <p:nvPr>
            <p:ph type="dt" sz="half" idx="10"/>
          </p:nvPr>
        </p:nvSpPr>
        <p:spPr/>
        <p:txBody>
          <a:bodyPr/>
          <a:lstStyle/>
          <a:p>
            <a:fld id="{40A7D044-C25B-4FE8-B7EC-A12D639D1733}" type="datetimeFigureOut">
              <a:rPr lang="en-US" smtClean="0"/>
              <a:t>07-Jul-22</a:t>
            </a:fld>
            <a:endParaRPr lang="en-US"/>
          </a:p>
        </p:txBody>
      </p:sp>
      <p:sp>
        <p:nvSpPr>
          <p:cNvPr id="5" name="Footer Placeholder 4">
            <a:extLst>
              <a:ext uri="{FF2B5EF4-FFF2-40B4-BE49-F238E27FC236}">
                <a16:creationId xmlns:a16="http://schemas.microsoft.com/office/drawing/2014/main" id="{15269592-2634-4117-9054-0115000B59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3D61E3-4697-4425-844E-18A8A1DFA168}"/>
              </a:ext>
            </a:extLst>
          </p:cNvPr>
          <p:cNvSpPr>
            <a:spLocks noGrp="1"/>
          </p:cNvSpPr>
          <p:nvPr>
            <p:ph type="sldNum" sz="quarter" idx="12"/>
          </p:nvPr>
        </p:nvSpPr>
        <p:spPr/>
        <p:txBody>
          <a:bodyPr/>
          <a:lstStyle/>
          <a:p>
            <a:fld id="{0262EACC-9425-49E4-B87A-44B60E8B1B69}" type="slidenum">
              <a:rPr lang="en-US" smtClean="0"/>
              <a:t>‹#›</a:t>
            </a:fld>
            <a:endParaRPr lang="en-US"/>
          </a:p>
        </p:txBody>
      </p:sp>
    </p:spTree>
    <p:extLst>
      <p:ext uri="{BB962C8B-B14F-4D97-AF65-F5344CB8AC3E}">
        <p14:creationId xmlns:p14="http://schemas.microsoft.com/office/powerpoint/2010/main" val="2351878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AA8C96-924F-4717-94AB-B371B9AC8AD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92C2338-330D-446C-A83D-BB16CBDDE81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E44F37-F36F-4434-A2AB-EF5FE915C62E}"/>
              </a:ext>
            </a:extLst>
          </p:cNvPr>
          <p:cNvSpPr>
            <a:spLocks noGrp="1"/>
          </p:cNvSpPr>
          <p:nvPr>
            <p:ph type="dt" sz="half" idx="10"/>
          </p:nvPr>
        </p:nvSpPr>
        <p:spPr/>
        <p:txBody>
          <a:bodyPr/>
          <a:lstStyle/>
          <a:p>
            <a:fld id="{40A7D044-C25B-4FE8-B7EC-A12D639D1733}" type="datetimeFigureOut">
              <a:rPr lang="en-US" smtClean="0"/>
              <a:t>07-Jul-22</a:t>
            </a:fld>
            <a:endParaRPr lang="en-US"/>
          </a:p>
        </p:txBody>
      </p:sp>
      <p:sp>
        <p:nvSpPr>
          <p:cNvPr id="5" name="Footer Placeholder 4">
            <a:extLst>
              <a:ext uri="{FF2B5EF4-FFF2-40B4-BE49-F238E27FC236}">
                <a16:creationId xmlns:a16="http://schemas.microsoft.com/office/drawing/2014/main" id="{0C5D8B6B-ADAF-4874-9927-7E2FF1AF5E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E7C883-B089-4BA3-92ED-1D8909F98A2E}"/>
              </a:ext>
            </a:extLst>
          </p:cNvPr>
          <p:cNvSpPr>
            <a:spLocks noGrp="1"/>
          </p:cNvSpPr>
          <p:nvPr>
            <p:ph type="sldNum" sz="quarter" idx="12"/>
          </p:nvPr>
        </p:nvSpPr>
        <p:spPr/>
        <p:txBody>
          <a:bodyPr/>
          <a:lstStyle/>
          <a:p>
            <a:fld id="{0262EACC-9425-49E4-B87A-44B60E8B1B69}" type="slidenum">
              <a:rPr lang="en-US" smtClean="0"/>
              <a:t>‹#›</a:t>
            </a:fld>
            <a:endParaRPr lang="en-US"/>
          </a:p>
        </p:txBody>
      </p:sp>
    </p:spTree>
    <p:extLst>
      <p:ext uri="{BB962C8B-B14F-4D97-AF65-F5344CB8AC3E}">
        <p14:creationId xmlns:p14="http://schemas.microsoft.com/office/powerpoint/2010/main" val="710185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5BB29-F124-4AC5-A1F2-A389194145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8DACFF-F46F-4500-80B2-65F5941E2A0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4E1F97-5A83-47B2-9942-C6461CD413D1}"/>
              </a:ext>
            </a:extLst>
          </p:cNvPr>
          <p:cNvSpPr>
            <a:spLocks noGrp="1"/>
          </p:cNvSpPr>
          <p:nvPr>
            <p:ph type="dt" sz="half" idx="10"/>
          </p:nvPr>
        </p:nvSpPr>
        <p:spPr/>
        <p:txBody>
          <a:bodyPr/>
          <a:lstStyle/>
          <a:p>
            <a:fld id="{40A7D044-C25B-4FE8-B7EC-A12D639D1733}" type="datetimeFigureOut">
              <a:rPr lang="en-US" smtClean="0"/>
              <a:t>07-Jul-22</a:t>
            </a:fld>
            <a:endParaRPr lang="en-US"/>
          </a:p>
        </p:txBody>
      </p:sp>
      <p:sp>
        <p:nvSpPr>
          <p:cNvPr id="5" name="Footer Placeholder 4">
            <a:extLst>
              <a:ext uri="{FF2B5EF4-FFF2-40B4-BE49-F238E27FC236}">
                <a16:creationId xmlns:a16="http://schemas.microsoft.com/office/drawing/2014/main" id="{A434748B-D412-4C9A-856D-D416343E8B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1E12F5-7B32-4629-BA93-628BF89186F9}"/>
              </a:ext>
            </a:extLst>
          </p:cNvPr>
          <p:cNvSpPr>
            <a:spLocks noGrp="1"/>
          </p:cNvSpPr>
          <p:nvPr>
            <p:ph type="sldNum" sz="quarter" idx="12"/>
          </p:nvPr>
        </p:nvSpPr>
        <p:spPr/>
        <p:txBody>
          <a:bodyPr/>
          <a:lstStyle/>
          <a:p>
            <a:fld id="{0262EACC-9425-49E4-B87A-44B60E8B1B69}" type="slidenum">
              <a:rPr lang="en-US" smtClean="0"/>
              <a:t>‹#›</a:t>
            </a:fld>
            <a:endParaRPr lang="en-US"/>
          </a:p>
        </p:txBody>
      </p:sp>
    </p:spTree>
    <p:extLst>
      <p:ext uri="{BB962C8B-B14F-4D97-AF65-F5344CB8AC3E}">
        <p14:creationId xmlns:p14="http://schemas.microsoft.com/office/powerpoint/2010/main" val="3465232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D9647-CB6D-4BEB-B3A9-AD4C6DCC7F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AC960F7-0E65-414B-85EB-84CC869590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7A69AAA-514D-4099-8EC5-813F16FB38D6}"/>
              </a:ext>
            </a:extLst>
          </p:cNvPr>
          <p:cNvSpPr>
            <a:spLocks noGrp="1"/>
          </p:cNvSpPr>
          <p:nvPr>
            <p:ph type="dt" sz="half" idx="10"/>
          </p:nvPr>
        </p:nvSpPr>
        <p:spPr/>
        <p:txBody>
          <a:bodyPr/>
          <a:lstStyle/>
          <a:p>
            <a:fld id="{40A7D044-C25B-4FE8-B7EC-A12D639D1733}" type="datetimeFigureOut">
              <a:rPr lang="en-US" smtClean="0"/>
              <a:t>07-Jul-22</a:t>
            </a:fld>
            <a:endParaRPr lang="en-US"/>
          </a:p>
        </p:txBody>
      </p:sp>
      <p:sp>
        <p:nvSpPr>
          <p:cNvPr id="5" name="Footer Placeholder 4">
            <a:extLst>
              <a:ext uri="{FF2B5EF4-FFF2-40B4-BE49-F238E27FC236}">
                <a16:creationId xmlns:a16="http://schemas.microsoft.com/office/drawing/2014/main" id="{93B21DB3-7332-406F-A972-82AC1CA3FC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23D040-D37F-4338-8C2C-9276164E8375}"/>
              </a:ext>
            </a:extLst>
          </p:cNvPr>
          <p:cNvSpPr>
            <a:spLocks noGrp="1"/>
          </p:cNvSpPr>
          <p:nvPr>
            <p:ph type="sldNum" sz="quarter" idx="12"/>
          </p:nvPr>
        </p:nvSpPr>
        <p:spPr/>
        <p:txBody>
          <a:bodyPr/>
          <a:lstStyle/>
          <a:p>
            <a:fld id="{0262EACC-9425-49E4-B87A-44B60E8B1B69}" type="slidenum">
              <a:rPr lang="en-US" smtClean="0"/>
              <a:t>‹#›</a:t>
            </a:fld>
            <a:endParaRPr lang="en-US"/>
          </a:p>
        </p:txBody>
      </p:sp>
    </p:spTree>
    <p:extLst>
      <p:ext uri="{BB962C8B-B14F-4D97-AF65-F5344CB8AC3E}">
        <p14:creationId xmlns:p14="http://schemas.microsoft.com/office/powerpoint/2010/main" val="605912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CAABD-7A3F-4C90-9414-47479C24A9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1A33E5-3690-4A57-B4E3-1266AB28ED1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EF5B04F-4F5C-4C29-AA74-D72B4D0818C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A1E5E81-BCBD-4A06-B664-6F42966A31B8}"/>
              </a:ext>
            </a:extLst>
          </p:cNvPr>
          <p:cNvSpPr>
            <a:spLocks noGrp="1"/>
          </p:cNvSpPr>
          <p:nvPr>
            <p:ph type="dt" sz="half" idx="10"/>
          </p:nvPr>
        </p:nvSpPr>
        <p:spPr/>
        <p:txBody>
          <a:bodyPr/>
          <a:lstStyle/>
          <a:p>
            <a:fld id="{40A7D044-C25B-4FE8-B7EC-A12D639D1733}" type="datetimeFigureOut">
              <a:rPr lang="en-US" smtClean="0"/>
              <a:t>07-Jul-22</a:t>
            </a:fld>
            <a:endParaRPr lang="en-US"/>
          </a:p>
        </p:txBody>
      </p:sp>
      <p:sp>
        <p:nvSpPr>
          <p:cNvPr id="6" name="Footer Placeholder 5">
            <a:extLst>
              <a:ext uri="{FF2B5EF4-FFF2-40B4-BE49-F238E27FC236}">
                <a16:creationId xmlns:a16="http://schemas.microsoft.com/office/drawing/2014/main" id="{73A3F602-B894-4F5A-867B-AEEA19F747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94B0B1-CC5C-426F-9780-BDF435B0F2DA}"/>
              </a:ext>
            </a:extLst>
          </p:cNvPr>
          <p:cNvSpPr>
            <a:spLocks noGrp="1"/>
          </p:cNvSpPr>
          <p:nvPr>
            <p:ph type="sldNum" sz="quarter" idx="12"/>
          </p:nvPr>
        </p:nvSpPr>
        <p:spPr/>
        <p:txBody>
          <a:bodyPr/>
          <a:lstStyle/>
          <a:p>
            <a:fld id="{0262EACC-9425-49E4-B87A-44B60E8B1B69}" type="slidenum">
              <a:rPr lang="en-US" smtClean="0"/>
              <a:t>‹#›</a:t>
            </a:fld>
            <a:endParaRPr lang="en-US"/>
          </a:p>
        </p:txBody>
      </p:sp>
    </p:spTree>
    <p:extLst>
      <p:ext uri="{BB962C8B-B14F-4D97-AF65-F5344CB8AC3E}">
        <p14:creationId xmlns:p14="http://schemas.microsoft.com/office/powerpoint/2010/main" val="3297797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44A78-35B6-4FAB-8AFF-17812FC1E18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B87D357-C1C3-4512-A5E1-54B2A0A897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9847285-4894-4AD3-9750-553EAE73163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8B0A827-4F7B-4137-9633-E43EB8055E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7C92C86-D102-4CD1-A48C-730270C5A72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61D34D3-4FDF-4D24-9B9D-B2A6D80D9D95}"/>
              </a:ext>
            </a:extLst>
          </p:cNvPr>
          <p:cNvSpPr>
            <a:spLocks noGrp="1"/>
          </p:cNvSpPr>
          <p:nvPr>
            <p:ph type="dt" sz="half" idx="10"/>
          </p:nvPr>
        </p:nvSpPr>
        <p:spPr/>
        <p:txBody>
          <a:bodyPr/>
          <a:lstStyle/>
          <a:p>
            <a:fld id="{40A7D044-C25B-4FE8-B7EC-A12D639D1733}" type="datetimeFigureOut">
              <a:rPr lang="en-US" smtClean="0"/>
              <a:t>07-Jul-22</a:t>
            </a:fld>
            <a:endParaRPr lang="en-US"/>
          </a:p>
        </p:txBody>
      </p:sp>
      <p:sp>
        <p:nvSpPr>
          <p:cNvPr id="8" name="Footer Placeholder 7">
            <a:extLst>
              <a:ext uri="{FF2B5EF4-FFF2-40B4-BE49-F238E27FC236}">
                <a16:creationId xmlns:a16="http://schemas.microsoft.com/office/drawing/2014/main" id="{FB535BB7-301A-4B85-802E-F8E528F92F6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950FE63-3421-4ED9-8736-E78B96301028}"/>
              </a:ext>
            </a:extLst>
          </p:cNvPr>
          <p:cNvSpPr>
            <a:spLocks noGrp="1"/>
          </p:cNvSpPr>
          <p:nvPr>
            <p:ph type="sldNum" sz="quarter" idx="12"/>
          </p:nvPr>
        </p:nvSpPr>
        <p:spPr/>
        <p:txBody>
          <a:bodyPr/>
          <a:lstStyle/>
          <a:p>
            <a:fld id="{0262EACC-9425-49E4-B87A-44B60E8B1B69}" type="slidenum">
              <a:rPr lang="en-US" smtClean="0"/>
              <a:t>‹#›</a:t>
            </a:fld>
            <a:endParaRPr lang="en-US"/>
          </a:p>
        </p:txBody>
      </p:sp>
    </p:spTree>
    <p:extLst>
      <p:ext uri="{BB962C8B-B14F-4D97-AF65-F5344CB8AC3E}">
        <p14:creationId xmlns:p14="http://schemas.microsoft.com/office/powerpoint/2010/main" val="2454038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6AE08-F388-4674-85C5-C53E349D310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28693C6-6739-4611-B49B-3C2E24BDF64C}"/>
              </a:ext>
            </a:extLst>
          </p:cNvPr>
          <p:cNvSpPr>
            <a:spLocks noGrp="1"/>
          </p:cNvSpPr>
          <p:nvPr>
            <p:ph type="dt" sz="half" idx="10"/>
          </p:nvPr>
        </p:nvSpPr>
        <p:spPr/>
        <p:txBody>
          <a:bodyPr/>
          <a:lstStyle/>
          <a:p>
            <a:fld id="{40A7D044-C25B-4FE8-B7EC-A12D639D1733}" type="datetimeFigureOut">
              <a:rPr lang="en-US" smtClean="0"/>
              <a:t>07-Jul-22</a:t>
            </a:fld>
            <a:endParaRPr lang="en-US"/>
          </a:p>
        </p:txBody>
      </p:sp>
      <p:sp>
        <p:nvSpPr>
          <p:cNvPr id="4" name="Footer Placeholder 3">
            <a:extLst>
              <a:ext uri="{FF2B5EF4-FFF2-40B4-BE49-F238E27FC236}">
                <a16:creationId xmlns:a16="http://schemas.microsoft.com/office/drawing/2014/main" id="{5FC7E98F-D0DF-4349-B351-DF4A6424041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FDFCD5E-7345-40FA-9467-FFFA9D6F7B21}"/>
              </a:ext>
            </a:extLst>
          </p:cNvPr>
          <p:cNvSpPr>
            <a:spLocks noGrp="1"/>
          </p:cNvSpPr>
          <p:nvPr>
            <p:ph type="sldNum" sz="quarter" idx="12"/>
          </p:nvPr>
        </p:nvSpPr>
        <p:spPr/>
        <p:txBody>
          <a:bodyPr/>
          <a:lstStyle/>
          <a:p>
            <a:fld id="{0262EACC-9425-49E4-B87A-44B60E8B1B69}" type="slidenum">
              <a:rPr lang="en-US" smtClean="0"/>
              <a:t>‹#›</a:t>
            </a:fld>
            <a:endParaRPr lang="en-US"/>
          </a:p>
        </p:txBody>
      </p:sp>
    </p:spTree>
    <p:extLst>
      <p:ext uri="{BB962C8B-B14F-4D97-AF65-F5344CB8AC3E}">
        <p14:creationId xmlns:p14="http://schemas.microsoft.com/office/powerpoint/2010/main" val="4176147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EDF536-FBE7-4929-9772-B9186A61CB08}"/>
              </a:ext>
            </a:extLst>
          </p:cNvPr>
          <p:cNvSpPr>
            <a:spLocks noGrp="1"/>
          </p:cNvSpPr>
          <p:nvPr>
            <p:ph type="dt" sz="half" idx="10"/>
          </p:nvPr>
        </p:nvSpPr>
        <p:spPr/>
        <p:txBody>
          <a:bodyPr/>
          <a:lstStyle/>
          <a:p>
            <a:fld id="{40A7D044-C25B-4FE8-B7EC-A12D639D1733}" type="datetimeFigureOut">
              <a:rPr lang="en-US" smtClean="0"/>
              <a:t>07-Jul-22</a:t>
            </a:fld>
            <a:endParaRPr lang="en-US"/>
          </a:p>
        </p:txBody>
      </p:sp>
      <p:sp>
        <p:nvSpPr>
          <p:cNvPr id="3" name="Footer Placeholder 2">
            <a:extLst>
              <a:ext uri="{FF2B5EF4-FFF2-40B4-BE49-F238E27FC236}">
                <a16:creationId xmlns:a16="http://schemas.microsoft.com/office/drawing/2014/main" id="{76D643DC-9639-4900-8E25-BC19CA39A97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6D480FA-5154-457B-B6D2-0FB4EE5AE8A2}"/>
              </a:ext>
            </a:extLst>
          </p:cNvPr>
          <p:cNvSpPr>
            <a:spLocks noGrp="1"/>
          </p:cNvSpPr>
          <p:nvPr>
            <p:ph type="sldNum" sz="quarter" idx="12"/>
          </p:nvPr>
        </p:nvSpPr>
        <p:spPr/>
        <p:txBody>
          <a:bodyPr/>
          <a:lstStyle/>
          <a:p>
            <a:fld id="{0262EACC-9425-49E4-B87A-44B60E8B1B69}" type="slidenum">
              <a:rPr lang="en-US" smtClean="0"/>
              <a:t>‹#›</a:t>
            </a:fld>
            <a:endParaRPr lang="en-US"/>
          </a:p>
        </p:txBody>
      </p:sp>
    </p:spTree>
    <p:extLst>
      <p:ext uri="{BB962C8B-B14F-4D97-AF65-F5344CB8AC3E}">
        <p14:creationId xmlns:p14="http://schemas.microsoft.com/office/powerpoint/2010/main" val="3045342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C6A2D-DF25-441A-A685-018884B1EA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453181C-F474-4EBC-8607-FF083AAB2A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A508A98-8CC2-43BD-9E24-6BC773F5EF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2A98B8B-A157-4E0D-8CBB-31215330E0E0}"/>
              </a:ext>
            </a:extLst>
          </p:cNvPr>
          <p:cNvSpPr>
            <a:spLocks noGrp="1"/>
          </p:cNvSpPr>
          <p:nvPr>
            <p:ph type="dt" sz="half" idx="10"/>
          </p:nvPr>
        </p:nvSpPr>
        <p:spPr/>
        <p:txBody>
          <a:bodyPr/>
          <a:lstStyle/>
          <a:p>
            <a:fld id="{40A7D044-C25B-4FE8-B7EC-A12D639D1733}" type="datetimeFigureOut">
              <a:rPr lang="en-US" smtClean="0"/>
              <a:t>07-Jul-22</a:t>
            </a:fld>
            <a:endParaRPr lang="en-US"/>
          </a:p>
        </p:txBody>
      </p:sp>
      <p:sp>
        <p:nvSpPr>
          <p:cNvPr id="6" name="Footer Placeholder 5">
            <a:extLst>
              <a:ext uri="{FF2B5EF4-FFF2-40B4-BE49-F238E27FC236}">
                <a16:creationId xmlns:a16="http://schemas.microsoft.com/office/drawing/2014/main" id="{DB64233A-EC18-4480-AED9-CD65D0D488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1E7516-3C96-4211-A582-DE69C8CCB709}"/>
              </a:ext>
            </a:extLst>
          </p:cNvPr>
          <p:cNvSpPr>
            <a:spLocks noGrp="1"/>
          </p:cNvSpPr>
          <p:nvPr>
            <p:ph type="sldNum" sz="quarter" idx="12"/>
          </p:nvPr>
        </p:nvSpPr>
        <p:spPr/>
        <p:txBody>
          <a:bodyPr/>
          <a:lstStyle/>
          <a:p>
            <a:fld id="{0262EACC-9425-49E4-B87A-44B60E8B1B69}" type="slidenum">
              <a:rPr lang="en-US" smtClean="0"/>
              <a:t>‹#›</a:t>
            </a:fld>
            <a:endParaRPr lang="en-US"/>
          </a:p>
        </p:txBody>
      </p:sp>
    </p:spTree>
    <p:extLst>
      <p:ext uri="{BB962C8B-B14F-4D97-AF65-F5344CB8AC3E}">
        <p14:creationId xmlns:p14="http://schemas.microsoft.com/office/powerpoint/2010/main" val="1782555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40AB8-C18C-4808-85E9-109288B3EC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0871CAF-72DA-481A-8BBB-64A8B3FAF7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174C6B5-086E-4DEC-B93D-DE68FF665A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76644FB-7EA5-4439-9DE7-39A29C8D1041}"/>
              </a:ext>
            </a:extLst>
          </p:cNvPr>
          <p:cNvSpPr>
            <a:spLocks noGrp="1"/>
          </p:cNvSpPr>
          <p:nvPr>
            <p:ph type="dt" sz="half" idx="10"/>
          </p:nvPr>
        </p:nvSpPr>
        <p:spPr/>
        <p:txBody>
          <a:bodyPr/>
          <a:lstStyle/>
          <a:p>
            <a:fld id="{40A7D044-C25B-4FE8-B7EC-A12D639D1733}" type="datetimeFigureOut">
              <a:rPr lang="en-US" smtClean="0"/>
              <a:t>07-Jul-22</a:t>
            </a:fld>
            <a:endParaRPr lang="en-US"/>
          </a:p>
        </p:txBody>
      </p:sp>
      <p:sp>
        <p:nvSpPr>
          <p:cNvPr id="6" name="Footer Placeholder 5">
            <a:extLst>
              <a:ext uri="{FF2B5EF4-FFF2-40B4-BE49-F238E27FC236}">
                <a16:creationId xmlns:a16="http://schemas.microsoft.com/office/drawing/2014/main" id="{4CBA35EC-446D-4DF0-A30A-DF5FFC0626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1DB6BA-A971-4511-AAA5-1B0BCA076360}"/>
              </a:ext>
            </a:extLst>
          </p:cNvPr>
          <p:cNvSpPr>
            <a:spLocks noGrp="1"/>
          </p:cNvSpPr>
          <p:nvPr>
            <p:ph type="sldNum" sz="quarter" idx="12"/>
          </p:nvPr>
        </p:nvSpPr>
        <p:spPr/>
        <p:txBody>
          <a:bodyPr/>
          <a:lstStyle/>
          <a:p>
            <a:fld id="{0262EACC-9425-49E4-B87A-44B60E8B1B69}" type="slidenum">
              <a:rPr lang="en-US" smtClean="0"/>
              <a:t>‹#›</a:t>
            </a:fld>
            <a:endParaRPr lang="en-US"/>
          </a:p>
        </p:txBody>
      </p:sp>
    </p:spTree>
    <p:extLst>
      <p:ext uri="{BB962C8B-B14F-4D97-AF65-F5344CB8AC3E}">
        <p14:creationId xmlns:p14="http://schemas.microsoft.com/office/powerpoint/2010/main" val="2123728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C30086-40DC-43AA-A83B-2B189E714D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486C7FC-D970-4BD9-BB74-D7106313A9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5761BD-1078-4BE9-A208-B68E0FED3E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A7D044-C25B-4FE8-B7EC-A12D639D1733}" type="datetimeFigureOut">
              <a:rPr lang="en-US" smtClean="0"/>
              <a:t>07-Jul-22</a:t>
            </a:fld>
            <a:endParaRPr lang="en-US"/>
          </a:p>
        </p:txBody>
      </p:sp>
      <p:sp>
        <p:nvSpPr>
          <p:cNvPr id="5" name="Footer Placeholder 4">
            <a:extLst>
              <a:ext uri="{FF2B5EF4-FFF2-40B4-BE49-F238E27FC236}">
                <a16:creationId xmlns:a16="http://schemas.microsoft.com/office/drawing/2014/main" id="{29A78AA8-FCA9-45ED-8518-0FB641A776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DD234BA-A76B-4189-8DFF-648CBBDB09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62EACC-9425-49E4-B87A-44B60E8B1B69}" type="slidenum">
              <a:rPr lang="en-US" smtClean="0"/>
              <a:t>‹#›</a:t>
            </a:fld>
            <a:endParaRPr lang="en-US"/>
          </a:p>
        </p:txBody>
      </p:sp>
    </p:spTree>
    <p:extLst>
      <p:ext uri="{BB962C8B-B14F-4D97-AF65-F5344CB8AC3E}">
        <p14:creationId xmlns:p14="http://schemas.microsoft.com/office/powerpoint/2010/main" val="41622189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81CE9-88FB-4192-B177-2B26B7721AAA}"/>
              </a:ext>
            </a:extLst>
          </p:cNvPr>
          <p:cNvSpPr>
            <a:spLocks noGrp="1"/>
          </p:cNvSpPr>
          <p:nvPr>
            <p:ph type="ctrTitle"/>
          </p:nvPr>
        </p:nvSpPr>
        <p:spPr/>
        <p:txBody>
          <a:bodyPr/>
          <a:lstStyle/>
          <a:p>
            <a:r>
              <a:rPr lang="en-US" dirty="0"/>
              <a:t>Cyberpsychology</a:t>
            </a:r>
          </a:p>
        </p:txBody>
      </p:sp>
      <p:sp>
        <p:nvSpPr>
          <p:cNvPr id="3" name="Subtitle 2">
            <a:extLst>
              <a:ext uri="{FF2B5EF4-FFF2-40B4-BE49-F238E27FC236}">
                <a16:creationId xmlns:a16="http://schemas.microsoft.com/office/drawing/2014/main" id="{0C4F15C6-BAD7-45C0-A369-5C337B846350}"/>
              </a:ext>
            </a:extLst>
          </p:cNvPr>
          <p:cNvSpPr>
            <a:spLocks noGrp="1"/>
          </p:cNvSpPr>
          <p:nvPr>
            <p:ph type="subTitle" idx="1"/>
          </p:nvPr>
        </p:nvSpPr>
        <p:spPr/>
        <p:txBody>
          <a:bodyPr/>
          <a:lstStyle/>
          <a:p>
            <a:r>
              <a:rPr lang="en-US" dirty="0"/>
              <a:t>By Ervin Frenzel, PhD Candidate, MISM, MSCSIA</a:t>
            </a:r>
          </a:p>
          <a:p>
            <a:r>
              <a:rPr lang="en-US" dirty="0"/>
              <a:t>Director of Cybersecurity, Collin College</a:t>
            </a:r>
          </a:p>
          <a:p>
            <a:r>
              <a:rPr lang="en-US" dirty="0"/>
              <a:t>CEI, CCISO, ECSA, CISSP</a:t>
            </a:r>
          </a:p>
        </p:txBody>
      </p:sp>
    </p:spTree>
    <p:extLst>
      <p:ext uri="{BB962C8B-B14F-4D97-AF65-F5344CB8AC3E}">
        <p14:creationId xmlns:p14="http://schemas.microsoft.com/office/powerpoint/2010/main" val="505924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8EBD5-761D-B8D6-39E7-2C96F5EEDC89}"/>
              </a:ext>
            </a:extLst>
          </p:cNvPr>
          <p:cNvSpPr>
            <a:spLocks noGrp="1"/>
          </p:cNvSpPr>
          <p:nvPr>
            <p:ph type="title"/>
          </p:nvPr>
        </p:nvSpPr>
        <p:spPr>
          <a:xfrm>
            <a:off x="838200" y="263525"/>
            <a:ext cx="10515600" cy="1325563"/>
          </a:xfrm>
        </p:spPr>
        <p:txBody>
          <a:bodyPr/>
          <a:lstStyle/>
          <a:p>
            <a:r>
              <a:rPr lang="en-US" dirty="0"/>
              <a:t>Our game plan (condensed plan):</a:t>
            </a:r>
          </a:p>
        </p:txBody>
      </p:sp>
      <p:pic>
        <p:nvPicPr>
          <p:cNvPr id="5" name="Picture 4">
            <a:extLst>
              <a:ext uri="{FF2B5EF4-FFF2-40B4-BE49-F238E27FC236}">
                <a16:creationId xmlns:a16="http://schemas.microsoft.com/office/drawing/2014/main" id="{FF8C2EA2-A294-463B-FE38-B33F67377D31}"/>
              </a:ext>
            </a:extLst>
          </p:cNvPr>
          <p:cNvPicPr>
            <a:picLocks noChangeAspect="1"/>
          </p:cNvPicPr>
          <p:nvPr/>
        </p:nvPicPr>
        <p:blipFill>
          <a:blip r:embed="rId2"/>
          <a:stretch>
            <a:fillRect/>
          </a:stretch>
        </p:blipFill>
        <p:spPr>
          <a:xfrm>
            <a:off x="433436" y="1422400"/>
            <a:ext cx="11371357" cy="2499360"/>
          </a:xfrm>
          <a:prstGeom prst="rect">
            <a:avLst/>
          </a:prstGeom>
        </p:spPr>
      </p:pic>
      <p:sp>
        <p:nvSpPr>
          <p:cNvPr id="6" name="TextBox 5">
            <a:extLst>
              <a:ext uri="{FF2B5EF4-FFF2-40B4-BE49-F238E27FC236}">
                <a16:creationId xmlns:a16="http://schemas.microsoft.com/office/drawing/2014/main" id="{EDA84504-EADB-58D0-EAD0-5B1D26CFB59D}"/>
              </a:ext>
            </a:extLst>
          </p:cNvPr>
          <p:cNvSpPr txBox="1"/>
          <p:nvPr/>
        </p:nvSpPr>
        <p:spPr>
          <a:xfrm>
            <a:off x="1899920" y="4093706"/>
            <a:ext cx="8160202" cy="2554545"/>
          </a:xfrm>
          <a:prstGeom prst="rect">
            <a:avLst/>
          </a:prstGeom>
          <a:noFill/>
        </p:spPr>
        <p:txBody>
          <a:bodyPr wrap="square" rtlCol="0">
            <a:spAutoFit/>
          </a:bodyPr>
          <a:lstStyle/>
          <a:p>
            <a:r>
              <a:rPr lang="en-US" sz="2000" dirty="0"/>
              <a:t>We focus on communications:</a:t>
            </a:r>
          </a:p>
          <a:p>
            <a:pPr lvl="1"/>
            <a:r>
              <a:rPr lang="en-US" sz="2000" dirty="0"/>
              <a:t>Verbal</a:t>
            </a:r>
          </a:p>
          <a:p>
            <a:pPr lvl="1"/>
            <a:r>
              <a:rPr lang="en-US" sz="2000" dirty="0"/>
              <a:t>Written</a:t>
            </a:r>
          </a:p>
          <a:p>
            <a:pPr lvl="1"/>
            <a:r>
              <a:rPr lang="en-US" sz="2000" dirty="0"/>
              <a:t>Non-verbal</a:t>
            </a:r>
          </a:p>
          <a:p>
            <a:pPr lvl="2"/>
            <a:r>
              <a:rPr lang="en-US" sz="2000" dirty="0"/>
              <a:t>Body language (including ethnical, cultural, regional, and other).</a:t>
            </a:r>
          </a:p>
          <a:p>
            <a:pPr lvl="2"/>
            <a:r>
              <a:rPr lang="en-US" sz="2000" dirty="0"/>
              <a:t>Cultural expectations</a:t>
            </a:r>
          </a:p>
          <a:p>
            <a:pPr lvl="2"/>
            <a:endParaRPr lang="en-US" sz="2000" dirty="0"/>
          </a:p>
          <a:p>
            <a:r>
              <a:rPr lang="en-US" sz="2000" dirty="0"/>
              <a:t>We focus on understanding technology impacts on the individual and society.</a:t>
            </a:r>
          </a:p>
        </p:txBody>
      </p:sp>
    </p:spTree>
    <p:extLst>
      <p:ext uri="{BB962C8B-B14F-4D97-AF65-F5344CB8AC3E}">
        <p14:creationId xmlns:p14="http://schemas.microsoft.com/office/powerpoint/2010/main" val="3399473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6F6B-D373-4A0D-9558-A9FAF5BEC6F1}"/>
              </a:ext>
            </a:extLst>
          </p:cNvPr>
          <p:cNvSpPr>
            <a:spLocks noGrp="1"/>
          </p:cNvSpPr>
          <p:nvPr>
            <p:ph type="title"/>
          </p:nvPr>
        </p:nvSpPr>
        <p:spPr/>
        <p:txBody>
          <a:bodyPr/>
          <a:lstStyle/>
          <a:p>
            <a:r>
              <a:rPr lang="en-US" dirty="0"/>
              <a:t>Our game plan (part 1):</a:t>
            </a:r>
          </a:p>
        </p:txBody>
      </p:sp>
      <p:sp>
        <p:nvSpPr>
          <p:cNvPr id="3" name="Content Placeholder 2">
            <a:extLst>
              <a:ext uri="{FF2B5EF4-FFF2-40B4-BE49-F238E27FC236}">
                <a16:creationId xmlns:a16="http://schemas.microsoft.com/office/drawing/2014/main" id="{CF81ECC1-C983-4ABF-85E9-DE9E6CBB1F3F}"/>
              </a:ext>
            </a:extLst>
          </p:cNvPr>
          <p:cNvSpPr>
            <a:spLocks noGrp="1"/>
          </p:cNvSpPr>
          <p:nvPr>
            <p:ph idx="1"/>
          </p:nvPr>
        </p:nvSpPr>
        <p:spPr>
          <a:xfrm>
            <a:off x="838200" y="1371600"/>
            <a:ext cx="10515600" cy="5293360"/>
          </a:xfrm>
        </p:spPr>
        <p:txBody>
          <a:bodyPr>
            <a:normAutofit lnSpcReduction="10000"/>
          </a:bodyPr>
          <a:lstStyle/>
          <a:p>
            <a:pPr marL="514350" indent="-514350">
              <a:buFont typeface="+mj-lt"/>
              <a:buAutoNum type="arabicPeriod"/>
            </a:pPr>
            <a:r>
              <a:rPr lang="en-US" dirty="0"/>
              <a:t>Have the student self-identify – multiple personality tests in the first few weeks.  Discussion questions with peers to identify what students find out about themselves and how they perceive technology.</a:t>
            </a:r>
          </a:p>
          <a:p>
            <a:pPr marL="514350" indent="-514350">
              <a:buFont typeface="+mj-lt"/>
              <a:buAutoNum type="arabicPeriod"/>
            </a:pPr>
            <a:r>
              <a:rPr lang="en-US" dirty="0"/>
              <a:t>Students work through emotional intelligence 2.0; they identify their own Emotional Intelligence and learn about how to engage others as they learn about their own Emotional Intelligence.</a:t>
            </a:r>
          </a:p>
          <a:p>
            <a:pPr marL="514350" indent="-514350">
              <a:buFont typeface="+mj-lt"/>
              <a:buAutoNum type="arabicPeriod"/>
            </a:pPr>
            <a:r>
              <a:rPr lang="en-US" dirty="0"/>
              <a:t>Johari windows are used to help students work with each other, identify how others see them, and how each student sees others.  </a:t>
            </a:r>
          </a:p>
          <a:p>
            <a:pPr marL="0" indent="0">
              <a:buNone/>
            </a:pPr>
            <a:r>
              <a:rPr lang="en-US" dirty="0"/>
              <a:t>This is designed to identify triggers not only with other people but also behaviors and technology (holistically people, process, and tech). We want students to expand on their communication skills while learning to be empathetic and tolerant of others in the workplace – </a:t>
            </a:r>
            <a:r>
              <a:rPr lang="en-US" b="1" dirty="0"/>
              <a:t>essentially we want soft skills for our technicians.</a:t>
            </a:r>
          </a:p>
        </p:txBody>
      </p:sp>
    </p:spTree>
    <p:extLst>
      <p:ext uri="{BB962C8B-B14F-4D97-AF65-F5344CB8AC3E}">
        <p14:creationId xmlns:p14="http://schemas.microsoft.com/office/powerpoint/2010/main" val="1680909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D649A-2C89-E73F-87F6-EEF4874A6641}"/>
              </a:ext>
            </a:extLst>
          </p:cNvPr>
          <p:cNvSpPr>
            <a:spLocks noGrp="1"/>
          </p:cNvSpPr>
          <p:nvPr>
            <p:ph type="title"/>
          </p:nvPr>
        </p:nvSpPr>
        <p:spPr/>
        <p:txBody>
          <a:bodyPr/>
          <a:lstStyle/>
          <a:p>
            <a:r>
              <a:rPr lang="en-US" dirty="0"/>
              <a:t>Our game plan (part 2):</a:t>
            </a:r>
          </a:p>
        </p:txBody>
      </p:sp>
      <p:sp>
        <p:nvSpPr>
          <p:cNvPr id="3" name="Content Placeholder 2">
            <a:extLst>
              <a:ext uri="{FF2B5EF4-FFF2-40B4-BE49-F238E27FC236}">
                <a16:creationId xmlns:a16="http://schemas.microsoft.com/office/drawing/2014/main" id="{6C8BEA04-79E0-69AF-BE67-4C60B697B370}"/>
              </a:ext>
            </a:extLst>
          </p:cNvPr>
          <p:cNvSpPr>
            <a:spLocks noGrp="1"/>
          </p:cNvSpPr>
          <p:nvPr>
            <p:ph idx="1"/>
          </p:nvPr>
        </p:nvSpPr>
        <p:spPr/>
        <p:txBody>
          <a:bodyPr/>
          <a:lstStyle/>
          <a:p>
            <a:pPr marL="514350" indent="-514350">
              <a:buFont typeface="+mj-lt"/>
              <a:buAutoNum type="arabicPeriod"/>
            </a:pPr>
            <a:r>
              <a:rPr lang="en-US" dirty="0"/>
              <a:t>We work through Cultural Intelligence (through the Culture Map).</a:t>
            </a:r>
          </a:p>
          <a:p>
            <a:pPr marL="514350" indent="-514350">
              <a:buFont typeface="+mj-lt"/>
              <a:buAutoNum type="arabicPeriod"/>
            </a:pPr>
            <a:r>
              <a:rPr lang="en-US" dirty="0"/>
              <a:t>Students work through Cultural Intelligence; they identify and work through common cultural components and learn about how to engage others as they learn about their own Cultural Intelligence.</a:t>
            </a:r>
          </a:p>
          <a:p>
            <a:pPr marL="514350" indent="-514350">
              <a:buFont typeface="+mj-lt"/>
              <a:buAutoNum type="arabicPeriod"/>
            </a:pPr>
            <a:r>
              <a:rPr lang="en-US" dirty="0"/>
              <a:t>Johari windows are used to help students work through different cultural expectations. </a:t>
            </a:r>
          </a:p>
          <a:p>
            <a:pPr marL="514350" indent="-514350">
              <a:buFont typeface="+mj-lt"/>
              <a:buAutoNum type="arabicPeriod"/>
            </a:pPr>
            <a:r>
              <a:rPr lang="en-US" dirty="0"/>
              <a:t>Cultural Johari window includes food / cultural pot luck. Each student brings in 3 dishes (capable of serving 3-5 people), each student is then required to report on 3 dishes (outside of their own culture and how it was perceived).</a:t>
            </a:r>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316832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497EB-744F-ECA0-56CD-9B6B85C904FF}"/>
              </a:ext>
            </a:extLst>
          </p:cNvPr>
          <p:cNvSpPr>
            <a:spLocks noGrp="1"/>
          </p:cNvSpPr>
          <p:nvPr>
            <p:ph type="title"/>
          </p:nvPr>
        </p:nvSpPr>
        <p:spPr/>
        <p:txBody>
          <a:bodyPr/>
          <a:lstStyle/>
          <a:p>
            <a:r>
              <a:rPr lang="en-US" dirty="0"/>
              <a:t>A graphic of the overlapping principles:</a:t>
            </a:r>
          </a:p>
        </p:txBody>
      </p:sp>
      <p:pic>
        <p:nvPicPr>
          <p:cNvPr id="5" name="Picture 4">
            <a:extLst>
              <a:ext uri="{FF2B5EF4-FFF2-40B4-BE49-F238E27FC236}">
                <a16:creationId xmlns:a16="http://schemas.microsoft.com/office/drawing/2014/main" id="{C00FDBBE-48A9-5A80-7542-1DC25F58F0B7}"/>
              </a:ext>
            </a:extLst>
          </p:cNvPr>
          <p:cNvPicPr>
            <a:picLocks noChangeAspect="1"/>
          </p:cNvPicPr>
          <p:nvPr/>
        </p:nvPicPr>
        <p:blipFill>
          <a:blip r:embed="rId2"/>
          <a:stretch>
            <a:fillRect/>
          </a:stretch>
        </p:blipFill>
        <p:spPr>
          <a:xfrm>
            <a:off x="2123440" y="1523353"/>
            <a:ext cx="7945120" cy="4026575"/>
          </a:xfrm>
          <a:prstGeom prst="rect">
            <a:avLst/>
          </a:prstGeom>
        </p:spPr>
      </p:pic>
      <p:sp>
        <p:nvSpPr>
          <p:cNvPr id="6" name="Right Brace 5">
            <a:extLst>
              <a:ext uri="{FF2B5EF4-FFF2-40B4-BE49-F238E27FC236}">
                <a16:creationId xmlns:a16="http://schemas.microsoft.com/office/drawing/2014/main" id="{F9794235-68A6-6002-5EFE-EF93855EA8FE}"/>
              </a:ext>
            </a:extLst>
          </p:cNvPr>
          <p:cNvSpPr/>
          <p:nvPr/>
        </p:nvSpPr>
        <p:spPr>
          <a:xfrm rot="5400000">
            <a:off x="5676900" y="1537335"/>
            <a:ext cx="873760" cy="832612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a:extLst>
              <a:ext uri="{FF2B5EF4-FFF2-40B4-BE49-F238E27FC236}">
                <a16:creationId xmlns:a16="http://schemas.microsoft.com/office/drawing/2014/main" id="{462F928C-5000-1BAF-4382-25D54495F6E9}"/>
              </a:ext>
            </a:extLst>
          </p:cNvPr>
          <p:cNvSpPr txBox="1"/>
          <p:nvPr/>
        </p:nvSpPr>
        <p:spPr>
          <a:xfrm>
            <a:off x="1320800" y="6021781"/>
            <a:ext cx="9611360" cy="584775"/>
          </a:xfrm>
          <a:prstGeom prst="rect">
            <a:avLst/>
          </a:prstGeom>
          <a:noFill/>
        </p:spPr>
        <p:txBody>
          <a:bodyPr wrap="square" rtlCol="0">
            <a:spAutoFit/>
          </a:bodyPr>
          <a:lstStyle/>
          <a:p>
            <a:pPr algn="ctr"/>
            <a:r>
              <a:rPr lang="en-US" sz="3200" dirty="0"/>
              <a:t>The Holistic Cybersecurity Socio-Technical System (STS)</a:t>
            </a:r>
          </a:p>
        </p:txBody>
      </p:sp>
    </p:spTree>
    <p:extLst>
      <p:ext uri="{BB962C8B-B14F-4D97-AF65-F5344CB8AC3E}">
        <p14:creationId xmlns:p14="http://schemas.microsoft.com/office/powerpoint/2010/main" val="257536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E8DBC-966C-0461-1715-FC865932B1C5}"/>
              </a:ext>
            </a:extLst>
          </p:cNvPr>
          <p:cNvSpPr>
            <a:spLocks noGrp="1"/>
          </p:cNvSpPr>
          <p:nvPr>
            <p:ph type="title"/>
          </p:nvPr>
        </p:nvSpPr>
        <p:spPr/>
        <p:txBody>
          <a:bodyPr/>
          <a:lstStyle/>
          <a:p>
            <a:r>
              <a:rPr lang="en-US" dirty="0"/>
              <a:t>Feedback from:</a:t>
            </a:r>
            <a:br>
              <a:rPr lang="en-US" dirty="0"/>
            </a:br>
            <a:r>
              <a:rPr lang="en-US" dirty="0"/>
              <a:t>Psychiatrists/Psychologists/Students</a:t>
            </a:r>
          </a:p>
        </p:txBody>
      </p:sp>
      <p:sp>
        <p:nvSpPr>
          <p:cNvPr id="3" name="Content Placeholder 2">
            <a:extLst>
              <a:ext uri="{FF2B5EF4-FFF2-40B4-BE49-F238E27FC236}">
                <a16:creationId xmlns:a16="http://schemas.microsoft.com/office/drawing/2014/main" id="{9637A674-9AAC-6CAE-7E30-083464E8A3D4}"/>
              </a:ext>
            </a:extLst>
          </p:cNvPr>
          <p:cNvSpPr>
            <a:spLocks noGrp="1"/>
          </p:cNvSpPr>
          <p:nvPr>
            <p:ph idx="1"/>
          </p:nvPr>
        </p:nvSpPr>
        <p:spPr/>
        <p:txBody>
          <a:bodyPr/>
          <a:lstStyle/>
          <a:p>
            <a:r>
              <a:rPr lang="en-US" dirty="0"/>
              <a:t>Asking to take content to assist in training for development of soft skills of medical professionals.</a:t>
            </a:r>
          </a:p>
          <a:p>
            <a:r>
              <a:rPr lang="en-US" dirty="0"/>
              <a:t>So far have enjoyed and are learning from the technical students as much as students are learning from instructors and each other.</a:t>
            </a:r>
          </a:p>
          <a:p>
            <a:r>
              <a:rPr lang="en-US" dirty="0"/>
              <a:t>Students are providing feedback such as they are learning to build their own safe places through this class.</a:t>
            </a:r>
          </a:p>
          <a:p>
            <a:r>
              <a:rPr lang="en-US" dirty="0"/>
              <a:t>Several students have been placed based upon the skills they have obtained in the </a:t>
            </a:r>
            <a:r>
              <a:rPr lang="en-US" dirty="0" err="1"/>
              <a:t>CyberPsych</a:t>
            </a:r>
            <a:r>
              <a:rPr lang="en-US" dirty="0"/>
              <a:t> class (without having learned additional tech skills).</a:t>
            </a:r>
          </a:p>
        </p:txBody>
      </p:sp>
    </p:spTree>
    <p:extLst>
      <p:ext uri="{BB962C8B-B14F-4D97-AF65-F5344CB8AC3E}">
        <p14:creationId xmlns:p14="http://schemas.microsoft.com/office/powerpoint/2010/main" val="8402094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D933C-4147-8D03-CD7A-CE8385F6688B}"/>
              </a:ext>
            </a:extLst>
          </p:cNvPr>
          <p:cNvSpPr>
            <a:spLocks noGrp="1"/>
          </p:cNvSpPr>
          <p:nvPr>
            <p:ph type="title"/>
          </p:nvPr>
        </p:nvSpPr>
        <p:spPr>
          <a:xfrm>
            <a:off x="695960" y="2508885"/>
            <a:ext cx="10515600" cy="1325563"/>
          </a:xfrm>
        </p:spPr>
        <p:txBody>
          <a:bodyPr/>
          <a:lstStyle/>
          <a:p>
            <a:pPr algn="ctr"/>
            <a:r>
              <a:rPr lang="en-US" dirty="0"/>
              <a:t>Questions ?</a:t>
            </a:r>
          </a:p>
        </p:txBody>
      </p:sp>
    </p:spTree>
    <p:extLst>
      <p:ext uri="{BB962C8B-B14F-4D97-AF65-F5344CB8AC3E}">
        <p14:creationId xmlns:p14="http://schemas.microsoft.com/office/powerpoint/2010/main" val="4172823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69274-DD87-4054-B833-6DFBA8511E01}"/>
              </a:ext>
            </a:extLst>
          </p:cNvPr>
          <p:cNvSpPr>
            <a:spLocks noGrp="1"/>
          </p:cNvSpPr>
          <p:nvPr>
            <p:ph type="title"/>
          </p:nvPr>
        </p:nvSpPr>
        <p:spPr/>
        <p:txBody>
          <a:bodyPr/>
          <a:lstStyle/>
          <a:p>
            <a:r>
              <a:rPr lang="en-US" dirty="0"/>
              <a:t>Some definitions</a:t>
            </a:r>
          </a:p>
        </p:txBody>
      </p:sp>
      <p:sp>
        <p:nvSpPr>
          <p:cNvPr id="3" name="Content Placeholder 2">
            <a:extLst>
              <a:ext uri="{FF2B5EF4-FFF2-40B4-BE49-F238E27FC236}">
                <a16:creationId xmlns:a16="http://schemas.microsoft.com/office/drawing/2014/main" id="{11FE2821-A63F-4085-9E06-98401EDA076B}"/>
              </a:ext>
            </a:extLst>
          </p:cNvPr>
          <p:cNvSpPr>
            <a:spLocks noGrp="1"/>
          </p:cNvSpPr>
          <p:nvPr>
            <p:ph idx="1"/>
          </p:nvPr>
        </p:nvSpPr>
        <p:spPr/>
        <p:txBody>
          <a:bodyPr/>
          <a:lstStyle/>
          <a:p>
            <a:r>
              <a:rPr lang="en-US" dirty="0"/>
              <a:t>Psychology is the study of self.</a:t>
            </a:r>
          </a:p>
          <a:p>
            <a:r>
              <a:rPr lang="en-US" dirty="0"/>
              <a:t>Cybersecurity is any or all actions to protect people, processes, or technological assets used to perform cyber activity.  This can include actions taken to protect physical access.</a:t>
            </a:r>
          </a:p>
          <a:p>
            <a:endParaRPr lang="en-US" dirty="0"/>
          </a:p>
        </p:txBody>
      </p:sp>
    </p:spTree>
    <p:extLst>
      <p:ext uri="{BB962C8B-B14F-4D97-AF65-F5344CB8AC3E}">
        <p14:creationId xmlns:p14="http://schemas.microsoft.com/office/powerpoint/2010/main" val="1612966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070AE-4259-497E-8150-4E0365F6DB13}"/>
              </a:ext>
            </a:extLst>
          </p:cNvPr>
          <p:cNvSpPr>
            <a:spLocks noGrp="1"/>
          </p:cNvSpPr>
          <p:nvPr>
            <p:ph type="title"/>
          </p:nvPr>
        </p:nvSpPr>
        <p:spPr/>
        <p:txBody>
          <a:bodyPr/>
          <a:lstStyle/>
          <a:p>
            <a:r>
              <a:rPr lang="en-US" dirty="0"/>
              <a:t>Cyberpsychology is:</a:t>
            </a:r>
          </a:p>
        </p:txBody>
      </p:sp>
      <p:sp>
        <p:nvSpPr>
          <p:cNvPr id="3" name="Content Placeholder 2">
            <a:extLst>
              <a:ext uri="{FF2B5EF4-FFF2-40B4-BE49-F238E27FC236}">
                <a16:creationId xmlns:a16="http://schemas.microsoft.com/office/drawing/2014/main" id="{117BB813-5327-4460-9844-016A06DF8239}"/>
              </a:ext>
            </a:extLst>
          </p:cNvPr>
          <p:cNvSpPr>
            <a:spLocks noGrp="1"/>
          </p:cNvSpPr>
          <p:nvPr>
            <p:ph idx="1"/>
          </p:nvPr>
        </p:nvSpPr>
        <p:spPr/>
        <p:txBody>
          <a:bodyPr/>
          <a:lstStyle/>
          <a:p>
            <a:r>
              <a:rPr lang="en-US" dirty="0"/>
              <a:t>If you use technology, cyberpsychology plays a part in what you do.</a:t>
            </a:r>
          </a:p>
          <a:p>
            <a:r>
              <a:rPr lang="en-US" dirty="0"/>
              <a:t>For our discussion cyberpsychology – is the integration of psychological concepts in conjunction with technology.</a:t>
            </a:r>
          </a:p>
          <a:p>
            <a:r>
              <a:rPr lang="en-US" dirty="0"/>
              <a:t>It is not just morality, cyberlaw, cyber-ethics, understanding of technology, social media, and cybercrime – it is all of the concepts combined and how they holistically integrate to form a lens of perception for people and societies.</a:t>
            </a:r>
          </a:p>
          <a:p>
            <a:r>
              <a:rPr lang="en-US" dirty="0"/>
              <a:t>I don’t need to know how to do your job, just how your technology affects you and how to manage this component of the STS (Socio-Technical System).</a:t>
            </a:r>
          </a:p>
          <a:p>
            <a:endParaRPr lang="en-US" dirty="0"/>
          </a:p>
          <a:p>
            <a:endParaRPr lang="en-US" dirty="0"/>
          </a:p>
        </p:txBody>
      </p:sp>
    </p:spTree>
    <p:extLst>
      <p:ext uri="{BB962C8B-B14F-4D97-AF65-F5344CB8AC3E}">
        <p14:creationId xmlns:p14="http://schemas.microsoft.com/office/powerpoint/2010/main" val="1226096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659DA-A92E-B415-997D-C31391729DFE}"/>
              </a:ext>
            </a:extLst>
          </p:cNvPr>
          <p:cNvSpPr>
            <a:spLocks noGrp="1"/>
          </p:cNvSpPr>
          <p:nvPr>
            <p:ph type="title"/>
          </p:nvPr>
        </p:nvSpPr>
        <p:spPr/>
        <p:txBody>
          <a:bodyPr/>
          <a:lstStyle/>
          <a:p>
            <a:r>
              <a:rPr lang="en-US" dirty="0"/>
              <a:t>A little about me:</a:t>
            </a:r>
          </a:p>
        </p:txBody>
      </p:sp>
      <p:sp>
        <p:nvSpPr>
          <p:cNvPr id="3" name="Content Placeholder 2">
            <a:extLst>
              <a:ext uri="{FF2B5EF4-FFF2-40B4-BE49-F238E27FC236}">
                <a16:creationId xmlns:a16="http://schemas.microsoft.com/office/drawing/2014/main" id="{1139E450-F32C-B8FF-4C69-1BB6823D4E15}"/>
              </a:ext>
            </a:extLst>
          </p:cNvPr>
          <p:cNvSpPr>
            <a:spLocks noGrp="1"/>
          </p:cNvSpPr>
          <p:nvPr>
            <p:ph idx="1"/>
          </p:nvPr>
        </p:nvSpPr>
        <p:spPr/>
        <p:txBody>
          <a:bodyPr/>
          <a:lstStyle/>
          <a:p>
            <a:r>
              <a:rPr lang="en-US" dirty="0"/>
              <a:t>I started as a linguist, not a technologist</a:t>
            </a:r>
          </a:p>
          <a:p>
            <a:r>
              <a:rPr lang="en-US" dirty="0"/>
              <a:t>I learned to be a technologist.</a:t>
            </a:r>
          </a:p>
          <a:p>
            <a:pPr marL="0" indent="0">
              <a:buNone/>
            </a:pPr>
            <a:endParaRPr lang="en-US" dirty="0"/>
          </a:p>
          <a:p>
            <a:pPr marL="0" indent="0" algn="ctr">
              <a:buNone/>
            </a:pPr>
            <a:r>
              <a:rPr lang="en-US" sz="4800" dirty="0"/>
              <a:t>“Who can type ?”</a:t>
            </a:r>
            <a:endParaRPr lang="en-US" dirty="0"/>
          </a:p>
          <a:p>
            <a:endParaRPr lang="en-US" dirty="0"/>
          </a:p>
          <a:p>
            <a:r>
              <a:rPr lang="en-US" dirty="0"/>
              <a:t>Cyberpsychology and a skill shaped my future.</a:t>
            </a:r>
          </a:p>
          <a:p>
            <a:r>
              <a:rPr lang="en-US" dirty="0"/>
              <a:t>You never know what skill or ability will shape your skills.</a:t>
            </a:r>
          </a:p>
          <a:p>
            <a:endParaRPr lang="en-US" dirty="0"/>
          </a:p>
        </p:txBody>
      </p:sp>
    </p:spTree>
    <p:extLst>
      <p:ext uri="{BB962C8B-B14F-4D97-AF65-F5344CB8AC3E}">
        <p14:creationId xmlns:p14="http://schemas.microsoft.com/office/powerpoint/2010/main" val="2829527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C3552-30E3-43DD-7568-44EE8D407436}"/>
              </a:ext>
            </a:extLst>
          </p:cNvPr>
          <p:cNvSpPr>
            <a:spLocks noGrp="1"/>
          </p:cNvSpPr>
          <p:nvPr>
            <p:ph type="title"/>
          </p:nvPr>
        </p:nvSpPr>
        <p:spPr/>
        <p:txBody>
          <a:bodyPr/>
          <a:lstStyle/>
          <a:p>
            <a:r>
              <a:rPr lang="en-US" dirty="0"/>
              <a:t>Some basic settings in our classroom:</a:t>
            </a:r>
          </a:p>
        </p:txBody>
      </p:sp>
      <p:pic>
        <p:nvPicPr>
          <p:cNvPr id="5" name="Picture 4">
            <a:extLst>
              <a:ext uri="{FF2B5EF4-FFF2-40B4-BE49-F238E27FC236}">
                <a16:creationId xmlns:a16="http://schemas.microsoft.com/office/drawing/2014/main" id="{5877976B-F5A8-12DD-00FF-904D4F74DF0C}"/>
              </a:ext>
            </a:extLst>
          </p:cNvPr>
          <p:cNvPicPr>
            <a:picLocks noChangeAspect="1"/>
          </p:cNvPicPr>
          <p:nvPr/>
        </p:nvPicPr>
        <p:blipFill>
          <a:blip r:embed="rId2"/>
          <a:stretch>
            <a:fillRect/>
          </a:stretch>
        </p:blipFill>
        <p:spPr>
          <a:xfrm>
            <a:off x="1788159" y="1594381"/>
            <a:ext cx="8127365" cy="4747364"/>
          </a:xfrm>
          <a:prstGeom prst="rect">
            <a:avLst/>
          </a:prstGeom>
        </p:spPr>
      </p:pic>
    </p:spTree>
    <p:extLst>
      <p:ext uri="{BB962C8B-B14F-4D97-AF65-F5344CB8AC3E}">
        <p14:creationId xmlns:p14="http://schemas.microsoft.com/office/powerpoint/2010/main" val="374922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16175-831C-4AD1-B1FE-9B7E4757933B}"/>
              </a:ext>
            </a:extLst>
          </p:cNvPr>
          <p:cNvSpPr>
            <a:spLocks noGrp="1"/>
          </p:cNvSpPr>
          <p:nvPr>
            <p:ph type="title"/>
          </p:nvPr>
        </p:nvSpPr>
        <p:spPr/>
        <p:txBody>
          <a:bodyPr/>
          <a:lstStyle/>
          <a:p>
            <a:r>
              <a:rPr lang="en-US" dirty="0"/>
              <a:t>So how do we integrate these two?</a:t>
            </a:r>
          </a:p>
        </p:txBody>
      </p:sp>
      <p:sp>
        <p:nvSpPr>
          <p:cNvPr id="3" name="Content Placeholder 2">
            <a:extLst>
              <a:ext uri="{FF2B5EF4-FFF2-40B4-BE49-F238E27FC236}">
                <a16:creationId xmlns:a16="http://schemas.microsoft.com/office/drawing/2014/main" id="{795B737E-2E8B-4E8F-8022-852B8531BF52}"/>
              </a:ext>
            </a:extLst>
          </p:cNvPr>
          <p:cNvSpPr>
            <a:spLocks noGrp="1"/>
          </p:cNvSpPr>
          <p:nvPr>
            <p:ph idx="1"/>
          </p:nvPr>
        </p:nvSpPr>
        <p:spPr/>
        <p:txBody>
          <a:bodyPr>
            <a:normAutofit fontScale="92500" lnSpcReduction="10000"/>
          </a:bodyPr>
          <a:lstStyle/>
          <a:p>
            <a:pPr marL="0" indent="0">
              <a:buNone/>
            </a:pPr>
            <a:r>
              <a:rPr lang="en-US" dirty="0"/>
              <a:t>1 – Get someone to identify who they are.</a:t>
            </a:r>
          </a:p>
          <a:p>
            <a:pPr marL="0" indent="0">
              <a:buNone/>
            </a:pPr>
            <a:endParaRPr lang="en-US" dirty="0"/>
          </a:p>
          <a:p>
            <a:pPr marL="0" indent="0">
              <a:buNone/>
            </a:pPr>
            <a:r>
              <a:rPr lang="en-US" dirty="0"/>
              <a:t>2 – Get someone to identify what is a “cyber” asset to them.</a:t>
            </a:r>
          </a:p>
          <a:p>
            <a:pPr marL="0" indent="0">
              <a:buNone/>
            </a:pPr>
            <a:endParaRPr lang="en-US" dirty="0"/>
          </a:p>
          <a:p>
            <a:pPr marL="0" indent="0">
              <a:buNone/>
            </a:pPr>
            <a:r>
              <a:rPr lang="en-US" dirty="0"/>
              <a:t>3 – Show them how to integrate the two.</a:t>
            </a:r>
          </a:p>
          <a:p>
            <a:pPr marL="0" indent="0">
              <a:buNone/>
            </a:pPr>
            <a:endParaRPr lang="en-US" dirty="0"/>
          </a:p>
          <a:p>
            <a:pPr marL="0" indent="0">
              <a:buNone/>
            </a:pPr>
            <a:r>
              <a:rPr lang="en-US" dirty="0"/>
              <a:t>4 – Get someone to identify how technology affects them.</a:t>
            </a:r>
          </a:p>
          <a:p>
            <a:pPr marL="0" indent="0">
              <a:buNone/>
            </a:pPr>
            <a:endParaRPr lang="en-US" dirty="0"/>
          </a:p>
          <a:p>
            <a:pPr marL="0" indent="0">
              <a:buNone/>
            </a:pPr>
            <a:r>
              <a:rPr lang="en-US" dirty="0"/>
              <a:t>5 – Develop empathy for how others feel about and are affected by technology.</a:t>
            </a:r>
          </a:p>
          <a:p>
            <a:pPr marL="0" indent="0">
              <a:buNone/>
            </a:pPr>
            <a:endParaRPr lang="en-US" dirty="0"/>
          </a:p>
        </p:txBody>
      </p:sp>
    </p:spTree>
    <p:extLst>
      <p:ext uri="{BB962C8B-B14F-4D97-AF65-F5344CB8AC3E}">
        <p14:creationId xmlns:p14="http://schemas.microsoft.com/office/powerpoint/2010/main" val="3501920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6C4CB085-C0BB-4D79-9BCA-8D43F7B21665}"/>
              </a:ext>
            </a:extLst>
          </p:cNvPr>
          <p:cNvCxnSpPr/>
          <p:nvPr/>
        </p:nvCxnSpPr>
        <p:spPr>
          <a:xfrm>
            <a:off x="3036163" y="3240350"/>
            <a:ext cx="56550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40F6AA3-3CDF-452E-8B7E-D1BA2960F3FC}"/>
              </a:ext>
            </a:extLst>
          </p:cNvPr>
          <p:cNvCxnSpPr/>
          <p:nvPr/>
        </p:nvCxnSpPr>
        <p:spPr>
          <a:xfrm>
            <a:off x="3011003" y="4724399"/>
            <a:ext cx="56550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BB4B79FF-BCE1-4678-8912-66BB3A7351FB}"/>
              </a:ext>
            </a:extLst>
          </p:cNvPr>
          <p:cNvCxnSpPr/>
          <p:nvPr/>
        </p:nvCxnSpPr>
        <p:spPr>
          <a:xfrm>
            <a:off x="3019881" y="6135959"/>
            <a:ext cx="56550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1CB70E00-4FBA-434A-B09B-52FADEF2861D}"/>
              </a:ext>
            </a:extLst>
          </p:cNvPr>
          <p:cNvCxnSpPr/>
          <p:nvPr/>
        </p:nvCxnSpPr>
        <p:spPr>
          <a:xfrm flipV="1">
            <a:off x="8674957" y="2095131"/>
            <a:ext cx="16282" cy="404082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3F667AF-0BFC-4E7B-AC24-113685FD9BA7}"/>
              </a:ext>
            </a:extLst>
          </p:cNvPr>
          <p:cNvCxnSpPr/>
          <p:nvPr/>
        </p:nvCxnSpPr>
        <p:spPr>
          <a:xfrm flipV="1">
            <a:off x="6297217" y="2087736"/>
            <a:ext cx="16282" cy="404082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AFB0E22-A756-4107-AB2A-5CF6707CA116}"/>
              </a:ext>
            </a:extLst>
          </p:cNvPr>
          <p:cNvCxnSpPr/>
          <p:nvPr/>
        </p:nvCxnSpPr>
        <p:spPr>
          <a:xfrm flipV="1">
            <a:off x="4122175" y="2096605"/>
            <a:ext cx="16282" cy="4040828"/>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9E9887AF-3FE8-4D6F-B72C-9168E25ABDCD}"/>
              </a:ext>
            </a:extLst>
          </p:cNvPr>
          <p:cNvSpPr txBox="1"/>
          <p:nvPr/>
        </p:nvSpPr>
        <p:spPr>
          <a:xfrm>
            <a:off x="4474346" y="2423605"/>
            <a:ext cx="1173325" cy="646331"/>
          </a:xfrm>
          <a:prstGeom prst="rect">
            <a:avLst/>
          </a:prstGeom>
          <a:noFill/>
        </p:spPr>
        <p:txBody>
          <a:bodyPr wrap="square" rtlCol="0">
            <a:spAutoFit/>
          </a:bodyPr>
          <a:lstStyle/>
          <a:p>
            <a:pPr algn="ctr"/>
            <a:r>
              <a:rPr lang="en-US" dirty="0"/>
              <a:t>Known to self</a:t>
            </a:r>
          </a:p>
        </p:txBody>
      </p:sp>
      <p:sp>
        <p:nvSpPr>
          <p:cNvPr id="13" name="TextBox 12">
            <a:extLst>
              <a:ext uri="{FF2B5EF4-FFF2-40B4-BE49-F238E27FC236}">
                <a16:creationId xmlns:a16="http://schemas.microsoft.com/office/drawing/2014/main" id="{0E6777CE-A549-4957-B033-23AC1FC605D4}"/>
              </a:ext>
            </a:extLst>
          </p:cNvPr>
          <p:cNvSpPr txBox="1"/>
          <p:nvPr/>
        </p:nvSpPr>
        <p:spPr>
          <a:xfrm>
            <a:off x="6910531" y="2433704"/>
            <a:ext cx="1173325" cy="646331"/>
          </a:xfrm>
          <a:prstGeom prst="rect">
            <a:avLst/>
          </a:prstGeom>
          <a:noFill/>
        </p:spPr>
        <p:txBody>
          <a:bodyPr wrap="square" rtlCol="0">
            <a:spAutoFit/>
          </a:bodyPr>
          <a:lstStyle/>
          <a:p>
            <a:pPr algn="ctr"/>
            <a:r>
              <a:rPr lang="en-US" dirty="0"/>
              <a:t>Unknown to self</a:t>
            </a:r>
          </a:p>
        </p:txBody>
      </p:sp>
      <p:sp>
        <p:nvSpPr>
          <p:cNvPr id="14" name="TextBox 13">
            <a:extLst>
              <a:ext uri="{FF2B5EF4-FFF2-40B4-BE49-F238E27FC236}">
                <a16:creationId xmlns:a16="http://schemas.microsoft.com/office/drawing/2014/main" id="{E1B7CC49-E4B2-4813-9B07-3ABE6EEBDF65}"/>
              </a:ext>
            </a:extLst>
          </p:cNvPr>
          <p:cNvSpPr txBox="1"/>
          <p:nvPr/>
        </p:nvSpPr>
        <p:spPr>
          <a:xfrm>
            <a:off x="2699918" y="5103316"/>
            <a:ext cx="1173325" cy="646331"/>
          </a:xfrm>
          <a:prstGeom prst="rect">
            <a:avLst/>
          </a:prstGeom>
          <a:noFill/>
        </p:spPr>
        <p:txBody>
          <a:bodyPr wrap="square" rtlCol="0">
            <a:spAutoFit/>
          </a:bodyPr>
          <a:lstStyle/>
          <a:p>
            <a:pPr algn="ctr"/>
            <a:r>
              <a:rPr lang="en-US" dirty="0"/>
              <a:t>Unknown to Others</a:t>
            </a:r>
          </a:p>
        </p:txBody>
      </p:sp>
      <p:sp>
        <p:nvSpPr>
          <p:cNvPr id="15" name="TextBox 14">
            <a:extLst>
              <a:ext uri="{FF2B5EF4-FFF2-40B4-BE49-F238E27FC236}">
                <a16:creationId xmlns:a16="http://schemas.microsoft.com/office/drawing/2014/main" id="{835062C3-F69E-4E93-BD3F-CF952253F2DC}"/>
              </a:ext>
            </a:extLst>
          </p:cNvPr>
          <p:cNvSpPr txBox="1"/>
          <p:nvPr/>
        </p:nvSpPr>
        <p:spPr>
          <a:xfrm>
            <a:off x="2744678" y="3718658"/>
            <a:ext cx="1173325" cy="646331"/>
          </a:xfrm>
          <a:prstGeom prst="rect">
            <a:avLst/>
          </a:prstGeom>
          <a:noFill/>
        </p:spPr>
        <p:txBody>
          <a:bodyPr wrap="square" rtlCol="0">
            <a:spAutoFit/>
          </a:bodyPr>
          <a:lstStyle/>
          <a:p>
            <a:pPr algn="ctr"/>
            <a:r>
              <a:rPr lang="en-US" dirty="0"/>
              <a:t>Known to Others</a:t>
            </a:r>
          </a:p>
        </p:txBody>
      </p:sp>
      <p:sp>
        <p:nvSpPr>
          <p:cNvPr id="16" name="TextBox 15">
            <a:extLst>
              <a:ext uri="{FF2B5EF4-FFF2-40B4-BE49-F238E27FC236}">
                <a16:creationId xmlns:a16="http://schemas.microsoft.com/office/drawing/2014/main" id="{AF142461-13BD-430C-95A4-98950F148B21}"/>
              </a:ext>
            </a:extLst>
          </p:cNvPr>
          <p:cNvSpPr txBox="1"/>
          <p:nvPr/>
        </p:nvSpPr>
        <p:spPr>
          <a:xfrm>
            <a:off x="4122175" y="3470079"/>
            <a:ext cx="2157286" cy="1200329"/>
          </a:xfrm>
          <a:prstGeom prst="rect">
            <a:avLst/>
          </a:prstGeom>
          <a:noFill/>
        </p:spPr>
        <p:txBody>
          <a:bodyPr wrap="square" rtlCol="0">
            <a:spAutoFit/>
          </a:bodyPr>
          <a:lstStyle/>
          <a:p>
            <a:pPr algn="ctr"/>
            <a:r>
              <a:rPr lang="en-US" dirty="0">
                <a:solidFill>
                  <a:srgbClr val="00B050"/>
                </a:solidFill>
              </a:rPr>
              <a:t>Open </a:t>
            </a:r>
          </a:p>
          <a:p>
            <a:pPr algn="ctr"/>
            <a:r>
              <a:rPr lang="en-US" dirty="0">
                <a:solidFill>
                  <a:srgbClr val="00B050"/>
                </a:solidFill>
              </a:rPr>
              <a:t>(or Arena)</a:t>
            </a:r>
          </a:p>
          <a:p>
            <a:pPr algn="ctr"/>
            <a:r>
              <a:rPr lang="en-US" dirty="0"/>
              <a:t>Known to myself and others</a:t>
            </a:r>
          </a:p>
        </p:txBody>
      </p:sp>
      <p:sp>
        <p:nvSpPr>
          <p:cNvPr id="17" name="TextBox 16">
            <a:extLst>
              <a:ext uri="{FF2B5EF4-FFF2-40B4-BE49-F238E27FC236}">
                <a16:creationId xmlns:a16="http://schemas.microsoft.com/office/drawing/2014/main" id="{1681424D-BA51-415E-AAF9-BE7F7453685F}"/>
              </a:ext>
            </a:extLst>
          </p:cNvPr>
          <p:cNvSpPr txBox="1"/>
          <p:nvPr/>
        </p:nvSpPr>
        <p:spPr>
          <a:xfrm>
            <a:off x="6371190" y="3412576"/>
            <a:ext cx="2278606" cy="1200329"/>
          </a:xfrm>
          <a:prstGeom prst="rect">
            <a:avLst/>
          </a:prstGeom>
          <a:noFill/>
        </p:spPr>
        <p:txBody>
          <a:bodyPr wrap="square" rtlCol="0">
            <a:spAutoFit/>
          </a:bodyPr>
          <a:lstStyle/>
          <a:p>
            <a:pPr algn="ctr"/>
            <a:r>
              <a:rPr lang="en-US" dirty="0">
                <a:solidFill>
                  <a:schemeClr val="accent2">
                    <a:lumMod val="60000"/>
                    <a:lumOff val="40000"/>
                  </a:schemeClr>
                </a:solidFill>
              </a:rPr>
              <a:t>Blind to self</a:t>
            </a:r>
          </a:p>
          <a:p>
            <a:pPr algn="ctr"/>
            <a:r>
              <a:rPr lang="en-US" dirty="0"/>
              <a:t>(I don’t notice this but others do) – this is </a:t>
            </a:r>
            <a:r>
              <a:rPr lang="en-US" b="1" dirty="0"/>
              <a:t>perception</a:t>
            </a:r>
          </a:p>
        </p:txBody>
      </p:sp>
      <p:sp>
        <p:nvSpPr>
          <p:cNvPr id="18" name="TextBox 17">
            <a:extLst>
              <a:ext uri="{FF2B5EF4-FFF2-40B4-BE49-F238E27FC236}">
                <a16:creationId xmlns:a16="http://schemas.microsoft.com/office/drawing/2014/main" id="{F5605FCF-7ECE-4C56-A07E-7C8D4566B3B5}"/>
              </a:ext>
            </a:extLst>
          </p:cNvPr>
          <p:cNvSpPr txBox="1"/>
          <p:nvPr/>
        </p:nvSpPr>
        <p:spPr>
          <a:xfrm>
            <a:off x="6499915" y="4957427"/>
            <a:ext cx="1972344" cy="923330"/>
          </a:xfrm>
          <a:prstGeom prst="rect">
            <a:avLst/>
          </a:prstGeom>
          <a:noFill/>
        </p:spPr>
        <p:txBody>
          <a:bodyPr wrap="square" rtlCol="0">
            <a:spAutoFit/>
          </a:bodyPr>
          <a:lstStyle/>
          <a:p>
            <a:pPr algn="ctr"/>
            <a:r>
              <a:rPr lang="en-US" dirty="0">
                <a:solidFill>
                  <a:srgbClr val="FF0000"/>
                </a:solidFill>
              </a:rPr>
              <a:t>Double Blind</a:t>
            </a:r>
          </a:p>
          <a:p>
            <a:pPr algn="ctr"/>
            <a:r>
              <a:rPr lang="en-US" dirty="0"/>
              <a:t>Unknown to others or self</a:t>
            </a:r>
          </a:p>
        </p:txBody>
      </p:sp>
      <p:sp>
        <p:nvSpPr>
          <p:cNvPr id="19" name="TextBox 18">
            <a:extLst>
              <a:ext uri="{FF2B5EF4-FFF2-40B4-BE49-F238E27FC236}">
                <a16:creationId xmlns:a16="http://schemas.microsoft.com/office/drawing/2014/main" id="{DFB7504C-C7B9-4618-AF43-4C721FC9A91C}"/>
              </a:ext>
            </a:extLst>
          </p:cNvPr>
          <p:cNvSpPr txBox="1"/>
          <p:nvPr/>
        </p:nvSpPr>
        <p:spPr>
          <a:xfrm>
            <a:off x="4224297" y="4686073"/>
            <a:ext cx="1982679" cy="1477328"/>
          </a:xfrm>
          <a:prstGeom prst="rect">
            <a:avLst/>
          </a:prstGeom>
          <a:noFill/>
        </p:spPr>
        <p:txBody>
          <a:bodyPr wrap="square" rtlCol="0">
            <a:spAutoFit/>
          </a:bodyPr>
          <a:lstStyle/>
          <a:p>
            <a:pPr algn="ctr"/>
            <a:r>
              <a:rPr lang="en-US" dirty="0">
                <a:solidFill>
                  <a:srgbClr val="92D050"/>
                </a:solidFill>
              </a:rPr>
              <a:t>Hidden from public </a:t>
            </a:r>
          </a:p>
          <a:p>
            <a:pPr algn="ctr"/>
            <a:r>
              <a:rPr lang="en-US" dirty="0">
                <a:solidFill>
                  <a:srgbClr val="92D050"/>
                </a:solidFill>
              </a:rPr>
              <a:t>(or façade)</a:t>
            </a:r>
          </a:p>
          <a:p>
            <a:pPr algn="ctr"/>
            <a:r>
              <a:rPr lang="en-US" dirty="0"/>
              <a:t>Known to self but hidden from others </a:t>
            </a:r>
          </a:p>
        </p:txBody>
      </p:sp>
      <p:sp>
        <p:nvSpPr>
          <p:cNvPr id="20" name="TextBox 19">
            <a:extLst>
              <a:ext uri="{FF2B5EF4-FFF2-40B4-BE49-F238E27FC236}">
                <a16:creationId xmlns:a16="http://schemas.microsoft.com/office/drawing/2014/main" id="{FD310D46-BE8D-45D2-B114-63ADF010A38E}"/>
              </a:ext>
            </a:extLst>
          </p:cNvPr>
          <p:cNvSpPr txBox="1"/>
          <p:nvPr/>
        </p:nvSpPr>
        <p:spPr>
          <a:xfrm>
            <a:off x="2485719" y="309553"/>
            <a:ext cx="6636369" cy="1569660"/>
          </a:xfrm>
          <a:prstGeom prst="rect">
            <a:avLst/>
          </a:prstGeom>
          <a:noFill/>
        </p:spPr>
        <p:txBody>
          <a:bodyPr wrap="none" rtlCol="0">
            <a:spAutoFit/>
          </a:bodyPr>
          <a:lstStyle/>
          <a:p>
            <a:pPr algn="ctr"/>
            <a:r>
              <a:rPr lang="en-US" sz="4800" dirty="0"/>
              <a:t>Original Johari windows </a:t>
            </a:r>
          </a:p>
          <a:p>
            <a:pPr algn="ctr"/>
            <a:r>
              <a:rPr lang="en-US" sz="4800" dirty="0"/>
              <a:t>as we are all experience it</a:t>
            </a:r>
          </a:p>
        </p:txBody>
      </p:sp>
      <p:sp>
        <p:nvSpPr>
          <p:cNvPr id="21" name="TextBox 20">
            <a:extLst>
              <a:ext uri="{FF2B5EF4-FFF2-40B4-BE49-F238E27FC236}">
                <a16:creationId xmlns:a16="http://schemas.microsoft.com/office/drawing/2014/main" id="{59964535-C237-4AB5-A34C-5178E6C73BCC}"/>
              </a:ext>
            </a:extLst>
          </p:cNvPr>
          <p:cNvSpPr txBox="1"/>
          <p:nvPr/>
        </p:nvSpPr>
        <p:spPr>
          <a:xfrm>
            <a:off x="5803903" y="1860543"/>
            <a:ext cx="1316101" cy="369332"/>
          </a:xfrm>
          <a:prstGeom prst="rect">
            <a:avLst/>
          </a:prstGeom>
          <a:noFill/>
        </p:spPr>
        <p:txBody>
          <a:bodyPr wrap="square" rtlCol="0">
            <a:spAutoFit/>
          </a:bodyPr>
          <a:lstStyle/>
          <a:p>
            <a:r>
              <a:rPr lang="en-US" dirty="0">
                <a:solidFill>
                  <a:srgbClr val="FF0000"/>
                </a:solidFill>
              </a:rPr>
              <a:t>X axis only</a:t>
            </a:r>
          </a:p>
        </p:txBody>
      </p:sp>
      <p:sp>
        <p:nvSpPr>
          <p:cNvPr id="22" name="TextBox 21">
            <a:extLst>
              <a:ext uri="{FF2B5EF4-FFF2-40B4-BE49-F238E27FC236}">
                <a16:creationId xmlns:a16="http://schemas.microsoft.com/office/drawing/2014/main" id="{121EA68F-E3B5-4D0F-B33F-4F018D304036}"/>
              </a:ext>
            </a:extLst>
          </p:cNvPr>
          <p:cNvSpPr txBox="1"/>
          <p:nvPr/>
        </p:nvSpPr>
        <p:spPr>
          <a:xfrm rot="16200000">
            <a:off x="1915099" y="4470293"/>
            <a:ext cx="1528988" cy="369332"/>
          </a:xfrm>
          <a:prstGeom prst="rect">
            <a:avLst/>
          </a:prstGeom>
          <a:noFill/>
        </p:spPr>
        <p:txBody>
          <a:bodyPr wrap="square" rtlCol="0">
            <a:spAutoFit/>
          </a:bodyPr>
          <a:lstStyle/>
          <a:p>
            <a:r>
              <a:rPr lang="en-US" dirty="0">
                <a:solidFill>
                  <a:srgbClr val="FF0000"/>
                </a:solidFill>
              </a:rPr>
              <a:t>“Y” axis only</a:t>
            </a:r>
          </a:p>
        </p:txBody>
      </p:sp>
    </p:spTree>
    <p:extLst>
      <p:ext uri="{BB962C8B-B14F-4D97-AF65-F5344CB8AC3E}">
        <p14:creationId xmlns:p14="http://schemas.microsoft.com/office/powerpoint/2010/main" val="1129648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6C4CB085-C0BB-4D79-9BCA-8D43F7B21665}"/>
              </a:ext>
            </a:extLst>
          </p:cNvPr>
          <p:cNvCxnSpPr/>
          <p:nvPr/>
        </p:nvCxnSpPr>
        <p:spPr>
          <a:xfrm>
            <a:off x="3036163" y="3240350"/>
            <a:ext cx="56550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40F6AA3-3CDF-452E-8B7E-D1BA2960F3FC}"/>
              </a:ext>
            </a:extLst>
          </p:cNvPr>
          <p:cNvCxnSpPr/>
          <p:nvPr/>
        </p:nvCxnSpPr>
        <p:spPr>
          <a:xfrm>
            <a:off x="3011003" y="5372474"/>
            <a:ext cx="56550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BB4B79FF-BCE1-4678-8912-66BB3A7351FB}"/>
              </a:ext>
            </a:extLst>
          </p:cNvPr>
          <p:cNvCxnSpPr/>
          <p:nvPr/>
        </p:nvCxnSpPr>
        <p:spPr>
          <a:xfrm>
            <a:off x="3019881" y="6135959"/>
            <a:ext cx="56550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1CB70E00-4FBA-434A-B09B-52FADEF2861D}"/>
              </a:ext>
            </a:extLst>
          </p:cNvPr>
          <p:cNvCxnSpPr/>
          <p:nvPr/>
        </p:nvCxnSpPr>
        <p:spPr>
          <a:xfrm flipV="1">
            <a:off x="8674957" y="2095131"/>
            <a:ext cx="16282" cy="404082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3F667AF-0BFC-4E7B-AC24-113685FD9BA7}"/>
              </a:ext>
            </a:extLst>
          </p:cNvPr>
          <p:cNvCxnSpPr/>
          <p:nvPr/>
        </p:nvCxnSpPr>
        <p:spPr>
          <a:xfrm flipV="1">
            <a:off x="7398058" y="2087736"/>
            <a:ext cx="16282" cy="404082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AFB0E22-A756-4107-AB2A-5CF6707CA116}"/>
              </a:ext>
            </a:extLst>
          </p:cNvPr>
          <p:cNvCxnSpPr/>
          <p:nvPr/>
        </p:nvCxnSpPr>
        <p:spPr>
          <a:xfrm flipV="1">
            <a:off x="4122175" y="2096605"/>
            <a:ext cx="16282" cy="4040828"/>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9E9887AF-3FE8-4D6F-B72C-9168E25ABDCD}"/>
              </a:ext>
            </a:extLst>
          </p:cNvPr>
          <p:cNvSpPr txBox="1"/>
          <p:nvPr/>
        </p:nvSpPr>
        <p:spPr>
          <a:xfrm>
            <a:off x="5283971" y="2423605"/>
            <a:ext cx="1173325" cy="646331"/>
          </a:xfrm>
          <a:prstGeom prst="rect">
            <a:avLst/>
          </a:prstGeom>
          <a:noFill/>
        </p:spPr>
        <p:txBody>
          <a:bodyPr wrap="square" rtlCol="0">
            <a:spAutoFit/>
          </a:bodyPr>
          <a:lstStyle/>
          <a:p>
            <a:pPr algn="ctr"/>
            <a:r>
              <a:rPr lang="en-US" dirty="0"/>
              <a:t>Known to self</a:t>
            </a:r>
          </a:p>
        </p:txBody>
      </p:sp>
      <p:sp>
        <p:nvSpPr>
          <p:cNvPr id="13" name="TextBox 12">
            <a:extLst>
              <a:ext uri="{FF2B5EF4-FFF2-40B4-BE49-F238E27FC236}">
                <a16:creationId xmlns:a16="http://schemas.microsoft.com/office/drawing/2014/main" id="{0E6777CE-A549-4957-B033-23AC1FC605D4}"/>
              </a:ext>
            </a:extLst>
          </p:cNvPr>
          <p:cNvSpPr txBox="1"/>
          <p:nvPr/>
        </p:nvSpPr>
        <p:spPr>
          <a:xfrm>
            <a:off x="7523094" y="2433704"/>
            <a:ext cx="1173325" cy="646331"/>
          </a:xfrm>
          <a:prstGeom prst="rect">
            <a:avLst/>
          </a:prstGeom>
          <a:noFill/>
        </p:spPr>
        <p:txBody>
          <a:bodyPr wrap="square" rtlCol="0">
            <a:spAutoFit/>
          </a:bodyPr>
          <a:lstStyle/>
          <a:p>
            <a:pPr algn="ctr"/>
            <a:r>
              <a:rPr lang="en-US" dirty="0"/>
              <a:t>Unknown to self</a:t>
            </a:r>
          </a:p>
        </p:txBody>
      </p:sp>
      <p:sp>
        <p:nvSpPr>
          <p:cNvPr id="14" name="TextBox 13">
            <a:extLst>
              <a:ext uri="{FF2B5EF4-FFF2-40B4-BE49-F238E27FC236}">
                <a16:creationId xmlns:a16="http://schemas.microsoft.com/office/drawing/2014/main" id="{E1B7CC49-E4B2-4813-9B07-3ABE6EEBDF65}"/>
              </a:ext>
            </a:extLst>
          </p:cNvPr>
          <p:cNvSpPr txBox="1"/>
          <p:nvPr/>
        </p:nvSpPr>
        <p:spPr>
          <a:xfrm>
            <a:off x="2716195" y="5476184"/>
            <a:ext cx="1173325" cy="646331"/>
          </a:xfrm>
          <a:prstGeom prst="rect">
            <a:avLst/>
          </a:prstGeom>
          <a:noFill/>
        </p:spPr>
        <p:txBody>
          <a:bodyPr wrap="square" rtlCol="0">
            <a:spAutoFit/>
          </a:bodyPr>
          <a:lstStyle/>
          <a:p>
            <a:pPr algn="ctr"/>
            <a:r>
              <a:rPr lang="en-US" dirty="0"/>
              <a:t>Unknown to Others</a:t>
            </a:r>
          </a:p>
        </p:txBody>
      </p:sp>
      <p:sp>
        <p:nvSpPr>
          <p:cNvPr id="15" name="TextBox 14">
            <a:extLst>
              <a:ext uri="{FF2B5EF4-FFF2-40B4-BE49-F238E27FC236}">
                <a16:creationId xmlns:a16="http://schemas.microsoft.com/office/drawing/2014/main" id="{835062C3-F69E-4E93-BD3F-CF952253F2DC}"/>
              </a:ext>
            </a:extLst>
          </p:cNvPr>
          <p:cNvSpPr txBox="1"/>
          <p:nvPr/>
        </p:nvSpPr>
        <p:spPr>
          <a:xfrm>
            <a:off x="2744678" y="4090133"/>
            <a:ext cx="1173325" cy="646331"/>
          </a:xfrm>
          <a:prstGeom prst="rect">
            <a:avLst/>
          </a:prstGeom>
          <a:noFill/>
        </p:spPr>
        <p:txBody>
          <a:bodyPr wrap="square" rtlCol="0">
            <a:spAutoFit/>
          </a:bodyPr>
          <a:lstStyle/>
          <a:p>
            <a:pPr algn="ctr"/>
            <a:r>
              <a:rPr lang="en-US" dirty="0"/>
              <a:t>Known to Others</a:t>
            </a:r>
          </a:p>
        </p:txBody>
      </p:sp>
      <p:sp>
        <p:nvSpPr>
          <p:cNvPr id="16" name="TextBox 15">
            <a:extLst>
              <a:ext uri="{FF2B5EF4-FFF2-40B4-BE49-F238E27FC236}">
                <a16:creationId xmlns:a16="http://schemas.microsoft.com/office/drawing/2014/main" id="{AF142461-13BD-430C-95A4-98950F148B21}"/>
              </a:ext>
            </a:extLst>
          </p:cNvPr>
          <p:cNvSpPr txBox="1"/>
          <p:nvPr/>
        </p:nvSpPr>
        <p:spPr>
          <a:xfrm>
            <a:off x="4569028" y="3999912"/>
            <a:ext cx="2157286" cy="646331"/>
          </a:xfrm>
          <a:prstGeom prst="rect">
            <a:avLst/>
          </a:prstGeom>
          <a:noFill/>
        </p:spPr>
        <p:txBody>
          <a:bodyPr wrap="square" rtlCol="0">
            <a:spAutoFit/>
          </a:bodyPr>
          <a:lstStyle/>
          <a:p>
            <a:pPr algn="ctr"/>
            <a:r>
              <a:rPr lang="en-US" dirty="0">
                <a:solidFill>
                  <a:srgbClr val="00B050"/>
                </a:solidFill>
              </a:rPr>
              <a:t>Open </a:t>
            </a:r>
          </a:p>
          <a:p>
            <a:pPr algn="ctr"/>
            <a:r>
              <a:rPr lang="en-US" dirty="0">
                <a:solidFill>
                  <a:srgbClr val="00B050"/>
                </a:solidFill>
              </a:rPr>
              <a:t>(or Arena)</a:t>
            </a:r>
          </a:p>
        </p:txBody>
      </p:sp>
      <p:sp>
        <p:nvSpPr>
          <p:cNvPr id="17" name="TextBox 16">
            <a:extLst>
              <a:ext uri="{FF2B5EF4-FFF2-40B4-BE49-F238E27FC236}">
                <a16:creationId xmlns:a16="http://schemas.microsoft.com/office/drawing/2014/main" id="{1681424D-BA51-415E-AAF9-BE7F7453685F}"/>
              </a:ext>
            </a:extLst>
          </p:cNvPr>
          <p:cNvSpPr txBox="1"/>
          <p:nvPr/>
        </p:nvSpPr>
        <p:spPr>
          <a:xfrm>
            <a:off x="6894973" y="4145873"/>
            <a:ext cx="2278606" cy="369332"/>
          </a:xfrm>
          <a:prstGeom prst="rect">
            <a:avLst/>
          </a:prstGeom>
          <a:noFill/>
        </p:spPr>
        <p:txBody>
          <a:bodyPr wrap="square" rtlCol="0">
            <a:spAutoFit/>
          </a:bodyPr>
          <a:lstStyle/>
          <a:p>
            <a:pPr algn="ctr"/>
            <a:r>
              <a:rPr lang="en-US" dirty="0">
                <a:solidFill>
                  <a:schemeClr val="accent2">
                    <a:lumMod val="60000"/>
                    <a:lumOff val="40000"/>
                  </a:schemeClr>
                </a:solidFill>
              </a:rPr>
              <a:t>Blind to self</a:t>
            </a:r>
          </a:p>
        </p:txBody>
      </p:sp>
      <p:sp>
        <p:nvSpPr>
          <p:cNvPr id="18" name="TextBox 17">
            <a:extLst>
              <a:ext uri="{FF2B5EF4-FFF2-40B4-BE49-F238E27FC236}">
                <a16:creationId xmlns:a16="http://schemas.microsoft.com/office/drawing/2014/main" id="{F5605FCF-7ECE-4C56-A07E-7C8D4566B3B5}"/>
              </a:ext>
            </a:extLst>
          </p:cNvPr>
          <p:cNvSpPr txBox="1"/>
          <p:nvPr/>
        </p:nvSpPr>
        <p:spPr>
          <a:xfrm>
            <a:off x="7048104" y="5309942"/>
            <a:ext cx="1972344" cy="923330"/>
          </a:xfrm>
          <a:prstGeom prst="rect">
            <a:avLst/>
          </a:prstGeom>
          <a:noFill/>
        </p:spPr>
        <p:txBody>
          <a:bodyPr wrap="square" rtlCol="0">
            <a:spAutoFit/>
          </a:bodyPr>
          <a:lstStyle/>
          <a:p>
            <a:pPr algn="ctr"/>
            <a:r>
              <a:rPr lang="en-US" dirty="0">
                <a:solidFill>
                  <a:srgbClr val="FF0000"/>
                </a:solidFill>
              </a:rPr>
              <a:t>Blind to self</a:t>
            </a:r>
          </a:p>
          <a:p>
            <a:pPr algn="ctr"/>
            <a:r>
              <a:rPr lang="en-US" dirty="0">
                <a:solidFill>
                  <a:srgbClr val="FF0000"/>
                </a:solidFill>
              </a:rPr>
              <a:t>Unknown to others</a:t>
            </a:r>
            <a:endParaRPr lang="en-US" dirty="0"/>
          </a:p>
        </p:txBody>
      </p:sp>
      <p:sp>
        <p:nvSpPr>
          <p:cNvPr id="19" name="TextBox 18">
            <a:extLst>
              <a:ext uri="{FF2B5EF4-FFF2-40B4-BE49-F238E27FC236}">
                <a16:creationId xmlns:a16="http://schemas.microsoft.com/office/drawing/2014/main" id="{DFB7504C-C7B9-4618-AF43-4C721FC9A91C}"/>
              </a:ext>
            </a:extLst>
          </p:cNvPr>
          <p:cNvSpPr txBox="1"/>
          <p:nvPr/>
        </p:nvSpPr>
        <p:spPr>
          <a:xfrm>
            <a:off x="4852947" y="5493948"/>
            <a:ext cx="1982679" cy="646331"/>
          </a:xfrm>
          <a:prstGeom prst="rect">
            <a:avLst/>
          </a:prstGeom>
          <a:noFill/>
        </p:spPr>
        <p:txBody>
          <a:bodyPr wrap="square" rtlCol="0">
            <a:spAutoFit/>
          </a:bodyPr>
          <a:lstStyle/>
          <a:p>
            <a:pPr algn="ctr"/>
            <a:r>
              <a:rPr lang="en-US" dirty="0">
                <a:solidFill>
                  <a:srgbClr val="92D050"/>
                </a:solidFill>
              </a:rPr>
              <a:t>Hidden from public </a:t>
            </a:r>
          </a:p>
          <a:p>
            <a:pPr algn="ctr"/>
            <a:r>
              <a:rPr lang="en-US" dirty="0">
                <a:solidFill>
                  <a:srgbClr val="92D050"/>
                </a:solidFill>
              </a:rPr>
              <a:t>(or façade)</a:t>
            </a:r>
          </a:p>
        </p:txBody>
      </p:sp>
      <p:sp>
        <p:nvSpPr>
          <p:cNvPr id="2" name="TextBox 1">
            <a:extLst>
              <a:ext uri="{FF2B5EF4-FFF2-40B4-BE49-F238E27FC236}">
                <a16:creationId xmlns:a16="http://schemas.microsoft.com/office/drawing/2014/main" id="{79ECE76A-A51F-4199-B134-9A3F645F1301}"/>
              </a:ext>
            </a:extLst>
          </p:cNvPr>
          <p:cNvSpPr txBox="1"/>
          <p:nvPr/>
        </p:nvSpPr>
        <p:spPr>
          <a:xfrm>
            <a:off x="1009108" y="435002"/>
            <a:ext cx="10062820" cy="1569660"/>
          </a:xfrm>
          <a:prstGeom prst="rect">
            <a:avLst/>
          </a:prstGeom>
          <a:noFill/>
        </p:spPr>
        <p:txBody>
          <a:bodyPr wrap="square" rtlCol="0">
            <a:spAutoFit/>
          </a:bodyPr>
          <a:lstStyle/>
          <a:p>
            <a:pPr algn="ctr"/>
            <a:r>
              <a:rPr lang="en-US" sz="4800" dirty="0"/>
              <a:t>How we can change our paradigm to improve our ourselves</a:t>
            </a:r>
          </a:p>
        </p:txBody>
      </p:sp>
      <p:cxnSp>
        <p:nvCxnSpPr>
          <p:cNvPr id="4" name="Straight Arrow Connector 3">
            <a:extLst>
              <a:ext uri="{FF2B5EF4-FFF2-40B4-BE49-F238E27FC236}">
                <a16:creationId xmlns:a16="http://schemas.microsoft.com/office/drawing/2014/main" id="{3901981F-62B3-4292-959C-116D4E6A8944}"/>
              </a:ext>
            </a:extLst>
          </p:cNvPr>
          <p:cNvCxnSpPr/>
          <p:nvPr/>
        </p:nvCxnSpPr>
        <p:spPr>
          <a:xfrm>
            <a:off x="4408500" y="3107540"/>
            <a:ext cx="2748385" cy="0"/>
          </a:xfrm>
          <a:prstGeom prst="straightConnector1">
            <a:avLst/>
          </a:prstGeom>
          <a:ln w="38100">
            <a:solidFill>
              <a:srgbClr val="00B050"/>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FAE6A35F-3515-47CB-89D7-792EBB526253}"/>
              </a:ext>
            </a:extLst>
          </p:cNvPr>
          <p:cNvCxnSpPr>
            <a:cxnSpLocks/>
          </p:cNvCxnSpPr>
          <p:nvPr/>
        </p:nvCxnSpPr>
        <p:spPr>
          <a:xfrm>
            <a:off x="7523094" y="3107540"/>
            <a:ext cx="1100641" cy="0"/>
          </a:xfrm>
          <a:prstGeom prst="straightConnector1">
            <a:avLst/>
          </a:prstGeom>
          <a:ln w="3810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ACDD5A07-983F-487A-9DD8-CB6DECA8819C}"/>
              </a:ext>
            </a:extLst>
          </p:cNvPr>
          <p:cNvSpPr txBox="1"/>
          <p:nvPr/>
        </p:nvSpPr>
        <p:spPr>
          <a:xfrm>
            <a:off x="5303320" y="2059149"/>
            <a:ext cx="1316101" cy="369332"/>
          </a:xfrm>
          <a:prstGeom prst="rect">
            <a:avLst/>
          </a:prstGeom>
          <a:noFill/>
        </p:spPr>
        <p:txBody>
          <a:bodyPr wrap="square" rtlCol="0">
            <a:spAutoFit/>
          </a:bodyPr>
          <a:lstStyle/>
          <a:p>
            <a:r>
              <a:rPr lang="en-US" dirty="0">
                <a:solidFill>
                  <a:srgbClr val="FF0000"/>
                </a:solidFill>
              </a:rPr>
              <a:t>X axis only</a:t>
            </a:r>
          </a:p>
        </p:txBody>
      </p:sp>
      <p:sp>
        <p:nvSpPr>
          <p:cNvPr id="22" name="TextBox 21">
            <a:extLst>
              <a:ext uri="{FF2B5EF4-FFF2-40B4-BE49-F238E27FC236}">
                <a16:creationId xmlns:a16="http://schemas.microsoft.com/office/drawing/2014/main" id="{767247D7-FEE3-4E1D-8743-B0FAAAA25E49}"/>
              </a:ext>
            </a:extLst>
          </p:cNvPr>
          <p:cNvSpPr txBox="1"/>
          <p:nvPr/>
        </p:nvSpPr>
        <p:spPr>
          <a:xfrm rot="16200000">
            <a:off x="1817349" y="4527024"/>
            <a:ext cx="1528988" cy="369332"/>
          </a:xfrm>
          <a:prstGeom prst="rect">
            <a:avLst/>
          </a:prstGeom>
          <a:noFill/>
        </p:spPr>
        <p:txBody>
          <a:bodyPr wrap="square" rtlCol="0">
            <a:spAutoFit/>
          </a:bodyPr>
          <a:lstStyle/>
          <a:p>
            <a:r>
              <a:rPr lang="en-US" dirty="0">
                <a:solidFill>
                  <a:srgbClr val="FF0000"/>
                </a:solidFill>
              </a:rPr>
              <a:t>“Y” axis only</a:t>
            </a:r>
          </a:p>
        </p:txBody>
      </p:sp>
      <p:cxnSp>
        <p:nvCxnSpPr>
          <p:cNvPr id="23" name="Straight Arrow Connector 22">
            <a:extLst>
              <a:ext uri="{FF2B5EF4-FFF2-40B4-BE49-F238E27FC236}">
                <a16:creationId xmlns:a16="http://schemas.microsoft.com/office/drawing/2014/main" id="{466AA1C9-4FC5-40E2-B4D7-7B469089F5BB}"/>
              </a:ext>
            </a:extLst>
          </p:cNvPr>
          <p:cNvCxnSpPr>
            <a:cxnSpLocks/>
          </p:cNvCxnSpPr>
          <p:nvPr/>
        </p:nvCxnSpPr>
        <p:spPr>
          <a:xfrm>
            <a:off x="3871036" y="3429000"/>
            <a:ext cx="0" cy="1762125"/>
          </a:xfrm>
          <a:prstGeom prst="straightConnector1">
            <a:avLst/>
          </a:prstGeom>
          <a:ln w="38100">
            <a:solidFill>
              <a:schemeClr val="accent1"/>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9C66BCFB-01D6-4BA4-A828-CAB47307807E}"/>
              </a:ext>
            </a:extLst>
          </p:cNvPr>
          <p:cNvCxnSpPr>
            <a:cxnSpLocks/>
          </p:cNvCxnSpPr>
          <p:nvPr/>
        </p:nvCxnSpPr>
        <p:spPr>
          <a:xfrm>
            <a:off x="3871036" y="5490099"/>
            <a:ext cx="0" cy="539226"/>
          </a:xfrm>
          <a:prstGeom prst="straightConnector1">
            <a:avLst/>
          </a:prstGeom>
          <a:ln w="38100">
            <a:solidFill>
              <a:srgbClr val="FF0000"/>
            </a:solidFill>
            <a:headEnd type="stealth"/>
            <a:tailEnd type="stealt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2294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6C4CB085-C0BB-4D79-9BCA-8D43F7B21665}"/>
              </a:ext>
            </a:extLst>
          </p:cNvPr>
          <p:cNvCxnSpPr/>
          <p:nvPr/>
        </p:nvCxnSpPr>
        <p:spPr>
          <a:xfrm>
            <a:off x="3150463" y="2573600"/>
            <a:ext cx="56550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40F6AA3-3CDF-452E-8B7E-D1BA2960F3FC}"/>
              </a:ext>
            </a:extLst>
          </p:cNvPr>
          <p:cNvCxnSpPr/>
          <p:nvPr/>
        </p:nvCxnSpPr>
        <p:spPr>
          <a:xfrm>
            <a:off x="3125303" y="4019549"/>
            <a:ext cx="56550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BB4B79FF-BCE1-4678-8912-66BB3A7351FB}"/>
              </a:ext>
            </a:extLst>
          </p:cNvPr>
          <p:cNvCxnSpPr/>
          <p:nvPr/>
        </p:nvCxnSpPr>
        <p:spPr>
          <a:xfrm>
            <a:off x="3134181" y="6135959"/>
            <a:ext cx="565507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1CB70E00-4FBA-434A-B09B-52FADEF2861D}"/>
              </a:ext>
            </a:extLst>
          </p:cNvPr>
          <p:cNvCxnSpPr/>
          <p:nvPr/>
        </p:nvCxnSpPr>
        <p:spPr>
          <a:xfrm flipV="1">
            <a:off x="8789257" y="2095131"/>
            <a:ext cx="16282" cy="404082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3F667AF-0BFC-4E7B-AC24-113685FD9BA7}"/>
              </a:ext>
            </a:extLst>
          </p:cNvPr>
          <p:cNvCxnSpPr/>
          <p:nvPr/>
        </p:nvCxnSpPr>
        <p:spPr>
          <a:xfrm flipV="1">
            <a:off x="6459142" y="2087736"/>
            <a:ext cx="16282" cy="404082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AFB0E22-A756-4107-AB2A-5CF6707CA116}"/>
              </a:ext>
            </a:extLst>
          </p:cNvPr>
          <p:cNvCxnSpPr/>
          <p:nvPr/>
        </p:nvCxnSpPr>
        <p:spPr>
          <a:xfrm flipV="1">
            <a:off x="4236475" y="2096605"/>
            <a:ext cx="16282" cy="4040828"/>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9E9887AF-3FE8-4D6F-B72C-9168E25ABDCD}"/>
              </a:ext>
            </a:extLst>
          </p:cNvPr>
          <p:cNvSpPr txBox="1"/>
          <p:nvPr/>
        </p:nvSpPr>
        <p:spPr>
          <a:xfrm>
            <a:off x="4598171" y="2109280"/>
            <a:ext cx="1329557" cy="369332"/>
          </a:xfrm>
          <a:prstGeom prst="rect">
            <a:avLst/>
          </a:prstGeom>
          <a:noFill/>
        </p:spPr>
        <p:txBody>
          <a:bodyPr wrap="square" rtlCol="0">
            <a:spAutoFit/>
          </a:bodyPr>
          <a:lstStyle/>
          <a:p>
            <a:pPr algn="ctr"/>
            <a:r>
              <a:rPr lang="en-US" dirty="0"/>
              <a:t>Recognition</a:t>
            </a:r>
          </a:p>
        </p:txBody>
      </p:sp>
      <p:sp>
        <p:nvSpPr>
          <p:cNvPr id="13" name="TextBox 12">
            <a:extLst>
              <a:ext uri="{FF2B5EF4-FFF2-40B4-BE49-F238E27FC236}">
                <a16:creationId xmlns:a16="http://schemas.microsoft.com/office/drawing/2014/main" id="{0E6777CE-A549-4957-B033-23AC1FC605D4}"/>
              </a:ext>
            </a:extLst>
          </p:cNvPr>
          <p:cNvSpPr txBox="1"/>
          <p:nvPr/>
        </p:nvSpPr>
        <p:spPr>
          <a:xfrm>
            <a:off x="7005781" y="2090804"/>
            <a:ext cx="1370878" cy="369332"/>
          </a:xfrm>
          <a:prstGeom prst="rect">
            <a:avLst/>
          </a:prstGeom>
          <a:noFill/>
        </p:spPr>
        <p:txBody>
          <a:bodyPr wrap="square" rtlCol="0">
            <a:spAutoFit/>
          </a:bodyPr>
          <a:lstStyle/>
          <a:p>
            <a:pPr algn="ctr"/>
            <a:r>
              <a:rPr lang="en-US" dirty="0"/>
              <a:t>Regulation</a:t>
            </a:r>
          </a:p>
        </p:txBody>
      </p:sp>
      <p:sp>
        <p:nvSpPr>
          <p:cNvPr id="15" name="TextBox 14">
            <a:extLst>
              <a:ext uri="{FF2B5EF4-FFF2-40B4-BE49-F238E27FC236}">
                <a16:creationId xmlns:a16="http://schemas.microsoft.com/office/drawing/2014/main" id="{835062C3-F69E-4E93-BD3F-CF952253F2DC}"/>
              </a:ext>
            </a:extLst>
          </p:cNvPr>
          <p:cNvSpPr txBox="1"/>
          <p:nvPr/>
        </p:nvSpPr>
        <p:spPr>
          <a:xfrm rot="16200000">
            <a:off x="2858978" y="2994758"/>
            <a:ext cx="1479619" cy="646331"/>
          </a:xfrm>
          <a:prstGeom prst="rect">
            <a:avLst/>
          </a:prstGeom>
          <a:noFill/>
        </p:spPr>
        <p:txBody>
          <a:bodyPr wrap="square" rtlCol="0">
            <a:spAutoFit/>
          </a:bodyPr>
          <a:lstStyle/>
          <a:p>
            <a:pPr algn="ctr"/>
            <a:r>
              <a:rPr lang="en-US" dirty="0"/>
              <a:t>Personal Competence</a:t>
            </a:r>
          </a:p>
        </p:txBody>
      </p:sp>
      <p:sp>
        <p:nvSpPr>
          <p:cNvPr id="16" name="TextBox 15">
            <a:extLst>
              <a:ext uri="{FF2B5EF4-FFF2-40B4-BE49-F238E27FC236}">
                <a16:creationId xmlns:a16="http://schemas.microsoft.com/office/drawing/2014/main" id="{AF142461-13BD-430C-95A4-98950F148B21}"/>
              </a:ext>
            </a:extLst>
          </p:cNvPr>
          <p:cNvSpPr txBox="1"/>
          <p:nvPr/>
        </p:nvSpPr>
        <p:spPr>
          <a:xfrm>
            <a:off x="4265050" y="2603304"/>
            <a:ext cx="2157286" cy="1231106"/>
          </a:xfrm>
          <a:prstGeom prst="rect">
            <a:avLst/>
          </a:prstGeom>
          <a:noFill/>
        </p:spPr>
        <p:txBody>
          <a:bodyPr wrap="square" rtlCol="0">
            <a:spAutoFit/>
          </a:bodyPr>
          <a:lstStyle/>
          <a:p>
            <a:pPr algn="ctr"/>
            <a:r>
              <a:rPr lang="en-US" sz="1400" dirty="0"/>
              <a:t>Self-Awareness</a:t>
            </a:r>
          </a:p>
          <a:p>
            <a:pPr marL="171450" indent="-171450">
              <a:buFont typeface="Arial" panose="020B0604020202020204" pitchFamily="34" charset="0"/>
              <a:buChar char="•"/>
            </a:pPr>
            <a:r>
              <a:rPr lang="en-US" sz="1000" dirty="0"/>
              <a:t>Self-Confidence</a:t>
            </a:r>
          </a:p>
          <a:p>
            <a:pPr marL="171450" indent="-171450">
              <a:buFont typeface="Arial" panose="020B0604020202020204" pitchFamily="34" charset="0"/>
              <a:buChar char="•"/>
            </a:pPr>
            <a:r>
              <a:rPr lang="en-US" sz="1000" dirty="0"/>
              <a:t>Awareness of your emotional state</a:t>
            </a:r>
          </a:p>
          <a:p>
            <a:pPr marL="171450" indent="-171450">
              <a:buFont typeface="Arial" panose="020B0604020202020204" pitchFamily="34" charset="0"/>
              <a:buChar char="•"/>
            </a:pPr>
            <a:r>
              <a:rPr lang="en-US" sz="1000" dirty="0"/>
              <a:t>Recognizing how your behavior impacts others</a:t>
            </a:r>
          </a:p>
          <a:p>
            <a:pPr marL="171450" indent="-171450">
              <a:buFont typeface="Arial" panose="020B0604020202020204" pitchFamily="34" charset="0"/>
              <a:buChar char="•"/>
            </a:pPr>
            <a:r>
              <a:rPr lang="en-US" sz="1000" dirty="0"/>
              <a:t>Paying attention to how others influence your emotional state</a:t>
            </a:r>
          </a:p>
        </p:txBody>
      </p:sp>
      <p:sp>
        <p:nvSpPr>
          <p:cNvPr id="20" name="TextBox 19">
            <a:extLst>
              <a:ext uri="{FF2B5EF4-FFF2-40B4-BE49-F238E27FC236}">
                <a16:creationId xmlns:a16="http://schemas.microsoft.com/office/drawing/2014/main" id="{FD310D46-BE8D-45D2-B114-63ADF010A38E}"/>
              </a:ext>
            </a:extLst>
          </p:cNvPr>
          <p:cNvSpPr txBox="1"/>
          <p:nvPr/>
        </p:nvSpPr>
        <p:spPr>
          <a:xfrm>
            <a:off x="2010827" y="309553"/>
            <a:ext cx="7586179" cy="1569660"/>
          </a:xfrm>
          <a:prstGeom prst="rect">
            <a:avLst/>
          </a:prstGeom>
          <a:noFill/>
        </p:spPr>
        <p:txBody>
          <a:bodyPr wrap="none" rtlCol="0">
            <a:spAutoFit/>
          </a:bodyPr>
          <a:lstStyle/>
          <a:p>
            <a:pPr algn="ctr"/>
            <a:r>
              <a:rPr lang="en-US" sz="4800" dirty="0"/>
              <a:t>Emotional intelligence factors</a:t>
            </a:r>
          </a:p>
          <a:p>
            <a:pPr algn="ctr"/>
            <a:r>
              <a:rPr lang="en-US" sz="4800" dirty="0"/>
              <a:t>(not a Johari window)</a:t>
            </a:r>
          </a:p>
        </p:txBody>
      </p:sp>
      <p:sp>
        <p:nvSpPr>
          <p:cNvPr id="23" name="TextBox 22">
            <a:extLst>
              <a:ext uri="{FF2B5EF4-FFF2-40B4-BE49-F238E27FC236}">
                <a16:creationId xmlns:a16="http://schemas.microsoft.com/office/drawing/2014/main" id="{F96A80E6-DBDF-4757-83FE-F5FA9A835AE0}"/>
              </a:ext>
            </a:extLst>
          </p:cNvPr>
          <p:cNvSpPr txBox="1"/>
          <p:nvPr/>
        </p:nvSpPr>
        <p:spPr>
          <a:xfrm rot="16200000">
            <a:off x="2821311" y="4702643"/>
            <a:ext cx="1479619" cy="646331"/>
          </a:xfrm>
          <a:prstGeom prst="rect">
            <a:avLst/>
          </a:prstGeom>
          <a:noFill/>
        </p:spPr>
        <p:txBody>
          <a:bodyPr wrap="square" rtlCol="0">
            <a:spAutoFit/>
          </a:bodyPr>
          <a:lstStyle/>
          <a:p>
            <a:pPr algn="ctr"/>
            <a:r>
              <a:rPr lang="en-US" dirty="0"/>
              <a:t>Social Competence</a:t>
            </a:r>
          </a:p>
        </p:txBody>
      </p:sp>
      <p:sp>
        <p:nvSpPr>
          <p:cNvPr id="24" name="TextBox 23">
            <a:extLst>
              <a:ext uri="{FF2B5EF4-FFF2-40B4-BE49-F238E27FC236}">
                <a16:creationId xmlns:a16="http://schemas.microsoft.com/office/drawing/2014/main" id="{73717991-7383-4739-B4D1-28D22D7D6550}"/>
              </a:ext>
            </a:extLst>
          </p:cNvPr>
          <p:cNvSpPr txBox="1"/>
          <p:nvPr/>
        </p:nvSpPr>
        <p:spPr>
          <a:xfrm>
            <a:off x="6530622" y="2593779"/>
            <a:ext cx="2157286" cy="1384995"/>
          </a:xfrm>
          <a:prstGeom prst="rect">
            <a:avLst/>
          </a:prstGeom>
          <a:noFill/>
        </p:spPr>
        <p:txBody>
          <a:bodyPr wrap="square" rtlCol="0">
            <a:spAutoFit/>
          </a:bodyPr>
          <a:lstStyle/>
          <a:p>
            <a:pPr algn="ctr"/>
            <a:r>
              <a:rPr lang="en-US" sz="1400" dirty="0"/>
              <a:t>Self-Management</a:t>
            </a:r>
          </a:p>
          <a:p>
            <a:pPr marL="171450" indent="-171450">
              <a:buFont typeface="Arial" panose="020B0604020202020204" pitchFamily="34" charset="0"/>
              <a:buChar char="•"/>
            </a:pPr>
            <a:r>
              <a:rPr lang="en-US" sz="1000" dirty="0"/>
              <a:t>Keeping disruptive emotions and impulses in check</a:t>
            </a:r>
          </a:p>
          <a:p>
            <a:pPr marL="171450" indent="-171450">
              <a:buFont typeface="Arial" panose="020B0604020202020204" pitchFamily="34" charset="0"/>
              <a:buChar char="•"/>
            </a:pPr>
            <a:r>
              <a:rPr lang="en-US" sz="1000" dirty="0"/>
              <a:t>Acting in congruence with your values</a:t>
            </a:r>
          </a:p>
          <a:p>
            <a:pPr marL="171450" indent="-171450">
              <a:buFont typeface="Arial" panose="020B0604020202020204" pitchFamily="34" charset="0"/>
              <a:buChar char="•"/>
            </a:pPr>
            <a:r>
              <a:rPr lang="en-US" sz="1000" dirty="0"/>
              <a:t>Handling change flexibly</a:t>
            </a:r>
          </a:p>
          <a:p>
            <a:pPr marL="171450" indent="-171450">
              <a:buFont typeface="Arial" panose="020B0604020202020204" pitchFamily="34" charset="0"/>
              <a:buChar char="•"/>
            </a:pPr>
            <a:r>
              <a:rPr lang="en-US" sz="1000" dirty="0"/>
              <a:t>Pursuing goals and opportunities despite obstacles and setbacks</a:t>
            </a:r>
          </a:p>
        </p:txBody>
      </p:sp>
      <p:sp>
        <p:nvSpPr>
          <p:cNvPr id="25" name="TextBox 24">
            <a:extLst>
              <a:ext uri="{FF2B5EF4-FFF2-40B4-BE49-F238E27FC236}">
                <a16:creationId xmlns:a16="http://schemas.microsoft.com/office/drawing/2014/main" id="{BC420645-38CD-4937-82FF-C81185889D67}"/>
              </a:ext>
            </a:extLst>
          </p:cNvPr>
          <p:cNvSpPr txBox="1"/>
          <p:nvPr/>
        </p:nvSpPr>
        <p:spPr>
          <a:xfrm>
            <a:off x="4255525" y="4204689"/>
            <a:ext cx="2157286" cy="1231106"/>
          </a:xfrm>
          <a:prstGeom prst="rect">
            <a:avLst/>
          </a:prstGeom>
          <a:noFill/>
        </p:spPr>
        <p:txBody>
          <a:bodyPr wrap="square" rtlCol="0">
            <a:spAutoFit/>
          </a:bodyPr>
          <a:lstStyle/>
          <a:p>
            <a:pPr algn="ctr"/>
            <a:r>
              <a:rPr lang="en-US" sz="1400" dirty="0"/>
              <a:t>Social Awareness</a:t>
            </a:r>
          </a:p>
          <a:p>
            <a:pPr marL="171450" indent="-171450">
              <a:buFont typeface="Arial" panose="020B0604020202020204" pitchFamily="34" charset="0"/>
              <a:buChar char="•"/>
            </a:pPr>
            <a:r>
              <a:rPr lang="en-US" sz="1000" dirty="0"/>
              <a:t>Picking up on the mood in the room</a:t>
            </a:r>
          </a:p>
          <a:p>
            <a:pPr marL="171450" indent="-171450">
              <a:buFont typeface="Arial" panose="020B0604020202020204" pitchFamily="34" charset="0"/>
              <a:buChar char="•"/>
            </a:pPr>
            <a:r>
              <a:rPr lang="en-US" sz="1000" dirty="0"/>
              <a:t>Caring what others are going through</a:t>
            </a:r>
          </a:p>
          <a:p>
            <a:pPr marL="171450" indent="-171450">
              <a:buFont typeface="Arial" panose="020B0604020202020204" pitchFamily="34" charset="0"/>
              <a:buChar char="•"/>
            </a:pPr>
            <a:r>
              <a:rPr lang="en-US" sz="1000" dirty="0"/>
              <a:t>Hearing what the other person is “really” saying</a:t>
            </a:r>
          </a:p>
        </p:txBody>
      </p:sp>
      <p:sp>
        <p:nvSpPr>
          <p:cNvPr id="26" name="TextBox 25">
            <a:extLst>
              <a:ext uri="{FF2B5EF4-FFF2-40B4-BE49-F238E27FC236}">
                <a16:creationId xmlns:a16="http://schemas.microsoft.com/office/drawing/2014/main" id="{40852AC7-B6E7-4058-9AB7-E60EF93C604C}"/>
              </a:ext>
            </a:extLst>
          </p:cNvPr>
          <p:cNvSpPr txBox="1"/>
          <p:nvPr/>
        </p:nvSpPr>
        <p:spPr>
          <a:xfrm>
            <a:off x="6556444" y="4108150"/>
            <a:ext cx="2157286" cy="1538883"/>
          </a:xfrm>
          <a:prstGeom prst="rect">
            <a:avLst/>
          </a:prstGeom>
          <a:noFill/>
        </p:spPr>
        <p:txBody>
          <a:bodyPr wrap="square" rtlCol="0">
            <a:spAutoFit/>
          </a:bodyPr>
          <a:lstStyle/>
          <a:p>
            <a:pPr algn="ctr"/>
            <a:r>
              <a:rPr lang="en-US" sz="1400" dirty="0"/>
              <a:t>Relationship Management</a:t>
            </a:r>
          </a:p>
          <a:p>
            <a:pPr marL="171450" indent="-171450">
              <a:buFont typeface="Arial" panose="020B0604020202020204" pitchFamily="34" charset="0"/>
              <a:buChar char="•"/>
            </a:pPr>
            <a:r>
              <a:rPr lang="en-US" sz="1000" dirty="0"/>
              <a:t>Getting along well with others</a:t>
            </a:r>
          </a:p>
          <a:p>
            <a:pPr marL="171450" indent="-171450">
              <a:buFont typeface="Arial" panose="020B0604020202020204" pitchFamily="34" charset="0"/>
              <a:buChar char="•"/>
            </a:pPr>
            <a:r>
              <a:rPr lang="en-US" sz="1000" dirty="0"/>
              <a:t>Handing conflict effectively</a:t>
            </a:r>
          </a:p>
          <a:p>
            <a:pPr marL="171450" indent="-171450">
              <a:buFont typeface="Arial" panose="020B0604020202020204" pitchFamily="34" charset="0"/>
              <a:buChar char="•"/>
            </a:pPr>
            <a:r>
              <a:rPr lang="en-US" sz="1000" dirty="0"/>
              <a:t>Clearly expressing ideas/information</a:t>
            </a:r>
          </a:p>
          <a:p>
            <a:pPr marL="171450" indent="-171450">
              <a:buFont typeface="Arial" panose="020B0604020202020204" pitchFamily="34" charset="0"/>
              <a:buChar char="•"/>
            </a:pPr>
            <a:r>
              <a:rPr lang="en-US" sz="1000" dirty="0"/>
              <a:t>Using sensitivity to another person’s feeling (empathy) to manage to manage interactions successfully</a:t>
            </a:r>
          </a:p>
        </p:txBody>
      </p:sp>
      <p:sp>
        <p:nvSpPr>
          <p:cNvPr id="2" name="TextBox 1">
            <a:extLst>
              <a:ext uri="{FF2B5EF4-FFF2-40B4-BE49-F238E27FC236}">
                <a16:creationId xmlns:a16="http://schemas.microsoft.com/office/drawing/2014/main" id="{7E1C2D3F-D6A1-4E07-A55F-FA09A69EF04A}"/>
              </a:ext>
            </a:extLst>
          </p:cNvPr>
          <p:cNvSpPr txBox="1"/>
          <p:nvPr/>
        </p:nvSpPr>
        <p:spPr>
          <a:xfrm>
            <a:off x="2095500" y="6343650"/>
            <a:ext cx="8044636" cy="369332"/>
          </a:xfrm>
          <a:prstGeom prst="rect">
            <a:avLst/>
          </a:prstGeom>
          <a:noFill/>
        </p:spPr>
        <p:txBody>
          <a:bodyPr wrap="square" rtlCol="0">
            <a:spAutoFit/>
          </a:bodyPr>
          <a:lstStyle/>
          <a:p>
            <a:r>
              <a:rPr lang="en-US" dirty="0"/>
              <a:t>Taken from: https://positivepsychology.com/emotional-intelligence-frameworks/</a:t>
            </a:r>
          </a:p>
        </p:txBody>
      </p:sp>
    </p:spTree>
    <p:extLst>
      <p:ext uri="{BB962C8B-B14F-4D97-AF65-F5344CB8AC3E}">
        <p14:creationId xmlns:p14="http://schemas.microsoft.com/office/powerpoint/2010/main" val="2563376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TotalTime>
  <Words>955</Words>
  <Application>Microsoft Office PowerPoint</Application>
  <PresentationFormat>Widescreen</PresentationFormat>
  <Paragraphs>116</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Cyberpsychology</vt:lpstr>
      <vt:lpstr>Some definitions</vt:lpstr>
      <vt:lpstr>Cyberpsychology is:</vt:lpstr>
      <vt:lpstr>A little about me:</vt:lpstr>
      <vt:lpstr>Some basic settings in our classroom:</vt:lpstr>
      <vt:lpstr>So how do we integrate these two?</vt:lpstr>
      <vt:lpstr>PowerPoint Presentation</vt:lpstr>
      <vt:lpstr>PowerPoint Presentation</vt:lpstr>
      <vt:lpstr>PowerPoint Presentation</vt:lpstr>
      <vt:lpstr>Our game plan (condensed plan):</vt:lpstr>
      <vt:lpstr>Our game plan (part 1):</vt:lpstr>
      <vt:lpstr>Our game plan (part 2):</vt:lpstr>
      <vt:lpstr>A graphic of the overlapping principles:</vt:lpstr>
      <vt:lpstr>Feedback from: Psychiatrists/Psychologists/Students</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Cyberpsychology</dc:title>
  <dc:creator>Ervin Frenzel</dc:creator>
  <cp:lastModifiedBy>ervin frenzel</cp:lastModifiedBy>
  <cp:revision>12</cp:revision>
  <dcterms:created xsi:type="dcterms:W3CDTF">2022-06-28T14:31:58Z</dcterms:created>
  <dcterms:modified xsi:type="dcterms:W3CDTF">2022-07-08T02:24:22Z</dcterms:modified>
</cp:coreProperties>
</file>