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3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>
      <p:cViewPr varScale="1">
        <p:scale>
          <a:sx n="165" d="100"/>
          <a:sy n="165" d="100"/>
        </p:scale>
        <p:origin x="664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cf7dbdaee1_0_4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cf7dbdaee1_0_4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d21cb3058f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d21cb3058f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d331bed921_0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d331bed921_0_1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d331bed92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d331bed92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d331bed921_0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Google Shape;274;gd331bed921_0_1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d331bed921_0_1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d331bed921_0_1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d331bed921_0_3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d331bed921_0_3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d331bed921_0_3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d331bed921_0_3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d331bed921_0_3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d331bed921_0_3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d331bed921_0_6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d331bed921_0_6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325;gd331bed921_0_611:notes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1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2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3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4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5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6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7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d331bed921_0_7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d331bed921_0_7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gd331bed921_0_711:notes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1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2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3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4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5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6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7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cf7dbdaee1_0_5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cf7dbdaee1_0_5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C4043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d331bed921_0_8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d331bed921_0_8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gd331bed921_0_807:notes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1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2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3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4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5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6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7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d331bed921_0_10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d331bed921_0_10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1" name="Google Shape;351;gd331bed921_0_1010:notes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1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2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3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4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5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6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7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e024d43883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" name="Google Shape;360;ge024d43883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Google Shape;361;ge024d43883_0_1:notes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1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2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3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4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5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6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7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dbc73791cf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" name="Google Shape;370;gdbc73791cf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371;gdbc73791cf_0_9:notes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1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2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3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4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5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6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7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d06d356453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8" name="Google Shape;378;gd06d356453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d3962b230f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" name="Google Shape;388;gd3962b230f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dcb4776536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" name="Google Shape;397;gdcb4776536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d3962b230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" name="Google Shape;415;gd3962b230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d417e5fe0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" name="Google Shape;424;gd417e5fe0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dfc9760cfb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1" name="Google Shape;441;gdfc9760cfb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cf7dbdaee1_0_9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cf7dbdaee1_0_9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ge1bd67f8c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9" name="Google Shape;449;ge1bd67f8c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dff1c1b708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7" name="Google Shape;467;gdff1c1b708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gdfc9760cfb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6" name="Google Shape;476;gdfc9760cfb_0_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dfd3240add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4" name="Google Shape;494;gdfd3240add_0_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gdfd3240add_0_2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3" name="Google Shape;503;gdfd3240add_0_2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gdff1c1b708_0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2" name="Google Shape;522;gdff1c1b708_0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ge2669b47d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6" name="Google Shape;536;ge2669b47d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https://www.sjsu.edu/people/samuel.obi/Tech%20149%20CNC%20Lecture.pdf</a:t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e1bd0f76a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e1bd0f76a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" name="Google Shape;543;ge1bd0f76a4_0_0:notes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1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2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3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4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5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6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7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ge18ad1963c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0" name="Google Shape;550;ge18ad1963c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https://www.sjsu.edu/people/samuel.obi/Tech%20149%20CNC%20Lecture.pdf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cf7dbdaee1_0_6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cf7dbdaee1_0_6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cf7dbdaee1_0_8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cf7dbdaee1_0_8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cf7dbdaee1_0_8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cf7dbdaee1_0_8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cf7dbdaee1_0_8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cf7dbdaee1_0_8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dfd3240ad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dfd3240ad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cf7dbdaee1_0_10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cf7dbdaee1_0_10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pening slide">
  <p:cSld name="CUSTOM_7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5"/>
          <p:cNvSpPr txBox="1">
            <a:spLocks noGrp="1"/>
          </p:cNvSpPr>
          <p:nvPr>
            <p:ph type="ctrTitle"/>
          </p:nvPr>
        </p:nvSpPr>
        <p:spPr>
          <a:xfrm>
            <a:off x="1039575" y="1701225"/>
            <a:ext cx="4592400" cy="17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subTitle" idx="1"/>
          </p:nvPr>
        </p:nvSpPr>
        <p:spPr>
          <a:xfrm>
            <a:off x="1039575" y="3206400"/>
            <a:ext cx="2402100" cy="717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 sz="2800">
                <a:solidFill>
                  <a:srgbClr val="434343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 sz="2800">
                <a:solidFill>
                  <a:srgbClr val="434343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 sz="2800">
                <a:solidFill>
                  <a:srgbClr val="434343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 sz="2800">
                <a:solidFill>
                  <a:srgbClr val="434343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 sz="2800">
                <a:solidFill>
                  <a:srgbClr val="434343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 sz="2800">
                <a:solidFill>
                  <a:srgbClr val="434343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 sz="2800">
                <a:solidFill>
                  <a:srgbClr val="434343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 sz="28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">
  <p:cSld name="CUSTOM_35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4"/>
          <p:cNvSpPr txBox="1">
            <a:spLocks noGrp="1"/>
          </p:cNvSpPr>
          <p:nvPr>
            <p:ph type="title"/>
          </p:nvPr>
        </p:nvSpPr>
        <p:spPr>
          <a:xfrm>
            <a:off x="3200250" y="1742750"/>
            <a:ext cx="2743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">
  <p:cSld name="CUSTOM_38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>
            <a:spLocks noGrp="1"/>
          </p:cNvSpPr>
          <p:nvPr>
            <p:ph type="ctrTitle"/>
          </p:nvPr>
        </p:nvSpPr>
        <p:spPr>
          <a:xfrm>
            <a:off x="769725" y="1310050"/>
            <a:ext cx="34302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73" name="Google Shape;73;p15"/>
          <p:cNvSpPr txBox="1">
            <a:spLocks noGrp="1"/>
          </p:cNvSpPr>
          <p:nvPr>
            <p:ph type="title" idx="2" hasCustomPrompt="1"/>
          </p:nvPr>
        </p:nvSpPr>
        <p:spPr>
          <a:xfrm rot="5400000">
            <a:off x="7142178" y="3570226"/>
            <a:ext cx="1738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x columns">
  <p:cSld name="CUSTOM_30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>
            <a:spLocks noGrp="1"/>
          </p:cNvSpPr>
          <p:nvPr>
            <p:ph type="ctrTitle"/>
          </p:nvPr>
        </p:nvSpPr>
        <p:spPr>
          <a:xfrm>
            <a:off x="656422" y="1394416"/>
            <a:ext cx="1881300" cy="64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subTitle" idx="1"/>
          </p:nvPr>
        </p:nvSpPr>
        <p:spPr>
          <a:xfrm>
            <a:off x="656425" y="1886725"/>
            <a:ext cx="15639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ctrTitle" idx="2"/>
          </p:nvPr>
        </p:nvSpPr>
        <p:spPr>
          <a:xfrm>
            <a:off x="2650710" y="1394416"/>
            <a:ext cx="1881300" cy="64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78" name="Google Shape;78;p16"/>
          <p:cNvSpPr txBox="1">
            <a:spLocks noGrp="1"/>
          </p:cNvSpPr>
          <p:nvPr>
            <p:ph type="subTitle" idx="3"/>
          </p:nvPr>
        </p:nvSpPr>
        <p:spPr>
          <a:xfrm>
            <a:off x="2610700" y="1886725"/>
            <a:ext cx="19614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9" name="Google Shape;79;p16"/>
          <p:cNvSpPr txBox="1">
            <a:spLocks noGrp="1"/>
          </p:cNvSpPr>
          <p:nvPr>
            <p:ph type="ctrTitle" idx="4"/>
          </p:nvPr>
        </p:nvSpPr>
        <p:spPr>
          <a:xfrm>
            <a:off x="4638106" y="1394416"/>
            <a:ext cx="1881300" cy="64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80" name="Google Shape;80;p16"/>
          <p:cNvSpPr txBox="1">
            <a:spLocks noGrp="1"/>
          </p:cNvSpPr>
          <p:nvPr>
            <p:ph type="subTitle" idx="5"/>
          </p:nvPr>
        </p:nvSpPr>
        <p:spPr>
          <a:xfrm>
            <a:off x="4878076" y="1886725"/>
            <a:ext cx="16482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1" name="Google Shape;81;p16"/>
          <p:cNvSpPr txBox="1">
            <a:spLocks noGrp="1"/>
          </p:cNvSpPr>
          <p:nvPr>
            <p:ph type="ctrTitle" idx="6"/>
          </p:nvPr>
        </p:nvSpPr>
        <p:spPr>
          <a:xfrm rot="5400000">
            <a:off x="6865575" y="1466125"/>
            <a:ext cx="25530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82" name="Google Shape;82;p16"/>
          <p:cNvSpPr txBox="1">
            <a:spLocks noGrp="1"/>
          </p:cNvSpPr>
          <p:nvPr>
            <p:ph type="ctrTitle" idx="7"/>
          </p:nvPr>
        </p:nvSpPr>
        <p:spPr>
          <a:xfrm>
            <a:off x="656422" y="3367816"/>
            <a:ext cx="1881300" cy="64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83" name="Google Shape;83;p16"/>
          <p:cNvSpPr txBox="1">
            <a:spLocks noGrp="1"/>
          </p:cNvSpPr>
          <p:nvPr>
            <p:ph type="subTitle" idx="8"/>
          </p:nvPr>
        </p:nvSpPr>
        <p:spPr>
          <a:xfrm>
            <a:off x="656425" y="3860125"/>
            <a:ext cx="15639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4" name="Google Shape;84;p16"/>
          <p:cNvSpPr txBox="1">
            <a:spLocks noGrp="1"/>
          </p:cNvSpPr>
          <p:nvPr>
            <p:ph type="ctrTitle" idx="9"/>
          </p:nvPr>
        </p:nvSpPr>
        <p:spPr>
          <a:xfrm>
            <a:off x="2650710" y="3367816"/>
            <a:ext cx="1881300" cy="64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85" name="Google Shape;85;p16"/>
          <p:cNvSpPr txBox="1">
            <a:spLocks noGrp="1"/>
          </p:cNvSpPr>
          <p:nvPr>
            <p:ph type="subTitle" idx="13"/>
          </p:nvPr>
        </p:nvSpPr>
        <p:spPr>
          <a:xfrm>
            <a:off x="2610700" y="3860125"/>
            <a:ext cx="19614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6" name="Google Shape;86;p16"/>
          <p:cNvSpPr txBox="1">
            <a:spLocks noGrp="1"/>
          </p:cNvSpPr>
          <p:nvPr>
            <p:ph type="ctrTitle" idx="14"/>
          </p:nvPr>
        </p:nvSpPr>
        <p:spPr>
          <a:xfrm>
            <a:off x="4638106" y="3367816"/>
            <a:ext cx="1881300" cy="64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87" name="Google Shape;87;p16"/>
          <p:cNvSpPr txBox="1">
            <a:spLocks noGrp="1"/>
          </p:cNvSpPr>
          <p:nvPr>
            <p:ph type="subTitle" idx="15"/>
          </p:nvPr>
        </p:nvSpPr>
        <p:spPr>
          <a:xfrm>
            <a:off x="4878076" y="3860125"/>
            <a:ext cx="16482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CUSTOM_31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7"/>
          <p:cNvSpPr txBox="1">
            <a:spLocks noGrp="1"/>
          </p:cNvSpPr>
          <p:nvPr>
            <p:ph type="ctrTitle"/>
          </p:nvPr>
        </p:nvSpPr>
        <p:spPr>
          <a:xfrm rot="5400000">
            <a:off x="6603595" y="1930225"/>
            <a:ext cx="3481200" cy="48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 1">
  <p:cSld name="CUSTOM_21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8"/>
          <p:cNvSpPr txBox="1">
            <a:spLocks noGrp="1"/>
          </p:cNvSpPr>
          <p:nvPr>
            <p:ph type="subTitle" idx="1"/>
          </p:nvPr>
        </p:nvSpPr>
        <p:spPr>
          <a:xfrm>
            <a:off x="4633950" y="1847896"/>
            <a:ext cx="18180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2" name="Google Shape;92;p18"/>
          <p:cNvSpPr txBox="1">
            <a:spLocks noGrp="1"/>
          </p:cNvSpPr>
          <p:nvPr>
            <p:ph type="subTitle" idx="2"/>
          </p:nvPr>
        </p:nvSpPr>
        <p:spPr>
          <a:xfrm>
            <a:off x="4633950" y="3827870"/>
            <a:ext cx="18180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3" name="Google Shape;93;p18"/>
          <p:cNvSpPr txBox="1">
            <a:spLocks noGrp="1"/>
          </p:cNvSpPr>
          <p:nvPr>
            <p:ph type="ctrTitle"/>
          </p:nvPr>
        </p:nvSpPr>
        <p:spPr>
          <a:xfrm>
            <a:off x="4633950" y="1539296"/>
            <a:ext cx="26193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4" name="Google Shape;94;p18"/>
          <p:cNvSpPr txBox="1">
            <a:spLocks noGrp="1"/>
          </p:cNvSpPr>
          <p:nvPr>
            <p:ph type="ctrTitle" idx="3"/>
          </p:nvPr>
        </p:nvSpPr>
        <p:spPr>
          <a:xfrm>
            <a:off x="4633950" y="3519270"/>
            <a:ext cx="26193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5" name="Google Shape;95;p18"/>
          <p:cNvSpPr txBox="1">
            <a:spLocks noGrp="1"/>
          </p:cNvSpPr>
          <p:nvPr>
            <p:ph type="ctrTitle" idx="4"/>
          </p:nvPr>
        </p:nvSpPr>
        <p:spPr>
          <a:xfrm rot="5400000">
            <a:off x="6917175" y="1414524"/>
            <a:ext cx="24498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10">
          <p15:clr>
            <a:srgbClr val="FA7B17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5">
  <p:cSld name="CUSTOM_32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 txBox="1">
            <a:spLocks noGrp="1"/>
          </p:cNvSpPr>
          <p:nvPr>
            <p:ph type="subTitle" idx="1"/>
          </p:nvPr>
        </p:nvSpPr>
        <p:spPr>
          <a:xfrm>
            <a:off x="2258125" y="3106325"/>
            <a:ext cx="3029100" cy="100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1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19"/>
          <p:cNvSpPr txBox="1">
            <a:spLocks noGrp="1"/>
          </p:cNvSpPr>
          <p:nvPr>
            <p:ph type="ctrTitle"/>
          </p:nvPr>
        </p:nvSpPr>
        <p:spPr>
          <a:xfrm rot="5400000">
            <a:off x="7241489" y="1041025"/>
            <a:ext cx="17028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 4">
  <p:cSld name="CUSTOM_33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>
            <a:spLocks noGrp="1"/>
          </p:cNvSpPr>
          <p:nvPr>
            <p:ph type="subTitle" idx="1"/>
          </p:nvPr>
        </p:nvSpPr>
        <p:spPr>
          <a:xfrm flipH="1">
            <a:off x="840600" y="2432150"/>
            <a:ext cx="1650300" cy="7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20"/>
          <p:cNvSpPr txBox="1">
            <a:spLocks noGrp="1"/>
          </p:cNvSpPr>
          <p:nvPr>
            <p:ph type="subTitle" idx="2"/>
          </p:nvPr>
        </p:nvSpPr>
        <p:spPr>
          <a:xfrm>
            <a:off x="4702174" y="1049093"/>
            <a:ext cx="19602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02" name="Google Shape;102;p20"/>
          <p:cNvSpPr txBox="1">
            <a:spLocks noGrp="1"/>
          </p:cNvSpPr>
          <p:nvPr>
            <p:ph type="ctrTitle"/>
          </p:nvPr>
        </p:nvSpPr>
        <p:spPr>
          <a:xfrm>
            <a:off x="-533400" y="2047350"/>
            <a:ext cx="30243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03" name="Google Shape;103;p20"/>
          <p:cNvSpPr txBox="1">
            <a:spLocks noGrp="1"/>
          </p:cNvSpPr>
          <p:nvPr>
            <p:ph type="ctrTitle" idx="3"/>
          </p:nvPr>
        </p:nvSpPr>
        <p:spPr>
          <a:xfrm>
            <a:off x="4702174" y="664293"/>
            <a:ext cx="26193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04" name="Google Shape;104;p20"/>
          <p:cNvSpPr txBox="1">
            <a:spLocks noGrp="1"/>
          </p:cNvSpPr>
          <p:nvPr>
            <p:ph type="subTitle" idx="4"/>
          </p:nvPr>
        </p:nvSpPr>
        <p:spPr>
          <a:xfrm>
            <a:off x="4702174" y="3788925"/>
            <a:ext cx="22149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05" name="Google Shape;105;p20"/>
          <p:cNvSpPr txBox="1">
            <a:spLocks noGrp="1"/>
          </p:cNvSpPr>
          <p:nvPr>
            <p:ph type="ctrTitle" idx="5"/>
          </p:nvPr>
        </p:nvSpPr>
        <p:spPr>
          <a:xfrm>
            <a:off x="4702174" y="3389725"/>
            <a:ext cx="24756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06" name="Google Shape;106;p20"/>
          <p:cNvSpPr txBox="1">
            <a:spLocks noGrp="1"/>
          </p:cNvSpPr>
          <p:nvPr>
            <p:ph type="ctrTitle" idx="6"/>
          </p:nvPr>
        </p:nvSpPr>
        <p:spPr>
          <a:xfrm rot="5400000">
            <a:off x="6860962" y="1407498"/>
            <a:ext cx="24498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10">
          <p15:clr>
            <a:srgbClr val="FA7B17"/>
          </p15:clr>
        </p15:guide>
        <p15:guide id="2" pos="454">
          <p15:clr>
            <a:srgbClr val="FA7B17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 2">
  <p:cSld name="CUSTOM_34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1"/>
          <p:cNvSpPr txBox="1">
            <a:spLocks noGrp="1"/>
          </p:cNvSpPr>
          <p:nvPr>
            <p:ph type="ctrTitle"/>
          </p:nvPr>
        </p:nvSpPr>
        <p:spPr>
          <a:xfrm rot="5400000">
            <a:off x="6860962" y="1407498"/>
            <a:ext cx="24498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09" name="Google Shape;109;p21"/>
          <p:cNvSpPr txBox="1">
            <a:spLocks noGrp="1"/>
          </p:cNvSpPr>
          <p:nvPr>
            <p:ph type="subTitle" idx="1"/>
          </p:nvPr>
        </p:nvSpPr>
        <p:spPr>
          <a:xfrm>
            <a:off x="1579064" y="2147200"/>
            <a:ext cx="16266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21"/>
          <p:cNvSpPr txBox="1">
            <a:spLocks noGrp="1"/>
          </p:cNvSpPr>
          <p:nvPr>
            <p:ph type="ctrTitle" idx="2"/>
          </p:nvPr>
        </p:nvSpPr>
        <p:spPr>
          <a:xfrm>
            <a:off x="1579064" y="1762400"/>
            <a:ext cx="26193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11" name="Google Shape;111;p21"/>
          <p:cNvSpPr txBox="1">
            <a:spLocks noGrp="1"/>
          </p:cNvSpPr>
          <p:nvPr>
            <p:ph type="subTitle" idx="3"/>
          </p:nvPr>
        </p:nvSpPr>
        <p:spPr>
          <a:xfrm>
            <a:off x="4068269" y="2147200"/>
            <a:ext cx="16266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21"/>
          <p:cNvSpPr txBox="1">
            <a:spLocks noGrp="1"/>
          </p:cNvSpPr>
          <p:nvPr>
            <p:ph type="ctrTitle" idx="4"/>
          </p:nvPr>
        </p:nvSpPr>
        <p:spPr>
          <a:xfrm>
            <a:off x="3075567" y="1762400"/>
            <a:ext cx="26193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6">
  <p:cSld name="CUSTOM_11_1_2_1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2"/>
          <p:cNvSpPr txBox="1">
            <a:spLocks noGrp="1"/>
          </p:cNvSpPr>
          <p:nvPr>
            <p:ph type="ctrTitle"/>
          </p:nvPr>
        </p:nvSpPr>
        <p:spPr>
          <a:xfrm>
            <a:off x="831200" y="376498"/>
            <a:ext cx="3867300" cy="205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22"/>
          <p:cNvSpPr txBox="1">
            <a:spLocks noGrp="1"/>
          </p:cNvSpPr>
          <p:nvPr>
            <p:ph type="subTitle" idx="1"/>
          </p:nvPr>
        </p:nvSpPr>
        <p:spPr>
          <a:xfrm>
            <a:off x="831200" y="2314225"/>
            <a:ext cx="3081600" cy="178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redits">
  <p:cSld name="CUSTOM_25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3"/>
          <p:cNvSpPr txBox="1">
            <a:spLocks noGrp="1"/>
          </p:cNvSpPr>
          <p:nvPr>
            <p:ph type="body" idx="1"/>
          </p:nvPr>
        </p:nvSpPr>
        <p:spPr>
          <a:xfrm>
            <a:off x="642050" y="2134800"/>
            <a:ext cx="5308200" cy="14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ctrTitle"/>
          </p:nvPr>
        </p:nvSpPr>
        <p:spPr>
          <a:xfrm rot="5400000">
            <a:off x="6923109" y="1407498"/>
            <a:ext cx="24498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12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 txBox="1">
            <a:spLocks noGrp="1"/>
          </p:cNvSpPr>
          <p:nvPr>
            <p:ph type="ctrTitle"/>
          </p:nvPr>
        </p:nvSpPr>
        <p:spPr>
          <a:xfrm>
            <a:off x="3423902" y="387473"/>
            <a:ext cx="2251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1" name="Google Shape;21;p6"/>
          <p:cNvSpPr txBox="1">
            <a:spLocks noGrp="1"/>
          </p:cNvSpPr>
          <p:nvPr>
            <p:ph type="subTitle" idx="1"/>
          </p:nvPr>
        </p:nvSpPr>
        <p:spPr>
          <a:xfrm>
            <a:off x="3423900" y="802521"/>
            <a:ext cx="19065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2" name="Google Shape;22;p6"/>
          <p:cNvSpPr txBox="1">
            <a:spLocks noGrp="1"/>
          </p:cNvSpPr>
          <p:nvPr>
            <p:ph type="title" idx="2" hasCustomPrompt="1"/>
          </p:nvPr>
        </p:nvSpPr>
        <p:spPr>
          <a:xfrm>
            <a:off x="2023007" y="654113"/>
            <a:ext cx="17391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3" name="Google Shape;23;p6"/>
          <p:cNvSpPr txBox="1">
            <a:spLocks noGrp="1"/>
          </p:cNvSpPr>
          <p:nvPr>
            <p:ph type="ctrTitle" idx="3"/>
          </p:nvPr>
        </p:nvSpPr>
        <p:spPr>
          <a:xfrm>
            <a:off x="3425264" y="1224286"/>
            <a:ext cx="2251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4" name="Google Shape;24;p6"/>
          <p:cNvSpPr txBox="1">
            <a:spLocks noGrp="1"/>
          </p:cNvSpPr>
          <p:nvPr>
            <p:ph type="subTitle" idx="4"/>
          </p:nvPr>
        </p:nvSpPr>
        <p:spPr>
          <a:xfrm>
            <a:off x="3425259" y="1638859"/>
            <a:ext cx="19767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title" idx="5" hasCustomPrompt="1"/>
          </p:nvPr>
        </p:nvSpPr>
        <p:spPr>
          <a:xfrm>
            <a:off x="2023007" y="1488788"/>
            <a:ext cx="16152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6" name="Google Shape;26;p6"/>
          <p:cNvSpPr txBox="1">
            <a:spLocks noGrp="1"/>
          </p:cNvSpPr>
          <p:nvPr>
            <p:ph type="ctrTitle" idx="6"/>
          </p:nvPr>
        </p:nvSpPr>
        <p:spPr>
          <a:xfrm>
            <a:off x="3427999" y="2061098"/>
            <a:ext cx="2251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ubTitle" idx="7"/>
          </p:nvPr>
        </p:nvSpPr>
        <p:spPr>
          <a:xfrm>
            <a:off x="3427997" y="2475197"/>
            <a:ext cx="19065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title" idx="8" hasCustomPrompt="1"/>
          </p:nvPr>
        </p:nvSpPr>
        <p:spPr>
          <a:xfrm>
            <a:off x="2023007" y="2323463"/>
            <a:ext cx="1573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9" name="Google Shape;29;p6"/>
          <p:cNvSpPr txBox="1">
            <a:spLocks noGrp="1"/>
          </p:cNvSpPr>
          <p:nvPr>
            <p:ph type="ctrTitle" idx="9"/>
          </p:nvPr>
        </p:nvSpPr>
        <p:spPr>
          <a:xfrm rot="5400000">
            <a:off x="6601629" y="1646270"/>
            <a:ext cx="29133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ctrTitle" idx="13"/>
          </p:nvPr>
        </p:nvSpPr>
        <p:spPr>
          <a:xfrm>
            <a:off x="3427999" y="2897911"/>
            <a:ext cx="2251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ubTitle" idx="14"/>
          </p:nvPr>
        </p:nvSpPr>
        <p:spPr>
          <a:xfrm>
            <a:off x="3427997" y="3311534"/>
            <a:ext cx="19065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title" idx="15" hasCustomPrompt="1"/>
          </p:nvPr>
        </p:nvSpPr>
        <p:spPr>
          <a:xfrm>
            <a:off x="2023007" y="3158138"/>
            <a:ext cx="1573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3" name="Google Shape;33;p6"/>
          <p:cNvSpPr txBox="1">
            <a:spLocks noGrp="1"/>
          </p:cNvSpPr>
          <p:nvPr>
            <p:ph type="ctrTitle" idx="16"/>
          </p:nvPr>
        </p:nvSpPr>
        <p:spPr>
          <a:xfrm>
            <a:off x="3427999" y="3734723"/>
            <a:ext cx="2251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ubTitle" idx="17"/>
          </p:nvPr>
        </p:nvSpPr>
        <p:spPr>
          <a:xfrm>
            <a:off x="3427997" y="4147872"/>
            <a:ext cx="19065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 idx="18" hasCustomPrompt="1"/>
          </p:nvPr>
        </p:nvSpPr>
        <p:spPr>
          <a:xfrm>
            <a:off x="2023007" y="3992813"/>
            <a:ext cx="1573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sources">
  <p:cSld name="CUSTOM_25_1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>
            <a:spLocks noGrp="1"/>
          </p:cNvSpPr>
          <p:nvPr>
            <p:ph type="body" idx="1"/>
          </p:nvPr>
        </p:nvSpPr>
        <p:spPr>
          <a:xfrm>
            <a:off x="642050" y="1277550"/>
            <a:ext cx="5308200" cy="14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ctrTitle"/>
          </p:nvPr>
        </p:nvSpPr>
        <p:spPr>
          <a:xfrm rot="5400000">
            <a:off x="6923109" y="1407498"/>
            <a:ext cx="24498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subTitle" idx="2"/>
          </p:nvPr>
        </p:nvSpPr>
        <p:spPr>
          <a:xfrm>
            <a:off x="642050" y="540000"/>
            <a:ext cx="4655400" cy="96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_OBJECTS" type="twoObj">
  <p:cSld name="TWO_OBJECTS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5"/>
          <p:cNvSpPr txBox="1">
            <a:spLocks noGrp="1"/>
          </p:cNvSpPr>
          <p:nvPr>
            <p:ph type="title"/>
          </p:nvPr>
        </p:nvSpPr>
        <p:spPr>
          <a:xfrm>
            <a:off x="457200" y="171450"/>
            <a:ext cx="8229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chemeClr val="dk2"/>
                </a:solidFill>
              </a:defRPr>
            </a:lvl5pPr>
            <a:lvl6pPr marL="457200" lvl="5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chemeClr val="dk2"/>
                </a:solidFill>
              </a:defRPr>
            </a:lvl6pPr>
            <a:lvl7pPr marL="914400" lvl="6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chemeClr val="dk2"/>
                </a:solidFill>
              </a:defRPr>
            </a:lvl7pPr>
            <a:lvl8pPr marL="1371600" lvl="7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chemeClr val="dk2"/>
                </a:solidFill>
              </a:defRPr>
            </a:lvl8pPr>
            <a:lvl9pPr marL="1828800" lvl="8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25" name="Google Shape;125;p25"/>
          <p:cNvSpPr txBox="1">
            <a:spLocks noGrp="1"/>
          </p:cNvSpPr>
          <p:nvPr>
            <p:ph type="body" idx="1"/>
          </p:nvPr>
        </p:nvSpPr>
        <p:spPr>
          <a:xfrm>
            <a:off x="457200" y="914400"/>
            <a:ext cx="4041600" cy="370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●"/>
              <a:defRPr sz="2600">
                <a:solidFill>
                  <a:schemeClr val="dk1"/>
                </a:solidFill>
              </a:defRPr>
            </a:lvl1pPr>
            <a:lvl2pPr marL="914400" lvl="1" indent="-304800" algn="l" rtl="0"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●"/>
              <a:defRPr sz="2300">
                <a:solidFill>
                  <a:schemeClr val="dk2"/>
                </a:solidFill>
              </a:defRPr>
            </a:lvl2pPr>
            <a:lvl3pPr marL="1371600" lvl="2" indent="-304800" algn="l" rtl="0">
              <a:spcBef>
                <a:spcPts val="50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Arial"/>
              <a:buChar char="●"/>
              <a:defRPr sz="2000">
                <a:solidFill>
                  <a:schemeClr val="dk1"/>
                </a:solidFill>
              </a:defRPr>
            </a:lvl3pPr>
            <a:lvl4pPr marL="1828800" lvl="3" indent="-304800" algn="l" rtl="0">
              <a:spcBef>
                <a:spcPts val="400"/>
              </a:spcBef>
              <a:spcAft>
                <a:spcPts val="0"/>
              </a:spcAft>
              <a:buClr>
                <a:srgbClr val="8BA2B4"/>
              </a:buClr>
              <a:buSzPts val="1200"/>
              <a:buFont typeface="Arial"/>
              <a:buChar char="●"/>
              <a:defRPr>
                <a:solidFill>
                  <a:schemeClr val="dk1"/>
                </a:solidFill>
              </a:defRPr>
            </a:lvl4pPr>
            <a:lvl5pPr marL="2286000" lvl="4" indent="-304800" algn="l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●"/>
              <a:defRPr sz="1600">
                <a:solidFill>
                  <a:schemeClr val="dk1"/>
                </a:solidFill>
              </a:defRPr>
            </a:lvl5pPr>
            <a:lvl6pPr marL="2743200" lvl="5" indent="-304800" algn="l" rtl="0">
              <a:spcBef>
                <a:spcPts val="300"/>
              </a:spcBef>
              <a:spcAft>
                <a:spcPts val="0"/>
              </a:spcAft>
              <a:buClr>
                <a:srgbClr val="8CA2B4"/>
              </a:buClr>
              <a:buSzPts val="1200"/>
              <a:buFont typeface="Arial"/>
              <a:buChar char="●"/>
              <a:defRPr sz="1600">
                <a:solidFill>
                  <a:schemeClr val="dk1"/>
                </a:solidFill>
              </a:defRPr>
            </a:lvl6pPr>
            <a:lvl7pPr marL="3200400" lvl="6" indent="-304800" algn="l" rtl="0">
              <a:spcBef>
                <a:spcPts val="1600"/>
              </a:spcBef>
              <a:spcAft>
                <a:spcPts val="0"/>
              </a:spcAft>
              <a:buClr>
                <a:srgbClr val="646D8F"/>
              </a:buClr>
              <a:buSzPts val="1200"/>
              <a:buFont typeface="Arial"/>
              <a:buChar char="●"/>
              <a:defRPr sz="1400">
                <a:solidFill>
                  <a:schemeClr val="dk1"/>
                </a:solidFill>
              </a:defRPr>
            </a:lvl7pPr>
            <a:lvl8pPr marL="3657600" lvl="7" indent="-304800" algn="l" rtl="0">
              <a:spcBef>
                <a:spcPts val="1600"/>
              </a:spcBef>
              <a:spcAft>
                <a:spcPts val="0"/>
              </a:spcAft>
              <a:buClr>
                <a:srgbClr val="BBBBBB"/>
              </a:buClr>
              <a:buSzPts val="1200"/>
              <a:buFont typeface="Arial"/>
              <a:buChar char="●"/>
              <a:defRPr sz="1400">
                <a:solidFill>
                  <a:schemeClr val="dk1"/>
                </a:solidFill>
              </a:defRPr>
            </a:lvl8pPr>
            <a:lvl9pPr marL="4114800" lvl="8" indent="-304800" algn="l" rtl="0">
              <a:spcBef>
                <a:spcPts val="1600"/>
              </a:spcBef>
              <a:spcAft>
                <a:spcPts val="1600"/>
              </a:spcAft>
              <a:buClr>
                <a:srgbClr val="9FB8CD"/>
              </a:buClr>
              <a:buSzPts val="1200"/>
              <a:buFont typeface="Arial"/>
              <a:buChar char="●"/>
              <a:defRPr sz="1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25"/>
          <p:cNvSpPr txBox="1">
            <a:spLocks noGrp="1"/>
          </p:cNvSpPr>
          <p:nvPr>
            <p:ph type="body" idx="2"/>
          </p:nvPr>
        </p:nvSpPr>
        <p:spPr>
          <a:xfrm>
            <a:off x="4632198" y="912113"/>
            <a:ext cx="4041600" cy="370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●"/>
              <a:defRPr sz="2600">
                <a:solidFill>
                  <a:schemeClr val="dk1"/>
                </a:solidFill>
              </a:defRPr>
            </a:lvl1pPr>
            <a:lvl2pPr marL="914400" lvl="1" indent="-304800" algn="l" rtl="0"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●"/>
              <a:defRPr sz="2300">
                <a:solidFill>
                  <a:schemeClr val="dk2"/>
                </a:solidFill>
              </a:defRPr>
            </a:lvl2pPr>
            <a:lvl3pPr marL="1371600" lvl="2" indent="-304800" algn="l" rtl="0">
              <a:spcBef>
                <a:spcPts val="50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Arial"/>
              <a:buChar char="●"/>
              <a:defRPr sz="2000">
                <a:solidFill>
                  <a:schemeClr val="dk1"/>
                </a:solidFill>
              </a:defRPr>
            </a:lvl3pPr>
            <a:lvl4pPr marL="1828800" lvl="3" indent="-304800" algn="l" rtl="0">
              <a:spcBef>
                <a:spcPts val="400"/>
              </a:spcBef>
              <a:spcAft>
                <a:spcPts val="0"/>
              </a:spcAft>
              <a:buClr>
                <a:srgbClr val="8BA2B4"/>
              </a:buClr>
              <a:buSzPts val="1200"/>
              <a:buFont typeface="Arial"/>
              <a:buChar char="●"/>
              <a:defRPr>
                <a:solidFill>
                  <a:schemeClr val="dk1"/>
                </a:solidFill>
              </a:defRPr>
            </a:lvl4pPr>
            <a:lvl5pPr marL="2286000" lvl="4" indent="-304800" algn="l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●"/>
              <a:defRPr sz="1600">
                <a:solidFill>
                  <a:schemeClr val="dk1"/>
                </a:solidFill>
              </a:defRPr>
            </a:lvl5pPr>
            <a:lvl6pPr marL="2743200" lvl="5" indent="-304800" algn="l" rtl="0">
              <a:spcBef>
                <a:spcPts val="300"/>
              </a:spcBef>
              <a:spcAft>
                <a:spcPts val="0"/>
              </a:spcAft>
              <a:buClr>
                <a:srgbClr val="8CA2B4"/>
              </a:buClr>
              <a:buSzPts val="1200"/>
              <a:buFont typeface="Arial"/>
              <a:buChar char="●"/>
              <a:defRPr sz="1600">
                <a:solidFill>
                  <a:schemeClr val="dk1"/>
                </a:solidFill>
              </a:defRPr>
            </a:lvl6pPr>
            <a:lvl7pPr marL="3200400" lvl="6" indent="-304800" algn="l" rtl="0">
              <a:spcBef>
                <a:spcPts val="1600"/>
              </a:spcBef>
              <a:spcAft>
                <a:spcPts val="0"/>
              </a:spcAft>
              <a:buClr>
                <a:srgbClr val="646D8F"/>
              </a:buClr>
              <a:buSzPts val="1200"/>
              <a:buFont typeface="Arial"/>
              <a:buChar char="●"/>
              <a:defRPr sz="1400">
                <a:solidFill>
                  <a:schemeClr val="dk1"/>
                </a:solidFill>
              </a:defRPr>
            </a:lvl7pPr>
            <a:lvl8pPr marL="3657600" lvl="7" indent="-304800" algn="l" rtl="0">
              <a:spcBef>
                <a:spcPts val="1600"/>
              </a:spcBef>
              <a:spcAft>
                <a:spcPts val="0"/>
              </a:spcAft>
              <a:buClr>
                <a:srgbClr val="BBBBBB"/>
              </a:buClr>
              <a:buSzPts val="1200"/>
              <a:buFont typeface="Arial"/>
              <a:buChar char="●"/>
              <a:defRPr sz="1400">
                <a:solidFill>
                  <a:schemeClr val="dk1"/>
                </a:solidFill>
              </a:defRPr>
            </a:lvl8pPr>
            <a:lvl9pPr marL="4114800" lvl="8" indent="-304800" algn="l" rtl="0">
              <a:spcBef>
                <a:spcPts val="1600"/>
              </a:spcBef>
              <a:spcAft>
                <a:spcPts val="1600"/>
              </a:spcAft>
              <a:buClr>
                <a:srgbClr val="9FB8CD"/>
              </a:buClr>
              <a:buSzPts val="1200"/>
              <a:buFont typeface="Arial"/>
              <a:buChar char="●"/>
              <a:defRPr sz="1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6"/>
          <p:cNvSpPr txBox="1">
            <a:spLocks noGrp="1"/>
          </p:cNvSpPr>
          <p:nvPr>
            <p:ph type="title"/>
          </p:nvPr>
        </p:nvSpPr>
        <p:spPr>
          <a:xfrm>
            <a:off x="855300" y="836000"/>
            <a:ext cx="5307000" cy="39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26"/>
          <p:cNvSpPr txBox="1">
            <a:spLocks noGrp="1"/>
          </p:cNvSpPr>
          <p:nvPr>
            <p:ph type="body" idx="1"/>
          </p:nvPr>
        </p:nvSpPr>
        <p:spPr>
          <a:xfrm>
            <a:off x="855300" y="1353948"/>
            <a:ext cx="5307000" cy="303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30" name="Google Shape;130;p26"/>
          <p:cNvSpPr txBox="1">
            <a:spLocks noGrp="1"/>
          </p:cNvSpPr>
          <p:nvPr>
            <p:ph type="sldNum" idx="12"/>
          </p:nvPr>
        </p:nvSpPr>
        <p:spPr>
          <a:xfrm>
            <a:off x="8693400" y="4749850"/>
            <a:ext cx="4506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31" name="Google Shape;131;p26"/>
          <p:cNvGrpSpPr/>
          <p:nvPr/>
        </p:nvGrpSpPr>
        <p:grpSpPr>
          <a:xfrm>
            <a:off x="0" y="1120426"/>
            <a:ext cx="719125" cy="41709"/>
            <a:chOff x="0" y="1120426"/>
            <a:chExt cx="719125" cy="41709"/>
          </a:xfrm>
        </p:grpSpPr>
        <p:sp>
          <p:nvSpPr>
            <p:cNvPr id="132" name="Google Shape;132;p26"/>
            <p:cNvSpPr/>
            <p:nvPr/>
          </p:nvSpPr>
          <p:spPr>
            <a:xfrm>
              <a:off x="0" y="1120426"/>
              <a:ext cx="509100" cy="41700"/>
            </a:xfrm>
            <a:prstGeom prst="rect">
              <a:avLst/>
            </a:prstGeom>
            <a:gradFill>
              <a:gsLst>
                <a:gs pos="0">
                  <a:srgbClr val="FFFFFF">
                    <a:alpha val="29803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6"/>
            <p:cNvSpPr/>
            <p:nvPr/>
          </p:nvSpPr>
          <p:spPr>
            <a:xfrm>
              <a:off x="506425" y="1120435"/>
              <a:ext cx="212700" cy="41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5017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CUSTOM_13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672375" y="1432475"/>
            <a:ext cx="3498000" cy="89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ubTitle" idx="1"/>
          </p:nvPr>
        </p:nvSpPr>
        <p:spPr>
          <a:xfrm flipH="1">
            <a:off x="1667175" y="2154225"/>
            <a:ext cx="2503200" cy="11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>
                <a:solidFill>
                  <a:srgbClr val="434343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columns 1">
  <p:cSld name="CUSTOM_27_1_1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>
            <a:spLocks noGrp="1"/>
          </p:cNvSpPr>
          <p:nvPr>
            <p:ph type="ctrTitle"/>
          </p:nvPr>
        </p:nvSpPr>
        <p:spPr>
          <a:xfrm>
            <a:off x="631875" y="842025"/>
            <a:ext cx="2871300" cy="64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1" name="Google Shape;41;p8"/>
          <p:cNvSpPr txBox="1">
            <a:spLocks noGrp="1"/>
          </p:cNvSpPr>
          <p:nvPr>
            <p:ph type="subTitle" idx="1"/>
          </p:nvPr>
        </p:nvSpPr>
        <p:spPr>
          <a:xfrm>
            <a:off x="631884" y="1410841"/>
            <a:ext cx="24807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ctrTitle" idx="2"/>
          </p:nvPr>
        </p:nvSpPr>
        <p:spPr>
          <a:xfrm>
            <a:off x="4213664" y="842025"/>
            <a:ext cx="2697900" cy="64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subTitle" idx="3"/>
          </p:nvPr>
        </p:nvSpPr>
        <p:spPr>
          <a:xfrm>
            <a:off x="4213664" y="1410841"/>
            <a:ext cx="25860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ctrTitle" idx="4"/>
          </p:nvPr>
        </p:nvSpPr>
        <p:spPr>
          <a:xfrm>
            <a:off x="631883" y="3331927"/>
            <a:ext cx="2871300" cy="64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subTitle" idx="5"/>
          </p:nvPr>
        </p:nvSpPr>
        <p:spPr>
          <a:xfrm>
            <a:off x="631884" y="3914208"/>
            <a:ext cx="24807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ctrTitle" idx="6"/>
          </p:nvPr>
        </p:nvSpPr>
        <p:spPr>
          <a:xfrm rot="5400000">
            <a:off x="6685437" y="1646270"/>
            <a:ext cx="29133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ctrTitle" idx="7"/>
          </p:nvPr>
        </p:nvSpPr>
        <p:spPr>
          <a:xfrm>
            <a:off x="4213664" y="3331934"/>
            <a:ext cx="2586000" cy="64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ubTitle" idx="8"/>
          </p:nvPr>
        </p:nvSpPr>
        <p:spPr>
          <a:xfrm>
            <a:off x="4213664" y="3914208"/>
            <a:ext cx="25860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 1">
  <p:cSld name="CUSTOM_27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>
            <a:spLocks noGrp="1"/>
          </p:cNvSpPr>
          <p:nvPr>
            <p:ph type="ctrTitle"/>
          </p:nvPr>
        </p:nvSpPr>
        <p:spPr>
          <a:xfrm>
            <a:off x="4921575" y="2993035"/>
            <a:ext cx="1828200" cy="64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subTitle" idx="1"/>
          </p:nvPr>
        </p:nvSpPr>
        <p:spPr>
          <a:xfrm>
            <a:off x="4921575" y="3553810"/>
            <a:ext cx="15222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ctrTitle" idx="2"/>
          </p:nvPr>
        </p:nvSpPr>
        <p:spPr>
          <a:xfrm>
            <a:off x="906139" y="2993035"/>
            <a:ext cx="1828200" cy="64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ubTitle" idx="3"/>
          </p:nvPr>
        </p:nvSpPr>
        <p:spPr>
          <a:xfrm>
            <a:off x="906139" y="3553810"/>
            <a:ext cx="15222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ctrTitle" idx="4"/>
          </p:nvPr>
        </p:nvSpPr>
        <p:spPr>
          <a:xfrm rot="5400000">
            <a:off x="6685437" y="1646270"/>
            <a:ext cx="29133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ctrTitle" idx="5"/>
          </p:nvPr>
        </p:nvSpPr>
        <p:spPr>
          <a:xfrm>
            <a:off x="2928557" y="2993035"/>
            <a:ext cx="1798800" cy="64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ubTitle" idx="6"/>
          </p:nvPr>
        </p:nvSpPr>
        <p:spPr>
          <a:xfrm>
            <a:off x="2928550" y="3553810"/>
            <a:ext cx="14763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CUSTOM_14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ctrTitle"/>
          </p:nvPr>
        </p:nvSpPr>
        <p:spPr>
          <a:xfrm>
            <a:off x="5432000" y="710675"/>
            <a:ext cx="2888100" cy="205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subTitle" idx="1"/>
          </p:nvPr>
        </p:nvSpPr>
        <p:spPr>
          <a:xfrm>
            <a:off x="5363550" y="2724625"/>
            <a:ext cx="2956500" cy="178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28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1"/>
          <p:cNvSpPr txBox="1">
            <a:spLocks noGrp="1"/>
          </p:cNvSpPr>
          <p:nvPr>
            <p:ph type="subTitle" idx="1"/>
          </p:nvPr>
        </p:nvSpPr>
        <p:spPr>
          <a:xfrm>
            <a:off x="915175" y="3380775"/>
            <a:ext cx="3960600" cy="63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1"/>
          <p:cNvSpPr txBox="1">
            <a:spLocks noGrp="1"/>
          </p:cNvSpPr>
          <p:nvPr>
            <p:ph type="subTitle" idx="2"/>
          </p:nvPr>
        </p:nvSpPr>
        <p:spPr>
          <a:xfrm>
            <a:off x="915175" y="4004575"/>
            <a:ext cx="1821000" cy="21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3">
  <p:cSld name="CUSTOM_16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2"/>
          <p:cNvSpPr txBox="1">
            <a:spLocks noGrp="1"/>
          </p:cNvSpPr>
          <p:nvPr>
            <p:ph type="subTitle" idx="1"/>
          </p:nvPr>
        </p:nvSpPr>
        <p:spPr>
          <a:xfrm>
            <a:off x="2117847" y="3380460"/>
            <a:ext cx="2951400" cy="29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2"/>
          <p:cNvSpPr txBox="1">
            <a:spLocks noGrp="1"/>
          </p:cNvSpPr>
          <p:nvPr>
            <p:ph type="ctrTitle"/>
          </p:nvPr>
        </p:nvSpPr>
        <p:spPr>
          <a:xfrm rot="-5400000">
            <a:off x="-343101" y="1759150"/>
            <a:ext cx="2888100" cy="89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4">
  <p:cSld name="CUSTOM_16_1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>
            <a:spLocks noGrp="1"/>
          </p:cNvSpPr>
          <p:nvPr>
            <p:ph type="subTitle" idx="1"/>
          </p:nvPr>
        </p:nvSpPr>
        <p:spPr>
          <a:xfrm flipH="1">
            <a:off x="4189625" y="3380460"/>
            <a:ext cx="2951400" cy="29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ctrTitle"/>
          </p:nvPr>
        </p:nvSpPr>
        <p:spPr>
          <a:xfrm rot="5400000">
            <a:off x="6612409" y="1752564"/>
            <a:ext cx="2888100" cy="89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endParaRPr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●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1pPr>
            <a:lvl2pPr marL="914400" lvl="1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○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2pPr>
            <a:lvl3pPr marL="1371600" lvl="2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■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3pPr>
            <a:lvl4pPr marL="1828800" lvl="3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●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4pPr>
            <a:lvl5pPr marL="2286000" lvl="4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○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5pPr>
            <a:lvl6pPr marL="2743200" lvl="5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■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6pPr>
            <a:lvl7pPr marL="3200400" lvl="6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●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7pPr>
            <a:lvl8pPr marL="3657600" lvl="7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○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8pPr>
            <a:lvl9pPr marL="4114800" lvl="8" indent="-30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Catamaran Light"/>
              <a:buChar char="■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4" r:id="rId2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27"/>
          <p:cNvPicPr preferRelativeResize="0"/>
          <p:nvPr/>
        </p:nvPicPr>
        <p:blipFill rotWithShape="1">
          <a:blip r:embed="rId3">
            <a:alphaModFix/>
          </a:blip>
          <a:srcRect l="8543" r="14975"/>
          <a:stretch/>
        </p:blipFill>
        <p:spPr>
          <a:xfrm flipH="1">
            <a:off x="2214589" y="0"/>
            <a:ext cx="692941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7"/>
          <p:cNvSpPr/>
          <p:nvPr/>
        </p:nvSpPr>
        <p:spPr>
          <a:xfrm rot="5400000">
            <a:off x="1428875" y="13850"/>
            <a:ext cx="3358800" cy="5026500"/>
          </a:xfrm>
          <a:prstGeom prst="rect">
            <a:avLst/>
          </a:prstGeom>
          <a:solidFill>
            <a:srgbClr val="908269">
              <a:alpha val="861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27"/>
          <p:cNvSpPr txBox="1">
            <a:spLocks noGrp="1"/>
          </p:cNvSpPr>
          <p:nvPr>
            <p:ph type="subTitle" idx="1"/>
          </p:nvPr>
        </p:nvSpPr>
        <p:spPr>
          <a:xfrm>
            <a:off x="1039575" y="3206400"/>
            <a:ext cx="2402100" cy="717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CNC Machining with Fusion 360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41" name="Google Shape;141;p27"/>
          <p:cNvSpPr txBox="1">
            <a:spLocks noGrp="1"/>
          </p:cNvSpPr>
          <p:nvPr>
            <p:ph type="ctrTitle"/>
          </p:nvPr>
        </p:nvSpPr>
        <p:spPr>
          <a:xfrm>
            <a:off x="1039575" y="1701225"/>
            <a:ext cx="4592400" cy="17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Computer Numerical Controls</a:t>
            </a:r>
            <a:endParaRPr>
              <a:solidFill>
                <a:schemeClr val="lt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sp>
        <p:nvSpPr>
          <p:cNvPr id="142" name="Google Shape;142;p27"/>
          <p:cNvSpPr/>
          <p:nvPr/>
        </p:nvSpPr>
        <p:spPr>
          <a:xfrm rot="-5400000" flipH="1">
            <a:off x="7354200" y="2416550"/>
            <a:ext cx="3358800" cy="221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p36"/>
          <p:cNvPicPr preferRelativeResize="0"/>
          <p:nvPr/>
        </p:nvPicPr>
        <p:blipFill rotWithShape="1">
          <a:blip r:embed="rId3">
            <a:alphaModFix/>
          </a:blip>
          <a:srcRect l="49662" t="39584" b="38741"/>
          <a:stretch/>
        </p:blipFill>
        <p:spPr>
          <a:xfrm rot="-5400000">
            <a:off x="3878861" y="1186664"/>
            <a:ext cx="3604451" cy="1552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36"/>
          <p:cNvPicPr preferRelativeResize="0"/>
          <p:nvPr/>
        </p:nvPicPr>
        <p:blipFill rotWithShape="1">
          <a:blip r:embed="rId4">
            <a:alphaModFix/>
          </a:blip>
          <a:srcRect l="42966" t="36542" r="3969" b="36281"/>
          <a:stretch/>
        </p:blipFill>
        <p:spPr>
          <a:xfrm rot="-5400000">
            <a:off x="1907362" y="1185092"/>
            <a:ext cx="3400250" cy="1243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36"/>
          <p:cNvPicPr preferRelativeResize="0"/>
          <p:nvPr/>
        </p:nvPicPr>
        <p:blipFill rotWithShape="1">
          <a:blip r:embed="rId5">
            <a:alphaModFix/>
          </a:blip>
          <a:srcRect l="17266" t="18279" r="67695" b="25076"/>
          <a:stretch/>
        </p:blipFill>
        <p:spPr>
          <a:xfrm>
            <a:off x="1269360" y="160485"/>
            <a:ext cx="795767" cy="2997400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36"/>
          <p:cNvSpPr txBox="1">
            <a:spLocks noGrp="1"/>
          </p:cNvSpPr>
          <p:nvPr>
            <p:ph type="ctrTitle" idx="4"/>
          </p:nvPr>
        </p:nvSpPr>
        <p:spPr>
          <a:xfrm rot="5400000">
            <a:off x="6685437" y="1646270"/>
            <a:ext cx="29133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TOOLS</a:t>
            </a:r>
            <a:endParaRPr/>
          </a:p>
        </p:txBody>
      </p:sp>
      <p:sp>
        <p:nvSpPr>
          <p:cNvPr id="240" name="Google Shape;240;p36"/>
          <p:cNvSpPr/>
          <p:nvPr/>
        </p:nvSpPr>
        <p:spPr>
          <a:xfrm>
            <a:off x="0" y="2632200"/>
            <a:ext cx="7215000" cy="2511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36"/>
          <p:cNvSpPr txBox="1">
            <a:spLocks noGrp="1"/>
          </p:cNvSpPr>
          <p:nvPr>
            <p:ph type="subTitle" idx="1"/>
          </p:nvPr>
        </p:nvSpPr>
        <p:spPr>
          <a:xfrm>
            <a:off x="4921575" y="3553810"/>
            <a:ext cx="15222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Best choice for engraving signs.</a:t>
            </a:r>
            <a:endParaRPr/>
          </a:p>
        </p:txBody>
      </p:sp>
      <p:sp>
        <p:nvSpPr>
          <p:cNvPr id="242" name="Google Shape;242;p36"/>
          <p:cNvSpPr txBox="1">
            <a:spLocks noGrp="1"/>
          </p:cNvSpPr>
          <p:nvPr>
            <p:ph type="subTitle" idx="3"/>
          </p:nvPr>
        </p:nvSpPr>
        <p:spPr>
          <a:xfrm>
            <a:off x="906139" y="3553810"/>
            <a:ext cx="15222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Used for slots, pockets and contours.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Geometry is optimized for material and operation.</a:t>
            </a:r>
            <a:endParaRPr/>
          </a:p>
        </p:txBody>
      </p:sp>
      <p:sp>
        <p:nvSpPr>
          <p:cNvPr id="243" name="Google Shape;243;p36"/>
          <p:cNvSpPr txBox="1">
            <a:spLocks noGrp="1"/>
          </p:cNvSpPr>
          <p:nvPr>
            <p:ph type="ctrTitle" idx="2"/>
          </p:nvPr>
        </p:nvSpPr>
        <p:spPr>
          <a:xfrm>
            <a:off x="906139" y="2993035"/>
            <a:ext cx="18282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END MILLS</a:t>
            </a:r>
            <a:endParaRPr/>
          </a:p>
        </p:txBody>
      </p:sp>
      <p:sp>
        <p:nvSpPr>
          <p:cNvPr id="244" name="Google Shape;244;p36"/>
          <p:cNvSpPr txBox="1">
            <a:spLocks noGrp="1"/>
          </p:cNvSpPr>
          <p:nvPr>
            <p:ph type="ctrTitle"/>
          </p:nvPr>
        </p:nvSpPr>
        <p:spPr>
          <a:xfrm>
            <a:off x="4921575" y="2993035"/>
            <a:ext cx="18282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V-BITS</a:t>
            </a:r>
            <a:endParaRPr/>
          </a:p>
        </p:txBody>
      </p:sp>
      <p:sp>
        <p:nvSpPr>
          <p:cNvPr id="245" name="Google Shape;245;p36"/>
          <p:cNvSpPr txBox="1">
            <a:spLocks noGrp="1"/>
          </p:cNvSpPr>
          <p:nvPr>
            <p:ph type="ctrTitle" idx="5"/>
          </p:nvPr>
        </p:nvSpPr>
        <p:spPr>
          <a:xfrm>
            <a:off x="2928557" y="2993035"/>
            <a:ext cx="17988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BALL NOSE</a:t>
            </a:r>
            <a:endParaRPr/>
          </a:p>
        </p:txBody>
      </p:sp>
      <p:sp>
        <p:nvSpPr>
          <p:cNvPr id="246" name="Google Shape;246;p36"/>
          <p:cNvSpPr txBox="1">
            <a:spLocks noGrp="1"/>
          </p:cNvSpPr>
          <p:nvPr>
            <p:ph type="subTitle" idx="6"/>
          </p:nvPr>
        </p:nvSpPr>
        <p:spPr>
          <a:xfrm>
            <a:off x="2928550" y="3553810"/>
            <a:ext cx="14763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Used for 3D and 2.5D shapes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36"/>
          <p:cNvSpPr/>
          <p:nvPr/>
        </p:nvSpPr>
        <p:spPr>
          <a:xfrm rot="10800000" flipH="1">
            <a:off x="0" y="2424900"/>
            <a:ext cx="7215000" cy="207300"/>
          </a:xfrm>
          <a:prstGeom prst="rect">
            <a:avLst/>
          </a:prstGeom>
          <a:solidFill>
            <a:srgbClr val="908269">
              <a:alpha val="617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p37"/>
          <p:cNvPicPr preferRelativeResize="0"/>
          <p:nvPr/>
        </p:nvPicPr>
        <p:blipFill rotWithShape="1">
          <a:blip r:embed="rId3">
            <a:alphaModFix/>
          </a:blip>
          <a:srcRect t="9130" b="9130"/>
          <a:stretch/>
        </p:blipFill>
        <p:spPr>
          <a:xfrm>
            <a:off x="3945813" y="0"/>
            <a:ext cx="3762374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37"/>
          <p:cNvPicPr preferRelativeResize="0"/>
          <p:nvPr/>
        </p:nvPicPr>
        <p:blipFill rotWithShape="1">
          <a:blip r:embed="rId4">
            <a:alphaModFix/>
          </a:blip>
          <a:srcRect l="25674" r="25679"/>
          <a:stretch/>
        </p:blipFill>
        <p:spPr>
          <a:xfrm>
            <a:off x="-12" y="0"/>
            <a:ext cx="3762373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37"/>
          <p:cNvSpPr/>
          <p:nvPr/>
        </p:nvSpPr>
        <p:spPr>
          <a:xfrm>
            <a:off x="5885400" y="810700"/>
            <a:ext cx="1329600" cy="4370100"/>
          </a:xfrm>
          <a:prstGeom prst="rect">
            <a:avLst/>
          </a:prstGeom>
          <a:solidFill>
            <a:srgbClr val="908269">
              <a:alpha val="732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37"/>
          <p:cNvSpPr/>
          <p:nvPr/>
        </p:nvSpPr>
        <p:spPr>
          <a:xfrm>
            <a:off x="4204850" y="975325"/>
            <a:ext cx="2271300" cy="1165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37"/>
          <p:cNvSpPr/>
          <p:nvPr/>
        </p:nvSpPr>
        <p:spPr>
          <a:xfrm>
            <a:off x="0" y="0"/>
            <a:ext cx="1329600" cy="4370100"/>
          </a:xfrm>
          <a:prstGeom prst="rect">
            <a:avLst/>
          </a:prstGeom>
          <a:solidFill>
            <a:srgbClr val="908269">
              <a:alpha val="732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37"/>
          <p:cNvSpPr/>
          <p:nvPr/>
        </p:nvSpPr>
        <p:spPr>
          <a:xfrm>
            <a:off x="720000" y="975325"/>
            <a:ext cx="2271300" cy="1165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37"/>
          <p:cNvSpPr txBox="1">
            <a:spLocks noGrp="1"/>
          </p:cNvSpPr>
          <p:nvPr>
            <p:ph type="ctrTitle"/>
          </p:nvPr>
        </p:nvSpPr>
        <p:spPr>
          <a:xfrm rot="5400000">
            <a:off x="6910506" y="1414622"/>
            <a:ext cx="24498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ROUTER VS MILL</a:t>
            </a:r>
            <a:endParaRPr/>
          </a:p>
        </p:txBody>
      </p:sp>
      <p:sp>
        <p:nvSpPr>
          <p:cNvPr id="259" name="Google Shape;259;p37"/>
          <p:cNvSpPr/>
          <p:nvPr/>
        </p:nvSpPr>
        <p:spPr>
          <a:xfrm>
            <a:off x="1727575" y="2200900"/>
            <a:ext cx="1329600" cy="1791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37"/>
          <p:cNvSpPr txBox="1">
            <a:spLocks noGrp="1"/>
          </p:cNvSpPr>
          <p:nvPr>
            <p:ph type="subTitle" idx="1"/>
          </p:nvPr>
        </p:nvSpPr>
        <p:spPr>
          <a:xfrm>
            <a:off x="1579064" y="2147200"/>
            <a:ext cx="16266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Pros:</a:t>
            </a:r>
            <a:endParaRPr sz="1400"/>
          </a:p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Harder</a:t>
            </a:r>
            <a:endParaRPr/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Higher SFM possible</a:t>
            </a:r>
            <a:endParaRPr/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Longer tool life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Cons:</a:t>
            </a:r>
            <a:endParaRPr/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Brittle</a:t>
            </a:r>
            <a:endParaRPr/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Expensive</a:t>
            </a:r>
            <a:endParaRPr/>
          </a:p>
        </p:txBody>
      </p:sp>
      <p:sp>
        <p:nvSpPr>
          <p:cNvPr id="261" name="Google Shape;261;p37"/>
          <p:cNvSpPr/>
          <p:nvPr/>
        </p:nvSpPr>
        <p:spPr>
          <a:xfrm>
            <a:off x="4240575" y="2200900"/>
            <a:ext cx="1540800" cy="1837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37"/>
          <p:cNvSpPr txBox="1">
            <a:spLocks noGrp="1"/>
          </p:cNvSpPr>
          <p:nvPr>
            <p:ph type="subTitle" idx="3"/>
          </p:nvPr>
        </p:nvSpPr>
        <p:spPr>
          <a:xfrm>
            <a:off x="4068269" y="2147200"/>
            <a:ext cx="16266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</a:rPr>
              <a:t>Pros:</a:t>
            </a:r>
            <a:endParaRPr sz="1400">
              <a:solidFill>
                <a:schemeClr val="dk1"/>
              </a:solidFill>
            </a:endParaRPr>
          </a:p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>
                <a:solidFill>
                  <a:schemeClr val="dk1"/>
                </a:solidFill>
              </a:rPr>
              <a:t>Cheap</a:t>
            </a:r>
            <a:endParaRPr>
              <a:solidFill>
                <a:schemeClr val="dk1"/>
              </a:solidFill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>
                <a:solidFill>
                  <a:schemeClr val="dk1"/>
                </a:solidFill>
              </a:rPr>
              <a:t>Sharpenable</a:t>
            </a:r>
            <a:endParaRPr>
              <a:solidFill>
                <a:schemeClr val="dk1"/>
              </a:solidFill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>
                <a:solidFill>
                  <a:schemeClr val="dk1"/>
                </a:solidFill>
              </a:rPr>
              <a:t>Bendable (more forgiving)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</a:rPr>
              <a:t>Cons:</a:t>
            </a:r>
            <a:endParaRPr>
              <a:solidFill>
                <a:schemeClr val="dk1"/>
              </a:solidFill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>
                <a:solidFill>
                  <a:schemeClr val="dk1"/>
                </a:solidFill>
              </a:rPr>
              <a:t>Dulls Easier</a:t>
            </a:r>
            <a:endParaRPr>
              <a:solidFill>
                <a:schemeClr val="dk1"/>
              </a:solidFill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</a:pPr>
            <a:r>
              <a:rPr lang="en">
                <a:solidFill>
                  <a:schemeClr val="dk1"/>
                </a:solidFill>
              </a:rPr>
              <a:t>Slower speeds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263" name="Google Shape;263;p37"/>
          <p:cNvSpPr txBox="1">
            <a:spLocks noGrp="1"/>
          </p:cNvSpPr>
          <p:nvPr>
            <p:ph type="ctrTitle" idx="4"/>
          </p:nvPr>
        </p:nvSpPr>
        <p:spPr>
          <a:xfrm>
            <a:off x="4204842" y="1762400"/>
            <a:ext cx="2619300" cy="38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HSS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64" name="Google Shape;264;p37"/>
          <p:cNvSpPr txBox="1">
            <a:spLocks noGrp="1"/>
          </p:cNvSpPr>
          <p:nvPr>
            <p:ph type="ctrTitle" idx="2"/>
          </p:nvPr>
        </p:nvSpPr>
        <p:spPr>
          <a:xfrm>
            <a:off x="1579064" y="1762400"/>
            <a:ext cx="2619300" cy="38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CARBIDE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62874" y="339750"/>
            <a:ext cx="5688425" cy="4464024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8"/>
          <p:cNvSpPr txBox="1">
            <a:spLocks noGrp="1"/>
          </p:cNvSpPr>
          <p:nvPr>
            <p:ph type="ctrTitle"/>
          </p:nvPr>
        </p:nvSpPr>
        <p:spPr>
          <a:xfrm rot="5400000">
            <a:off x="6603595" y="1930225"/>
            <a:ext cx="3481200" cy="48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TOOLING ANATOMY</a:t>
            </a:r>
            <a:endParaRPr/>
          </a:p>
        </p:txBody>
      </p:sp>
      <p:sp>
        <p:nvSpPr>
          <p:cNvPr id="271" name="Google Shape;271;p38"/>
          <p:cNvSpPr txBox="1"/>
          <p:nvPr/>
        </p:nvSpPr>
        <p:spPr>
          <a:xfrm>
            <a:off x="5757950" y="4803775"/>
            <a:ext cx="4723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atamaran Light"/>
                <a:ea typeface="Catamaran Light"/>
                <a:cs typeface="Catamaran Light"/>
                <a:sym typeface="Catamaran Light"/>
              </a:rPr>
              <a:t>https://www.destinytool.com/uploads/2/4/9/5/24954651/7102531_orig.png</a:t>
            </a:r>
            <a:endParaRPr sz="800"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9"/>
          <p:cNvSpPr txBox="1">
            <a:spLocks noGrp="1"/>
          </p:cNvSpPr>
          <p:nvPr>
            <p:ph type="ctrTitle"/>
          </p:nvPr>
        </p:nvSpPr>
        <p:spPr>
          <a:xfrm rot="5400000">
            <a:off x="6603595" y="1930225"/>
            <a:ext cx="3481200" cy="48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TOOLING ANATOMY</a:t>
            </a:r>
            <a:endParaRPr/>
          </a:p>
        </p:txBody>
      </p:sp>
      <p:pic>
        <p:nvPicPr>
          <p:cNvPr id="277" name="Google Shape;277;p39"/>
          <p:cNvPicPr preferRelativeResize="0"/>
          <p:nvPr/>
        </p:nvPicPr>
        <p:blipFill rotWithShape="1">
          <a:blip r:embed="rId3">
            <a:alphaModFix/>
          </a:blip>
          <a:srcRect t="2154" b="1673"/>
          <a:stretch/>
        </p:blipFill>
        <p:spPr>
          <a:xfrm>
            <a:off x="2430750" y="256775"/>
            <a:ext cx="4282525" cy="4653275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39"/>
          <p:cNvSpPr/>
          <p:nvPr/>
        </p:nvSpPr>
        <p:spPr>
          <a:xfrm>
            <a:off x="505800" y="1559425"/>
            <a:ext cx="1924800" cy="3350700"/>
          </a:xfrm>
          <a:prstGeom prst="rect">
            <a:avLst/>
          </a:prstGeom>
          <a:solidFill>
            <a:srgbClr val="908269">
              <a:alpha val="617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39"/>
          <p:cNvSpPr txBox="1"/>
          <p:nvPr/>
        </p:nvSpPr>
        <p:spPr>
          <a:xfrm>
            <a:off x="517950" y="1559425"/>
            <a:ext cx="1900500" cy="33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Catamaran Light"/>
                <a:ea typeface="Catamaran Light"/>
                <a:cs typeface="Catamaran Light"/>
                <a:sym typeface="Catamaran Light"/>
              </a:rPr>
              <a:t>Stickout is the distance from the tip of the tool to where the tool shank goes into the tool holder.  </a:t>
            </a:r>
            <a:endParaRPr sz="1000">
              <a:solidFill>
                <a:srgbClr val="FFFFFF"/>
              </a:solidFill>
              <a:latin typeface="Catamaran Light"/>
              <a:ea typeface="Catamaran Light"/>
              <a:cs typeface="Catamaran Light"/>
              <a:sym typeface="Catamaran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FFFFFF"/>
              </a:solidFill>
              <a:latin typeface="Catamaran Light"/>
              <a:ea typeface="Catamaran Light"/>
              <a:cs typeface="Catamaran Light"/>
              <a:sym typeface="Catamaran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Catamaran Light"/>
                <a:ea typeface="Catamaran Light"/>
                <a:cs typeface="Catamaran Light"/>
                <a:sym typeface="Catamaran Light"/>
              </a:rPr>
              <a:t>More stickout can mean more clearance</a:t>
            </a:r>
            <a:endParaRPr sz="1000">
              <a:solidFill>
                <a:srgbClr val="FFFFFF"/>
              </a:solidFill>
              <a:latin typeface="Catamaran Light"/>
              <a:ea typeface="Catamaran Light"/>
              <a:cs typeface="Catamaran Light"/>
              <a:sym typeface="Catamaran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FFFFFF"/>
              </a:solidFill>
              <a:latin typeface="Catamaran Light"/>
              <a:ea typeface="Catamaran Light"/>
              <a:cs typeface="Catamaran Light"/>
              <a:sym typeface="Catamaran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Catamaran Light"/>
                <a:ea typeface="Catamaran Light"/>
                <a:cs typeface="Catamaran Light"/>
                <a:sym typeface="Catamaran Light"/>
              </a:rPr>
              <a:t>More stickout means more deflection.</a:t>
            </a:r>
            <a:endParaRPr sz="1000">
              <a:solidFill>
                <a:srgbClr val="FFFFFF"/>
              </a:solidFill>
              <a:latin typeface="Catamaran Light"/>
              <a:ea typeface="Catamaran Light"/>
              <a:cs typeface="Catamaran Light"/>
              <a:sym typeface="Catamaran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FFFFFF"/>
              </a:solidFill>
              <a:latin typeface="Catamaran Light"/>
              <a:ea typeface="Catamaran Light"/>
              <a:cs typeface="Catamaran Light"/>
              <a:sym typeface="Catamaran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Catamaran Light"/>
                <a:ea typeface="Catamaran Light"/>
                <a:cs typeface="Catamaran Light"/>
                <a:sym typeface="Catamaran Light"/>
              </a:rPr>
              <a:t>Deflection can break bits, lower tool life. </a:t>
            </a:r>
            <a:endParaRPr sz="1000">
              <a:solidFill>
                <a:srgbClr val="FFFFFF"/>
              </a:solidFill>
              <a:latin typeface="Catamaran Light"/>
              <a:ea typeface="Catamaran Light"/>
              <a:cs typeface="Catamaran Light"/>
              <a:sym typeface="Catamaran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FFFFFF"/>
              </a:solidFill>
              <a:latin typeface="Catamaran Light"/>
              <a:ea typeface="Catamaran Light"/>
              <a:cs typeface="Catamaran Light"/>
              <a:sym typeface="Catamaran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Catamaran Light"/>
                <a:ea typeface="Catamaran Light"/>
                <a:cs typeface="Catamaran Light"/>
                <a:sym typeface="Catamaran Light"/>
              </a:rPr>
              <a:t>Deflection means imprecise parts.</a:t>
            </a:r>
            <a:endParaRPr sz="1000">
              <a:solidFill>
                <a:srgbClr val="FFFFFF"/>
              </a:solidFill>
              <a:latin typeface="Catamaran Light"/>
              <a:ea typeface="Catamaran Light"/>
              <a:cs typeface="Catamaran Light"/>
              <a:sym typeface="Catamaran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FFFFFF"/>
              </a:solidFill>
              <a:latin typeface="Catamaran Light"/>
              <a:ea typeface="Catamaran Light"/>
              <a:cs typeface="Catamaran Light"/>
              <a:sym typeface="Catamaran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Catamaran Light"/>
                <a:ea typeface="Catamaran Light"/>
                <a:cs typeface="Catamaran Light"/>
                <a:sym typeface="Catamaran Light"/>
              </a:rPr>
              <a:t>ROT:</a:t>
            </a:r>
            <a:endParaRPr sz="1000">
              <a:solidFill>
                <a:srgbClr val="FFFFFF"/>
              </a:solidFill>
              <a:latin typeface="Catamaran Light"/>
              <a:ea typeface="Catamaran Light"/>
              <a:cs typeface="Catamaran Light"/>
              <a:sym typeface="Catamaran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Catamaran Light"/>
                <a:ea typeface="Catamaran Light"/>
                <a:cs typeface="Catamaran Light"/>
                <a:sym typeface="Catamaran Light"/>
              </a:rPr>
              <a:t>7-8x diameter on carbide</a:t>
            </a:r>
            <a:endParaRPr sz="1000">
              <a:solidFill>
                <a:srgbClr val="FFFFFF"/>
              </a:solidFill>
              <a:latin typeface="Catamaran Light"/>
              <a:ea typeface="Catamaran Light"/>
              <a:cs typeface="Catamaran Light"/>
              <a:sym typeface="Catamaran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Catamaran Light"/>
                <a:ea typeface="Catamaran Light"/>
                <a:cs typeface="Catamaran Light"/>
                <a:sym typeface="Catamaran Light"/>
              </a:rPr>
              <a:t>3-4x diameter with HSS tools</a:t>
            </a:r>
            <a:endParaRPr sz="1000">
              <a:solidFill>
                <a:srgbClr val="FFFFFF"/>
              </a:solidFill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0"/>
          <p:cNvSpPr/>
          <p:nvPr/>
        </p:nvSpPr>
        <p:spPr>
          <a:xfrm>
            <a:off x="720000" y="1976981"/>
            <a:ext cx="3135900" cy="1167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40"/>
          <p:cNvSpPr/>
          <p:nvPr/>
        </p:nvSpPr>
        <p:spPr>
          <a:xfrm>
            <a:off x="3511625" y="802226"/>
            <a:ext cx="2887500" cy="775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40"/>
          <p:cNvSpPr txBox="1">
            <a:spLocks noGrp="1"/>
          </p:cNvSpPr>
          <p:nvPr>
            <p:ph type="ctrTitle"/>
          </p:nvPr>
        </p:nvSpPr>
        <p:spPr>
          <a:xfrm rot="5400000">
            <a:off x="6603595" y="1930225"/>
            <a:ext cx="3481200" cy="48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TERMS</a:t>
            </a:r>
            <a:endParaRPr/>
          </a:p>
        </p:txBody>
      </p:sp>
      <p:sp>
        <p:nvSpPr>
          <p:cNvPr id="287" name="Google Shape;287;p40"/>
          <p:cNvSpPr txBox="1">
            <a:spLocks noGrp="1"/>
          </p:cNvSpPr>
          <p:nvPr>
            <p:ph type="ctrTitle"/>
          </p:nvPr>
        </p:nvSpPr>
        <p:spPr>
          <a:xfrm>
            <a:off x="3769025" y="962000"/>
            <a:ext cx="2372700" cy="48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>
                <a:solidFill>
                  <a:schemeClr val="lt1"/>
                </a:solidFill>
                <a:latin typeface="Catamaran Light"/>
                <a:ea typeface="Catamaran Light"/>
                <a:cs typeface="Catamaran Light"/>
                <a:sym typeface="Catamaran Light"/>
              </a:rPr>
              <a:t>Surface Feet Per Minute: Constant Based on Material</a:t>
            </a:r>
            <a:endParaRPr sz="1400" b="0">
              <a:solidFill>
                <a:schemeClr val="lt1"/>
              </a:solidFill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  <p:sp>
        <p:nvSpPr>
          <p:cNvPr id="288" name="Google Shape;288;p40"/>
          <p:cNvSpPr txBox="1">
            <a:spLocks noGrp="1"/>
          </p:cNvSpPr>
          <p:nvPr>
            <p:ph type="ctrTitle"/>
          </p:nvPr>
        </p:nvSpPr>
        <p:spPr>
          <a:xfrm>
            <a:off x="847325" y="2328000"/>
            <a:ext cx="2830200" cy="48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FEEDRATE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89" name="Google Shape;289;p40"/>
          <p:cNvSpPr/>
          <p:nvPr/>
        </p:nvSpPr>
        <p:spPr>
          <a:xfrm>
            <a:off x="3511625" y="2184150"/>
            <a:ext cx="2887500" cy="775200"/>
          </a:xfrm>
          <a:prstGeom prst="rect">
            <a:avLst/>
          </a:prstGeom>
          <a:solidFill>
            <a:srgbClr val="908269">
              <a:alpha val="732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40"/>
          <p:cNvSpPr txBox="1">
            <a:spLocks noGrp="1"/>
          </p:cNvSpPr>
          <p:nvPr>
            <p:ph type="ctrTitle"/>
          </p:nvPr>
        </p:nvSpPr>
        <p:spPr>
          <a:xfrm>
            <a:off x="3992423" y="2184150"/>
            <a:ext cx="2076600" cy="48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>
                <a:latin typeface="Catamaran Light"/>
                <a:ea typeface="Catamaran Light"/>
                <a:cs typeface="Catamaran Light"/>
                <a:sym typeface="Catamaran Light"/>
              </a:rPr>
              <a:t>Inches Per Minute:  Dependent on Finish, Tool Material, Tool Life</a:t>
            </a:r>
            <a:endParaRPr sz="1400" b="0"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  <p:sp>
        <p:nvSpPr>
          <p:cNvPr id="291" name="Google Shape;291;p40"/>
          <p:cNvSpPr/>
          <p:nvPr/>
        </p:nvSpPr>
        <p:spPr>
          <a:xfrm>
            <a:off x="3511625" y="3550150"/>
            <a:ext cx="2887500" cy="775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40"/>
          <p:cNvSpPr txBox="1">
            <a:spLocks noGrp="1"/>
          </p:cNvSpPr>
          <p:nvPr>
            <p:ph type="ctrTitle"/>
          </p:nvPr>
        </p:nvSpPr>
        <p:spPr>
          <a:xfrm>
            <a:off x="3992423" y="3541600"/>
            <a:ext cx="2076600" cy="48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>
                <a:solidFill>
                  <a:schemeClr val="lt1"/>
                </a:solidFill>
                <a:latin typeface="Catamaran Light"/>
                <a:ea typeface="Catamaran Light"/>
                <a:cs typeface="Catamaran Light"/>
                <a:sym typeface="Catamaran Light"/>
              </a:rPr>
              <a:t>Revolutions Per Minute: Dependent on SPM &amp; Tool Diameter</a:t>
            </a:r>
            <a:endParaRPr sz="1400" b="0">
              <a:solidFill>
                <a:schemeClr val="lt1"/>
              </a:solidFill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  <p:sp>
        <p:nvSpPr>
          <p:cNvPr id="293" name="Google Shape;293;p40"/>
          <p:cNvSpPr/>
          <p:nvPr/>
        </p:nvSpPr>
        <p:spPr>
          <a:xfrm>
            <a:off x="720000" y="603850"/>
            <a:ext cx="3135900" cy="1167900"/>
          </a:xfrm>
          <a:prstGeom prst="rect">
            <a:avLst/>
          </a:prstGeom>
          <a:solidFill>
            <a:srgbClr val="908269">
              <a:alpha val="617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4" name="Google Shape;294;p40"/>
          <p:cNvSpPr txBox="1">
            <a:spLocks noGrp="1"/>
          </p:cNvSpPr>
          <p:nvPr>
            <p:ph type="ctrTitle"/>
          </p:nvPr>
        </p:nvSpPr>
        <p:spPr>
          <a:xfrm>
            <a:off x="847325" y="962025"/>
            <a:ext cx="2830200" cy="48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SPM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95" name="Google Shape;295;p40"/>
          <p:cNvSpPr/>
          <p:nvPr/>
        </p:nvSpPr>
        <p:spPr>
          <a:xfrm>
            <a:off x="720000" y="3350112"/>
            <a:ext cx="3135900" cy="1167900"/>
          </a:xfrm>
          <a:prstGeom prst="rect">
            <a:avLst/>
          </a:prstGeom>
          <a:solidFill>
            <a:srgbClr val="908269">
              <a:alpha val="617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40"/>
          <p:cNvSpPr txBox="1">
            <a:spLocks noGrp="1"/>
          </p:cNvSpPr>
          <p:nvPr>
            <p:ph type="ctrTitle"/>
          </p:nvPr>
        </p:nvSpPr>
        <p:spPr>
          <a:xfrm>
            <a:off x="847325" y="3693975"/>
            <a:ext cx="2830200" cy="48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RPM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Google Shape;301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626" y="1150038"/>
            <a:ext cx="7670823" cy="2843425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41"/>
          <p:cNvSpPr txBox="1">
            <a:spLocks noGrp="1"/>
          </p:cNvSpPr>
          <p:nvPr>
            <p:ph type="ctrTitle"/>
          </p:nvPr>
        </p:nvSpPr>
        <p:spPr>
          <a:xfrm rot="5400000">
            <a:off x="6603595" y="1930225"/>
            <a:ext cx="3481200" cy="48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GWIZARD</a:t>
            </a:r>
            <a:endParaRPr/>
          </a:p>
        </p:txBody>
      </p:sp>
      <p:grpSp>
        <p:nvGrpSpPr>
          <p:cNvPr id="303" name="Google Shape;303;p41"/>
          <p:cNvGrpSpPr/>
          <p:nvPr/>
        </p:nvGrpSpPr>
        <p:grpSpPr>
          <a:xfrm>
            <a:off x="1087350" y="1427553"/>
            <a:ext cx="2198400" cy="2288400"/>
            <a:chOff x="-952050" y="-267960"/>
            <a:chExt cx="2198400" cy="2288400"/>
          </a:xfrm>
        </p:grpSpPr>
        <p:sp>
          <p:nvSpPr>
            <p:cNvPr id="304" name="Google Shape;304;p41"/>
            <p:cNvSpPr/>
            <p:nvPr/>
          </p:nvSpPr>
          <p:spPr>
            <a:xfrm>
              <a:off x="-952050" y="-267960"/>
              <a:ext cx="2198400" cy="2288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41"/>
            <p:cNvSpPr txBox="1"/>
            <p:nvPr/>
          </p:nvSpPr>
          <p:spPr>
            <a:xfrm>
              <a:off x="-952050" y="-267960"/>
              <a:ext cx="2198400" cy="228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457200" lvl="0" indent="-292100" algn="l" rtl="0"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Catamaran Light"/>
                <a:buChar char="●"/>
              </a:pPr>
              <a:r>
                <a:rPr lang="en" sz="1000">
                  <a:solidFill>
                    <a:srgbClr val="FFFFFF"/>
                  </a:solidFill>
                  <a:latin typeface="Catamaran Light"/>
                  <a:ea typeface="Catamaran Light"/>
                  <a:cs typeface="Catamaran Light"/>
                  <a:sym typeface="Catamaran Light"/>
                </a:rPr>
                <a:t>Choose your material.</a:t>
              </a:r>
              <a:endParaRPr sz="1000">
                <a:solidFill>
                  <a:srgbClr val="FFFFFF"/>
                </a:solidFill>
                <a:latin typeface="Catamaran Light"/>
                <a:ea typeface="Catamaran Light"/>
                <a:cs typeface="Catamaran Light"/>
                <a:sym typeface="Catamaran Light"/>
              </a:endParaRPr>
            </a:p>
            <a:p>
              <a:pPr marL="91440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FFFFFF"/>
                </a:solidFill>
                <a:latin typeface="Catamaran Light"/>
                <a:ea typeface="Catamaran Light"/>
                <a:cs typeface="Catamaran Light"/>
                <a:sym typeface="Catamaran Light"/>
              </a:endParaRPr>
            </a:p>
            <a:p>
              <a:pPr marL="457200" lvl="0" indent="-292100" algn="l" rtl="0"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Catamaran Light"/>
                <a:buChar char="●"/>
              </a:pPr>
              <a:r>
                <a:rPr lang="en" sz="1000">
                  <a:solidFill>
                    <a:srgbClr val="FFFFFF"/>
                  </a:solidFill>
                  <a:latin typeface="Catamaran Light"/>
                  <a:ea typeface="Catamaran Light"/>
                  <a:cs typeface="Catamaran Light"/>
                  <a:sym typeface="Catamaran Light"/>
                </a:rPr>
                <a:t>Choose your cutting tool geometry.</a:t>
              </a:r>
              <a:endParaRPr sz="1000">
                <a:solidFill>
                  <a:srgbClr val="FFFFFF"/>
                </a:solidFill>
                <a:latin typeface="Catamaran Light"/>
                <a:ea typeface="Catamaran Light"/>
                <a:cs typeface="Catamaran Light"/>
                <a:sym typeface="Catamaran Light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FFFFFF"/>
                </a:solidFill>
                <a:latin typeface="Catamaran Light"/>
                <a:ea typeface="Catamaran Light"/>
                <a:cs typeface="Catamaran Light"/>
                <a:sym typeface="Catamaran Light"/>
              </a:endParaRPr>
            </a:p>
            <a:p>
              <a:pPr marL="457200" lvl="0" indent="-292100" algn="l" rtl="0"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Catamaran Light"/>
                <a:buChar char="●"/>
              </a:pPr>
              <a:r>
                <a:rPr lang="en" sz="1000">
                  <a:solidFill>
                    <a:srgbClr val="FFFFFF"/>
                  </a:solidFill>
                  <a:latin typeface="Catamaran Light"/>
                  <a:ea typeface="Catamaran Light"/>
                  <a:cs typeface="Catamaran Light"/>
                  <a:sym typeface="Catamaran Light"/>
                </a:rPr>
                <a:t>Choose your cut depth &amp; width</a:t>
              </a:r>
              <a:endParaRPr sz="1000">
                <a:solidFill>
                  <a:srgbClr val="FFFFFF"/>
                </a:solidFill>
                <a:latin typeface="Catamaran Light"/>
                <a:ea typeface="Catamaran Light"/>
                <a:cs typeface="Catamaran Light"/>
                <a:sym typeface="Catamaran Light"/>
              </a:endParaRPr>
            </a:p>
            <a:p>
              <a:pPr marL="91440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FFFFFF"/>
                </a:solidFill>
                <a:latin typeface="Catamaran Light"/>
                <a:ea typeface="Catamaran Light"/>
                <a:cs typeface="Catamaran Light"/>
                <a:sym typeface="Catamaran Light"/>
              </a:endParaRPr>
            </a:p>
            <a:p>
              <a:pPr marL="457200" lvl="0" indent="-292100" algn="l" rtl="0"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Catamaran Light"/>
                <a:buChar char="●"/>
              </a:pPr>
              <a:r>
                <a:rPr lang="en" sz="1000">
                  <a:solidFill>
                    <a:srgbClr val="FFFFFF"/>
                  </a:solidFill>
                  <a:latin typeface="Catamaran Light"/>
                  <a:ea typeface="Catamaran Light"/>
                  <a:cs typeface="Catamaran Light"/>
                  <a:sym typeface="Catamaran Light"/>
                </a:rPr>
                <a:t>Choose an aggressive or conservative cut, depending on needs.</a:t>
              </a:r>
              <a:endParaRPr sz="1000">
                <a:solidFill>
                  <a:srgbClr val="FFFFFF"/>
                </a:solidFill>
                <a:latin typeface="Catamaran Light"/>
                <a:ea typeface="Catamaran Light"/>
                <a:cs typeface="Catamaran Light"/>
                <a:sym typeface="Catamaran Light"/>
              </a:endParaRPr>
            </a:p>
            <a:p>
              <a:pPr marL="45720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FFFFFF"/>
                </a:solidFill>
                <a:latin typeface="Catamaran Light"/>
                <a:ea typeface="Catamaran Light"/>
                <a:cs typeface="Catamaran Light"/>
                <a:sym typeface="Catamaran Light"/>
              </a:endParaRPr>
            </a:p>
            <a:p>
              <a:pPr marL="457200" lvl="0" indent="-292100" algn="l" rtl="0"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Catamaran Light"/>
                <a:buChar char="●"/>
              </a:pPr>
              <a:r>
                <a:rPr lang="en" sz="1000">
                  <a:solidFill>
                    <a:srgbClr val="FFFFFF"/>
                  </a:solidFill>
                  <a:latin typeface="Catamaran Light"/>
                  <a:ea typeface="Catamaran Light"/>
                  <a:cs typeface="Catamaran Light"/>
                  <a:sym typeface="Catamaran Light"/>
                </a:rPr>
                <a:t>Copy over RPM, FEED RATE &amp; PLUNGE RATE.</a:t>
              </a:r>
              <a:endParaRPr sz="1000">
                <a:solidFill>
                  <a:srgbClr val="FFFFFF"/>
                </a:solidFill>
                <a:latin typeface="Catamaran Light"/>
                <a:ea typeface="Catamaran Light"/>
                <a:cs typeface="Catamaran Light"/>
                <a:sym typeface="Catamaran Light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" name="Google Shape;310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2513" y="155175"/>
            <a:ext cx="6458976" cy="4833150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p42"/>
          <p:cNvSpPr txBox="1">
            <a:spLocks noGrp="1"/>
          </p:cNvSpPr>
          <p:nvPr>
            <p:ph type="ctrTitle"/>
          </p:nvPr>
        </p:nvSpPr>
        <p:spPr>
          <a:xfrm rot="5400000">
            <a:off x="6603595" y="1930225"/>
            <a:ext cx="3481200" cy="48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TOOLING ANATOMY</a:t>
            </a:r>
            <a:endParaRPr/>
          </a:p>
        </p:txBody>
      </p:sp>
      <p:sp>
        <p:nvSpPr>
          <p:cNvPr id="312" name="Google Shape;312;p42"/>
          <p:cNvSpPr/>
          <p:nvPr/>
        </p:nvSpPr>
        <p:spPr>
          <a:xfrm>
            <a:off x="505800" y="1559425"/>
            <a:ext cx="1924800" cy="51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3" name="Google Shape;313;p42"/>
          <p:cNvSpPr txBox="1"/>
          <p:nvPr/>
        </p:nvSpPr>
        <p:spPr>
          <a:xfrm>
            <a:off x="517950" y="1559425"/>
            <a:ext cx="1900500" cy="5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Catamaran Light"/>
                <a:ea typeface="Catamaran Light"/>
                <a:cs typeface="Catamaran Light"/>
                <a:sym typeface="Catamaran Light"/>
              </a:rPr>
              <a:t>Never buy geometry you can’t confirm.</a:t>
            </a:r>
            <a:endParaRPr sz="1000">
              <a:solidFill>
                <a:srgbClr val="FFFFFF"/>
              </a:solidFill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43"/>
          <p:cNvSpPr/>
          <p:nvPr/>
        </p:nvSpPr>
        <p:spPr>
          <a:xfrm rot="-5400000" flipH="1">
            <a:off x="3281200" y="-725975"/>
            <a:ext cx="2581500" cy="6159000"/>
          </a:xfrm>
          <a:prstGeom prst="rect">
            <a:avLst/>
          </a:prstGeom>
          <a:gradFill>
            <a:gsLst>
              <a:gs pos="0">
                <a:srgbClr val="908269">
                  <a:alpha val="49019"/>
                </a:srgbClr>
              </a:gs>
              <a:gs pos="100000">
                <a:schemeClr val="accent1"/>
              </a:gs>
            </a:gsLst>
            <a:lin ang="18900044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43"/>
          <p:cNvSpPr txBox="1">
            <a:spLocks noGrp="1"/>
          </p:cNvSpPr>
          <p:nvPr>
            <p:ph type="title"/>
          </p:nvPr>
        </p:nvSpPr>
        <p:spPr>
          <a:xfrm>
            <a:off x="3200250" y="1742750"/>
            <a:ext cx="2743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CAD TO CAM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20" name="Google Shape;320;p43"/>
          <p:cNvSpPr/>
          <p:nvPr/>
        </p:nvSpPr>
        <p:spPr>
          <a:xfrm rot="-5400000" flipH="1">
            <a:off x="593250" y="3993775"/>
            <a:ext cx="556500" cy="1743000"/>
          </a:xfrm>
          <a:prstGeom prst="rect">
            <a:avLst/>
          </a:prstGeom>
          <a:gradFill>
            <a:gsLst>
              <a:gs pos="0">
                <a:srgbClr val="908269">
                  <a:alpha val="49019"/>
                </a:srgbClr>
              </a:gs>
              <a:gs pos="100000">
                <a:schemeClr val="accent1"/>
              </a:gs>
            </a:gsLst>
            <a:lin ang="18900044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p43"/>
          <p:cNvSpPr/>
          <p:nvPr/>
        </p:nvSpPr>
        <p:spPr>
          <a:xfrm rot="-5400000" flipH="1">
            <a:off x="8279175" y="74250"/>
            <a:ext cx="939000" cy="790500"/>
          </a:xfrm>
          <a:prstGeom prst="rect">
            <a:avLst/>
          </a:prstGeom>
          <a:gradFill>
            <a:gsLst>
              <a:gs pos="0">
                <a:srgbClr val="908269">
                  <a:alpha val="49019"/>
                </a:srgbClr>
              </a:gs>
              <a:gs pos="100000">
                <a:schemeClr val="accent1"/>
              </a:gs>
            </a:gsLst>
            <a:lin ang="18900044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44"/>
          <p:cNvSpPr txBox="1">
            <a:spLocks noGrp="1"/>
          </p:cNvSpPr>
          <p:nvPr>
            <p:ph type="title"/>
          </p:nvPr>
        </p:nvSpPr>
        <p:spPr>
          <a:xfrm>
            <a:off x="457200" y="171450"/>
            <a:ext cx="8229600" cy="68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CAD - Computer Aided Design</a:t>
            </a:r>
            <a:endParaRPr/>
          </a:p>
        </p:txBody>
      </p:sp>
      <p:sp>
        <p:nvSpPr>
          <p:cNvPr id="328" name="Google Shape;328;p44"/>
          <p:cNvSpPr txBox="1">
            <a:spLocks noGrp="1"/>
          </p:cNvSpPr>
          <p:nvPr>
            <p:ph type="body" idx="1"/>
          </p:nvPr>
        </p:nvSpPr>
        <p:spPr>
          <a:xfrm>
            <a:off x="457200" y="914400"/>
            <a:ext cx="4041600" cy="3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900" b="1">
                <a:latin typeface="Barlow"/>
                <a:ea typeface="Barlow"/>
                <a:cs typeface="Barlow"/>
                <a:sym typeface="Barlow"/>
              </a:rPr>
              <a:t>CAD </a:t>
            </a:r>
            <a:r>
              <a:rPr lang="en" sz="1900"/>
              <a:t>- Software used to aid the creation, modification, analysis and optimization of an object’s design.</a:t>
            </a:r>
            <a:endParaRPr sz="19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9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900"/>
              <a:t>Can develop projects in 2D or 3D space, as needed.</a:t>
            </a:r>
            <a:endParaRPr sz="19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29" name="Google Shape;329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98800" y="1049413"/>
            <a:ext cx="4340400" cy="34331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5"/>
          <p:cNvSpPr txBox="1">
            <a:spLocks noGrp="1"/>
          </p:cNvSpPr>
          <p:nvPr>
            <p:ph type="title"/>
          </p:nvPr>
        </p:nvSpPr>
        <p:spPr>
          <a:xfrm>
            <a:off x="457200" y="128588"/>
            <a:ext cx="8229600" cy="51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CAD - Computer Aided Design</a:t>
            </a:r>
            <a:endParaRPr/>
          </a:p>
        </p:txBody>
      </p:sp>
      <p:sp>
        <p:nvSpPr>
          <p:cNvPr id="336" name="Google Shape;336;p45"/>
          <p:cNvSpPr txBox="1">
            <a:spLocks noGrp="1"/>
          </p:cNvSpPr>
          <p:nvPr>
            <p:ph type="body" idx="2"/>
          </p:nvPr>
        </p:nvSpPr>
        <p:spPr>
          <a:xfrm>
            <a:off x="4632198" y="684085"/>
            <a:ext cx="4041600" cy="27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900" b="1">
                <a:latin typeface="Barlow"/>
                <a:ea typeface="Barlow"/>
                <a:cs typeface="Barlow"/>
                <a:sym typeface="Barlow"/>
              </a:rPr>
              <a:t>Parametric Modeling </a:t>
            </a:r>
            <a:r>
              <a:rPr lang="en" sz="1900"/>
              <a:t>- incorporates the relationship between geometries.  Tries to capture the “design intent”.</a:t>
            </a:r>
            <a:endParaRPr sz="19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9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900" b="1">
                <a:latin typeface="Barlow"/>
                <a:ea typeface="Barlow"/>
                <a:cs typeface="Barlow"/>
                <a:sym typeface="Barlow"/>
              </a:rPr>
              <a:t>Direct Modeling </a:t>
            </a:r>
            <a:r>
              <a:rPr lang="en" sz="1900"/>
              <a:t>- Models without needing to modify the original sketch.</a:t>
            </a:r>
            <a:endParaRPr sz="1900"/>
          </a:p>
        </p:txBody>
      </p:sp>
      <p:pic>
        <p:nvPicPr>
          <p:cNvPr id="337" name="Google Shape;337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795488"/>
            <a:ext cx="4327399" cy="34350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8"/>
          <p:cNvSpPr txBox="1">
            <a:spLocks noGrp="1"/>
          </p:cNvSpPr>
          <p:nvPr>
            <p:ph type="ctrTitle" idx="9"/>
          </p:nvPr>
        </p:nvSpPr>
        <p:spPr>
          <a:xfrm rot="5400000">
            <a:off x="6672869" y="1646270"/>
            <a:ext cx="29133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Topics </a:t>
            </a:r>
            <a:endParaRPr sz="2400"/>
          </a:p>
        </p:txBody>
      </p:sp>
      <p:sp>
        <p:nvSpPr>
          <p:cNvPr id="148" name="Google Shape;148;p28"/>
          <p:cNvSpPr/>
          <p:nvPr/>
        </p:nvSpPr>
        <p:spPr>
          <a:xfrm rot="-5400000" flipH="1">
            <a:off x="-957850" y="957900"/>
            <a:ext cx="5140800" cy="3225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28"/>
          <p:cNvSpPr txBox="1">
            <a:spLocks noGrp="1"/>
          </p:cNvSpPr>
          <p:nvPr>
            <p:ph type="subTitle" idx="7"/>
          </p:nvPr>
        </p:nvSpPr>
        <p:spPr>
          <a:xfrm>
            <a:off x="3427997" y="2475197"/>
            <a:ext cx="19065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Job setups &amp; toolpaths.</a:t>
            </a:r>
            <a:endParaRPr/>
          </a:p>
        </p:txBody>
      </p:sp>
      <p:sp>
        <p:nvSpPr>
          <p:cNvPr id="150" name="Google Shape;150;p28"/>
          <p:cNvSpPr txBox="1">
            <a:spLocks noGrp="1"/>
          </p:cNvSpPr>
          <p:nvPr>
            <p:ph type="ctrTitle" idx="6"/>
          </p:nvPr>
        </p:nvSpPr>
        <p:spPr>
          <a:xfrm>
            <a:off x="3427999" y="2061098"/>
            <a:ext cx="2251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CONVERTING CAD TO CAM</a:t>
            </a:r>
            <a:endParaRPr/>
          </a:p>
        </p:txBody>
      </p:sp>
      <p:sp>
        <p:nvSpPr>
          <p:cNvPr id="151" name="Google Shape;151;p28"/>
          <p:cNvSpPr txBox="1">
            <a:spLocks noGrp="1"/>
          </p:cNvSpPr>
          <p:nvPr>
            <p:ph type="title" idx="8"/>
          </p:nvPr>
        </p:nvSpPr>
        <p:spPr>
          <a:xfrm>
            <a:off x="2023007" y="2323463"/>
            <a:ext cx="1573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03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52" name="Google Shape;152;p28"/>
          <p:cNvSpPr txBox="1">
            <a:spLocks noGrp="1"/>
          </p:cNvSpPr>
          <p:nvPr>
            <p:ph type="ctrTitle"/>
          </p:nvPr>
        </p:nvSpPr>
        <p:spPr>
          <a:xfrm>
            <a:off x="3423902" y="387473"/>
            <a:ext cx="2251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MILLING OR ROUTING</a:t>
            </a:r>
            <a:endParaRPr/>
          </a:p>
        </p:txBody>
      </p:sp>
      <p:sp>
        <p:nvSpPr>
          <p:cNvPr id="153" name="Google Shape;153;p28"/>
          <p:cNvSpPr txBox="1">
            <a:spLocks noGrp="1"/>
          </p:cNvSpPr>
          <p:nvPr>
            <p:ph type="subTitle" idx="1"/>
          </p:nvPr>
        </p:nvSpPr>
        <p:spPr>
          <a:xfrm>
            <a:off x="3423900" y="802521"/>
            <a:ext cx="19065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Learning the Difference Between a Mill and a Router</a:t>
            </a:r>
            <a:endParaRPr/>
          </a:p>
        </p:txBody>
      </p:sp>
      <p:sp>
        <p:nvSpPr>
          <p:cNvPr id="154" name="Google Shape;154;p28"/>
          <p:cNvSpPr txBox="1">
            <a:spLocks noGrp="1"/>
          </p:cNvSpPr>
          <p:nvPr>
            <p:ph type="title" idx="2"/>
          </p:nvPr>
        </p:nvSpPr>
        <p:spPr>
          <a:xfrm>
            <a:off x="2023007" y="654113"/>
            <a:ext cx="17391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01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55" name="Google Shape;155;p28"/>
          <p:cNvSpPr txBox="1">
            <a:spLocks noGrp="1"/>
          </p:cNvSpPr>
          <p:nvPr>
            <p:ph type="ctrTitle" idx="3"/>
          </p:nvPr>
        </p:nvSpPr>
        <p:spPr>
          <a:xfrm>
            <a:off x="3425264" y="1224286"/>
            <a:ext cx="2251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FEEDS AND SPEEDS AND TOOLING</a:t>
            </a:r>
            <a:endParaRPr/>
          </a:p>
        </p:txBody>
      </p:sp>
      <p:sp>
        <p:nvSpPr>
          <p:cNvPr id="156" name="Google Shape;156;p28"/>
          <p:cNvSpPr txBox="1">
            <a:spLocks noGrp="1"/>
          </p:cNvSpPr>
          <p:nvPr>
            <p:ph type="subTitle" idx="4"/>
          </p:nvPr>
        </p:nvSpPr>
        <p:spPr>
          <a:xfrm>
            <a:off x="3425259" y="1638859"/>
            <a:ext cx="19767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Choosing the correct tool, feed and speed for the job.</a:t>
            </a:r>
            <a:endParaRPr/>
          </a:p>
        </p:txBody>
      </p:sp>
      <p:sp>
        <p:nvSpPr>
          <p:cNvPr id="157" name="Google Shape;157;p28"/>
          <p:cNvSpPr txBox="1">
            <a:spLocks noGrp="1"/>
          </p:cNvSpPr>
          <p:nvPr>
            <p:ph type="title" idx="5"/>
          </p:nvPr>
        </p:nvSpPr>
        <p:spPr>
          <a:xfrm>
            <a:off x="2023007" y="1488788"/>
            <a:ext cx="16152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02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58" name="Google Shape;158;p28"/>
          <p:cNvSpPr txBox="1">
            <a:spLocks noGrp="1"/>
          </p:cNvSpPr>
          <p:nvPr>
            <p:ph type="ctrTitle" idx="13"/>
          </p:nvPr>
        </p:nvSpPr>
        <p:spPr>
          <a:xfrm>
            <a:off x="3427999" y="2897911"/>
            <a:ext cx="2251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CAM TO MACHINE</a:t>
            </a:r>
            <a:endParaRPr/>
          </a:p>
        </p:txBody>
      </p:sp>
      <p:sp>
        <p:nvSpPr>
          <p:cNvPr id="159" name="Google Shape;159;p28"/>
          <p:cNvSpPr txBox="1">
            <a:spLocks noGrp="1"/>
          </p:cNvSpPr>
          <p:nvPr>
            <p:ph type="subTitle" idx="14"/>
          </p:nvPr>
        </p:nvSpPr>
        <p:spPr>
          <a:xfrm>
            <a:off x="3427997" y="3311534"/>
            <a:ext cx="19065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Post-processors &amp; controller software, workholding for the CNC, basic CNC safety</a:t>
            </a:r>
            <a:endParaRPr/>
          </a:p>
        </p:txBody>
      </p:sp>
      <p:sp>
        <p:nvSpPr>
          <p:cNvPr id="160" name="Google Shape;160;p28"/>
          <p:cNvSpPr txBox="1">
            <a:spLocks noGrp="1"/>
          </p:cNvSpPr>
          <p:nvPr>
            <p:ph type="title" idx="15"/>
          </p:nvPr>
        </p:nvSpPr>
        <p:spPr>
          <a:xfrm>
            <a:off x="2023007" y="3158138"/>
            <a:ext cx="1573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04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61" name="Google Shape;161;p28"/>
          <p:cNvSpPr txBox="1">
            <a:spLocks noGrp="1"/>
          </p:cNvSpPr>
          <p:nvPr>
            <p:ph type="ctrTitle" idx="16"/>
          </p:nvPr>
        </p:nvSpPr>
        <p:spPr>
          <a:xfrm>
            <a:off x="3427999" y="3734723"/>
            <a:ext cx="2251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PROJECT EXAMPLES</a:t>
            </a:r>
            <a:endParaRPr/>
          </a:p>
        </p:txBody>
      </p:sp>
      <p:sp>
        <p:nvSpPr>
          <p:cNvPr id="162" name="Google Shape;162;p28"/>
          <p:cNvSpPr txBox="1">
            <a:spLocks noGrp="1"/>
          </p:cNvSpPr>
          <p:nvPr>
            <p:ph type="subTitle" idx="17"/>
          </p:nvPr>
        </p:nvSpPr>
        <p:spPr>
          <a:xfrm>
            <a:off x="3427997" y="4147872"/>
            <a:ext cx="19065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Mills and Routers</a:t>
            </a:r>
            <a:endParaRPr/>
          </a:p>
        </p:txBody>
      </p:sp>
      <p:sp>
        <p:nvSpPr>
          <p:cNvPr id="163" name="Google Shape;163;p28"/>
          <p:cNvSpPr txBox="1">
            <a:spLocks noGrp="1"/>
          </p:cNvSpPr>
          <p:nvPr>
            <p:ph type="title" idx="18"/>
          </p:nvPr>
        </p:nvSpPr>
        <p:spPr>
          <a:xfrm>
            <a:off x="2023007" y="3992813"/>
            <a:ext cx="1573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05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46"/>
          <p:cNvSpPr txBox="1">
            <a:spLocks noGrp="1"/>
          </p:cNvSpPr>
          <p:nvPr>
            <p:ph type="title"/>
          </p:nvPr>
        </p:nvSpPr>
        <p:spPr>
          <a:xfrm>
            <a:off x="855300" y="392475"/>
            <a:ext cx="5307000" cy="39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Common CAD Software &amp; Packages</a:t>
            </a:r>
            <a:endParaRPr/>
          </a:p>
        </p:txBody>
      </p:sp>
      <p:sp>
        <p:nvSpPr>
          <p:cNvPr id="344" name="Google Shape;344;p46"/>
          <p:cNvSpPr txBox="1">
            <a:spLocks noGrp="1"/>
          </p:cNvSpPr>
          <p:nvPr>
            <p:ph type="body" idx="1"/>
          </p:nvPr>
        </p:nvSpPr>
        <p:spPr>
          <a:xfrm>
            <a:off x="855300" y="1498500"/>
            <a:ext cx="4048800" cy="303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/>
              <a:t>Common programs:</a:t>
            </a:r>
            <a:endParaRPr sz="1800"/>
          </a:p>
          <a:p>
            <a:pPr marL="457200" lvl="0" indent="-342900" algn="l" rtl="0">
              <a:spcBef>
                <a:spcPts val="50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OpenSCAD  - Uses a programming language to develop objects</a:t>
            </a:r>
            <a:endParaRPr sz="1800"/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800"/>
              <a:t>OnSHAPE </a:t>
            </a:r>
            <a:r>
              <a:rPr lang="en"/>
              <a:t>(web based/free)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Fusion360 (free hobbyist version, limited CAM capacities)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SolidWorks</a:t>
            </a:r>
            <a:endParaRPr sz="1000"/>
          </a:p>
        </p:txBody>
      </p:sp>
      <p:pic>
        <p:nvPicPr>
          <p:cNvPr id="345" name="Google Shape;345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62300" y="1453237"/>
            <a:ext cx="1865006" cy="69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62300" y="2299914"/>
            <a:ext cx="1865006" cy="1049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p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62300" y="3496275"/>
            <a:ext cx="1865007" cy="1036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47"/>
          <p:cNvSpPr txBox="1">
            <a:spLocks noGrp="1"/>
          </p:cNvSpPr>
          <p:nvPr>
            <p:ph type="title"/>
          </p:nvPr>
        </p:nvSpPr>
        <p:spPr>
          <a:xfrm>
            <a:off x="855300" y="627000"/>
            <a:ext cx="5307000" cy="29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CAD to CAM</a:t>
            </a:r>
            <a:endParaRPr/>
          </a:p>
        </p:txBody>
      </p:sp>
      <p:sp>
        <p:nvSpPr>
          <p:cNvPr id="354" name="Google Shape;354;p47"/>
          <p:cNvSpPr txBox="1">
            <a:spLocks noGrp="1"/>
          </p:cNvSpPr>
          <p:nvPr>
            <p:ph type="body" idx="1"/>
          </p:nvPr>
        </p:nvSpPr>
        <p:spPr>
          <a:xfrm>
            <a:off x="777475" y="1964786"/>
            <a:ext cx="5307000" cy="227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Barlow"/>
                <a:ea typeface="Barlow"/>
                <a:cs typeface="Barlow"/>
                <a:sym typeface="Barlow"/>
              </a:rPr>
              <a:t>Computer Aided Manufacturing</a:t>
            </a:r>
            <a:r>
              <a:rPr lang="en"/>
              <a:t> - the use of software and machinery that aids in the manufacturing process.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Terms for the CNC Router: </a:t>
            </a:r>
            <a:endParaRPr/>
          </a:p>
          <a:p>
            <a:pPr marL="457200" lvl="0" indent="-304800" algn="l" rtl="0">
              <a:spcBef>
                <a:spcPts val="1600"/>
              </a:spcBef>
              <a:spcAft>
                <a:spcPts val="0"/>
              </a:spcAft>
              <a:buSzPts val="1200"/>
              <a:buChar char="●"/>
            </a:pPr>
            <a:r>
              <a:rPr lang="en" b="1">
                <a:latin typeface="Barlow"/>
                <a:ea typeface="Barlow"/>
                <a:cs typeface="Barlow"/>
                <a:sym typeface="Barlow"/>
              </a:rPr>
              <a:t>Toolpaths</a:t>
            </a:r>
            <a:r>
              <a:rPr lang="en"/>
              <a:t> - The line of travel for tool head</a:t>
            </a:r>
            <a:endParaRPr/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b="1">
                <a:latin typeface="Barlow"/>
                <a:ea typeface="Barlow"/>
                <a:cs typeface="Barlow"/>
                <a:sym typeface="Barlow"/>
              </a:rPr>
              <a:t>Water-tight</a:t>
            </a:r>
            <a:r>
              <a:rPr lang="en"/>
              <a:t> - All polygons/geometries have no gaps in the loop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355" name="Google Shape;355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03425" y="695400"/>
            <a:ext cx="2754726" cy="2066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48288" y="2511512"/>
            <a:ext cx="1865006" cy="69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4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48300" y="3574075"/>
            <a:ext cx="1865007" cy="1036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8"/>
          <p:cNvSpPr txBox="1">
            <a:spLocks noGrp="1"/>
          </p:cNvSpPr>
          <p:nvPr>
            <p:ph type="title"/>
          </p:nvPr>
        </p:nvSpPr>
        <p:spPr>
          <a:xfrm>
            <a:off x="855300" y="627000"/>
            <a:ext cx="5307000" cy="29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CAD to CAM</a:t>
            </a:r>
            <a:endParaRPr/>
          </a:p>
        </p:txBody>
      </p:sp>
      <p:sp>
        <p:nvSpPr>
          <p:cNvPr id="364" name="Google Shape;364;p48"/>
          <p:cNvSpPr txBox="1">
            <a:spLocks noGrp="1"/>
          </p:cNvSpPr>
          <p:nvPr>
            <p:ph type="body" idx="1"/>
          </p:nvPr>
        </p:nvSpPr>
        <p:spPr>
          <a:xfrm>
            <a:off x="777475" y="1964786"/>
            <a:ext cx="5307000" cy="227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Barlow"/>
                <a:ea typeface="Barlow"/>
                <a:cs typeface="Barlow"/>
                <a:sym typeface="Barlow"/>
              </a:rPr>
              <a:t>Process:</a:t>
            </a:r>
            <a:endParaRPr b="1">
              <a:latin typeface="Barlow"/>
              <a:ea typeface="Barlow"/>
              <a:cs typeface="Barlow"/>
              <a:sym typeface="Barlow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>
                <a:latin typeface="Barlow"/>
                <a:ea typeface="Barlow"/>
                <a:cs typeface="Barlow"/>
                <a:sym typeface="Barlow"/>
              </a:rPr>
              <a:t>Set Up the Job</a:t>
            </a:r>
            <a:endParaRPr b="1">
              <a:latin typeface="Barlow"/>
              <a:ea typeface="Barlow"/>
              <a:cs typeface="Barlow"/>
              <a:sym typeface="Barlow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>
                <a:latin typeface="Barlow"/>
                <a:ea typeface="Barlow"/>
                <a:cs typeface="Barlow"/>
                <a:sym typeface="Barlow"/>
              </a:rPr>
              <a:t>Determine/Generate the Toolpaths</a:t>
            </a:r>
            <a:endParaRPr b="1">
              <a:latin typeface="Barlow"/>
              <a:ea typeface="Barlow"/>
              <a:cs typeface="Barlow"/>
              <a:sym typeface="Barlow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>
                <a:latin typeface="Barlow"/>
                <a:ea typeface="Barlow"/>
                <a:cs typeface="Barlow"/>
                <a:sym typeface="Barlow"/>
              </a:rPr>
              <a:t>Check the Order of Operations</a:t>
            </a:r>
            <a:endParaRPr b="1">
              <a:latin typeface="Barlow"/>
              <a:ea typeface="Barlow"/>
              <a:cs typeface="Barlow"/>
              <a:sym typeface="Barlow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b="1">
              <a:latin typeface="Barlow"/>
              <a:ea typeface="Barlow"/>
              <a:cs typeface="Barlow"/>
              <a:sym typeface="Barlow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365" name="Google Shape;365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03425" y="695400"/>
            <a:ext cx="2754726" cy="2066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48288" y="2511512"/>
            <a:ext cx="1865006" cy="69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4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48300" y="3574075"/>
            <a:ext cx="1865007" cy="1036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49"/>
          <p:cNvSpPr txBox="1">
            <a:spLocks noGrp="1"/>
          </p:cNvSpPr>
          <p:nvPr>
            <p:ph type="title"/>
          </p:nvPr>
        </p:nvSpPr>
        <p:spPr>
          <a:xfrm>
            <a:off x="855300" y="627000"/>
            <a:ext cx="5307000" cy="29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Set Up</a:t>
            </a:r>
            <a:endParaRPr/>
          </a:p>
        </p:txBody>
      </p:sp>
      <p:pic>
        <p:nvPicPr>
          <p:cNvPr id="374" name="Google Shape;374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41225" y="1440359"/>
            <a:ext cx="4728774" cy="3027026"/>
          </a:xfrm>
          <a:prstGeom prst="rect">
            <a:avLst/>
          </a:prstGeom>
          <a:noFill/>
          <a:ln>
            <a:noFill/>
          </a:ln>
        </p:spPr>
      </p:pic>
      <p:sp>
        <p:nvSpPr>
          <p:cNvPr id="375" name="Google Shape;375;p49"/>
          <p:cNvSpPr txBox="1">
            <a:spLocks noGrp="1"/>
          </p:cNvSpPr>
          <p:nvPr>
            <p:ph type="body" idx="1"/>
          </p:nvPr>
        </p:nvSpPr>
        <p:spPr>
          <a:xfrm>
            <a:off x="777475" y="1964775"/>
            <a:ext cx="4699200" cy="227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Barlow"/>
                <a:ea typeface="Barlow"/>
                <a:cs typeface="Barlow"/>
                <a:sym typeface="Barlow"/>
              </a:rPr>
              <a:t>Stock - </a:t>
            </a:r>
            <a:r>
              <a:rPr lang="en">
                <a:latin typeface="Barlow Light"/>
                <a:ea typeface="Barlow Light"/>
                <a:cs typeface="Barlow Light"/>
                <a:sym typeface="Barlow Light"/>
              </a:rPr>
              <a:t>the large block of material the workpiece is carved out of</a:t>
            </a:r>
            <a:endParaRPr>
              <a:latin typeface="Barlow Light"/>
              <a:ea typeface="Barlow Light"/>
              <a:cs typeface="Barlow Light"/>
              <a:sym typeface="Barlow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b="1">
              <a:latin typeface="Barlow"/>
              <a:ea typeface="Barlow"/>
              <a:cs typeface="Barlow"/>
              <a:sym typeface="Barlow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>
                <a:latin typeface="Barlow"/>
                <a:ea typeface="Barlow"/>
                <a:cs typeface="Barlow"/>
                <a:sym typeface="Barlow"/>
              </a:rPr>
              <a:t>Workpiece - </a:t>
            </a:r>
            <a:r>
              <a:rPr lang="en">
                <a:latin typeface="Barlow Light"/>
                <a:ea typeface="Barlow Light"/>
                <a:cs typeface="Barlow Light"/>
                <a:sym typeface="Barlow Light"/>
              </a:rPr>
              <a:t>the actual part or object</a:t>
            </a:r>
            <a:endParaRPr>
              <a:latin typeface="Barlow Light"/>
              <a:ea typeface="Barlow Light"/>
              <a:cs typeface="Barlow Light"/>
              <a:sym typeface="Barlow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b="1">
              <a:latin typeface="Barlow"/>
              <a:ea typeface="Barlow"/>
              <a:cs typeface="Barlow"/>
              <a:sym typeface="Barlow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>
                <a:latin typeface="Barlow"/>
                <a:ea typeface="Barlow"/>
                <a:cs typeface="Barlow"/>
                <a:sym typeface="Barlow"/>
              </a:rPr>
              <a:t>Workholding - </a:t>
            </a:r>
            <a:r>
              <a:rPr lang="en">
                <a:latin typeface="Barlow Light"/>
                <a:ea typeface="Barlow Light"/>
                <a:cs typeface="Barlow Light"/>
                <a:sym typeface="Barlow Light"/>
              </a:rPr>
              <a:t>catch-all term for the variety of techniques used to secure the stock to the machine</a:t>
            </a:r>
            <a:endParaRPr>
              <a:latin typeface="Barlow Light"/>
              <a:ea typeface="Barlow Light"/>
              <a:cs typeface="Barlow Light"/>
              <a:sym typeface="Barlow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b="1">
              <a:latin typeface="Barlow"/>
              <a:ea typeface="Barlow"/>
              <a:cs typeface="Barlow"/>
              <a:sym typeface="Barlow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" name="Google Shape;380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81900" y="1353949"/>
            <a:ext cx="3807749" cy="2861275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50"/>
          <p:cNvSpPr txBox="1">
            <a:spLocks noGrp="1"/>
          </p:cNvSpPr>
          <p:nvPr>
            <p:ph type="title"/>
          </p:nvPr>
        </p:nvSpPr>
        <p:spPr>
          <a:xfrm>
            <a:off x="855300" y="836000"/>
            <a:ext cx="5307000" cy="39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TOOLPATHS</a:t>
            </a:r>
            <a:endParaRPr/>
          </a:p>
        </p:txBody>
      </p:sp>
      <p:sp>
        <p:nvSpPr>
          <p:cNvPr id="382" name="Google Shape;382;p50"/>
          <p:cNvSpPr txBox="1">
            <a:spLocks noGrp="1"/>
          </p:cNvSpPr>
          <p:nvPr>
            <p:ph type="body" idx="1"/>
          </p:nvPr>
        </p:nvSpPr>
        <p:spPr>
          <a:xfrm>
            <a:off x="855300" y="1734948"/>
            <a:ext cx="5307000" cy="43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>
                <a:latin typeface="Catamaran"/>
                <a:ea typeface="Catamaran"/>
                <a:cs typeface="Catamaran"/>
                <a:sym typeface="Catamaran"/>
              </a:rPr>
              <a:t>Toolpath</a:t>
            </a:r>
            <a:r>
              <a:rPr lang="en" sz="1400"/>
              <a:t>: Path of travel of the tool (end mill, chamfer bit, etc.)</a:t>
            </a:r>
            <a:endParaRPr sz="140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1400"/>
          </a:p>
        </p:txBody>
      </p:sp>
      <p:sp>
        <p:nvSpPr>
          <p:cNvPr id="383" name="Google Shape;383;p50"/>
          <p:cNvSpPr txBox="1"/>
          <p:nvPr/>
        </p:nvSpPr>
        <p:spPr>
          <a:xfrm>
            <a:off x="855300" y="2493707"/>
            <a:ext cx="4262700" cy="6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b="1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Inside: </a:t>
            </a:r>
            <a:r>
              <a:rPr lang="en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rPr>
              <a:t>Tool travels on the inside of the cut line (interior lines)</a:t>
            </a:r>
            <a:endParaRPr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  <p:sp>
        <p:nvSpPr>
          <p:cNvPr id="384" name="Google Shape;384;p50"/>
          <p:cNvSpPr txBox="1"/>
          <p:nvPr/>
        </p:nvSpPr>
        <p:spPr>
          <a:xfrm>
            <a:off x="855300" y="3463366"/>
            <a:ext cx="4262700" cy="6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b="1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Outside:  </a:t>
            </a:r>
            <a:r>
              <a:rPr lang="en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rPr>
              <a:t>Tool travels on the outside of the cut line (exterior lines)</a:t>
            </a:r>
            <a:endParaRPr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  <p:sp>
        <p:nvSpPr>
          <p:cNvPr id="385" name="Google Shape;385;p50"/>
          <p:cNvSpPr txBox="1"/>
          <p:nvPr/>
        </p:nvSpPr>
        <p:spPr>
          <a:xfrm>
            <a:off x="855300" y="4433025"/>
            <a:ext cx="4262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b="1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On the Line:  </a:t>
            </a:r>
            <a:r>
              <a:rPr lang="en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rPr>
              <a:t>Tool splits the line (inlays, engraving, etc)</a:t>
            </a:r>
            <a:endParaRPr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" name="Google Shape;390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12075" y="1339159"/>
            <a:ext cx="4560825" cy="3427176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51"/>
          <p:cNvSpPr txBox="1">
            <a:spLocks noGrp="1"/>
          </p:cNvSpPr>
          <p:nvPr>
            <p:ph type="title"/>
          </p:nvPr>
        </p:nvSpPr>
        <p:spPr>
          <a:xfrm>
            <a:off x="855300" y="836000"/>
            <a:ext cx="5307000" cy="39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TOOLPATHS, CONT.</a:t>
            </a:r>
            <a:endParaRPr/>
          </a:p>
        </p:txBody>
      </p:sp>
      <p:sp>
        <p:nvSpPr>
          <p:cNvPr id="392" name="Google Shape;392;p51"/>
          <p:cNvSpPr txBox="1">
            <a:spLocks noGrp="1"/>
          </p:cNvSpPr>
          <p:nvPr>
            <p:ph type="body" idx="1"/>
          </p:nvPr>
        </p:nvSpPr>
        <p:spPr>
          <a:xfrm>
            <a:off x="799275" y="1811148"/>
            <a:ext cx="5307000" cy="59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Catamaran"/>
                <a:ea typeface="Catamaran"/>
                <a:cs typeface="Catamaran"/>
                <a:sym typeface="Catamaran"/>
              </a:rPr>
              <a:t>Facing:  </a:t>
            </a:r>
            <a:r>
              <a:rPr lang="en"/>
              <a:t>Operation to </a:t>
            </a:r>
            <a:r>
              <a:rPr lang="en">
                <a:solidFill>
                  <a:srgbClr val="3E3E3E"/>
                </a:solidFill>
                <a:highlight>
                  <a:srgbClr val="FFFFFF"/>
                </a:highlight>
                <a:latin typeface="Catamaran"/>
                <a:ea typeface="Catamaran"/>
                <a:cs typeface="Catamaran"/>
                <a:sym typeface="Catamaran"/>
              </a:rPr>
              <a:t>remove material from the end and/or shoulder of a workpiece</a:t>
            </a:r>
            <a:r>
              <a:rPr lang="en" b="1">
                <a:latin typeface="Catamaran"/>
                <a:ea typeface="Catamaran"/>
                <a:cs typeface="Catamaran"/>
                <a:sym typeface="Catamaran"/>
              </a:rPr>
              <a:t>.</a:t>
            </a:r>
            <a:r>
              <a:rPr lang="en"/>
              <a:t> Often used to get square and dimensioned stock.</a:t>
            </a:r>
            <a:endParaRPr/>
          </a:p>
          <a:p>
            <a:pPr marL="45720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393" name="Google Shape;393;p51"/>
          <p:cNvSpPr txBox="1"/>
          <p:nvPr/>
        </p:nvSpPr>
        <p:spPr>
          <a:xfrm>
            <a:off x="799275" y="2826937"/>
            <a:ext cx="4262700" cy="5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 b="1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Roughing Pass: </a:t>
            </a:r>
            <a:r>
              <a:rPr lang="en"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rPr>
              <a:t>Toolpaths optimized to remove material quickly, leaving a “rough” finish in the work.</a:t>
            </a:r>
            <a:endParaRPr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  <p:sp>
        <p:nvSpPr>
          <p:cNvPr id="394" name="Google Shape;394;p51"/>
          <p:cNvSpPr txBox="1"/>
          <p:nvPr/>
        </p:nvSpPr>
        <p:spPr>
          <a:xfrm>
            <a:off x="799275" y="3831925"/>
            <a:ext cx="4262700" cy="5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 b="1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Finishing Pass: </a:t>
            </a:r>
            <a:r>
              <a:rPr lang="en"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rPr>
              <a:t>Toolpaths optimized to remove less material, usually more slowly, leaving a smoother surface on the work.</a:t>
            </a:r>
            <a:endParaRPr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" name="Google Shape;399;p52"/>
          <p:cNvPicPr preferRelativeResize="0"/>
          <p:nvPr/>
        </p:nvPicPr>
        <p:blipFill rotWithShape="1">
          <a:blip r:embed="rId3">
            <a:alphaModFix/>
          </a:blip>
          <a:srcRect t="9130" b="9130"/>
          <a:stretch/>
        </p:blipFill>
        <p:spPr>
          <a:xfrm>
            <a:off x="3945813" y="0"/>
            <a:ext cx="3762374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p52"/>
          <p:cNvPicPr preferRelativeResize="0"/>
          <p:nvPr/>
        </p:nvPicPr>
        <p:blipFill rotWithShape="1">
          <a:blip r:embed="rId4">
            <a:alphaModFix/>
          </a:blip>
          <a:srcRect l="25674" r="25679"/>
          <a:stretch/>
        </p:blipFill>
        <p:spPr>
          <a:xfrm>
            <a:off x="-12" y="0"/>
            <a:ext cx="3762373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401" name="Google Shape;401;p52"/>
          <p:cNvSpPr/>
          <p:nvPr/>
        </p:nvSpPr>
        <p:spPr>
          <a:xfrm>
            <a:off x="1526700" y="2200900"/>
            <a:ext cx="1540800" cy="2449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52"/>
          <p:cNvSpPr/>
          <p:nvPr/>
        </p:nvSpPr>
        <p:spPr>
          <a:xfrm>
            <a:off x="6342600" y="810700"/>
            <a:ext cx="1329600" cy="4370100"/>
          </a:xfrm>
          <a:prstGeom prst="rect">
            <a:avLst/>
          </a:prstGeom>
          <a:solidFill>
            <a:srgbClr val="908269">
              <a:alpha val="732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52"/>
          <p:cNvSpPr/>
          <p:nvPr/>
        </p:nvSpPr>
        <p:spPr>
          <a:xfrm>
            <a:off x="4204850" y="975325"/>
            <a:ext cx="2557200" cy="1165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p52"/>
          <p:cNvSpPr/>
          <p:nvPr/>
        </p:nvSpPr>
        <p:spPr>
          <a:xfrm>
            <a:off x="0" y="0"/>
            <a:ext cx="1329600" cy="4370100"/>
          </a:xfrm>
          <a:prstGeom prst="rect">
            <a:avLst/>
          </a:prstGeom>
          <a:solidFill>
            <a:srgbClr val="908269">
              <a:alpha val="732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p52"/>
          <p:cNvSpPr/>
          <p:nvPr/>
        </p:nvSpPr>
        <p:spPr>
          <a:xfrm>
            <a:off x="796200" y="975325"/>
            <a:ext cx="2271300" cy="1165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6" name="Google Shape;406;p52"/>
          <p:cNvSpPr txBox="1">
            <a:spLocks noGrp="1"/>
          </p:cNvSpPr>
          <p:nvPr>
            <p:ph type="ctrTitle"/>
          </p:nvPr>
        </p:nvSpPr>
        <p:spPr>
          <a:xfrm rot="5400000">
            <a:off x="6723900" y="1601226"/>
            <a:ext cx="28230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CONVENTIONAL VS. CLIMB</a:t>
            </a:r>
            <a:endParaRPr/>
          </a:p>
        </p:txBody>
      </p:sp>
      <p:sp>
        <p:nvSpPr>
          <p:cNvPr id="407" name="Google Shape;407;p52"/>
          <p:cNvSpPr/>
          <p:nvPr/>
        </p:nvSpPr>
        <p:spPr>
          <a:xfrm>
            <a:off x="1633675" y="2200900"/>
            <a:ext cx="1421700" cy="2449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52"/>
          <p:cNvSpPr txBox="1">
            <a:spLocks noGrp="1"/>
          </p:cNvSpPr>
          <p:nvPr>
            <p:ph type="subTitle" idx="1"/>
          </p:nvPr>
        </p:nvSpPr>
        <p:spPr>
          <a:xfrm>
            <a:off x="1329601" y="2147200"/>
            <a:ext cx="17379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Cutting motion of the tool is in the same direction as the feeding direction of the work.</a:t>
            </a:r>
            <a:endParaRPr/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Less wear</a:t>
            </a:r>
            <a:endParaRPr/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Less power needed</a:t>
            </a:r>
            <a:endParaRPr/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Better finish</a:t>
            </a:r>
            <a:endParaRPr/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Can be dangerous in certain conditions</a:t>
            </a:r>
            <a:endParaRPr/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Mostly used in CNC</a:t>
            </a:r>
            <a:endParaRPr/>
          </a:p>
        </p:txBody>
      </p:sp>
      <p:sp>
        <p:nvSpPr>
          <p:cNvPr id="409" name="Google Shape;409;p52"/>
          <p:cNvSpPr/>
          <p:nvPr/>
        </p:nvSpPr>
        <p:spPr>
          <a:xfrm>
            <a:off x="4240575" y="2200900"/>
            <a:ext cx="1540800" cy="2449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0" name="Google Shape;410;p52"/>
          <p:cNvSpPr txBox="1">
            <a:spLocks noGrp="1"/>
          </p:cNvSpPr>
          <p:nvPr>
            <p:ph type="subTitle" idx="3"/>
          </p:nvPr>
        </p:nvSpPr>
        <p:spPr>
          <a:xfrm>
            <a:off x="4068269" y="2147200"/>
            <a:ext cx="16266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</a:pPr>
            <a:r>
              <a:rPr lang="en">
                <a:solidFill>
                  <a:schemeClr val="dk1"/>
                </a:solidFill>
              </a:rPr>
              <a:t>Cutting motion rotates against the direction of the feed</a:t>
            </a:r>
            <a:endParaRPr>
              <a:solidFill>
                <a:schemeClr val="dk1"/>
              </a:solidFill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</a:pPr>
            <a:r>
              <a:rPr lang="en">
                <a:solidFill>
                  <a:schemeClr val="dk1"/>
                </a:solidFill>
              </a:rPr>
              <a:t>More wear</a:t>
            </a:r>
            <a:endParaRPr>
              <a:solidFill>
                <a:schemeClr val="dk1"/>
              </a:solidFill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</a:pPr>
            <a:r>
              <a:rPr lang="en">
                <a:solidFill>
                  <a:schemeClr val="dk1"/>
                </a:solidFill>
              </a:rPr>
              <a:t>More power necessary for similar cut</a:t>
            </a:r>
            <a:endParaRPr>
              <a:solidFill>
                <a:schemeClr val="dk1"/>
              </a:solidFill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</a:pPr>
            <a:r>
              <a:rPr lang="en">
                <a:solidFill>
                  <a:schemeClr val="dk1"/>
                </a:solidFill>
              </a:rPr>
              <a:t>Poor finish</a:t>
            </a:r>
            <a:endParaRPr>
              <a:solidFill>
                <a:schemeClr val="dk1"/>
              </a:solidFill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</a:pPr>
            <a:r>
              <a:rPr lang="en">
                <a:solidFill>
                  <a:schemeClr val="dk1"/>
                </a:solidFill>
              </a:rPr>
              <a:t>Less dangerous in manual milling operations 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411" name="Google Shape;411;p52"/>
          <p:cNvSpPr txBox="1">
            <a:spLocks noGrp="1"/>
          </p:cNvSpPr>
          <p:nvPr>
            <p:ph type="ctrTitle" idx="4"/>
          </p:nvPr>
        </p:nvSpPr>
        <p:spPr>
          <a:xfrm>
            <a:off x="4281042" y="1762400"/>
            <a:ext cx="2619300" cy="38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CONVENTIONAL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412" name="Google Shape;412;p52"/>
          <p:cNvSpPr txBox="1">
            <a:spLocks noGrp="1"/>
          </p:cNvSpPr>
          <p:nvPr>
            <p:ph type="ctrTitle" idx="2"/>
          </p:nvPr>
        </p:nvSpPr>
        <p:spPr>
          <a:xfrm>
            <a:off x="436064" y="1762400"/>
            <a:ext cx="2619300" cy="38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CLIMB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53"/>
          <p:cNvSpPr txBox="1">
            <a:spLocks noGrp="1"/>
          </p:cNvSpPr>
          <p:nvPr>
            <p:ph type="title"/>
          </p:nvPr>
        </p:nvSpPr>
        <p:spPr>
          <a:xfrm>
            <a:off x="457200" y="171450"/>
            <a:ext cx="8229600" cy="68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TOOLPATHS, CONT.</a:t>
            </a:r>
            <a:endParaRPr/>
          </a:p>
        </p:txBody>
      </p:sp>
      <p:sp>
        <p:nvSpPr>
          <p:cNvPr id="418" name="Google Shape;418;p53"/>
          <p:cNvSpPr txBox="1">
            <a:spLocks noGrp="1"/>
          </p:cNvSpPr>
          <p:nvPr>
            <p:ph type="body" idx="1"/>
          </p:nvPr>
        </p:nvSpPr>
        <p:spPr>
          <a:xfrm>
            <a:off x="457200" y="914400"/>
            <a:ext cx="4041600" cy="3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Climb Milling</a:t>
            </a:r>
            <a:endParaRPr/>
          </a:p>
        </p:txBody>
      </p:sp>
      <p:sp>
        <p:nvSpPr>
          <p:cNvPr id="419" name="Google Shape;419;p53"/>
          <p:cNvSpPr txBox="1">
            <a:spLocks noGrp="1"/>
          </p:cNvSpPr>
          <p:nvPr>
            <p:ph type="body" idx="2"/>
          </p:nvPr>
        </p:nvSpPr>
        <p:spPr>
          <a:xfrm>
            <a:off x="4632198" y="912113"/>
            <a:ext cx="4041600" cy="3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Conventional Milling</a:t>
            </a:r>
            <a:endParaRPr/>
          </a:p>
        </p:txBody>
      </p:sp>
      <p:pic>
        <p:nvPicPr>
          <p:cNvPr id="420" name="Google Shape;420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642950"/>
            <a:ext cx="2306771" cy="299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" name="Google Shape;421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53157" y="1642949"/>
            <a:ext cx="2746168" cy="299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54"/>
          <p:cNvSpPr txBox="1">
            <a:spLocks noGrp="1"/>
          </p:cNvSpPr>
          <p:nvPr>
            <p:ph type="ctrTitle" idx="2"/>
          </p:nvPr>
        </p:nvSpPr>
        <p:spPr>
          <a:xfrm>
            <a:off x="4213664" y="1299225"/>
            <a:ext cx="26979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Pocket</a:t>
            </a:r>
            <a:endParaRPr/>
          </a:p>
        </p:txBody>
      </p:sp>
      <p:sp>
        <p:nvSpPr>
          <p:cNvPr id="427" name="Google Shape;427;p54"/>
          <p:cNvSpPr txBox="1">
            <a:spLocks noGrp="1"/>
          </p:cNvSpPr>
          <p:nvPr>
            <p:ph type="ctrTitle"/>
          </p:nvPr>
        </p:nvSpPr>
        <p:spPr>
          <a:xfrm>
            <a:off x="631875" y="1299225"/>
            <a:ext cx="28713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Contour/Slot</a:t>
            </a:r>
            <a:endParaRPr/>
          </a:p>
        </p:txBody>
      </p:sp>
      <p:sp>
        <p:nvSpPr>
          <p:cNvPr id="428" name="Google Shape;428;p54"/>
          <p:cNvSpPr txBox="1">
            <a:spLocks noGrp="1"/>
          </p:cNvSpPr>
          <p:nvPr>
            <p:ph type="subTitle" idx="1"/>
          </p:nvPr>
        </p:nvSpPr>
        <p:spPr>
          <a:xfrm>
            <a:off x="631884" y="1868041"/>
            <a:ext cx="24807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Toolpath will travel along a set line in workpiece geometry</a:t>
            </a:r>
            <a:endParaRPr/>
          </a:p>
        </p:txBody>
      </p:sp>
      <p:sp>
        <p:nvSpPr>
          <p:cNvPr id="429" name="Google Shape;429;p54"/>
          <p:cNvSpPr txBox="1">
            <a:spLocks noGrp="1"/>
          </p:cNvSpPr>
          <p:nvPr>
            <p:ph type="subTitle" idx="3"/>
          </p:nvPr>
        </p:nvSpPr>
        <p:spPr>
          <a:xfrm>
            <a:off x="4213664" y="1868041"/>
            <a:ext cx="25860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Software generates a toolpath that clears material from a closed (water-tight) 2D geometry</a:t>
            </a:r>
            <a:endParaRPr/>
          </a:p>
        </p:txBody>
      </p:sp>
      <p:sp>
        <p:nvSpPr>
          <p:cNvPr id="430" name="Google Shape;430;p54"/>
          <p:cNvSpPr txBox="1">
            <a:spLocks noGrp="1"/>
          </p:cNvSpPr>
          <p:nvPr>
            <p:ph type="ctrTitle" idx="4"/>
          </p:nvPr>
        </p:nvSpPr>
        <p:spPr>
          <a:xfrm>
            <a:off x="631883" y="3636727"/>
            <a:ext cx="28713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Engrave</a:t>
            </a:r>
            <a:endParaRPr/>
          </a:p>
        </p:txBody>
      </p:sp>
      <p:sp>
        <p:nvSpPr>
          <p:cNvPr id="431" name="Google Shape;431;p54"/>
          <p:cNvSpPr txBox="1">
            <a:spLocks noGrp="1"/>
          </p:cNvSpPr>
          <p:nvPr>
            <p:ph type="subTitle" idx="5"/>
          </p:nvPr>
        </p:nvSpPr>
        <p:spPr>
          <a:xfrm>
            <a:off x="631884" y="4219008"/>
            <a:ext cx="24807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Generates a toolpath that carves a profile (V or U shape example)</a:t>
            </a:r>
            <a:endParaRPr/>
          </a:p>
        </p:txBody>
      </p:sp>
      <p:sp>
        <p:nvSpPr>
          <p:cNvPr id="432" name="Google Shape;432;p54"/>
          <p:cNvSpPr txBox="1">
            <a:spLocks noGrp="1"/>
          </p:cNvSpPr>
          <p:nvPr>
            <p:ph type="ctrTitle" idx="6"/>
          </p:nvPr>
        </p:nvSpPr>
        <p:spPr>
          <a:xfrm rot="5400000">
            <a:off x="6685437" y="1646270"/>
            <a:ext cx="29133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TOOLPATHS</a:t>
            </a:r>
            <a:endParaRPr/>
          </a:p>
        </p:txBody>
      </p:sp>
      <p:sp>
        <p:nvSpPr>
          <p:cNvPr id="433" name="Google Shape;433;p54"/>
          <p:cNvSpPr txBox="1">
            <a:spLocks noGrp="1"/>
          </p:cNvSpPr>
          <p:nvPr>
            <p:ph type="ctrTitle" idx="7"/>
          </p:nvPr>
        </p:nvSpPr>
        <p:spPr>
          <a:xfrm>
            <a:off x="4213664" y="3636734"/>
            <a:ext cx="25860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Adaptive (Fusion 360)</a:t>
            </a:r>
            <a:endParaRPr/>
          </a:p>
        </p:txBody>
      </p:sp>
      <p:sp>
        <p:nvSpPr>
          <p:cNvPr id="434" name="Google Shape;434;p54"/>
          <p:cNvSpPr txBox="1">
            <a:spLocks noGrp="1"/>
          </p:cNvSpPr>
          <p:nvPr>
            <p:ph type="subTitle" idx="8"/>
          </p:nvPr>
        </p:nvSpPr>
        <p:spPr>
          <a:xfrm>
            <a:off x="4213664" y="4219008"/>
            <a:ext cx="25860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Toolpath that maximizes material clearing  with the least amount of time, tool wear, etc.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Does not produce a final finish.</a:t>
            </a:r>
            <a:endParaRPr/>
          </a:p>
        </p:txBody>
      </p:sp>
      <p:pic>
        <p:nvPicPr>
          <p:cNvPr id="435" name="Google Shape;435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9219" y="74525"/>
            <a:ext cx="2585998" cy="153163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" name="Google Shape;436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92224" y="125987"/>
            <a:ext cx="2140801" cy="142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p5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64476" y="2405051"/>
            <a:ext cx="1697978" cy="1531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Google Shape;438;p5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36271" y="2436907"/>
            <a:ext cx="2140800" cy="14679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55"/>
          <p:cNvSpPr/>
          <p:nvPr/>
        </p:nvSpPr>
        <p:spPr>
          <a:xfrm rot="-5400000" flipH="1">
            <a:off x="3281200" y="-725975"/>
            <a:ext cx="2581500" cy="6159000"/>
          </a:xfrm>
          <a:prstGeom prst="rect">
            <a:avLst/>
          </a:prstGeom>
          <a:gradFill>
            <a:gsLst>
              <a:gs pos="0">
                <a:srgbClr val="908269">
                  <a:alpha val="49019"/>
                </a:srgbClr>
              </a:gs>
              <a:gs pos="100000">
                <a:schemeClr val="accent1"/>
              </a:gs>
            </a:gsLst>
            <a:lin ang="18900044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55"/>
          <p:cNvSpPr txBox="1">
            <a:spLocks noGrp="1"/>
          </p:cNvSpPr>
          <p:nvPr>
            <p:ph type="title"/>
          </p:nvPr>
        </p:nvSpPr>
        <p:spPr>
          <a:xfrm>
            <a:off x="2393100" y="1742750"/>
            <a:ext cx="403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CAM TO MACHINE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445" name="Google Shape;445;p55"/>
          <p:cNvSpPr/>
          <p:nvPr/>
        </p:nvSpPr>
        <p:spPr>
          <a:xfrm rot="-5400000" flipH="1">
            <a:off x="593250" y="3993775"/>
            <a:ext cx="556500" cy="1743000"/>
          </a:xfrm>
          <a:prstGeom prst="rect">
            <a:avLst/>
          </a:prstGeom>
          <a:gradFill>
            <a:gsLst>
              <a:gs pos="0">
                <a:srgbClr val="908269">
                  <a:alpha val="49019"/>
                </a:srgbClr>
              </a:gs>
              <a:gs pos="100000">
                <a:schemeClr val="accent1"/>
              </a:gs>
            </a:gsLst>
            <a:lin ang="18900044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55"/>
          <p:cNvSpPr/>
          <p:nvPr/>
        </p:nvSpPr>
        <p:spPr>
          <a:xfrm rot="-5400000" flipH="1">
            <a:off x="8279175" y="74250"/>
            <a:ext cx="939000" cy="790500"/>
          </a:xfrm>
          <a:prstGeom prst="rect">
            <a:avLst/>
          </a:prstGeom>
          <a:gradFill>
            <a:gsLst>
              <a:gs pos="0">
                <a:srgbClr val="908269">
                  <a:alpha val="49019"/>
                </a:srgbClr>
              </a:gs>
              <a:gs pos="100000">
                <a:schemeClr val="accent1"/>
              </a:gs>
            </a:gsLst>
            <a:lin ang="18900044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9"/>
          <p:cNvSpPr/>
          <p:nvPr/>
        </p:nvSpPr>
        <p:spPr>
          <a:xfrm rot="-5400000" flipH="1">
            <a:off x="3281200" y="-725975"/>
            <a:ext cx="2581500" cy="6159000"/>
          </a:xfrm>
          <a:prstGeom prst="rect">
            <a:avLst/>
          </a:prstGeom>
          <a:gradFill>
            <a:gsLst>
              <a:gs pos="0">
                <a:srgbClr val="908269">
                  <a:alpha val="49019"/>
                </a:srgbClr>
              </a:gs>
              <a:gs pos="100000">
                <a:schemeClr val="accent1"/>
              </a:gs>
            </a:gsLst>
            <a:lin ang="18900044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29"/>
          <p:cNvSpPr txBox="1">
            <a:spLocks noGrp="1"/>
          </p:cNvSpPr>
          <p:nvPr>
            <p:ph type="title"/>
          </p:nvPr>
        </p:nvSpPr>
        <p:spPr>
          <a:xfrm>
            <a:off x="3200250" y="1742750"/>
            <a:ext cx="2743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ROUTERS &amp; MILLS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70" name="Google Shape;170;p29"/>
          <p:cNvSpPr/>
          <p:nvPr/>
        </p:nvSpPr>
        <p:spPr>
          <a:xfrm rot="-5400000" flipH="1">
            <a:off x="593250" y="3993775"/>
            <a:ext cx="556500" cy="1743000"/>
          </a:xfrm>
          <a:prstGeom prst="rect">
            <a:avLst/>
          </a:prstGeom>
          <a:gradFill>
            <a:gsLst>
              <a:gs pos="0">
                <a:srgbClr val="908269">
                  <a:alpha val="49019"/>
                </a:srgbClr>
              </a:gs>
              <a:gs pos="100000">
                <a:schemeClr val="accent1"/>
              </a:gs>
            </a:gsLst>
            <a:lin ang="18900044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29"/>
          <p:cNvSpPr/>
          <p:nvPr/>
        </p:nvSpPr>
        <p:spPr>
          <a:xfrm rot="-5400000" flipH="1">
            <a:off x="8279175" y="74250"/>
            <a:ext cx="939000" cy="790500"/>
          </a:xfrm>
          <a:prstGeom prst="rect">
            <a:avLst/>
          </a:prstGeom>
          <a:gradFill>
            <a:gsLst>
              <a:gs pos="0">
                <a:srgbClr val="908269">
                  <a:alpha val="49019"/>
                </a:srgbClr>
              </a:gs>
              <a:gs pos="100000">
                <a:schemeClr val="accent1"/>
              </a:gs>
            </a:gsLst>
            <a:lin ang="18900044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56"/>
          <p:cNvSpPr txBox="1">
            <a:spLocks noGrp="1"/>
          </p:cNvSpPr>
          <p:nvPr>
            <p:ph type="subTitle" idx="1"/>
          </p:nvPr>
        </p:nvSpPr>
        <p:spPr>
          <a:xfrm flipH="1">
            <a:off x="916800" y="2418703"/>
            <a:ext cx="1650300" cy="7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Software that turns CAM toolpaths into g-code for the control software</a:t>
            </a:r>
            <a:endParaRPr/>
          </a:p>
        </p:txBody>
      </p:sp>
      <p:pic>
        <p:nvPicPr>
          <p:cNvPr id="452" name="Google Shape;452;p56"/>
          <p:cNvPicPr preferRelativeResize="0"/>
          <p:nvPr/>
        </p:nvPicPr>
        <p:blipFill rotWithShape="1">
          <a:blip r:embed="rId3">
            <a:alphaModFix/>
          </a:blip>
          <a:srcRect l="8449" t="41811" r="798" b="15628"/>
          <a:stretch/>
        </p:blipFill>
        <p:spPr>
          <a:xfrm>
            <a:off x="281775" y="3300350"/>
            <a:ext cx="4318800" cy="130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p56"/>
          <p:cNvPicPr preferRelativeResize="0"/>
          <p:nvPr/>
        </p:nvPicPr>
        <p:blipFill rotWithShape="1">
          <a:blip r:embed="rId4">
            <a:alphaModFix/>
          </a:blip>
          <a:srcRect t="54049" b="20142"/>
          <a:stretch/>
        </p:blipFill>
        <p:spPr>
          <a:xfrm>
            <a:off x="0" y="540000"/>
            <a:ext cx="4600573" cy="1303201"/>
          </a:xfrm>
          <a:prstGeom prst="rect">
            <a:avLst/>
          </a:prstGeom>
          <a:noFill/>
          <a:ln>
            <a:noFill/>
          </a:ln>
        </p:spPr>
      </p:pic>
      <p:sp>
        <p:nvSpPr>
          <p:cNvPr id="454" name="Google Shape;454;p56"/>
          <p:cNvSpPr/>
          <p:nvPr/>
        </p:nvSpPr>
        <p:spPr>
          <a:xfrm>
            <a:off x="3924225" y="540000"/>
            <a:ext cx="2716200" cy="512100"/>
          </a:xfrm>
          <a:prstGeom prst="rect">
            <a:avLst/>
          </a:prstGeom>
          <a:solidFill>
            <a:srgbClr val="908269">
              <a:alpha val="617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56"/>
          <p:cNvSpPr txBox="1">
            <a:spLocks noGrp="1"/>
          </p:cNvSpPr>
          <p:nvPr>
            <p:ph type="ctrTitle" idx="6"/>
          </p:nvPr>
        </p:nvSpPr>
        <p:spPr>
          <a:xfrm rot="5400000">
            <a:off x="6917630" y="1407498"/>
            <a:ext cx="24498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PROCESS</a:t>
            </a:r>
            <a:endParaRPr/>
          </a:p>
        </p:txBody>
      </p:sp>
      <p:sp>
        <p:nvSpPr>
          <p:cNvPr id="456" name="Google Shape;456;p56"/>
          <p:cNvSpPr/>
          <p:nvPr/>
        </p:nvSpPr>
        <p:spPr>
          <a:xfrm>
            <a:off x="3924225" y="3300350"/>
            <a:ext cx="2716200" cy="512100"/>
          </a:xfrm>
          <a:prstGeom prst="rect">
            <a:avLst/>
          </a:prstGeom>
          <a:solidFill>
            <a:srgbClr val="908269">
              <a:alpha val="617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56"/>
          <p:cNvSpPr/>
          <p:nvPr/>
        </p:nvSpPr>
        <p:spPr>
          <a:xfrm flipH="1">
            <a:off x="598500" y="1920175"/>
            <a:ext cx="2716200" cy="512100"/>
          </a:xfrm>
          <a:prstGeom prst="rect">
            <a:avLst/>
          </a:prstGeom>
          <a:solidFill>
            <a:srgbClr val="908269">
              <a:alpha val="617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56"/>
          <p:cNvSpPr txBox="1">
            <a:spLocks noGrp="1"/>
          </p:cNvSpPr>
          <p:nvPr>
            <p:ph type="ctrTitle"/>
          </p:nvPr>
        </p:nvSpPr>
        <p:spPr>
          <a:xfrm>
            <a:off x="352200" y="2047350"/>
            <a:ext cx="2571000" cy="38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POST - PROCESSOR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459" name="Google Shape;459;p56"/>
          <p:cNvSpPr txBox="1">
            <a:spLocks noGrp="1"/>
          </p:cNvSpPr>
          <p:nvPr>
            <p:ph type="subTitle" idx="2"/>
          </p:nvPr>
        </p:nvSpPr>
        <p:spPr>
          <a:xfrm>
            <a:off x="4682003" y="1022199"/>
            <a:ext cx="19602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Text file ANY CNC software/controller combo can read. 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56"/>
          <p:cNvSpPr txBox="1">
            <a:spLocks noGrp="1"/>
          </p:cNvSpPr>
          <p:nvPr>
            <p:ph type="ctrTitle" idx="3"/>
          </p:nvPr>
        </p:nvSpPr>
        <p:spPr>
          <a:xfrm>
            <a:off x="4682003" y="667193"/>
            <a:ext cx="2619300" cy="38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CAM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461" name="Google Shape;461;p56"/>
          <p:cNvSpPr txBox="1">
            <a:spLocks noGrp="1"/>
          </p:cNvSpPr>
          <p:nvPr>
            <p:ph type="subTitle" idx="4"/>
          </p:nvPr>
        </p:nvSpPr>
        <p:spPr>
          <a:xfrm>
            <a:off x="4682003" y="3788925"/>
            <a:ext cx="22149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breakout board, contactors, motor drivers and sometimes even the variable frequency drive for the spindle.</a:t>
            </a:r>
            <a:endParaRPr/>
          </a:p>
        </p:txBody>
      </p:sp>
      <p:sp>
        <p:nvSpPr>
          <p:cNvPr id="462" name="Google Shape;462;p56"/>
          <p:cNvSpPr txBox="1">
            <a:spLocks noGrp="1"/>
          </p:cNvSpPr>
          <p:nvPr>
            <p:ph type="ctrTitle" idx="5"/>
          </p:nvPr>
        </p:nvSpPr>
        <p:spPr>
          <a:xfrm>
            <a:off x="4164828" y="3427540"/>
            <a:ext cx="2475600" cy="38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CONTROL SOFTWARE</a:t>
            </a:r>
            <a:endParaRPr>
              <a:solidFill>
                <a:schemeClr val="lt1"/>
              </a:solidFill>
            </a:endParaRPr>
          </a:p>
        </p:txBody>
      </p:sp>
      <p:cxnSp>
        <p:nvCxnSpPr>
          <p:cNvPr id="463" name="Google Shape;463;p56"/>
          <p:cNvCxnSpPr/>
          <p:nvPr/>
        </p:nvCxnSpPr>
        <p:spPr>
          <a:xfrm flipH="1">
            <a:off x="3425625" y="1135375"/>
            <a:ext cx="739200" cy="7848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64" name="Google Shape;464;p56"/>
          <p:cNvCxnSpPr/>
          <p:nvPr/>
        </p:nvCxnSpPr>
        <p:spPr>
          <a:xfrm>
            <a:off x="3513825" y="2301688"/>
            <a:ext cx="651000" cy="8073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9" name="Google Shape;469;p57"/>
          <p:cNvPicPr preferRelativeResize="0"/>
          <p:nvPr/>
        </p:nvPicPr>
        <p:blipFill rotWithShape="1">
          <a:blip r:embed="rId3">
            <a:alphaModFix/>
          </a:blip>
          <a:srcRect l="26732" r="26727"/>
          <a:stretch/>
        </p:blipFill>
        <p:spPr>
          <a:xfrm>
            <a:off x="5381625" y="0"/>
            <a:ext cx="3762371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p57"/>
          <p:cNvSpPr/>
          <p:nvPr/>
        </p:nvSpPr>
        <p:spPr>
          <a:xfrm>
            <a:off x="4819650" y="1577400"/>
            <a:ext cx="2991000" cy="1988700"/>
          </a:xfrm>
          <a:prstGeom prst="rect">
            <a:avLst/>
          </a:prstGeom>
          <a:solidFill>
            <a:srgbClr val="CFC3AC">
              <a:alpha val="584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57"/>
          <p:cNvSpPr txBox="1">
            <a:spLocks noGrp="1"/>
          </p:cNvSpPr>
          <p:nvPr>
            <p:ph type="subTitle" idx="1"/>
          </p:nvPr>
        </p:nvSpPr>
        <p:spPr>
          <a:xfrm flipH="1">
            <a:off x="1667175" y="2154225"/>
            <a:ext cx="2503200" cy="11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A “driver” to match specific CAM software to a specific controller</a:t>
            </a:r>
            <a:endParaRPr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Often installed as part of the set up for a CAM software</a:t>
            </a:r>
            <a:endParaRPr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Generates the g-code that the CNC controller reads</a:t>
            </a:r>
            <a:endParaRPr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57"/>
          <p:cNvSpPr txBox="1">
            <a:spLocks noGrp="1"/>
          </p:cNvSpPr>
          <p:nvPr>
            <p:ph type="title"/>
          </p:nvPr>
        </p:nvSpPr>
        <p:spPr>
          <a:xfrm>
            <a:off x="408075" y="1425075"/>
            <a:ext cx="3762300" cy="89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POST-PROCESSORS</a:t>
            </a:r>
            <a:endParaRPr/>
          </a:p>
        </p:txBody>
      </p:sp>
      <p:sp>
        <p:nvSpPr>
          <p:cNvPr id="473" name="Google Shape;473;p57"/>
          <p:cNvSpPr/>
          <p:nvPr/>
        </p:nvSpPr>
        <p:spPr>
          <a:xfrm>
            <a:off x="0" y="1577400"/>
            <a:ext cx="362100" cy="1988700"/>
          </a:xfrm>
          <a:prstGeom prst="rect">
            <a:avLst/>
          </a:prstGeom>
          <a:solidFill>
            <a:srgbClr val="CFC3AC">
              <a:alpha val="584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58"/>
          <p:cNvSpPr txBox="1">
            <a:spLocks noGrp="1"/>
          </p:cNvSpPr>
          <p:nvPr>
            <p:ph type="subTitle" idx="1"/>
          </p:nvPr>
        </p:nvSpPr>
        <p:spPr>
          <a:xfrm flipH="1">
            <a:off x="916800" y="2418703"/>
            <a:ext cx="1650300" cy="7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Software that sends g-code into control board.</a:t>
            </a:r>
            <a:endParaRPr/>
          </a:p>
        </p:txBody>
      </p:sp>
      <p:pic>
        <p:nvPicPr>
          <p:cNvPr id="479" name="Google Shape;479;p58"/>
          <p:cNvPicPr preferRelativeResize="0"/>
          <p:nvPr/>
        </p:nvPicPr>
        <p:blipFill rotWithShape="1">
          <a:blip r:embed="rId3">
            <a:alphaModFix/>
          </a:blip>
          <a:srcRect l="10979" t="10299" r="10987" b="42988"/>
          <a:stretch/>
        </p:blipFill>
        <p:spPr>
          <a:xfrm>
            <a:off x="0" y="3300350"/>
            <a:ext cx="4600571" cy="1303009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" name="Google Shape;480;p58"/>
          <p:cNvPicPr preferRelativeResize="0"/>
          <p:nvPr/>
        </p:nvPicPr>
        <p:blipFill rotWithShape="1">
          <a:blip r:embed="rId4">
            <a:alphaModFix/>
          </a:blip>
          <a:srcRect t="54049" b="20142"/>
          <a:stretch/>
        </p:blipFill>
        <p:spPr>
          <a:xfrm>
            <a:off x="0" y="540000"/>
            <a:ext cx="4600573" cy="1303201"/>
          </a:xfrm>
          <a:prstGeom prst="rect">
            <a:avLst/>
          </a:prstGeom>
          <a:noFill/>
          <a:ln>
            <a:noFill/>
          </a:ln>
        </p:spPr>
      </p:pic>
      <p:sp>
        <p:nvSpPr>
          <p:cNvPr id="481" name="Google Shape;481;p58"/>
          <p:cNvSpPr/>
          <p:nvPr/>
        </p:nvSpPr>
        <p:spPr>
          <a:xfrm>
            <a:off x="3924225" y="540000"/>
            <a:ext cx="2716200" cy="512100"/>
          </a:xfrm>
          <a:prstGeom prst="rect">
            <a:avLst/>
          </a:prstGeom>
          <a:solidFill>
            <a:srgbClr val="908269">
              <a:alpha val="617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2" name="Google Shape;482;p58"/>
          <p:cNvSpPr txBox="1">
            <a:spLocks noGrp="1"/>
          </p:cNvSpPr>
          <p:nvPr>
            <p:ph type="ctrTitle" idx="6"/>
          </p:nvPr>
        </p:nvSpPr>
        <p:spPr>
          <a:xfrm rot="5400000">
            <a:off x="6917630" y="1407498"/>
            <a:ext cx="24498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PROCESS</a:t>
            </a:r>
            <a:endParaRPr/>
          </a:p>
        </p:txBody>
      </p:sp>
      <p:sp>
        <p:nvSpPr>
          <p:cNvPr id="483" name="Google Shape;483;p58"/>
          <p:cNvSpPr/>
          <p:nvPr/>
        </p:nvSpPr>
        <p:spPr>
          <a:xfrm>
            <a:off x="3924225" y="3300350"/>
            <a:ext cx="2716200" cy="512100"/>
          </a:xfrm>
          <a:prstGeom prst="rect">
            <a:avLst/>
          </a:prstGeom>
          <a:solidFill>
            <a:srgbClr val="908269">
              <a:alpha val="617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4" name="Google Shape;484;p58"/>
          <p:cNvSpPr/>
          <p:nvPr/>
        </p:nvSpPr>
        <p:spPr>
          <a:xfrm flipH="1">
            <a:off x="598500" y="1920175"/>
            <a:ext cx="2716200" cy="512100"/>
          </a:xfrm>
          <a:prstGeom prst="rect">
            <a:avLst/>
          </a:prstGeom>
          <a:solidFill>
            <a:srgbClr val="908269">
              <a:alpha val="617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5" name="Google Shape;485;p58"/>
          <p:cNvSpPr txBox="1">
            <a:spLocks noGrp="1"/>
          </p:cNvSpPr>
          <p:nvPr>
            <p:ph type="ctrTitle"/>
          </p:nvPr>
        </p:nvSpPr>
        <p:spPr>
          <a:xfrm>
            <a:off x="352200" y="2047350"/>
            <a:ext cx="2571000" cy="38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">
                <a:solidFill>
                  <a:schemeClr val="lt1"/>
                </a:solidFill>
              </a:rPr>
            </a:br>
            <a:r>
              <a:rPr lang="en">
                <a:solidFill>
                  <a:schemeClr val="lt1"/>
                </a:solidFill>
              </a:rPr>
              <a:t>CONTROL SOFTWARE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486" name="Google Shape;486;p58"/>
          <p:cNvSpPr txBox="1">
            <a:spLocks noGrp="1"/>
          </p:cNvSpPr>
          <p:nvPr>
            <p:ph type="subTitle" idx="2"/>
          </p:nvPr>
        </p:nvSpPr>
        <p:spPr>
          <a:xfrm>
            <a:off x="4682003" y="1022199"/>
            <a:ext cx="19602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Text file ANY CNC software/controller combo can read. 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Generated by post-processor</a:t>
            </a:r>
            <a:endParaRPr/>
          </a:p>
        </p:txBody>
      </p:sp>
      <p:sp>
        <p:nvSpPr>
          <p:cNvPr id="487" name="Google Shape;487;p58"/>
          <p:cNvSpPr txBox="1">
            <a:spLocks noGrp="1"/>
          </p:cNvSpPr>
          <p:nvPr>
            <p:ph type="ctrTitle" idx="3"/>
          </p:nvPr>
        </p:nvSpPr>
        <p:spPr>
          <a:xfrm>
            <a:off x="4682003" y="667193"/>
            <a:ext cx="2619300" cy="38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G-CODE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488" name="Google Shape;488;p58"/>
          <p:cNvSpPr txBox="1">
            <a:spLocks noGrp="1"/>
          </p:cNvSpPr>
          <p:nvPr>
            <p:ph type="subTitle" idx="4"/>
          </p:nvPr>
        </p:nvSpPr>
        <p:spPr>
          <a:xfrm>
            <a:off x="4682003" y="3788925"/>
            <a:ext cx="22149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breakout board, contactors, motor drivers and sometimes even the variable frequency drive for the spindle.</a:t>
            </a:r>
            <a:endParaRPr/>
          </a:p>
        </p:txBody>
      </p:sp>
      <p:sp>
        <p:nvSpPr>
          <p:cNvPr id="489" name="Google Shape;489;p58"/>
          <p:cNvSpPr txBox="1">
            <a:spLocks noGrp="1"/>
          </p:cNvSpPr>
          <p:nvPr>
            <p:ph type="ctrTitle" idx="5"/>
          </p:nvPr>
        </p:nvSpPr>
        <p:spPr>
          <a:xfrm>
            <a:off x="4682003" y="3436790"/>
            <a:ext cx="2475600" cy="38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CONTROLLER</a:t>
            </a:r>
            <a:endParaRPr>
              <a:solidFill>
                <a:schemeClr val="lt1"/>
              </a:solidFill>
            </a:endParaRPr>
          </a:p>
        </p:txBody>
      </p:sp>
      <p:cxnSp>
        <p:nvCxnSpPr>
          <p:cNvPr id="490" name="Google Shape;490;p58"/>
          <p:cNvCxnSpPr/>
          <p:nvPr/>
        </p:nvCxnSpPr>
        <p:spPr>
          <a:xfrm flipH="1">
            <a:off x="3425625" y="1135375"/>
            <a:ext cx="739200" cy="7848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91" name="Google Shape;491;p58"/>
          <p:cNvCxnSpPr/>
          <p:nvPr/>
        </p:nvCxnSpPr>
        <p:spPr>
          <a:xfrm>
            <a:off x="3513825" y="2301688"/>
            <a:ext cx="651000" cy="8073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59"/>
          <p:cNvSpPr/>
          <p:nvPr/>
        </p:nvSpPr>
        <p:spPr>
          <a:xfrm rot="-5400000">
            <a:off x="6349650" y="643825"/>
            <a:ext cx="1057500" cy="3104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97" name="Google Shape;497;p59"/>
          <p:cNvPicPr preferRelativeResize="0"/>
          <p:nvPr/>
        </p:nvPicPr>
        <p:blipFill rotWithShape="1">
          <a:blip r:embed="rId3">
            <a:alphaModFix/>
          </a:blip>
          <a:srcRect t="3643" b="-816"/>
          <a:stretch/>
        </p:blipFill>
        <p:spPr>
          <a:xfrm>
            <a:off x="331425" y="271375"/>
            <a:ext cx="4224900" cy="4506148"/>
          </a:xfrm>
          <a:prstGeom prst="rect">
            <a:avLst/>
          </a:prstGeom>
          <a:noFill/>
          <a:ln>
            <a:noFill/>
          </a:ln>
        </p:spPr>
      </p:pic>
      <p:sp>
        <p:nvSpPr>
          <p:cNvPr id="498" name="Google Shape;498;p59"/>
          <p:cNvSpPr txBox="1">
            <a:spLocks noGrp="1"/>
          </p:cNvSpPr>
          <p:nvPr>
            <p:ph type="ctrTitle"/>
          </p:nvPr>
        </p:nvSpPr>
        <p:spPr>
          <a:xfrm>
            <a:off x="5432000" y="710675"/>
            <a:ext cx="2888100" cy="205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G-CODE</a:t>
            </a:r>
            <a:endParaRPr sz="2800">
              <a:solidFill>
                <a:schemeClr val="lt1"/>
              </a:solidFill>
            </a:endParaRPr>
          </a:p>
        </p:txBody>
      </p:sp>
      <p:sp>
        <p:nvSpPr>
          <p:cNvPr id="499" name="Google Shape;499;p59"/>
          <p:cNvSpPr txBox="1">
            <a:spLocks noGrp="1"/>
          </p:cNvSpPr>
          <p:nvPr>
            <p:ph type="subTitle" idx="1"/>
          </p:nvPr>
        </p:nvSpPr>
        <p:spPr>
          <a:xfrm>
            <a:off x="5363550" y="2724625"/>
            <a:ext cx="2956500" cy="178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r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GO - Rapid Travel</a:t>
            </a:r>
            <a:endParaRPr/>
          </a:p>
          <a:p>
            <a:pPr marL="45720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04800" algn="r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G1 - Travel while Working</a:t>
            </a:r>
            <a:endParaRPr/>
          </a:p>
          <a:p>
            <a:pPr marL="45720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04800" algn="r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F - Feed</a:t>
            </a:r>
            <a:endParaRPr/>
          </a:p>
          <a:p>
            <a:pPr marL="45720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04800" algn="r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X; Y; Z - Coordinates in Space</a:t>
            </a:r>
            <a:endParaRPr/>
          </a:p>
          <a:p>
            <a:pPr marL="45720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04800" algn="r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M4/M5 -  Tool On/Off</a:t>
            </a:r>
            <a:endParaRPr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04800" algn="r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Units matter!</a:t>
            </a:r>
            <a:endParaRPr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0" name="Google Shape;500;p59"/>
          <p:cNvSpPr/>
          <p:nvPr/>
        </p:nvSpPr>
        <p:spPr>
          <a:xfrm rot="-5400000">
            <a:off x="6600" y="1660525"/>
            <a:ext cx="1057500" cy="1070700"/>
          </a:xfrm>
          <a:prstGeom prst="rect">
            <a:avLst/>
          </a:prstGeom>
          <a:gradFill>
            <a:gsLst>
              <a:gs pos="0">
                <a:srgbClr val="908269">
                  <a:alpha val="49019"/>
                </a:srgbClr>
              </a:gs>
              <a:gs pos="100000">
                <a:schemeClr val="accent1"/>
              </a:gs>
            </a:gsLst>
            <a:lin ang="18900044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60"/>
          <p:cNvSpPr txBox="1">
            <a:spLocks noGrp="1"/>
          </p:cNvSpPr>
          <p:nvPr>
            <p:ph type="ctrTitle" idx="4"/>
          </p:nvPr>
        </p:nvSpPr>
        <p:spPr>
          <a:xfrm rot="5400000">
            <a:off x="6330975" y="2000725"/>
            <a:ext cx="36222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CONTROL SOFTWARE</a:t>
            </a:r>
            <a:endParaRPr/>
          </a:p>
        </p:txBody>
      </p:sp>
      <p:sp>
        <p:nvSpPr>
          <p:cNvPr id="506" name="Google Shape;506;p60"/>
          <p:cNvSpPr txBox="1">
            <a:spLocks noGrp="1"/>
          </p:cNvSpPr>
          <p:nvPr>
            <p:ph type="subTitle" idx="1"/>
          </p:nvPr>
        </p:nvSpPr>
        <p:spPr>
          <a:xfrm>
            <a:off x="4633950" y="1154696"/>
            <a:ext cx="18180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More expensive</a:t>
            </a:r>
            <a:endParaRPr/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Work out of the box</a:t>
            </a:r>
            <a:endParaRPr/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Customizable with support</a:t>
            </a:r>
            <a:endParaRPr/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Can sacrifice approachability for compatibility</a:t>
            </a:r>
            <a:endParaRPr/>
          </a:p>
        </p:txBody>
      </p:sp>
      <p:sp>
        <p:nvSpPr>
          <p:cNvPr id="507" name="Google Shape;507;p60"/>
          <p:cNvSpPr txBox="1">
            <a:spLocks noGrp="1"/>
          </p:cNvSpPr>
          <p:nvPr>
            <p:ph type="subTitle" idx="2"/>
          </p:nvPr>
        </p:nvSpPr>
        <p:spPr>
          <a:xfrm>
            <a:off x="4660150" y="3118670"/>
            <a:ext cx="18180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Less expensive</a:t>
            </a:r>
            <a:endParaRPr/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Setup requires more expertise</a:t>
            </a:r>
            <a:endParaRPr/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Limited compatibility</a:t>
            </a:r>
            <a:endParaRPr/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Customizable with community support</a:t>
            </a:r>
            <a:endParaRPr/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Usually sacrifices approachability for compatibility</a:t>
            </a:r>
            <a:endParaRPr/>
          </a:p>
        </p:txBody>
      </p:sp>
      <p:sp>
        <p:nvSpPr>
          <p:cNvPr id="508" name="Google Shape;508;p60"/>
          <p:cNvSpPr txBox="1">
            <a:spLocks noGrp="1"/>
          </p:cNvSpPr>
          <p:nvPr>
            <p:ph type="ctrTitle"/>
          </p:nvPr>
        </p:nvSpPr>
        <p:spPr>
          <a:xfrm>
            <a:off x="4633950" y="853496"/>
            <a:ext cx="2619300" cy="38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PROPRIETARY</a:t>
            </a:r>
            <a:endParaRPr/>
          </a:p>
        </p:txBody>
      </p:sp>
      <p:sp>
        <p:nvSpPr>
          <p:cNvPr id="509" name="Google Shape;509;p60"/>
          <p:cNvSpPr txBox="1">
            <a:spLocks noGrp="1"/>
          </p:cNvSpPr>
          <p:nvPr>
            <p:ph type="ctrTitle" idx="3"/>
          </p:nvPr>
        </p:nvSpPr>
        <p:spPr>
          <a:xfrm>
            <a:off x="4660150" y="2810070"/>
            <a:ext cx="2619300" cy="38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OPEN-SOURCE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510" name="Google Shape;510;p60"/>
          <p:cNvSpPr/>
          <p:nvPr/>
        </p:nvSpPr>
        <p:spPr>
          <a:xfrm>
            <a:off x="4091850" y="652475"/>
            <a:ext cx="159300" cy="1867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" name="Google Shape;511;p60"/>
          <p:cNvSpPr/>
          <p:nvPr/>
        </p:nvSpPr>
        <p:spPr>
          <a:xfrm>
            <a:off x="4091850" y="2397825"/>
            <a:ext cx="159300" cy="2093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12" name="Google Shape;512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31500" y="3455675"/>
            <a:ext cx="1857375" cy="1152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" name="Google Shape;513;p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5563" y="2384709"/>
            <a:ext cx="1511987" cy="495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Google Shape;514;p6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57988" y="2940621"/>
            <a:ext cx="1407374" cy="254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" name="Google Shape;515;p6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5425" y="396625"/>
            <a:ext cx="2032275" cy="152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" name="Google Shape;516;p6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648775" y="806874"/>
            <a:ext cx="2398675" cy="70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" name="Google Shape;517;p6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57996" y="2992431"/>
            <a:ext cx="1857375" cy="1063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" name="Google Shape;518;p6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5395" y="1670895"/>
            <a:ext cx="2749400" cy="64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Google Shape;519;p6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152671" y="2337848"/>
            <a:ext cx="1817999" cy="467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61"/>
          <p:cNvSpPr txBox="1">
            <a:spLocks noGrp="1"/>
          </p:cNvSpPr>
          <p:nvPr>
            <p:ph type="ctrTitle" idx="4"/>
          </p:nvPr>
        </p:nvSpPr>
        <p:spPr>
          <a:xfrm rot="5400000">
            <a:off x="6330975" y="2000725"/>
            <a:ext cx="36222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CONTROLLER</a:t>
            </a:r>
            <a:endParaRPr/>
          </a:p>
        </p:txBody>
      </p:sp>
      <p:sp>
        <p:nvSpPr>
          <p:cNvPr id="525" name="Google Shape;525;p61"/>
          <p:cNvSpPr txBox="1">
            <a:spLocks noGrp="1"/>
          </p:cNvSpPr>
          <p:nvPr>
            <p:ph type="subTitle" idx="1"/>
          </p:nvPr>
        </p:nvSpPr>
        <p:spPr>
          <a:xfrm>
            <a:off x="4616400" y="795196"/>
            <a:ext cx="18180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Takes the signal from the computer and sends it to the drivers &amp; VFD.</a:t>
            </a:r>
            <a:endParaRPr/>
          </a:p>
        </p:txBody>
      </p:sp>
      <p:sp>
        <p:nvSpPr>
          <p:cNvPr id="526" name="Google Shape;526;p61"/>
          <p:cNvSpPr txBox="1">
            <a:spLocks noGrp="1"/>
          </p:cNvSpPr>
          <p:nvPr>
            <p:ph type="ctrTitle"/>
          </p:nvPr>
        </p:nvSpPr>
        <p:spPr>
          <a:xfrm>
            <a:off x="4616400" y="349971"/>
            <a:ext cx="2619300" cy="38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Breakout Board</a:t>
            </a:r>
            <a:endParaRPr/>
          </a:p>
        </p:txBody>
      </p:sp>
      <p:sp>
        <p:nvSpPr>
          <p:cNvPr id="527" name="Google Shape;527;p61"/>
          <p:cNvSpPr/>
          <p:nvPr/>
        </p:nvSpPr>
        <p:spPr>
          <a:xfrm>
            <a:off x="4091850" y="652475"/>
            <a:ext cx="159300" cy="1867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8" name="Google Shape;528;p61"/>
          <p:cNvSpPr/>
          <p:nvPr/>
        </p:nvSpPr>
        <p:spPr>
          <a:xfrm>
            <a:off x="4091850" y="2397825"/>
            <a:ext cx="159300" cy="2093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9" name="Google Shape;529;p61"/>
          <p:cNvSpPr txBox="1">
            <a:spLocks noGrp="1"/>
          </p:cNvSpPr>
          <p:nvPr>
            <p:ph type="subTitle" idx="1"/>
          </p:nvPr>
        </p:nvSpPr>
        <p:spPr>
          <a:xfrm>
            <a:off x="4616400" y="2413146"/>
            <a:ext cx="18180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Use relays &amp; contactors to run stepper motors &amp; servos at a higher voltage than computer</a:t>
            </a:r>
            <a:endParaRPr/>
          </a:p>
        </p:txBody>
      </p:sp>
      <p:sp>
        <p:nvSpPr>
          <p:cNvPr id="530" name="Google Shape;530;p61"/>
          <p:cNvSpPr txBox="1">
            <a:spLocks noGrp="1"/>
          </p:cNvSpPr>
          <p:nvPr>
            <p:ph type="ctrTitle"/>
          </p:nvPr>
        </p:nvSpPr>
        <p:spPr>
          <a:xfrm>
            <a:off x="4616400" y="1967921"/>
            <a:ext cx="2619300" cy="38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Drivers</a:t>
            </a:r>
            <a:endParaRPr/>
          </a:p>
        </p:txBody>
      </p:sp>
      <p:sp>
        <p:nvSpPr>
          <p:cNvPr id="531" name="Google Shape;531;p61"/>
          <p:cNvSpPr txBox="1">
            <a:spLocks noGrp="1"/>
          </p:cNvSpPr>
          <p:nvPr>
            <p:ph type="subTitle" idx="1"/>
          </p:nvPr>
        </p:nvSpPr>
        <p:spPr>
          <a:xfrm>
            <a:off x="4616400" y="4031096"/>
            <a:ext cx="18180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Transforms signal &amp; voltage from source to voltage &amp; signal necessary to run spindle.</a:t>
            </a:r>
            <a:endParaRPr/>
          </a:p>
        </p:txBody>
      </p:sp>
      <p:sp>
        <p:nvSpPr>
          <p:cNvPr id="532" name="Google Shape;532;p61"/>
          <p:cNvSpPr txBox="1">
            <a:spLocks noGrp="1"/>
          </p:cNvSpPr>
          <p:nvPr>
            <p:ph type="ctrTitle"/>
          </p:nvPr>
        </p:nvSpPr>
        <p:spPr>
          <a:xfrm>
            <a:off x="4616400" y="3585875"/>
            <a:ext cx="3013800" cy="38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Variable Frequency Drive</a:t>
            </a:r>
            <a:endParaRPr/>
          </a:p>
        </p:txBody>
      </p:sp>
      <p:pic>
        <p:nvPicPr>
          <p:cNvPr id="533" name="Google Shape;533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7600" y="1341163"/>
            <a:ext cx="3787050" cy="24611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62"/>
          <p:cNvSpPr txBox="1">
            <a:spLocks noGrp="1"/>
          </p:cNvSpPr>
          <p:nvPr>
            <p:ph type="title"/>
          </p:nvPr>
        </p:nvSpPr>
        <p:spPr>
          <a:xfrm>
            <a:off x="855300" y="836000"/>
            <a:ext cx="5307000" cy="39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BASIC CNC SAFETY</a:t>
            </a:r>
            <a:endParaRPr/>
          </a:p>
        </p:txBody>
      </p:sp>
      <p:sp>
        <p:nvSpPr>
          <p:cNvPr id="539" name="Google Shape;539;p62"/>
          <p:cNvSpPr txBox="1">
            <a:spLocks noGrp="1"/>
          </p:cNvSpPr>
          <p:nvPr>
            <p:ph type="body" idx="1"/>
          </p:nvPr>
        </p:nvSpPr>
        <p:spPr>
          <a:xfrm>
            <a:off x="855300" y="1353948"/>
            <a:ext cx="5307000" cy="303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Wear Personal PPE</a:t>
            </a:r>
            <a:endParaRPr/>
          </a:p>
          <a:p>
            <a:pPr marL="457200" lvl="0" indent="-3048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No gloves, loose clothing, loose hair, jewelry</a:t>
            </a:r>
            <a:endParaRPr/>
          </a:p>
          <a:p>
            <a:pPr marL="457200" lvl="0" indent="-3048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Utilize E-Stop whenever changing bits without an automatic tool changer</a:t>
            </a:r>
            <a:endParaRPr/>
          </a:p>
          <a:p>
            <a:pPr marL="457200" lvl="0" indent="-3048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Never leave the machine unattended</a:t>
            </a:r>
            <a:endParaRPr/>
          </a:p>
          <a:p>
            <a:pPr marL="457200" lvl="0" indent="-3048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Double-triple check your toolpaths</a:t>
            </a:r>
            <a:endParaRPr/>
          </a:p>
          <a:p>
            <a:pPr marL="457200" lvl="0" indent="-3048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Never enter the machine envelope while it is operating</a:t>
            </a:r>
            <a:endParaRPr/>
          </a:p>
          <a:p>
            <a:pPr marL="457200" lvl="0" indent="-3048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Make sure bystanders are aware of machine when running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63"/>
          <p:cNvSpPr txBox="1">
            <a:spLocks noGrp="1"/>
          </p:cNvSpPr>
          <p:nvPr>
            <p:ph type="title"/>
          </p:nvPr>
        </p:nvSpPr>
        <p:spPr>
          <a:xfrm>
            <a:off x="855300" y="627000"/>
            <a:ext cx="5307000" cy="29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WORKHOLDNG</a:t>
            </a:r>
            <a:endParaRPr/>
          </a:p>
        </p:txBody>
      </p:sp>
      <p:sp>
        <p:nvSpPr>
          <p:cNvPr id="546" name="Google Shape;546;p63"/>
          <p:cNvSpPr txBox="1">
            <a:spLocks noGrp="1"/>
          </p:cNvSpPr>
          <p:nvPr>
            <p:ph type="body" idx="1"/>
          </p:nvPr>
        </p:nvSpPr>
        <p:spPr>
          <a:xfrm>
            <a:off x="733050" y="1498536"/>
            <a:ext cx="5307000" cy="227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Barlow"/>
                <a:ea typeface="Barlow"/>
                <a:cs typeface="Barlow"/>
                <a:sym typeface="Barlow"/>
              </a:rPr>
              <a:t>Spoilboard - </a:t>
            </a:r>
            <a:r>
              <a:rPr lang="en">
                <a:latin typeface="Barlow Light"/>
                <a:ea typeface="Barlow Light"/>
                <a:cs typeface="Barlow Light"/>
                <a:sym typeface="Barlow Light"/>
              </a:rPr>
              <a:t>Disposable work surface mounted onto the router’s permanent table.  Often MDF, often needed to be “flattened” over time using a spoilboard cutter.</a:t>
            </a:r>
            <a:endParaRPr b="1">
              <a:latin typeface="Barlow"/>
              <a:ea typeface="Barlow"/>
              <a:cs typeface="Barlow"/>
              <a:sym typeface="Barlow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>
                <a:latin typeface="Barlow"/>
                <a:ea typeface="Barlow"/>
                <a:cs typeface="Barlow"/>
                <a:sym typeface="Barlow"/>
              </a:rPr>
              <a:t>Screws - </a:t>
            </a:r>
            <a:r>
              <a:rPr lang="en">
                <a:latin typeface="Barlow Light"/>
                <a:ea typeface="Barlow Light"/>
                <a:cs typeface="Barlow Light"/>
                <a:sym typeface="Barlow Light"/>
              </a:rPr>
              <a:t>large plywood, wood, MDF, etc sheets can be screwed straight into the spoilboard.  Can damage cutter/machine if not placed properly.</a:t>
            </a:r>
            <a:endParaRPr>
              <a:latin typeface="Barlow Light"/>
              <a:ea typeface="Barlow Light"/>
              <a:cs typeface="Barlow Light"/>
              <a:sym typeface="Barlow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>
                <a:latin typeface="Barlow"/>
                <a:ea typeface="Barlow"/>
                <a:cs typeface="Barlow"/>
                <a:sym typeface="Barlow"/>
              </a:rPr>
              <a:t>Plastic Nails - </a:t>
            </a:r>
            <a:r>
              <a:rPr lang="en">
                <a:latin typeface="Barlow Light"/>
                <a:ea typeface="Barlow Light"/>
                <a:cs typeface="Barlow Light"/>
                <a:sym typeface="Barlow Light"/>
              </a:rPr>
              <a:t>Faster than screws, fussier to secure, safer for cutter.</a:t>
            </a:r>
            <a:endParaRPr>
              <a:latin typeface="Barlow Light"/>
              <a:ea typeface="Barlow Light"/>
              <a:cs typeface="Barlow Light"/>
              <a:sym typeface="Barlow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>
                <a:latin typeface="Barlow"/>
                <a:ea typeface="Barlow"/>
                <a:cs typeface="Barlow"/>
                <a:sym typeface="Barlow"/>
              </a:rPr>
              <a:t>Double Sided Tape &amp; Glue Fixturing</a:t>
            </a:r>
            <a:r>
              <a:rPr lang="en">
                <a:latin typeface="Barlow Light"/>
                <a:ea typeface="Barlow Light"/>
                <a:cs typeface="Barlow Light"/>
                <a:sym typeface="Barlow Light"/>
              </a:rPr>
              <a:t> - Useful for small objects only.  Often used for sheet aluminum too.</a:t>
            </a:r>
            <a:endParaRPr>
              <a:latin typeface="Barlow Light"/>
              <a:ea typeface="Barlow Light"/>
              <a:cs typeface="Barlow Light"/>
              <a:sym typeface="Barlow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>
                <a:latin typeface="Barlow"/>
                <a:ea typeface="Barlow"/>
                <a:cs typeface="Barlow"/>
                <a:sym typeface="Barlow"/>
              </a:rPr>
              <a:t>Clamps &amp; T-Slots/Track </a:t>
            </a:r>
            <a:r>
              <a:rPr lang="en">
                <a:latin typeface="Barlow Light"/>
                <a:ea typeface="Barlow Light"/>
                <a:cs typeface="Barlow Light"/>
                <a:sym typeface="Barlow Light"/>
              </a:rPr>
              <a:t>- Expensive to install but reusable.  Can damage cutter/machine if not placed properly.</a:t>
            </a:r>
            <a:endParaRPr>
              <a:latin typeface="Barlow Light"/>
              <a:ea typeface="Barlow Light"/>
              <a:cs typeface="Barlow Light"/>
              <a:sym typeface="Barlow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547" name="Google Shape;547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40050" y="1909100"/>
            <a:ext cx="2799150" cy="18649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64"/>
          <p:cNvSpPr txBox="1">
            <a:spLocks noGrp="1"/>
          </p:cNvSpPr>
          <p:nvPr>
            <p:ph type="title"/>
          </p:nvPr>
        </p:nvSpPr>
        <p:spPr>
          <a:xfrm>
            <a:off x="855300" y="836000"/>
            <a:ext cx="5307000" cy="39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BASIC CNC PROCESS</a:t>
            </a:r>
            <a:endParaRPr/>
          </a:p>
        </p:txBody>
      </p:sp>
      <p:sp>
        <p:nvSpPr>
          <p:cNvPr id="553" name="Google Shape;553;p64"/>
          <p:cNvSpPr txBox="1">
            <a:spLocks noGrp="1"/>
          </p:cNvSpPr>
          <p:nvPr>
            <p:ph type="body" idx="1"/>
          </p:nvPr>
        </p:nvSpPr>
        <p:spPr>
          <a:xfrm>
            <a:off x="855300" y="1353948"/>
            <a:ext cx="5307000" cy="303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Turn on machine.</a:t>
            </a:r>
            <a:endParaRPr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Home machine.</a:t>
            </a:r>
            <a:endParaRPr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Install tooling.</a:t>
            </a:r>
            <a:endParaRPr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Set Z height.</a:t>
            </a:r>
            <a:endParaRPr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Move spindle away from work zone.</a:t>
            </a:r>
            <a:endParaRPr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Secure workpiece on CNC bed</a:t>
            </a:r>
            <a:endParaRPr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Set XY zero.</a:t>
            </a:r>
            <a:endParaRPr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Load GCODE in controller software</a:t>
            </a:r>
            <a:endParaRPr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Check output for obvious mistakes (tool moving outside working limits, Z height, wrong feed or speed, etc)</a:t>
            </a:r>
            <a:endParaRPr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Start dust collection if necessary</a:t>
            </a:r>
            <a:endParaRPr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Begin job.</a:t>
            </a:r>
            <a:endParaRPr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Remain with job until project is complete.</a:t>
            </a:r>
            <a:endParaRPr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Move spindle away from work zone.</a:t>
            </a:r>
            <a:endParaRPr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Check work for any issues.</a:t>
            </a:r>
            <a:endParaRPr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Remove workpiece from CNC.</a:t>
            </a:r>
            <a:endParaRPr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Remove Tooling from CNC.</a:t>
            </a:r>
            <a:endParaRPr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Shut down CNC.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9755B4B-E9D1-5B48-9912-9020C8FEC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085" y="0"/>
            <a:ext cx="779782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927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0"/>
          <p:cNvSpPr/>
          <p:nvPr/>
        </p:nvSpPr>
        <p:spPr>
          <a:xfrm>
            <a:off x="4819650" y="1577400"/>
            <a:ext cx="2991000" cy="1988700"/>
          </a:xfrm>
          <a:prstGeom prst="rect">
            <a:avLst/>
          </a:prstGeom>
          <a:solidFill>
            <a:srgbClr val="CFC3AC">
              <a:alpha val="584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7" name="Google Shape;177;p30"/>
          <p:cNvPicPr preferRelativeResize="0"/>
          <p:nvPr/>
        </p:nvPicPr>
        <p:blipFill rotWithShape="1">
          <a:blip r:embed="rId3">
            <a:alphaModFix/>
          </a:blip>
          <a:srcRect l="11074" r="45188"/>
          <a:stretch/>
        </p:blipFill>
        <p:spPr>
          <a:xfrm>
            <a:off x="5381625" y="0"/>
            <a:ext cx="3762374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30"/>
          <p:cNvSpPr txBox="1">
            <a:spLocks noGrp="1"/>
          </p:cNvSpPr>
          <p:nvPr>
            <p:ph type="subTitle" idx="1"/>
          </p:nvPr>
        </p:nvSpPr>
        <p:spPr>
          <a:xfrm flipH="1">
            <a:off x="1667175" y="2154225"/>
            <a:ext cx="2503200" cy="11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Computer Numerical Control is the automated control of machining tools (such as drills, lathes, mills and 3D printers) by means of a computer. A CNC machine processes a piece of material (metal, plastic, wood, ceramic, or composite) to meet specifications by following a coded programmed instruction and without a manual operator directly controlling the machining operation.</a:t>
            </a:r>
            <a:endParaRPr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30"/>
          <p:cNvSpPr txBox="1">
            <a:spLocks noGrp="1"/>
          </p:cNvSpPr>
          <p:nvPr>
            <p:ph type="title"/>
          </p:nvPr>
        </p:nvSpPr>
        <p:spPr>
          <a:xfrm>
            <a:off x="672375" y="1432475"/>
            <a:ext cx="3498000" cy="89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CNC</a:t>
            </a:r>
            <a:endParaRPr/>
          </a:p>
        </p:txBody>
      </p:sp>
      <p:sp>
        <p:nvSpPr>
          <p:cNvPr id="180" name="Google Shape;180;p30"/>
          <p:cNvSpPr/>
          <p:nvPr/>
        </p:nvSpPr>
        <p:spPr>
          <a:xfrm>
            <a:off x="0" y="1577400"/>
            <a:ext cx="362100" cy="1988700"/>
          </a:xfrm>
          <a:prstGeom prst="rect">
            <a:avLst/>
          </a:prstGeom>
          <a:solidFill>
            <a:srgbClr val="CFC3AC">
              <a:alpha val="584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1"/>
          <p:cNvSpPr/>
          <p:nvPr/>
        </p:nvSpPr>
        <p:spPr>
          <a:xfrm>
            <a:off x="1808950" y="1577400"/>
            <a:ext cx="2991000" cy="1988700"/>
          </a:xfrm>
          <a:prstGeom prst="rect">
            <a:avLst/>
          </a:prstGeom>
          <a:solidFill>
            <a:srgbClr val="CFC3AC">
              <a:alpha val="584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6" name="Google Shape;186;p31"/>
          <p:cNvPicPr preferRelativeResize="0"/>
          <p:nvPr/>
        </p:nvPicPr>
        <p:blipFill rotWithShape="1">
          <a:blip r:embed="rId3">
            <a:alphaModFix/>
          </a:blip>
          <a:srcRect l="25674" r="25679"/>
          <a:stretch/>
        </p:blipFill>
        <p:spPr>
          <a:xfrm>
            <a:off x="-12" y="0"/>
            <a:ext cx="3762373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31"/>
          <p:cNvSpPr txBox="1">
            <a:spLocks noGrp="1"/>
          </p:cNvSpPr>
          <p:nvPr>
            <p:ph type="subTitle" idx="1"/>
          </p:nvPr>
        </p:nvSpPr>
        <p:spPr>
          <a:xfrm flipH="1">
            <a:off x="5794750" y="2224075"/>
            <a:ext cx="2503200" cy="11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A computer numerical control (CNC) router is a computer-controlled cutting machine which typically mounts a hand-held router as a spindle which is used for cutting various materials, such as wood, composites, aluminium, steel, plastics, glass, and foams. </a:t>
            </a:r>
            <a:endParaRPr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31"/>
          <p:cNvSpPr txBox="1">
            <a:spLocks noGrp="1"/>
          </p:cNvSpPr>
          <p:nvPr>
            <p:ph type="title"/>
          </p:nvPr>
        </p:nvSpPr>
        <p:spPr>
          <a:xfrm>
            <a:off x="4799950" y="1577400"/>
            <a:ext cx="3498000" cy="89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Router</a:t>
            </a:r>
            <a:endParaRPr/>
          </a:p>
        </p:txBody>
      </p:sp>
      <p:sp>
        <p:nvSpPr>
          <p:cNvPr id="189" name="Google Shape;189;p31"/>
          <p:cNvSpPr/>
          <p:nvPr/>
        </p:nvSpPr>
        <p:spPr>
          <a:xfrm>
            <a:off x="8781900" y="1577400"/>
            <a:ext cx="362100" cy="1988700"/>
          </a:xfrm>
          <a:prstGeom prst="rect">
            <a:avLst/>
          </a:prstGeom>
          <a:solidFill>
            <a:srgbClr val="CFC3AC">
              <a:alpha val="584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2"/>
          <p:cNvSpPr/>
          <p:nvPr/>
        </p:nvSpPr>
        <p:spPr>
          <a:xfrm>
            <a:off x="4819650" y="1577400"/>
            <a:ext cx="2991000" cy="1988700"/>
          </a:xfrm>
          <a:prstGeom prst="rect">
            <a:avLst/>
          </a:prstGeom>
          <a:solidFill>
            <a:srgbClr val="CFC3AC">
              <a:alpha val="584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5" name="Google Shape;195;p32"/>
          <p:cNvPicPr preferRelativeResize="0"/>
          <p:nvPr/>
        </p:nvPicPr>
        <p:blipFill rotWithShape="1">
          <a:blip r:embed="rId3">
            <a:alphaModFix/>
          </a:blip>
          <a:srcRect t="9130" b="9130"/>
          <a:stretch/>
        </p:blipFill>
        <p:spPr>
          <a:xfrm>
            <a:off x="5381625" y="0"/>
            <a:ext cx="3762374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32"/>
          <p:cNvSpPr txBox="1">
            <a:spLocks noGrp="1"/>
          </p:cNvSpPr>
          <p:nvPr>
            <p:ph type="subTitle" idx="1"/>
          </p:nvPr>
        </p:nvSpPr>
        <p:spPr>
          <a:xfrm flipH="1">
            <a:off x="1667175" y="2154225"/>
            <a:ext cx="2503200" cy="11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Milling is the process of machining using rotary cutters to remove material by advancing a cutter into a workpiece. </a:t>
            </a:r>
            <a:endParaRPr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32"/>
          <p:cNvSpPr txBox="1">
            <a:spLocks noGrp="1"/>
          </p:cNvSpPr>
          <p:nvPr>
            <p:ph type="title"/>
          </p:nvPr>
        </p:nvSpPr>
        <p:spPr>
          <a:xfrm>
            <a:off x="672375" y="1432475"/>
            <a:ext cx="3498000" cy="89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Mill</a:t>
            </a:r>
            <a:endParaRPr/>
          </a:p>
        </p:txBody>
      </p:sp>
      <p:sp>
        <p:nvSpPr>
          <p:cNvPr id="198" name="Google Shape;198;p32"/>
          <p:cNvSpPr/>
          <p:nvPr/>
        </p:nvSpPr>
        <p:spPr>
          <a:xfrm>
            <a:off x="0" y="1577400"/>
            <a:ext cx="362100" cy="1988700"/>
          </a:xfrm>
          <a:prstGeom prst="rect">
            <a:avLst/>
          </a:prstGeom>
          <a:solidFill>
            <a:srgbClr val="CFC3AC">
              <a:alpha val="584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32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33"/>
          <p:cNvPicPr preferRelativeResize="0"/>
          <p:nvPr/>
        </p:nvPicPr>
        <p:blipFill rotWithShape="1">
          <a:blip r:embed="rId3">
            <a:alphaModFix/>
          </a:blip>
          <a:srcRect t="9130" b="9130"/>
          <a:stretch/>
        </p:blipFill>
        <p:spPr>
          <a:xfrm>
            <a:off x="3945813" y="0"/>
            <a:ext cx="3762374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33"/>
          <p:cNvPicPr preferRelativeResize="0"/>
          <p:nvPr/>
        </p:nvPicPr>
        <p:blipFill rotWithShape="1">
          <a:blip r:embed="rId4">
            <a:alphaModFix/>
          </a:blip>
          <a:srcRect l="25674" r="25679"/>
          <a:stretch/>
        </p:blipFill>
        <p:spPr>
          <a:xfrm>
            <a:off x="-12" y="0"/>
            <a:ext cx="3762373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33"/>
          <p:cNvSpPr/>
          <p:nvPr/>
        </p:nvSpPr>
        <p:spPr>
          <a:xfrm>
            <a:off x="6342600" y="810700"/>
            <a:ext cx="1329600" cy="4370100"/>
          </a:xfrm>
          <a:prstGeom prst="rect">
            <a:avLst/>
          </a:prstGeom>
          <a:solidFill>
            <a:srgbClr val="908269">
              <a:alpha val="732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33"/>
          <p:cNvSpPr/>
          <p:nvPr/>
        </p:nvSpPr>
        <p:spPr>
          <a:xfrm>
            <a:off x="4204850" y="975325"/>
            <a:ext cx="2557200" cy="1165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33"/>
          <p:cNvSpPr/>
          <p:nvPr/>
        </p:nvSpPr>
        <p:spPr>
          <a:xfrm>
            <a:off x="0" y="0"/>
            <a:ext cx="1329600" cy="4370100"/>
          </a:xfrm>
          <a:prstGeom prst="rect">
            <a:avLst/>
          </a:prstGeom>
          <a:solidFill>
            <a:srgbClr val="908269">
              <a:alpha val="732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33"/>
          <p:cNvSpPr/>
          <p:nvPr/>
        </p:nvSpPr>
        <p:spPr>
          <a:xfrm>
            <a:off x="796200" y="975325"/>
            <a:ext cx="2271300" cy="1165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33"/>
          <p:cNvSpPr txBox="1">
            <a:spLocks noGrp="1"/>
          </p:cNvSpPr>
          <p:nvPr>
            <p:ph type="ctrTitle"/>
          </p:nvPr>
        </p:nvSpPr>
        <p:spPr>
          <a:xfrm rot="5400000">
            <a:off x="6910506" y="1414622"/>
            <a:ext cx="24498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ROUTER VS MILL</a:t>
            </a:r>
            <a:endParaRPr/>
          </a:p>
        </p:txBody>
      </p:sp>
      <p:sp>
        <p:nvSpPr>
          <p:cNvPr id="211" name="Google Shape;211;p33"/>
          <p:cNvSpPr/>
          <p:nvPr/>
        </p:nvSpPr>
        <p:spPr>
          <a:xfrm>
            <a:off x="1727575" y="2200900"/>
            <a:ext cx="1329600" cy="2169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212;p33"/>
          <p:cNvSpPr txBox="1">
            <a:spLocks noGrp="1"/>
          </p:cNvSpPr>
          <p:nvPr>
            <p:ph type="subTitle" idx="1"/>
          </p:nvPr>
        </p:nvSpPr>
        <p:spPr>
          <a:xfrm>
            <a:off x="1579064" y="2147200"/>
            <a:ext cx="16266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Softer Materials: Wood, Non-Ferrous Metals, Composites, Plastics.</a:t>
            </a:r>
            <a:endParaRPr/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Larger Work Envelope (Wide, Flat, Sheets) </a:t>
            </a:r>
            <a:endParaRPr/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2D or 2.5D Geometry</a:t>
            </a:r>
            <a:endParaRPr/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High Speed, Low Torque</a:t>
            </a:r>
            <a:endParaRPr/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Less Rigidity</a:t>
            </a:r>
            <a:endParaRPr/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Lower Precision</a:t>
            </a:r>
            <a:endParaRPr/>
          </a:p>
        </p:txBody>
      </p:sp>
      <p:sp>
        <p:nvSpPr>
          <p:cNvPr id="213" name="Google Shape;213;p33"/>
          <p:cNvSpPr/>
          <p:nvPr/>
        </p:nvSpPr>
        <p:spPr>
          <a:xfrm>
            <a:off x="4240575" y="2200900"/>
            <a:ext cx="1540800" cy="2813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33"/>
          <p:cNvSpPr txBox="1">
            <a:spLocks noGrp="1"/>
          </p:cNvSpPr>
          <p:nvPr>
            <p:ph type="subTitle" idx="3"/>
          </p:nvPr>
        </p:nvSpPr>
        <p:spPr>
          <a:xfrm>
            <a:off x="4068269" y="2147200"/>
            <a:ext cx="16266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</a:pPr>
            <a:r>
              <a:rPr lang="en">
                <a:solidFill>
                  <a:schemeClr val="dk1"/>
                </a:solidFill>
              </a:rPr>
              <a:t>Harder Materials: Steels, Titanium, and more.</a:t>
            </a:r>
            <a:endParaRPr>
              <a:solidFill>
                <a:schemeClr val="dk1"/>
              </a:solidFill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</a:pPr>
            <a:r>
              <a:rPr lang="en">
                <a:solidFill>
                  <a:schemeClr val="dk1"/>
                </a:solidFill>
              </a:rPr>
              <a:t>Smaller work envelope</a:t>
            </a:r>
            <a:endParaRPr>
              <a:solidFill>
                <a:schemeClr val="dk1"/>
              </a:solidFill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</a:pPr>
            <a:r>
              <a:rPr lang="en">
                <a:solidFill>
                  <a:schemeClr val="dk1"/>
                </a:solidFill>
              </a:rPr>
              <a:t>High torque, lower speeds</a:t>
            </a:r>
            <a:endParaRPr>
              <a:solidFill>
                <a:schemeClr val="dk1"/>
              </a:solidFill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</a:pPr>
            <a:r>
              <a:rPr lang="en">
                <a:solidFill>
                  <a:schemeClr val="dk1"/>
                </a:solidFill>
              </a:rPr>
              <a:t>Stronger workholding</a:t>
            </a:r>
            <a:endParaRPr>
              <a:solidFill>
                <a:schemeClr val="dk1"/>
              </a:solidFill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</a:pPr>
            <a:r>
              <a:rPr lang="en">
                <a:solidFill>
                  <a:schemeClr val="dk1"/>
                </a:solidFill>
              </a:rPr>
              <a:t>3D Geometry Possible</a:t>
            </a:r>
            <a:endParaRPr>
              <a:solidFill>
                <a:schemeClr val="dk1"/>
              </a:solidFill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</a:pPr>
            <a:r>
              <a:rPr lang="en">
                <a:solidFill>
                  <a:schemeClr val="dk1"/>
                </a:solidFill>
              </a:rPr>
              <a:t>Horizontal &amp; Vertical Orientations</a:t>
            </a:r>
            <a:endParaRPr>
              <a:solidFill>
                <a:schemeClr val="dk1"/>
              </a:solidFill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</a:pPr>
            <a:r>
              <a:rPr lang="en">
                <a:solidFill>
                  <a:schemeClr val="dk1"/>
                </a:solidFill>
              </a:rPr>
              <a:t>High Rigidity</a:t>
            </a:r>
            <a:endParaRPr>
              <a:solidFill>
                <a:schemeClr val="dk1"/>
              </a:solidFill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</a:pPr>
            <a:r>
              <a:rPr lang="en">
                <a:solidFill>
                  <a:schemeClr val="dk1"/>
                </a:solidFill>
              </a:rPr>
              <a:t>High Precision 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15" name="Google Shape;215;p33"/>
          <p:cNvSpPr txBox="1">
            <a:spLocks noGrp="1"/>
          </p:cNvSpPr>
          <p:nvPr>
            <p:ph type="ctrTitle" idx="4"/>
          </p:nvPr>
        </p:nvSpPr>
        <p:spPr>
          <a:xfrm>
            <a:off x="4281042" y="1762400"/>
            <a:ext cx="2619300" cy="38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MILL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16" name="Google Shape;216;p33"/>
          <p:cNvSpPr txBox="1">
            <a:spLocks noGrp="1"/>
          </p:cNvSpPr>
          <p:nvPr>
            <p:ph type="ctrTitle" idx="2"/>
          </p:nvPr>
        </p:nvSpPr>
        <p:spPr>
          <a:xfrm>
            <a:off x="436064" y="1762400"/>
            <a:ext cx="2619300" cy="38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ROUTER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4"/>
          <p:cNvSpPr/>
          <p:nvPr/>
        </p:nvSpPr>
        <p:spPr>
          <a:xfrm rot="5400000">
            <a:off x="-752200" y="2013850"/>
            <a:ext cx="4059900" cy="1115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2" name="Google Shape;222;p34"/>
          <p:cNvPicPr preferRelativeResize="0"/>
          <p:nvPr/>
        </p:nvPicPr>
        <p:blipFill rotWithShape="1">
          <a:blip r:embed="rId3">
            <a:alphaModFix/>
          </a:blip>
          <a:srcRect l="1409" r="1399"/>
          <a:stretch/>
        </p:blipFill>
        <p:spPr>
          <a:xfrm>
            <a:off x="1948200" y="541750"/>
            <a:ext cx="7195802" cy="40599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34"/>
          <p:cNvSpPr txBox="1">
            <a:spLocks noGrp="1"/>
          </p:cNvSpPr>
          <p:nvPr>
            <p:ph type="ctrTitle"/>
          </p:nvPr>
        </p:nvSpPr>
        <p:spPr>
          <a:xfrm rot="-5400000">
            <a:off x="-343101" y="1759150"/>
            <a:ext cx="2888100" cy="89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ANATOMY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5"/>
          <p:cNvSpPr/>
          <p:nvPr/>
        </p:nvSpPr>
        <p:spPr>
          <a:xfrm rot="-5400000" flipH="1">
            <a:off x="3281200" y="-725975"/>
            <a:ext cx="2581500" cy="6159000"/>
          </a:xfrm>
          <a:prstGeom prst="rect">
            <a:avLst/>
          </a:prstGeom>
          <a:gradFill>
            <a:gsLst>
              <a:gs pos="0">
                <a:srgbClr val="908269">
                  <a:alpha val="49019"/>
                </a:srgbClr>
              </a:gs>
              <a:gs pos="100000">
                <a:schemeClr val="accent1"/>
              </a:gs>
            </a:gsLst>
            <a:lin ang="18900044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35"/>
          <p:cNvSpPr txBox="1">
            <a:spLocks noGrp="1"/>
          </p:cNvSpPr>
          <p:nvPr>
            <p:ph type="title"/>
          </p:nvPr>
        </p:nvSpPr>
        <p:spPr>
          <a:xfrm>
            <a:off x="2641000" y="1742750"/>
            <a:ext cx="3861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TOOLS, FEEDS, SPEEDS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30" name="Google Shape;230;p35"/>
          <p:cNvSpPr/>
          <p:nvPr/>
        </p:nvSpPr>
        <p:spPr>
          <a:xfrm rot="-5400000" flipH="1">
            <a:off x="593250" y="3993775"/>
            <a:ext cx="556500" cy="1743000"/>
          </a:xfrm>
          <a:prstGeom prst="rect">
            <a:avLst/>
          </a:prstGeom>
          <a:gradFill>
            <a:gsLst>
              <a:gs pos="0">
                <a:srgbClr val="908269">
                  <a:alpha val="49019"/>
                </a:srgbClr>
              </a:gs>
              <a:gs pos="100000">
                <a:schemeClr val="accent1"/>
              </a:gs>
            </a:gsLst>
            <a:lin ang="18900044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35"/>
          <p:cNvSpPr/>
          <p:nvPr/>
        </p:nvSpPr>
        <p:spPr>
          <a:xfrm rot="-5400000" flipH="1">
            <a:off x="8279175" y="74250"/>
            <a:ext cx="939000" cy="790500"/>
          </a:xfrm>
          <a:prstGeom prst="rect">
            <a:avLst/>
          </a:prstGeom>
          <a:gradFill>
            <a:gsLst>
              <a:gs pos="0">
                <a:srgbClr val="908269">
                  <a:alpha val="49019"/>
                </a:srgbClr>
              </a:gs>
              <a:gs pos="100000">
                <a:schemeClr val="accent1"/>
              </a:gs>
            </a:gsLst>
            <a:lin ang="18900044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ngineering Project Proposal by Slidesgo">
  <a:themeElements>
    <a:clrScheme name="Simple Light">
      <a:dk1>
        <a:srgbClr val="434343"/>
      </a:dk1>
      <a:lt1>
        <a:srgbClr val="FFFFFF"/>
      </a:lt1>
      <a:dk2>
        <a:srgbClr val="595959"/>
      </a:dk2>
      <a:lt2>
        <a:srgbClr val="EEEEEE"/>
      </a:lt2>
      <a:accent1>
        <a:srgbClr val="908269"/>
      </a:accent1>
      <a:accent2>
        <a:srgbClr val="212121"/>
      </a:accent2>
      <a:accent3>
        <a:srgbClr val="CFC3AC"/>
      </a:accent3>
      <a:accent4>
        <a:srgbClr val="976E26"/>
      </a:accent4>
      <a:accent5>
        <a:srgbClr val="927D59"/>
      </a:accent5>
      <a:accent6>
        <a:srgbClr val="584F3E"/>
      </a:accent6>
      <a:hlink>
        <a:srgbClr val="43434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1583</Words>
  <Application>Microsoft Macintosh PowerPoint</Application>
  <PresentationFormat>On-screen Show (16:9)</PresentationFormat>
  <Paragraphs>319</Paragraphs>
  <Slides>39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8" baseType="lpstr">
      <vt:lpstr>Arial</vt:lpstr>
      <vt:lpstr>Barlow</vt:lpstr>
      <vt:lpstr>Barlow Light</vt:lpstr>
      <vt:lpstr>Catamaran</vt:lpstr>
      <vt:lpstr>Catamaran Light</vt:lpstr>
      <vt:lpstr>Fira Sans Extra Condensed Medium</vt:lpstr>
      <vt:lpstr>Livvic</vt:lpstr>
      <vt:lpstr>Roboto</vt:lpstr>
      <vt:lpstr>Engineering Project Proposal by Slidesgo</vt:lpstr>
      <vt:lpstr>Computer Numerical Controls</vt:lpstr>
      <vt:lpstr>Topics </vt:lpstr>
      <vt:lpstr>ROUTERS &amp; MILLS</vt:lpstr>
      <vt:lpstr>CNC</vt:lpstr>
      <vt:lpstr>Router</vt:lpstr>
      <vt:lpstr>Mill</vt:lpstr>
      <vt:lpstr>ROUTER VS MILL</vt:lpstr>
      <vt:lpstr>ANATOMY</vt:lpstr>
      <vt:lpstr>TOOLS, FEEDS, SPEEDS</vt:lpstr>
      <vt:lpstr>TOOLS</vt:lpstr>
      <vt:lpstr>ROUTER VS MILL</vt:lpstr>
      <vt:lpstr>TOOLING ANATOMY</vt:lpstr>
      <vt:lpstr>TOOLING ANATOMY</vt:lpstr>
      <vt:lpstr>TERMS</vt:lpstr>
      <vt:lpstr>GWIZARD</vt:lpstr>
      <vt:lpstr>TOOLING ANATOMY</vt:lpstr>
      <vt:lpstr>CAD TO CAM</vt:lpstr>
      <vt:lpstr>CAD - Computer Aided Design</vt:lpstr>
      <vt:lpstr>CAD - Computer Aided Design</vt:lpstr>
      <vt:lpstr>Common CAD Software &amp; Packages</vt:lpstr>
      <vt:lpstr>CAD to CAM</vt:lpstr>
      <vt:lpstr>CAD to CAM</vt:lpstr>
      <vt:lpstr>Set Up</vt:lpstr>
      <vt:lpstr>TOOLPATHS</vt:lpstr>
      <vt:lpstr>TOOLPATHS, CONT.</vt:lpstr>
      <vt:lpstr>CONVENTIONAL VS. CLIMB</vt:lpstr>
      <vt:lpstr>TOOLPATHS, CONT.</vt:lpstr>
      <vt:lpstr>Pocket</vt:lpstr>
      <vt:lpstr>CAM TO MACHINE</vt:lpstr>
      <vt:lpstr>PROCESS</vt:lpstr>
      <vt:lpstr>POST-PROCESSORS</vt:lpstr>
      <vt:lpstr>PROCESS</vt:lpstr>
      <vt:lpstr>G-CODE</vt:lpstr>
      <vt:lpstr>CONTROL SOFTWARE</vt:lpstr>
      <vt:lpstr>CONTROLLER</vt:lpstr>
      <vt:lpstr>BASIC CNC SAFETY</vt:lpstr>
      <vt:lpstr>WORKHOLDNG</vt:lpstr>
      <vt:lpstr>BASIC CNC PROCESS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Computer Numerical Controls</dc:title>
  <cp:lastModifiedBy>Microsoft Office User</cp:lastModifiedBy>
  <cp:revision>1</cp:revision>
  <dcterms:modified xsi:type="dcterms:W3CDTF">2022-07-20T15:58:50Z</dcterms:modified>
</cp:coreProperties>
</file>