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oboto Slab"/>
      <p:regular r:id="rId19"/>
      <p:bold r:id="rId20"/>
    </p:embeddedFont>
    <p:embeddedFont>
      <p:font typeface="Robo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Slab-bold.fntdata"/><Relationship Id="rId11" Type="http://schemas.openxmlformats.org/officeDocument/2006/relationships/slide" Target="slides/slide6.xml"/><Relationship Id="rId22" Type="http://schemas.openxmlformats.org/officeDocument/2006/relationships/font" Target="fonts/Roboto-bold.fntdata"/><Relationship Id="rId10" Type="http://schemas.openxmlformats.org/officeDocument/2006/relationships/slide" Target="slides/slide5.xml"/><Relationship Id="rId21" Type="http://schemas.openxmlformats.org/officeDocument/2006/relationships/font" Target="fonts/Roboto-regular.fntdata"/><Relationship Id="rId13" Type="http://schemas.openxmlformats.org/officeDocument/2006/relationships/slide" Target="slides/slide8.xml"/><Relationship Id="rId24" Type="http://schemas.openxmlformats.org/officeDocument/2006/relationships/font" Target="fonts/Roboto-boldItalic.fntdata"/><Relationship Id="rId12" Type="http://schemas.openxmlformats.org/officeDocument/2006/relationships/slide" Target="slides/slide7.xml"/><Relationship Id="rId23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Slab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livesinthebalance.org/about-cps#:~:text=In%20the%20CPS%20model%2C%20the,the%20collaborative%20and%20proactive%20variety.&amp;text=The%20goal%20is%20to%20foster,problems%20that%20affect%20their%20lives." TargetMode="External"/><Relationship Id="rId3" Type="http://schemas.openxmlformats.org/officeDocument/2006/relationships/hyperlink" Target="https://www.educationalappstore.com/blog/collaborative-problem-solving/" TargetMode="Externa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embrace-autism.com/" TargetMode="External"/><Relationship Id="rId3" Type="http://schemas.openxmlformats.org/officeDocument/2006/relationships/hyperlink" Target="https://autisticadvocacy.org/about-asan/about-autism/" TargetMode="Externa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leader.pubs.asha.org/doi/10.1044/leader.FTR2.25042020.58" TargetMode="Externa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news-medical.net/news/20210422/Youth-with-cognitive-disabilities-have-potential-to-pursue-a-career-in-STEM-shows-study.aspx" TargetMode="Externa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thetrainingassociates.com/blog/8-shortcuts-to-stay-relevant-in-learning-development/" TargetMode="Externa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graduateteacherlearningseries.global2.vic.edu.au/2019/10/07/ed10fa1-autism-using-passions-to-make-connections/" TargetMode="Externa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ovpconsulting.com/weekly/2018/11/16/086p3teoj8d0dbvuwbt51sh7qkc63c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1371ce4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1371ce4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d77ac26cc3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d77ac26cc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2"/>
              </a:rPr>
              <a:t>Collaborative problem solving website</a:t>
            </a:r>
            <a:r>
              <a:rPr lang="en">
                <a:solidFill>
                  <a:schemeClr val="dk1"/>
                </a:solidFill>
              </a:rPr>
              <a:t> link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Image: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https://www.educationalappstore.com/blog/collaborative-problem-solving/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cc647ab363_0_3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cc647ab363_0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Image: https://21andsensory.wordpress.com/2019/08/04/what-is-stimming/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1371ce4e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1371ce4e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cc647ab363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cc647ab363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https://embrace-autism.com/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- great resource for all things autism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https://autisticadvocacy.org/about-asan/about-autism/</a:t>
            </a:r>
            <a:r>
              <a:rPr lang="en">
                <a:solidFill>
                  <a:schemeClr val="dk1"/>
                </a:solidFill>
              </a:rPr>
              <a:t> - great resource for autistic self-advocacy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cc647ab363_0_2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cc647ab363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Milton, D. E. M. (2012). On the ontological status of autism: The ‘double empathy problem’. </a:t>
            </a:r>
            <a:r>
              <a:rPr i="1" lang="en" sz="900">
                <a:solidFill>
                  <a:schemeClr val="dk1"/>
                </a:solidFill>
              </a:rPr>
              <a:t>Disability &amp; Society, 27</a:t>
            </a:r>
            <a:r>
              <a:rPr lang="en" sz="900">
                <a:solidFill>
                  <a:schemeClr val="dk1"/>
                </a:solidFill>
              </a:rPr>
              <a:t>(6), 883-887.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Image: </a:t>
            </a:r>
            <a:r>
              <a:rPr lang="en" sz="900" u="sng">
                <a:solidFill>
                  <a:schemeClr val="hlink"/>
                </a:solidFill>
                <a:hlinkClick r:id="rId2"/>
              </a:rPr>
              <a:t>https://leader.pubs.asha.org/doi/10.1044/leader.FTR2.25042020.58</a:t>
            </a:r>
            <a:r>
              <a:rPr lang="en" sz="900">
                <a:solidFill>
                  <a:schemeClr val="dk1"/>
                </a:solidFill>
              </a:rPr>
              <a:t>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cc647ab363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cc647ab363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cc647ab363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cc647ab363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rgbClr val="000064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https://www.news-medical.net/news/20210422/Youth-with-cognitive-disabilities-have-potential-to-pursue-a-career-in-STEM-shows-study.aspx</a:t>
            </a:r>
            <a:r>
              <a:rPr b="1" lang="en" sz="21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d4dde2c9b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d4dde2c9b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https://thetrainingassociates.com/blog/8-shortcuts-to-stay-relevant-in-learning-development/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d4dde2c9b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d4dde2c9b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https://graduateteacherlearningseries.global2.vic.edu.au/2019/10/07/ed10fa1-autism-using-passions-to-make-connections/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77ac26cc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d77ac26cc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https://www.ovpconsulting.com/weekly/2018/11/16/086p3teoj8d0dbvuwbt51sh7qkc63c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77ac26cc3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77ac26cc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Image: Carol Dweck Growth Mindset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docs.google.com/document/d/1NCMi7wmpanGhbAI7wtp8KwYDb_EQWip2Wqp6iKymuWY/edit" TargetMode="External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mailto:salba@spectruminnovates.or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reframingautism.com.au/miltons-double-empathy-problem-a-summary-for-non-academics/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autisticadvocacy.org/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Autism in Action</a:t>
            </a:r>
            <a:endParaRPr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Spectrum Innovates Pathway Program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Strategies for Autistic Learning Success</a:t>
            </a:r>
            <a:endParaRPr/>
          </a:p>
        </p:txBody>
      </p:sp>
      <p:sp>
        <p:nvSpPr>
          <p:cNvPr id="127" name="Google Shape;127;p2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Autism Fast Facts &amp; Strategies</a:t>
            </a:r>
            <a:r>
              <a:rPr lang="en"/>
              <a:t> examples: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Clear instructions &amp; information presentation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Visible schedule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 breaks, stimming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Oral information + written information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Providing notes allows for more engagement in class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Consider cognitive &amp; sensory differences</a:t>
            </a:r>
            <a:endParaRPr/>
          </a:p>
        </p:txBody>
      </p:sp>
      <p:pic>
        <p:nvPicPr>
          <p:cNvPr id="128" name="Google Shape;128;p22"/>
          <p:cNvPicPr preferRelativeResize="0"/>
          <p:nvPr/>
        </p:nvPicPr>
        <p:blipFill rotWithShape="1">
          <a:blip r:embed="rId4">
            <a:alphaModFix/>
          </a:blip>
          <a:srcRect b="0" l="0" r="35291" t="11676"/>
          <a:stretch/>
        </p:blipFill>
        <p:spPr>
          <a:xfrm>
            <a:off x="7488350" y="3631925"/>
            <a:ext cx="1588426" cy="1442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Collaborative Problem Solving</a:t>
            </a:r>
            <a:endParaRPr/>
          </a:p>
        </p:txBody>
      </p:sp>
      <p:sp>
        <p:nvSpPr>
          <p:cNvPr id="134" name="Google Shape;134;p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Goal: </a:t>
            </a:r>
            <a:r>
              <a:rPr lang="en"/>
              <a:t>foster a collaborative partnership between the instructors and students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Engage students in solving the problems in their lives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 with the students individually on what learning strategies </a:t>
            </a:r>
            <a:r>
              <a:rPr lang="en"/>
              <a:t>work</a:t>
            </a:r>
            <a:r>
              <a:rPr lang="en"/>
              <a:t> best for them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Research-based: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Executive functioning skills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Problem solving skills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Cognitive flexibility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Frustration tolerance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stimming?</a:t>
            </a:r>
            <a:endParaRPr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387900" y="1489825"/>
            <a:ext cx="507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We will </a:t>
            </a:r>
            <a:r>
              <a:rPr lang="en"/>
              <a:t>often</a:t>
            </a:r>
            <a:r>
              <a:rPr lang="en"/>
              <a:t> see stimming during classes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Self-regulatory behaviors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Help one process environment, emotions, energy, focus, &amp; more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Examples: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Rocking back &amp; forth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Cracking knuckles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Chewing on pen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Flapping hands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Fidgeting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000">
                <a:solidFill>
                  <a:schemeClr val="accent6"/>
                </a:solidFill>
              </a:rPr>
              <a:t>Stimming is critical for autistic health &amp; engagement with their surroundings</a:t>
            </a:r>
            <a:endParaRPr b="1" sz="2000">
              <a:solidFill>
                <a:schemeClr val="accent6"/>
              </a:solidFill>
            </a:endParaRPr>
          </a:p>
        </p:txBody>
      </p:sp>
      <p:pic>
        <p:nvPicPr>
          <p:cNvPr id="141" name="Google Shape;14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2150" y="853650"/>
            <a:ext cx="3522675" cy="352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</a:t>
            </a:r>
            <a:endParaRPr/>
          </a:p>
        </p:txBody>
      </p:sp>
      <p:sp>
        <p:nvSpPr>
          <p:cNvPr id="147" name="Google Shape;147;p2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I will be in the classroom with you &amp; the students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We will be working together to develop &amp; teach the content to best meet autistic students’ needs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Any questions: </a:t>
            </a:r>
            <a:r>
              <a:rPr lang="en" u="sng">
                <a:solidFill>
                  <a:schemeClr val="hlink"/>
                </a:solidFill>
                <a:hlinkClick r:id="rId3"/>
              </a:rPr>
              <a:t>salba@spectruminnovates.org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Autism?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Developmental disability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Social and communication differences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Sensory perception differences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Repetitive, habitual behaviors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Deep, focused interests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300">
                <a:solidFill>
                  <a:schemeClr val="accent6"/>
                </a:solidFill>
              </a:rPr>
              <a:t>These differences impact one’s perception &amp; ways of interacting with the world around them</a:t>
            </a:r>
            <a:endParaRPr b="1" sz="2300">
              <a:solidFill>
                <a:schemeClr val="accent6"/>
              </a:solidFill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493250" y="4789500"/>
            <a:ext cx="3836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EFEFEF"/>
              </a:solidFill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47200" y="47895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EFEFEF"/>
              </a:solidFill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5625" y="58650"/>
            <a:ext cx="1566550" cy="121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Autistic &amp; Non-Autistic Communication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44675" y="19004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hlink"/>
                </a:solidFill>
                <a:hlinkClick r:id="rId3"/>
              </a:rPr>
              <a:t>Double Empathy problem (Dr. Milton, 2018)</a:t>
            </a:r>
            <a:endParaRPr sz="22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Autistic people understand each other well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Autistic person communicating </a:t>
            </a:r>
            <a:r>
              <a:rPr lang="en"/>
              <a:t>with</a:t>
            </a:r>
            <a:r>
              <a:rPr lang="en"/>
              <a:t> a non-autistic person = confusion/miscommunication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Lack of social insight to one another can cause misunderstandings</a:t>
            </a:r>
            <a:endParaRPr b="1"/>
          </a:p>
          <a:p>
            <a:pPr indent="0" lvl="0" marL="9144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i="1" lang="en"/>
              <a:t>Important to keep in mind when teaching autistic students</a:t>
            </a:r>
            <a:r>
              <a:rPr i="1" lang="en"/>
              <a:t> </a:t>
            </a:r>
            <a:endParaRPr i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 txBox="1"/>
          <p:nvPr/>
        </p:nvSpPr>
        <p:spPr>
          <a:xfrm>
            <a:off x="75625" y="4624825"/>
            <a:ext cx="435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5425" y="1144125"/>
            <a:ext cx="2965976" cy="129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“There’s no one way to be Autistic” -</a:t>
            </a:r>
            <a:r>
              <a:rPr lang="en" u="sng">
                <a:solidFill>
                  <a:schemeClr val="hlink"/>
                </a:solidFill>
                <a:hlinkClick r:id="rId3"/>
              </a:rPr>
              <a:t>Autistic Self Advocacy Network</a:t>
            </a:r>
            <a:endParaRPr/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311700" y="1577625"/>
            <a:ext cx="4496700" cy="32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6AA84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6AA84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rgbClr val="6AA84F"/>
                </a:solidFill>
                <a:latin typeface="Roboto Slab"/>
                <a:ea typeface="Roboto Slab"/>
                <a:cs typeface="Roboto Slab"/>
                <a:sym typeface="Roboto Slab"/>
              </a:rPr>
              <a:t>“If you’ve met one autistic person, you’ve met one autistic person”</a:t>
            </a:r>
            <a:endParaRPr sz="2700">
              <a:solidFill>
                <a:srgbClr val="6AA84F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5171" y="1144125"/>
            <a:ext cx="3822728" cy="382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Autistic Success in the Classroom</a:t>
            </a:r>
            <a:endParaRPr/>
          </a:p>
        </p:txBody>
      </p:sp>
      <p:sp>
        <p:nvSpPr>
          <p:cNvPr id="94" name="Google Shape;94;p17"/>
          <p:cNvSpPr txBox="1"/>
          <p:nvPr>
            <p:ph idx="1" type="body"/>
          </p:nvPr>
        </p:nvSpPr>
        <p:spPr>
          <a:xfrm>
            <a:off x="387900" y="1318300"/>
            <a:ext cx="8368200" cy="325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815"/>
              <a:t>Differences in experiencing the world (communication, sensory perception, etc.) impact classroom behavior &amp; learning</a:t>
            </a:r>
            <a:endParaRPr sz="1815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sz="1815"/>
          </a:p>
          <a:p>
            <a:pPr indent="0" lvl="0" marL="457200" rtl="0" algn="ctr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b="1" sz="2285"/>
          </a:p>
          <a:p>
            <a:pPr indent="0" lvl="0" marL="457200" rtl="0" algn="ctr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b="1" sz="2285"/>
          </a:p>
          <a:p>
            <a:pPr indent="0" lvl="0" marL="457200" rtl="0" algn="ctr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t/>
            </a:r>
            <a:endParaRPr b="1" sz="2085"/>
          </a:p>
          <a:p>
            <a:pPr indent="0" lvl="0" marL="457200" rtl="0" algn="ctr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b="1" lang="en" sz="2085">
                <a:solidFill>
                  <a:schemeClr val="accent6"/>
                </a:solidFill>
              </a:rPr>
              <a:t>Therefore, A DIRECT, POSITIVE MESSAGE that these students belong in this field is the MOST IMPORTANT factor to success</a:t>
            </a:r>
            <a:endParaRPr b="1" sz="2085">
              <a:solidFill>
                <a:schemeClr val="accent6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b="1" lang="en" sz="1885" u="sng"/>
              <a:t> </a:t>
            </a:r>
            <a:endParaRPr b="1" sz="1885" u="sng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r>
              <a:t/>
            </a:r>
            <a:endParaRPr sz="1475"/>
          </a:p>
        </p:txBody>
      </p:sp>
      <p:sp>
        <p:nvSpPr>
          <p:cNvPr id="95" name="Google Shape;95;p17"/>
          <p:cNvSpPr txBox="1"/>
          <p:nvPr/>
        </p:nvSpPr>
        <p:spPr>
          <a:xfrm>
            <a:off x="0" y="4440900"/>
            <a:ext cx="590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 rotWithShape="1">
          <a:blip r:embed="rId3">
            <a:alphaModFix/>
          </a:blip>
          <a:srcRect b="0" l="13474" r="13136" t="0"/>
          <a:stretch/>
        </p:blipFill>
        <p:spPr>
          <a:xfrm>
            <a:off x="3621078" y="2211325"/>
            <a:ext cx="2052650" cy="146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Interests</a:t>
            </a:r>
            <a:endParaRPr/>
          </a:p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>
            <a:off x="387900" y="1489825"/>
            <a:ext cx="81594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special </a:t>
            </a:r>
            <a:r>
              <a:rPr lang="en"/>
              <a:t>interests</a:t>
            </a:r>
            <a:r>
              <a:rPr lang="en"/>
              <a:t>?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Interests that autistic people LOVE to engage in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Autistic individuals’ g</a:t>
            </a:r>
            <a:r>
              <a:rPr lang="en"/>
              <a:t>reat capacity for memory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Plus passion for learning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Leads to deep, powerful knowledge on certain topics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200">
                <a:solidFill>
                  <a:schemeClr val="accent6"/>
                </a:solidFill>
              </a:rPr>
              <a:t>SIPP aims to harness the passion of special interests within Aviation and Engineering related topics</a:t>
            </a:r>
            <a:endParaRPr b="1" sz="22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 Interests</a:t>
            </a:r>
            <a:endParaRPr/>
          </a:p>
        </p:txBody>
      </p:sp>
      <p:pic>
        <p:nvPicPr>
          <p:cNvPr id="108" name="Google Shape;1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8851" y="1231800"/>
            <a:ext cx="5272751" cy="378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Self-Efficacy</a:t>
            </a:r>
            <a:endParaRPr/>
          </a:p>
        </p:txBody>
      </p:sp>
      <p:sp>
        <p:nvSpPr>
          <p:cNvPr id="114" name="Google Shape;114;p20"/>
          <p:cNvSpPr txBox="1"/>
          <p:nvPr>
            <p:ph idx="1" type="body"/>
          </p:nvPr>
        </p:nvSpPr>
        <p:spPr>
          <a:xfrm>
            <a:off x="236600" y="14574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person’s belief in their ability to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succeed: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Mastering experiences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Observing others succeed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Direct message of belonging &amp; capability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Physical and emotional states (minimize stress &amp; elevate mood)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2200">
                <a:solidFill>
                  <a:schemeClr val="accent6"/>
                </a:solidFill>
              </a:rPr>
              <a:t>Spectrum Innovates Pathway Program aims to grow our students’ self-efficacy</a:t>
            </a:r>
            <a:endParaRPr b="1" sz="22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Growth Mindset</a:t>
            </a:r>
            <a:endParaRPr/>
          </a:p>
        </p:txBody>
      </p:sp>
      <p:sp>
        <p:nvSpPr>
          <p:cNvPr id="120" name="Google Shape;120;p21"/>
          <p:cNvSpPr txBox="1"/>
          <p:nvPr>
            <p:ph idx="1" type="body"/>
          </p:nvPr>
        </p:nvSpPr>
        <p:spPr>
          <a:xfrm>
            <a:off x="387900" y="1489825"/>
            <a:ext cx="41397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How to build a growth mindset: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Embrace challenges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Persist through setbacks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Put in effort &amp; maintain strong work ethic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Learn when to ask for help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Learn from feedback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AutoNum type="arabicPeriod"/>
            </a:pPr>
            <a:r>
              <a:rPr lang="en">
                <a:solidFill>
                  <a:srgbClr val="FFFFFF"/>
                </a:solidFill>
              </a:rPr>
              <a:t>Take inspiration from the setbacks of others</a:t>
            </a:r>
            <a:endParaRPr sz="2000">
              <a:solidFill>
                <a:srgbClr val="FFFFFF"/>
              </a:solidFill>
            </a:endParaRPr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0000" y="1296525"/>
            <a:ext cx="4311600" cy="2716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