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</p:sldIdLst>
  <p:sldSz cy="5143500" cx="9144000"/>
  <p:notesSz cx="6858000" cy="9144000"/>
  <p:embeddedFontLst>
    <p:embeddedFont>
      <p:font typeface="Roboto"/>
      <p:regular r:id="rId26"/>
      <p:bold r:id="rId27"/>
      <p:italic r:id="rId28"/>
      <p:boldItalic r:id="rId29"/>
    </p:embeddedFont>
    <p:embeddedFont>
      <p:font typeface="Roboto Medium"/>
      <p:regular r:id="rId30"/>
      <p:bold r:id="rId31"/>
      <p:italic r:id="rId32"/>
      <p:boldItalic r:id="rId3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AF70310E-B3E7-4B5E-9E08-FB761E554DBA}">
  <a:tblStyle styleId="{AF70310E-B3E7-4B5E-9E08-FB761E554DBA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font" Target="fonts/Roboto-regular.fntdata"/><Relationship Id="rId25" Type="http://schemas.openxmlformats.org/officeDocument/2006/relationships/slide" Target="slides/slide19.xml"/><Relationship Id="rId28" Type="http://schemas.openxmlformats.org/officeDocument/2006/relationships/font" Target="fonts/Roboto-italic.fntdata"/><Relationship Id="rId27" Type="http://schemas.openxmlformats.org/officeDocument/2006/relationships/font" Target="fonts/Roboto-bold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font" Target="fonts/Roboto-boldItalic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RobotoMedium-bold.fntdata"/><Relationship Id="rId30" Type="http://schemas.openxmlformats.org/officeDocument/2006/relationships/font" Target="fonts/RobotoMedium-regular.fntdata"/><Relationship Id="rId11" Type="http://schemas.openxmlformats.org/officeDocument/2006/relationships/slide" Target="slides/slide5.xml"/><Relationship Id="rId33" Type="http://schemas.openxmlformats.org/officeDocument/2006/relationships/font" Target="fonts/RobotoMedium-boldItalic.fntdata"/><Relationship Id="rId10" Type="http://schemas.openxmlformats.org/officeDocument/2006/relationships/slide" Target="slides/slide4.xml"/><Relationship Id="rId32" Type="http://schemas.openxmlformats.org/officeDocument/2006/relationships/font" Target="fonts/RobotoMedium-italic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c45caa9d43_0_49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c45caa9d43_0_4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c45caa9d43_0_5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c45caa9d43_0_5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c45caa9d43_0_5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c45caa9d43_0_5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c45caa9d43_0_5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c45caa9d43_0_5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c45caa9d43_0_5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c45caa9d43_0_5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c45caa9d43_0_5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c45caa9d43_0_5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c45caa9d43_0_5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gc45caa9d43_0_5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c45caa9d43_0_5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c45caa9d43_0_5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c45caa9d43_0_5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c45caa9d43_0_5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c45caa9d43_0_5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Google Shape;197;gc45caa9d43_0_5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c45caa9d43_0_10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c45caa9d43_0_1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c45caa9d43_0_1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c45caa9d43_0_1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c45caa9d43_0_1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c45caa9d43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c45caa9d43_0_10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c45caa9d43_0_1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c45caa9d43_0_4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c45caa9d43_0_4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c45caa9d43_0_5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c45caa9d43_0_5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c45caa9d43_0_5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c45caa9d43_0_5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c45caa9d43_0_4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c45caa9d43_0_4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fmla="val 16667" name="adj"/>
            </a:avLst>
          </a:prstGeom>
          <a:solidFill>
            <a:schemeClr val="lt1">
              <a:alpha val="68080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4"/>
        </a:solid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1"/>
          <p:cNvSpPr txBox="1"/>
          <p:nvPr>
            <p:ph hasCustomPrompt="1" type="title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9" name="Google Shape;59;p11"/>
          <p:cNvSpPr txBox="1"/>
          <p:nvPr>
            <p:ph idx="1" type="body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0" name="Google Shape;60;p1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solidFill>
          <a:schemeClr val="accent4"/>
        </a:solid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" name="Google Shape;20;p4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" name="Google Shape;21;p4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" name="Google Shape;26;p5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5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" type="body"/>
          </p:nvPr>
        </p:nvSpPr>
        <p:spPr>
          <a:xfrm>
            <a:off x="471900" y="1919075"/>
            <a:ext cx="39999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9" name="Google Shape;29;p5"/>
          <p:cNvSpPr txBox="1"/>
          <p:nvPr>
            <p:ph idx="2" type="body"/>
          </p:nvPr>
        </p:nvSpPr>
        <p:spPr>
          <a:xfrm>
            <a:off x="4694250" y="1919075"/>
            <a:ext cx="39999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0" name="Google Shape;30;p5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/>
          <p:nvPr/>
        </p:nvSpPr>
        <p:spPr>
          <a:xfrm flipH="1" rot="10800000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" name="Google Shape;33;p6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" name="Google Shape;34;p6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35" name="Google Shape;35;p6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/>
          <p:nvPr/>
        </p:nvSpPr>
        <p:spPr>
          <a:xfrm flipH="1" rot="10800000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" name="Google Shape;38;p7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" name="Google Shape;39;p7"/>
          <p:cNvSpPr txBox="1"/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0" name="Google Shape;40;p7"/>
          <p:cNvSpPr txBox="1"/>
          <p:nvPr>
            <p:ph idx="1" type="body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1" name="Google Shape;41;p7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/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44" name="Google Shape;44;p8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/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" name="Google Shape;47;p9"/>
          <p:cNvSpPr/>
          <p:nvPr/>
        </p:nvSpPr>
        <p:spPr>
          <a:xfrm rot="5400000">
            <a:off x="1946425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" name="Google Shape;48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9" name="Google Shape;49;p9"/>
          <p:cNvSpPr txBox="1"/>
          <p:nvPr>
            <p:ph idx="1" type="subTitle"/>
          </p:nvPr>
        </p:nvSpPr>
        <p:spPr>
          <a:xfrm>
            <a:off x="265500" y="2779467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0" name="Google Shape;50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Google Shape;51;p9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0"/>
          <p:cNvSpPr txBox="1"/>
          <p:nvPr/>
        </p:nvSpPr>
        <p:spPr>
          <a:xfrm flipH="1" rot="10800000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" name="Google Shape;54;p10"/>
          <p:cNvSpPr/>
          <p:nvPr/>
        </p:nvSpPr>
        <p:spPr>
          <a:xfrm flipH="1" rot="10800000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0"/>
          <p:cNvSpPr txBox="1"/>
          <p:nvPr>
            <p:ph idx="1" type="body"/>
          </p:nvPr>
        </p:nvSpPr>
        <p:spPr>
          <a:xfrm>
            <a:off x="57150" y="4696825"/>
            <a:ext cx="8382000" cy="446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</a:lstStyle>
          <a:p/>
        </p:txBody>
      </p:sp>
      <p:sp>
        <p:nvSpPr>
          <p:cNvPr id="56" name="Google Shape;56;p10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material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Char char="●"/>
              <a:defRPr sz="18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1.xml"/><Relationship Id="rId3" Type="http://schemas.openxmlformats.org/officeDocument/2006/relationships/hyperlink" Target="https://autisticadvocacy.org/book/roadmap/" TargetMode="Externa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.png"/><Relationship Id="rId4" Type="http://schemas.openxmlformats.org/officeDocument/2006/relationships/image" Target="../media/image3.png"/><Relationship Id="rId5" Type="http://schemas.openxmlformats.org/officeDocument/2006/relationships/image" Target="../media/image2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4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6.xml"/><Relationship Id="rId3" Type="http://schemas.openxmlformats.org/officeDocument/2006/relationships/hyperlink" Target="https://www.youtube.com/watch?v=F0SWMICwtm0" TargetMode="Externa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9.xml"/><Relationship Id="rId3" Type="http://schemas.openxmlformats.org/officeDocument/2006/relationships/hyperlink" Target="https://ct.counseling.org/2017/09/achieving-better-understanding-adult-autism/" TargetMode="External"/><Relationship Id="rId4" Type="http://schemas.openxmlformats.org/officeDocument/2006/relationships/hyperlink" Target="https://www.gottman.com/blog/printable-feeling-wheel/" TargetMode="External"/><Relationship Id="rId5" Type="http://schemas.openxmlformats.org/officeDocument/2006/relationships/hyperlink" Target="https://dictionary.apa.org/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Relationship Id="rId3" Type="http://schemas.openxmlformats.org/officeDocument/2006/relationships/hyperlink" Target="https://docs.google.com/document/d/1K7oViq2Y6Ozm24YXwXA4bujQ7Ry3SNPb0vCI2Tl2KWY/edit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Relationship Id="rId3" Type="http://schemas.openxmlformats.org/officeDocument/2006/relationships/hyperlink" Target="https://docs.google.com/document/d/1Wo4WduCDC2slhw6JIQfG8D8wvInLQ-rFa-PzeMvUWKA/edit" TargetMode="Externa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3"/>
          <p:cNvSpPr txBox="1"/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Social Emotional Learning &amp; Life Skills Introduction</a:t>
            </a:r>
            <a:endParaRPr/>
          </a:p>
        </p:txBody>
      </p:sp>
      <p:sp>
        <p:nvSpPr>
          <p:cNvPr id="68" name="Google Shape;68;p13"/>
          <p:cNvSpPr txBox="1"/>
          <p:nvPr>
            <p:ph idx="1" type="subTitle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Spectrum Innovates Pathway Program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2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Activity 2 - Define Environmental Expectations</a:t>
            </a:r>
            <a:endParaRPr/>
          </a:p>
        </p:txBody>
      </p:sp>
      <p:sp>
        <p:nvSpPr>
          <p:cNvPr id="133" name="Google Shape;133;p22"/>
          <p:cNvSpPr txBox="1"/>
          <p:nvPr>
            <p:ph idx="4294967295" type="body"/>
          </p:nvPr>
        </p:nvSpPr>
        <p:spPr>
          <a:xfrm>
            <a:off x="460950" y="827700"/>
            <a:ext cx="8222100" cy="336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/>
              <a:t>It is </a:t>
            </a:r>
            <a:r>
              <a:rPr lang="en" sz="2100"/>
              <a:t>important</a:t>
            </a:r>
            <a:r>
              <a:rPr lang="en" sz="2100"/>
              <a:t> to create environmental expectations for us to function smoothly as a group</a:t>
            </a:r>
            <a:endParaRPr sz="21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100"/>
              <a:t>Example: “We respect others’ opinions, thoughts, and feelings”</a:t>
            </a:r>
            <a:endParaRPr sz="2100"/>
          </a:p>
          <a:p>
            <a:pPr indent="-361950" lvl="0" marL="457200" rtl="0" algn="l">
              <a:spcBef>
                <a:spcPts val="1200"/>
              </a:spcBef>
              <a:spcAft>
                <a:spcPts val="0"/>
              </a:spcAft>
              <a:buSzPts val="2100"/>
              <a:buAutoNum type="arabicPeriod"/>
            </a:pPr>
            <a:r>
              <a:rPr lang="en" sz="2100"/>
              <a:t>Try a few together as a large group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 sz="2100"/>
              <a:t>Break into groups (or do as one group)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 sz="2100"/>
              <a:t>Brainstorm 5 environmental expectations (take a look at the competencies, standards, &amp; benchmarks  to guide you)</a:t>
            </a:r>
            <a:endParaRPr sz="21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3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Transition Expectations</a:t>
            </a:r>
            <a:endParaRPr/>
          </a:p>
        </p:txBody>
      </p:sp>
      <p:sp>
        <p:nvSpPr>
          <p:cNvPr id="139" name="Google Shape;139;p23"/>
          <p:cNvSpPr txBox="1"/>
          <p:nvPr>
            <p:ph idx="4294967295" type="body"/>
          </p:nvPr>
        </p:nvSpPr>
        <p:spPr>
          <a:xfrm>
            <a:off x="460950" y="946550"/>
            <a:ext cx="8222100" cy="380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/>
              <a:t>Common experiences during periods of transition:</a:t>
            </a:r>
            <a:endParaRPr sz="1900"/>
          </a:p>
          <a:p>
            <a:pPr indent="-349250" lvl="0" marL="457200" rtl="0" algn="l">
              <a:spcBef>
                <a:spcPts val="120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Excitement</a:t>
            </a:r>
            <a:endParaRPr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Curiosity</a:t>
            </a:r>
            <a:endParaRPr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Anxiety</a:t>
            </a:r>
            <a:endParaRPr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Confusion</a:t>
            </a:r>
            <a:endParaRPr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&amp; much more</a:t>
            </a:r>
            <a:endParaRPr sz="19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900"/>
              <a:t>*These might fluctuate &amp; change over time</a:t>
            </a:r>
            <a:endParaRPr sz="19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900"/>
              <a:t>*You also may experience many at once</a:t>
            </a:r>
            <a:endParaRPr sz="19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200" u="sng">
                <a:solidFill>
                  <a:srgbClr val="1155CC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https://autisticadvocacy.org/book/roadmap/</a:t>
            </a:r>
            <a:r>
              <a:rPr lang="en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9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4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Thoughts, Feelings, Behavior, &amp; Values</a:t>
            </a:r>
            <a:endParaRPr/>
          </a:p>
        </p:txBody>
      </p:sp>
      <p:sp>
        <p:nvSpPr>
          <p:cNvPr id="145" name="Google Shape;145;p24"/>
          <p:cNvSpPr txBox="1"/>
          <p:nvPr>
            <p:ph idx="4294967295" type="body"/>
          </p:nvPr>
        </p:nvSpPr>
        <p:spPr>
          <a:xfrm>
            <a:off x="400500" y="957375"/>
            <a:ext cx="8222100" cy="398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u="sng"/>
              <a:t>Thought:</a:t>
            </a:r>
            <a:r>
              <a:rPr lang="en" sz="2100"/>
              <a:t> </a:t>
            </a:r>
            <a:r>
              <a:rPr lang="en" sz="2100"/>
              <a:t>something that is formed &amp; experienced in the mind; </a:t>
            </a:r>
            <a:r>
              <a:rPr b="1" lang="en" sz="2100"/>
              <a:t>an idea, picture, opinion</a:t>
            </a:r>
            <a:r>
              <a:rPr lang="en" sz="2100"/>
              <a:t>, etc.</a:t>
            </a:r>
            <a:endParaRPr sz="2100"/>
          </a:p>
          <a:p>
            <a:pPr indent="-349250" lvl="0" marL="457200" rtl="0" algn="l">
              <a:spcBef>
                <a:spcPts val="120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Ex. “I like the color of my shirt” and “I want to go to the beach this weekend”</a:t>
            </a:r>
            <a:endParaRPr sz="19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100" u="sng"/>
              <a:t>Emotion:</a:t>
            </a:r>
            <a:r>
              <a:rPr lang="en" sz="2100"/>
              <a:t> a complex reaction pattern; </a:t>
            </a:r>
            <a:r>
              <a:rPr b="1" lang="en" sz="2100"/>
              <a:t>feelings</a:t>
            </a:r>
            <a:endParaRPr b="1" sz="2100"/>
          </a:p>
          <a:p>
            <a:pPr indent="-361950" lvl="0" marL="457200" rtl="0" algn="l">
              <a:spcBef>
                <a:spcPts val="120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Ex. joy, sad, excited</a:t>
            </a:r>
            <a:endParaRPr sz="21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100" u="sng"/>
              <a:t>Behavior:</a:t>
            </a:r>
            <a:r>
              <a:rPr lang="en" sz="2100"/>
              <a:t> a living being’s response to external events &amp; internal events; </a:t>
            </a:r>
            <a:r>
              <a:rPr b="1" lang="en" sz="2100"/>
              <a:t>actions</a:t>
            </a:r>
            <a:endParaRPr b="1" sz="2100"/>
          </a:p>
          <a:p>
            <a:pPr indent="-361950" lvl="0" marL="457200" rtl="0" algn="l">
              <a:spcBef>
                <a:spcPts val="120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Ex. walking, sneezing, shaking someone’s hand, dancing</a:t>
            </a:r>
            <a:endParaRPr sz="21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5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Thoughts, Feelings, Behavior, &amp; Environment</a:t>
            </a:r>
            <a:endParaRPr/>
          </a:p>
        </p:txBody>
      </p:sp>
      <p:pic>
        <p:nvPicPr>
          <p:cNvPr descr="Thinking Brain Head - Free image on Pixabay" id="151" name="Google Shape;151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89591" y="972500"/>
            <a:ext cx="1158576" cy="831946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25"/>
          <p:cNvSpPr txBox="1"/>
          <p:nvPr/>
        </p:nvSpPr>
        <p:spPr>
          <a:xfrm>
            <a:off x="3864007" y="1423448"/>
            <a:ext cx="1116600" cy="975900"/>
          </a:xfrm>
          <a:prstGeom prst="rect">
            <a:avLst/>
          </a:prstGeom>
          <a:noFill/>
          <a:ln cap="flat" cmpd="sng" w="952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 u="sng"/>
              <a:t>Thoughts</a:t>
            </a:r>
            <a:r>
              <a:rPr lang="en" sz="1100" u="sng"/>
              <a:t>: </a:t>
            </a:r>
            <a:r>
              <a:rPr lang="en" sz="1100"/>
              <a:t>affect what we do (behavior) and how we feel (feelings)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p25"/>
          <p:cNvSpPr txBox="1"/>
          <p:nvPr/>
        </p:nvSpPr>
        <p:spPr>
          <a:xfrm>
            <a:off x="4940048" y="2985142"/>
            <a:ext cx="1333200" cy="1063500"/>
          </a:xfrm>
          <a:prstGeom prst="rect">
            <a:avLst/>
          </a:prstGeom>
          <a:noFill/>
          <a:ln cap="flat" cmpd="sng" w="9525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 u="sng"/>
              <a:t>Feelings:</a:t>
            </a:r>
            <a:r>
              <a:rPr b="1" lang="en" sz="1100"/>
              <a:t> </a:t>
            </a:r>
            <a:r>
              <a:rPr lang="en" sz="1100"/>
              <a:t>affect what we do (behavior) and what we think (thoughts)</a:t>
            </a:r>
            <a:endParaRPr sz="1100"/>
          </a:p>
        </p:txBody>
      </p:sp>
      <p:pic>
        <p:nvPicPr>
          <p:cNvPr descr="File:The Feeling Wheel.png - Wikimedia Commons" id="154" name="Google Shape;154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52715" y="3846275"/>
            <a:ext cx="868608" cy="665576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p25"/>
          <p:cNvSpPr txBox="1"/>
          <p:nvPr/>
        </p:nvSpPr>
        <p:spPr>
          <a:xfrm>
            <a:off x="2517724" y="3007175"/>
            <a:ext cx="1443600" cy="1019700"/>
          </a:xfrm>
          <a:prstGeom prst="rect">
            <a:avLst/>
          </a:prstGeom>
          <a:noFill/>
          <a:ln cap="flat" cmpd="sng" w="9525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 u="sng"/>
              <a:t>Behavior: </a:t>
            </a:r>
            <a:r>
              <a:rPr lang="en" sz="1100"/>
              <a:t>affect what we think (thoughts) and what we feel (feelings)</a:t>
            </a:r>
            <a:endParaRPr sz="1100"/>
          </a:p>
        </p:txBody>
      </p:sp>
      <p:pic>
        <p:nvPicPr>
          <p:cNvPr descr="Behavior - Free Creative Commons Highway Sign image" id="156" name="Google Shape;156;p2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225948" y="3856203"/>
            <a:ext cx="1034469" cy="645720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25"/>
          <p:cNvSpPr/>
          <p:nvPr/>
        </p:nvSpPr>
        <p:spPr>
          <a:xfrm rot="-3411917">
            <a:off x="3254653" y="2562824"/>
            <a:ext cx="669582" cy="181810"/>
          </a:xfrm>
          <a:prstGeom prst="leftRightArrow">
            <a:avLst>
              <a:gd fmla="val 50000" name="adj1"/>
              <a:gd fmla="val 50000" name="adj2"/>
            </a:avLst>
          </a:prstGeom>
          <a:solidFill>
            <a:srgbClr val="000000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8" name="Google Shape;158;p25"/>
          <p:cNvSpPr/>
          <p:nvPr/>
        </p:nvSpPr>
        <p:spPr>
          <a:xfrm rot="3311682">
            <a:off x="4913197" y="2562841"/>
            <a:ext cx="671176" cy="181522"/>
          </a:xfrm>
          <a:prstGeom prst="leftRightArrow">
            <a:avLst>
              <a:gd fmla="val 50000" name="adj1"/>
              <a:gd fmla="val 50000" name="adj2"/>
            </a:avLst>
          </a:prstGeom>
          <a:solidFill>
            <a:srgbClr val="000000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25"/>
          <p:cNvSpPr/>
          <p:nvPr/>
        </p:nvSpPr>
        <p:spPr>
          <a:xfrm rot="3729">
            <a:off x="4002464" y="3386486"/>
            <a:ext cx="829800" cy="173100"/>
          </a:xfrm>
          <a:prstGeom prst="leftRightArrow">
            <a:avLst>
              <a:gd fmla="val 50000" name="adj1"/>
              <a:gd fmla="val 50000" name="adj2"/>
            </a:avLst>
          </a:prstGeom>
          <a:solidFill>
            <a:srgbClr val="000000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0" name="Google Shape;160;p25"/>
          <p:cNvSpPr/>
          <p:nvPr/>
        </p:nvSpPr>
        <p:spPr>
          <a:xfrm>
            <a:off x="1450100" y="619050"/>
            <a:ext cx="5640600" cy="4592400"/>
          </a:xfrm>
          <a:prstGeom prst="ellipse">
            <a:avLst/>
          </a:prstGeom>
          <a:noFill/>
          <a:ln cap="flat" cmpd="sng" w="28575">
            <a:solidFill>
              <a:srgbClr val="98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p25"/>
          <p:cNvSpPr txBox="1"/>
          <p:nvPr/>
        </p:nvSpPr>
        <p:spPr>
          <a:xfrm rot="400">
            <a:off x="0" y="691725"/>
            <a:ext cx="2581200" cy="785100"/>
          </a:xfrm>
          <a:prstGeom prst="rect">
            <a:avLst/>
          </a:prstGeom>
          <a:noFill/>
          <a:ln cap="flat" cmpd="sng" w="19050">
            <a:solidFill>
              <a:srgbClr val="98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u="sng">
                <a:latin typeface="Roboto"/>
                <a:ea typeface="Roboto"/>
                <a:cs typeface="Roboto"/>
                <a:sym typeface="Roboto"/>
              </a:rPr>
              <a:t>Environment/Context/Situation:</a:t>
            </a:r>
            <a:r>
              <a:rPr lang="en" sz="1300">
                <a:latin typeface="Roboto"/>
                <a:ea typeface="Roboto"/>
                <a:cs typeface="Roboto"/>
                <a:sym typeface="Roboto"/>
              </a:rPr>
              <a:t> affects and is affected by our thoughts, feelings, &amp; behavior</a:t>
            </a:r>
            <a:endParaRPr sz="13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2" name="Google Shape;162;p25"/>
          <p:cNvSpPr/>
          <p:nvPr/>
        </p:nvSpPr>
        <p:spPr>
          <a:xfrm rot="-1369677">
            <a:off x="1760383" y="3571433"/>
            <a:ext cx="730736" cy="181930"/>
          </a:xfrm>
          <a:prstGeom prst="leftRightArrow">
            <a:avLst>
              <a:gd fmla="val 50000" name="adj1"/>
              <a:gd fmla="val 50000" name="adj2"/>
            </a:avLst>
          </a:prstGeom>
          <a:solidFill>
            <a:srgbClr val="000000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3" name="Google Shape;163;p25"/>
          <p:cNvSpPr/>
          <p:nvPr/>
        </p:nvSpPr>
        <p:spPr>
          <a:xfrm rot="5602682">
            <a:off x="3763919" y="948829"/>
            <a:ext cx="697512" cy="181800"/>
          </a:xfrm>
          <a:prstGeom prst="leftRightArrow">
            <a:avLst>
              <a:gd fmla="val 50000" name="adj1"/>
              <a:gd fmla="val 50000" name="adj2"/>
            </a:avLst>
          </a:prstGeom>
          <a:solidFill>
            <a:srgbClr val="000000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" name="Google Shape;164;p25"/>
          <p:cNvSpPr/>
          <p:nvPr/>
        </p:nvSpPr>
        <p:spPr>
          <a:xfrm rot="-10781509">
            <a:off x="6277993" y="3382573"/>
            <a:ext cx="613509" cy="181754"/>
          </a:xfrm>
          <a:prstGeom prst="leftRightArrow">
            <a:avLst>
              <a:gd fmla="val 50000" name="adj1"/>
              <a:gd fmla="val 50000" name="adj2"/>
            </a:avLst>
          </a:prstGeom>
          <a:solidFill>
            <a:srgbClr val="000000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6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Why is this information important?</a:t>
            </a:r>
            <a:endParaRPr/>
          </a:p>
        </p:txBody>
      </p:sp>
      <p:sp>
        <p:nvSpPr>
          <p:cNvPr id="170" name="Google Shape;170;p26"/>
          <p:cNvSpPr txBox="1"/>
          <p:nvPr>
            <p:ph idx="4294967295" type="body"/>
          </p:nvPr>
        </p:nvSpPr>
        <p:spPr>
          <a:xfrm>
            <a:off x="400500" y="849325"/>
            <a:ext cx="8222100" cy="390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 sz="2100"/>
              <a:t>We need to </a:t>
            </a:r>
            <a:r>
              <a:rPr lang="en" sz="2100"/>
              <a:t>understand the concepts before we can apply strategies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 sz="2100"/>
              <a:t>Brings awareness:</a:t>
            </a:r>
            <a:endParaRPr sz="2100"/>
          </a:p>
          <a:p>
            <a:pPr indent="-361950" lvl="1" marL="914400" rtl="0" algn="l">
              <a:spcBef>
                <a:spcPts val="0"/>
              </a:spcBef>
              <a:spcAft>
                <a:spcPts val="0"/>
              </a:spcAft>
              <a:buSzPts val="2100"/>
              <a:buAutoNum type="alphaLcPeriod"/>
            </a:pPr>
            <a:r>
              <a:rPr lang="en" sz="2100"/>
              <a:t>NOTICE &amp; OBSERVE our own thoughts, feelings, and behavior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 sz="2100"/>
              <a:t>With nonjudgmental awareness, we can consciously experience our inner &amp; outer world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 sz="2100"/>
              <a:t>Eventually commit to actions that bring us to where we want to be</a:t>
            </a:r>
            <a:endParaRPr sz="2100"/>
          </a:p>
          <a:p>
            <a:pPr indent="-361950" lvl="1" marL="914400" rtl="0" algn="l">
              <a:spcBef>
                <a:spcPts val="0"/>
              </a:spcBef>
              <a:spcAft>
                <a:spcPts val="0"/>
              </a:spcAft>
              <a:buSzPts val="2100"/>
              <a:buAutoNum type="alphaLcPeriod"/>
            </a:pPr>
            <a:r>
              <a:rPr lang="en" sz="2100"/>
              <a:t>Express ourselves</a:t>
            </a:r>
            <a:endParaRPr sz="2100"/>
          </a:p>
          <a:p>
            <a:pPr indent="-361950" lvl="1" marL="914400" rtl="0" algn="l">
              <a:spcBef>
                <a:spcPts val="0"/>
              </a:spcBef>
              <a:spcAft>
                <a:spcPts val="0"/>
              </a:spcAft>
              <a:buSzPts val="2100"/>
              <a:buAutoNum type="alphaLcPeriod"/>
            </a:pPr>
            <a:r>
              <a:rPr lang="en" sz="2100"/>
              <a:t>Regulate ourselves</a:t>
            </a:r>
            <a:endParaRPr sz="21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7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Noticing Feelings</a:t>
            </a:r>
            <a:endParaRPr/>
          </a:p>
        </p:txBody>
      </p:sp>
      <p:pic>
        <p:nvPicPr>
          <p:cNvPr id="176" name="Google Shape;176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20300" y="619050"/>
            <a:ext cx="4055976" cy="4404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8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Noticing Thoughts</a:t>
            </a:r>
            <a:endParaRPr/>
          </a:p>
        </p:txBody>
      </p:sp>
      <p:sp>
        <p:nvSpPr>
          <p:cNvPr id="182" name="Google Shape;182;p28"/>
          <p:cNvSpPr txBox="1"/>
          <p:nvPr/>
        </p:nvSpPr>
        <p:spPr>
          <a:xfrm>
            <a:off x="507875" y="929300"/>
            <a:ext cx="7391100" cy="123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3"/>
              </a:rPr>
              <a:t>https://www.youtube.com/watch?v=F0SWMICwtm0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 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Ask ourselves: “what will my next thought be?”</a:t>
            </a:r>
            <a:endParaRPr sz="20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000"/>
              <a:buFont typeface="Roboto"/>
              <a:buChar char="●"/>
            </a:pPr>
            <a:r>
              <a:rPr lang="en" sz="20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observe</a:t>
            </a:r>
            <a:endParaRPr sz="20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9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Noticing Behavior</a:t>
            </a:r>
            <a:endParaRPr/>
          </a:p>
        </p:txBody>
      </p:sp>
      <p:sp>
        <p:nvSpPr>
          <p:cNvPr id="188" name="Google Shape;188;p29"/>
          <p:cNvSpPr txBox="1"/>
          <p:nvPr/>
        </p:nvSpPr>
        <p:spPr>
          <a:xfrm>
            <a:off x="518675" y="1199425"/>
            <a:ext cx="7034400" cy="116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Dead Man’s Test:</a:t>
            </a:r>
            <a:endParaRPr sz="16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Font typeface="Roboto"/>
              <a:buChar char="●"/>
            </a:pPr>
            <a:r>
              <a:rPr lang="en" sz="16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Can a dead man do it?</a:t>
            </a:r>
            <a:endParaRPr sz="16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Font typeface="Roboto"/>
              <a:buChar char="●"/>
            </a:pPr>
            <a:r>
              <a:rPr lang="en" sz="16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If a dead man CAN do it, it IS NOT behavior</a:t>
            </a:r>
            <a:endParaRPr sz="16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Font typeface="Roboto"/>
              <a:buChar char="●"/>
            </a:pPr>
            <a:r>
              <a:rPr lang="en" sz="16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If a dead man CANNOT do it, it IS a behavior</a:t>
            </a:r>
            <a:endParaRPr sz="16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30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Activity</a:t>
            </a:r>
            <a:endParaRPr/>
          </a:p>
        </p:txBody>
      </p:sp>
      <p:sp>
        <p:nvSpPr>
          <p:cNvPr id="194" name="Google Shape;194;p30"/>
          <p:cNvSpPr txBox="1"/>
          <p:nvPr/>
        </p:nvSpPr>
        <p:spPr>
          <a:xfrm>
            <a:off x="432225" y="994125"/>
            <a:ext cx="8050200" cy="323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SEL Journal:</a:t>
            </a:r>
            <a:endParaRPr sz="18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Roboto"/>
              <a:buAutoNum type="arabicPeriod"/>
            </a:pPr>
            <a:r>
              <a:rPr lang="en" sz="18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Using the feeling wheel, identify one feeling you are experiencing in this moment</a:t>
            </a:r>
            <a:endParaRPr sz="18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Roboto"/>
              <a:buAutoNum type="arabicPeriod"/>
            </a:pPr>
            <a:r>
              <a:rPr lang="en" sz="18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Identify one thought you have had today or in this moment</a:t>
            </a:r>
            <a:endParaRPr sz="18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Roboto"/>
              <a:buAutoNum type="arabicPeriod"/>
            </a:pPr>
            <a:r>
              <a:rPr lang="en" sz="18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Identify a behavior you are doing right now</a:t>
            </a:r>
            <a:endParaRPr sz="18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Homework:</a:t>
            </a:r>
            <a:endParaRPr sz="18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Roboto"/>
              <a:buAutoNum type="arabicPeriod"/>
            </a:pPr>
            <a:r>
              <a:rPr lang="en" sz="18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Begin to </a:t>
            </a:r>
            <a:r>
              <a:rPr i="1" lang="en" sz="18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notice </a:t>
            </a:r>
            <a:r>
              <a:rPr lang="en" sz="18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your thoughts, feelings, and behaviors you experience throughout the day </a:t>
            </a:r>
            <a:endParaRPr sz="18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Roboto"/>
              <a:buAutoNum type="arabicPeriod"/>
            </a:pPr>
            <a:r>
              <a:rPr lang="en" sz="18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Check-In: Write 1 thought, 1 feeling, and 1 behavior in your SEL journal each day</a:t>
            </a:r>
            <a:endParaRPr sz="18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31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Resources</a:t>
            </a:r>
            <a:endParaRPr/>
          </a:p>
        </p:txBody>
      </p:sp>
      <p:sp>
        <p:nvSpPr>
          <p:cNvPr id="200" name="Google Shape;200;p31"/>
          <p:cNvSpPr txBox="1"/>
          <p:nvPr/>
        </p:nvSpPr>
        <p:spPr>
          <a:xfrm>
            <a:off x="183700" y="929300"/>
            <a:ext cx="8741100" cy="113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u="sng">
                <a:solidFill>
                  <a:srgbClr val="1155CC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https://ct.counseling.org/2017/09/achieving-better-understanding-adult-autism/</a:t>
            </a:r>
            <a:r>
              <a:rPr lang="en" sz="1100"/>
              <a:t> </a:t>
            </a:r>
            <a:endParaRPr sz="11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u="sng">
                <a:solidFill>
                  <a:schemeClr val="hlink"/>
                </a:solidFill>
                <a:hlinkClick r:id="rId4"/>
              </a:rPr>
              <a:t>https://www.gottman.com/blog/printable-feeling-wheel/</a:t>
            </a:r>
            <a:r>
              <a:rPr lang="en" sz="1100"/>
              <a:t> </a:t>
            </a:r>
            <a:endParaRPr sz="11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u="sng">
                <a:solidFill>
                  <a:schemeClr val="hlink"/>
                </a:solidFill>
                <a:hlinkClick r:id="rId5"/>
              </a:rPr>
              <a:t>https://dictionary.apa.org/</a:t>
            </a:r>
            <a:r>
              <a:rPr lang="en" sz="1100"/>
              <a:t> </a:t>
            </a:r>
            <a:endParaRPr sz="11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4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Introduce Ourselves</a:t>
            </a:r>
            <a:endParaRPr/>
          </a:p>
        </p:txBody>
      </p:sp>
      <p:sp>
        <p:nvSpPr>
          <p:cNvPr id="74" name="Google Shape;74;p14"/>
          <p:cNvSpPr txBox="1"/>
          <p:nvPr>
            <p:ph idx="4294967295" type="body"/>
          </p:nvPr>
        </p:nvSpPr>
        <p:spPr>
          <a:xfrm>
            <a:off x="460950" y="1033000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SzPts val="2300"/>
              <a:buAutoNum type="arabicPeriod"/>
            </a:pPr>
            <a:r>
              <a:rPr lang="en" sz="2300"/>
              <a:t>Name</a:t>
            </a:r>
            <a:endParaRPr sz="2300"/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SzPts val="2300"/>
              <a:buAutoNum type="arabicPeriod"/>
            </a:pPr>
            <a:r>
              <a:rPr lang="en" sz="2300"/>
              <a:t>Where are you from?</a:t>
            </a:r>
            <a:endParaRPr sz="2300"/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SzPts val="2300"/>
              <a:buAutoNum type="arabicPeriod"/>
            </a:pPr>
            <a:r>
              <a:rPr lang="en" sz="2300"/>
              <a:t>What interests brought you to this program?</a:t>
            </a:r>
            <a:endParaRPr sz="23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5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Big Picture - What is the purpose of SEL &amp; Life Skills Development?</a:t>
            </a:r>
            <a:endParaRPr/>
          </a:p>
        </p:txBody>
      </p:sp>
      <p:sp>
        <p:nvSpPr>
          <p:cNvPr id="80" name="Google Shape;80;p15"/>
          <p:cNvSpPr txBox="1"/>
          <p:nvPr>
            <p:ph idx="4294967295" type="body"/>
          </p:nvPr>
        </p:nvSpPr>
        <p:spPr>
          <a:xfrm>
            <a:off x="400500" y="1130250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/>
              <a:t>Prepare you to:</a:t>
            </a:r>
            <a:endParaRPr sz="2200"/>
          </a:p>
          <a:p>
            <a:pPr indent="-368300" lvl="0" marL="457200" rtl="0" algn="l">
              <a:spcBef>
                <a:spcPts val="120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Use </a:t>
            </a:r>
            <a:r>
              <a:rPr lang="en" sz="2200"/>
              <a:t>the</a:t>
            </a:r>
            <a:r>
              <a:rPr lang="en" sz="2200"/>
              <a:t> building blocks of social &amp; emotional skills to lead a fulfilling life</a:t>
            </a: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Reach your self-defined career and personal goals</a:t>
            </a: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Find a sustainable way of living that works best for YOU</a:t>
            </a:r>
            <a:endParaRPr sz="22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6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Important Terminology</a:t>
            </a:r>
            <a:endParaRPr/>
          </a:p>
        </p:txBody>
      </p:sp>
      <p:grpSp>
        <p:nvGrpSpPr>
          <p:cNvPr id="86" name="Google Shape;86;p16"/>
          <p:cNvGrpSpPr/>
          <p:nvPr/>
        </p:nvGrpSpPr>
        <p:grpSpPr>
          <a:xfrm>
            <a:off x="808912" y="1447889"/>
            <a:ext cx="7300911" cy="731700"/>
            <a:chOff x="710674" y="1323164"/>
            <a:chExt cx="7300911" cy="731700"/>
          </a:xfrm>
        </p:grpSpPr>
        <p:sp>
          <p:nvSpPr>
            <p:cNvPr id="87" name="Google Shape;87;p16"/>
            <p:cNvSpPr txBox="1"/>
            <p:nvPr/>
          </p:nvSpPr>
          <p:spPr>
            <a:xfrm>
              <a:off x="710674" y="1373350"/>
              <a:ext cx="2004300" cy="629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500">
                  <a:solidFill>
                    <a:srgbClr val="085631"/>
                  </a:solidFill>
                  <a:latin typeface="Roboto Medium"/>
                  <a:ea typeface="Roboto Medium"/>
                  <a:cs typeface="Roboto Medium"/>
                  <a:sym typeface="Roboto Medium"/>
                </a:rPr>
                <a:t>Competency</a:t>
              </a:r>
              <a:r>
                <a:rPr lang="en" sz="2500">
                  <a:solidFill>
                    <a:srgbClr val="085631"/>
                  </a:solidFill>
                  <a:latin typeface="Roboto Medium"/>
                  <a:ea typeface="Roboto Medium"/>
                  <a:cs typeface="Roboto Medium"/>
                  <a:sym typeface="Roboto Medium"/>
                </a:rPr>
                <a:t> </a:t>
              </a:r>
              <a:endParaRPr sz="2500">
                <a:solidFill>
                  <a:srgbClr val="085631"/>
                </a:solidFill>
                <a:latin typeface="Roboto Medium"/>
                <a:ea typeface="Roboto Medium"/>
                <a:cs typeface="Roboto Medium"/>
                <a:sym typeface="Roboto Medium"/>
              </a:endParaRPr>
            </a:p>
          </p:txBody>
        </p:sp>
        <p:sp>
          <p:nvSpPr>
            <p:cNvPr id="88" name="Google Shape;88;p16"/>
            <p:cNvSpPr/>
            <p:nvPr/>
          </p:nvSpPr>
          <p:spPr>
            <a:xfrm>
              <a:off x="2789785" y="1323164"/>
              <a:ext cx="5221800" cy="731700"/>
            </a:xfrm>
            <a:prstGeom prst="rect">
              <a:avLst/>
            </a:prstGeom>
            <a:solidFill>
              <a:srgbClr val="08563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" name="Google Shape;89;p16"/>
            <p:cNvSpPr txBox="1"/>
            <p:nvPr/>
          </p:nvSpPr>
          <p:spPr>
            <a:xfrm>
              <a:off x="2914389" y="1407440"/>
              <a:ext cx="4765800" cy="57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5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The “big picture” ability to do something successfully.</a:t>
              </a:r>
              <a:endParaRPr sz="15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90" name="Google Shape;90;p16"/>
          <p:cNvGrpSpPr/>
          <p:nvPr/>
        </p:nvGrpSpPr>
        <p:grpSpPr>
          <a:xfrm>
            <a:off x="98245" y="2332250"/>
            <a:ext cx="7650080" cy="731700"/>
            <a:chOff x="7" y="2207525"/>
            <a:chExt cx="7650080" cy="731700"/>
          </a:xfrm>
        </p:grpSpPr>
        <p:sp>
          <p:nvSpPr>
            <p:cNvPr id="91" name="Google Shape;91;p16"/>
            <p:cNvSpPr txBox="1"/>
            <p:nvPr/>
          </p:nvSpPr>
          <p:spPr>
            <a:xfrm>
              <a:off x="7" y="2257725"/>
              <a:ext cx="2715300" cy="629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400">
                  <a:solidFill>
                    <a:srgbClr val="0B7140"/>
                  </a:solidFill>
                  <a:latin typeface="Roboto Medium"/>
                  <a:ea typeface="Roboto Medium"/>
                  <a:cs typeface="Roboto Medium"/>
                  <a:sym typeface="Roboto Medium"/>
                </a:rPr>
                <a:t>Standard</a:t>
              </a:r>
              <a:endParaRPr sz="2400">
                <a:solidFill>
                  <a:srgbClr val="0B7140"/>
                </a:solidFill>
                <a:latin typeface="Roboto Medium"/>
                <a:ea typeface="Roboto Medium"/>
                <a:cs typeface="Roboto Medium"/>
                <a:sym typeface="Roboto Medium"/>
              </a:endParaRPr>
            </a:p>
          </p:txBody>
        </p:sp>
        <p:sp>
          <p:nvSpPr>
            <p:cNvPr id="92" name="Google Shape;92;p16"/>
            <p:cNvSpPr/>
            <p:nvPr/>
          </p:nvSpPr>
          <p:spPr>
            <a:xfrm>
              <a:off x="2789787" y="2207525"/>
              <a:ext cx="4860300" cy="731700"/>
            </a:xfrm>
            <a:prstGeom prst="rect">
              <a:avLst/>
            </a:prstGeom>
            <a:solidFill>
              <a:srgbClr val="0B714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" name="Google Shape;93;p16"/>
            <p:cNvSpPr txBox="1"/>
            <p:nvPr/>
          </p:nvSpPr>
          <p:spPr>
            <a:xfrm>
              <a:off x="2914388" y="2414100"/>
              <a:ext cx="4659600" cy="330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5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Statements that define what is to be learned by the end of the program.</a:t>
              </a:r>
              <a:endParaRPr sz="15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94" name="Google Shape;94;p16"/>
          <p:cNvGrpSpPr/>
          <p:nvPr/>
        </p:nvGrpSpPr>
        <p:grpSpPr>
          <a:xfrm>
            <a:off x="853342" y="3213350"/>
            <a:ext cx="6532383" cy="731700"/>
            <a:chOff x="755105" y="3088625"/>
            <a:chExt cx="6532383" cy="731700"/>
          </a:xfrm>
        </p:grpSpPr>
        <p:sp>
          <p:nvSpPr>
            <p:cNvPr id="95" name="Google Shape;95;p16"/>
            <p:cNvSpPr txBox="1"/>
            <p:nvPr/>
          </p:nvSpPr>
          <p:spPr>
            <a:xfrm>
              <a:off x="755105" y="3138825"/>
              <a:ext cx="1959900" cy="629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400">
                  <a:solidFill>
                    <a:srgbClr val="0B7743"/>
                  </a:solidFill>
                  <a:latin typeface="Roboto Medium"/>
                  <a:ea typeface="Roboto Medium"/>
                  <a:cs typeface="Roboto Medium"/>
                  <a:sym typeface="Roboto Medium"/>
                </a:rPr>
                <a:t>Benchmarks</a:t>
              </a:r>
              <a:endParaRPr sz="2400">
                <a:solidFill>
                  <a:srgbClr val="0B7743"/>
                </a:solidFill>
                <a:latin typeface="Roboto Medium"/>
                <a:ea typeface="Roboto Medium"/>
                <a:cs typeface="Roboto Medium"/>
                <a:sym typeface="Roboto Medium"/>
              </a:endParaRPr>
            </a:p>
          </p:txBody>
        </p:sp>
        <p:sp>
          <p:nvSpPr>
            <p:cNvPr id="96" name="Google Shape;96;p16"/>
            <p:cNvSpPr/>
            <p:nvPr/>
          </p:nvSpPr>
          <p:spPr>
            <a:xfrm>
              <a:off x="2789787" y="3088625"/>
              <a:ext cx="4497600" cy="731700"/>
            </a:xfrm>
            <a:prstGeom prst="rect">
              <a:avLst/>
            </a:prstGeom>
            <a:solidFill>
              <a:srgbClr val="0B774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" name="Google Shape;97;p16"/>
            <p:cNvSpPr txBox="1"/>
            <p:nvPr/>
          </p:nvSpPr>
          <p:spPr>
            <a:xfrm>
              <a:off x="2914388" y="3295175"/>
              <a:ext cx="4373100" cy="330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5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Descriptions of the progress of learning within each standard.</a:t>
              </a:r>
              <a:endParaRPr sz="15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7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SEL Competencies </a:t>
            </a:r>
            <a:endParaRPr/>
          </a:p>
        </p:txBody>
      </p:sp>
      <p:sp>
        <p:nvSpPr>
          <p:cNvPr id="103" name="Google Shape;103;p17"/>
          <p:cNvSpPr txBox="1"/>
          <p:nvPr>
            <p:ph idx="4294967295" type="body"/>
          </p:nvPr>
        </p:nvSpPr>
        <p:spPr>
          <a:xfrm>
            <a:off x="460950" y="1216650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 sz="2100"/>
              <a:t>Self-Awareness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 sz="2100"/>
              <a:t>Self-Management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 sz="2100"/>
              <a:t>Social Awareness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 sz="2100"/>
              <a:t>Relationship Skills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 sz="2100"/>
              <a:t>Responsible Decision-Making</a:t>
            </a:r>
            <a:endParaRPr sz="2100"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100"/>
              <a:t>*</a:t>
            </a:r>
            <a:r>
              <a:rPr lang="en" sz="2100" u="sng">
                <a:solidFill>
                  <a:schemeClr val="hlink"/>
                </a:solidFill>
                <a:hlinkClick r:id="rId3"/>
              </a:rPr>
              <a:t>See document for competencies</a:t>
            </a:r>
            <a:endParaRPr sz="2100"/>
          </a:p>
          <a:p>
            <a:pPr indent="0" lvl="0" marL="4572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21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8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SEL Standards &amp; Benchmarks</a:t>
            </a:r>
            <a:endParaRPr/>
          </a:p>
        </p:txBody>
      </p:sp>
      <p:sp>
        <p:nvSpPr>
          <p:cNvPr id="109" name="Google Shape;109;p18"/>
          <p:cNvSpPr txBox="1"/>
          <p:nvPr>
            <p:ph idx="4294967295" type="body"/>
          </p:nvPr>
        </p:nvSpPr>
        <p:spPr>
          <a:xfrm>
            <a:off x="460950" y="1216650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/>
              <a:t>*See document for breakdown of </a:t>
            </a:r>
            <a:r>
              <a:rPr lang="en" sz="1900" u="sng">
                <a:solidFill>
                  <a:schemeClr val="hlink"/>
                </a:solidFill>
                <a:hlinkClick r:id="rId3"/>
              </a:rPr>
              <a:t>standards &amp; benchmarks</a:t>
            </a:r>
            <a:r>
              <a:rPr lang="en" sz="1900"/>
              <a:t> within each competency</a:t>
            </a:r>
            <a:endParaRPr sz="19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9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9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 Look Ahead: SEL Orientation Topics</a:t>
            </a:r>
            <a:endParaRPr/>
          </a:p>
        </p:txBody>
      </p:sp>
      <p:graphicFrame>
        <p:nvGraphicFramePr>
          <p:cNvPr id="115" name="Google Shape;115;p19"/>
          <p:cNvGraphicFramePr/>
          <p:nvPr/>
        </p:nvGraphicFramePr>
        <p:xfrm>
          <a:off x="219363" y="7981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{AF70310E-B3E7-4B5E-9E08-FB761E554DBA}</a:tableStyleId>
              </a:tblPr>
              <a:tblGrid>
                <a:gridCol w="1075800"/>
                <a:gridCol w="7629475"/>
              </a:tblGrid>
              <a:tr h="5131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Week</a:t>
                      </a:r>
                      <a:endParaRPr b="1"/>
                    </a:p>
                  </a:txBody>
                  <a:tcPr marT="91425" marB="91425" marR="91425" marL="91425"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Topics</a:t>
                      </a:r>
                      <a:endParaRPr b="1"/>
                    </a:p>
                  </a:txBody>
                  <a:tcPr marT="91425" marB="91425" marR="91425" marL="91425">
                    <a:solidFill>
                      <a:srgbClr val="B6D7A8"/>
                    </a:solidFill>
                  </a:tcPr>
                </a:tc>
              </a:tr>
              <a:tr h="4736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Week 1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Thoughts, feelings, behavior, &amp; values, growth mindset vs. fixed mindset, self-efficacy, self-worth, self-esteem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7105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Week 2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Personal life &amp; professional life, support network, supportive people: mentors &amp; peers, support needs, self-care &amp; energy management 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7105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Week 3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Identifying your strengths &amp; growth areas, basics of setting your own long-term &amp; short-term goals, The ACT Matrix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5131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Week 4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Executive Functioning Part 1 - skills &amp; strategies in EF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4934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Week 5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Executive Functioning Part 2 - </a:t>
                      </a:r>
                      <a:r>
                        <a:rPr lang="en"/>
                        <a:t>skills &amp; strategies in EF continued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7105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Week 6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Communication skills 101, Listening: empathy &amp; perspective-taking, Speaking: sharing your thoughts, feelings, &amp; opinions, Group activity skills</a:t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0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does Social-Emotional Learning look like in action? </a:t>
            </a:r>
            <a:endParaRPr/>
          </a:p>
        </p:txBody>
      </p:sp>
      <p:sp>
        <p:nvSpPr>
          <p:cNvPr id="121" name="Google Shape;121;p20"/>
          <p:cNvSpPr txBox="1"/>
          <p:nvPr>
            <p:ph idx="4294967295" type="body"/>
          </p:nvPr>
        </p:nvSpPr>
        <p:spPr>
          <a:xfrm>
            <a:off x="460950" y="1000600"/>
            <a:ext cx="8222100" cy="361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195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Information provided on SEL concepts &amp; skills in powerpoints</a:t>
            </a:r>
            <a:endParaRPr sz="2100"/>
          </a:p>
          <a:p>
            <a:pPr indent="-36195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Resources: videos, books, articles, blogs, etc. </a:t>
            </a:r>
            <a:endParaRPr sz="2100"/>
          </a:p>
          <a:p>
            <a:pPr indent="-36195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SEL journal</a:t>
            </a:r>
            <a:endParaRPr sz="2100"/>
          </a:p>
          <a:p>
            <a:pPr indent="-336550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/>
              <a:t>Reflections</a:t>
            </a:r>
            <a:endParaRPr sz="1700"/>
          </a:p>
          <a:p>
            <a:pPr indent="-336550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/>
              <a:t>Strategies &amp; worksheets</a:t>
            </a:r>
            <a:endParaRPr sz="1700"/>
          </a:p>
          <a:p>
            <a:pPr indent="-336550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/>
              <a:t>Self-monitor our own learning</a:t>
            </a:r>
            <a:endParaRPr sz="1700"/>
          </a:p>
          <a:p>
            <a:pPr indent="-36195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Activities &amp; skills practice - in groups or pairs</a:t>
            </a:r>
            <a:endParaRPr sz="2100"/>
          </a:p>
          <a:p>
            <a:pPr indent="-36195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Practice these skills &amp; concepts in other modules in SIPP</a:t>
            </a:r>
            <a:endParaRPr sz="2100"/>
          </a:p>
          <a:p>
            <a:pPr indent="-36195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Apply these skills &amp; concepts to your life outside of SIPP</a:t>
            </a:r>
            <a:endParaRPr sz="21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1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Activity 1 - Reflect on Competencies, Standards, &amp; Benchmarks</a:t>
            </a:r>
            <a:endParaRPr/>
          </a:p>
        </p:txBody>
      </p:sp>
      <p:sp>
        <p:nvSpPr>
          <p:cNvPr id="127" name="Google Shape;127;p21"/>
          <p:cNvSpPr txBox="1"/>
          <p:nvPr>
            <p:ph idx="4294967295" type="body"/>
          </p:nvPr>
        </p:nvSpPr>
        <p:spPr>
          <a:xfrm>
            <a:off x="400500" y="978975"/>
            <a:ext cx="8222100" cy="338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/>
              <a:t>In your SEL journal, answer the following:</a:t>
            </a:r>
            <a:endParaRPr sz="2100"/>
          </a:p>
          <a:p>
            <a:pPr indent="-361950" lvl="0" marL="457200" rtl="0" algn="l">
              <a:spcBef>
                <a:spcPts val="1200"/>
              </a:spcBef>
              <a:spcAft>
                <a:spcPts val="0"/>
              </a:spcAft>
              <a:buSzPts val="2100"/>
              <a:buAutoNum type="arabicPeriod"/>
            </a:pPr>
            <a:r>
              <a:rPr lang="en" sz="2100"/>
              <a:t>Which competencies, standards, &amp; benchmarks do you find most relevant or most interesting to learn about?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 sz="2100"/>
              <a:t>Do you think you have strengths in any of the </a:t>
            </a:r>
            <a:r>
              <a:rPr lang="en" sz="2100"/>
              <a:t>competencies, standards, &amp; benchmarks?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 sz="2100"/>
              <a:t>Do you think you have room to grow in any of the competencies, standards, &amp; benchmarks?</a:t>
            </a:r>
            <a:endParaRPr sz="21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1A237E"/>
      </a:accent5>
      <a:accent6>
        <a:srgbClr val="F4B400"/>
      </a:accent6>
      <a:hlink>
        <a:srgbClr val="1A237E"/>
      </a:hlink>
      <a:folHlink>
        <a:srgbClr val="1A237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