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7"/>
      <p:bold r:id="rId18"/>
      <p:italic r:id="rId19"/>
      <p:boldItalic r:id="rId20"/>
    </p:embeddedFont>
    <p:embeddedFont>
      <p:font typeface="Roboto Slab" pitchFamily="2" charset="0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>
      <p:cViewPr varScale="1">
        <p:scale>
          <a:sx n="139" d="100"/>
          <a:sy n="139" d="100"/>
        </p:scale>
        <p:origin x="176" y="5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vesinthebalance.org/about-cps#:~:text=In%20the%20CPS%20model%2C%20the,the%20collaborative%20and%20proactive%20variety.&amp;text=The%20goal%20is%20to%20foster,problems%20that%20affect%20their%20lives.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educationalappstore.com/blog/collaborative-problem-solving/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mbrace-autism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utisticadvocacy.org/about-asan/about-autism/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der.pubs.asha.org/doi/10.1044/leader.FTR2.25042020.58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ws-medical.net/news/20210422/Youth-with-cognitive-disabilities-have-potential-to-pursue-a-career-in-STEM-shows-study.aspx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hetrainingassociates.com/blog/8-shortcuts-to-stay-relevant-in-learning-development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raduateteacherlearningseries.global2.vic.edu.au/2019/10/07/ed10fa1-autism-using-passions-to-make-connections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vpconsulting.com/weekly/2018/11/16/086p3teoj8d0dbvuwbt51sh7qkc63c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1371ce4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d1371ce4e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d77ac26cc3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d77ac26cc3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Collaborative problem solving website</a:t>
            </a:r>
            <a:r>
              <a:rPr lang="en">
                <a:solidFill>
                  <a:schemeClr val="dk1"/>
                </a:solidFill>
              </a:rPr>
              <a:t> link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Image: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https://www.educationalappstore.com/blog/collaborative-problem-solving/</a:t>
            </a: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cc647ab363_0_3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cc647ab363_0_3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Image: https://21andsensory.wordpress.com/2019/08/04/what-is-stimming/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1371ce4e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1371ce4e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cc647ab363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cc647ab363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https://embrace-autism.com/</a:t>
            </a:r>
            <a:r>
              <a:rPr lang="en">
                <a:solidFill>
                  <a:schemeClr val="dk1"/>
                </a:solidFill>
              </a:rPr>
              <a:t> - great resource for all things autism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https://autisticadvocacy.org/about-asan/about-autism/</a:t>
            </a:r>
            <a:r>
              <a:rPr lang="en">
                <a:solidFill>
                  <a:schemeClr val="dk1"/>
                </a:solidFill>
              </a:rPr>
              <a:t> - great resource for autistic self-advocacy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c647ab363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c647ab363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Milton, D. E. M. (2012). On the ontological status of autism: The ‘double empathy problem’. </a:t>
            </a:r>
            <a:r>
              <a:rPr lang="en" sz="900" i="1">
                <a:solidFill>
                  <a:schemeClr val="dk1"/>
                </a:solidFill>
              </a:rPr>
              <a:t>Disability &amp; Society, 27</a:t>
            </a:r>
            <a:r>
              <a:rPr lang="en" sz="900">
                <a:solidFill>
                  <a:schemeClr val="dk1"/>
                </a:solidFill>
              </a:rPr>
              <a:t>(6), 883-887.</a:t>
            </a:r>
            <a:endParaRPr sz="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Image: </a:t>
            </a:r>
            <a:r>
              <a:rPr lang="en" sz="900" u="sng">
                <a:solidFill>
                  <a:schemeClr val="hlink"/>
                </a:solidFill>
                <a:hlinkClick r:id="rId3"/>
              </a:rPr>
              <a:t>https://leader.pubs.asha.org/doi/10.1044/leader.FTR2.25042020.58</a:t>
            </a:r>
            <a:r>
              <a:rPr lang="en" sz="900">
                <a:solidFill>
                  <a:schemeClr val="dk1"/>
                </a:solidFill>
              </a:rPr>
              <a:t> </a:t>
            </a:r>
            <a:endParaRPr sz="9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cc647ab363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cc647ab363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cc647ab363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cc647ab363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rgbClr val="00006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https://www.news-medical.net/news/20210422/Youth-with-cognitive-disabilities-have-potential-to-pursue-a-career-in-STEM-shows-study.aspx</a:t>
            </a:r>
            <a:r>
              <a:rPr lang="en" sz="2100" b="1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d4dde2c9b7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d4dde2c9b7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source: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https://thetrainingassociates.com/blog/8-shortcuts-to-stay-relevant-in-learning-development/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d4dde2c9b7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d4dde2c9b7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https://graduateteacherlearningseries.global2.vic.edu.au/2019/10/07/ed10fa1-autism-using-passions-to-make-connections/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d77ac26cc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d77ac26cc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https://www.ovpconsulting.com/weekly/2018/11/16/086p3teoj8d0dbvuwbt51sh7qkc63c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77ac26cc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77ac26cc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Image: Carol Dweck Growth Mindset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NCMi7wmpanGhbAI7wtp8KwYDb_EQWip2Wqp6iKymuWY/edi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salba@spectruminnovates.or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framingautism.com.au/miltons-double-empathy-problem-a-summary-for-non-academic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utisticadvocacy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Autism in Action</a:t>
            </a:r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Spectrum Innovates Pathway Program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Strategies for Autistic Learning Success</a:t>
            </a:r>
            <a:endParaRPr/>
          </a:p>
        </p:txBody>
      </p:sp>
      <p:sp>
        <p:nvSpPr>
          <p:cNvPr id="127" name="Google Shape;127;p22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Autism Fast Facts &amp; Strategies</a:t>
            </a:r>
            <a:r>
              <a:rPr lang="en"/>
              <a:t> examples: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Clear instructions &amp; information presentation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Visible schedule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Allow breaks, stimming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Oral information + written information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Providing notes allows for more engagement in class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Consider cognitive &amp; sensory differences</a:t>
            </a:r>
            <a:endParaRPr/>
          </a:p>
        </p:txBody>
      </p:sp>
      <p:pic>
        <p:nvPicPr>
          <p:cNvPr id="128" name="Google Shape;128;p22"/>
          <p:cNvPicPr preferRelativeResize="0"/>
          <p:nvPr/>
        </p:nvPicPr>
        <p:blipFill rotWithShape="1">
          <a:blip r:embed="rId4">
            <a:alphaModFix/>
          </a:blip>
          <a:srcRect t="11676" r="35291"/>
          <a:stretch/>
        </p:blipFill>
        <p:spPr>
          <a:xfrm>
            <a:off x="7488350" y="3631925"/>
            <a:ext cx="1588426" cy="1442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Collaborative Problem Solving</a:t>
            </a:r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Goal: </a:t>
            </a:r>
            <a:r>
              <a:rPr lang="en"/>
              <a:t>foster a collaborative partnership between the instructors and students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Engage students in solving the problems in their lives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 with the students individually on what learning strategies work best for them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Research-based: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Executive functioning skills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Problem solving skills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Cognitive flexibility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Frustration tolerance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stimming?</a:t>
            </a:r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507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We will often see stimming during classes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Self-regulatory behaviors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Help one process environment, emotions, energy, focus, &amp; more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Examples:</a:t>
            </a:r>
            <a:endParaRPr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Rocking back &amp; forth</a:t>
            </a:r>
            <a:endParaRPr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Cracking knuckles</a:t>
            </a:r>
            <a:endParaRPr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Chewing on pen</a:t>
            </a:r>
            <a:endParaRPr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Flapping hands</a:t>
            </a:r>
            <a:endParaRPr/>
          </a:p>
          <a:p>
            <a:pPr marL="9144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Fidgeting</a:t>
            </a:r>
            <a:endParaRPr/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000" b="1">
                <a:solidFill>
                  <a:schemeClr val="accent6"/>
                </a:solidFill>
              </a:rPr>
              <a:t>Stimming is critical for autistic health &amp; engagement with their surroundings</a:t>
            </a:r>
            <a:endParaRPr sz="2000" b="1">
              <a:solidFill>
                <a:schemeClr val="accent6"/>
              </a:solidFill>
            </a:endParaRPr>
          </a:p>
        </p:txBody>
      </p:sp>
      <p:pic>
        <p:nvPicPr>
          <p:cNvPr id="141" name="Google Shape;14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2150" y="853650"/>
            <a:ext cx="3522675" cy="352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</a:t>
            </a:r>
            <a:endParaRPr/>
          </a:p>
        </p:txBody>
      </p:sp>
      <p:sp>
        <p:nvSpPr>
          <p:cNvPr id="147" name="Google Shape;147;p25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I will be in the classroom with you &amp; the students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We will be working together to develop &amp; teach the content to best meet autistic students’ needs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Any questions: </a:t>
            </a:r>
            <a:r>
              <a:rPr lang="en" u="sng">
                <a:solidFill>
                  <a:schemeClr val="hlink"/>
                </a:solidFill>
                <a:hlinkClick r:id="rId3"/>
              </a:rPr>
              <a:t>salba@spectruminnovates.org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A7B0BC7-4C16-6F45-89E1-62B7FEE62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484" y="214651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1">
            <a:extLst>
              <a:ext uri="{FF2B5EF4-FFF2-40B4-BE49-F238E27FC236}">
                <a16:creationId xmlns:a16="http://schemas.microsoft.com/office/drawing/2014/main" id="{0B756E44-A813-834D-B227-A5E6859C5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25" y="1323362"/>
            <a:ext cx="1824037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6458DFE-D332-B24F-A3AE-8F5F06A00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3490" y="1323362"/>
            <a:ext cx="609344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Except where otherwise noted, this work is licensed under a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  <a:hlinkClick r:id="rId3"/>
              </a:rPr>
              <a:t>Creative Commons Attribution-NonCommercial-ShareAlike 4.0 International License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To view a copy of this license, visit 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http://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creativecommons.org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/licenses/by-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nc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-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sa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/4.0/ or send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letter to Creative Commons, PO Box 1866, Mountain View, CA 94042, USA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dirty="0">
              <a:solidFill>
                <a:schemeClr val="tx1"/>
              </a:solidFill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Pathway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Pathway Program at Vaughn College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©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Lucida Grande" panose="020B0600040502020204" pitchFamily="34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Eleanore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Bednarsh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2015-2022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45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Autism?</a:t>
            </a:r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Developmental disability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Social and communication differences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Sensory perception differences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Repetitive, habitual behaviors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Deep, focused interests</a:t>
            </a:r>
            <a:endParaRPr/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300" b="1">
                <a:solidFill>
                  <a:schemeClr val="accent6"/>
                </a:solidFill>
              </a:rPr>
              <a:t>These differences impact one’s perception &amp; ways of interacting with the world around them</a:t>
            </a:r>
            <a:endParaRPr sz="2300" b="1">
              <a:solidFill>
                <a:schemeClr val="accent6"/>
              </a:solidFill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493250" y="4789500"/>
            <a:ext cx="38361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EFEFEF"/>
              </a:solidFill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47200" y="478950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EFEFEF"/>
              </a:solidFill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45625" y="58650"/>
            <a:ext cx="1566550" cy="121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Autistic &amp; Non-Autistic Communication</a:t>
            </a:r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body" idx="1"/>
          </p:nvPr>
        </p:nvSpPr>
        <p:spPr>
          <a:xfrm>
            <a:off x="344675" y="19004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hlink"/>
                </a:solidFill>
                <a:hlinkClick r:id="rId3"/>
              </a:rPr>
              <a:t>Double Empathy problem (Dr. Milton, 2018)</a:t>
            </a:r>
            <a:endParaRPr sz="220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Autistic people understand each other well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Autistic person communicating with a non-autistic person = confusion/miscommunication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/>
              <a:t>Lack of social insight to one another can cause misunderstandings</a:t>
            </a:r>
            <a:endParaRPr b="1"/>
          </a:p>
          <a:p>
            <a:pPr marL="9144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i="1"/>
              <a:t>Important to keep in mind when teaching autistic students </a:t>
            </a:r>
            <a:endParaRPr i="1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80" name="Google Shape;80;p15"/>
          <p:cNvSpPr txBox="1"/>
          <p:nvPr/>
        </p:nvSpPr>
        <p:spPr>
          <a:xfrm>
            <a:off x="75625" y="4624825"/>
            <a:ext cx="43548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</a:endParaRPr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5425" y="1144125"/>
            <a:ext cx="2965976" cy="129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“There’s no one way to be Autistic” -</a:t>
            </a:r>
            <a:r>
              <a:rPr lang="en" u="sng">
                <a:solidFill>
                  <a:schemeClr val="hlink"/>
                </a:solidFill>
                <a:hlinkClick r:id="rId3"/>
              </a:rPr>
              <a:t>Autistic Self Advocacy Network</a:t>
            </a:r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1"/>
          </p:nvPr>
        </p:nvSpPr>
        <p:spPr>
          <a:xfrm>
            <a:off x="311700" y="1577625"/>
            <a:ext cx="4496700" cy="329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>
              <a:solidFill>
                <a:srgbClr val="6AA84F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>
              <a:solidFill>
                <a:srgbClr val="6AA84F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6AA84F"/>
                </a:solidFill>
                <a:latin typeface="Roboto Slab"/>
                <a:ea typeface="Roboto Slab"/>
                <a:cs typeface="Roboto Slab"/>
                <a:sym typeface="Roboto Slab"/>
              </a:rPr>
              <a:t>“If you’ve met one autistic person, you’ve met one autistic person”</a:t>
            </a:r>
            <a:endParaRPr sz="2700">
              <a:solidFill>
                <a:srgbClr val="6AA84F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5171" y="1144125"/>
            <a:ext cx="3822728" cy="382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Autistic Success in the Classroom</a:t>
            </a:r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body" idx="1"/>
          </p:nvPr>
        </p:nvSpPr>
        <p:spPr>
          <a:xfrm>
            <a:off x="387900" y="1318300"/>
            <a:ext cx="8368200" cy="325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815"/>
              <a:t>Differences in experiencing the world (communication, sensory perception, etc.) impact classroom behavior &amp; learning</a:t>
            </a:r>
            <a:endParaRPr sz="1815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endParaRPr sz="1815"/>
          </a:p>
          <a:p>
            <a:pPr marL="457200" lvl="0" indent="0" algn="ctr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endParaRPr sz="2285" b="1"/>
          </a:p>
          <a:p>
            <a:pPr marL="457200" lvl="0" indent="0" algn="ctr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endParaRPr sz="2285" b="1"/>
          </a:p>
          <a:p>
            <a:pPr marL="457200" lvl="0" indent="0" algn="ctr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endParaRPr sz="2085" b="1"/>
          </a:p>
          <a:p>
            <a:pPr marL="457200" lvl="0" indent="0" algn="ctr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2085" b="1">
                <a:solidFill>
                  <a:schemeClr val="accent6"/>
                </a:solidFill>
              </a:rPr>
              <a:t>Therefore, A DIRECT, POSITIVE MESSAGE that these students belong in this field is the MOST IMPORTANT factor to success</a:t>
            </a:r>
            <a:endParaRPr sz="2085" b="1">
              <a:solidFill>
                <a:schemeClr val="accent6"/>
              </a:solidFill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885" b="1" u="sng"/>
              <a:t> </a:t>
            </a:r>
            <a:endParaRPr sz="1885" b="1" u="sng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935"/>
              <a:buNone/>
            </a:pPr>
            <a:endParaRPr sz="1475"/>
          </a:p>
        </p:txBody>
      </p:sp>
      <p:sp>
        <p:nvSpPr>
          <p:cNvPr id="95" name="Google Shape;95;p17"/>
          <p:cNvSpPr txBox="1"/>
          <p:nvPr/>
        </p:nvSpPr>
        <p:spPr>
          <a:xfrm>
            <a:off x="0" y="4440900"/>
            <a:ext cx="5906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96" name="Google Shape;96;p17"/>
          <p:cNvPicPr preferRelativeResize="0"/>
          <p:nvPr/>
        </p:nvPicPr>
        <p:blipFill rotWithShape="1">
          <a:blip r:embed="rId3">
            <a:alphaModFix/>
          </a:blip>
          <a:srcRect l="13474" r="13136"/>
          <a:stretch/>
        </p:blipFill>
        <p:spPr>
          <a:xfrm>
            <a:off x="3621078" y="2211325"/>
            <a:ext cx="2052650" cy="146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Special Interests</a:t>
            </a:r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81594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special interests?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Interests that autistic people LOVE to engage in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Autistic individuals’ great capacity for memory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Plus passion for learning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Leads to deep, powerful knowledge on certain topics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200" b="1">
                <a:solidFill>
                  <a:schemeClr val="accent6"/>
                </a:solidFill>
              </a:rPr>
              <a:t>SIPP aims to harness the passion of special interests within Aviation and Engineering related topics</a:t>
            </a:r>
            <a:endParaRPr sz="2200" b="1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Special Interests</a:t>
            </a:r>
            <a:endParaRPr/>
          </a:p>
        </p:txBody>
      </p:sp>
      <p:pic>
        <p:nvPicPr>
          <p:cNvPr id="108" name="Google Shape;10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8851" y="1231800"/>
            <a:ext cx="5272751" cy="378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Self-Efficacy</a:t>
            </a:r>
            <a:endParaRPr/>
          </a:p>
        </p:txBody>
      </p:sp>
      <p:sp>
        <p:nvSpPr>
          <p:cNvPr id="114" name="Google Shape;114;p20"/>
          <p:cNvSpPr txBox="1">
            <a:spLocks noGrp="1"/>
          </p:cNvSpPr>
          <p:nvPr>
            <p:ph type="body" idx="1"/>
          </p:nvPr>
        </p:nvSpPr>
        <p:spPr>
          <a:xfrm>
            <a:off x="236600" y="14574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person’s belief in their ability to 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succeed:</a:t>
            </a:r>
            <a:endParaRPr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Mastering experiences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Observing others succeed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Direct message of belonging &amp; capability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Physical and emotional states (minimize stress &amp; elevate mood)</a:t>
            </a:r>
            <a:endParaRPr/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200" b="1">
                <a:solidFill>
                  <a:schemeClr val="accent6"/>
                </a:solidFill>
              </a:rPr>
              <a:t>Spectrum Innovates Pathway Program aims to grow our students’ self-efficacy</a:t>
            </a:r>
            <a:endParaRPr sz="2200" b="1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</a:t>
            </a:r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41397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How to build a growth mindset:</a:t>
            </a:r>
            <a:endParaRPr>
              <a:solidFill>
                <a:srgbClr val="FFFFFF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AutoNum type="arabicPeriod"/>
            </a:pPr>
            <a:r>
              <a:rPr lang="en">
                <a:solidFill>
                  <a:srgbClr val="FFFFFF"/>
                </a:solidFill>
              </a:rPr>
              <a:t>Embrace challenges</a:t>
            </a:r>
            <a:endParaRPr>
              <a:solidFill>
                <a:srgbClr val="FFFFFF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AutoNum type="arabicPeriod"/>
            </a:pPr>
            <a:r>
              <a:rPr lang="en">
                <a:solidFill>
                  <a:srgbClr val="FFFFFF"/>
                </a:solidFill>
              </a:rPr>
              <a:t>Persist through setbacks</a:t>
            </a:r>
            <a:endParaRPr>
              <a:solidFill>
                <a:srgbClr val="FFFFFF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AutoNum type="arabicPeriod"/>
            </a:pPr>
            <a:r>
              <a:rPr lang="en">
                <a:solidFill>
                  <a:srgbClr val="FFFFFF"/>
                </a:solidFill>
              </a:rPr>
              <a:t>Put in effort &amp; maintain strong work ethic</a:t>
            </a:r>
            <a:endParaRPr>
              <a:solidFill>
                <a:srgbClr val="FFFFFF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AutoNum type="arabicPeriod"/>
            </a:pPr>
            <a:r>
              <a:rPr lang="en">
                <a:solidFill>
                  <a:srgbClr val="FFFFFF"/>
                </a:solidFill>
              </a:rPr>
              <a:t>Learn when to ask for help</a:t>
            </a:r>
            <a:endParaRPr>
              <a:solidFill>
                <a:srgbClr val="FFFFFF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AutoNum type="arabicPeriod"/>
            </a:pPr>
            <a:r>
              <a:rPr lang="en">
                <a:solidFill>
                  <a:srgbClr val="FFFFFF"/>
                </a:solidFill>
              </a:rPr>
              <a:t>Learn from feedback</a:t>
            </a:r>
            <a:endParaRPr>
              <a:solidFill>
                <a:srgbClr val="FFFFFF"/>
              </a:solidFill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AutoNum type="arabicPeriod"/>
            </a:pPr>
            <a:r>
              <a:rPr lang="en">
                <a:solidFill>
                  <a:srgbClr val="FFFFFF"/>
                </a:solidFill>
              </a:rPr>
              <a:t>Take inspiration from the setbacks of others</a:t>
            </a:r>
            <a:endParaRPr sz="2000">
              <a:solidFill>
                <a:srgbClr val="FFFFFF"/>
              </a:solidFill>
            </a:endParaRPr>
          </a:p>
        </p:txBody>
      </p:sp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0000" y="1296525"/>
            <a:ext cx="4311600" cy="2716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731</Words>
  <Application>Microsoft Macintosh PowerPoint</Application>
  <PresentationFormat>On-screen Show (16:9)</PresentationFormat>
  <Paragraphs>110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Roboto</vt:lpstr>
      <vt:lpstr>Arial</vt:lpstr>
      <vt:lpstr>Lucida Grande</vt:lpstr>
      <vt:lpstr>Roboto Slab</vt:lpstr>
      <vt:lpstr>ＭＳ 明朝</vt:lpstr>
      <vt:lpstr>Cambria</vt:lpstr>
      <vt:lpstr>Times New Roman</vt:lpstr>
      <vt:lpstr>Marina</vt:lpstr>
      <vt:lpstr>Autism in Action</vt:lpstr>
      <vt:lpstr>What is Autism?</vt:lpstr>
      <vt:lpstr>Autistic &amp; Non-Autistic Communication</vt:lpstr>
      <vt:lpstr>“There’s no one way to be Autistic” -Autistic Self Advocacy Network</vt:lpstr>
      <vt:lpstr>Autistic Success in the Classroom</vt:lpstr>
      <vt:lpstr>Special Interests</vt:lpstr>
      <vt:lpstr>Special Interests</vt:lpstr>
      <vt:lpstr>Self-Efficacy</vt:lpstr>
      <vt:lpstr>Growth Mindset</vt:lpstr>
      <vt:lpstr>Strategies for Autistic Learning Success</vt:lpstr>
      <vt:lpstr>Collaborative Problem Solving</vt:lpstr>
      <vt:lpstr>What is stimming?</vt:lpstr>
      <vt:lpstr>Questions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Autism in Action</dc:title>
  <cp:lastModifiedBy>Microsoft Office User</cp:lastModifiedBy>
  <cp:revision>1</cp:revision>
  <dcterms:modified xsi:type="dcterms:W3CDTF">2022-06-23T16:33:52Z</dcterms:modified>
</cp:coreProperties>
</file>