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autoCompressPictures="0">
  <p:sldMasterIdLst>
    <p:sldMasterId id="2147483659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5143500" type="screen16x9"/>
  <p:notesSz cx="6858000" cy="9144000"/>
  <p:embeddedFontLst>
    <p:embeddedFont>
      <p:font typeface="Roboto" panose="02000000000000000000" pitchFamily="2" charset="0"/>
      <p:regular r:id="rId8"/>
      <p:bold r:id="rId9"/>
      <p:italic r:id="rId10"/>
      <p:boldItalic r:id="rId11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 snapToGrid="0">
      <p:cViewPr varScale="1">
        <p:scale>
          <a:sx n="165" d="100"/>
          <a:sy n="165" d="100"/>
        </p:scale>
        <p:origin x="664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4.fntdata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font" Target="fonts/font3.fntdata"/><Relationship Id="rId4" Type="http://schemas.openxmlformats.org/officeDocument/2006/relationships/slide" Target="slides/slide3.xml"/><Relationship Id="rId9" Type="http://schemas.openxmlformats.org/officeDocument/2006/relationships/font" Target="fonts/font2.fntdata"/><Relationship Id="rId14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c452869c14_0_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c452869c14_0_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c452869c14_0_6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c452869c14_0_6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c452869c14_0_7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c452869c14_0_7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name="adj" fmla="val 16667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4" name="Google Shape;14;p2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accent4"/>
        </a:solidFill>
        <a:effectLst/>
      </p:bgPr>
    </p:bg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 txBox="1">
            <a:spLocks noGrp="1"/>
          </p:cNvSpPr>
          <p:nvPr>
            <p:ph type="title" hasCustomPrompt="1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59" name="Google Shape;59;p11"/>
          <p:cNvSpPr txBox="1">
            <a:spLocks noGrp="1"/>
          </p:cNvSpPr>
          <p:nvPr>
            <p:ph type="body" idx="1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0" name="Google Shape;60;p1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chemeClr val="accent4"/>
        </a:solidFill>
        <a:effectLst/>
      </p:bgPr>
    </p:bg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>
            <a:spLocks noGrp="1"/>
          </p:cNvSpPr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17" name="Google Shape;17;p3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 rot="10800000" flipH="1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0" name="Google Shape;20;p4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" name="Google Shape;21;p4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23" name="Google Shape;23;p4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/>
          <p:nvPr/>
        </p:nvSpPr>
        <p:spPr>
          <a:xfrm rot="10800000" flipH="1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" name="Google Shape;26;p5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9" name="Google Shape;29;p5"/>
          <p:cNvSpPr txBox="1">
            <a:spLocks noGrp="1"/>
          </p:cNvSpPr>
          <p:nvPr>
            <p:ph type="body" idx="2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0" name="Google Shape;30;p5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"/>
          <p:cNvSpPr/>
          <p:nvPr/>
        </p:nvSpPr>
        <p:spPr>
          <a:xfrm rot="10800000" flipH="1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3" name="Google Shape;33;p6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4" name="Google Shape;34;p6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>
            <a:endParaRPr/>
          </a:p>
        </p:txBody>
      </p:sp>
      <p:sp>
        <p:nvSpPr>
          <p:cNvPr id="35" name="Google Shape;35;p6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/>
        </p:nvSpPr>
        <p:spPr>
          <a:xfrm rot="10800000" flipH="1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8" name="Google Shape;38;p7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9" name="Google Shape;39;p7"/>
          <p:cNvSpPr txBox="1">
            <a:spLocks noGrp="1"/>
          </p:cNvSpPr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40" name="Google Shape;40;p7"/>
          <p:cNvSpPr txBox="1">
            <a:spLocks noGrp="1"/>
          </p:cNvSpPr>
          <p:nvPr>
            <p:ph type="body" idx="1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41" name="Google Shape;41;p7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8"/>
          <p:cNvSpPr txBox="1">
            <a:spLocks noGrp="1"/>
          </p:cNvSpPr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endParaRPr/>
          </a:p>
        </p:txBody>
      </p:sp>
      <p:sp>
        <p:nvSpPr>
          <p:cNvPr id="44" name="Google Shape;44;p8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7" name="Google Shape;47;p9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8" name="Google Shape;48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49" name="Google Shape;49;p9"/>
          <p:cNvSpPr txBox="1">
            <a:spLocks noGrp="1"/>
          </p:cNvSpPr>
          <p:nvPr>
            <p:ph type="subTitle" idx="1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50" name="Google Shape;50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51" name="Google Shape;51;p9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0"/>
          <p:cNvSpPr txBox="1"/>
          <p:nvPr/>
        </p:nvSpPr>
        <p:spPr>
          <a:xfrm rot="10800000" flipH="1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4" name="Google Shape;54;p10"/>
          <p:cNvSpPr/>
          <p:nvPr/>
        </p:nvSpPr>
        <p:spPr>
          <a:xfrm rot="10800000" flipH="1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5" name="Google Shape;55;p10"/>
          <p:cNvSpPr txBox="1">
            <a:spLocks noGrp="1"/>
          </p:cNvSpPr>
          <p:nvPr>
            <p:ph type="body" idx="1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>
            <a:endParaRPr/>
          </a:p>
        </p:txBody>
      </p:sp>
      <p:sp>
        <p:nvSpPr>
          <p:cNvPr id="56" name="Google Shape;56;p10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material">
    <p:bg>
      <p:bgPr>
        <a:solidFill>
          <a:schemeClr val="dk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ted.com/talks/carol_dweck_the_power_of_believing_that_you_can_improve?language=en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Relationship Id="rId4" Type="http://schemas.openxmlformats.org/officeDocument/2006/relationships/hyperlink" Target="https://www.youtube.com/watch?v=I2ttL1kgZRk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homepages.math.uic.edu/~bshipley/MindsetQuiz.w.scores.pdf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creativecommons.org/licenses/by-nc-sa/4.0/" TargetMode="External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3"/>
          <p:cNvSpPr txBox="1">
            <a:spLocks noGrp="1"/>
          </p:cNvSpPr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 fontScale="9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Growth Mindset, Self-Efficacy, Self-Esteem, Self-Worth</a:t>
            </a:r>
            <a:endParaRPr/>
          </a:p>
        </p:txBody>
      </p:sp>
      <p:sp>
        <p:nvSpPr>
          <p:cNvPr id="68" name="Google Shape;68;p13"/>
          <p:cNvSpPr txBox="1">
            <a:spLocks noGrp="1"/>
          </p:cNvSpPr>
          <p:nvPr>
            <p:ph type="subTitle" idx="1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 lnSpcReduction="10000"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4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Growth Mindset</a:t>
            </a:r>
            <a:endParaRPr/>
          </a:p>
        </p:txBody>
      </p:sp>
      <p:sp>
        <p:nvSpPr>
          <p:cNvPr id="74" name="Google Shape;74;p14"/>
          <p:cNvSpPr txBox="1"/>
          <p:nvPr/>
        </p:nvSpPr>
        <p:spPr>
          <a:xfrm>
            <a:off x="334975" y="983325"/>
            <a:ext cx="8450100" cy="205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latin typeface="Roboto"/>
                <a:ea typeface="Roboto"/>
                <a:cs typeface="Roboto"/>
                <a:sym typeface="Roboto"/>
              </a:rPr>
              <a:t>What is growth mindset?</a:t>
            </a:r>
            <a:endParaRPr sz="17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7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>
                <a:latin typeface="Roboto"/>
                <a:ea typeface="Roboto"/>
                <a:cs typeface="Roboto"/>
                <a:sym typeface="Roboto"/>
              </a:rPr>
              <a:t>Carol Dweck - Ted Talk </a:t>
            </a:r>
            <a:r>
              <a:rPr lang="en" sz="1700" u="sng">
                <a:solidFill>
                  <a:schemeClr val="hlink"/>
                </a:solidFill>
                <a:latin typeface="Roboto"/>
                <a:ea typeface="Roboto"/>
                <a:cs typeface="Roboto"/>
                <a:sym typeface="Roboto"/>
                <a:hlinkClick r:id="rId3"/>
              </a:rPr>
              <a:t>https://www.ted.com/talks/carol_dweck_the_power_of_believing_that_you_can_improve?language=en</a:t>
            </a:r>
            <a:r>
              <a:rPr lang="en" sz="1700">
                <a:latin typeface="Roboto"/>
                <a:ea typeface="Roboto"/>
                <a:cs typeface="Roboto"/>
                <a:sym typeface="Roboto"/>
              </a:rPr>
              <a:t> </a:t>
            </a:r>
            <a:endParaRPr sz="17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7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u="sng">
                <a:solidFill>
                  <a:srgbClr val="1155CC"/>
                </a:solidFill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https://www.youtube.com/watch?v=I2ttL1kgZRk</a:t>
            </a:r>
            <a:r>
              <a:rPr lang="en" sz="1700">
                <a:latin typeface="Roboto"/>
                <a:ea typeface="Roboto"/>
                <a:cs typeface="Roboto"/>
                <a:sym typeface="Roboto"/>
              </a:rPr>
              <a:t> </a:t>
            </a:r>
            <a:endParaRPr sz="1700"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5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Growth Mindset vs. Fixed Mindset</a:t>
            </a:r>
            <a:endParaRPr/>
          </a:p>
        </p:txBody>
      </p:sp>
      <p:sp>
        <p:nvSpPr>
          <p:cNvPr id="80" name="Google Shape;80;p15"/>
          <p:cNvSpPr txBox="1"/>
          <p:nvPr/>
        </p:nvSpPr>
        <p:spPr>
          <a:xfrm>
            <a:off x="248525" y="929300"/>
            <a:ext cx="8687700" cy="321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Growth Mindset: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SzPts val="2000"/>
              <a:buFont typeface="Roboto"/>
              <a:buChar char="●"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Belief that our intelligence &amp; abilities are subject to change through challenges &amp; the pursuit of learning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Fixed Mindset: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SzPts val="2000"/>
              <a:buFont typeface="Roboto"/>
              <a:buChar char="●"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Belief that our intelligence &amp; abilities are always the same 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latin typeface="Roboto"/>
                <a:ea typeface="Roboto"/>
                <a:cs typeface="Roboto"/>
                <a:sym typeface="Roboto"/>
              </a:rPr>
              <a:t>Mindset questionnaire: 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700" u="sng">
                <a:solidFill>
                  <a:srgbClr val="1155CC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http://homepages.math.uic.edu/~bshipley/MindsetQuiz.w.scores.pdf</a:t>
            </a:r>
            <a:r>
              <a:rPr lang="en" sz="1700"/>
              <a:t> </a:t>
            </a:r>
            <a:endParaRPr sz="2000"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6"/>
          <p:cNvSpPr txBox="1">
            <a:spLocks noGrp="1"/>
          </p:cNvSpPr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Growth Mindset vs. Fixed Mindset</a:t>
            </a:r>
            <a:endParaRPr/>
          </a:p>
        </p:txBody>
      </p:sp>
      <p:pic>
        <p:nvPicPr>
          <p:cNvPr id="86" name="Google Shape;86;p16"/>
          <p:cNvPicPr preferRelativeResize="0"/>
          <p:nvPr/>
        </p:nvPicPr>
        <p:blipFill rotWithShape="1">
          <a:blip r:embed="rId3">
            <a:alphaModFix/>
          </a:blip>
          <a:srcRect l="9998" t="3872" r="4764" b="9110"/>
          <a:stretch/>
        </p:blipFill>
        <p:spPr>
          <a:xfrm>
            <a:off x="5100275" y="17179"/>
            <a:ext cx="3824575" cy="5050671"/>
          </a:xfrm>
          <a:prstGeom prst="rect">
            <a:avLst/>
          </a:prstGeom>
          <a:noFill/>
          <a:ln>
            <a:noFill/>
          </a:ln>
        </p:spPr>
      </p:pic>
      <p:sp>
        <p:nvSpPr>
          <p:cNvPr id="87" name="Google Shape;87;p16"/>
          <p:cNvSpPr txBox="1"/>
          <p:nvPr/>
        </p:nvSpPr>
        <p:spPr>
          <a:xfrm>
            <a:off x="259325" y="4786925"/>
            <a:ext cx="4408800" cy="35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latin typeface="Roboto"/>
                <a:ea typeface="Roboto"/>
                <a:cs typeface="Roboto"/>
                <a:sym typeface="Roboto"/>
              </a:rPr>
              <a:t>https://www.brainpickings.org/2014/01/29/carol-dweck-mindset/</a:t>
            </a:r>
            <a:endParaRPr sz="1100"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8" name="Google Shape;88;p16"/>
          <p:cNvSpPr txBox="1"/>
          <p:nvPr/>
        </p:nvSpPr>
        <p:spPr>
          <a:xfrm>
            <a:off x="183700" y="918475"/>
            <a:ext cx="4149300" cy="2401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How to build a growth mindset: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marL="457200" lvl="0" indent="-330200" algn="l" rtl="0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Embrace challenges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marL="457200" lvl="0" indent="-330200" algn="l" rtl="0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Persist through setbacks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marL="457200" lvl="0" indent="-330200" algn="l" rtl="0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Put in effort &amp; maintain strong work ethic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marL="457200" lvl="0" indent="-330200" algn="l" rtl="0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Learn when to ask for help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marL="457200" lvl="0" indent="-330200" algn="l" rtl="0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Learn from feedback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  <a:p>
            <a:pPr marL="457200" lvl="0" indent="-330200" algn="l" rtl="0">
              <a:spcBef>
                <a:spcPts val="0"/>
              </a:spcBef>
              <a:spcAft>
                <a:spcPts val="0"/>
              </a:spcAft>
              <a:buSzPts val="1600"/>
              <a:buFont typeface="Roboto"/>
              <a:buAutoNum type="arabicPeriod"/>
            </a:pPr>
            <a:r>
              <a:rPr lang="en" sz="1600">
                <a:latin typeface="Roboto"/>
                <a:ea typeface="Roboto"/>
                <a:cs typeface="Roboto"/>
                <a:sym typeface="Roboto"/>
              </a:rPr>
              <a:t>Take inspiration from the setbacks of others</a:t>
            </a:r>
            <a:endParaRPr sz="1600"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2">
            <a:extLst>
              <a:ext uri="{FF2B5EF4-FFF2-40B4-BE49-F238E27FC236}">
                <a16:creationId xmlns:a16="http://schemas.microsoft.com/office/drawing/2014/main" id="{428BFC89-9F22-784E-9DBE-C8FF939CCCB0}"/>
              </a:ext>
            </a:extLst>
          </p:cNvPr>
          <p:cNvSpPr>
            <a:spLocks noChangeArrowheads="1"/>
          </p:cNvSpPr>
          <p:nvPr/>
        </p:nvSpPr>
        <p:spPr bwMode="auto">
          <a:xfrm>
            <a:off x="92990" y="192179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pic>
        <p:nvPicPr>
          <p:cNvPr id="6145" name="Picture 1">
            <a:extLst>
              <a:ext uri="{FF2B5EF4-FFF2-40B4-BE49-F238E27FC236}">
                <a16:creationId xmlns:a16="http://schemas.microsoft.com/office/drawing/2014/main" id="{394F4CB7-2A55-1042-8BA7-D961B8EF724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6902" y="992780"/>
            <a:ext cx="1703456" cy="59579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" name="Rectangle 3">
            <a:extLst>
              <a:ext uri="{FF2B5EF4-FFF2-40B4-BE49-F238E27FC236}">
                <a16:creationId xmlns:a16="http://schemas.microsoft.com/office/drawing/2014/main" id="{5AF950B4-32FC-8C43-A231-89B47D1977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40358" y="903895"/>
            <a:ext cx="5341186" cy="249299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Except where otherwise noted, this work is licensed under </a:t>
            </a:r>
            <a:r>
              <a:rPr kumimoji="0" lang="en-US" altLang="en-US" sz="1200" b="0" i="0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a </a:t>
            </a:r>
            <a:r>
              <a:rPr kumimoji="0" lang="en-US" altLang="en-US" sz="1200" b="0" i="0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Creative Commons Attribution-NonCommercial-ShareAlike 4.0 International License</a:t>
            </a:r>
            <a:endParaRPr kumimoji="0" lang="en-US" altLang="en-US" sz="400" b="0" i="0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To view a copy of this license, visit </a:t>
            </a:r>
            <a:endParaRPr kumimoji="0" lang="en-US" altLang="en-US" sz="4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12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  <a:latin typeface="Cambria" panose="02040503050406030204" pitchFamily="18" charset="0"/>
              <a:ea typeface="ＭＳ 明朝" panose="02020609040205080304" pitchFamily="49" charset="-128"/>
              <a:cs typeface="Times New Roman" panose="02020603050405020304" pitchFamily="18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http://</a:t>
            </a:r>
            <a:r>
              <a:rPr kumimoji="0" lang="en-US" altLang="en-US" sz="1200" b="0" i="0" u="none" strike="noStrike" cap="none" normalizeH="0" baseline="0" dirty="0" err="1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creativecommons.org</a:t>
            </a: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/licenses/by-</a:t>
            </a:r>
            <a:r>
              <a:rPr kumimoji="0" lang="en-US" altLang="en-US" sz="1200" b="0" i="0" u="none" strike="noStrike" cap="none" normalizeH="0" baseline="0" dirty="0" err="1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nc</a:t>
            </a: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-</a:t>
            </a:r>
            <a:r>
              <a:rPr kumimoji="0" lang="en-US" altLang="en-US" sz="1200" b="0" i="0" u="none" strike="noStrike" cap="none" normalizeH="0" baseline="0" dirty="0" err="1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sa</a:t>
            </a: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/4.0/ or send a</a:t>
            </a:r>
            <a:endParaRPr kumimoji="0" lang="en-US" altLang="en-US" sz="4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letter to Creative Commons, PO Box 1866, Mountain View, CA 94042, USA</a:t>
            </a:r>
            <a:endParaRPr kumimoji="0" lang="en-US" altLang="en-US" sz="4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12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  <a:latin typeface="Cambria" panose="02040503050406030204" pitchFamily="18" charset="0"/>
              <a:ea typeface="ＭＳ 明朝" panose="02020609040205080304" pitchFamily="49" charset="-128"/>
              <a:cs typeface="Times New Roman" panose="02020603050405020304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lang="en-US" altLang="en-US" sz="1200" dirty="0">
              <a:solidFill>
                <a:schemeClr val="bg2"/>
              </a:solidFill>
              <a:latin typeface="Cambria" panose="02040503050406030204" pitchFamily="18" charset="0"/>
              <a:ea typeface="ＭＳ 明朝" panose="02020609040205080304" pitchFamily="49" charset="-128"/>
              <a:cs typeface="Times New Roman" panose="02020603050405020304" pitchFamily="18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Spectrum Innovates</a:t>
            </a:r>
            <a:endParaRPr kumimoji="0" lang="en-US" altLang="en-US" sz="4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Spectrum Innovates Program</a:t>
            </a:r>
            <a:endParaRPr kumimoji="0" lang="en-US" altLang="en-US" sz="4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Spectrum Innovates Pathway Program</a:t>
            </a:r>
            <a:endParaRPr kumimoji="0" lang="en-US" altLang="en-US" sz="4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Spectrum Innovates Pathway Program at Vaughn College</a:t>
            </a:r>
            <a:endParaRPr kumimoji="0" lang="en-US" altLang="en-US" sz="4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1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©</a:t>
            </a:r>
            <a:r>
              <a:rPr kumimoji="0" lang="en-US" altLang="en-US" sz="1200" b="1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Lucida Grande" panose="020B0600040502020204" pitchFamily="34" charset="0"/>
                <a:ea typeface="ＭＳ 明朝" panose="02020609040205080304" pitchFamily="49" charset="-128"/>
                <a:cs typeface="Times New Roman" panose="02020603050405020304" pitchFamily="18" charset="0"/>
              </a:rPr>
              <a:t> </a:t>
            </a:r>
            <a:r>
              <a:rPr kumimoji="0" lang="en-US" altLang="en-US" sz="1200" b="0" i="0" u="none" strike="noStrike" cap="none" normalizeH="0" baseline="0" dirty="0" err="1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Eleanore</a:t>
            </a: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 </a:t>
            </a:r>
            <a:r>
              <a:rPr kumimoji="0" lang="en-US" altLang="en-US" sz="1200" b="0" i="0" u="none" strike="noStrike" cap="none" normalizeH="0" baseline="0" dirty="0" err="1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Bednarsh</a:t>
            </a: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chemeClr val="bg2"/>
                </a:solidFill>
                <a:effectLst/>
                <a:latin typeface="Cambria" panose="02040503050406030204" pitchFamily="18" charset="0"/>
                <a:ea typeface="ＭＳ 明朝" panose="02020609040205080304" pitchFamily="49" charset="-128"/>
                <a:cs typeface="Times New Roman" panose="02020603050405020304" pitchFamily="18" charset="0"/>
              </a:rPr>
              <a:t> 2015-2022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bg2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89029806"/>
      </p:ext>
    </p:extLst>
  </p:cSld>
  <p:clrMapOvr>
    <a:masterClrMapping/>
  </p:clrMapOvr>
</p:sld>
</file>

<file path=ppt/theme/theme1.xml><?xml version="1.0" encoding="utf-8"?>
<a:theme xmlns:a="http://schemas.openxmlformats.org/drawingml/2006/main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1A237E"/>
      </a:accent5>
      <a:accent6>
        <a:srgbClr val="F4B400"/>
      </a:accent6>
      <a:hlink>
        <a:srgbClr val="1A237E"/>
      </a:hlink>
      <a:folHlink>
        <a:srgbClr val="1A237E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258</Words>
  <Application>Microsoft Macintosh PowerPoint</Application>
  <PresentationFormat>On-screen Show (16:9)</PresentationFormat>
  <Paragraphs>38</Paragraphs>
  <Slides>5</Slides>
  <Notes>4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Roboto</vt:lpstr>
      <vt:lpstr>Arial</vt:lpstr>
      <vt:lpstr>Lucida Grande</vt:lpstr>
      <vt:lpstr>Cambria</vt:lpstr>
      <vt:lpstr>ＭＳ 明朝</vt:lpstr>
      <vt:lpstr>Times New Roman</vt:lpstr>
      <vt:lpstr>Material</vt:lpstr>
      <vt:lpstr>Growth Mindset, Self-Efficacy, Self-Esteem, Self-Worth</vt:lpstr>
      <vt:lpstr>Growth Mindset</vt:lpstr>
      <vt:lpstr>Growth Mindset vs. Fixed Mindset</vt:lpstr>
      <vt:lpstr>Growth Mindset vs. Fixed Mindset</vt:lpstr>
      <vt:lpstr>PowerPoint Presentation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Growth Mindset, Self-Efficacy, Self-Esteem, Self-Worth</dc:title>
  <cp:lastModifiedBy>Microsoft Office User</cp:lastModifiedBy>
  <cp:revision>1</cp:revision>
  <dcterms:modified xsi:type="dcterms:W3CDTF">2022-06-23T18:23:02Z</dcterms:modified>
</cp:coreProperties>
</file>