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Roboto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oboto-bold.fntdata"/><Relationship Id="rId10" Type="http://schemas.openxmlformats.org/officeDocument/2006/relationships/font" Target="fonts/Roboto-regular.fntdata"/><Relationship Id="rId13" Type="http://schemas.openxmlformats.org/officeDocument/2006/relationships/font" Target="fonts/Roboto-boldItalic.fntdata"/><Relationship Id="rId12" Type="http://schemas.openxmlformats.org/officeDocument/2006/relationships/font" Target="fonts/Roboto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c452869c14_0_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c452869c14_0_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c452869c14_0_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c452869c14_0_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c452869c14_0_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c452869c14_0_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4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bg>
      <p:bgPr>
        <a:solidFill>
          <a:schemeClr val="accent4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" name="Google Shape;21;p4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" name="Google Shape;27;p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" name="Google Shape;34;p6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7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1" name="Google Shape;41;p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9" name="Google Shape;49;p9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0" name="Google Shape;50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Google Shape;51;p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10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0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aterial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www.ted.com/talks/carol_dweck_the_power_of_believing_that_you_can_improve?language=en" TargetMode="External"/><Relationship Id="rId4" Type="http://schemas.openxmlformats.org/officeDocument/2006/relationships/hyperlink" Target="https://www.youtube.com/watch?v=I2ttL1kgZRk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3.xml"/><Relationship Id="rId3" Type="http://schemas.openxmlformats.org/officeDocument/2006/relationships/hyperlink" Target="http://homepages.math.uic.edu/~bshipley/MindsetQuiz.w.scores.pdf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Mindset, Self-Efficacy, Self-Esteem, Self-Worth</a:t>
            </a:r>
            <a:endParaRPr/>
          </a:p>
        </p:txBody>
      </p:sp>
      <p:sp>
        <p:nvSpPr>
          <p:cNvPr id="68" name="Google Shape;68;p13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</a:t>
            </a:r>
            <a:endParaRPr/>
          </a:p>
        </p:txBody>
      </p:sp>
      <p:sp>
        <p:nvSpPr>
          <p:cNvPr id="74" name="Google Shape;74;p14"/>
          <p:cNvSpPr txBox="1"/>
          <p:nvPr/>
        </p:nvSpPr>
        <p:spPr>
          <a:xfrm>
            <a:off x="334975" y="983325"/>
            <a:ext cx="8450100" cy="205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latin typeface="Roboto"/>
                <a:ea typeface="Roboto"/>
                <a:cs typeface="Roboto"/>
                <a:sym typeface="Roboto"/>
              </a:rPr>
              <a:t>What is growth mindset?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latin typeface="Roboto"/>
                <a:ea typeface="Roboto"/>
                <a:cs typeface="Roboto"/>
                <a:sym typeface="Roboto"/>
              </a:rPr>
              <a:t>Carol Dweck - Ted Talk </a:t>
            </a:r>
            <a:r>
              <a:rPr lang="en" sz="1700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https://www.ted.com/talks/carol_dweck_the_power_of_believing_that_you_can_improve?language=en</a:t>
            </a:r>
            <a:r>
              <a:rPr lang="en" sz="1700">
                <a:latin typeface="Roboto"/>
                <a:ea typeface="Roboto"/>
                <a:cs typeface="Roboto"/>
                <a:sym typeface="Roboto"/>
              </a:rPr>
              <a:t> 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https://www.youtube.com/watch?v=I2ttL1kgZRk</a:t>
            </a:r>
            <a:r>
              <a:rPr lang="en" sz="1700">
                <a:latin typeface="Roboto"/>
                <a:ea typeface="Roboto"/>
                <a:cs typeface="Roboto"/>
                <a:sym typeface="Roboto"/>
              </a:rPr>
              <a:t> 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 vs. Fixed Mindset</a:t>
            </a:r>
            <a:endParaRPr/>
          </a:p>
        </p:txBody>
      </p:sp>
      <p:sp>
        <p:nvSpPr>
          <p:cNvPr id="80" name="Google Shape;80;p15"/>
          <p:cNvSpPr txBox="1"/>
          <p:nvPr/>
        </p:nvSpPr>
        <p:spPr>
          <a:xfrm>
            <a:off x="248525" y="929300"/>
            <a:ext cx="8687700" cy="3216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Growth Mindset: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Font typeface="Roboto"/>
              <a:buChar char="●"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Belief that our intelligence &amp; abilities are subject to change through challenges &amp; the </a:t>
            </a:r>
            <a:r>
              <a:rPr lang="en" sz="2000">
                <a:latin typeface="Roboto"/>
                <a:ea typeface="Roboto"/>
                <a:cs typeface="Roboto"/>
                <a:sym typeface="Roboto"/>
              </a:rPr>
              <a:t>pursuit</a:t>
            </a:r>
            <a:r>
              <a:rPr lang="en" sz="2000">
                <a:latin typeface="Roboto"/>
                <a:ea typeface="Roboto"/>
                <a:cs typeface="Roboto"/>
                <a:sym typeface="Roboto"/>
              </a:rPr>
              <a:t> of learning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Fixed Mindset: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Font typeface="Roboto"/>
              <a:buChar char="●"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Belief</a:t>
            </a:r>
            <a:r>
              <a:rPr lang="en" sz="2000">
                <a:latin typeface="Roboto"/>
                <a:ea typeface="Roboto"/>
                <a:cs typeface="Roboto"/>
                <a:sym typeface="Roboto"/>
              </a:rPr>
              <a:t> that our intelligence &amp; abilities are always the same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Mindset </a:t>
            </a:r>
            <a:r>
              <a:rPr lang="en" sz="2000">
                <a:latin typeface="Roboto"/>
                <a:ea typeface="Roboto"/>
                <a:cs typeface="Roboto"/>
                <a:sym typeface="Roboto"/>
              </a:rPr>
              <a:t>questionnaire</a:t>
            </a:r>
            <a:r>
              <a:rPr lang="en" sz="2000">
                <a:latin typeface="Roboto"/>
                <a:ea typeface="Roboto"/>
                <a:cs typeface="Roboto"/>
                <a:sym typeface="Roboto"/>
              </a:rPr>
              <a:t>: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http://homepages.math.uic.edu/~bshipley/MindsetQuiz.w.scores.pdf</a:t>
            </a:r>
            <a:r>
              <a:rPr lang="en" sz="1700"/>
              <a:t>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6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 vs. Fixed Mindset</a:t>
            </a:r>
            <a:endParaRPr/>
          </a:p>
        </p:txBody>
      </p:sp>
      <p:pic>
        <p:nvPicPr>
          <p:cNvPr id="86" name="Google Shape;86;p16"/>
          <p:cNvPicPr preferRelativeResize="0"/>
          <p:nvPr/>
        </p:nvPicPr>
        <p:blipFill rotWithShape="1">
          <a:blip r:embed="rId3">
            <a:alphaModFix/>
          </a:blip>
          <a:srcRect b="9110" l="9998" r="4764" t="3872"/>
          <a:stretch/>
        </p:blipFill>
        <p:spPr>
          <a:xfrm>
            <a:off x="5100275" y="17179"/>
            <a:ext cx="3824575" cy="5050671"/>
          </a:xfrm>
          <a:prstGeom prst="rect">
            <a:avLst/>
          </a:prstGeom>
          <a:noFill/>
          <a:ln>
            <a:noFill/>
          </a:ln>
        </p:spPr>
      </p:pic>
      <p:sp>
        <p:nvSpPr>
          <p:cNvPr id="87" name="Google Shape;87;p16"/>
          <p:cNvSpPr txBox="1"/>
          <p:nvPr/>
        </p:nvSpPr>
        <p:spPr>
          <a:xfrm>
            <a:off x="259325" y="4786925"/>
            <a:ext cx="4408800" cy="354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latin typeface="Roboto"/>
                <a:ea typeface="Roboto"/>
                <a:cs typeface="Roboto"/>
                <a:sym typeface="Roboto"/>
              </a:rPr>
              <a:t>https://www.brainpickings.org/2014/01/29/carol-dweck-mindset/</a:t>
            </a:r>
            <a:endParaRPr sz="1100"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Google Shape;88;p16"/>
          <p:cNvSpPr txBox="1"/>
          <p:nvPr/>
        </p:nvSpPr>
        <p:spPr>
          <a:xfrm>
            <a:off x="183700" y="918475"/>
            <a:ext cx="4149300" cy="240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How to build a growth mindset: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Embrace challenges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Persist through setbacks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Put in effort &amp; maintain strong work ethic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Learn when to ask for help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Learn from feedback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Take inspiration from the setbacks of others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1A237E"/>
      </a:accent5>
      <a:accent6>
        <a:srgbClr val="F4B400"/>
      </a:accent6>
      <a:hlink>
        <a:srgbClr val="1A237E"/>
      </a:hlink>
      <a:folHlink>
        <a:srgbClr val="1A237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