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5143500" cx="9144000"/>
  <p:notesSz cx="6858000" cy="9144000"/>
  <p:embeddedFontLst>
    <p:embeddedFont>
      <p:font typeface="Roboto"/>
      <p:regular r:id="rId26"/>
      <p:bold r:id="rId27"/>
      <p:italic r:id="rId28"/>
      <p:boldItalic r:id="rId29"/>
    </p:embeddedFont>
    <p:embeddedFont>
      <p:font typeface="Roboto Medium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E7CAD3F-5389-4863-AB83-239094262C64}">
  <a:tblStyle styleId="{0E7CAD3F-5389-4863-AB83-239094262C6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regular.fntdata"/><Relationship Id="rId25" Type="http://schemas.openxmlformats.org/officeDocument/2006/relationships/slide" Target="slides/slide19.xml"/><Relationship Id="rId28" Type="http://schemas.openxmlformats.org/officeDocument/2006/relationships/font" Target="fonts/Roboto-italic.fntdata"/><Relationship Id="rId27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Medium-bold.fntdata"/><Relationship Id="rId30" Type="http://schemas.openxmlformats.org/officeDocument/2006/relationships/font" Target="fonts/RobotoMedium-regular.fntdata"/><Relationship Id="rId11" Type="http://schemas.openxmlformats.org/officeDocument/2006/relationships/slide" Target="slides/slide5.xml"/><Relationship Id="rId33" Type="http://schemas.openxmlformats.org/officeDocument/2006/relationships/font" Target="fonts/RobotoMedium-boldItalic.fntdata"/><Relationship Id="rId10" Type="http://schemas.openxmlformats.org/officeDocument/2006/relationships/slide" Target="slides/slide4.xml"/><Relationship Id="rId32" Type="http://schemas.openxmlformats.org/officeDocument/2006/relationships/font" Target="fonts/RobotoMedium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c45caa9d43_0_4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c45caa9d43_0_4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c45caa9d43_0_5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c45caa9d43_0_5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c45caa9d43_0_5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c45caa9d43_0_5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c45caa9d43_0_5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c45caa9d43_0_5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c45caa9d43_0_5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c45caa9d43_0_5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c45caa9d43_0_5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c45caa9d43_0_5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c45caa9d43_0_5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c45caa9d43_0_5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c45caa9d43_0_5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c45caa9d43_0_5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c45caa9d43_0_5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c45caa9d43_0_5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c45caa9d43_0_5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c45caa9d43_0_5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45caa9d43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c45caa9d43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c45caa9d43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c45caa9d43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45caa9d43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45caa9d4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c45caa9d43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c45caa9d43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c45caa9d43_0_4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c45caa9d43_0_4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c45caa9d43_0_5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c45caa9d43_0_5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45caa9d43_0_5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c45caa9d43_0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c45caa9d43_0_4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c45caa9d43_0_4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autisticadvocacy.org/book/roadmap/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www.youtube.com/watch?v=F0SWMICwtm0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ct.counseling.org/2017/09/achieving-better-understanding-adult-autism/" TargetMode="External"/><Relationship Id="rId4" Type="http://schemas.openxmlformats.org/officeDocument/2006/relationships/hyperlink" Target="https://www.gottman.com/blog/printable-feeling-wheel/" TargetMode="External"/><Relationship Id="rId5" Type="http://schemas.openxmlformats.org/officeDocument/2006/relationships/hyperlink" Target="https://dictionary.apa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docs.google.com/document/d/1K7oViq2Y6Ozm24YXwXA4bujQ7Ry3SNPb0vCI2Tl2KWY/edit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ocs.google.com/document/d/1Wo4WduCDC2slhw6JIQfG8D8wvInLQ-rFa-PzeMvUWKA/edit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Emotional Learning &amp; Life Skills Introduction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Spectrum Innovates Pathway Program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2 - Define Environmental Expectations</a:t>
            </a:r>
            <a:endParaRPr/>
          </a:p>
        </p:txBody>
      </p:sp>
      <p:sp>
        <p:nvSpPr>
          <p:cNvPr id="133" name="Google Shape;133;p22"/>
          <p:cNvSpPr txBox="1"/>
          <p:nvPr>
            <p:ph idx="4294967295" type="body"/>
          </p:nvPr>
        </p:nvSpPr>
        <p:spPr>
          <a:xfrm>
            <a:off x="460950" y="827700"/>
            <a:ext cx="8222100" cy="336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It is </a:t>
            </a:r>
            <a:r>
              <a:rPr lang="en" sz="2100"/>
              <a:t>important</a:t>
            </a:r>
            <a:r>
              <a:rPr lang="en" sz="2100"/>
              <a:t> to create environmental expectations for us to function smoothly as a group</a:t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Example: “We respect others’ opinions, thoughts, and feelings”</a:t>
            </a:r>
            <a:endParaRPr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Try a few together as a large group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Break into groups (or do as one group)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Brainstorm 5 environmental expectations (take a look at the competencies, standards, &amp; benchmarks  to guide you)</a:t>
            </a:r>
            <a:endParaRPr sz="2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Expectations</a:t>
            </a:r>
            <a:endParaRPr/>
          </a:p>
        </p:txBody>
      </p:sp>
      <p:sp>
        <p:nvSpPr>
          <p:cNvPr id="139" name="Google Shape;139;p23"/>
          <p:cNvSpPr txBox="1"/>
          <p:nvPr>
            <p:ph idx="4294967295" type="body"/>
          </p:nvPr>
        </p:nvSpPr>
        <p:spPr>
          <a:xfrm>
            <a:off x="460950" y="946550"/>
            <a:ext cx="8222100" cy="380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Common experiences during periods of transition:</a:t>
            </a:r>
            <a:endParaRPr sz="1900"/>
          </a:p>
          <a:p>
            <a:pPr indent="-349250" lvl="0" marL="457200" rtl="0" algn="l"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Excitement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Curiosity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Anxiety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Confusion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&amp; much more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/>
              <a:t>*These might fluctuate &amp; change over time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/>
              <a:t>*You also may experience many at once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https://autisticadvocacy.org/book/roadmap/</a:t>
            </a:r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Thoughts, Feelings, Behavior, &amp; Values</a:t>
            </a:r>
            <a:endParaRPr/>
          </a:p>
        </p:txBody>
      </p:sp>
      <p:sp>
        <p:nvSpPr>
          <p:cNvPr id="145" name="Google Shape;145;p24"/>
          <p:cNvSpPr txBox="1"/>
          <p:nvPr>
            <p:ph idx="4294967295" type="body"/>
          </p:nvPr>
        </p:nvSpPr>
        <p:spPr>
          <a:xfrm>
            <a:off x="400500" y="957375"/>
            <a:ext cx="8222100" cy="398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u="sng"/>
              <a:t>Thought:</a:t>
            </a:r>
            <a:r>
              <a:rPr lang="en" sz="2100"/>
              <a:t> </a:t>
            </a:r>
            <a:r>
              <a:rPr lang="en" sz="2100"/>
              <a:t>something that is formed &amp; experienced in the mind; </a:t>
            </a:r>
            <a:r>
              <a:rPr b="1" lang="en" sz="2100"/>
              <a:t>an idea, picture, opinion</a:t>
            </a:r>
            <a:r>
              <a:rPr lang="en" sz="2100"/>
              <a:t>, etc.</a:t>
            </a:r>
            <a:endParaRPr sz="2100"/>
          </a:p>
          <a:p>
            <a:pPr indent="-349250" lvl="0" marL="457200" rtl="0" algn="l"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Ex. “I like the color of my shirt” and “I want to go to the beach this weekend”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/>
              <a:t>Emotion:</a:t>
            </a:r>
            <a:r>
              <a:rPr lang="en" sz="2100"/>
              <a:t> a complex reaction pattern; </a:t>
            </a:r>
            <a:r>
              <a:rPr b="1" lang="en" sz="2100"/>
              <a:t>feelings</a:t>
            </a:r>
            <a:endParaRPr b="1"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Ex. joy, sad, excited</a:t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/>
              <a:t>Behavior:</a:t>
            </a:r>
            <a:r>
              <a:rPr lang="en" sz="2100"/>
              <a:t> a living being’s response to external events &amp; internal events; </a:t>
            </a:r>
            <a:r>
              <a:rPr b="1" lang="en" sz="2100"/>
              <a:t>actions</a:t>
            </a:r>
            <a:endParaRPr b="1"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Ex. walking, sneezing, shaking someone’s hand, dancing</a:t>
            </a:r>
            <a:endParaRPr sz="2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Thoughts, Feelings, Behavior, &amp; Environment</a:t>
            </a:r>
            <a:endParaRPr/>
          </a:p>
        </p:txBody>
      </p:sp>
      <p:pic>
        <p:nvPicPr>
          <p:cNvPr descr="Thinking Brain Head - Free image on Pixabay" id="151" name="Google Shape;15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89591" y="972500"/>
            <a:ext cx="1158576" cy="831946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5"/>
          <p:cNvSpPr txBox="1"/>
          <p:nvPr/>
        </p:nvSpPr>
        <p:spPr>
          <a:xfrm>
            <a:off x="3864007" y="1423448"/>
            <a:ext cx="1116600" cy="975900"/>
          </a:xfrm>
          <a:prstGeom prst="rect">
            <a:avLst/>
          </a:prstGeom>
          <a:noFill/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u="sng"/>
              <a:t>Thoughts</a:t>
            </a:r>
            <a:r>
              <a:rPr lang="en" sz="1100" u="sng"/>
              <a:t>: </a:t>
            </a:r>
            <a:r>
              <a:rPr lang="en" sz="1100"/>
              <a:t>affect what we do (behavior) and how we feel (feelings)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5"/>
          <p:cNvSpPr txBox="1"/>
          <p:nvPr/>
        </p:nvSpPr>
        <p:spPr>
          <a:xfrm>
            <a:off x="4940048" y="2985142"/>
            <a:ext cx="1333200" cy="1063500"/>
          </a:xfrm>
          <a:prstGeom prst="rect">
            <a:avLst/>
          </a:prstGeom>
          <a:noFill/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u="sng"/>
              <a:t>Feelings:</a:t>
            </a:r>
            <a:r>
              <a:rPr b="1" lang="en" sz="1100"/>
              <a:t> </a:t>
            </a:r>
            <a:r>
              <a:rPr lang="en" sz="1100"/>
              <a:t>affect what we do (behavior) and what we think (thoughts)</a:t>
            </a:r>
            <a:endParaRPr sz="1100"/>
          </a:p>
        </p:txBody>
      </p:sp>
      <p:pic>
        <p:nvPicPr>
          <p:cNvPr descr="File:The Feeling Wheel.png - Wikimedia Commons" id="154" name="Google Shape;15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2715" y="3846275"/>
            <a:ext cx="868608" cy="665576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5"/>
          <p:cNvSpPr txBox="1"/>
          <p:nvPr/>
        </p:nvSpPr>
        <p:spPr>
          <a:xfrm>
            <a:off x="2517724" y="3007175"/>
            <a:ext cx="1443600" cy="1019700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 u="sng"/>
              <a:t>Behavior: </a:t>
            </a:r>
            <a:r>
              <a:rPr lang="en" sz="1100"/>
              <a:t>affect what we think (thoughts) and what we feel (feelings)</a:t>
            </a:r>
            <a:endParaRPr sz="1100"/>
          </a:p>
        </p:txBody>
      </p:sp>
      <p:pic>
        <p:nvPicPr>
          <p:cNvPr descr="Behavior - Free Creative Commons Highway Sign image" id="156" name="Google Shape;156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25948" y="3856203"/>
            <a:ext cx="1034469" cy="64572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5"/>
          <p:cNvSpPr/>
          <p:nvPr/>
        </p:nvSpPr>
        <p:spPr>
          <a:xfrm rot="-3411917">
            <a:off x="3254653" y="2562824"/>
            <a:ext cx="669582" cy="18181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5"/>
          <p:cNvSpPr/>
          <p:nvPr/>
        </p:nvSpPr>
        <p:spPr>
          <a:xfrm rot="3311682">
            <a:off x="4913197" y="2562841"/>
            <a:ext cx="671176" cy="181522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5"/>
          <p:cNvSpPr/>
          <p:nvPr/>
        </p:nvSpPr>
        <p:spPr>
          <a:xfrm rot="3729">
            <a:off x="4002464" y="3386486"/>
            <a:ext cx="829800" cy="1731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5"/>
          <p:cNvSpPr/>
          <p:nvPr/>
        </p:nvSpPr>
        <p:spPr>
          <a:xfrm>
            <a:off x="1450100" y="619050"/>
            <a:ext cx="5640600" cy="4592400"/>
          </a:xfrm>
          <a:prstGeom prst="ellipse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5"/>
          <p:cNvSpPr txBox="1"/>
          <p:nvPr/>
        </p:nvSpPr>
        <p:spPr>
          <a:xfrm rot="400">
            <a:off x="0" y="691725"/>
            <a:ext cx="2581200" cy="785100"/>
          </a:xfrm>
          <a:prstGeom prst="rect">
            <a:avLst/>
          </a:prstGeom>
          <a:noFill/>
          <a:ln cap="flat" cmpd="sng" w="1905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latin typeface="Roboto"/>
                <a:ea typeface="Roboto"/>
                <a:cs typeface="Roboto"/>
                <a:sym typeface="Roboto"/>
              </a:rPr>
              <a:t>Environment/Context/Situation:</a:t>
            </a:r>
            <a:r>
              <a:rPr lang="en" sz="1300">
                <a:latin typeface="Roboto"/>
                <a:ea typeface="Roboto"/>
                <a:cs typeface="Roboto"/>
                <a:sym typeface="Roboto"/>
              </a:rPr>
              <a:t> affects and is affected by our thoughts, feelings, &amp; behavior</a:t>
            </a:r>
            <a:endParaRPr sz="1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2" name="Google Shape;162;p25"/>
          <p:cNvSpPr/>
          <p:nvPr/>
        </p:nvSpPr>
        <p:spPr>
          <a:xfrm rot="-1369677">
            <a:off x="1760383" y="3571433"/>
            <a:ext cx="730736" cy="18193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5"/>
          <p:cNvSpPr/>
          <p:nvPr/>
        </p:nvSpPr>
        <p:spPr>
          <a:xfrm rot="5602682">
            <a:off x="3763919" y="948829"/>
            <a:ext cx="697512" cy="1818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5"/>
          <p:cNvSpPr/>
          <p:nvPr/>
        </p:nvSpPr>
        <p:spPr>
          <a:xfrm rot="-10781509">
            <a:off x="6277993" y="3382573"/>
            <a:ext cx="613509" cy="181754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this information important?</a:t>
            </a:r>
            <a:endParaRPr/>
          </a:p>
        </p:txBody>
      </p:sp>
      <p:sp>
        <p:nvSpPr>
          <p:cNvPr id="170" name="Google Shape;170;p26"/>
          <p:cNvSpPr txBox="1"/>
          <p:nvPr>
            <p:ph idx="4294967295" type="body"/>
          </p:nvPr>
        </p:nvSpPr>
        <p:spPr>
          <a:xfrm>
            <a:off x="400500" y="849325"/>
            <a:ext cx="8222100" cy="39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We need to </a:t>
            </a:r>
            <a:r>
              <a:rPr lang="en" sz="2100"/>
              <a:t>understand the concepts before we can apply strategies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Brings awareness: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NOTICE &amp; OBSERVE our own thoughts, feelings, and behavior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With nonjudgmental awareness, we can consciously experience our inner &amp; outer world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Eventually commit to actions that bring us to where we want to be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Express ourselves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Regulate ourselves</a:t>
            </a:r>
            <a:endParaRPr sz="21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Feelings</a:t>
            </a:r>
            <a:endParaRPr/>
          </a:p>
        </p:txBody>
      </p:sp>
      <p:pic>
        <p:nvPicPr>
          <p:cNvPr id="176" name="Google Shape;17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0300" y="619050"/>
            <a:ext cx="4055976" cy="440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Thoughts</a:t>
            </a:r>
            <a:endParaRPr/>
          </a:p>
        </p:txBody>
      </p:sp>
      <p:sp>
        <p:nvSpPr>
          <p:cNvPr id="182" name="Google Shape;182;p28"/>
          <p:cNvSpPr txBox="1"/>
          <p:nvPr/>
        </p:nvSpPr>
        <p:spPr>
          <a:xfrm>
            <a:off x="507875" y="929300"/>
            <a:ext cx="73911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https://www.youtube.com/watch?v=F0SWMICwtm0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Ask ourselves: “what will my next thought be?”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observe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Behavior</a:t>
            </a:r>
            <a:endParaRPr/>
          </a:p>
        </p:txBody>
      </p:sp>
      <p:sp>
        <p:nvSpPr>
          <p:cNvPr id="188" name="Google Shape;188;p29"/>
          <p:cNvSpPr txBox="1"/>
          <p:nvPr/>
        </p:nvSpPr>
        <p:spPr>
          <a:xfrm>
            <a:off x="518675" y="1199425"/>
            <a:ext cx="70344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Dead Man’s Test: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Can a dead man do it?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If a dead man CAN do it, it IS NOT behavior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If a dead man CANNOT do it, it IS a behavior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0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</a:t>
            </a:r>
            <a:endParaRPr/>
          </a:p>
        </p:txBody>
      </p:sp>
      <p:sp>
        <p:nvSpPr>
          <p:cNvPr id="194" name="Google Shape;194;p30"/>
          <p:cNvSpPr txBox="1"/>
          <p:nvPr/>
        </p:nvSpPr>
        <p:spPr>
          <a:xfrm>
            <a:off x="432225" y="994125"/>
            <a:ext cx="80502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SEL Journal: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Using the feeling wheel, identify one feeling you are experiencing in this moment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Identify one thought you have had today or in this moment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Identify a behavior you are doing right now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Homework: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Begin to </a:t>
            </a:r>
            <a:r>
              <a:rPr i="1"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notice </a:t>
            </a: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your thoughts, feelings, and behaviors you experience throughout the day 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Check-In: Write 1 thought, 1 feeling, and 1 behavior in your SEL journal each day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1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200" name="Google Shape;200;p31"/>
          <p:cNvSpPr txBox="1"/>
          <p:nvPr/>
        </p:nvSpPr>
        <p:spPr>
          <a:xfrm>
            <a:off x="183700" y="929300"/>
            <a:ext cx="8741100" cy="11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https://ct.counseling.org/2017/09/achieving-better-understanding-adult-autism/</a:t>
            </a:r>
            <a:r>
              <a:rPr lang="en" sz="1100"/>
              <a:t> 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4"/>
              </a:rPr>
              <a:t>https://www.gottman.com/blog/printable-feeling-wheel/</a:t>
            </a:r>
            <a:r>
              <a:rPr lang="en" sz="1100"/>
              <a:t> 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5"/>
              </a:rPr>
              <a:t>https://dictionary.apa.org/</a:t>
            </a:r>
            <a:r>
              <a:rPr lang="en" sz="1100"/>
              <a:t> </a:t>
            </a:r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Introduce Ourselves</a:t>
            </a:r>
            <a:endParaRPr/>
          </a:p>
        </p:txBody>
      </p:sp>
      <p:sp>
        <p:nvSpPr>
          <p:cNvPr id="74" name="Google Shape;74;p14"/>
          <p:cNvSpPr txBox="1"/>
          <p:nvPr>
            <p:ph idx="4294967295" type="body"/>
          </p:nvPr>
        </p:nvSpPr>
        <p:spPr>
          <a:xfrm>
            <a:off x="460950" y="103300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Name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Where are you from?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What interests brought you to this program?</a:t>
            </a:r>
            <a:endParaRPr sz="23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Big Picture - What is the purpose of SEL &amp; Life Skills Development?</a:t>
            </a:r>
            <a:endParaRPr/>
          </a:p>
        </p:txBody>
      </p:sp>
      <p:sp>
        <p:nvSpPr>
          <p:cNvPr id="80" name="Google Shape;80;p15"/>
          <p:cNvSpPr txBox="1"/>
          <p:nvPr>
            <p:ph idx="4294967295" type="body"/>
          </p:nvPr>
        </p:nvSpPr>
        <p:spPr>
          <a:xfrm>
            <a:off x="400500" y="11302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Prepare you to:</a:t>
            </a:r>
            <a:endParaRPr sz="2200"/>
          </a:p>
          <a:p>
            <a:pPr indent="-368300" lvl="0" marL="457200" rtl="0" algn="l">
              <a:spcBef>
                <a:spcPts val="12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Use </a:t>
            </a:r>
            <a:r>
              <a:rPr lang="en" sz="2200"/>
              <a:t>the</a:t>
            </a:r>
            <a:r>
              <a:rPr lang="en" sz="2200"/>
              <a:t> building blocks of social &amp; emotional skills to lead a fulfilling life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Reach your self-defined career and personal goals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Find a sustainable way of living that works best for YOU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Important Terminology</a:t>
            </a:r>
            <a:endParaRPr/>
          </a:p>
        </p:txBody>
      </p:sp>
      <p:grpSp>
        <p:nvGrpSpPr>
          <p:cNvPr id="86" name="Google Shape;86;p16"/>
          <p:cNvGrpSpPr/>
          <p:nvPr/>
        </p:nvGrpSpPr>
        <p:grpSpPr>
          <a:xfrm>
            <a:off x="808912" y="1447889"/>
            <a:ext cx="7300911" cy="731700"/>
            <a:chOff x="710674" y="1323164"/>
            <a:chExt cx="7300911" cy="731700"/>
          </a:xfrm>
        </p:grpSpPr>
        <p:sp>
          <p:nvSpPr>
            <p:cNvPr id="87" name="Google Shape;87;p16"/>
            <p:cNvSpPr txBox="1"/>
            <p:nvPr/>
          </p:nvSpPr>
          <p:spPr>
            <a:xfrm>
              <a:off x="710674" y="1373350"/>
              <a:ext cx="2004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>
                  <a:solidFill>
                    <a:srgbClr val="08563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Competency</a:t>
              </a:r>
              <a:r>
                <a:rPr lang="en" sz="2500">
                  <a:solidFill>
                    <a:srgbClr val="08563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 </a:t>
              </a:r>
              <a:endParaRPr sz="2500">
                <a:solidFill>
                  <a:srgbClr val="085631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88" name="Google Shape;88;p16"/>
            <p:cNvSpPr/>
            <p:nvPr/>
          </p:nvSpPr>
          <p:spPr>
            <a:xfrm>
              <a:off x="2789785" y="1323164"/>
              <a:ext cx="5221800" cy="7317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6"/>
            <p:cNvSpPr txBox="1"/>
            <p:nvPr/>
          </p:nvSpPr>
          <p:spPr>
            <a:xfrm>
              <a:off x="2914389" y="1407440"/>
              <a:ext cx="4765800" cy="57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The “big picture” ability to do something successfully.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0" name="Google Shape;90;p16"/>
          <p:cNvGrpSpPr/>
          <p:nvPr/>
        </p:nvGrpSpPr>
        <p:grpSpPr>
          <a:xfrm>
            <a:off x="98245" y="2332250"/>
            <a:ext cx="7650080" cy="731700"/>
            <a:chOff x="7" y="2207525"/>
            <a:chExt cx="7650080" cy="731700"/>
          </a:xfrm>
        </p:grpSpPr>
        <p:sp>
          <p:nvSpPr>
            <p:cNvPr id="91" name="Google Shape;91;p16"/>
            <p:cNvSpPr txBox="1"/>
            <p:nvPr/>
          </p:nvSpPr>
          <p:spPr>
            <a:xfrm>
              <a:off x="7" y="2257725"/>
              <a:ext cx="2715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B7140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Standard</a:t>
              </a:r>
              <a:endParaRPr sz="2400">
                <a:solidFill>
                  <a:srgbClr val="0B7140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92" name="Google Shape;92;p16"/>
            <p:cNvSpPr/>
            <p:nvPr/>
          </p:nvSpPr>
          <p:spPr>
            <a:xfrm>
              <a:off x="2789787" y="2207525"/>
              <a:ext cx="4860300" cy="731700"/>
            </a:xfrm>
            <a:prstGeom prst="rect">
              <a:avLst/>
            </a:prstGeom>
            <a:solidFill>
              <a:srgbClr val="0B714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6"/>
            <p:cNvSpPr txBox="1"/>
            <p:nvPr/>
          </p:nvSpPr>
          <p:spPr>
            <a:xfrm>
              <a:off x="2914388" y="2414100"/>
              <a:ext cx="46596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Statements that define what is to be learned by the end of the program.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4" name="Google Shape;94;p16"/>
          <p:cNvGrpSpPr/>
          <p:nvPr/>
        </p:nvGrpSpPr>
        <p:grpSpPr>
          <a:xfrm>
            <a:off x="853342" y="3213350"/>
            <a:ext cx="6532383" cy="731700"/>
            <a:chOff x="755105" y="3088625"/>
            <a:chExt cx="6532383" cy="731700"/>
          </a:xfrm>
        </p:grpSpPr>
        <p:sp>
          <p:nvSpPr>
            <p:cNvPr id="95" name="Google Shape;95;p16"/>
            <p:cNvSpPr txBox="1"/>
            <p:nvPr/>
          </p:nvSpPr>
          <p:spPr>
            <a:xfrm>
              <a:off x="755105" y="3138825"/>
              <a:ext cx="19599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B7743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Benchmarks</a:t>
              </a:r>
              <a:endParaRPr sz="2400">
                <a:solidFill>
                  <a:srgbClr val="0B7743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2789787" y="3088625"/>
              <a:ext cx="4497600" cy="731700"/>
            </a:xfrm>
            <a:prstGeom prst="rect">
              <a:avLst/>
            </a:prstGeom>
            <a:solidFill>
              <a:srgbClr val="0B774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6"/>
            <p:cNvSpPr txBox="1"/>
            <p:nvPr/>
          </p:nvSpPr>
          <p:spPr>
            <a:xfrm>
              <a:off x="2914388" y="3295175"/>
              <a:ext cx="43731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Descriptions of the progress of learning within each standard.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 Competencies </a:t>
            </a:r>
            <a:endParaRPr/>
          </a:p>
        </p:txBody>
      </p:sp>
      <p:sp>
        <p:nvSpPr>
          <p:cNvPr id="103" name="Google Shape;103;p17"/>
          <p:cNvSpPr txBox="1"/>
          <p:nvPr>
            <p:ph idx="4294967295" type="body"/>
          </p:nvPr>
        </p:nvSpPr>
        <p:spPr>
          <a:xfrm>
            <a:off x="460950" y="12166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Self-Awareness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Self-Management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Social Awareness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Relationship Skills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Responsible Decision-Making</a:t>
            </a:r>
            <a:endParaRPr sz="21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*</a:t>
            </a:r>
            <a:r>
              <a:rPr lang="en" sz="2100" u="sng">
                <a:solidFill>
                  <a:schemeClr val="hlink"/>
                </a:solidFill>
                <a:hlinkClick r:id="rId3"/>
              </a:rPr>
              <a:t>See document for competencies</a:t>
            </a:r>
            <a:endParaRPr sz="21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 Standards &amp; Benchmarks</a:t>
            </a:r>
            <a:endParaRPr/>
          </a:p>
        </p:txBody>
      </p:sp>
      <p:sp>
        <p:nvSpPr>
          <p:cNvPr id="109" name="Google Shape;109;p18"/>
          <p:cNvSpPr txBox="1"/>
          <p:nvPr>
            <p:ph idx="4294967295" type="body"/>
          </p:nvPr>
        </p:nvSpPr>
        <p:spPr>
          <a:xfrm>
            <a:off x="460950" y="12166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*See document for breakdown of </a:t>
            </a:r>
            <a:r>
              <a:rPr lang="en" sz="1900" u="sng">
                <a:solidFill>
                  <a:schemeClr val="hlink"/>
                </a:solidFill>
                <a:hlinkClick r:id="rId3"/>
              </a:rPr>
              <a:t>standards &amp; benchmarks</a:t>
            </a:r>
            <a:r>
              <a:rPr lang="en" sz="1900"/>
              <a:t> within each competency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Look Ahead: SEL Orientation Topics</a:t>
            </a:r>
            <a:endParaRPr/>
          </a:p>
        </p:txBody>
      </p:sp>
      <p:graphicFrame>
        <p:nvGraphicFramePr>
          <p:cNvPr id="115" name="Google Shape;115;p19"/>
          <p:cNvGraphicFramePr/>
          <p:nvPr/>
        </p:nvGraphicFramePr>
        <p:xfrm>
          <a:off x="219363" y="798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{0E7CAD3F-5389-4863-AB83-239094262C64}</a:tableStyleId>
              </a:tblPr>
              <a:tblGrid>
                <a:gridCol w="1075800"/>
                <a:gridCol w="7629475"/>
              </a:tblGrid>
              <a:tr h="513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Week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Topics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3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Thoughts, feelings, behavior, &amp; values, growth mindset vs. fixed mindset, self-efficacy, self-worth, self-esteem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71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Personal life &amp; professional life, support network, supportive people: mentors &amp; peers, support needs, self-care &amp; energy management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71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3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Identifying your strengths &amp; growth areas, basics of setting your own long-term &amp; short-term goals, The ACT Matrix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513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Executive Functioning Part 1 - skills &amp; strategies in EF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93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Executive Functioning Part 2 - </a:t>
                      </a:r>
                      <a:r>
                        <a:rPr lang="en"/>
                        <a:t>skills &amp; strategies in EF continued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71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6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Communication skills 101, Listening: empathy &amp; perspective-taking, Speaking: sharing your thoughts, feelings, &amp; opinions, Group activity skills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Social-Emotional Learning look like in action? </a:t>
            </a:r>
            <a:endParaRPr/>
          </a:p>
        </p:txBody>
      </p:sp>
      <p:sp>
        <p:nvSpPr>
          <p:cNvPr id="121" name="Google Shape;121;p20"/>
          <p:cNvSpPr txBox="1"/>
          <p:nvPr>
            <p:ph idx="4294967295" type="body"/>
          </p:nvPr>
        </p:nvSpPr>
        <p:spPr>
          <a:xfrm>
            <a:off x="460950" y="1000600"/>
            <a:ext cx="8222100" cy="361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Information provided on SEL concepts &amp; skills in powerpoints</a:t>
            </a:r>
            <a:endParaRPr sz="21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Resources: videos, books, articles, blogs, etc. </a:t>
            </a:r>
            <a:endParaRPr sz="21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SEL journal</a:t>
            </a:r>
            <a:endParaRPr sz="2100"/>
          </a:p>
          <a:p>
            <a:pPr indent="-3365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Reflections</a:t>
            </a:r>
            <a:endParaRPr sz="1700"/>
          </a:p>
          <a:p>
            <a:pPr indent="-3365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Strategies &amp; worksheets</a:t>
            </a:r>
            <a:endParaRPr sz="1700"/>
          </a:p>
          <a:p>
            <a:pPr indent="-336550" lvl="1" marL="9144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Self-monitor our own learning</a:t>
            </a:r>
            <a:endParaRPr sz="17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Activities &amp; skills practice - in groups or pairs</a:t>
            </a:r>
            <a:endParaRPr sz="21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Practice these skills &amp; concepts in other modules in SIPP</a:t>
            </a:r>
            <a:endParaRPr sz="2100"/>
          </a:p>
          <a:p>
            <a:pPr indent="-36195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Apply these skills &amp; concepts to your life outside of SIPP</a:t>
            </a:r>
            <a:endParaRPr sz="2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1 - Reflect on Competencies, Standards, &amp; Benchmarks</a:t>
            </a:r>
            <a:endParaRPr/>
          </a:p>
        </p:txBody>
      </p:sp>
      <p:sp>
        <p:nvSpPr>
          <p:cNvPr id="127" name="Google Shape;127;p21"/>
          <p:cNvSpPr txBox="1"/>
          <p:nvPr>
            <p:ph idx="4294967295" type="body"/>
          </p:nvPr>
        </p:nvSpPr>
        <p:spPr>
          <a:xfrm>
            <a:off x="400500" y="978975"/>
            <a:ext cx="8222100" cy="338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In your SEL journal, answer the following:</a:t>
            </a:r>
            <a:endParaRPr sz="2100"/>
          </a:p>
          <a:p>
            <a:pPr indent="-361950" lvl="0" marL="457200" rtl="0" algn="l">
              <a:spcBef>
                <a:spcPts val="120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Which competencies, standards, &amp; benchmarks do you find most relevant or most interesting to learn about?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Do you think you have strengths in any of the </a:t>
            </a:r>
            <a:r>
              <a:rPr lang="en" sz="2100"/>
              <a:t>competencies, standards, &amp; benchmarks?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Do you think you have room to grow in any of the competencies, standards, &amp; benchmarks?</a:t>
            </a:r>
            <a:endParaRPr sz="2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