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embeddedFontLst>
    <p:embeddedFont>
      <p:font typeface="Proxima Nova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roximaNova-bold.fntdata"/><Relationship Id="rId11" Type="http://schemas.openxmlformats.org/officeDocument/2006/relationships/slide" Target="slides/slide6.xml"/><Relationship Id="rId22" Type="http://schemas.openxmlformats.org/officeDocument/2006/relationships/font" Target="fonts/ProximaNova-boldItalic.fntdata"/><Relationship Id="rId10" Type="http://schemas.openxmlformats.org/officeDocument/2006/relationships/slide" Target="slides/slide5.xml"/><Relationship Id="rId21" Type="http://schemas.openxmlformats.org/officeDocument/2006/relationships/font" Target="fonts/ProximaNova-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ProximaNova-regular.fntdata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d630d4aac2_0_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d630d4aac2_0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d630d4aac2_0_1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d630d4aac2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d630d4aac2_0_1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d630d4aac2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d62fd20f4a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d62fd20f4a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d630d4aac2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d630d4aac2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d630d4aac2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d630d4aac2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d62fd20f4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d62fd20f4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d630d4aac2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d630d4aac2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d630d4aac2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d630d4aac2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d630d4aac2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d630d4aac2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d630d4aac2_0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d630d4aac2_0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d630d4aac2_0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d630d4aac2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" name="Google Shape;11;p2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" name="Google Shape;16;p3"/>
          <p:cNvSpPr txBox="1"/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pearmin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autismlevelup.com/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jpg"/><Relationship Id="rId4" Type="http://schemas.openxmlformats.org/officeDocument/2006/relationships/image" Target="../media/image2.jpg"/><Relationship Id="rId5" Type="http://schemas.openxmlformats.org/officeDocument/2006/relationships/image" Target="../media/image1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Energy Regulation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Autism LevelUp</a:t>
            </a:r>
            <a:r>
              <a:rPr lang="en"/>
              <a:t> Resources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Factors that Influence Energy Level </a:t>
            </a:r>
            <a:endParaRPr/>
          </a:p>
        </p:txBody>
      </p:sp>
      <p:sp>
        <p:nvSpPr>
          <p:cNvPr id="114" name="Google Shape;114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b="1" lang="en"/>
              <a:t>Physiological</a:t>
            </a:r>
            <a:r>
              <a:rPr lang="en"/>
              <a:t> - health status, sleep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b="1" lang="en"/>
              <a:t>Interoception</a:t>
            </a:r>
            <a:r>
              <a:rPr lang="en"/>
              <a:t> - perception of hunger, pain, emotion, needing to go to the </a:t>
            </a:r>
            <a:r>
              <a:rPr lang="en"/>
              <a:t>bathroom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b="1" lang="en"/>
              <a:t>Sensory</a:t>
            </a:r>
            <a:r>
              <a:rPr lang="en"/>
              <a:t> - hyper- and hypo-sensitivities (e.g. to light, sound, smells, etc.)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b="1" lang="en"/>
              <a:t>Cognitive</a:t>
            </a:r>
            <a:r>
              <a:rPr lang="en"/>
              <a:t> - executive functioning, emotions, memory, reliance on routine, interests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b="1" lang="en"/>
              <a:t>Communication</a:t>
            </a:r>
            <a:r>
              <a:rPr lang="en"/>
              <a:t> - Language (receptive - listening; expressive - speaking, typing, writing, etc.)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Factors that Influence Energy Level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6. </a:t>
            </a:r>
            <a:r>
              <a:rPr b="1" lang="en"/>
              <a:t>Social</a:t>
            </a:r>
            <a:r>
              <a:rPr lang="en"/>
              <a:t> - friends, family, partners, etc.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7. </a:t>
            </a:r>
            <a:r>
              <a:rPr b="1" lang="en"/>
              <a:t>Motor</a:t>
            </a:r>
            <a:r>
              <a:rPr lang="en"/>
              <a:t> - muscle tone, coordination, strength, endurance, preference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8. </a:t>
            </a:r>
            <a:r>
              <a:rPr b="1" lang="en"/>
              <a:t>Developmental shifts &amp; changes</a:t>
            </a:r>
            <a:r>
              <a:rPr lang="en"/>
              <a:t> - transition to adulthood, graduating high </a:t>
            </a:r>
            <a:endParaRPr/>
          </a:p>
          <a:p>
            <a:pPr indent="45720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school, starting college, a job etc.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9. </a:t>
            </a:r>
            <a:r>
              <a:rPr b="1" lang="en"/>
              <a:t>Emotional regulation strategies</a:t>
            </a:r>
            <a:r>
              <a:rPr lang="en"/>
              <a:t> - journaling, walking, listening to music, deep  </a:t>
            </a:r>
            <a:endParaRPr/>
          </a:p>
          <a:p>
            <a:pPr indent="45720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breathing, exercise, visualization, etc.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Your Individual Energy Level Looks Like</a:t>
            </a:r>
            <a:endParaRPr/>
          </a:p>
        </p:txBody>
      </p:sp>
      <p:sp>
        <p:nvSpPr>
          <p:cNvPr id="126" name="Google Shape;126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500"/>
              <a:t>Your energy level expression does not need to look like anyone else’s energy expression</a:t>
            </a:r>
            <a:endParaRPr sz="2500"/>
          </a:p>
        </p:txBody>
      </p:sp>
      <p:pic>
        <p:nvPicPr>
          <p:cNvPr id="127" name="Google Shape;12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21887" y="2571750"/>
            <a:ext cx="3700224" cy="225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Reflections</a:t>
            </a:r>
            <a:endParaRPr/>
          </a:p>
        </p:txBody>
      </p:sp>
      <p:sp>
        <p:nvSpPr>
          <p:cNvPr id="133" name="Google Shape;133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Fill out energy meter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Energy “check-ins” throughout the day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Begin to notice if your energy level matches the energy level required for an activity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Identifying Energy Levels</a:t>
            </a:r>
            <a:endParaRPr/>
          </a:p>
        </p:txBody>
      </p:sp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311700" y="1152475"/>
            <a:ext cx="4939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Where is my energy level?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What energy level is needed to engage in the activity?</a:t>
            </a:r>
            <a:endParaRPr/>
          </a:p>
        </p:txBody>
      </p:sp>
      <p:pic>
        <p:nvPicPr>
          <p:cNvPr id="67" name="Google Shape;6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33706" y="47950"/>
            <a:ext cx="3554388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“Well Regulated”</a:t>
            </a:r>
            <a:endParaRPr/>
          </a:p>
        </p:txBody>
      </p:sp>
      <p:sp>
        <p:nvSpPr>
          <p:cNvPr id="73" name="Google Shape;73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does it mean to be well regulated?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Well regulated ≠ calm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Well regulated = your energy matches the energy level required for the activity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Take a look at these pictures → well regulated?</a:t>
            </a:r>
            <a:endParaRPr/>
          </a:p>
        </p:txBody>
      </p:sp>
      <p:pic>
        <p:nvPicPr>
          <p:cNvPr id="74" name="Google Shape;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3199" y="3079950"/>
            <a:ext cx="2436150" cy="162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19500" y="3079948"/>
            <a:ext cx="2436150" cy="1625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05300" y="3037987"/>
            <a:ext cx="2568209" cy="17089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is Energy Regulation Important?</a:t>
            </a:r>
            <a:endParaRPr/>
          </a:p>
        </p:txBody>
      </p:sp>
      <p:sp>
        <p:nvSpPr>
          <p:cNvPr id="82" name="Google Shape;82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Learning to regulate your energy is correlated with </a:t>
            </a:r>
            <a:r>
              <a:rPr b="1" lang="en"/>
              <a:t>higher </a:t>
            </a:r>
            <a:r>
              <a:rPr b="1" lang="en"/>
              <a:t>quality</a:t>
            </a:r>
            <a:r>
              <a:rPr b="1" lang="en"/>
              <a:t> of life</a:t>
            </a:r>
            <a:r>
              <a:rPr lang="en"/>
              <a:t>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Allows you to </a:t>
            </a:r>
            <a:r>
              <a:rPr b="1" lang="en"/>
              <a:t>fully engage </a:t>
            </a:r>
            <a:r>
              <a:rPr lang="en"/>
              <a:t>with activities and people in your life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Learn to </a:t>
            </a:r>
            <a:r>
              <a:rPr b="1" lang="en"/>
              <a:t>co-regulate</a:t>
            </a:r>
            <a:r>
              <a:rPr lang="en"/>
              <a:t> with partners, friends, loved ones, pets, etc.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Strengthens friendships &amp; relationships</a:t>
            </a:r>
            <a:endParaRPr/>
          </a:p>
        </p:txBody>
      </p:sp>
      <p:pic>
        <p:nvPicPr>
          <p:cNvPr id="83" name="Google Shape;8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12700" y="2811200"/>
            <a:ext cx="2231299" cy="2231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74247" y="97250"/>
            <a:ext cx="3536156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74530" y="-108050"/>
            <a:ext cx="3728089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44275" y="64825"/>
            <a:ext cx="3539899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73598" y="0"/>
            <a:ext cx="6443103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0250" y="-54025"/>
            <a:ext cx="6475300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