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2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8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18" Type="http://schemas.openxmlformats.org/officeDocument/2006/relationships/slide" Target="slides/slide13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gcced572065_0_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7" name="Google Shape;107;gcced572065_0_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cced572065_0_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cced572065_0_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gcced572065_0_9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9" name="Google Shape;119;gcced572065_0_9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3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ge03b7e96b6_0_1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5" name="Google Shape;125;ge03b7e96b6_0_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e03b7e96b6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e03b7e96b6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gcced572065_0_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Google Shape;64;gcced572065_0_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gcced572065_0_4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Google Shape;70;gcced572065_0_4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cced572065_0_6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cced572065_0_6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cced572065_0_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2" name="Google Shape;82;gcced572065_0_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cced572065_0_6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cced572065_0_6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gcced572065_0_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4" name="Google Shape;94;gcced572065_0_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ge03b7e96b6_0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Google Shape;100;ge03b7e96b6_0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25"/>
            <a:ext cx="4572000" cy="51435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●"/>
              <a:defRPr>
                <a:solidFill>
                  <a:schemeClr val="dk1"/>
                </a:solidFill>
              </a:defRPr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dark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Char char="●"/>
              <a:defRPr sz="1800">
                <a:solidFill>
                  <a:schemeClr val="lt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●"/>
              <a:defRPr>
                <a:solidFill>
                  <a:schemeClr val="lt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●"/>
              <a:defRPr>
                <a:solidFill>
                  <a:schemeClr val="lt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lt2"/>
                </a:solidFill>
              </a:defRPr>
            </a:lvl1pPr>
            <a:lvl2pPr lvl="1" algn="r">
              <a:buNone/>
              <a:defRPr sz="1000">
                <a:solidFill>
                  <a:schemeClr val="lt2"/>
                </a:solidFill>
              </a:defRPr>
            </a:lvl2pPr>
            <a:lvl3pPr lvl="2" algn="r">
              <a:buNone/>
              <a:defRPr sz="1000">
                <a:solidFill>
                  <a:schemeClr val="lt2"/>
                </a:solidFill>
              </a:defRPr>
            </a:lvl3pPr>
            <a:lvl4pPr lvl="3" algn="r">
              <a:buNone/>
              <a:defRPr sz="1000">
                <a:solidFill>
                  <a:schemeClr val="lt2"/>
                </a:solidFill>
              </a:defRPr>
            </a:lvl4pPr>
            <a:lvl5pPr lvl="4" algn="r">
              <a:buNone/>
              <a:defRPr sz="1000">
                <a:solidFill>
                  <a:schemeClr val="lt2"/>
                </a:solidFill>
              </a:defRPr>
            </a:lvl5pPr>
            <a:lvl6pPr lvl="5" algn="r">
              <a:buNone/>
              <a:defRPr sz="1000">
                <a:solidFill>
                  <a:schemeClr val="lt2"/>
                </a:solidFill>
              </a:defRPr>
            </a:lvl6pPr>
            <a:lvl7pPr lvl="6" algn="r">
              <a:buNone/>
              <a:defRPr sz="1000">
                <a:solidFill>
                  <a:schemeClr val="lt2"/>
                </a:solidFill>
              </a:defRPr>
            </a:lvl7pPr>
            <a:lvl8pPr lvl="7" algn="r">
              <a:buNone/>
              <a:defRPr sz="1000">
                <a:solidFill>
                  <a:schemeClr val="lt2"/>
                </a:solidFill>
              </a:defRPr>
            </a:lvl8pPr>
            <a:lvl9pPr lvl="8" algn="r">
              <a:buNone/>
              <a:defRPr sz="1000">
                <a:solidFill>
                  <a:schemeClr val="lt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Relationship Id="rId3" Type="http://schemas.openxmlformats.org/officeDocument/2006/relationships/hyperlink" Target="https://www.psytoolkit.org/lessons/experiment_stroop.html" TargetMode="External"/><Relationship Id="rId4" Type="http://schemas.openxmlformats.org/officeDocument/2006/relationships/hyperlink" Target="https://www.happyneuronpro.com/en/free-cognitive-activities-for-adults/free-worksheets-3/memory-packet/" TargetMode="Externa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3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Relationship Id="rId3" Type="http://schemas.openxmlformats.org/officeDocument/2006/relationships/hyperlink" Target="https://www.youtube.com/watch?v=CYi2EzPkErs&amp;t=24s" TargetMode="Externa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Relationship Id="rId3" Type="http://schemas.openxmlformats.org/officeDocument/2006/relationships/hyperlink" Target="https://www.youtube.com/watch?v=6NehuwDA45Q" TargetMode="Externa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Relationship Id="rId3" Type="http://schemas.openxmlformats.org/officeDocument/2006/relationships/hyperlink" Target="https://www.doe.virginia.gov/support/school-psychology-services/professional-development/2016/materials/dawson-executive-skills-questionnaire.pdf" TargetMode="Externa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Executive Functioning</a:t>
            </a:r>
            <a:endParaRPr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62500" lnSpcReduction="20000"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4369"/>
              <a:t>SIPP Orientation</a:t>
            </a:r>
            <a:endParaRPr sz="4369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22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Executive Functioning &amp; Autism</a:t>
            </a:r>
            <a:endParaRPr/>
          </a:p>
        </p:txBody>
      </p:sp>
      <p:sp>
        <p:nvSpPr>
          <p:cNvPr id="110" name="Google Shape;110;p22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Difficulties with executive function are common for autistic people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Research shows autistic people have difficulties with: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planning 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cognitive flexibility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More important to address your individual strengths &amp; weaknesses in EF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Many factors in your life besides autism can influence your executive functioning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Ex. my ADHD greatly impacts my executive functioning</a:t>
            </a:r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23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Executive Functioning in Action</a:t>
            </a:r>
            <a:endParaRPr/>
          </a:p>
        </p:txBody>
      </p:sp>
      <p:sp>
        <p:nvSpPr>
          <p:cNvPr id="116" name="Google Shape;116;p23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Cognitive flexibility &amp; self-control:</a:t>
            </a:r>
            <a:endParaRPr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Char char="●"/>
            </a:pPr>
            <a:r>
              <a:rPr lang="en" sz="1100" u="sng">
                <a:solidFill>
                  <a:srgbClr val="1155CC"/>
                </a:solidFill>
                <a:hlinkClick r:id="rId3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https://www.psytoolkit.org/lessons/experiment_stroop.html</a:t>
            </a:r>
            <a:r>
              <a:rPr lang="en" sz="1100">
                <a:solidFill>
                  <a:srgbClr val="000000"/>
                </a:solidFill>
              </a:rPr>
              <a:t>  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n"/>
              <a:t>Working memory:</a:t>
            </a:r>
            <a:endParaRPr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Char char="●"/>
            </a:pPr>
            <a:r>
              <a:rPr lang="en" sz="1100" u="sng">
                <a:solidFill>
                  <a:srgbClr val="1155CC"/>
                </a:solidFill>
                <a:hlinkClick r:id="rId4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https://www.happyneuronpro.com/en/free-cognitive-activities-for-adults/free-worksheets-3/memory-packet/</a:t>
            </a:r>
            <a:r>
              <a:rPr lang="en" sz="1100">
                <a:solidFill>
                  <a:srgbClr val="000000"/>
                </a:solidFill>
              </a:rPr>
              <a:t> </a:t>
            </a:r>
            <a:endParaRPr sz="1100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100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0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p2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Reflection</a:t>
            </a:r>
            <a:endParaRPr/>
          </a:p>
        </p:txBody>
      </p:sp>
      <p:sp>
        <p:nvSpPr>
          <p:cNvPr id="122" name="Google Shape;122;p2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Take a moment to reflect on your top 3 EF strengths &amp; weaknesses:</a:t>
            </a:r>
            <a:endParaRPr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During what activities/actions do these abilities show up in your life?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Do you currently have any strategies to support these abilities?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If so, what are they?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If not, brainstorm on what you think might help you</a:t>
            </a:r>
            <a:endParaRPr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2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Model Reflection </a:t>
            </a:r>
            <a:endParaRPr/>
          </a:p>
        </p:txBody>
      </p:sp>
      <p:sp>
        <p:nvSpPr>
          <p:cNvPr id="128" name="Google Shape;128;p2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10000"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Activities that my EF profile shows up in: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Planning my weekly &amp; monthly schedule - I always have my calendar mapped out, which makes remembering what activities &amp; events I have easier to manage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Task initiation - it can take me sometimes hours to begin a task, regardless of if I want to do it, such as doing yoga or washing the dishes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Strategies in place: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I keep my calendar &amp; a whiteboard hung up on a wall in my main hallway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I use “behavioral momentum” to get started on a task - instead of starting the full task right away, I may sit down and open my laptop to watch a video before starting my readings (this makes the transition to starting the task a little less daunting)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Strategies brainstorm: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For emotional control, it may help me to take a step back &amp; do 10 deep </a:t>
            </a:r>
            <a:r>
              <a:rPr lang="en"/>
              <a:t>breaths</a:t>
            </a:r>
            <a:r>
              <a:rPr lang="en"/>
              <a:t> before acting on an emotional impulse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Look Ahead</a:t>
            </a:r>
            <a:endParaRPr/>
          </a:p>
        </p:txBody>
      </p:sp>
      <p:sp>
        <p:nvSpPr>
          <p:cNvPr id="61" name="Google Shape;61;p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Understand the </a:t>
            </a:r>
            <a:r>
              <a:rPr i="1" lang="en"/>
              <a:t>concepts</a:t>
            </a:r>
            <a:r>
              <a:rPr lang="en"/>
              <a:t> of executive functioning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Identify our </a:t>
            </a:r>
            <a:r>
              <a:rPr i="1" lang="en"/>
              <a:t>individual</a:t>
            </a:r>
            <a:r>
              <a:rPr lang="en"/>
              <a:t> strengths and weaknesses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Review </a:t>
            </a:r>
            <a:r>
              <a:rPr i="1" lang="en"/>
              <a:t>strategies</a:t>
            </a:r>
            <a:r>
              <a:rPr lang="en"/>
              <a:t> for each area within executive functioning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Try strategies in </a:t>
            </a:r>
            <a:r>
              <a:rPr i="1" lang="en"/>
              <a:t>our daily lives</a:t>
            </a:r>
            <a:endParaRPr i="1"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i="1" lang="en"/>
              <a:t>Reflect</a:t>
            </a:r>
            <a:r>
              <a:rPr lang="en"/>
              <a:t> on which strategies work &amp; which do not work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Executive Functioning Explained</a:t>
            </a:r>
            <a:endParaRPr/>
          </a:p>
        </p:txBody>
      </p:sp>
      <p:sp>
        <p:nvSpPr>
          <p:cNvPr id="67" name="Google Shape;67;p1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rPr lang="en" u="sng">
                <a:solidFill>
                  <a:schemeClr val="hlink"/>
                </a:solidFill>
                <a:hlinkClick r:id="rId3"/>
              </a:rPr>
              <a:t>https://www.youtube.com/watch?v=CYi2EzPkErs&amp;t=24s</a:t>
            </a:r>
            <a:r>
              <a:rPr lang="en"/>
              <a:t> </a:t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What is Executive Functioning (EF)?</a:t>
            </a:r>
            <a:endParaRPr/>
          </a:p>
        </p:txBody>
      </p:sp>
      <p:sp>
        <p:nvSpPr>
          <p:cNvPr id="73" name="Google Shape;73;p1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➔"/>
            </a:pPr>
            <a:r>
              <a:rPr lang="en"/>
              <a:t>Our brain’s “air traffic control system”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➔"/>
            </a:pPr>
            <a:r>
              <a:rPr lang="en"/>
              <a:t>A set of mental processes that help us: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Organize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Plan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Set goals and attain them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Manage our emotions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Focus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&amp; more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➔"/>
            </a:pPr>
            <a:r>
              <a:rPr lang="en"/>
              <a:t>Develops over time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Area of the brain (prefrontal cortex) that is responsible for EF fully develops when we are 25-years-old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➔"/>
            </a:pPr>
            <a:r>
              <a:rPr lang="en"/>
              <a:t>We all have individual </a:t>
            </a:r>
            <a:r>
              <a:rPr lang="en"/>
              <a:t>strengths</a:t>
            </a:r>
            <a:r>
              <a:rPr lang="en"/>
              <a:t> &amp; weaknesses within EF</a:t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Why is Executive Functioning Important?</a:t>
            </a:r>
            <a:endParaRPr/>
          </a:p>
        </p:txBody>
      </p:sp>
      <p:sp>
        <p:nvSpPr>
          <p:cNvPr id="79" name="Google Shape;79;p1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u="sng">
                <a:solidFill>
                  <a:schemeClr val="hlink"/>
                </a:solidFill>
                <a:hlinkClick r:id="rId3"/>
              </a:rPr>
              <a:t>https://www.youtube.com/watch?v=6NehuwDA45Q</a:t>
            </a:r>
            <a:r>
              <a:rPr lang="en"/>
              <a:t> - core capabilities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Helps us manage our daily lives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Prioritizing, focusing, &amp; completing work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Personal </a:t>
            </a:r>
            <a:r>
              <a:rPr lang="en"/>
              <a:t>hygiene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Managing our social lives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Preparing meals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Regulating our emotions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Learning about our own strengths &amp; weaknesses within EF allows us to come up with strategies for better overall functioning</a:t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8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Main Abilities within Executive Functioning</a:t>
            </a:r>
            <a:endParaRPr/>
          </a:p>
        </p:txBody>
      </p:sp>
      <p:sp>
        <p:nvSpPr>
          <p:cNvPr id="85" name="Google Shape;85;p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★"/>
            </a:pPr>
            <a:r>
              <a:rPr b="1" lang="en"/>
              <a:t>Working memory: </a:t>
            </a:r>
            <a:endParaRPr b="1"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R</a:t>
            </a:r>
            <a:r>
              <a:rPr lang="en"/>
              <a:t>emember &amp; use individual pieces of information in a short time (around 10-15 seconds)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★"/>
            </a:pPr>
            <a:r>
              <a:rPr b="1" lang="en"/>
              <a:t>Mental (cognitive) flexibility: </a:t>
            </a:r>
            <a:endParaRPr b="1"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See problems from multiple angles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Apply different rules in different settings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★"/>
            </a:pPr>
            <a:r>
              <a:rPr b="1" lang="en"/>
              <a:t>Inhibitory control (self-control):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Stop before you act: resist impulses/responses within a situation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Keep or change our attention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Manage our behavior and emotions</a:t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19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More Specific Abilities within Executive Functioning</a:t>
            </a:r>
            <a:endParaRPr/>
          </a:p>
        </p:txBody>
      </p:sp>
      <p:sp>
        <p:nvSpPr>
          <p:cNvPr id="91" name="Google Shape;91;p19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Sustaining attention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Planning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Organization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Problem Solving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Goal-directed persistence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Initiating tasks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Monitoring tasks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Metacognition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Emotion regulation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Stress tolerance</a:t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20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Executive Functioning </a:t>
            </a:r>
            <a:r>
              <a:rPr lang="en"/>
              <a:t>Questionnaire</a:t>
            </a:r>
            <a:endParaRPr/>
          </a:p>
        </p:txBody>
      </p:sp>
      <p:sp>
        <p:nvSpPr>
          <p:cNvPr id="97" name="Google Shape;97;p20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Identify our individual strengths &amp; weaknesses: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n" u="sng">
                <a:solidFill>
                  <a:schemeClr val="hlink"/>
                </a:solidFill>
                <a:hlinkClick r:id="rId3"/>
              </a:rPr>
              <a:t>https://www.doe.virginia.gov/support/school-psychology-services/professional-development/2016/materials/dawson-executive-skills-questionnaire.pdf</a:t>
            </a:r>
            <a:r>
              <a:rPr lang="en"/>
              <a:t>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My Executive Functioning Profile</a:t>
            </a:r>
            <a:endParaRPr/>
          </a:p>
        </p:txBody>
      </p:sp>
      <p:sp>
        <p:nvSpPr>
          <p:cNvPr id="103" name="Google Shape;103;p21"/>
          <p:cNvSpPr txBox="1"/>
          <p:nvPr>
            <p:ph idx="1" type="body"/>
          </p:nvPr>
        </p:nvSpPr>
        <p:spPr>
          <a:xfrm>
            <a:off x="311700" y="1152475"/>
            <a:ext cx="36108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My strongest skills:</a:t>
            </a:r>
            <a:endParaRPr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Working memory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Goal-directed persistence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Planning/prioritization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Stress tolerance</a:t>
            </a:r>
            <a:endParaRPr/>
          </a:p>
        </p:txBody>
      </p:sp>
      <p:sp>
        <p:nvSpPr>
          <p:cNvPr id="104" name="Google Shape;104;p21"/>
          <p:cNvSpPr txBox="1"/>
          <p:nvPr/>
        </p:nvSpPr>
        <p:spPr>
          <a:xfrm>
            <a:off x="4279050" y="1177825"/>
            <a:ext cx="3911700" cy="1890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lt2"/>
                </a:solidFill>
              </a:rPr>
              <a:t>My weakest</a:t>
            </a:r>
            <a:r>
              <a:rPr lang="en" sz="1800">
                <a:solidFill>
                  <a:schemeClr val="lt2"/>
                </a:solidFill>
              </a:rPr>
              <a:t> skills:</a:t>
            </a:r>
            <a:endParaRPr sz="1800">
              <a:solidFill>
                <a:schemeClr val="lt2"/>
              </a:solidFill>
            </a:endParaRPr>
          </a:p>
          <a:p>
            <a:pPr indent="-342900" lvl="0" marL="45720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Clr>
                <a:schemeClr val="lt2"/>
              </a:buClr>
              <a:buSzPts val="1800"/>
              <a:buAutoNum type="arabicPeriod"/>
            </a:pPr>
            <a:r>
              <a:rPr lang="en" sz="1800">
                <a:solidFill>
                  <a:schemeClr val="lt2"/>
                </a:solidFill>
              </a:rPr>
              <a:t>Emotional control</a:t>
            </a:r>
            <a:endParaRPr sz="1800">
              <a:solidFill>
                <a:schemeClr val="lt2"/>
              </a:solidFill>
            </a:endParaRPr>
          </a:p>
          <a:p>
            <a:pPr indent="-34290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AutoNum type="arabicPeriod"/>
            </a:pPr>
            <a:r>
              <a:rPr lang="en" sz="1800">
                <a:solidFill>
                  <a:schemeClr val="lt2"/>
                </a:solidFill>
              </a:rPr>
              <a:t>Task initiation</a:t>
            </a:r>
            <a:endParaRPr sz="1800">
              <a:solidFill>
                <a:schemeClr val="lt2"/>
              </a:solidFill>
            </a:endParaRPr>
          </a:p>
          <a:p>
            <a:pPr indent="-34290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AutoNum type="arabicPeriod"/>
            </a:pPr>
            <a:r>
              <a:rPr lang="en" sz="1800">
                <a:solidFill>
                  <a:schemeClr val="lt2"/>
                </a:solidFill>
              </a:rPr>
              <a:t>Flexibility</a:t>
            </a:r>
            <a:endParaRPr sz="1800">
              <a:solidFill>
                <a:schemeClr val="lt2"/>
              </a:solidFill>
            </a:endParaRPr>
          </a:p>
          <a:p>
            <a:pPr indent="-34290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AutoNum type="arabicPeriod"/>
            </a:pPr>
            <a:r>
              <a:rPr lang="en" sz="1800">
                <a:solidFill>
                  <a:schemeClr val="lt2"/>
                </a:solidFill>
              </a:rPr>
              <a:t>Sustained attention</a:t>
            </a:r>
            <a:endParaRPr sz="1800">
              <a:solidFill>
                <a:schemeClr val="lt2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Dark">
  <a:themeElements>
    <a:clrScheme name="Simple Dark">
      <a:dk1>
        <a:srgbClr val="FFFFFF"/>
      </a:dk1>
      <a:lt1>
        <a:srgbClr val="212121"/>
      </a:lt1>
      <a:dk2>
        <a:srgbClr val="303030"/>
      </a:dk2>
      <a:lt2>
        <a:srgbClr val="ADADAD"/>
      </a:lt2>
      <a:accent1>
        <a:srgbClr val="009688"/>
      </a:accent1>
      <a:accent2>
        <a:srgbClr val="EEEEEE"/>
      </a:accent2>
      <a:accent3>
        <a:srgbClr val="78909C"/>
      </a:accent3>
      <a:accent4>
        <a:srgbClr val="FFAB40"/>
      </a:accent4>
      <a:accent5>
        <a:srgbClr val="4DD0E1"/>
      </a:accent5>
      <a:accent6>
        <a:srgbClr val="EEFF41"/>
      </a:accent6>
      <a:hlink>
        <a:srgbClr val="4DD0E1"/>
      </a:hlink>
      <a:folHlink>
        <a:srgbClr val="4DD0E1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