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0" r:id="rId2"/>
    <p:sldId id="354" r:id="rId3"/>
    <p:sldId id="348" r:id="rId4"/>
    <p:sldId id="351" r:id="rId5"/>
    <p:sldId id="352" r:id="rId6"/>
    <p:sldId id="353" r:id="rId7"/>
    <p:sldId id="350" r:id="rId8"/>
    <p:sldId id="349" r:id="rId9"/>
    <p:sldId id="321" r:id="rId10"/>
    <p:sldId id="322" r:id="rId11"/>
    <p:sldId id="323" r:id="rId12"/>
    <p:sldId id="324" r:id="rId13"/>
    <p:sldId id="338" r:id="rId14"/>
    <p:sldId id="325" r:id="rId15"/>
    <p:sldId id="327" r:id="rId16"/>
    <p:sldId id="341" r:id="rId17"/>
    <p:sldId id="328" r:id="rId18"/>
    <p:sldId id="329" r:id="rId19"/>
    <p:sldId id="330" r:id="rId20"/>
    <p:sldId id="339" r:id="rId21"/>
    <p:sldId id="340" r:id="rId22"/>
    <p:sldId id="326" r:id="rId23"/>
    <p:sldId id="342" r:id="rId24"/>
    <p:sldId id="343" r:id="rId25"/>
    <p:sldId id="344" r:id="rId26"/>
    <p:sldId id="345" r:id="rId27"/>
    <p:sldId id="346" r:id="rId28"/>
    <p:sldId id="347" r:id="rId29"/>
    <p:sldId id="331" r:id="rId30"/>
    <p:sldId id="332" r:id="rId31"/>
    <p:sldId id="333" r:id="rId32"/>
    <p:sldId id="334" r:id="rId33"/>
    <p:sldId id="314" r:id="rId34"/>
    <p:sldId id="355" r:id="rId35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003087"/>
    <a:srgbClr val="CB333B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9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2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BJnU1MJAt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kujHQgK352o" TargetMode="External"/><Relationship Id="rId4" Type="http://schemas.openxmlformats.org/officeDocument/2006/relationships/hyperlink" Target="https://www.youtube.com/watch?v=3CYTe7AvRv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latech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4EOTerfyT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3019" y="3268073"/>
            <a:ext cx="4256621" cy="215242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Piping and Instrument Drawing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653BFE7-A2E3-4A0D-AC4C-81A6E00DB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DFB068-BEFA-4BB7-96B6-B49B7BE20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6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1101-F16B-4C55-ABD6-AA37DC79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9157"/>
          </a:xfrm>
        </p:spPr>
        <p:txBody>
          <a:bodyPr/>
          <a:lstStyle/>
          <a:p>
            <a:r>
              <a:rPr lang="en-US" dirty="0"/>
              <a:t>ANSI/ISA-5.1-2009:  Additional Content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7E39C-82AD-4523-881E-5BC60363C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28" y="1174282"/>
            <a:ext cx="11713143" cy="51820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Definitions of terms used in instrumentation documentation</a:t>
            </a:r>
          </a:p>
          <a:p>
            <a:r>
              <a:rPr lang="en-US" dirty="0"/>
              <a:t>Identification Letters for the Instrument and Function Identification System</a:t>
            </a:r>
          </a:p>
          <a:p>
            <a:r>
              <a:rPr lang="en-US" dirty="0"/>
              <a:t>Graphic Symbol Tables</a:t>
            </a:r>
          </a:p>
          <a:p>
            <a:pPr lvl="1"/>
            <a:r>
              <a:rPr lang="en-US" dirty="0"/>
              <a:t>Instrumentation Device and Function Symbols</a:t>
            </a:r>
          </a:p>
          <a:p>
            <a:pPr lvl="1"/>
            <a:r>
              <a:rPr lang="en-US" dirty="0"/>
              <a:t>Measurement Symbols and Notations</a:t>
            </a:r>
          </a:p>
          <a:p>
            <a:pPr lvl="1"/>
            <a:r>
              <a:rPr lang="en-US" dirty="0"/>
              <a:t>Line Symbols</a:t>
            </a:r>
          </a:p>
          <a:p>
            <a:pPr lvl="1"/>
            <a:r>
              <a:rPr lang="en-US" dirty="0"/>
              <a:t>Final Control Element Symbols</a:t>
            </a:r>
          </a:p>
          <a:p>
            <a:pPr lvl="1"/>
            <a:r>
              <a:rPr lang="en-US" dirty="0"/>
              <a:t>Control Valve Failure and De-energized Position Indications</a:t>
            </a:r>
          </a:p>
          <a:p>
            <a:pPr lvl="1"/>
            <a:r>
              <a:rPr lang="en-US" dirty="0"/>
              <a:t>Functional Diagramming Symbols</a:t>
            </a:r>
          </a:p>
          <a:p>
            <a:pPr lvl="1"/>
            <a:r>
              <a:rPr lang="en-US" dirty="0"/>
              <a:t>Signal Processing and Function Block Symbols</a:t>
            </a:r>
          </a:p>
          <a:p>
            <a:pPr lvl="1"/>
            <a:r>
              <a:rPr lang="en-US" dirty="0"/>
              <a:t>Binary Logic Symbols</a:t>
            </a:r>
          </a:p>
          <a:p>
            <a:pPr lvl="1"/>
            <a:r>
              <a:rPr lang="en-US" dirty="0"/>
              <a:t>Electrical Schematic Symbols</a:t>
            </a:r>
          </a:p>
          <a:p>
            <a:r>
              <a:rPr lang="en-US" dirty="0"/>
              <a:t>Graphic Symbol Dimension Tables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915D3-9C5E-41C5-A9E2-47AE72D8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1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1101-F16B-4C55-ABD6-AA37DC79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ANSI/ISA-5.1-2009:  Annexes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7E39C-82AD-4523-881E-5BC60363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– Identification System Guidelines</a:t>
            </a:r>
          </a:p>
          <a:p>
            <a:pPr marL="0" indent="0">
              <a:buNone/>
            </a:pPr>
            <a:r>
              <a:rPr lang="en-US" sz="3200" dirty="0"/>
              <a:t>B – Graphic Symbol Guidelines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915D3-9C5E-41C5-A9E2-47AE72D8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5DB7-BD80-42E1-954C-A374FEC6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211757"/>
            <a:ext cx="4364861" cy="2018259"/>
          </a:xfrm>
        </p:spPr>
        <p:txBody>
          <a:bodyPr>
            <a:normAutofit/>
          </a:bodyPr>
          <a:lstStyle/>
          <a:p>
            <a:r>
              <a:rPr lang="en-US" dirty="0"/>
              <a:t>Instrumentation Device and Function Symbols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4159B-1C12-42B3-9332-F14189EE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AE678-03FE-49C6-A2D1-6535891B6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074" y="0"/>
            <a:ext cx="62601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884E0B-6114-4F58-B8A1-147FD4068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8" y="2696547"/>
            <a:ext cx="5882461" cy="32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026382C-6C70-42F5-BE64-3115E19B6DE5}"/>
              </a:ext>
            </a:extLst>
          </p:cNvPr>
          <p:cNvCxnSpPr/>
          <p:nvPr/>
        </p:nvCxnSpPr>
        <p:spPr>
          <a:xfrm rot="10800000" flipV="1">
            <a:off x="5225144" y="2230016"/>
            <a:ext cx="3181739" cy="1390262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00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861E-A34A-46B9-AAF7-493B41FF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82646"/>
            <a:ext cx="8272849" cy="804648"/>
          </a:xfrm>
        </p:spPr>
        <p:txBody>
          <a:bodyPr/>
          <a:lstStyle/>
          <a:p>
            <a:r>
              <a:rPr lang="en-US" dirty="0"/>
              <a:t>Instrument Symbols (NCCER)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543456-9F8D-4064-9C98-1BE12048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12107-14_F05.jpg">
            <a:extLst>
              <a:ext uri="{FF2B5EF4-FFF2-40B4-BE49-F238E27FC236}">
                <a16:creationId xmlns:a16="http://schemas.microsoft.com/office/drawing/2014/main" id="{64F19351-FFE3-43FD-AB3E-EEB42029D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45" y="962526"/>
            <a:ext cx="10569966" cy="56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33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5DB7-BD80-42E1-954C-A374FEC6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211758"/>
            <a:ext cx="4794070" cy="1374446"/>
          </a:xfrm>
        </p:spPr>
        <p:txBody>
          <a:bodyPr>
            <a:normAutofit/>
          </a:bodyPr>
          <a:lstStyle/>
          <a:p>
            <a:r>
              <a:rPr lang="en-US" dirty="0"/>
              <a:t>Measurement Symbols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4159B-1C12-42B3-9332-F14189EE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F85E0A-4D77-4DF3-87DB-AF636ED1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123" y="0"/>
            <a:ext cx="563486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B8573B-F980-41B1-99F8-9B888707CC9F}"/>
              </a:ext>
            </a:extLst>
          </p:cNvPr>
          <p:cNvSpPr/>
          <p:nvPr/>
        </p:nvSpPr>
        <p:spPr>
          <a:xfrm>
            <a:off x="315892" y="1586204"/>
            <a:ext cx="5237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3.1.48 primary element: an external or internal instrument or system element that quantitatively converts the measured variable into a form suitable for measurement; see also detector and sensor: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893D26-59C6-4A51-A775-B4C52E106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14" y="3314700"/>
            <a:ext cx="10499861" cy="216236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026382C-6C70-42F5-BE64-3115E19B6DE5}"/>
              </a:ext>
            </a:extLst>
          </p:cNvPr>
          <p:cNvCxnSpPr>
            <a:cxnSpLocks/>
          </p:cNvCxnSpPr>
          <p:nvPr/>
        </p:nvCxnSpPr>
        <p:spPr>
          <a:xfrm rot="5400000">
            <a:off x="4855028" y="1222205"/>
            <a:ext cx="2518594" cy="1666396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72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5DB7-BD80-42E1-954C-A374FEC6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211758"/>
            <a:ext cx="4794070" cy="1374446"/>
          </a:xfrm>
        </p:spPr>
        <p:txBody>
          <a:bodyPr>
            <a:normAutofit/>
          </a:bodyPr>
          <a:lstStyle/>
          <a:p>
            <a:r>
              <a:rPr lang="en-US" dirty="0"/>
              <a:t>Line Symbols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4159B-1C12-42B3-9332-F14189EE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08F1D-BC9E-423C-A907-53CEDBB86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006" y="0"/>
            <a:ext cx="61598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0947B-D17C-49AA-A4FF-ABC72E2F9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10" y="3726122"/>
            <a:ext cx="9362645" cy="187457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026382C-6C70-42F5-BE64-3115E19B6DE5}"/>
              </a:ext>
            </a:extLst>
          </p:cNvPr>
          <p:cNvCxnSpPr>
            <a:cxnSpLocks/>
            <a:endCxn id="6" idx="0"/>
          </p:cNvCxnSpPr>
          <p:nvPr/>
        </p:nvCxnSpPr>
        <p:spPr>
          <a:xfrm rot="10800000" flipV="1">
            <a:off x="5276733" y="2263338"/>
            <a:ext cx="1534614" cy="1462784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23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DF71-3CF2-4590-946D-EC02B90D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21" y="268409"/>
            <a:ext cx="7605583" cy="750502"/>
          </a:xfrm>
        </p:spPr>
        <p:txBody>
          <a:bodyPr>
            <a:normAutofit/>
          </a:bodyPr>
          <a:lstStyle/>
          <a:p>
            <a:r>
              <a:rPr lang="en-US" dirty="0"/>
              <a:t>Drawing Lines (NCCER)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E894-5763-4011-A1CF-830C2E52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 descr="12107-14_F09.jpg">
            <a:extLst>
              <a:ext uri="{FF2B5EF4-FFF2-40B4-BE49-F238E27FC236}">
                <a16:creationId xmlns:a16="http://schemas.microsoft.com/office/drawing/2014/main" id="{AD271EAD-75E3-44A0-B542-B45C9FEA7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1" y="1018911"/>
            <a:ext cx="8494754" cy="55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5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5DB7-BD80-42E1-954C-A374FEC6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211758"/>
            <a:ext cx="4794070" cy="1374446"/>
          </a:xfrm>
        </p:spPr>
        <p:txBody>
          <a:bodyPr>
            <a:normAutofit/>
          </a:bodyPr>
          <a:lstStyle/>
          <a:p>
            <a:r>
              <a:rPr lang="en-US" dirty="0"/>
              <a:t>Final Control Element Symbols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4159B-1C12-42B3-9332-F14189EE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026382C-6C70-42F5-BE64-3115E19B6DE5}"/>
              </a:ext>
            </a:extLst>
          </p:cNvPr>
          <p:cNvCxnSpPr>
            <a:cxnSpLocks/>
            <a:endCxn id="7" idx="0"/>
          </p:cNvCxnSpPr>
          <p:nvPr/>
        </p:nvCxnSpPr>
        <p:spPr>
          <a:xfrm rot="10800000" flipV="1">
            <a:off x="4590572" y="2925471"/>
            <a:ext cx="2845927" cy="106958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4014795-A8CE-41F9-8AD1-8AD78F604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347" y="136525"/>
            <a:ext cx="5231602" cy="6559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00C6DC-A206-4FFB-A9AC-715A8CC76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9" y="3995057"/>
            <a:ext cx="7633984" cy="16313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905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5DB7-BD80-42E1-954C-A374FEC6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211758"/>
            <a:ext cx="4794070" cy="1374446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Control Element Actuator Symbols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4159B-1C12-42B3-9332-F14189EE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20C85-17B5-4B37-B0F6-043359D75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624" y="211758"/>
            <a:ext cx="5966617" cy="6618838"/>
          </a:xfrm>
          <a:prstGeom prst="rect">
            <a:avLst/>
          </a:prstGeom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026382C-6C70-42F5-BE64-3115E19B6DE5}"/>
              </a:ext>
            </a:extLst>
          </p:cNvPr>
          <p:cNvCxnSpPr>
            <a:cxnSpLocks/>
            <a:endCxn id="6" idx="0"/>
          </p:cNvCxnSpPr>
          <p:nvPr/>
        </p:nvCxnSpPr>
        <p:spPr>
          <a:xfrm rot="5400000">
            <a:off x="5356550" y="1160883"/>
            <a:ext cx="1828800" cy="152244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413D2A-AA7C-4809-80FC-811AABA6D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5"/>
          <a:stretch/>
        </p:blipFill>
        <p:spPr>
          <a:xfrm>
            <a:off x="251847" y="2836506"/>
            <a:ext cx="10515759" cy="21302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1962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5DB7-BD80-42E1-954C-A374FEC6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211757"/>
            <a:ext cx="4794070" cy="1999597"/>
          </a:xfrm>
        </p:spPr>
        <p:txBody>
          <a:bodyPr>
            <a:normAutofit/>
          </a:bodyPr>
          <a:lstStyle/>
          <a:p>
            <a:r>
              <a:rPr lang="en-US" dirty="0"/>
              <a:t>Control Valve Failure and De-energized Position Indications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4159B-1C12-42B3-9332-F14189EE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E8056-0588-49D8-9F48-C592E97E0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05" y="765111"/>
            <a:ext cx="6420548" cy="4441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735903-D24C-4B42-87A1-04E4D555B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45" y="3935408"/>
            <a:ext cx="9641371" cy="184600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026382C-6C70-42F5-BE64-3115E19B6DE5}"/>
              </a:ext>
            </a:extLst>
          </p:cNvPr>
          <p:cNvCxnSpPr>
            <a:cxnSpLocks/>
            <a:endCxn id="7" idx="0"/>
          </p:cNvCxnSpPr>
          <p:nvPr/>
        </p:nvCxnSpPr>
        <p:spPr>
          <a:xfrm rot="5400000">
            <a:off x="5517069" y="2855734"/>
            <a:ext cx="1201536" cy="957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93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7E6F-B066-451E-B6B3-65EDE947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85" y="365125"/>
            <a:ext cx="11521440" cy="5974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Piping and Instrument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E5E31-F6FD-4C51-B145-AEA3D7A51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385" y="1078029"/>
            <a:ext cx="11441230" cy="5098934"/>
          </a:xfrm>
        </p:spPr>
        <p:txBody>
          <a:bodyPr>
            <a:normAutofit/>
          </a:bodyPr>
          <a:lstStyle/>
          <a:p>
            <a:r>
              <a:rPr lang="en-US" sz="3600" dirty="0"/>
              <a:t>Identify the names and content of typical Instrumentation &amp; Control Systems documents.</a:t>
            </a:r>
          </a:p>
          <a:p>
            <a:r>
              <a:rPr lang="en-US" sz="3600" dirty="0"/>
              <a:t>Identify the key components of P&amp;IDs. </a:t>
            </a:r>
          </a:p>
          <a:p>
            <a:r>
              <a:rPr lang="en-US" sz="3600" dirty="0"/>
              <a:t>Recognize basic ANSI/ISA-5.1-2009 ID and symbolism methods.</a:t>
            </a:r>
          </a:p>
          <a:p>
            <a:r>
              <a:rPr lang="en-US" sz="3600" dirty="0"/>
              <a:t>Recognize common measurement notations.</a:t>
            </a:r>
          </a:p>
          <a:p>
            <a:r>
              <a:rPr lang="en-US" sz="3600" dirty="0"/>
              <a:t>Read / interpret tag and control loop numbers.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9D8C8-3481-4FCB-AE4A-25840982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9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EB14-4C2B-4876-A9CD-9F1EFB64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81" y="244757"/>
            <a:ext cx="6598508" cy="1136822"/>
          </a:xfrm>
        </p:spPr>
        <p:txBody>
          <a:bodyPr/>
          <a:lstStyle/>
          <a:p>
            <a:r>
              <a:rPr lang="en-US" dirty="0"/>
              <a:t>Graphic Symbols (NCCER)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67C7B-CD5D-41A5-B8CA-F854E5BF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 descr="12107-14_F07.jpg">
            <a:extLst>
              <a:ext uri="{FF2B5EF4-FFF2-40B4-BE49-F238E27FC236}">
                <a16:creationId xmlns:a16="http://schemas.microsoft.com/office/drawing/2014/main" id="{38B7F63E-AC89-4A80-B22E-82F389F28B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2918"/>
          <a:stretch/>
        </p:blipFill>
        <p:spPr>
          <a:xfrm>
            <a:off x="1972863" y="908081"/>
            <a:ext cx="7953732" cy="53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32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4E830-9FDC-45B0-8858-EAD34C9AC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70" y="409046"/>
            <a:ext cx="9228438" cy="810841"/>
          </a:xfrm>
        </p:spPr>
        <p:txBody>
          <a:bodyPr/>
          <a:lstStyle/>
          <a:p>
            <a:r>
              <a:rPr lang="en-US" dirty="0"/>
              <a:t>Graphic Symbols (NCCER)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842818-C988-450A-8629-934FAF6B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 descr="12107-14_F07.jpg">
            <a:extLst>
              <a:ext uri="{FF2B5EF4-FFF2-40B4-BE49-F238E27FC236}">
                <a16:creationId xmlns:a16="http://schemas.microsoft.com/office/drawing/2014/main" id="{76293E01-17C5-4066-8CD9-E6A714A88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175" y="1091207"/>
            <a:ext cx="8579650" cy="53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32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5DB7-BD80-42E1-954C-A374FEC6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211758"/>
            <a:ext cx="4794070" cy="1374446"/>
          </a:xfrm>
        </p:spPr>
        <p:txBody>
          <a:bodyPr>
            <a:normAutofit/>
          </a:bodyPr>
          <a:lstStyle/>
          <a:p>
            <a:r>
              <a:rPr lang="en-US" dirty="0"/>
              <a:t>Measurement Symbols: Notations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4159B-1C12-42B3-9332-F14189EE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916CF-39E4-44E6-B4A6-D042E0457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968" y="0"/>
            <a:ext cx="7029236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D66556-B069-40A8-97B0-A895763DC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96" y="2416004"/>
            <a:ext cx="4191000" cy="16259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026382C-6C70-42F5-BE64-3115E19B6DE5}"/>
              </a:ext>
            </a:extLst>
          </p:cNvPr>
          <p:cNvCxnSpPr>
            <a:cxnSpLocks/>
          </p:cNvCxnSpPr>
          <p:nvPr/>
        </p:nvCxnSpPr>
        <p:spPr>
          <a:xfrm rot="10800000">
            <a:off x="3400426" y="3557756"/>
            <a:ext cx="5037161" cy="785645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32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87EC-8759-43B3-B7E3-721DA076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254383"/>
            <a:ext cx="9302578" cy="771697"/>
          </a:xfrm>
        </p:spPr>
        <p:txBody>
          <a:bodyPr/>
          <a:lstStyle/>
          <a:p>
            <a:r>
              <a:rPr lang="en-US" dirty="0"/>
              <a:t>Tag Numbers (NCCER)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8D701-C453-4BB4-93D9-FE87AE3A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12107-14_F10.jpg">
            <a:extLst>
              <a:ext uri="{FF2B5EF4-FFF2-40B4-BE49-F238E27FC236}">
                <a16:creationId xmlns:a16="http://schemas.microsoft.com/office/drawing/2014/main" id="{F069C039-A9A3-4466-B820-4E9E1DCB8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59" y="2460866"/>
            <a:ext cx="8824510" cy="2479615"/>
          </a:xfrm>
          <a:prstGeom prst="rect">
            <a:avLst/>
          </a:prstGeom>
        </p:spPr>
      </p:pic>
      <p:pic>
        <p:nvPicPr>
          <p:cNvPr id="7" name="Picture 6" descr="12107-14_F11.jpg">
            <a:extLst>
              <a:ext uri="{FF2B5EF4-FFF2-40B4-BE49-F238E27FC236}">
                <a16:creationId xmlns:a16="http://schemas.microsoft.com/office/drawing/2014/main" id="{285F4AB4-3208-4762-B622-FCD23C3E6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850" y="4550067"/>
            <a:ext cx="4258562" cy="22104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DC0357-FD59-4E02-AEEB-B07F4BF5B7F9}"/>
              </a:ext>
            </a:extLst>
          </p:cNvPr>
          <p:cNvSpPr/>
          <p:nvPr/>
        </p:nvSpPr>
        <p:spPr>
          <a:xfrm>
            <a:off x="384809" y="922939"/>
            <a:ext cx="11441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tag number can identify instrument location, function, and its related instrument loop. Area designation numbers identify location when the process is spread across multiple buildings or areas. </a:t>
            </a:r>
          </a:p>
        </p:txBody>
      </p:sp>
    </p:spTree>
    <p:extLst>
      <p:ext uri="{BB962C8B-B14F-4D97-AF65-F5344CB8AC3E}">
        <p14:creationId xmlns:p14="http://schemas.microsoft.com/office/powerpoint/2010/main" val="1334886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41DE-578F-4633-A23A-4C671326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Numbers – First Letter (NCCER)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246C4A-529A-497F-BD5B-85C87806B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24</a:t>
            </a:fld>
            <a:endParaRPr lang="en-US"/>
          </a:p>
        </p:txBody>
      </p:sp>
      <p:pic>
        <p:nvPicPr>
          <p:cNvPr id="4" name="Content Placeholder 4" descr="12107-14_F12.jpg">
            <a:extLst>
              <a:ext uri="{FF2B5EF4-FFF2-40B4-BE49-F238E27FC236}">
                <a16:creationId xmlns:a16="http://schemas.microsoft.com/office/drawing/2014/main" id="{09F44B70-ACAA-4DAF-803A-2B65F9C7D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24" b="5397"/>
          <a:stretch/>
        </p:blipFill>
        <p:spPr>
          <a:xfrm>
            <a:off x="365758" y="1716206"/>
            <a:ext cx="11405259" cy="28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4.16667E-6 -0.283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FA7A9-D4B1-47A3-9F46-6AA332FB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984"/>
            <a:ext cx="10515600" cy="771697"/>
          </a:xfrm>
        </p:spPr>
        <p:txBody>
          <a:bodyPr/>
          <a:lstStyle/>
          <a:p>
            <a:r>
              <a:rPr lang="en-US" dirty="0"/>
              <a:t>Tag Numbers – Succeeding Letters (NCCER)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A775F3-F6D1-4F7B-84C9-4A9ED61F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25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E1CA83-C42E-4BED-B2A2-12E07306F7DB}"/>
              </a:ext>
            </a:extLst>
          </p:cNvPr>
          <p:cNvSpPr txBox="1">
            <a:spLocks/>
          </p:cNvSpPr>
          <p:nvPr/>
        </p:nvSpPr>
        <p:spPr>
          <a:xfrm>
            <a:off x="506413" y="3887070"/>
            <a:ext cx="11580410" cy="2264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</a:rPr>
              <a:t>In a tag number with two letters, the second letter usually designates the instrument function.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</a:rPr>
              <a:t>When there are more than two letters, the third letter may modify the first letter or identify a secondary function.</a:t>
            </a:r>
          </a:p>
        </p:txBody>
      </p:sp>
      <p:pic>
        <p:nvPicPr>
          <p:cNvPr id="5" name="Picture 4" descr="12107-14_F13.jpg">
            <a:extLst>
              <a:ext uri="{FF2B5EF4-FFF2-40B4-BE49-F238E27FC236}">
                <a16:creationId xmlns:a16="http://schemas.microsoft.com/office/drawing/2014/main" id="{8E9BE010-12D7-487C-9239-4C1B710D6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00" y="1202722"/>
            <a:ext cx="8985250" cy="28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45CD-D36C-4FAD-93B1-693E31B9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520"/>
            <a:ext cx="10515600" cy="862313"/>
          </a:xfrm>
        </p:spPr>
        <p:txBody>
          <a:bodyPr/>
          <a:lstStyle/>
          <a:p>
            <a:r>
              <a:rPr lang="en-US" dirty="0"/>
              <a:t>Tag Numbers – Loop Identification (NCCER)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C8F2DC-A3D9-464C-9980-ADF734E1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 descr="12107-14_F15.jpg">
            <a:extLst>
              <a:ext uri="{FF2B5EF4-FFF2-40B4-BE49-F238E27FC236}">
                <a16:creationId xmlns:a16="http://schemas.microsoft.com/office/drawing/2014/main" id="{D460D54E-A7AE-4195-AAF4-4B129C96E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03"/>
          <a:stretch/>
        </p:blipFill>
        <p:spPr>
          <a:xfrm>
            <a:off x="2243853" y="2888797"/>
            <a:ext cx="7166848" cy="30452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ACCCB7-64C7-4EDE-A3B7-B62E82ACABC9}"/>
              </a:ext>
            </a:extLst>
          </p:cNvPr>
          <p:cNvSpPr/>
          <p:nvPr/>
        </p:nvSpPr>
        <p:spPr>
          <a:xfrm>
            <a:off x="365759" y="1061833"/>
            <a:ext cx="11188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When similar instruments are used in a loop, such as these two flow transmitters, a suffix letter is added to distinguish them. </a:t>
            </a:r>
          </a:p>
        </p:txBody>
      </p:sp>
    </p:spTree>
    <p:extLst>
      <p:ext uri="{BB962C8B-B14F-4D97-AF65-F5344CB8AC3E}">
        <p14:creationId xmlns:p14="http://schemas.microsoft.com/office/powerpoint/2010/main" val="32800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49C9C-A40B-4F35-82E6-70E7D1B4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06" y="398455"/>
            <a:ext cx="5504935" cy="854075"/>
          </a:xfrm>
        </p:spPr>
        <p:txBody>
          <a:bodyPr/>
          <a:lstStyle/>
          <a:p>
            <a:r>
              <a:rPr lang="en-US" dirty="0"/>
              <a:t>Control Loops (NCCER)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E829D-FFB5-4A8B-BE4C-922421B9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974A9-3F4C-4B8F-BFF0-9FFEA84AD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716" y="266649"/>
            <a:ext cx="6213660" cy="65913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6810CC-4F4D-4DE5-8C27-703771CF3B36}"/>
              </a:ext>
            </a:extLst>
          </p:cNvPr>
          <p:cNvSpPr/>
          <p:nvPr/>
        </p:nvSpPr>
        <p:spPr>
          <a:xfrm>
            <a:off x="521306" y="1520309"/>
            <a:ext cx="48793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 number of control loops are required for most processes. </a:t>
            </a:r>
          </a:p>
          <a:p>
            <a:r>
              <a:rPr lang="en-US" sz="3200" dirty="0"/>
              <a:t>Control Loop Numbers are therefore assigned on P&amp;IDs to identify specific control loops. </a:t>
            </a:r>
          </a:p>
        </p:txBody>
      </p:sp>
    </p:spTree>
    <p:extLst>
      <p:ext uri="{BB962C8B-B14F-4D97-AF65-F5344CB8AC3E}">
        <p14:creationId xmlns:p14="http://schemas.microsoft.com/office/powerpoint/2010/main" val="3898715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6758-F5ED-44E3-BB63-5353C2BFE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28" y="333488"/>
            <a:ext cx="8265281" cy="1008861"/>
          </a:xfrm>
        </p:spPr>
        <p:txBody>
          <a:bodyPr/>
          <a:lstStyle/>
          <a:p>
            <a:r>
              <a:rPr lang="en-US" dirty="0"/>
              <a:t>Control Loop Identification (NCCER)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70C3CE-DFCE-4408-9A79-BA8AC373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 descr="12107-14_F14.jpg">
            <a:extLst>
              <a:ext uri="{FF2B5EF4-FFF2-40B4-BE49-F238E27FC236}">
                <a16:creationId xmlns:a16="http://schemas.microsoft.com/office/drawing/2014/main" id="{E0E894A4-0397-44DD-984C-6E2FB5915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011" y="1567298"/>
            <a:ext cx="8265281" cy="5131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200E96-8BDA-4B0F-8030-C01277E15E80}"/>
              </a:ext>
            </a:extLst>
          </p:cNvPr>
          <p:cNvSpPr txBox="1"/>
          <p:nvPr/>
        </p:nvSpPr>
        <p:spPr>
          <a:xfrm>
            <a:off x="462328" y="1373986"/>
            <a:ext cx="288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Control Loop Number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441081-33CF-415F-B640-BD6EECE1EE6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906890" y="1835651"/>
            <a:ext cx="1223488" cy="1937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9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7FCC-458E-46AF-AE4F-C6D3040A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192" y="197079"/>
            <a:ext cx="9615616" cy="860109"/>
          </a:xfrm>
        </p:spPr>
        <p:txBody>
          <a:bodyPr>
            <a:normAutofit/>
          </a:bodyPr>
          <a:lstStyle/>
          <a:p>
            <a:r>
              <a:rPr lang="en-US" dirty="0"/>
              <a:t>P&amp;ID Example: Temperature Control Loop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AC6171-CD4E-44E8-9E4F-CCD4B97A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29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D7B8CF-B6BA-408D-BC3B-0AF15AD6E689}"/>
              </a:ext>
            </a:extLst>
          </p:cNvPr>
          <p:cNvGrpSpPr/>
          <p:nvPr/>
        </p:nvGrpSpPr>
        <p:grpSpPr>
          <a:xfrm>
            <a:off x="1001278" y="1163043"/>
            <a:ext cx="9902530" cy="5497878"/>
            <a:chOff x="625427" y="961917"/>
            <a:chExt cx="10491426" cy="5759558"/>
          </a:xfrm>
        </p:grpSpPr>
        <p:pic>
          <p:nvPicPr>
            <p:cNvPr id="1026" name="Picture 2" descr="Related image">
              <a:extLst>
                <a:ext uri="{FF2B5EF4-FFF2-40B4-BE49-F238E27FC236}">
                  <a16:creationId xmlns:a16="http://schemas.microsoft.com/office/drawing/2014/main" id="{5807953C-705E-4CB0-9A36-D718C6F00B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4" r="11256"/>
            <a:stretch/>
          </p:blipFill>
          <p:spPr bwMode="auto">
            <a:xfrm>
              <a:off x="4193035" y="962526"/>
              <a:ext cx="1280159" cy="1829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pneumatic control valve">
              <a:extLst>
                <a:ext uri="{FF2B5EF4-FFF2-40B4-BE49-F238E27FC236}">
                  <a16:creationId xmlns:a16="http://schemas.microsoft.com/office/drawing/2014/main" id="{90476867-8332-431D-B07F-B5E1F7762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836" y="2382636"/>
              <a:ext cx="1238899" cy="189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U-Tube heat exchanger kettle reboiler">
              <a:extLst>
                <a:ext uri="{FF2B5EF4-FFF2-40B4-BE49-F238E27FC236}">
                  <a16:creationId xmlns:a16="http://schemas.microsoft.com/office/drawing/2014/main" id="{56CDEA27-7517-4B08-B665-F76A3C8895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0" t="22893" r="4673" b="24346"/>
            <a:stretch/>
          </p:blipFill>
          <p:spPr bwMode="auto">
            <a:xfrm>
              <a:off x="3785936" y="2987653"/>
              <a:ext cx="6532346" cy="3211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temperature transmitter">
              <a:extLst>
                <a:ext uri="{FF2B5EF4-FFF2-40B4-BE49-F238E27FC236}">
                  <a16:creationId xmlns:a16="http://schemas.microsoft.com/office/drawing/2014/main" id="{07DC467D-745C-4B0E-843D-B6ECD7BF75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27" r="37455" b="41751"/>
            <a:stretch/>
          </p:blipFill>
          <p:spPr bwMode="auto">
            <a:xfrm>
              <a:off x="8710864" y="2727403"/>
              <a:ext cx="522229" cy="103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industrial temperature indicator">
              <a:extLst>
                <a:ext uri="{FF2B5EF4-FFF2-40B4-BE49-F238E27FC236}">
                  <a16:creationId xmlns:a16="http://schemas.microsoft.com/office/drawing/2014/main" id="{C2633CDF-CEA0-4372-8866-EEBDB5BD8B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0" r="21740"/>
            <a:stretch/>
          </p:blipFill>
          <p:spPr bwMode="auto">
            <a:xfrm>
              <a:off x="6535777" y="2791605"/>
              <a:ext cx="522229" cy="948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765A845-C62F-40CB-9880-DAD17EDF609C}"/>
                </a:ext>
              </a:extLst>
            </p:cNvPr>
            <p:cNvCxnSpPr>
              <a:cxnSpLocks/>
            </p:cNvCxnSpPr>
            <p:nvPr/>
          </p:nvCxnSpPr>
          <p:spPr>
            <a:xfrm>
              <a:off x="3256546" y="4004109"/>
              <a:ext cx="105877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A897268-2638-489B-A5A6-9ED08BC145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3575" y="5746282"/>
              <a:ext cx="189099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0E2A335-36AF-452C-BB78-EC19829396E5}"/>
                </a:ext>
              </a:extLst>
            </p:cNvPr>
            <p:cNvCxnSpPr>
              <a:cxnSpLocks/>
            </p:cNvCxnSpPr>
            <p:nvPr/>
          </p:nvCxnSpPr>
          <p:spPr>
            <a:xfrm>
              <a:off x="1751798" y="3992879"/>
              <a:ext cx="6079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7988D0EE-A7F6-4271-AC6A-4866C40AF126}"/>
                </a:ext>
              </a:extLst>
            </p:cNvPr>
            <p:cNvCxnSpPr>
              <a:stCxn id="1026" idx="1"/>
              <a:endCxn id="1032" idx="0"/>
            </p:cNvCxnSpPr>
            <p:nvPr/>
          </p:nvCxnSpPr>
          <p:spPr>
            <a:xfrm rot="10800000" flipV="1">
              <a:off x="2852287" y="1877066"/>
              <a:ext cx="1340749" cy="505570"/>
            </a:xfrm>
            <a:prstGeom prst="bentConnector2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56BB8CC0-6F79-40E2-B279-B9BC873124F1}"/>
                </a:ext>
              </a:extLst>
            </p:cNvPr>
            <p:cNvCxnSpPr>
              <a:cxnSpLocks/>
              <a:stCxn id="1026" idx="3"/>
              <a:endCxn id="1030" idx="0"/>
            </p:cNvCxnSpPr>
            <p:nvPr/>
          </p:nvCxnSpPr>
          <p:spPr>
            <a:xfrm>
              <a:off x="5473194" y="1877066"/>
              <a:ext cx="3498785" cy="850337"/>
            </a:xfrm>
            <a:prstGeom prst="bentConnector2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8A2860-D1FC-46B0-8D3B-4506B904AA02}"/>
                </a:ext>
              </a:extLst>
            </p:cNvPr>
            <p:cNvSpPr txBox="1"/>
            <p:nvPr/>
          </p:nvSpPr>
          <p:spPr>
            <a:xfrm>
              <a:off x="625427" y="3662606"/>
              <a:ext cx="11025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Steam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F13C081-3888-4E54-9183-7358DE6FE8A6}"/>
                </a:ext>
              </a:extLst>
            </p:cNvPr>
            <p:cNvSpPr txBox="1"/>
            <p:nvPr/>
          </p:nvSpPr>
          <p:spPr>
            <a:xfrm>
              <a:off x="4833114" y="6198255"/>
              <a:ext cx="489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Kettle Reboiler / Heat Exchanger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99A4676-8942-4BF2-BA32-920445E82B6F}"/>
                </a:ext>
              </a:extLst>
            </p:cNvPr>
            <p:cNvSpPr txBox="1"/>
            <p:nvPr/>
          </p:nvSpPr>
          <p:spPr>
            <a:xfrm>
              <a:off x="9063983" y="1935568"/>
              <a:ext cx="205287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Temperature</a:t>
              </a:r>
            </a:p>
            <a:p>
              <a:r>
                <a:rPr lang="en-US" sz="2800" dirty="0"/>
                <a:t>Transmitter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E31B41-9745-433C-9989-EE2CAB690F56}"/>
                </a:ext>
              </a:extLst>
            </p:cNvPr>
            <p:cNvSpPr txBox="1"/>
            <p:nvPr/>
          </p:nvSpPr>
          <p:spPr>
            <a:xfrm>
              <a:off x="4543570" y="2718055"/>
              <a:ext cx="205287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/>
                <a:t>Temperature</a:t>
              </a:r>
            </a:p>
            <a:p>
              <a:pPr algn="r"/>
              <a:r>
                <a:rPr lang="en-US" sz="2800" dirty="0"/>
                <a:t>Indicator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A453F2-2D63-4C0D-9958-B42AB644D496}"/>
                </a:ext>
              </a:extLst>
            </p:cNvPr>
            <p:cNvSpPr txBox="1"/>
            <p:nvPr/>
          </p:nvSpPr>
          <p:spPr>
            <a:xfrm>
              <a:off x="5483901" y="961917"/>
              <a:ext cx="359547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Temperature Controller</a:t>
              </a:r>
            </a:p>
            <a:p>
              <a:r>
                <a:rPr lang="en-US" sz="2800" dirty="0"/>
                <a:t>And Recorder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30F9BD-7053-46D0-B157-5E8A9D3ACD13}"/>
                </a:ext>
              </a:extLst>
            </p:cNvPr>
            <p:cNvSpPr txBox="1"/>
            <p:nvPr/>
          </p:nvSpPr>
          <p:spPr>
            <a:xfrm>
              <a:off x="926952" y="1897829"/>
              <a:ext cx="173624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Pneumatic</a:t>
              </a:r>
            </a:p>
            <a:p>
              <a:r>
                <a:rPr lang="en-US" sz="2800" dirty="0"/>
                <a:t>Control</a:t>
              </a:r>
            </a:p>
            <a:p>
              <a:r>
                <a:rPr lang="en-US" sz="2800" dirty="0"/>
                <a:t>Valve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926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0FA4A7-8168-4B9A-B0A9-486CD516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1716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a P&amp;ID Diagram?</a:t>
            </a:r>
            <a:br>
              <a:rPr lang="en-US" sz="3600" dirty="0"/>
            </a:br>
            <a:r>
              <a:rPr lang="en-US" sz="2800" dirty="0"/>
              <a:t>(Piping &amp; Instrumentation Diagram)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7F83A-5F0B-4E44-B73A-D6D3F392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AB7EB1-28C3-45E3-AFCF-410B6B1C7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63" y="1361419"/>
            <a:ext cx="7057982" cy="39930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D88387-8ACB-4A2E-B058-7B30CBC8927C}"/>
              </a:ext>
            </a:extLst>
          </p:cNvPr>
          <p:cNvSpPr/>
          <p:nvPr/>
        </p:nvSpPr>
        <p:spPr>
          <a:xfrm>
            <a:off x="3665879" y="5354487"/>
            <a:ext cx="486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https://www.youtube.com/watch?v=lBJnU1MJAts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1236CB-9050-4FEC-BA32-7DE937ECAE5D}"/>
              </a:ext>
            </a:extLst>
          </p:cNvPr>
          <p:cNvSpPr/>
          <p:nvPr/>
        </p:nvSpPr>
        <p:spPr>
          <a:xfrm>
            <a:off x="3500718" y="6244415"/>
            <a:ext cx="5047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https://www.youtube.com/watch?v=3CYTe7AvRvM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10D4C-4A8B-4062-837F-96F3D02F32A7}"/>
              </a:ext>
            </a:extLst>
          </p:cNvPr>
          <p:cNvSpPr/>
          <p:nvPr/>
        </p:nvSpPr>
        <p:spPr>
          <a:xfrm>
            <a:off x="3600682" y="5799451"/>
            <a:ext cx="5000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https://www.youtube.com/watch?v=kujHQgK352o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801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A0E843-0540-4CA4-84B4-481CF6D7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06D20-B9C0-489F-BF86-31D271BC4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526" y="965189"/>
            <a:ext cx="5663074" cy="508011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8673D75-4519-4CD3-8464-5069EB9D43EA}"/>
              </a:ext>
            </a:extLst>
          </p:cNvPr>
          <p:cNvSpPr/>
          <p:nvPr/>
        </p:nvSpPr>
        <p:spPr>
          <a:xfrm>
            <a:off x="5784783" y="3234088"/>
            <a:ext cx="981777" cy="702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B9F88-2DF5-4005-A0B0-A848E91401FB}"/>
              </a:ext>
            </a:extLst>
          </p:cNvPr>
          <p:cNvSpPr txBox="1"/>
          <p:nvPr/>
        </p:nvSpPr>
        <p:spPr>
          <a:xfrm>
            <a:off x="3320717" y="287453"/>
            <a:ext cx="3445844" cy="1323439"/>
          </a:xfrm>
          <a:prstGeom prst="rect">
            <a:avLst/>
          </a:prstGeom>
          <a:noFill/>
          <a:ln>
            <a:solidFill>
              <a:srgbClr val="00308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087"/>
                </a:solidFill>
              </a:rPr>
              <a:t>Discrete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087"/>
                </a:solidFill>
              </a:rPr>
              <a:t>Field Mounted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087"/>
                </a:solidFill>
              </a:rPr>
              <a:t>Visible at operator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087"/>
                </a:solidFill>
              </a:rPr>
              <a:t>Normally accessible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455424-E5A8-4FDD-A708-ABAE7773444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766561" y="949173"/>
            <a:ext cx="1674795" cy="1155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7FB82B-5C7A-425E-9672-C5CD90437DEB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766561" y="949173"/>
            <a:ext cx="1299410" cy="2455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45F540-0306-4F87-96AD-DBA20C2136B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766561" y="949173"/>
            <a:ext cx="2917809" cy="2300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51F6171-1064-4D90-8195-97F5A3BCAB0D}"/>
              </a:ext>
            </a:extLst>
          </p:cNvPr>
          <p:cNvSpPr txBox="1"/>
          <p:nvPr/>
        </p:nvSpPr>
        <p:spPr>
          <a:xfrm>
            <a:off x="8600631" y="5814467"/>
            <a:ext cx="200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Control Valve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2E74C8-C87B-4794-BB08-B13D2E4F20F8}"/>
              </a:ext>
            </a:extLst>
          </p:cNvPr>
          <p:cNvCxnSpPr>
            <a:cxnSpLocks/>
          </p:cNvCxnSpPr>
          <p:nvPr/>
        </p:nvCxnSpPr>
        <p:spPr>
          <a:xfrm flipH="1" flipV="1">
            <a:off x="7469204" y="4928135"/>
            <a:ext cx="1131427" cy="1117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0BCF935-2ECB-4C2A-94A0-E055D4F632DB}"/>
              </a:ext>
            </a:extLst>
          </p:cNvPr>
          <p:cNvSpPr txBox="1"/>
          <p:nvPr/>
        </p:nvSpPr>
        <p:spPr>
          <a:xfrm>
            <a:off x="5557509" y="3917234"/>
            <a:ext cx="136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Actuator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AA28D6F-930E-4D73-99FE-A01E17B22611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6919543" y="4148067"/>
            <a:ext cx="453742" cy="131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53DEBEB-A62E-4322-B8E6-2468ABB5C1A3}"/>
              </a:ext>
            </a:extLst>
          </p:cNvPr>
          <p:cNvGrpSpPr/>
          <p:nvPr/>
        </p:nvGrpSpPr>
        <p:grpSpPr>
          <a:xfrm>
            <a:off x="50458" y="1565828"/>
            <a:ext cx="6070706" cy="3996648"/>
            <a:chOff x="995408" y="789671"/>
            <a:chExt cx="10570732" cy="5916186"/>
          </a:xfrm>
        </p:grpSpPr>
        <p:pic>
          <p:nvPicPr>
            <p:cNvPr id="48" name="Picture 2" descr="Related image">
              <a:extLst>
                <a:ext uri="{FF2B5EF4-FFF2-40B4-BE49-F238E27FC236}">
                  <a16:creationId xmlns:a16="http://schemas.microsoft.com/office/drawing/2014/main" id="{A2142765-940A-434D-B444-B6CCA219AB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4" r="11256"/>
            <a:stretch/>
          </p:blipFill>
          <p:spPr bwMode="auto">
            <a:xfrm>
              <a:off x="4193035" y="962526"/>
              <a:ext cx="1280159" cy="1829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Image result for pneumatic control valve">
              <a:extLst>
                <a:ext uri="{FF2B5EF4-FFF2-40B4-BE49-F238E27FC236}">
                  <a16:creationId xmlns:a16="http://schemas.microsoft.com/office/drawing/2014/main" id="{EF9873E9-C72A-454D-8F06-24746BFB2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836" y="2382636"/>
              <a:ext cx="1238899" cy="189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2" descr="Image result for U-Tube heat exchanger kettle reboiler">
              <a:extLst>
                <a:ext uri="{FF2B5EF4-FFF2-40B4-BE49-F238E27FC236}">
                  <a16:creationId xmlns:a16="http://schemas.microsoft.com/office/drawing/2014/main" id="{7DCDF95F-3E2D-4436-8204-17858054CA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0" t="22893" r="4673" b="24346"/>
            <a:stretch/>
          </p:blipFill>
          <p:spPr bwMode="auto">
            <a:xfrm>
              <a:off x="3785936" y="2987653"/>
              <a:ext cx="6532346" cy="3211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6" descr="Image result for temperature transmitter">
              <a:extLst>
                <a:ext uri="{FF2B5EF4-FFF2-40B4-BE49-F238E27FC236}">
                  <a16:creationId xmlns:a16="http://schemas.microsoft.com/office/drawing/2014/main" id="{948BCA6A-AE18-402B-B54B-85CFC63CDE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27" r="37455" b="41751"/>
            <a:stretch/>
          </p:blipFill>
          <p:spPr bwMode="auto">
            <a:xfrm>
              <a:off x="8710864" y="2727403"/>
              <a:ext cx="522229" cy="103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Image result for industrial temperature indicator">
              <a:extLst>
                <a:ext uri="{FF2B5EF4-FFF2-40B4-BE49-F238E27FC236}">
                  <a16:creationId xmlns:a16="http://schemas.microsoft.com/office/drawing/2014/main" id="{C6975723-0E44-4EE8-9287-494BAB8022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0" r="21740"/>
            <a:stretch/>
          </p:blipFill>
          <p:spPr bwMode="auto">
            <a:xfrm>
              <a:off x="6535777" y="2791605"/>
              <a:ext cx="522229" cy="948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6B80170-72CD-4CC8-AFE6-82F2E7BE23E1}"/>
                </a:ext>
              </a:extLst>
            </p:cNvPr>
            <p:cNvCxnSpPr>
              <a:cxnSpLocks/>
            </p:cNvCxnSpPr>
            <p:nvPr/>
          </p:nvCxnSpPr>
          <p:spPr>
            <a:xfrm>
              <a:off x="3256546" y="4004109"/>
              <a:ext cx="105877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2AB1312-729D-4EF2-970B-7A5EF11AC0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3575" y="5746282"/>
              <a:ext cx="189099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62BAFF6-9F3E-4501-98BF-AC15507F89F1}"/>
                </a:ext>
              </a:extLst>
            </p:cNvPr>
            <p:cNvCxnSpPr>
              <a:cxnSpLocks/>
            </p:cNvCxnSpPr>
            <p:nvPr/>
          </p:nvCxnSpPr>
          <p:spPr>
            <a:xfrm>
              <a:off x="1751798" y="3992879"/>
              <a:ext cx="6079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AA36EEED-6800-47A4-AC95-0F36D406A2CF}"/>
                </a:ext>
              </a:extLst>
            </p:cNvPr>
            <p:cNvCxnSpPr>
              <a:stCxn id="48" idx="1"/>
              <a:endCxn id="49" idx="0"/>
            </p:cNvCxnSpPr>
            <p:nvPr/>
          </p:nvCxnSpPr>
          <p:spPr>
            <a:xfrm rot="10800000" flipV="1">
              <a:off x="2852287" y="1877066"/>
              <a:ext cx="1340749" cy="505570"/>
            </a:xfrm>
            <a:prstGeom prst="bentConnector2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B6072651-17D6-418F-8087-1F87B91EFA48}"/>
                </a:ext>
              </a:extLst>
            </p:cNvPr>
            <p:cNvCxnSpPr>
              <a:cxnSpLocks/>
              <a:stCxn id="48" idx="3"/>
              <a:endCxn id="51" idx="0"/>
            </p:cNvCxnSpPr>
            <p:nvPr/>
          </p:nvCxnSpPr>
          <p:spPr>
            <a:xfrm>
              <a:off x="5473194" y="1877066"/>
              <a:ext cx="3498785" cy="850337"/>
            </a:xfrm>
            <a:prstGeom prst="bentConnector2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93296DF-9017-4C9C-B683-5167B2D178E1}"/>
                </a:ext>
              </a:extLst>
            </p:cNvPr>
            <p:cNvSpPr txBox="1"/>
            <p:nvPr/>
          </p:nvSpPr>
          <p:spPr>
            <a:xfrm>
              <a:off x="995408" y="4004110"/>
              <a:ext cx="1469542" cy="59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Steam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4583031-0C5D-49ED-9597-1D7EBCDE7987}"/>
                </a:ext>
              </a:extLst>
            </p:cNvPr>
            <p:cNvSpPr txBox="1"/>
            <p:nvPr/>
          </p:nvSpPr>
          <p:spPr>
            <a:xfrm>
              <a:off x="4118895" y="6113579"/>
              <a:ext cx="6199388" cy="59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Kettle Reboiler / Heat Exchanger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996952-B3E6-48A1-A8CF-262A342DB0F5}"/>
                </a:ext>
              </a:extLst>
            </p:cNvPr>
            <p:cNvSpPr txBox="1"/>
            <p:nvPr/>
          </p:nvSpPr>
          <p:spPr>
            <a:xfrm>
              <a:off x="8911318" y="1751948"/>
              <a:ext cx="2654822" cy="104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Temperature</a:t>
              </a:r>
            </a:p>
            <a:p>
              <a:r>
                <a:rPr lang="en-US" sz="2000" dirty="0"/>
                <a:t>Transmitter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0AA20F-C972-4E82-B8F2-A40BEC448DAE}"/>
                </a:ext>
              </a:extLst>
            </p:cNvPr>
            <p:cNvSpPr txBox="1"/>
            <p:nvPr/>
          </p:nvSpPr>
          <p:spPr>
            <a:xfrm>
              <a:off x="3957272" y="2717104"/>
              <a:ext cx="2654822" cy="104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Temperature</a:t>
              </a:r>
            </a:p>
            <a:p>
              <a:pPr algn="r"/>
              <a:r>
                <a:rPr lang="en-US" sz="2000" dirty="0"/>
                <a:t>Indicator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BF68D21-771C-47DC-B166-87ECB0A9DB01}"/>
                </a:ext>
              </a:extLst>
            </p:cNvPr>
            <p:cNvSpPr txBox="1"/>
            <p:nvPr/>
          </p:nvSpPr>
          <p:spPr>
            <a:xfrm>
              <a:off x="5473193" y="789671"/>
              <a:ext cx="4577888" cy="104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Temperature Controller</a:t>
              </a:r>
            </a:p>
            <a:p>
              <a:r>
                <a:rPr lang="en-US" sz="2000" dirty="0"/>
                <a:t>And Recorder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93709A-4FB9-48D2-B4DA-5E0AC7D50993}"/>
                </a:ext>
              </a:extLst>
            </p:cNvPr>
            <p:cNvSpPr txBox="1"/>
            <p:nvPr/>
          </p:nvSpPr>
          <p:spPr>
            <a:xfrm>
              <a:off x="1209577" y="1228792"/>
              <a:ext cx="2257348" cy="1503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Pneumatic</a:t>
              </a:r>
            </a:p>
            <a:p>
              <a:r>
                <a:rPr lang="en-US" sz="2000" dirty="0"/>
                <a:t>Control</a:t>
              </a:r>
            </a:p>
            <a:p>
              <a:r>
                <a:rPr lang="en-US" sz="2000" dirty="0"/>
                <a:t>Valve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248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C6B9D-6DCD-4877-B4CB-FDA9D5EA5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496" y="1246415"/>
            <a:ext cx="5713947" cy="4220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3B1D3E-6F7E-4F9D-A5A7-D906D4BA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D3C82-58C7-4FCC-A856-A68892D559FC}"/>
              </a:ext>
            </a:extLst>
          </p:cNvPr>
          <p:cNvSpPr txBox="1"/>
          <p:nvPr/>
        </p:nvSpPr>
        <p:spPr>
          <a:xfrm>
            <a:off x="433137" y="924026"/>
            <a:ext cx="59002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087"/>
                </a:solidFill>
              </a:rPr>
              <a:t>Tag Numbers: ID type and function of device</a:t>
            </a:r>
          </a:p>
          <a:p>
            <a:r>
              <a:rPr lang="en-US" sz="2800" dirty="0">
                <a:solidFill>
                  <a:srgbClr val="003087"/>
                </a:solidFill>
              </a:rPr>
              <a:t>1</a:t>
            </a:r>
            <a:r>
              <a:rPr lang="en-US" sz="2800" baseline="30000" dirty="0">
                <a:solidFill>
                  <a:srgbClr val="003087"/>
                </a:solidFill>
              </a:rPr>
              <a:t>st</a:t>
            </a:r>
            <a:r>
              <a:rPr lang="en-US" sz="2800" dirty="0">
                <a:solidFill>
                  <a:srgbClr val="003087"/>
                </a:solidFill>
              </a:rPr>
              <a:t> Letter: Measured Variable</a:t>
            </a:r>
          </a:p>
          <a:p>
            <a:pPr lvl="1"/>
            <a:r>
              <a:rPr lang="en-US" sz="2800" dirty="0">
                <a:solidFill>
                  <a:srgbClr val="003087"/>
                </a:solidFill>
              </a:rPr>
              <a:t>T – Temperature</a:t>
            </a:r>
          </a:p>
          <a:p>
            <a:pPr lvl="1"/>
            <a:r>
              <a:rPr lang="en-US" sz="2800" dirty="0">
                <a:solidFill>
                  <a:srgbClr val="003087"/>
                </a:solidFill>
              </a:rPr>
              <a:t>F - Flow</a:t>
            </a:r>
          </a:p>
          <a:p>
            <a:r>
              <a:rPr lang="en-US" sz="2800" dirty="0">
                <a:solidFill>
                  <a:srgbClr val="003087"/>
                </a:solidFill>
              </a:rPr>
              <a:t>2</a:t>
            </a:r>
            <a:r>
              <a:rPr lang="en-US" sz="2800" baseline="30000" dirty="0">
                <a:solidFill>
                  <a:srgbClr val="003087"/>
                </a:solidFill>
              </a:rPr>
              <a:t>nd</a:t>
            </a:r>
            <a:r>
              <a:rPr lang="en-US" sz="2800" dirty="0">
                <a:solidFill>
                  <a:srgbClr val="003087"/>
                </a:solidFill>
              </a:rPr>
              <a:t> &amp; 3</a:t>
            </a:r>
            <a:r>
              <a:rPr lang="en-US" sz="2800" baseline="30000" dirty="0">
                <a:solidFill>
                  <a:srgbClr val="003087"/>
                </a:solidFill>
              </a:rPr>
              <a:t>rd</a:t>
            </a:r>
            <a:r>
              <a:rPr lang="en-US" sz="2800" dirty="0">
                <a:solidFill>
                  <a:srgbClr val="003087"/>
                </a:solidFill>
              </a:rPr>
              <a:t> Letters: Designate function or modify meaning of first letter.</a:t>
            </a:r>
          </a:p>
          <a:p>
            <a:pPr lvl="1"/>
            <a:r>
              <a:rPr lang="en-US" sz="2800" dirty="0">
                <a:solidFill>
                  <a:srgbClr val="003087"/>
                </a:solidFill>
              </a:rPr>
              <a:t>T – Transmitter</a:t>
            </a:r>
          </a:p>
          <a:p>
            <a:pPr lvl="1"/>
            <a:r>
              <a:rPr lang="en-US" sz="2800" dirty="0">
                <a:solidFill>
                  <a:srgbClr val="003087"/>
                </a:solidFill>
              </a:rPr>
              <a:t>I - Indicator</a:t>
            </a:r>
          </a:p>
          <a:p>
            <a:pPr lvl="1"/>
            <a:r>
              <a:rPr lang="en-US" sz="2800" dirty="0">
                <a:solidFill>
                  <a:srgbClr val="003087"/>
                </a:solidFill>
              </a:rPr>
              <a:t>RC – Recorder/Controller</a:t>
            </a:r>
          </a:p>
          <a:p>
            <a:pPr lvl="1"/>
            <a:r>
              <a:rPr lang="en-US" sz="2800" dirty="0">
                <a:solidFill>
                  <a:srgbClr val="003087"/>
                </a:solidFill>
              </a:rPr>
              <a:t>CV – Controller, Valve</a:t>
            </a:r>
          </a:p>
          <a:p>
            <a:endParaRPr lang="en-US" sz="2800" dirty="0">
              <a:solidFill>
                <a:srgbClr val="00308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5B220-51E1-46A5-8EFF-70D579D06909}"/>
              </a:ext>
            </a:extLst>
          </p:cNvPr>
          <p:cNvSpPr txBox="1"/>
          <p:nvPr/>
        </p:nvSpPr>
        <p:spPr>
          <a:xfrm>
            <a:off x="9052875" y="411461"/>
            <a:ext cx="2889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Control Loop Number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865DAA-00A9-47E8-9D9A-52F24832CF0D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8017844" y="642294"/>
            <a:ext cx="1035031" cy="1484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039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213F53-330E-4707-A2B3-F9AF88DC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32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BCD6D-9B95-4B02-8FD8-C0CCDCBEB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928" y="737711"/>
            <a:ext cx="6817467" cy="5211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19508C-6FFC-40C4-89BB-0EB3740E6971}"/>
              </a:ext>
            </a:extLst>
          </p:cNvPr>
          <p:cNvSpPr txBox="1"/>
          <p:nvPr/>
        </p:nvSpPr>
        <p:spPr>
          <a:xfrm>
            <a:off x="1345933" y="1454106"/>
            <a:ext cx="231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Pneumatic Signal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C703C1-1EA1-4836-A35C-1649F4AACA3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664516" y="1684939"/>
            <a:ext cx="1040636" cy="485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03DFDEC-5A6F-4D55-9E84-F3744A0F04DB}"/>
              </a:ext>
            </a:extLst>
          </p:cNvPr>
          <p:cNvSpPr txBox="1"/>
          <p:nvPr/>
        </p:nvSpPr>
        <p:spPr>
          <a:xfrm>
            <a:off x="1913824" y="372407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Piping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33B045-5755-4D06-8B4B-DBDCF64D4B1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876350" y="603240"/>
            <a:ext cx="1828802" cy="850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4578369-516E-4A76-B5DD-F3E90ECE44C8}"/>
              </a:ext>
            </a:extLst>
          </p:cNvPr>
          <p:cNvSpPr txBox="1"/>
          <p:nvPr/>
        </p:nvSpPr>
        <p:spPr>
          <a:xfrm>
            <a:off x="8610600" y="3244069"/>
            <a:ext cx="3490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87"/>
                </a:solidFill>
              </a:rPr>
              <a:t>Filled thermal element capillary tube.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87"/>
                </a:solidFill>
              </a:rPr>
              <a:t>Filled sensing line between pressure seal and instrument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8690C4-221B-41B6-8149-D9C6F6C4A70C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8037095" y="3822131"/>
            <a:ext cx="573505" cy="391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1BF781-2FDC-4479-823B-74C8A041E9E4}"/>
              </a:ext>
            </a:extLst>
          </p:cNvPr>
          <p:cNvSpPr txBox="1"/>
          <p:nvPr/>
        </p:nvSpPr>
        <p:spPr>
          <a:xfrm>
            <a:off x="1045945" y="4191463"/>
            <a:ext cx="2037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Temperature Control Valve</a:t>
            </a:r>
          </a:p>
          <a:p>
            <a:r>
              <a:rPr lang="en-US" sz="2400" dirty="0">
                <a:solidFill>
                  <a:srgbClr val="003087"/>
                </a:solidFill>
              </a:rPr>
              <a:t>(Pneumatic)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AB7DE7-8FF2-44DA-890C-74F6306912E3}"/>
              </a:ext>
            </a:extLst>
          </p:cNvPr>
          <p:cNvCxnSpPr>
            <a:cxnSpLocks/>
            <a:stCxn id="21" idx="3"/>
            <a:endCxn id="26" idx="2"/>
          </p:cNvCxnSpPr>
          <p:nvPr/>
        </p:nvCxnSpPr>
        <p:spPr>
          <a:xfrm flipV="1">
            <a:off x="3082978" y="4761176"/>
            <a:ext cx="924025" cy="3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5C3B5FC3-413A-4E82-A341-B65B83CD327D}"/>
              </a:ext>
            </a:extLst>
          </p:cNvPr>
          <p:cNvSpPr/>
          <p:nvPr/>
        </p:nvSpPr>
        <p:spPr>
          <a:xfrm>
            <a:off x="4007003" y="3822131"/>
            <a:ext cx="1472666" cy="1878089"/>
          </a:xfrm>
          <a:prstGeom prst="ellipse">
            <a:avLst/>
          </a:prstGeom>
          <a:noFill/>
          <a:ln>
            <a:solidFill>
              <a:srgbClr val="003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1A0A6C-CCE5-4304-834E-E892E577867B}"/>
              </a:ext>
            </a:extLst>
          </p:cNvPr>
          <p:cNvSpPr txBox="1"/>
          <p:nvPr/>
        </p:nvSpPr>
        <p:spPr>
          <a:xfrm>
            <a:off x="8497174" y="5503976"/>
            <a:ext cx="3285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U-Tube Heat Exchanger /</a:t>
            </a:r>
          </a:p>
          <a:p>
            <a:r>
              <a:rPr lang="en-US" sz="2400" dirty="0">
                <a:solidFill>
                  <a:srgbClr val="003087"/>
                </a:solidFill>
              </a:rPr>
              <a:t>Kettle Reboiler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D0C9163-9480-4BBF-B8A4-A0C289B4E02C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7569312" y="5183061"/>
            <a:ext cx="927862" cy="73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856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B5B804-F55B-4C37-B9C4-AB044EE22FEF}"/>
              </a:ext>
            </a:extLst>
          </p:cNvPr>
          <p:cNvSpPr/>
          <p:nvPr/>
        </p:nvSpPr>
        <p:spPr>
          <a:xfrm>
            <a:off x="0" y="0"/>
            <a:ext cx="500793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8950C-F9E2-4B32-B51D-C2BBFD97A8F0}"/>
              </a:ext>
            </a:extLst>
          </p:cNvPr>
          <p:cNvSpPr/>
          <p:nvPr/>
        </p:nvSpPr>
        <p:spPr>
          <a:xfrm>
            <a:off x="461772" y="492369"/>
            <a:ext cx="4046433" cy="5731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b="1"/>
              <a:t>DISCLAIMER &amp; USAGE</a:t>
            </a:r>
            <a:endParaRPr lang="en-US" dirty="0"/>
          </a:p>
        </p:txBody>
      </p:sp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27" y="3499308"/>
            <a:ext cx="2119079" cy="192860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6EB66-E005-471E-A6E1-8B0AB972C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1" y="991146"/>
            <a:ext cx="3562594" cy="14432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880" y="2169268"/>
            <a:ext cx="6422848" cy="405455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lvl="1"/>
            <a:r>
              <a:rPr lang="en-US" dirty="0"/>
              <a:t>This material is based upon work supported by the National Science Foundation's Advanced Technological Education Program under Grant No. 1801177.</a:t>
            </a:r>
          </a:p>
          <a:p>
            <a:pPr lvl="1"/>
            <a:r>
              <a:rPr lang="en-US" dirty="0"/>
              <a:t>Any opinions, findings, and conclusions or recommendations expressed in this material are those of the author(s) and do not necessarily reflect the views of the National Science Foundation.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F799B75-3963-4F77-BBA1-B252BFED32FF}"/>
              </a:ext>
            </a:extLst>
          </p:cNvPr>
          <p:cNvSpPr txBox="1">
            <a:spLocks/>
          </p:cNvSpPr>
          <p:nvPr/>
        </p:nvSpPr>
        <p:spPr>
          <a:xfrm>
            <a:off x="9220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F945A-7155-4828-81E1-72232999352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DE19E0-7915-40A8-8316-015D990C8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2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0BC58-3D85-4FDC-AB21-41FF8BC2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A97F3B-2541-453D-A960-B6609B2A0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781" y="267211"/>
            <a:ext cx="4765019" cy="6080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7943B-E9D9-4176-8DC1-55CE197E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09" y="267211"/>
            <a:ext cx="4591407" cy="60891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769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7E6F-B066-451E-B6B3-65EDE947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85" y="365125"/>
            <a:ext cx="11521440" cy="597401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Instrumentation &amp; Control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E5E31-F6FD-4C51-B145-AEA3D7A51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385" y="1289785"/>
            <a:ext cx="11441230" cy="4887178"/>
          </a:xfrm>
        </p:spPr>
        <p:txBody>
          <a:bodyPr>
            <a:normAutofit/>
          </a:bodyPr>
          <a:lstStyle/>
          <a:p>
            <a:r>
              <a:rPr lang="en-US" sz="3600" dirty="0"/>
              <a:t>Instrumentation &amp; control systems require documentation for design, procurement, installation and maintenance. </a:t>
            </a:r>
          </a:p>
          <a:p>
            <a:r>
              <a:rPr lang="en-US" sz="3600" dirty="0"/>
              <a:t>Typical documentation includes:</a:t>
            </a:r>
          </a:p>
          <a:p>
            <a:pPr lvl="1"/>
            <a:r>
              <a:rPr lang="en-US" sz="3200" dirty="0"/>
              <a:t>Instrumentation Index</a:t>
            </a:r>
          </a:p>
          <a:p>
            <a:pPr lvl="1"/>
            <a:r>
              <a:rPr lang="en-US" sz="3200" dirty="0"/>
              <a:t>General Specifications</a:t>
            </a:r>
          </a:p>
          <a:p>
            <a:pPr lvl="1"/>
            <a:r>
              <a:rPr lang="en-US" sz="3200" dirty="0"/>
              <a:t>Installation Detail Drawings</a:t>
            </a:r>
          </a:p>
          <a:p>
            <a:pPr lvl="1"/>
            <a:r>
              <a:rPr lang="en-US" sz="3200" dirty="0"/>
              <a:t>Location Drawings</a:t>
            </a:r>
          </a:p>
          <a:p>
            <a:pPr lvl="1"/>
            <a:r>
              <a:rPr lang="en-US" sz="3200" dirty="0"/>
              <a:t>Piping and Instrumentation Drawings (P&amp;IDs)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9D8C8-3481-4FCB-AE4A-25840982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3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7E6F-B066-451E-B6B3-65EDE947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85" y="365125"/>
            <a:ext cx="11521440" cy="597401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Instrumentation &amp; Control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E5E31-F6FD-4C51-B145-AEA3D7A51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385" y="1078029"/>
            <a:ext cx="11441230" cy="5098934"/>
          </a:xfrm>
        </p:spPr>
        <p:txBody>
          <a:bodyPr>
            <a:normAutofit/>
          </a:bodyPr>
          <a:lstStyle/>
          <a:p>
            <a:r>
              <a:rPr lang="en-US" sz="3600" b="1" dirty="0"/>
              <a:t>Instrumentation Index</a:t>
            </a:r>
            <a:r>
              <a:rPr lang="en-US" sz="3600" dirty="0"/>
              <a:t>: Lists instruments used by tag number.</a:t>
            </a:r>
          </a:p>
          <a:p>
            <a:r>
              <a:rPr lang="en-US" sz="3600" b="1" dirty="0"/>
              <a:t>General Specifications</a:t>
            </a:r>
            <a:r>
              <a:rPr lang="en-US" sz="3600" dirty="0"/>
              <a:t>: Contain applicable codes, standards, wiring and cable requirements, ventilation requirements, power supply requirements, etc.</a:t>
            </a:r>
          </a:p>
          <a:p>
            <a:r>
              <a:rPr lang="en-US" sz="3600" b="1" dirty="0"/>
              <a:t>Installation Detail Drawings</a:t>
            </a:r>
            <a:r>
              <a:rPr lang="en-US" sz="3600" dirty="0"/>
              <a:t>: Provide information and requirements for proper mounting and connections of a specific instrument.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9D8C8-3481-4FCB-AE4A-25840982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8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7E6F-B066-451E-B6B3-65EDE947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85" y="365125"/>
            <a:ext cx="11521440" cy="597401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Instrumentation &amp; Control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E5E31-F6FD-4C51-B145-AEA3D7A51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385" y="1078029"/>
            <a:ext cx="11441230" cy="5098934"/>
          </a:xfrm>
        </p:spPr>
        <p:txBody>
          <a:bodyPr>
            <a:normAutofit/>
          </a:bodyPr>
          <a:lstStyle/>
          <a:p>
            <a:r>
              <a:rPr lang="en-US" sz="3600" b="1" dirty="0"/>
              <a:t>Location Drawings</a:t>
            </a:r>
            <a:r>
              <a:rPr lang="en-US" sz="3600" dirty="0"/>
              <a:t>: Identify where an instrument is to be installed.</a:t>
            </a:r>
          </a:p>
          <a:p>
            <a:r>
              <a:rPr lang="en-US" sz="3600" b="1" dirty="0"/>
              <a:t>Piping and Instrument Drawings</a:t>
            </a:r>
            <a:r>
              <a:rPr lang="en-US" sz="3600" dirty="0"/>
              <a:t>: Detailed schematic drawings of equipment, piping, and instrumentation on a project.  The schematic symbols used are governed by national and international standards (ANSI/ISA)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9D8C8-3481-4FCB-AE4A-25840982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0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7E6F-B066-451E-B6B3-65EDE947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365126"/>
            <a:ext cx="11492564" cy="722530"/>
          </a:xfrm>
        </p:spPr>
        <p:txBody>
          <a:bodyPr/>
          <a:lstStyle/>
          <a:p>
            <a:r>
              <a:rPr lang="en-US" b="1" dirty="0"/>
              <a:t>Piping and Instrument Drawing (P&amp;ID)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E5E31-F6FD-4C51-B145-AEA3D7A51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011" y="1251284"/>
            <a:ext cx="5634789" cy="5105066"/>
          </a:xfrm>
        </p:spPr>
        <p:txBody>
          <a:bodyPr>
            <a:normAutofit/>
          </a:bodyPr>
          <a:lstStyle/>
          <a:p>
            <a:r>
              <a:rPr lang="en-US" sz="3600" dirty="0"/>
              <a:t>Detailed, schematic drawing of equipment, piping, and instrumentation on a project.</a:t>
            </a:r>
          </a:p>
          <a:p>
            <a:r>
              <a:rPr lang="en-US" sz="3600" dirty="0"/>
              <a:t>Uses a common language of schematic symbols to describe components in an instrumentation &amp; control system.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614065-952D-4A94-8A22-AF38C1F12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51284"/>
            <a:ext cx="5705375" cy="5105066"/>
          </a:xfrm>
        </p:spPr>
        <p:txBody>
          <a:bodyPr>
            <a:normAutofit/>
          </a:bodyPr>
          <a:lstStyle/>
          <a:p>
            <a:r>
              <a:rPr lang="en-US" sz="3600" dirty="0"/>
              <a:t>Typically Includes:</a:t>
            </a:r>
          </a:p>
          <a:p>
            <a:pPr lvl="1"/>
            <a:r>
              <a:rPr lang="en-US" sz="3200" dirty="0"/>
              <a:t>Instrumentation</a:t>
            </a:r>
          </a:p>
          <a:p>
            <a:pPr lvl="1"/>
            <a:r>
              <a:rPr lang="en-US" sz="3200" dirty="0"/>
              <a:t>Valves</a:t>
            </a:r>
          </a:p>
          <a:p>
            <a:pPr lvl="1"/>
            <a:r>
              <a:rPr lang="en-US" sz="3200" dirty="0"/>
              <a:t>Mechanical Equipment</a:t>
            </a:r>
          </a:p>
          <a:p>
            <a:pPr lvl="1"/>
            <a:r>
              <a:rPr lang="en-US" sz="3200" dirty="0"/>
              <a:t>Flow Directions</a:t>
            </a:r>
          </a:p>
          <a:p>
            <a:pPr lvl="1"/>
            <a:r>
              <a:rPr lang="en-US" sz="3200" dirty="0"/>
              <a:t>Control Inputs, Outputs and Interlocks</a:t>
            </a:r>
          </a:p>
          <a:p>
            <a:pPr lvl="1"/>
            <a:r>
              <a:rPr lang="en-US" sz="3200" dirty="0"/>
              <a:t>Pipe Connections, Sample Lines, and other Fittings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9D8C8-3481-4FCB-AE4A-25840982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1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0FA4A7-8168-4B9A-B0A9-486CD516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71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Read a P&amp;ID? </a:t>
            </a:r>
            <a:br>
              <a:rPr lang="en-US" dirty="0"/>
            </a:br>
            <a:r>
              <a:rPr lang="en-US" sz="3600" dirty="0"/>
              <a:t>(Piping &amp; Instrumentation Diagram)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7F83A-5F0B-4E44-B73A-D6D3F392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8B1D1E-480C-4CC5-B193-49BDBB5E0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36" y="1587528"/>
            <a:ext cx="8745153" cy="46635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1794E7-ED3A-4F9D-85FF-DE59B8FCBD44}"/>
              </a:ext>
            </a:extLst>
          </p:cNvPr>
          <p:cNvSpPr/>
          <p:nvPr/>
        </p:nvSpPr>
        <p:spPr>
          <a:xfrm>
            <a:off x="3835447" y="6308209"/>
            <a:ext cx="4775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https://www.youtube.com/watch?v=j4EOTerfyTY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8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1101-F16B-4C55-ABD6-AA37DC79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ANSI/ISA-5.1-2009:  ID and Symbolism Methods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7E39C-82AD-4523-881E-5BC60363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Discrete instruments and their functions.</a:t>
            </a:r>
          </a:p>
          <a:p>
            <a:r>
              <a:rPr lang="en-US" sz="3600" dirty="0"/>
              <a:t>Shared display and control functions.</a:t>
            </a:r>
          </a:p>
          <a:p>
            <a:r>
              <a:rPr lang="en-US" sz="3600" dirty="0"/>
              <a:t>Distributed control functions.</a:t>
            </a:r>
          </a:p>
          <a:p>
            <a:r>
              <a:rPr lang="en-US" sz="3600" dirty="0"/>
              <a:t>Computer control functions.</a:t>
            </a:r>
          </a:p>
          <a:p>
            <a:r>
              <a:rPr lang="en-US" sz="3600" dirty="0"/>
              <a:t>Programmable logic controller display and control functions.</a:t>
            </a:r>
          </a:p>
          <a:p>
            <a:r>
              <a:rPr lang="en-US" sz="3600" dirty="0"/>
              <a:t>Application software display and control functions.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915D3-9C5E-41C5-A9E2-47AE72D8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45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947</Words>
  <Application>Microsoft Office PowerPoint</Application>
  <PresentationFormat>Widescreen</PresentationFormat>
  <Paragraphs>172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Piping and Instrument Drawing</vt:lpstr>
      <vt:lpstr>Piping and Instrument Drawing</vt:lpstr>
      <vt:lpstr>What is a P&amp;ID Diagram? (Piping &amp; Instrumentation Diagram)</vt:lpstr>
      <vt:lpstr>Instrumentation &amp; Control Documentation</vt:lpstr>
      <vt:lpstr>Instrumentation &amp; Control Documentation</vt:lpstr>
      <vt:lpstr>Instrumentation &amp; Control Documentation</vt:lpstr>
      <vt:lpstr>Piping and Instrument Drawing (P&amp;ID)</vt:lpstr>
      <vt:lpstr>How to Read a P&amp;ID?  (Piping &amp; Instrumentation Diagram)</vt:lpstr>
      <vt:lpstr>ANSI/ISA-5.1-2009:  ID and Symbolism Methods</vt:lpstr>
      <vt:lpstr>ANSI/ISA-5.1-2009:  Additional Content</vt:lpstr>
      <vt:lpstr>ANSI/ISA-5.1-2009:  Annexes</vt:lpstr>
      <vt:lpstr>Instrumentation Device and Function Symbols</vt:lpstr>
      <vt:lpstr>Instrument Symbols (NCCER)</vt:lpstr>
      <vt:lpstr>Measurement Symbols</vt:lpstr>
      <vt:lpstr>Line Symbols</vt:lpstr>
      <vt:lpstr>Drawing Lines (NCCER)</vt:lpstr>
      <vt:lpstr>Final Control Element Symbols</vt:lpstr>
      <vt:lpstr>Final Control Element Actuator Symbols</vt:lpstr>
      <vt:lpstr>Control Valve Failure and De-energized Position Indications</vt:lpstr>
      <vt:lpstr>Graphic Symbols (NCCER)</vt:lpstr>
      <vt:lpstr>Graphic Symbols (NCCER)</vt:lpstr>
      <vt:lpstr>Measurement Symbols: Notations</vt:lpstr>
      <vt:lpstr>Tag Numbers (NCCER)</vt:lpstr>
      <vt:lpstr>Tag Numbers – First Letter (NCCER)</vt:lpstr>
      <vt:lpstr>Tag Numbers – Succeeding Letters (NCCER)</vt:lpstr>
      <vt:lpstr>Tag Numbers – Loop Identification (NCCER)</vt:lpstr>
      <vt:lpstr>Control Loops (NCCER)</vt:lpstr>
      <vt:lpstr>Control Loop Identification (NCCER)</vt:lpstr>
      <vt:lpstr>P&amp;ID Example: Temperature Control Loop</vt:lpstr>
      <vt:lpstr>PowerPoint Presentation</vt:lpstr>
      <vt:lpstr>PowerPoint Presentation</vt:lpstr>
      <vt:lpstr>PowerPoint Presentation</vt:lpstr>
      <vt:lpstr>DISCLAIMER &amp; USAGE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Marvin Nelson</cp:lastModifiedBy>
  <cp:revision>81</cp:revision>
  <cp:lastPrinted>2020-11-10T20:29:29Z</cp:lastPrinted>
  <dcterms:created xsi:type="dcterms:W3CDTF">2017-03-05T23:41:57Z</dcterms:created>
  <dcterms:modified xsi:type="dcterms:W3CDTF">2022-03-08T16:14:21Z</dcterms:modified>
</cp:coreProperties>
</file>