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4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3" r:id="rId11"/>
    <p:sldId id="257" r:id="rId12"/>
    <p:sldId id="270" r:id="rId13"/>
    <p:sldId id="269" r:id="rId14"/>
  </p:sldIdLst>
  <p:sldSz cx="9144000" cy="5143500" type="screen16x9"/>
  <p:notesSz cx="7023100" cy="93091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uni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d87a0e04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d87a0e047_0_11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55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d87a0e04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d87a0e047_0_11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67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d434ada10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d434ada10_2_1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d87a0e0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d87a0e047_0_0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dcd9e992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dcd9e9925_3_0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d87a0e04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d87a0e047_0_6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d87a0e04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d87a0e047_0_11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d87a0e04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d87a0e047_0_11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4530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d43217c4d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d43217c4d_1_3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304475" y="307825"/>
            <a:ext cx="4779300" cy="14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body" idx="1"/>
          </p:nvPr>
        </p:nvSpPr>
        <p:spPr>
          <a:xfrm>
            <a:off x="304475" y="1808125"/>
            <a:ext cx="4779300" cy="301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143"/>
            <a:ext cx="9144000" cy="515064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4"/>
          <p:cNvSpPr txBox="1"/>
          <p:nvPr/>
        </p:nvSpPr>
        <p:spPr>
          <a:xfrm>
            <a:off x="5608550" y="2033025"/>
            <a:ext cx="3535500" cy="20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Process Variables</a:t>
            </a:r>
            <a:endParaRPr sz="3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>
            <a:spLocks noGrp="1"/>
          </p:cNvSpPr>
          <p:nvPr>
            <p:ph type="title"/>
          </p:nvPr>
        </p:nvSpPr>
        <p:spPr>
          <a:xfrm>
            <a:off x="566057" y="420237"/>
            <a:ext cx="7990114" cy="568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Sensitivity, Drift and Accuracy</a:t>
            </a:r>
            <a:endParaRPr dirty="0"/>
          </a:p>
        </p:txBody>
      </p:sp>
      <p:sp>
        <p:nvSpPr>
          <p:cNvPr id="186" name="Google Shape;186;p20"/>
          <p:cNvSpPr txBox="1">
            <a:spLocks noGrp="1"/>
          </p:cNvSpPr>
          <p:nvPr>
            <p:ph type="body" idx="1"/>
          </p:nvPr>
        </p:nvSpPr>
        <p:spPr>
          <a:xfrm>
            <a:off x="420914" y="989211"/>
            <a:ext cx="8157029" cy="3586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0200">
              <a:buSzPts val="1600"/>
            </a:pPr>
            <a:r>
              <a:rPr lang="en-US" sz="2400" b="1" dirty="0">
                <a:solidFill>
                  <a:schemeClr val="lt1"/>
                </a:solidFill>
              </a:rPr>
              <a:t>Repeatability</a:t>
            </a:r>
            <a:r>
              <a:rPr lang="en-US" sz="2400" dirty="0">
                <a:solidFill>
                  <a:schemeClr val="lt1"/>
                </a:solidFill>
              </a:rPr>
              <a:t> is the ability of a sensor to provide the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same result under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same conditions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0" indent="-330200">
              <a:buSzPts val="1600"/>
            </a:pPr>
            <a:r>
              <a:rPr lang="en-US" sz="2400" b="1" dirty="0">
                <a:solidFill>
                  <a:schemeClr val="lt1"/>
                </a:solidFill>
              </a:rPr>
              <a:t>Sensitivity</a:t>
            </a:r>
            <a:r>
              <a:rPr lang="en-US" sz="2400" dirty="0">
                <a:solidFill>
                  <a:schemeClr val="lt1"/>
                </a:solidFill>
              </a:rPr>
              <a:t> is The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smallest change in a variable that can be detected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lt1"/>
                </a:solidFill>
              </a:rPr>
              <a:t>by a sensor.</a:t>
            </a:r>
          </a:p>
          <a:p>
            <a:pPr lvl="0" indent="-330200">
              <a:buSzPts val="1600"/>
            </a:pPr>
            <a:r>
              <a:rPr lang="en-US" sz="2400" b="1" dirty="0">
                <a:solidFill>
                  <a:schemeClr val="lt1"/>
                </a:solidFill>
              </a:rPr>
              <a:t>Drift</a:t>
            </a:r>
            <a:r>
              <a:rPr lang="en-US" sz="2400" dirty="0">
                <a:solidFill>
                  <a:schemeClr val="lt1"/>
                </a:solidFill>
              </a:rPr>
              <a:t> is the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gradual change </a:t>
            </a:r>
            <a:r>
              <a:rPr lang="en-US" sz="2400" dirty="0">
                <a:solidFill>
                  <a:schemeClr val="lt1"/>
                </a:solidFill>
              </a:rPr>
              <a:t>in a measurement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over time </a:t>
            </a:r>
            <a:r>
              <a:rPr lang="en-US" sz="2400" dirty="0">
                <a:solidFill>
                  <a:schemeClr val="lt1"/>
                </a:solidFill>
              </a:rPr>
              <a:t>when the process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conditions are constant</a:t>
            </a:r>
            <a:r>
              <a:rPr lang="en-US" sz="2400" dirty="0">
                <a:solidFill>
                  <a:schemeClr val="lt1"/>
                </a:solidFill>
              </a:rPr>
              <a:t>.</a:t>
            </a:r>
          </a:p>
          <a:p>
            <a:pPr lvl="0" indent="-330200">
              <a:buSzPts val="1600"/>
            </a:pPr>
            <a:r>
              <a:rPr lang="en-US" sz="2400" b="1" dirty="0">
                <a:solidFill>
                  <a:schemeClr val="lt1"/>
                </a:solidFill>
              </a:rPr>
              <a:t>Accuracy</a:t>
            </a:r>
            <a:r>
              <a:rPr lang="en-US" sz="2400" dirty="0">
                <a:solidFill>
                  <a:schemeClr val="lt1"/>
                </a:solidFill>
              </a:rPr>
              <a:t> is the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degree to which a measured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lt1"/>
                </a:solidFill>
              </a:rPr>
              <a:t>value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matches</a:t>
            </a:r>
            <a:r>
              <a:rPr lang="en-US" sz="2400" dirty="0">
                <a:solidFill>
                  <a:schemeClr val="lt1"/>
                </a:solidFill>
              </a:rPr>
              <a:t> the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actual</a:t>
            </a:r>
            <a:r>
              <a:rPr lang="en-US" sz="2400" u="sng" dirty="0">
                <a:solidFill>
                  <a:schemeClr val="lt1"/>
                </a:solidFill>
              </a:rPr>
              <a:t> </a:t>
            </a:r>
            <a:r>
              <a:rPr lang="en-US" sz="2400" dirty="0">
                <a:solidFill>
                  <a:schemeClr val="lt1"/>
                </a:solidFill>
              </a:rPr>
              <a:t>process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value</a:t>
            </a:r>
            <a:r>
              <a:rPr lang="en-US" sz="2400" dirty="0">
                <a:solidFill>
                  <a:schemeClr val="lt1"/>
                </a:solidFill>
              </a:rPr>
              <a:t>.</a:t>
            </a:r>
            <a:endParaRPr sz="2400" dirty="0">
              <a:solidFill>
                <a:schemeClr val="lt1"/>
              </a:solidFill>
            </a:endParaRPr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26" y="4575775"/>
            <a:ext cx="1112322" cy="3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502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27" y="0"/>
            <a:ext cx="88951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>
            <a:spLocks noGrp="1"/>
          </p:cNvSpPr>
          <p:nvPr>
            <p:ph type="title"/>
          </p:nvPr>
        </p:nvSpPr>
        <p:spPr>
          <a:xfrm>
            <a:off x="566057" y="420237"/>
            <a:ext cx="7990114" cy="568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Range, Span </a:t>
            </a:r>
            <a:r>
              <a:rPr lang="en-US" dirty="0"/>
              <a:t>and Proportional</a:t>
            </a:r>
            <a:endParaRPr dirty="0"/>
          </a:p>
        </p:txBody>
      </p:sp>
      <p:sp>
        <p:nvSpPr>
          <p:cNvPr id="186" name="Google Shape;186;p20"/>
          <p:cNvSpPr txBox="1">
            <a:spLocks noGrp="1"/>
          </p:cNvSpPr>
          <p:nvPr>
            <p:ph type="body" idx="1"/>
          </p:nvPr>
        </p:nvSpPr>
        <p:spPr>
          <a:xfrm>
            <a:off x="420914" y="989211"/>
            <a:ext cx="8157029" cy="3586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000" dirty="0"/>
              <a:t>The process variable will have a </a:t>
            </a:r>
            <a:r>
              <a:rPr lang="en" sz="2000" dirty="0">
                <a:solidFill>
                  <a:schemeClr val="accent6"/>
                </a:solidFill>
              </a:rPr>
              <a:t>minimum and maximum </a:t>
            </a:r>
            <a:r>
              <a:rPr lang="en" sz="2000" dirty="0"/>
              <a:t>value called the </a:t>
            </a:r>
            <a:r>
              <a:rPr lang="en" sz="2000" b="1" dirty="0"/>
              <a:t>range.  </a:t>
            </a:r>
            <a:r>
              <a:rPr lang="en" sz="2000" u="sng" dirty="0"/>
              <a:t>For example</a:t>
            </a:r>
            <a:r>
              <a:rPr lang="en" sz="2000" dirty="0"/>
              <a:t>: the temperature of a process might have a range of 50℉ to 150℉.</a:t>
            </a:r>
            <a:endParaRPr sz="20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000" dirty="0"/>
              <a:t>The </a:t>
            </a:r>
            <a:r>
              <a:rPr lang="en" sz="2000" dirty="0">
                <a:solidFill>
                  <a:schemeClr val="accent6"/>
                </a:solidFill>
              </a:rPr>
              <a:t>difference between the maximum and minimum </a:t>
            </a:r>
            <a:r>
              <a:rPr lang="en" sz="2000" dirty="0"/>
              <a:t>values of a range is called the </a:t>
            </a:r>
            <a:r>
              <a:rPr lang="en" sz="2000" b="1" dirty="0"/>
              <a:t>span</a:t>
            </a:r>
            <a:r>
              <a:rPr lang="en" sz="2000" dirty="0"/>
              <a:t>. </a:t>
            </a:r>
            <a:r>
              <a:rPr lang="en" sz="2000" u="sng" dirty="0"/>
              <a:t>For example</a:t>
            </a:r>
            <a:r>
              <a:rPr lang="en" sz="2000" dirty="0"/>
              <a:t>: a range of 50</a:t>
            </a:r>
            <a:r>
              <a:rPr lang="en" sz="2000" dirty="0">
                <a:solidFill>
                  <a:schemeClr val="lt1"/>
                </a:solidFill>
              </a:rPr>
              <a:t>℉ to 150℉ would have a span of 100.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2000" b="1" dirty="0">
                <a:solidFill>
                  <a:schemeClr val="lt1"/>
                </a:solidFill>
              </a:rPr>
              <a:t>Proportional</a:t>
            </a:r>
            <a:r>
              <a:rPr lang="en" sz="2000" dirty="0">
                <a:solidFill>
                  <a:schemeClr val="lt1"/>
                </a:solidFill>
              </a:rPr>
              <a:t> is something that has a </a:t>
            </a:r>
            <a:r>
              <a:rPr lang="en" sz="2000" dirty="0">
                <a:solidFill>
                  <a:schemeClr val="accent6">
                    <a:lumMod val="75000"/>
                  </a:schemeClr>
                </a:solidFill>
              </a:rPr>
              <a:t>relatively correct relationship of size or that is appropriate</a:t>
            </a:r>
            <a:r>
              <a:rPr lang="en" sz="2000" dirty="0">
                <a:solidFill>
                  <a:schemeClr val="lt1"/>
                </a:solidFill>
              </a:rPr>
              <a:t>. </a:t>
            </a:r>
            <a:r>
              <a:rPr lang="en" sz="2000" u="sng" dirty="0">
                <a:solidFill>
                  <a:schemeClr val="lt1"/>
                </a:solidFill>
              </a:rPr>
              <a:t>For example</a:t>
            </a:r>
            <a:r>
              <a:rPr lang="en" sz="2000" dirty="0">
                <a:solidFill>
                  <a:schemeClr val="lt1"/>
                </a:solidFill>
              </a:rPr>
              <a:t>: the amount of pay a worker gets for the hours they put in.</a:t>
            </a:r>
            <a:endParaRPr sz="2000" dirty="0">
              <a:solidFill>
                <a:schemeClr val="lt1"/>
              </a:solidFill>
            </a:endParaRPr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26" y="4575775"/>
            <a:ext cx="1112322" cy="3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EE16F-3540-4305-94DB-04548A2B2558}"/>
              </a:ext>
            </a:extLst>
          </p:cNvPr>
          <p:cNvSpPr txBox="1"/>
          <p:nvPr/>
        </p:nvSpPr>
        <p:spPr>
          <a:xfrm>
            <a:off x="7828681" y="31994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Handout</a:t>
            </a:r>
          </a:p>
        </p:txBody>
      </p:sp>
    </p:spTree>
    <p:extLst>
      <p:ext uri="{BB962C8B-B14F-4D97-AF65-F5344CB8AC3E}">
        <p14:creationId xmlns:p14="http://schemas.microsoft.com/office/powerpoint/2010/main" val="378347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DBB3E894-69BC-4B08-B3EF-176C8D91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49" y="321365"/>
            <a:ext cx="8273989" cy="593035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Setpoint</a:t>
            </a:r>
            <a:r>
              <a:rPr lang="en-US" sz="3200" dirty="0"/>
              <a:t>, Range and Span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EB05E-ABE4-40B9-BF75-D569ACE17E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E47A5F-68BD-4E6C-BCC6-E21FA308A6BD}"/>
              </a:ext>
            </a:extLst>
          </p:cNvPr>
          <p:cNvGrpSpPr/>
          <p:nvPr/>
        </p:nvGrpSpPr>
        <p:grpSpPr>
          <a:xfrm>
            <a:off x="1420308" y="1038699"/>
            <a:ext cx="6116834" cy="1054463"/>
            <a:chOff x="2425576" y="3977125"/>
            <a:chExt cx="3241296" cy="4958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E89502-F680-4438-9546-ABD912340E98}"/>
                </a:ext>
              </a:extLst>
            </p:cNvPr>
            <p:cNvSpPr/>
            <p:nvPr/>
          </p:nvSpPr>
          <p:spPr>
            <a:xfrm>
              <a:off x="3353735" y="3977128"/>
              <a:ext cx="1490134" cy="239180"/>
            </a:xfrm>
            <a:prstGeom prst="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A2796C-6EA0-4A27-8756-1E76FD554E28}"/>
                </a:ext>
              </a:extLst>
            </p:cNvPr>
            <p:cNvSpPr/>
            <p:nvPr/>
          </p:nvSpPr>
          <p:spPr>
            <a:xfrm>
              <a:off x="2425576" y="3977126"/>
              <a:ext cx="922867" cy="239181"/>
            </a:xfrm>
            <a:prstGeom prst="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Too Low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E04A21-253D-4660-A099-9E75F7543C91}"/>
                </a:ext>
              </a:extLst>
            </p:cNvPr>
            <p:cNvSpPr/>
            <p:nvPr/>
          </p:nvSpPr>
          <p:spPr>
            <a:xfrm>
              <a:off x="4849160" y="3977125"/>
              <a:ext cx="817712" cy="239181"/>
            </a:xfrm>
            <a:prstGeom prst="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To High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CF27732-89E2-40A1-BD3F-2C5AC3E2B85F}"/>
                </a:ext>
              </a:extLst>
            </p:cNvPr>
            <p:cNvGrpSpPr/>
            <p:nvPr/>
          </p:nvGrpSpPr>
          <p:grpSpPr>
            <a:xfrm>
              <a:off x="2948703" y="4226915"/>
              <a:ext cx="2534152" cy="246019"/>
              <a:chOff x="2948703" y="4226915"/>
              <a:chExt cx="2534152" cy="24601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248A64-5B12-422E-8CBA-013EE26DFBB5}"/>
                  </a:ext>
                </a:extLst>
              </p:cNvPr>
              <p:cNvSpPr txBox="1"/>
              <p:nvPr/>
            </p:nvSpPr>
            <p:spPr>
              <a:xfrm>
                <a:off x="2948703" y="4226916"/>
                <a:ext cx="799481" cy="246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Min: 75°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26F073-A17C-4E5F-A56A-D23DCFAF41F5}"/>
                  </a:ext>
                </a:extLst>
              </p:cNvPr>
              <p:cNvSpPr txBox="1"/>
              <p:nvPr/>
            </p:nvSpPr>
            <p:spPr>
              <a:xfrm>
                <a:off x="4464776" y="4226915"/>
                <a:ext cx="1018079" cy="246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Max: 80°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C1CBDCF-1F82-479F-92D0-D2823DCDFDA2}"/>
              </a:ext>
            </a:extLst>
          </p:cNvPr>
          <p:cNvSpPr txBox="1"/>
          <p:nvPr/>
        </p:nvSpPr>
        <p:spPr>
          <a:xfrm>
            <a:off x="890929" y="2543656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Range</a:t>
            </a:r>
            <a:r>
              <a:rPr lang="en-US" sz="2800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3A7CDB-7E48-491C-B602-EF475CD40DF2}"/>
              </a:ext>
            </a:extLst>
          </p:cNvPr>
          <p:cNvSpPr txBox="1"/>
          <p:nvPr/>
        </p:nvSpPr>
        <p:spPr>
          <a:xfrm>
            <a:off x="4554243" y="2543656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Span</a:t>
            </a:r>
            <a:r>
              <a:rPr lang="en-US" sz="2800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130A03-2919-4EBE-923D-556AEA906A8A}"/>
              </a:ext>
            </a:extLst>
          </p:cNvPr>
          <p:cNvSpPr txBox="1"/>
          <p:nvPr/>
        </p:nvSpPr>
        <p:spPr>
          <a:xfrm>
            <a:off x="7828681" y="31994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Handout</a:t>
            </a:r>
          </a:p>
        </p:txBody>
      </p:sp>
    </p:spTree>
    <p:extLst>
      <p:ext uri="{BB962C8B-B14F-4D97-AF65-F5344CB8AC3E}">
        <p14:creationId xmlns:p14="http://schemas.microsoft.com/office/powerpoint/2010/main" val="361853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>
            <a:spLocks noGrp="1"/>
          </p:cNvSpPr>
          <p:nvPr>
            <p:ph type="title"/>
          </p:nvPr>
        </p:nvSpPr>
        <p:spPr>
          <a:xfrm>
            <a:off x="566057" y="420237"/>
            <a:ext cx="7990114" cy="568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Process Variables</a:t>
            </a:r>
            <a:endParaRPr dirty="0"/>
          </a:p>
        </p:txBody>
      </p:sp>
      <p:sp>
        <p:nvSpPr>
          <p:cNvPr id="186" name="Google Shape;186;p20"/>
          <p:cNvSpPr txBox="1">
            <a:spLocks noGrp="1"/>
          </p:cNvSpPr>
          <p:nvPr>
            <p:ph type="body" idx="1"/>
          </p:nvPr>
        </p:nvSpPr>
        <p:spPr>
          <a:xfrm>
            <a:off x="420914" y="989211"/>
            <a:ext cx="8157029" cy="3586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 dirty="0">
                <a:solidFill>
                  <a:schemeClr val="lt1"/>
                </a:solidFill>
              </a:rPr>
              <a:t>In the broader scope of industrial processes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 dirty="0">
                <a:solidFill>
                  <a:schemeClr val="lt1"/>
                </a:solidFill>
              </a:rPr>
              <a:t>Define Process Variable and identify different types of process variables.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 dirty="0">
                <a:solidFill>
                  <a:schemeClr val="lt1"/>
                </a:solidFill>
              </a:rPr>
              <a:t>Define Setpoint, Upset and Error and give examples.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 dirty="0">
                <a:solidFill>
                  <a:schemeClr val="lt1"/>
                </a:solidFill>
              </a:rPr>
              <a:t>Define Range and Span.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 dirty="0">
                <a:solidFill>
                  <a:schemeClr val="lt1"/>
                </a:solidFill>
              </a:rPr>
              <a:t>Define Repeatability, Sensitivity, Drift and Accuracy relevant to process sensors.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sz="2400" dirty="0">
              <a:solidFill>
                <a:schemeClr val="lt1"/>
              </a:solidFill>
            </a:endParaRPr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26" y="4575775"/>
            <a:ext cx="1112322" cy="3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96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765575" y="286580"/>
            <a:ext cx="7505700" cy="521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Process Variable?</a:t>
            </a:r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body" idx="1"/>
          </p:nvPr>
        </p:nvSpPr>
        <p:spPr>
          <a:xfrm>
            <a:off x="381740" y="808498"/>
            <a:ext cx="8318377" cy="36305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The parameters or quantities that we wish to measure and control at the correct limit are called </a:t>
            </a:r>
            <a:r>
              <a:rPr lang="en" sz="2400" b="1" dirty="0"/>
              <a:t>Process Variables </a:t>
            </a:r>
            <a:r>
              <a:rPr lang="en" sz="2400" dirty="0"/>
              <a:t>(PV)</a:t>
            </a:r>
            <a:endParaRPr sz="2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Some common types of process variables in industry are temperature, flow, level, and pressure.</a:t>
            </a:r>
            <a:endParaRPr sz="2400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  <p:pic>
        <p:nvPicPr>
          <p:cNvPr id="147" name="Google Shape;1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26" y="4575775"/>
            <a:ext cx="1112322" cy="3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7488" y="2886281"/>
            <a:ext cx="1932111" cy="17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150" y="2974241"/>
            <a:ext cx="2595300" cy="162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0648" y="2886279"/>
            <a:ext cx="1796850" cy="17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56950" y="2990691"/>
            <a:ext cx="1503200" cy="158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2509" y="595777"/>
            <a:ext cx="2452575" cy="15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493" y="2881714"/>
            <a:ext cx="1373322" cy="18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819150" y="366631"/>
            <a:ext cx="7505700" cy="613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Types of Process Variables</a:t>
            </a:r>
            <a:endParaRPr dirty="0"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537030" y="870857"/>
            <a:ext cx="6393542" cy="3567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b="1" dirty="0">
                <a:solidFill>
                  <a:schemeClr val="lt1"/>
                </a:solidFill>
              </a:rPr>
              <a:t>Flow</a:t>
            </a:r>
            <a:r>
              <a:rPr lang="en" sz="2000" dirty="0">
                <a:solidFill>
                  <a:schemeClr val="lt1"/>
                </a:solidFill>
              </a:rPr>
              <a:t> is defined as the quantity of a fluid passing a certain point within a certain period of time.</a:t>
            </a:r>
            <a:endParaRPr sz="2000" dirty="0"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>
                <a:solidFill>
                  <a:schemeClr val="lt1"/>
                </a:solidFill>
              </a:rPr>
              <a:t>One of the most common units of measure for flow is gallons per minute, or GPM.</a:t>
            </a:r>
            <a:endParaRPr sz="2000" dirty="0"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2000" dirty="0">
                <a:solidFill>
                  <a:schemeClr val="lt1"/>
                </a:solidFill>
              </a:rPr>
              <a:t>For example: A water filter that filters at a certain rate. 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b="1" dirty="0"/>
              <a:t>Temperature</a:t>
            </a:r>
            <a:r>
              <a:rPr lang="en" sz="2000" dirty="0"/>
              <a:t> is the amount of heat in a substance, usually measured in degrees Fahrenheit,  ℉, or Celsius, </a:t>
            </a:r>
            <a:r>
              <a:rPr lang="en" sz="2000" dirty="0">
                <a:solidFill>
                  <a:schemeClr val="lt1"/>
                </a:solidFill>
              </a:rPr>
              <a:t>℃</a:t>
            </a:r>
            <a:r>
              <a:rPr lang="en" sz="2000" dirty="0"/>
              <a:t>.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For example: a thermometer </a:t>
            </a:r>
            <a:endParaRPr sz="2000" dirty="0"/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926" y="4575775"/>
            <a:ext cx="1112322" cy="3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8"/>
          <p:cNvPicPr preferRelativeResize="0"/>
          <p:nvPr/>
        </p:nvPicPr>
        <p:blipFill rotWithShape="1">
          <a:blip r:embed="rId3">
            <a:alphaModFix/>
          </a:blip>
          <a:srcRect t="12501" b="12501"/>
          <a:stretch/>
        </p:blipFill>
        <p:spPr>
          <a:xfrm>
            <a:off x="6790260" y="1008742"/>
            <a:ext cx="2009644" cy="154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 rotWithShape="1">
          <a:blip r:embed="rId4">
            <a:alphaModFix/>
          </a:blip>
          <a:srcRect l="10937" r="10937"/>
          <a:stretch/>
        </p:blipFill>
        <p:spPr>
          <a:xfrm>
            <a:off x="7083223" y="3298735"/>
            <a:ext cx="1581861" cy="136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819150" y="285690"/>
            <a:ext cx="7505700" cy="519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Type of Process Variables Cont.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275208" y="727970"/>
            <a:ext cx="6738151" cy="4016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2400" b="1" dirty="0">
                <a:solidFill>
                  <a:srgbClr val="000000"/>
                </a:solidFill>
              </a:rPr>
              <a:t>Level</a:t>
            </a:r>
            <a:r>
              <a:rPr lang="en" sz="2400" dirty="0">
                <a:solidFill>
                  <a:srgbClr val="000000"/>
                </a:solidFill>
              </a:rPr>
              <a:t> is simply the height of material in a container. This can be any material that flows and takes the shape of its container. Level can be measured in feet, inches or as a percentage.</a:t>
            </a:r>
            <a:endParaRPr sz="24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2400" dirty="0">
                <a:solidFill>
                  <a:srgbClr val="000000"/>
                </a:solidFill>
              </a:rPr>
              <a:t>For example: oil levels in your car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2400" b="1" dirty="0">
                <a:solidFill>
                  <a:srgbClr val="000000"/>
                </a:solidFill>
              </a:rPr>
              <a:t>Pressure</a:t>
            </a:r>
            <a:r>
              <a:rPr lang="en" sz="2400" dirty="0">
                <a:solidFill>
                  <a:srgbClr val="000000"/>
                </a:solidFill>
              </a:rPr>
              <a:t> is defined as force divided by the area that the force is acting on. The most common unit of measure of pressure is pounds per square inch or PSI.</a:t>
            </a:r>
            <a:endParaRPr sz="24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2400" dirty="0">
                <a:solidFill>
                  <a:srgbClr val="000000"/>
                </a:solidFill>
              </a:rPr>
              <a:t>For example: the air pressure in your tires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71" name="Google Shape;171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846" y="1386808"/>
            <a:ext cx="1641042" cy="118494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457199" y="451282"/>
            <a:ext cx="8236857" cy="644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Setpoint, Upset, and Error</a:t>
            </a:r>
            <a:endParaRPr dirty="0"/>
          </a:p>
        </p:txBody>
      </p:sp>
      <p:sp>
        <p:nvSpPr>
          <p:cNvPr id="177" name="Google Shape;177;p19"/>
          <p:cNvSpPr txBox="1">
            <a:spLocks noGrp="1"/>
          </p:cNvSpPr>
          <p:nvPr>
            <p:ph type="body" idx="1"/>
          </p:nvPr>
        </p:nvSpPr>
        <p:spPr>
          <a:xfrm>
            <a:off x="544286" y="900289"/>
            <a:ext cx="8142515" cy="3342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The </a:t>
            </a:r>
            <a:r>
              <a:rPr lang="en" sz="2000" dirty="0">
                <a:solidFill>
                  <a:srgbClr val="FF0000"/>
                </a:solidFill>
              </a:rPr>
              <a:t>value that must be maintained</a:t>
            </a:r>
            <a:r>
              <a:rPr lang="en" sz="2000" dirty="0"/>
              <a:t>, such as the washing machine water level, or the speed of the car, is the </a:t>
            </a:r>
            <a:r>
              <a:rPr lang="en" sz="2000" b="1" dirty="0"/>
              <a:t>process variable (PV)</a:t>
            </a:r>
            <a:r>
              <a:rPr lang="en" sz="2000" dirty="0"/>
              <a:t>.</a:t>
            </a:r>
            <a:endParaRPr sz="2000" dirty="0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2000" dirty="0"/>
              <a:t>The </a:t>
            </a:r>
            <a:r>
              <a:rPr lang="en" sz="2000" dirty="0">
                <a:solidFill>
                  <a:srgbClr val="FF0000"/>
                </a:solidFill>
              </a:rPr>
              <a:t>desired value </a:t>
            </a:r>
            <a:r>
              <a:rPr lang="en" sz="2000" dirty="0"/>
              <a:t>of the PV is called the </a:t>
            </a:r>
            <a:r>
              <a:rPr lang="en" sz="2000" b="1" dirty="0"/>
              <a:t>set point</a:t>
            </a:r>
            <a:r>
              <a:rPr lang="en" sz="2000" dirty="0"/>
              <a:t>.</a:t>
            </a:r>
            <a:endParaRPr sz="20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800" dirty="0"/>
              <a:t>For example: Setting your car’s cruise control to 70 mph</a:t>
            </a:r>
            <a:endParaRPr sz="18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000" dirty="0"/>
              <a:t>When the process variable </a:t>
            </a:r>
            <a:r>
              <a:rPr lang="en" sz="2000" dirty="0">
                <a:solidFill>
                  <a:srgbClr val="FF0000"/>
                </a:solidFill>
              </a:rPr>
              <a:t>deviates from set point</a:t>
            </a:r>
            <a:r>
              <a:rPr lang="en" sz="2000" dirty="0"/>
              <a:t>, we call this a </a:t>
            </a:r>
            <a:r>
              <a:rPr lang="en" sz="2000" b="1" dirty="0"/>
              <a:t>process upset</a:t>
            </a:r>
            <a:r>
              <a:rPr lang="en" sz="2000" dirty="0"/>
              <a:t>. </a:t>
            </a:r>
            <a:endParaRPr sz="20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800" dirty="0"/>
              <a:t>For example: When you go up a hill, your car will begin to slow down</a:t>
            </a:r>
            <a:endParaRPr sz="18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000" dirty="0"/>
              <a:t>The </a:t>
            </a:r>
            <a:r>
              <a:rPr lang="en" sz="2000" dirty="0">
                <a:solidFill>
                  <a:srgbClr val="FF0000"/>
                </a:solidFill>
              </a:rPr>
              <a:t>amount of the deviation </a:t>
            </a:r>
            <a:r>
              <a:rPr lang="en" sz="2000" dirty="0"/>
              <a:t>is called the </a:t>
            </a:r>
            <a:r>
              <a:rPr lang="en" sz="2000" b="1" dirty="0"/>
              <a:t>error</a:t>
            </a:r>
            <a:r>
              <a:rPr lang="en" sz="2000" dirty="0"/>
              <a:t>. </a:t>
            </a:r>
            <a:endParaRPr sz="20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800" dirty="0"/>
              <a:t>For example: the difference between your cars set speed and the cars current speed</a:t>
            </a:r>
            <a:endParaRPr sz="1800" dirty="0"/>
          </a:p>
        </p:txBody>
      </p:sp>
      <p:pic>
        <p:nvPicPr>
          <p:cNvPr id="178" name="Google Shape;17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926" y="4575775"/>
            <a:ext cx="1112322" cy="3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99B8645-8DCD-4541-BD27-AD551C2D8C41}"/>
              </a:ext>
            </a:extLst>
          </p:cNvPr>
          <p:cNvSpPr/>
          <p:nvPr/>
        </p:nvSpPr>
        <p:spPr>
          <a:xfrm>
            <a:off x="3644528" y="660738"/>
            <a:ext cx="2285889" cy="426005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Circuit Board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EDCFA26-AA6C-4215-9CC3-2B21C8BA3443}"/>
              </a:ext>
            </a:extLst>
          </p:cNvPr>
          <p:cNvSpPr/>
          <p:nvPr/>
        </p:nvSpPr>
        <p:spPr>
          <a:xfrm>
            <a:off x="6623268" y="803366"/>
            <a:ext cx="1735399" cy="255113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Water Bath</a:t>
            </a:r>
          </a:p>
          <a:p>
            <a:pPr algn="ctr"/>
            <a:endParaRPr lang="en-US" sz="1050" b="1" dirty="0">
              <a:solidFill>
                <a:schemeClr val="bg1"/>
              </a:solidFill>
            </a:endParaRPr>
          </a:p>
          <a:p>
            <a:pPr algn="ctr"/>
            <a:endParaRPr lang="en-US" sz="1050" b="1" dirty="0">
              <a:solidFill>
                <a:schemeClr val="bg1"/>
              </a:solidFill>
            </a:endParaRP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F8F77-7FA3-4A28-8D14-6C7F7B61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570"/>
            <a:ext cx="7886700" cy="529522"/>
          </a:xfrm>
        </p:spPr>
        <p:txBody>
          <a:bodyPr/>
          <a:lstStyle/>
          <a:p>
            <a:r>
              <a:rPr lang="en-US" sz="2800" b="1" dirty="0"/>
              <a:t>Sous Vide Control System Block Diagram</a:t>
            </a:r>
          </a:p>
        </p:txBody>
      </p:sp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731BAE6-AFEB-49C0-829E-7A77796B9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" y="4820479"/>
            <a:ext cx="1245467" cy="3230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73C35F-EC8A-4FCA-92F1-0BD81ADEBF89}"/>
              </a:ext>
            </a:extLst>
          </p:cNvPr>
          <p:cNvSpPr/>
          <p:nvPr/>
        </p:nvSpPr>
        <p:spPr>
          <a:xfrm>
            <a:off x="1654185" y="1015601"/>
            <a:ext cx="1301621" cy="36940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Arduino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Microcontroller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3E5765-1A37-4AA9-A808-C32E2ED040D1}"/>
              </a:ext>
            </a:extLst>
          </p:cNvPr>
          <p:cNvSpPr/>
          <p:nvPr/>
        </p:nvSpPr>
        <p:spPr>
          <a:xfrm>
            <a:off x="4138460" y="1015601"/>
            <a:ext cx="1301621" cy="145960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Cascading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Switch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Circuit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6BEC1C-E617-41B5-9DBC-FFE143D33221}"/>
              </a:ext>
            </a:extLst>
          </p:cNvPr>
          <p:cNvSpPr/>
          <p:nvPr/>
        </p:nvSpPr>
        <p:spPr>
          <a:xfrm>
            <a:off x="6908382" y="1399006"/>
            <a:ext cx="1301621" cy="69279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Heater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Resistor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F0F203-4E02-42B9-97F1-958A0802E802}"/>
              </a:ext>
            </a:extLst>
          </p:cNvPr>
          <p:cNvSpPr/>
          <p:nvPr/>
        </p:nvSpPr>
        <p:spPr>
          <a:xfrm>
            <a:off x="4138460" y="3014065"/>
            <a:ext cx="1301621" cy="8348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Potentiometer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000E64-CD2C-4D37-8DB9-D6A6F2873372}"/>
              </a:ext>
            </a:extLst>
          </p:cNvPr>
          <p:cNvSpPr/>
          <p:nvPr/>
        </p:nvSpPr>
        <p:spPr>
          <a:xfrm>
            <a:off x="4138460" y="3943353"/>
            <a:ext cx="1301621" cy="85025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Power On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LED Circuit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41378B-A666-45CF-98F6-1BE0EA15FE19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955806" y="1745405"/>
            <a:ext cx="118265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E808AB-5DF2-4A0F-8887-96A34BFBC22F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2955806" y="3431478"/>
            <a:ext cx="118265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C7CBC44-9C19-4405-B9B6-69EA35A113DA}"/>
              </a:ext>
            </a:extLst>
          </p:cNvPr>
          <p:cNvSpPr txBox="1"/>
          <p:nvPr/>
        </p:nvSpPr>
        <p:spPr>
          <a:xfrm>
            <a:off x="2378250" y="3300854"/>
            <a:ext cx="6607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Analog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Input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63254E-D3FC-4204-A608-7C71F637595C}"/>
              </a:ext>
            </a:extLst>
          </p:cNvPr>
          <p:cNvSpPr txBox="1"/>
          <p:nvPr/>
        </p:nvSpPr>
        <p:spPr>
          <a:xfrm>
            <a:off x="2267084" y="4240839"/>
            <a:ext cx="77457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Digital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Output 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562DCD-6E25-48BC-B3F3-1988A5244B0E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955806" y="4368479"/>
            <a:ext cx="1182654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8A3AEFE-E045-4D0B-A1C3-71A7A864238B}"/>
              </a:ext>
            </a:extLst>
          </p:cNvPr>
          <p:cNvSpPr/>
          <p:nvPr/>
        </p:nvSpPr>
        <p:spPr>
          <a:xfrm>
            <a:off x="6908382" y="2365312"/>
            <a:ext cx="1301621" cy="69279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Thermistor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D537CD-A72B-4A20-84FC-BD211C98F9E5}"/>
              </a:ext>
            </a:extLst>
          </p:cNvPr>
          <p:cNvCxnSpPr>
            <a:cxnSpLocks/>
            <a:stCxn id="32" idx="1"/>
            <a:endCxn id="65" idx="3"/>
          </p:cNvCxnSpPr>
          <p:nvPr/>
        </p:nvCxnSpPr>
        <p:spPr>
          <a:xfrm flipH="1">
            <a:off x="5440080" y="2711711"/>
            <a:ext cx="1468302" cy="1009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0FF508E-8E8E-4059-BE95-A9BF8899D389}"/>
              </a:ext>
            </a:extLst>
          </p:cNvPr>
          <p:cNvSpPr/>
          <p:nvPr/>
        </p:nvSpPr>
        <p:spPr>
          <a:xfrm>
            <a:off x="226477" y="1253451"/>
            <a:ext cx="874866" cy="98390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PC / Serial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Monitor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B238164-4FFD-4D8D-AD1F-50C0C565660A}"/>
              </a:ext>
            </a:extLst>
          </p:cNvPr>
          <p:cNvSpPr/>
          <p:nvPr/>
        </p:nvSpPr>
        <p:spPr>
          <a:xfrm>
            <a:off x="226477" y="2624602"/>
            <a:ext cx="874866" cy="98390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9V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Power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Supply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968D30C-9761-496B-BCA3-8CB9F52761FA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101343" y="3116556"/>
            <a:ext cx="572492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B870FE2-4C3A-4207-BBC1-DF3BE540B05C}"/>
              </a:ext>
            </a:extLst>
          </p:cNvPr>
          <p:cNvCxnSpPr>
            <a:cxnSpLocks/>
            <a:endCxn id="39" idx="3"/>
          </p:cNvCxnSpPr>
          <p:nvPr/>
        </p:nvCxnSpPr>
        <p:spPr>
          <a:xfrm flipH="1">
            <a:off x="1101343" y="1745405"/>
            <a:ext cx="54881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28E5051-CB89-43F6-902C-F569FD021176}"/>
              </a:ext>
            </a:extLst>
          </p:cNvPr>
          <p:cNvSpPr txBox="1"/>
          <p:nvPr/>
        </p:nvSpPr>
        <p:spPr>
          <a:xfrm>
            <a:off x="2345745" y="2488012"/>
            <a:ext cx="6607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Analog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Input 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9F0329-7634-43F4-8278-CBFD6D060453}"/>
              </a:ext>
            </a:extLst>
          </p:cNvPr>
          <p:cNvSpPr txBox="1"/>
          <p:nvPr/>
        </p:nvSpPr>
        <p:spPr>
          <a:xfrm>
            <a:off x="2243115" y="1639678"/>
            <a:ext cx="77457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Digital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Output 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CE705C-3091-4C0E-99A6-35F70ED1AF61}"/>
              </a:ext>
            </a:extLst>
          </p:cNvPr>
          <p:cNvSpPr txBox="1"/>
          <p:nvPr/>
        </p:nvSpPr>
        <p:spPr>
          <a:xfrm>
            <a:off x="1203839" y="1512721"/>
            <a:ext cx="50045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USB</a:t>
            </a: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A6DE9DE1-2CA4-48C5-9949-6D777731E36B}"/>
              </a:ext>
            </a:extLst>
          </p:cNvPr>
          <p:cNvCxnSpPr>
            <a:cxnSpLocks/>
          </p:cNvCxnSpPr>
          <p:nvPr/>
        </p:nvCxnSpPr>
        <p:spPr>
          <a:xfrm flipV="1">
            <a:off x="1650156" y="2128719"/>
            <a:ext cx="2488304" cy="987837"/>
          </a:xfrm>
          <a:prstGeom prst="bentConnector3">
            <a:avLst>
              <a:gd name="adj1" fmla="val 21595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E2F7598-D5AA-46A2-9726-5BFBD3E14D86}"/>
              </a:ext>
            </a:extLst>
          </p:cNvPr>
          <p:cNvSpPr txBox="1"/>
          <p:nvPr/>
        </p:nvSpPr>
        <p:spPr>
          <a:xfrm>
            <a:off x="4141932" y="2001762"/>
            <a:ext cx="122501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Relay Contacts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907674E-F5BE-4D4B-A41B-4C2704D2F223}"/>
              </a:ext>
            </a:extLst>
          </p:cNvPr>
          <p:cNvSpPr/>
          <p:nvPr/>
        </p:nvSpPr>
        <p:spPr>
          <a:xfrm>
            <a:off x="4138460" y="2557908"/>
            <a:ext cx="1301621" cy="32779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Voltage Divider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F67AE45-4349-4C88-9E66-30C78754AAA4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2921770" y="2721804"/>
            <a:ext cx="1216690" cy="79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3FFAD2A-54C3-499F-A148-60888A065121}"/>
              </a:ext>
            </a:extLst>
          </p:cNvPr>
          <p:cNvSpPr txBox="1"/>
          <p:nvPr/>
        </p:nvSpPr>
        <p:spPr>
          <a:xfrm>
            <a:off x="1201825" y="2862640"/>
            <a:ext cx="50045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8.3V</a:t>
            </a:r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B180F119-DF15-4D5E-9817-1F511F4F44C1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5440080" y="1745404"/>
            <a:ext cx="1468302" cy="383315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3DCAC7B-4F9E-4B8E-BC56-F8AF29CAD009}"/>
              </a:ext>
            </a:extLst>
          </p:cNvPr>
          <p:cNvSpPr txBox="1"/>
          <p:nvPr/>
        </p:nvSpPr>
        <p:spPr>
          <a:xfrm>
            <a:off x="1685214" y="3704442"/>
            <a:ext cx="848309" cy="4616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Voltage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Regulator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611A445-91A8-4CD9-86FC-EC57F48ED6F3}"/>
              </a:ext>
            </a:extLst>
          </p:cNvPr>
          <p:cNvCxnSpPr>
            <a:cxnSpLocks/>
            <a:endCxn id="84" idx="0"/>
          </p:cNvCxnSpPr>
          <p:nvPr/>
        </p:nvCxnSpPr>
        <p:spPr>
          <a:xfrm>
            <a:off x="2098663" y="3116555"/>
            <a:ext cx="10706" cy="58788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4399CB1-9479-43BC-887D-853A41009C5E}"/>
              </a:ext>
            </a:extLst>
          </p:cNvPr>
          <p:cNvCxnSpPr>
            <a:cxnSpLocks/>
            <a:stCxn id="84" idx="3"/>
          </p:cNvCxnSpPr>
          <p:nvPr/>
        </p:nvCxnSpPr>
        <p:spPr>
          <a:xfrm flipV="1">
            <a:off x="2533523" y="3923733"/>
            <a:ext cx="1125054" cy="1154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D4E232B4-3A03-4BF7-869D-E0985DA34B4D}"/>
              </a:ext>
            </a:extLst>
          </p:cNvPr>
          <p:cNvSpPr txBox="1"/>
          <p:nvPr/>
        </p:nvSpPr>
        <p:spPr>
          <a:xfrm>
            <a:off x="2463515" y="3886293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5V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577F6-F059-4ED3-804F-7282BBC08AD8}"/>
              </a:ext>
            </a:extLst>
          </p:cNvPr>
          <p:cNvSpPr txBox="1"/>
          <p:nvPr/>
        </p:nvSpPr>
        <p:spPr>
          <a:xfrm>
            <a:off x="6891871" y="3608509"/>
            <a:ext cx="1326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Measures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Process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Variable</a:t>
            </a:r>
          </a:p>
          <a:p>
            <a:pPr algn="ctr"/>
            <a:r>
              <a:rPr lang="en-US" dirty="0">
                <a:solidFill>
                  <a:srgbClr val="0000CC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Temperature</a:t>
            </a:r>
            <a:r>
              <a:rPr lang="en-US" dirty="0">
                <a:solidFill>
                  <a:srgbClr val="0000CC"/>
                </a:solidFill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6C9296-95F4-436C-8C45-08CE9287332E}"/>
              </a:ext>
            </a:extLst>
          </p:cNvPr>
          <p:cNvCxnSpPr>
            <a:stCxn id="32" idx="2"/>
            <a:endCxn id="5" idx="0"/>
          </p:cNvCxnSpPr>
          <p:nvPr/>
        </p:nvCxnSpPr>
        <p:spPr>
          <a:xfrm flipH="1">
            <a:off x="7554873" y="3058110"/>
            <a:ext cx="4320" cy="550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BA1ED56-F64C-46EF-AED3-1DFDF3B96C33}"/>
              </a:ext>
            </a:extLst>
          </p:cNvPr>
          <p:cNvSpPr txBox="1"/>
          <p:nvPr/>
        </p:nvSpPr>
        <p:spPr>
          <a:xfrm>
            <a:off x="5651834" y="2949677"/>
            <a:ext cx="12666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Set Desired</a:t>
            </a:r>
          </a:p>
          <a:p>
            <a:pPr algn="ctr"/>
            <a:r>
              <a:rPr lang="en-US" dirty="0">
                <a:solidFill>
                  <a:srgbClr val="0000CC"/>
                </a:solidFill>
              </a:rPr>
              <a:t>Value</a:t>
            </a:r>
          </a:p>
          <a:p>
            <a:pPr algn="ctr"/>
            <a:r>
              <a:rPr lang="en-US" dirty="0">
                <a:solidFill>
                  <a:srgbClr val="0000CC"/>
                </a:solidFill>
              </a:rPr>
              <a:t>(</a:t>
            </a:r>
            <a:r>
              <a:rPr lang="en-US" b="1" dirty="0">
                <a:solidFill>
                  <a:srgbClr val="0000CC"/>
                </a:solidFill>
              </a:rPr>
              <a:t>Setpoint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Temperature</a:t>
            </a:r>
            <a:r>
              <a:rPr lang="en-US" dirty="0">
                <a:solidFill>
                  <a:srgbClr val="0000CC"/>
                </a:solidFill>
              </a:rPr>
              <a:t>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522498E-BC16-41AD-8B87-BCE0E3A41829}"/>
              </a:ext>
            </a:extLst>
          </p:cNvPr>
          <p:cNvCxnSpPr>
            <a:cxnSpLocks/>
            <a:stCxn id="40" idx="1"/>
            <a:endCxn id="11" idx="3"/>
          </p:cNvCxnSpPr>
          <p:nvPr/>
        </p:nvCxnSpPr>
        <p:spPr>
          <a:xfrm flipH="1">
            <a:off x="5440081" y="3426731"/>
            <a:ext cx="211753" cy="4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06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>
            <a:spLocks noGrp="1"/>
          </p:cNvSpPr>
          <p:nvPr>
            <p:ph type="title"/>
          </p:nvPr>
        </p:nvSpPr>
        <p:spPr>
          <a:xfrm>
            <a:off x="566057" y="420237"/>
            <a:ext cx="7990114" cy="568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Range, Span </a:t>
            </a:r>
            <a:r>
              <a:rPr lang="en-US" dirty="0"/>
              <a:t>and Proportional</a:t>
            </a:r>
            <a:endParaRPr dirty="0"/>
          </a:p>
        </p:txBody>
      </p:sp>
      <p:sp>
        <p:nvSpPr>
          <p:cNvPr id="186" name="Google Shape;186;p20"/>
          <p:cNvSpPr txBox="1">
            <a:spLocks noGrp="1"/>
          </p:cNvSpPr>
          <p:nvPr>
            <p:ph type="body" idx="1"/>
          </p:nvPr>
        </p:nvSpPr>
        <p:spPr>
          <a:xfrm>
            <a:off x="420914" y="989211"/>
            <a:ext cx="8157029" cy="3586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000" dirty="0"/>
              <a:t>The process variable will have a </a:t>
            </a:r>
            <a:r>
              <a:rPr lang="en" sz="2000" dirty="0">
                <a:solidFill>
                  <a:schemeClr val="accent6"/>
                </a:solidFill>
              </a:rPr>
              <a:t>minimum and maximum </a:t>
            </a:r>
            <a:r>
              <a:rPr lang="en" sz="2000" dirty="0"/>
              <a:t>value called the </a:t>
            </a:r>
            <a:r>
              <a:rPr lang="en" sz="2000" b="1" dirty="0"/>
              <a:t>range.  </a:t>
            </a:r>
            <a:r>
              <a:rPr lang="en" sz="2000" u="sng" dirty="0"/>
              <a:t>For example</a:t>
            </a:r>
            <a:r>
              <a:rPr lang="en" sz="2000" dirty="0"/>
              <a:t>: the temperature of a process might have a range of 50℉ to 150℉.</a:t>
            </a:r>
            <a:endParaRPr sz="20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000" dirty="0"/>
              <a:t>The </a:t>
            </a:r>
            <a:r>
              <a:rPr lang="en" sz="2000" dirty="0">
                <a:solidFill>
                  <a:schemeClr val="accent6"/>
                </a:solidFill>
              </a:rPr>
              <a:t>difference between the maximum and minimum </a:t>
            </a:r>
            <a:r>
              <a:rPr lang="en" sz="2000" dirty="0"/>
              <a:t>values of a range is called the </a:t>
            </a:r>
            <a:r>
              <a:rPr lang="en" sz="2000" b="1" dirty="0"/>
              <a:t>span</a:t>
            </a:r>
            <a:r>
              <a:rPr lang="en" sz="2000" dirty="0"/>
              <a:t>. </a:t>
            </a:r>
            <a:r>
              <a:rPr lang="en" sz="2000" u="sng" dirty="0"/>
              <a:t>For example</a:t>
            </a:r>
            <a:r>
              <a:rPr lang="en" sz="2000" dirty="0"/>
              <a:t>: a range of 50</a:t>
            </a:r>
            <a:r>
              <a:rPr lang="en" sz="2000" dirty="0">
                <a:solidFill>
                  <a:schemeClr val="lt1"/>
                </a:solidFill>
              </a:rPr>
              <a:t>℉ to 150℉ would have a span of 100.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2000" b="1" dirty="0">
                <a:solidFill>
                  <a:schemeClr val="lt1"/>
                </a:solidFill>
              </a:rPr>
              <a:t>Proportional</a:t>
            </a:r>
            <a:r>
              <a:rPr lang="en" sz="2000" dirty="0">
                <a:solidFill>
                  <a:schemeClr val="lt1"/>
                </a:solidFill>
              </a:rPr>
              <a:t> is something that has a </a:t>
            </a:r>
            <a:r>
              <a:rPr lang="en" sz="2000" dirty="0">
                <a:solidFill>
                  <a:schemeClr val="accent6">
                    <a:lumMod val="75000"/>
                  </a:schemeClr>
                </a:solidFill>
              </a:rPr>
              <a:t>relatively correct relationship of size or that is appropriate</a:t>
            </a:r>
            <a:r>
              <a:rPr lang="en" sz="2000" dirty="0">
                <a:solidFill>
                  <a:schemeClr val="lt1"/>
                </a:solidFill>
              </a:rPr>
              <a:t>. </a:t>
            </a:r>
            <a:r>
              <a:rPr lang="en" sz="2000" u="sng" dirty="0">
                <a:solidFill>
                  <a:schemeClr val="lt1"/>
                </a:solidFill>
              </a:rPr>
              <a:t>For example</a:t>
            </a:r>
            <a:r>
              <a:rPr lang="en" sz="2000" dirty="0">
                <a:solidFill>
                  <a:schemeClr val="lt1"/>
                </a:solidFill>
              </a:rPr>
              <a:t>: the amount of pay a worker gets for the hours they put in.</a:t>
            </a:r>
            <a:endParaRPr sz="2000" dirty="0">
              <a:solidFill>
                <a:schemeClr val="lt1"/>
              </a:solidFill>
            </a:endParaRPr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26" y="4575775"/>
            <a:ext cx="1112322" cy="3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DBB3E894-69BC-4B08-B3EF-176C8D91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49" y="321365"/>
            <a:ext cx="8273989" cy="593035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Setpoint</a:t>
            </a:r>
            <a:r>
              <a:rPr lang="en-US" sz="3200" dirty="0"/>
              <a:t>, Range and Span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EB05E-ABE4-40B9-BF75-D569ACE17E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E47A5F-68BD-4E6C-BCC6-E21FA308A6BD}"/>
              </a:ext>
            </a:extLst>
          </p:cNvPr>
          <p:cNvGrpSpPr/>
          <p:nvPr/>
        </p:nvGrpSpPr>
        <p:grpSpPr>
          <a:xfrm>
            <a:off x="1420308" y="1038699"/>
            <a:ext cx="6116834" cy="1054463"/>
            <a:chOff x="2425576" y="3977125"/>
            <a:chExt cx="3241296" cy="4958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E89502-F680-4438-9546-ABD912340E98}"/>
                </a:ext>
              </a:extLst>
            </p:cNvPr>
            <p:cNvSpPr/>
            <p:nvPr/>
          </p:nvSpPr>
          <p:spPr>
            <a:xfrm>
              <a:off x="3353735" y="3977128"/>
              <a:ext cx="1490134" cy="239180"/>
            </a:xfrm>
            <a:prstGeom prst="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Setpoint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A2796C-6EA0-4A27-8756-1E76FD554E28}"/>
                </a:ext>
              </a:extLst>
            </p:cNvPr>
            <p:cNvSpPr/>
            <p:nvPr/>
          </p:nvSpPr>
          <p:spPr>
            <a:xfrm>
              <a:off x="2425576" y="3977126"/>
              <a:ext cx="922867" cy="239181"/>
            </a:xfrm>
            <a:prstGeom prst="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Too Low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E04A21-253D-4660-A099-9E75F7543C91}"/>
                </a:ext>
              </a:extLst>
            </p:cNvPr>
            <p:cNvSpPr/>
            <p:nvPr/>
          </p:nvSpPr>
          <p:spPr>
            <a:xfrm>
              <a:off x="4849160" y="3977125"/>
              <a:ext cx="817712" cy="239181"/>
            </a:xfrm>
            <a:prstGeom prst="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To High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CF27732-89E2-40A1-BD3F-2C5AC3E2B85F}"/>
                </a:ext>
              </a:extLst>
            </p:cNvPr>
            <p:cNvGrpSpPr/>
            <p:nvPr/>
          </p:nvGrpSpPr>
          <p:grpSpPr>
            <a:xfrm>
              <a:off x="2948703" y="4226915"/>
              <a:ext cx="2534152" cy="246019"/>
              <a:chOff x="2948703" y="4226915"/>
              <a:chExt cx="2534152" cy="24601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248A64-5B12-422E-8CBA-013EE26DFBB5}"/>
                  </a:ext>
                </a:extLst>
              </p:cNvPr>
              <p:cNvSpPr txBox="1"/>
              <p:nvPr/>
            </p:nvSpPr>
            <p:spPr>
              <a:xfrm>
                <a:off x="2948703" y="4226916"/>
                <a:ext cx="799481" cy="246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Min: 75°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26F073-A17C-4E5F-A56A-D23DCFAF41F5}"/>
                  </a:ext>
                </a:extLst>
              </p:cNvPr>
              <p:cNvSpPr txBox="1"/>
              <p:nvPr/>
            </p:nvSpPr>
            <p:spPr>
              <a:xfrm>
                <a:off x="4464776" y="4226915"/>
                <a:ext cx="1018079" cy="246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Max: 80°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C1CBDCF-1F82-479F-92D0-D2823DCDFDA2}"/>
              </a:ext>
            </a:extLst>
          </p:cNvPr>
          <p:cNvSpPr txBox="1"/>
          <p:nvPr/>
        </p:nvSpPr>
        <p:spPr>
          <a:xfrm>
            <a:off x="890929" y="2543656"/>
            <a:ext cx="3033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Range</a:t>
            </a:r>
            <a:r>
              <a:rPr lang="en-US" sz="2800" dirty="0"/>
              <a:t>: 75° to 80°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3A7CDB-7E48-491C-B602-EF475CD40DF2}"/>
              </a:ext>
            </a:extLst>
          </p:cNvPr>
          <p:cNvSpPr txBox="1"/>
          <p:nvPr/>
        </p:nvSpPr>
        <p:spPr>
          <a:xfrm>
            <a:off x="4554243" y="2543656"/>
            <a:ext cx="3635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Span</a:t>
            </a:r>
            <a:r>
              <a:rPr lang="en-US" sz="2800" dirty="0"/>
              <a:t>: Max – Min = 5°</a:t>
            </a:r>
          </a:p>
        </p:txBody>
      </p:sp>
    </p:spTree>
    <p:extLst>
      <p:ext uri="{BB962C8B-B14F-4D97-AF65-F5344CB8AC3E}">
        <p14:creationId xmlns:p14="http://schemas.microsoft.com/office/powerpoint/2010/main" val="592108538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000000"/>
      </a:lt1>
      <a:dk2>
        <a:srgbClr val="000000"/>
      </a:dk2>
      <a:lt2>
        <a:srgbClr val="D9D9D9"/>
      </a:lt2>
      <a:accent1>
        <a:srgbClr val="CC0000"/>
      </a:accent1>
      <a:accent2>
        <a:srgbClr val="D9563F"/>
      </a:accent2>
      <a:accent3>
        <a:srgbClr val="3D85C6"/>
      </a:accent3>
      <a:accent4>
        <a:srgbClr val="14F597"/>
      </a:accent4>
      <a:accent5>
        <a:srgbClr val="3D4594"/>
      </a:accent5>
      <a:accent6>
        <a:srgbClr val="163EF5"/>
      </a:accent6>
      <a:hlink>
        <a:srgbClr val="3D85C6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800</Words>
  <Application>Microsoft Office PowerPoint</Application>
  <PresentationFormat>On-screen Show (16:9)</PresentationFormat>
  <Paragraphs>151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Nunito</vt:lpstr>
      <vt:lpstr>Arial</vt:lpstr>
      <vt:lpstr>Calibri</vt:lpstr>
      <vt:lpstr>Shift</vt:lpstr>
      <vt:lpstr>PowerPoint Presentation</vt:lpstr>
      <vt:lpstr>Process Variables</vt:lpstr>
      <vt:lpstr>What is a Process Variable?</vt:lpstr>
      <vt:lpstr>Types of Process Variables</vt:lpstr>
      <vt:lpstr>Type of Process Variables Cont.</vt:lpstr>
      <vt:lpstr>Setpoint, Upset, and Error</vt:lpstr>
      <vt:lpstr>Sous Vide Control System Block Diagram</vt:lpstr>
      <vt:lpstr>Range, Span and Proportional</vt:lpstr>
      <vt:lpstr>Setpoint, Range and Span</vt:lpstr>
      <vt:lpstr>Sensitivity, Drift and Accuracy</vt:lpstr>
      <vt:lpstr>PowerPoint Presentation</vt:lpstr>
      <vt:lpstr>Range, Span and Proportional</vt:lpstr>
      <vt:lpstr>Setpoint, Range and Span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Marvin Nelson</dc:creator>
  <cp:lastModifiedBy>Marvin Nelson</cp:lastModifiedBy>
  <cp:revision>22</cp:revision>
  <cp:lastPrinted>2022-03-02T18:31:13Z</cp:lastPrinted>
  <dcterms:modified xsi:type="dcterms:W3CDTF">2022-03-03T17:53:18Z</dcterms:modified>
</cp:coreProperties>
</file>