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5" r:id="rId3"/>
    <p:sldId id="262" r:id="rId4"/>
    <p:sldId id="258" r:id="rId5"/>
    <p:sldId id="259" r:id="rId6"/>
    <p:sldId id="267" r:id="rId7"/>
    <p:sldId id="266" r:id="rId8"/>
    <p:sldId id="260" r:id="rId9"/>
    <p:sldId id="261" r:id="rId10"/>
    <p:sldId id="263" r:id="rId11"/>
    <p:sldId id="264" r:id="rId12"/>
    <p:sldId id="268" r:id="rId13"/>
    <p:sldId id="257" r:id="rId14"/>
  </p:sldIdLst>
  <p:sldSz cx="9144000" cy="5143500" type="screen16x9"/>
  <p:notesSz cx="9309100" cy="7023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33bd9d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33bd9da5_0_3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38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33bd9da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33bd9da5_1_5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33bd9d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33bd9da5_0_3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d33bd9da5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d33bd9da5_1_535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33bd9da5_1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d33bd9da5_1_547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d33bd9d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d33bd9da5_1_0:notes"/>
          <p:cNvSpPr txBox="1"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huxYXPTO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aboutosha" TargetMode="External"/><Relationship Id="rId2" Type="http://schemas.openxmlformats.org/officeDocument/2006/relationships/hyperlink" Target="https://www.nist.gov/about-nis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si.org/defaul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JvThzbMmH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ardheating.com/hvac-maintenance/hvac-diagra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5686500" y="2100300"/>
            <a:ext cx="3457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Industrial Instrumentation</a:t>
            </a:r>
            <a:endParaRPr sz="3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41F6A-3F3D-48E8-A505-1D72AB5341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B88-5C4B-4986-B1F4-6CB1659D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94057"/>
            <a:ext cx="7505700" cy="584057"/>
          </a:xfrm>
        </p:spPr>
        <p:txBody>
          <a:bodyPr/>
          <a:lstStyle/>
          <a:p>
            <a:r>
              <a:rPr lang="en-US" dirty="0"/>
              <a:t>What is Process Automation?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48EE4-FB5B-43C6-93B9-0B25F8FD1F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DCD90-838F-40F4-9965-891B67A6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28" y="972456"/>
            <a:ext cx="6342736" cy="33370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0CFC63-ADCB-470C-97EB-13DA7C6423D1}"/>
              </a:ext>
            </a:extLst>
          </p:cNvPr>
          <p:cNvSpPr/>
          <p:nvPr/>
        </p:nvSpPr>
        <p:spPr>
          <a:xfrm>
            <a:off x="2244617" y="4403897"/>
            <a:ext cx="4233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https://www.youtube.com/watch?v=uEhuxYXPTOE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4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65A3-E7E5-497E-95C6-B165E465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20" y="317776"/>
            <a:ext cx="8147824" cy="552020"/>
          </a:xfrm>
        </p:spPr>
        <p:txBody>
          <a:bodyPr/>
          <a:lstStyle/>
          <a:p>
            <a:r>
              <a:rPr lang="en-US" dirty="0"/>
              <a:t>Industry and Standards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F8AD4-E2A2-4BAF-8E6C-F2E891036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220" y="936702"/>
            <a:ext cx="8147824" cy="3502023"/>
          </a:xfrm>
        </p:spPr>
        <p:txBody>
          <a:bodyPr/>
          <a:lstStyle/>
          <a:p>
            <a:r>
              <a:rPr lang="en-US" sz="2000" b="1" dirty="0"/>
              <a:t>Occupational Safety and Health Administration (OSHA)</a:t>
            </a:r>
            <a:r>
              <a:rPr lang="en-US" sz="2000" dirty="0"/>
              <a:t>:  Federal agency that enforces safety and health regulations.</a:t>
            </a:r>
          </a:p>
          <a:p>
            <a:r>
              <a:rPr lang="en-US" sz="2000" b="1" dirty="0"/>
              <a:t>National Institute of Standards and Technology (NIST)</a:t>
            </a:r>
            <a:r>
              <a:rPr lang="en-US" sz="2000" dirty="0"/>
              <a:t>: Develops measurement Standards for industry.</a:t>
            </a:r>
          </a:p>
          <a:p>
            <a:r>
              <a:rPr lang="en-US" sz="2000" b="1" dirty="0"/>
              <a:t>American National Standards Institute (ANSI) </a:t>
            </a:r>
            <a:r>
              <a:rPr lang="en-US" sz="2000" dirty="0"/>
              <a:t>:  Facilitates the development of American National Standards (ANS) by accrediting the procedures of standards developing organizations (SDOs). These groups work cooperatively to develop voluntary national consensus standards.</a:t>
            </a:r>
          </a:p>
          <a:p>
            <a:r>
              <a:rPr lang="en-US" sz="2000" dirty="0"/>
              <a:t>There are also a number of Technical Societies, Private Organizations and Trade Associations involved in Instrumentation and Process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7D2A-94A1-489C-811B-45FD3DE815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AE30E-9B44-41D1-9E20-9280C2C8B95F}"/>
              </a:ext>
            </a:extLst>
          </p:cNvPr>
          <p:cNvSpPr/>
          <p:nvPr/>
        </p:nvSpPr>
        <p:spPr>
          <a:xfrm>
            <a:off x="6566531" y="1554817"/>
            <a:ext cx="2351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https://www.nist.gov/about-nist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B891B-1065-46FF-99AA-6D9C2C213AEF}"/>
              </a:ext>
            </a:extLst>
          </p:cNvPr>
          <p:cNvSpPr/>
          <p:nvPr/>
        </p:nvSpPr>
        <p:spPr>
          <a:xfrm>
            <a:off x="6257558" y="761529"/>
            <a:ext cx="2403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https://www.osha.gov/aboutosha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9136B-1A46-448A-9F25-92E5A2D4E6B1}"/>
              </a:ext>
            </a:extLst>
          </p:cNvPr>
          <p:cNvSpPr/>
          <p:nvPr/>
        </p:nvSpPr>
        <p:spPr>
          <a:xfrm>
            <a:off x="6846287" y="2249162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https://www.ansi.org/default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61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58BB-F7E5-45F6-927E-C341208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305171"/>
            <a:ext cx="8158578" cy="634576"/>
          </a:xfrm>
        </p:spPr>
        <p:txBody>
          <a:bodyPr/>
          <a:lstStyle/>
          <a:p>
            <a:r>
              <a:rPr lang="en-US" dirty="0"/>
              <a:t>Automatic Washing Machine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22C52-105C-41AE-9C65-191ACA6EC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150" y="861134"/>
            <a:ext cx="8158578" cy="39771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Create a process control / programming diagram for a washing machine, given a set operations, provided in writing from your team’s concept designers.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 standard, process control flow charting diagrams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Properly indicate all control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 err="1"/>
              <a:t>Input/Output</a:t>
            </a:r>
            <a:r>
              <a:rPr lang="en-US" sz="1800" dirty="0"/>
              <a:t> Blocks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Process / Operation Blocks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Decision Blocks  (IF – THEN)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Connectors / Loops (including FOR – NEXT)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Terminals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C1556-8165-4101-86DD-9F4132A4DC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025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7" y="0"/>
            <a:ext cx="88951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C9179-BEB7-4351-B585-5D31D36D5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279543"/>
            <a:ext cx="7505700" cy="6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Industrial Instrumentation</a:t>
            </a:r>
            <a:endParaRPr dirty="0"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426720" y="725977"/>
            <a:ext cx="7898130" cy="3849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Define Industrial Instrumentation and give examples.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Define Process Control (in the broader scope of industrial applications)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Identify the two main types of process control</a:t>
            </a:r>
          </a:p>
          <a:p>
            <a:pPr lvl="0" indent="-342900">
              <a:buSzPts val="1800"/>
            </a:pPr>
            <a:r>
              <a:rPr lang="en-US" sz="2400" dirty="0"/>
              <a:t>Identify key Industry and Standards Organizations relevant to Industrial Instrumentation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58974-4F5A-4F56-B20C-16FE4C34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37360"/>
            <a:ext cx="7505700" cy="954600"/>
          </a:xfrm>
        </p:spPr>
        <p:txBody>
          <a:bodyPr/>
          <a:lstStyle/>
          <a:p>
            <a:pPr algn="ctr"/>
            <a:r>
              <a:rPr lang="en-US" dirty="0"/>
              <a:t>What are the Leading Industrial Automation Job Types?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3719C-77A1-4374-BF6C-06F79DEF85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F242F-CEBC-4221-97E8-E26CDB6F64F3}"/>
              </a:ext>
            </a:extLst>
          </p:cNvPr>
          <p:cNvSpPr/>
          <p:nvPr/>
        </p:nvSpPr>
        <p:spPr>
          <a:xfrm>
            <a:off x="2713750" y="4432691"/>
            <a:ext cx="4628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https://www.youtube.com/watch?v=rJvThzbMmHE</a:t>
            </a:r>
            <a:r>
              <a:rPr lang="en-US" dirty="0"/>
              <a:t>  6:29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8299A-C724-4625-BAD5-2AF531B77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70" y="1359355"/>
            <a:ext cx="5714659" cy="29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1068300" y="395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Industrial Instrumentation?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569998" y="872851"/>
            <a:ext cx="8004002" cy="1641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Industrial </a:t>
            </a:r>
            <a:r>
              <a:rPr lang="en" sz="3200" b="1" dirty="0"/>
              <a:t>Instrumentation</a:t>
            </a:r>
            <a:r>
              <a:rPr lang="en" sz="2400" dirty="0"/>
              <a:t> is the process of utilizing instruments to measure and control process variables </a:t>
            </a:r>
            <a:r>
              <a:rPr lang="en-US" sz="2400" dirty="0"/>
              <a:t>to manufacture products safely and efficiently</a:t>
            </a:r>
            <a:r>
              <a:rPr lang="en" sz="2400" dirty="0"/>
              <a:t>.</a:t>
            </a:r>
            <a:endParaRPr sz="2400" dirty="0"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643" y="2629170"/>
            <a:ext cx="4977680" cy="22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475" y="2978913"/>
            <a:ext cx="3517974" cy="19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279543"/>
            <a:ext cx="7505700" cy="6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of Instrumentation</a:t>
            </a:r>
            <a:endParaRPr dirty="0"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426720" y="725978"/>
            <a:ext cx="789813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Take a washing machine for instance. 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How does the washing machine start the water flowing into the tub?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How does it know when the correct level has been reached?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How does the machine stop the water flow?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All this is done with instrumentation.</a:t>
            </a:r>
            <a:endParaRPr sz="2400" dirty="0"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VAC Diagram | Standard Heating &amp; Air Conditioning">
            <a:extLst>
              <a:ext uri="{FF2B5EF4-FFF2-40B4-BE49-F238E27FC236}">
                <a16:creationId xmlns:a16="http://schemas.microsoft.com/office/drawing/2014/main" id="{60E95CE9-BBE9-4E47-A854-0F93661B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7" y="285923"/>
            <a:ext cx="6950766" cy="43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3A02C-14C1-450A-8208-B4F23EF26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8DF68-92B4-4A99-B066-36ECE9F96AB7}"/>
              </a:ext>
            </a:extLst>
          </p:cNvPr>
          <p:cNvSpPr/>
          <p:nvPr/>
        </p:nvSpPr>
        <p:spPr>
          <a:xfrm>
            <a:off x="4093084" y="447885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https://www.standardheating.com/hvac-maintenance/hvac-diagram/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37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7A1BA-5B63-4629-AFF0-618C9BEDF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HVAC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05C20-EBA7-4949-A556-C8BA07A788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6" name="Picture 2" descr="Block diagram of conventional HVAC system and control unit structure.">
            <a:extLst>
              <a:ext uri="{FF2B5EF4-FFF2-40B4-BE49-F238E27FC236}">
                <a16:creationId xmlns:a16="http://schemas.microsoft.com/office/drawing/2014/main" id="{458B383F-60DC-4B30-BCD3-E6E59B9B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0" y="206232"/>
            <a:ext cx="8465750" cy="41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0BFF1-6413-45F7-A391-AFE68B7CE618}"/>
              </a:ext>
            </a:extLst>
          </p:cNvPr>
          <p:cNvSpPr/>
          <p:nvPr/>
        </p:nvSpPr>
        <p:spPr>
          <a:xfrm>
            <a:off x="3609625" y="4454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https://www.researchgate.net/figure/Block-diagram-of-conventional-HVAC-system-and-control-unit-structure</a:t>
            </a:r>
            <a:r>
              <a:rPr lang="en-US" sz="900"/>
              <a:t>_fig1_327944491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25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348343"/>
            <a:ext cx="7505700" cy="521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is Process Control?</a:t>
            </a:r>
            <a:endParaRPr b="1" dirty="0"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489857" y="720004"/>
            <a:ext cx="8164285" cy="2664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Process Control</a:t>
            </a:r>
            <a:r>
              <a:rPr lang="en" sz="2800" dirty="0"/>
              <a:t> is a system that combines measuring materials and controlling instruments into an arrangement capable of automatic action.</a:t>
            </a:r>
            <a:endParaRPr sz="28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160" name="Google Shape;160;p17"/>
          <p:cNvSpPr txBox="1"/>
          <p:nvPr/>
        </p:nvSpPr>
        <p:spPr>
          <a:xfrm>
            <a:off x="1242475" y="2191827"/>
            <a:ext cx="2710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Airflow Measurement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470725" y="4366175"/>
            <a:ext cx="22542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An HVAC technician measures airflow to troubleshoot an air-handling system.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201" y="2573438"/>
            <a:ext cx="2710787" cy="18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4896200" y="2191827"/>
            <a:ext cx="27108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Electrical Troubleshooting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4885250" y="4366175"/>
            <a:ext cx="2732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An electrician is often required to troubleshoot electrical systems related to instrument systems.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475" y="2563825"/>
            <a:ext cx="2710799" cy="181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819150" y="381143"/>
            <a:ext cx="7505700" cy="62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</a:t>
            </a:r>
            <a:r>
              <a:rPr lang="en-US" dirty="0"/>
              <a:t>Basic </a:t>
            </a:r>
            <a:r>
              <a:rPr lang="en" dirty="0"/>
              <a:t>Types of Process Control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309926" y="831260"/>
            <a:ext cx="8558866" cy="3614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b="1" dirty="0"/>
              <a:t>Manual Control:</a:t>
            </a:r>
            <a:r>
              <a:rPr lang="en" sz="2400" dirty="0"/>
              <a:t> An operator must monitor a process and make corrections as needed.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Example: </a:t>
            </a:r>
            <a:r>
              <a:rPr lang="en-US" sz="2400" dirty="0"/>
              <a:t>Operator monitors tank fill level and throws a switch when desired level is reached.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b="1" dirty="0"/>
              <a:t>Automatic Control</a:t>
            </a:r>
            <a:r>
              <a:rPr lang="en" sz="2400" dirty="0"/>
              <a:t>: Instruments are used to measure and control a process.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Example: Sensor measures tank fill level and sends a signal to to throw a switch (relay) / close a valve when desired level is reached.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000000"/>
      </a:lt1>
      <a:dk2>
        <a:srgbClr val="000000"/>
      </a:dk2>
      <a:lt2>
        <a:srgbClr val="D9D9D9"/>
      </a:lt2>
      <a:accent1>
        <a:srgbClr val="CC0000"/>
      </a:accent1>
      <a:accent2>
        <a:srgbClr val="D9563F"/>
      </a:accent2>
      <a:accent3>
        <a:srgbClr val="3D85C6"/>
      </a:accent3>
      <a:accent4>
        <a:srgbClr val="CC0000"/>
      </a:accent4>
      <a:accent5>
        <a:srgbClr val="3D85C6"/>
      </a:accent5>
      <a:accent6>
        <a:srgbClr val="CC4125"/>
      </a:accent6>
      <a:hlink>
        <a:srgbClr val="3D85C6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226</TotalTime>
  <Words>524</Words>
  <Application>Microsoft Office PowerPoint</Application>
  <PresentationFormat>On-screen Show (16:9)</PresentationFormat>
  <Paragraphs>62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Nunito</vt:lpstr>
      <vt:lpstr>Arial</vt:lpstr>
      <vt:lpstr>Calibri</vt:lpstr>
      <vt:lpstr>Shift</vt:lpstr>
      <vt:lpstr>PowerPoint Presentation</vt:lpstr>
      <vt:lpstr>Industrial Instrumentation</vt:lpstr>
      <vt:lpstr>What are the Leading Industrial Automation Job Types?</vt:lpstr>
      <vt:lpstr>What is Industrial Instrumentation?</vt:lpstr>
      <vt:lpstr>Example of Instrumentation</vt:lpstr>
      <vt:lpstr>PowerPoint Presentation</vt:lpstr>
      <vt:lpstr>PowerPoint Presentation</vt:lpstr>
      <vt:lpstr>What is Process Control?</vt:lpstr>
      <vt:lpstr>2 Basic Types of Process Control</vt:lpstr>
      <vt:lpstr>What is Process Automation?</vt:lpstr>
      <vt:lpstr>Industry and Standards Organizations</vt:lpstr>
      <vt:lpstr>Automatic Washing Machine Control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Nelson</dc:creator>
  <cp:lastModifiedBy>Marvin Nelson</cp:lastModifiedBy>
  <cp:revision>23</cp:revision>
  <cp:lastPrinted>2020-11-06T13:14:54Z</cp:lastPrinted>
  <dcterms:modified xsi:type="dcterms:W3CDTF">2022-02-28T16:54:07Z</dcterms:modified>
</cp:coreProperties>
</file>