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F92518-9993-4EE6-91A4-51A5D5124D5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988534-1C50-48F4-AFFF-51476F79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1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72351-FB65-4476-B8C8-1647C088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1D86B-B201-416F-91BE-CB31DE0F0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ECE23-8792-4844-A507-21EF836A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EC1B-1576-4E92-B228-1F690E0F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C17E-7CBA-4F07-AD2A-9E9DAE1C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8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95B9-3E8D-43D1-A63E-964027F0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76858-9288-4FCD-B625-2460ADFE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2C99-1A93-465F-B35A-A591B008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F9F96-6384-403D-8C40-51181C54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0FB2-9696-4454-AD0E-3CEF7629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3BCCD-F669-4107-B6A2-72AED232F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7D208-AB90-4D4A-BDB2-8F2571CEF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6C01D-84B7-4578-83B7-93E1BB4E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0EACA-68C9-445E-9B38-679E19CA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6F411-4796-4BAB-8743-489BA42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06E-F306-4653-BD81-F91F2EE8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B78A-BF26-4DD6-B45F-E63AD1126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CE034-21AE-4846-8A94-4DED3BCF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0264-6EF9-40F2-99CE-91E8D58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04B3-9931-46C7-932C-597AC10A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E903-10F7-4261-B249-0DD1D51E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5728-2046-46DF-89E9-8F3CB44EA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60D66-A5B7-444E-A1A2-F1568E8D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4720-7126-4AFD-AF2C-B318474F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D8E4D-4B49-483A-A642-C0B3F86C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0E1B-40C8-4A87-B16F-13B1C98D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4B0DB-5B12-4A64-B699-4A02063EF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4034"/>
            <a:ext cx="5181600" cy="49229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1897-2A56-4FDC-BF04-3EFC86054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54034"/>
            <a:ext cx="5181600" cy="49229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39173-299F-42D8-9E37-E762384E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38D94-670C-416B-BC3B-B596E84B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3C7F9-1253-4094-A16B-3B51A731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FF08-8F2B-4561-BDD8-CD67F6F0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1F219-FA3C-4E8C-8002-7659A5F0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760BB-D228-4B6B-AEB1-2170F6854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A4F09-7A57-4AD7-906F-2B8F687C9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9C376-01C1-4433-B45D-AB09619C5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21062-3244-4EDD-A4F8-CDFC05D7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CCE51-C171-479D-B72E-03E3E684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971F5-B373-4693-83D6-E38B5B4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2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367B-8BE7-4826-98AD-7D540579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FED66-FF4B-43C4-B3B2-28C73D8F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9313B-BBBE-4B0B-BC64-F41621F6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AFFCB-C5A0-40C2-ABDD-4D5EA589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599423-6434-4461-B23D-9505172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36653-2AF6-4E56-B357-4AFF95B2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77DB8-6632-426E-B40C-9606D9EE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93D9-7F08-48F2-B907-962A857B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D22C-C48D-403F-BED3-6DBDDAB1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8E051-3C5C-4915-A9C3-0A04AE6E8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E2F45-E337-405E-A4B7-CE857019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C2E6C-A9C3-4168-B178-B2E61E13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060A8-22BF-4C3B-933D-324E1904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0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7696-9599-4E8F-B77D-DB08369E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3D02F-7EA4-4B45-981B-FC84F5631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88A25-0F37-4015-B274-53587830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29527-77C0-4C40-AD00-62B87B07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06356-61EB-430D-9D6D-FFC9328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BBC87-3CD0-48B9-854E-A263BDAD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12379-E026-436A-9302-324F28A5F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4A2FD-72C8-4F71-BFF6-602005994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75657"/>
            <a:ext cx="10515600" cy="500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27EC-5B41-4614-ABE7-BE5F59351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497B-0297-423E-9A35-96FFD9F1FE8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978F-1A67-4E5F-929D-1BB72FBBB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A9311-633D-4D6B-9C47-265A27317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C4B4D-C2AC-4B3F-B84B-58305F802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COMPLETE</a:t>
            </a:r>
            <a:br>
              <a:rPr lang="en-US" dirty="0"/>
            </a:br>
            <a:r>
              <a:rPr lang="en-US" dirty="0"/>
              <a:t>Sous Vide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5F35-F743-4E5B-8E6D-914F513A9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Water Bath Heating Control System</a:t>
            </a:r>
          </a:p>
          <a:p>
            <a:r>
              <a:rPr lang="en-US" sz="3600" dirty="0"/>
              <a:t>Jane Smith</a:t>
            </a:r>
          </a:p>
          <a:p>
            <a:r>
              <a:rPr lang="en-US" sz="3600" dirty="0"/>
              <a:t>Fall 2022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91E4B82-14FA-4817-BFB9-398340FD8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D9F1A5-9D50-45FF-9434-784A7E02421F}"/>
              </a:ext>
            </a:extLst>
          </p:cNvPr>
          <p:cNvSpPr txBox="1"/>
          <p:nvPr/>
        </p:nvSpPr>
        <p:spPr>
          <a:xfrm>
            <a:off x="539828" y="374573"/>
            <a:ext cx="27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Cover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</a:rPr>
              <a:t>Page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5744D-1EB2-464E-B994-2A7AB11A32E3}"/>
              </a:ext>
            </a:extLst>
          </p:cNvPr>
          <p:cNvSpPr txBox="1"/>
          <p:nvPr/>
        </p:nvSpPr>
        <p:spPr>
          <a:xfrm>
            <a:off x="9166033" y="174518"/>
            <a:ext cx="2776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Briefing for a design review with your team.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C4635-6075-49C3-B22A-F585492B2546}"/>
              </a:ext>
            </a:extLst>
          </p:cNvPr>
          <p:cNvSpPr txBox="1"/>
          <p:nvPr/>
        </p:nvSpPr>
        <p:spPr>
          <a:xfrm>
            <a:off x="9166033" y="4072602"/>
            <a:ext cx="2776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Documentation that could be used to duplicate your design.</a:t>
            </a:r>
          </a:p>
        </p:txBody>
      </p:sp>
    </p:spTree>
    <p:extLst>
      <p:ext uri="{BB962C8B-B14F-4D97-AF65-F5344CB8AC3E}">
        <p14:creationId xmlns:p14="http://schemas.microsoft.com/office/powerpoint/2010/main" val="309899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68CE-355C-4205-AECC-5025C20C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Board Wiring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99FB-8842-4616-8EBA-7827C2EA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Photograph</a:t>
            </a:r>
          </a:p>
          <a:p>
            <a:r>
              <a:rPr lang="en-US" dirty="0"/>
              <a:t>Labeled Circuits / Key Components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5E8EC40-6869-411F-BB9F-B5F6F8647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pic>
        <p:nvPicPr>
          <p:cNvPr id="1026" name="Picture 2" descr="The RFID reader circuit board with key components labeled. The... |  Download Scientific Diagram">
            <a:extLst>
              <a:ext uri="{FF2B5EF4-FFF2-40B4-BE49-F238E27FC236}">
                <a16:creationId xmlns:a16="http://schemas.microsoft.com/office/drawing/2014/main" id="{2B4E096D-9D4E-4651-8E32-BD49599DD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367" y="594911"/>
            <a:ext cx="4456433" cy="543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85727C-1076-45DA-AB69-E43C44928B4E}"/>
              </a:ext>
            </a:extLst>
          </p:cNvPr>
          <p:cNvSpPr txBox="1"/>
          <p:nvPr/>
        </p:nvSpPr>
        <p:spPr>
          <a:xfrm>
            <a:off x="1262350" y="2964400"/>
            <a:ext cx="3640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Key components of Arduino that we used </a:t>
            </a:r>
            <a:r>
              <a:rPr lang="en-US" sz="3200" u="sng" dirty="0">
                <a:solidFill>
                  <a:srgbClr val="0000CC"/>
                </a:solidFill>
              </a:rPr>
              <a:t>and</a:t>
            </a:r>
            <a:r>
              <a:rPr lang="en-US" sz="3200" dirty="0">
                <a:solidFill>
                  <a:srgbClr val="0000CC"/>
                </a:solidFill>
              </a:rPr>
              <a:t> circuits we built on the breadboard.</a:t>
            </a:r>
          </a:p>
        </p:txBody>
      </p:sp>
    </p:spTree>
    <p:extLst>
      <p:ext uri="{BB962C8B-B14F-4D97-AF65-F5344CB8AC3E}">
        <p14:creationId xmlns:p14="http://schemas.microsoft.com/office/powerpoint/2010/main" val="305727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C41F-B904-4F60-8AC1-A79E0FAA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380" y="115439"/>
            <a:ext cx="5728443" cy="706029"/>
          </a:xfrm>
        </p:spPr>
        <p:txBody>
          <a:bodyPr>
            <a:normAutofit/>
          </a:bodyPr>
          <a:lstStyle/>
          <a:p>
            <a:r>
              <a:rPr lang="en-US" sz="3600" dirty="0"/>
              <a:t>Final Program Flow Chart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CAF9C00-7D7E-4288-949E-B23AD3D22E92}"/>
              </a:ext>
            </a:extLst>
          </p:cNvPr>
          <p:cNvSpPr/>
          <p:nvPr/>
        </p:nvSpPr>
        <p:spPr>
          <a:xfrm>
            <a:off x="1076738" y="2000566"/>
            <a:ext cx="1696278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Compute</a:t>
            </a:r>
          </a:p>
          <a:p>
            <a:pPr algn="ctr"/>
            <a:r>
              <a:rPr lang="en-US" dirty="0"/>
              <a:t>Temperature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11C74714-F495-4DFF-813B-892422A07871}"/>
              </a:ext>
            </a:extLst>
          </p:cNvPr>
          <p:cNvSpPr/>
          <p:nvPr/>
        </p:nvSpPr>
        <p:spPr>
          <a:xfrm>
            <a:off x="943857" y="3111636"/>
            <a:ext cx="1960601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&gt; Setpoint?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1317292-C4ED-4ADF-A2C0-7924FA6A62F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904458" y="3652415"/>
            <a:ext cx="750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734F3A-7B5C-4BE1-A56D-B4924218E4EF}"/>
              </a:ext>
            </a:extLst>
          </p:cNvPr>
          <p:cNvCxnSpPr>
            <a:cxnSpLocks/>
            <a:stCxn id="5" idx="2"/>
            <a:endCxn id="26" idx="0"/>
          </p:cNvCxnSpPr>
          <p:nvPr/>
        </p:nvCxnSpPr>
        <p:spPr>
          <a:xfrm flipH="1">
            <a:off x="1924157" y="4193194"/>
            <a:ext cx="1" cy="480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D3B592-DF2A-495F-8C35-9AA31423AE83}"/>
              </a:ext>
            </a:extLst>
          </p:cNvPr>
          <p:cNvSpPr txBox="1"/>
          <p:nvPr/>
        </p:nvSpPr>
        <p:spPr>
          <a:xfrm>
            <a:off x="3061615" y="3360114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0BC62-0278-4617-8D5A-590AB71457EF}"/>
              </a:ext>
            </a:extLst>
          </p:cNvPr>
          <p:cNvSpPr txBox="1"/>
          <p:nvPr/>
        </p:nvSpPr>
        <p:spPr>
          <a:xfrm>
            <a:off x="2054450" y="4093214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</a:t>
            </a:r>
          </a:p>
        </p:txBody>
      </p:sp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B5C9A560-9FD4-4131-8F95-6F8FE4630F26}"/>
              </a:ext>
            </a:extLst>
          </p:cNvPr>
          <p:cNvSpPr/>
          <p:nvPr/>
        </p:nvSpPr>
        <p:spPr>
          <a:xfrm>
            <a:off x="813565" y="920164"/>
            <a:ext cx="2226364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 Thermistor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53909A21-F4CB-4E01-9FE8-6753FEFAA669}"/>
              </a:ext>
            </a:extLst>
          </p:cNvPr>
          <p:cNvSpPr/>
          <p:nvPr/>
        </p:nvSpPr>
        <p:spPr>
          <a:xfrm>
            <a:off x="1148906" y="213930"/>
            <a:ext cx="1550504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Void Loop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7D74295-A285-4BB1-8288-BD68EA5CB163}"/>
              </a:ext>
            </a:extLst>
          </p:cNvPr>
          <p:cNvCxnSpPr>
            <a:cxnSpLocks/>
            <a:stCxn id="37" idx="1"/>
            <a:endCxn id="16" idx="1"/>
          </p:cNvCxnSpPr>
          <p:nvPr/>
        </p:nvCxnSpPr>
        <p:spPr>
          <a:xfrm rot="10800000" flipH="1">
            <a:off x="1141236" y="402702"/>
            <a:ext cx="7670" cy="5542077"/>
          </a:xfrm>
          <a:prstGeom prst="bentConnector3">
            <a:avLst>
              <a:gd name="adj1" fmla="val -816382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0AF2EEB7-6E76-4D82-84CC-65A434EE01F3}"/>
              </a:ext>
            </a:extLst>
          </p:cNvPr>
          <p:cNvSpPr/>
          <p:nvPr/>
        </p:nvSpPr>
        <p:spPr>
          <a:xfrm>
            <a:off x="1076018" y="4674048"/>
            <a:ext cx="1696278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Turn Heater 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0601F38-E38A-4FB8-B250-83CB66CE4770}"/>
              </a:ext>
            </a:extLst>
          </p:cNvPr>
          <p:cNvCxnSpPr>
            <a:stCxn id="16" idx="2"/>
            <a:endCxn id="15" idx="1"/>
          </p:cNvCxnSpPr>
          <p:nvPr/>
        </p:nvCxnSpPr>
        <p:spPr>
          <a:xfrm>
            <a:off x="1924158" y="591471"/>
            <a:ext cx="2589" cy="328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166F1558-08DE-46C2-BC1E-3F559F7B9E0C}"/>
              </a:ext>
            </a:extLst>
          </p:cNvPr>
          <p:cNvCxnSpPr>
            <a:stCxn id="15" idx="4"/>
            <a:endCxn id="4" idx="0"/>
          </p:cNvCxnSpPr>
          <p:nvPr/>
        </p:nvCxnSpPr>
        <p:spPr>
          <a:xfrm flipH="1">
            <a:off x="1924877" y="1626193"/>
            <a:ext cx="1870" cy="374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>
            <a:extLst>
              <a:ext uri="{FF2B5EF4-FFF2-40B4-BE49-F238E27FC236}">
                <a16:creationId xmlns:a16="http://schemas.microsoft.com/office/drawing/2014/main" id="{33870D23-C947-40FA-B83C-64BB29EE655F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924158" y="2842080"/>
            <a:ext cx="719" cy="26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lowchart: Terminator 36">
            <a:extLst>
              <a:ext uri="{FF2B5EF4-FFF2-40B4-BE49-F238E27FC236}">
                <a16:creationId xmlns:a16="http://schemas.microsoft.com/office/drawing/2014/main" id="{F7877849-86D3-4FE2-B410-070594F54687}"/>
              </a:ext>
            </a:extLst>
          </p:cNvPr>
          <p:cNvSpPr/>
          <p:nvPr/>
        </p:nvSpPr>
        <p:spPr>
          <a:xfrm>
            <a:off x="1141236" y="5756007"/>
            <a:ext cx="1550504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Loop</a:t>
            </a:r>
          </a:p>
        </p:txBody>
      </p:sp>
      <p:cxnSp>
        <p:nvCxnSpPr>
          <p:cNvPr id="1038" name="Straight Arrow Connector 1037">
            <a:extLst>
              <a:ext uri="{FF2B5EF4-FFF2-40B4-BE49-F238E27FC236}">
                <a16:creationId xmlns:a16="http://schemas.microsoft.com/office/drawing/2014/main" id="{49931EDC-AEF9-4555-9FCC-C7577C307C65}"/>
              </a:ext>
            </a:extLst>
          </p:cNvPr>
          <p:cNvCxnSpPr>
            <a:stCxn id="26" idx="2"/>
            <a:endCxn id="37" idx="0"/>
          </p:cNvCxnSpPr>
          <p:nvPr/>
        </p:nvCxnSpPr>
        <p:spPr>
          <a:xfrm flipH="1">
            <a:off x="1916488" y="5515562"/>
            <a:ext cx="7669" cy="24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4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EF21713E-4FC9-4601-B981-3F682E646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E48CA3-3A83-4587-815B-75F28BD7F79A}"/>
              </a:ext>
            </a:extLst>
          </p:cNvPr>
          <p:cNvSpPr txBox="1"/>
          <p:nvPr/>
        </p:nvSpPr>
        <p:spPr>
          <a:xfrm>
            <a:off x="6716553" y="1323027"/>
            <a:ext cx="3640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All major elements of program arranged in a flow chart with connectors.</a:t>
            </a:r>
          </a:p>
        </p:txBody>
      </p:sp>
    </p:spTree>
    <p:extLst>
      <p:ext uri="{BB962C8B-B14F-4D97-AF65-F5344CB8AC3E}">
        <p14:creationId xmlns:p14="http://schemas.microsoft.com/office/powerpoint/2010/main" val="653464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CEE75-A257-4F8D-BF48-16FF9DB2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Schematic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43BA55-E6AF-4F28-B370-191EE30E8D4D}"/>
              </a:ext>
            </a:extLst>
          </p:cNvPr>
          <p:cNvSpPr txBox="1"/>
          <p:nvPr/>
        </p:nvSpPr>
        <p:spPr>
          <a:xfrm>
            <a:off x="7006727" y="365125"/>
            <a:ext cx="40881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Circuit schematics.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</a:rPr>
              <a:t>Labeled.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</a:rPr>
              <a:t>Could wire full project from this page.</a:t>
            </a:r>
          </a:p>
        </p:txBody>
      </p:sp>
    </p:spTree>
    <p:extLst>
      <p:ext uri="{BB962C8B-B14F-4D97-AF65-F5344CB8AC3E}">
        <p14:creationId xmlns:p14="http://schemas.microsoft.com/office/powerpoint/2010/main" val="3669684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CEE75-A257-4F8D-BF48-16FF9DB2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Summary/Process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C198-D887-4C91-A293-4E7D2435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takeaways from the project</a:t>
            </a:r>
          </a:p>
          <a:p>
            <a:r>
              <a:rPr lang="en-US" dirty="0"/>
              <a:t>Instrumentation &amp; Process Control Concepts/Applications</a:t>
            </a:r>
          </a:p>
          <a:p>
            <a:pPr lvl="1"/>
            <a:r>
              <a:rPr lang="en-US" dirty="0"/>
              <a:t>How this would apply in industrial/”real world” application(s)</a:t>
            </a:r>
          </a:p>
        </p:txBody>
      </p:sp>
    </p:spTree>
    <p:extLst>
      <p:ext uri="{BB962C8B-B14F-4D97-AF65-F5344CB8AC3E}">
        <p14:creationId xmlns:p14="http://schemas.microsoft.com/office/powerpoint/2010/main" val="241879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B9EEA-A706-4821-9909-3B170B90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5" y="205637"/>
            <a:ext cx="11451265" cy="68133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Sous Vide Project Rubric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871B07-BC6E-462F-BDCF-B655400F4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499954"/>
              </p:ext>
            </p:extLst>
          </p:nvPr>
        </p:nvGraphicFramePr>
        <p:xfrm>
          <a:off x="393405" y="1026845"/>
          <a:ext cx="11451265" cy="532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9228">
                  <a:extLst>
                    <a:ext uri="{9D8B030D-6E8A-4147-A177-3AD203B41FA5}">
                      <a16:colId xmlns:a16="http://schemas.microsoft.com/office/drawing/2014/main" val="2058627301"/>
                    </a:ext>
                  </a:extLst>
                </a:gridCol>
                <a:gridCol w="7806883">
                  <a:extLst>
                    <a:ext uri="{9D8B030D-6E8A-4147-A177-3AD203B41FA5}">
                      <a16:colId xmlns:a16="http://schemas.microsoft.com/office/drawing/2014/main" val="728890266"/>
                    </a:ext>
                  </a:extLst>
                </a:gridCol>
                <a:gridCol w="1095154">
                  <a:extLst>
                    <a:ext uri="{9D8B030D-6E8A-4147-A177-3AD203B41FA5}">
                      <a16:colId xmlns:a16="http://schemas.microsoft.com/office/drawing/2014/main" val="4123381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Possible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4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Circuit Board/Wiring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Correctly wired / functional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3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Coded / functional per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263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Project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Clearly describes the project. Includes system block 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2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Design/Build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how we moved through hardware and software builds.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49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Temperature Measurement and Calibration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relevant circuits/components including: </a:t>
                      </a:r>
                    </a:p>
                    <a:p>
                      <a:r>
                        <a:rPr lang="en-US" sz="1600" dirty="0"/>
                        <a:t>Schematic, Calibration Process, Calibration Equation,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16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Setpoint Control, Offset and Scaling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relevant computations used to determine offset and scaling. Describes relevant circuit and programming.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6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Heater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Cascading Switch &amp; Power-On LED Circuits, Schematic(s), and Programming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08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Circuit Board Wiring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Clear Photograph with Labeled Circuits / Key Components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8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Program Flowchart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Reasonably diagrams how the program works; using symbols provided.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23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Summary / Process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General takeaways from the project, including relevant</a:t>
                      </a:r>
                    </a:p>
                    <a:p>
                      <a:r>
                        <a:rPr lang="en-US" sz="1600" dirty="0"/>
                        <a:t>Instrumentation &amp; Process Control Concepts/Applications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36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15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7DBB-96BB-4550-B0CF-E1897CDA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Heating Control System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1F3C-5A3C-49C8-9383-E1F7543118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Description/Overview</a:t>
            </a:r>
          </a:p>
          <a:p>
            <a:r>
              <a:rPr lang="en-US" dirty="0"/>
              <a:t>Design/Build Process</a:t>
            </a:r>
          </a:p>
          <a:p>
            <a:r>
              <a:rPr lang="en-US" dirty="0"/>
              <a:t>Temperature Measurement and Calibration</a:t>
            </a:r>
          </a:p>
          <a:p>
            <a:pPr lvl="1"/>
            <a:r>
              <a:rPr lang="en-US" dirty="0"/>
              <a:t>Thermistor Circuit</a:t>
            </a:r>
          </a:p>
          <a:p>
            <a:pPr lvl="1"/>
            <a:r>
              <a:rPr lang="en-US" dirty="0"/>
              <a:t>Calibration and Programming</a:t>
            </a:r>
          </a:p>
          <a:p>
            <a:r>
              <a:rPr lang="en-US" dirty="0"/>
              <a:t>Setpoint Control and Offset/Scaling</a:t>
            </a:r>
          </a:p>
          <a:p>
            <a:pPr lvl="1"/>
            <a:r>
              <a:rPr lang="en-US" dirty="0"/>
              <a:t>Potentiometer Circuit</a:t>
            </a:r>
          </a:p>
          <a:p>
            <a:pPr lvl="1"/>
            <a:r>
              <a:rPr lang="en-US" dirty="0"/>
              <a:t>Offset and Scaling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DF588-50EC-4567-9ACF-523E1B2901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Heater Controller</a:t>
            </a:r>
          </a:p>
          <a:p>
            <a:pPr lvl="1"/>
            <a:r>
              <a:rPr lang="en-US" dirty="0"/>
              <a:t>Cascading Switch</a:t>
            </a:r>
          </a:p>
          <a:p>
            <a:pPr lvl="1"/>
            <a:r>
              <a:rPr lang="en-US" dirty="0"/>
              <a:t>Power-On LED</a:t>
            </a:r>
          </a:p>
          <a:p>
            <a:r>
              <a:rPr lang="en-US" dirty="0"/>
              <a:t>Arduino Circuit Board Wiring</a:t>
            </a:r>
          </a:p>
          <a:p>
            <a:pPr lvl="1"/>
            <a:r>
              <a:rPr lang="en-US" dirty="0"/>
              <a:t>Photograph with labeled circuits / key components</a:t>
            </a:r>
          </a:p>
          <a:p>
            <a:r>
              <a:rPr lang="en-US" dirty="0"/>
              <a:t>Program Overview </a:t>
            </a:r>
          </a:p>
          <a:p>
            <a:pPr lvl="1"/>
            <a:r>
              <a:rPr lang="en-US" dirty="0"/>
              <a:t>Flow Chart</a:t>
            </a:r>
          </a:p>
          <a:p>
            <a:pPr lvl="1"/>
            <a:r>
              <a:rPr lang="en-US" dirty="0"/>
              <a:t>Code (commented)</a:t>
            </a:r>
          </a:p>
          <a:p>
            <a:r>
              <a:rPr lang="en-US" dirty="0"/>
              <a:t>Summary/Process Control</a:t>
            </a:r>
          </a:p>
        </p:txBody>
      </p: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CB7C0CA-8043-4F0A-A45B-472252B8D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E92C81-DF57-4FE7-854F-ED5BD3DDA831}"/>
              </a:ext>
            </a:extLst>
          </p:cNvPr>
          <p:cNvSpPr txBox="1"/>
          <p:nvPr/>
        </p:nvSpPr>
        <p:spPr>
          <a:xfrm>
            <a:off x="9144000" y="142428"/>
            <a:ext cx="27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Topics to Be Covered</a:t>
            </a:r>
          </a:p>
        </p:txBody>
      </p:sp>
    </p:spTree>
    <p:extLst>
      <p:ext uri="{BB962C8B-B14F-4D97-AF65-F5344CB8AC3E}">
        <p14:creationId xmlns:p14="http://schemas.microsoft.com/office/powerpoint/2010/main" val="398590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8F77-7FA3-4A28-8D14-6C7F7B61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 /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C805A7-0D3E-4DAA-BB1C-DD3ECD15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Goal(s)</a:t>
            </a:r>
          </a:p>
          <a:p>
            <a:r>
              <a:rPr lang="en-US" dirty="0"/>
              <a:t>Brief System Description</a:t>
            </a:r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E731BAE6-AFEB-49C0-829E-7A77796B9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F42815-E814-4438-93BF-E41DC08312D9}"/>
              </a:ext>
            </a:extLst>
          </p:cNvPr>
          <p:cNvSpPr txBox="1"/>
          <p:nvPr/>
        </p:nvSpPr>
        <p:spPr>
          <a:xfrm>
            <a:off x="8879595" y="925315"/>
            <a:ext cx="2776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What we set out to do and what this system basically does.</a:t>
            </a:r>
          </a:p>
        </p:txBody>
      </p:sp>
    </p:spTree>
    <p:extLst>
      <p:ext uri="{BB962C8B-B14F-4D97-AF65-F5344CB8AC3E}">
        <p14:creationId xmlns:p14="http://schemas.microsoft.com/office/powerpoint/2010/main" val="77423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ock Diagram of Solar Automatic Irrigation Using Arduino Nano. | Download  Scientific Diagram">
            <a:extLst>
              <a:ext uri="{FF2B5EF4-FFF2-40B4-BE49-F238E27FC236}">
                <a16:creationId xmlns:a16="http://schemas.microsoft.com/office/drawing/2014/main" id="{81A46C8D-F089-4342-8566-7BDBD4AF1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702" y="598594"/>
            <a:ext cx="9516140" cy="565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BDEDB70-58F7-48E2-84F1-BFEEF087C44B}"/>
              </a:ext>
            </a:extLst>
          </p:cNvPr>
          <p:cNvSpPr txBox="1"/>
          <p:nvPr/>
        </p:nvSpPr>
        <p:spPr>
          <a:xfrm>
            <a:off x="892367" y="5023691"/>
            <a:ext cx="2776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Block Diagram Example</a:t>
            </a:r>
          </a:p>
        </p:txBody>
      </p:sp>
    </p:spTree>
    <p:extLst>
      <p:ext uri="{BB962C8B-B14F-4D97-AF65-F5344CB8AC3E}">
        <p14:creationId xmlns:p14="http://schemas.microsoft.com/office/powerpoint/2010/main" val="288857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16F5-2ED4-4D98-89DF-363C934A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Design/Build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A85F9-8EE7-4919-9D1E-AF3B6DA2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we moved through the hardware and software build(s).</a:t>
            </a:r>
          </a:p>
          <a:p>
            <a:r>
              <a:rPr lang="en-US" dirty="0"/>
              <a:t>Hardware: Circuits, Testing</a:t>
            </a:r>
          </a:p>
          <a:p>
            <a:r>
              <a:rPr lang="en-US" dirty="0"/>
              <a:t>Software: Program Build(s), Calibration, Data Collection…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D7FD2E4-7B2C-4D0E-97D1-12E32027C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D095-C607-425E-AB73-C3A71098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Measurement and 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1E370-E512-4175-84BE-82E979B1E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Circuit/Components</a:t>
            </a:r>
          </a:p>
          <a:p>
            <a:r>
              <a:rPr lang="en-US" dirty="0"/>
              <a:t>Schematic</a:t>
            </a:r>
          </a:p>
          <a:p>
            <a:r>
              <a:rPr lang="en-US" dirty="0"/>
              <a:t>Calibration Process</a:t>
            </a:r>
          </a:p>
          <a:p>
            <a:r>
              <a:rPr lang="en-US" dirty="0"/>
              <a:t>Calibration Equation</a:t>
            </a:r>
          </a:p>
          <a:p>
            <a:r>
              <a:rPr lang="en-US" dirty="0"/>
              <a:t>Programming (code)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73021A0-5C41-41B3-91D8-7A6EC6F54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A5DA75-E85A-4644-AE9A-15B44BF93AEC}"/>
              </a:ext>
            </a:extLst>
          </p:cNvPr>
          <p:cNvSpPr txBox="1"/>
          <p:nvPr/>
        </p:nvSpPr>
        <p:spPr>
          <a:xfrm>
            <a:off x="8174516" y="1695807"/>
            <a:ext cx="2776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How we use a thermistor to measure (actual) temperature</a:t>
            </a:r>
          </a:p>
        </p:txBody>
      </p:sp>
    </p:spTree>
    <p:extLst>
      <p:ext uri="{BB962C8B-B14F-4D97-AF65-F5344CB8AC3E}">
        <p14:creationId xmlns:p14="http://schemas.microsoft.com/office/powerpoint/2010/main" val="50201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48E1-8CA4-4271-98E2-C468523D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Setpoint Control Offset and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2877B-B1F5-409E-8C19-E0E98BE0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Circuit/Components</a:t>
            </a:r>
          </a:p>
          <a:p>
            <a:r>
              <a:rPr lang="en-US" dirty="0"/>
              <a:t>Computation of Offset and Scale Factor</a:t>
            </a:r>
          </a:p>
          <a:p>
            <a:r>
              <a:rPr lang="en-US" dirty="0"/>
              <a:t>Programming (code)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0939E63-44C3-4A6C-8714-D77E844F0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48F03C-FD28-4857-872D-6A34BCB42522}"/>
              </a:ext>
            </a:extLst>
          </p:cNvPr>
          <p:cNvSpPr txBox="1"/>
          <p:nvPr/>
        </p:nvSpPr>
        <p:spPr>
          <a:xfrm>
            <a:off x="8824511" y="1343266"/>
            <a:ext cx="2776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How we used a potentiometer to control the setpoint</a:t>
            </a:r>
          </a:p>
        </p:txBody>
      </p:sp>
    </p:spTree>
    <p:extLst>
      <p:ext uri="{BB962C8B-B14F-4D97-AF65-F5344CB8AC3E}">
        <p14:creationId xmlns:p14="http://schemas.microsoft.com/office/powerpoint/2010/main" val="284525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78B1-DAE8-4330-9CD6-A8736EDC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Heater 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074A-4009-4DF7-9D4C-0427EBB56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Cascading Switch &amp; Power-On LED Circuits</a:t>
            </a:r>
          </a:p>
          <a:p>
            <a:r>
              <a:rPr lang="en-US" dirty="0"/>
              <a:t>Schematic</a:t>
            </a:r>
          </a:p>
          <a:p>
            <a:r>
              <a:rPr lang="en-US" dirty="0"/>
              <a:t>Programming (code)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EF3475E-E4E1-43D2-B020-01269D454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70245-4688-41F0-96A7-6162A0FF25F1}"/>
              </a:ext>
            </a:extLst>
          </p:cNvPr>
          <p:cNvSpPr txBox="1"/>
          <p:nvPr/>
        </p:nvSpPr>
        <p:spPr>
          <a:xfrm>
            <a:off x="8577550" y="1717840"/>
            <a:ext cx="2776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How we powered the heater resistor</a:t>
            </a:r>
          </a:p>
        </p:txBody>
      </p:sp>
    </p:spTree>
    <p:extLst>
      <p:ext uri="{BB962C8B-B14F-4D97-AF65-F5344CB8AC3E}">
        <p14:creationId xmlns:p14="http://schemas.microsoft.com/office/powerpoint/2010/main" val="204111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494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Project COMPLETE Sous Vide</vt:lpstr>
      <vt:lpstr>Sous Vide Project Rubric</vt:lpstr>
      <vt:lpstr>Heating Control System Project</vt:lpstr>
      <vt:lpstr>Project Description / Overview</vt:lpstr>
      <vt:lpstr>PowerPoint Presentation</vt:lpstr>
      <vt:lpstr>Design/Build Process</vt:lpstr>
      <vt:lpstr>Temperature Measurement and  Calibration</vt:lpstr>
      <vt:lpstr>Setpoint Control Offset and Scaling</vt:lpstr>
      <vt:lpstr>Heater Controller</vt:lpstr>
      <vt:lpstr>Circuit Board Wiring</vt:lpstr>
      <vt:lpstr>Final Program Flow Chart</vt:lpstr>
      <vt:lpstr>Final Schematic</vt:lpstr>
      <vt:lpstr>Summary/Process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COMPLETE Sous Vide</dc:title>
  <dc:creator>Marvin Nelson</dc:creator>
  <cp:lastModifiedBy>Marvin Nelson</cp:lastModifiedBy>
  <cp:revision>30</cp:revision>
  <cp:lastPrinted>2020-10-30T13:22:15Z</cp:lastPrinted>
  <dcterms:created xsi:type="dcterms:W3CDTF">2020-10-29T09:49:46Z</dcterms:created>
  <dcterms:modified xsi:type="dcterms:W3CDTF">2022-02-17T16:56:46Z</dcterms:modified>
</cp:coreProperties>
</file>