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6" r:id="rId3"/>
    <p:sldId id="257" r:id="rId4"/>
    <p:sldId id="258" r:id="rId5"/>
    <p:sldId id="267" r:id="rId6"/>
    <p:sldId id="259" r:id="rId7"/>
    <p:sldId id="260" r:id="rId8"/>
    <p:sldId id="261" r:id="rId9"/>
    <p:sldId id="262" r:id="rId10"/>
    <p:sldId id="268" r:id="rId11"/>
    <p:sldId id="263" r:id="rId12"/>
    <p:sldId id="264" r:id="rId13"/>
    <p:sldId id="269" r:id="rId14"/>
    <p:sldId id="265" r:id="rId15"/>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3943" cy="35237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5273004" y="0"/>
            <a:ext cx="4033943" cy="352375"/>
          </a:xfrm>
          <a:prstGeom prst="rect">
            <a:avLst/>
          </a:prstGeom>
        </p:spPr>
        <p:txBody>
          <a:bodyPr vert="horz" lIns="93324" tIns="46662" rIns="93324" bIns="46662" rtlCol="0"/>
          <a:lstStyle>
            <a:lvl1pPr algn="r">
              <a:defRPr sz="1200"/>
            </a:lvl1pPr>
          </a:lstStyle>
          <a:p>
            <a:fld id="{B8F92518-9993-4EE6-91A4-51A5D5124D53}" type="datetimeFigureOut">
              <a:rPr lang="en-US" smtClean="0"/>
              <a:t>6/9/2022</a:t>
            </a:fld>
            <a:endParaRPr lang="en-US"/>
          </a:p>
        </p:txBody>
      </p:sp>
      <p:sp>
        <p:nvSpPr>
          <p:cNvPr id="4" name="Slide Image Placeholder 3"/>
          <p:cNvSpPr>
            <a:spLocks noGrp="1" noRot="1" noChangeAspect="1"/>
          </p:cNvSpPr>
          <p:nvPr>
            <p:ph type="sldImg" idx="2"/>
          </p:nvPr>
        </p:nvSpPr>
        <p:spPr>
          <a:xfrm>
            <a:off x="2547938" y="877888"/>
            <a:ext cx="4213225" cy="2370137"/>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930910" y="3379866"/>
            <a:ext cx="7447280" cy="2765346"/>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70727"/>
            <a:ext cx="4033943" cy="352374"/>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5273004" y="6670727"/>
            <a:ext cx="4033943" cy="352374"/>
          </a:xfrm>
          <a:prstGeom prst="rect">
            <a:avLst/>
          </a:prstGeom>
        </p:spPr>
        <p:txBody>
          <a:bodyPr vert="horz" lIns="93324" tIns="46662" rIns="93324" bIns="46662" rtlCol="0" anchor="b"/>
          <a:lstStyle>
            <a:lvl1pPr algn="r">
              <a:defRPr sz="1200"/>
            </a:lvl1pPr>
          </a:lstStyle>
          <a:p>
            <a:fld id="{B6988534-1C50-48F4-AFFF-51476F796DE8}" type="slidenum">
              <a:rPr lang="en-US" smtClean="0"/>
              <a:t>‹#›</a:t>
            </a:fld>
            <a:endParaRPr lang="en-US"/>
          </a:p>
        </p:txBody>
      </p:sp>
    </p:spTree>
    <p:extLst>
      <p:ext uri="{BB962C8B-B14F-4D97-AF65-F5344CB8AC3E}">
        <p14:creationId xmlns:p14="http://schemas.microsoft.com/office/powerpoint/2010/main" val="1954016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72351-FB65-4476-B8C8-1647C088F1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41D86B-B201-416F-91BE-CB31DE0F06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0ECE23-8792-4844-A507-21EF836A4970}"/>
              </a:ext>
            </a:extLst>
          </p:cNvPr>
          <p:cNvSpPr>
            <a:spLocks noGrp="1"/>
          </p:cNvSpPr>
          <p:nvPr>
            <p:ph type="dt" sz="half" idx="10"/>
          </p:nvPr>
        </p:nvSpPr>
        <p:spPr/>
        <p:txBody>
          <a:bodyPr/>
          <a:lstStyle/>
          <a:p>
            <a:fld id="{94EE65AD-9C26-42F1-BD72-3B95996BDE9C}" type="datetime1">
              <a:rPr lang="en-US" smtClean="0"/>
              <a:t>6/9/2022</a:t>
            </a:fld>
            <a:endParaRPr lang="en-US"/>
          </a:p>
        </p:txBody>
      </p:sp>
      <p:sp>
        <p:nvSpPr>
          <p:cNvPr id="5" name="Footer Placeholder 4">
            <a:extLst>
              <a:ext uri="{FF2B5EF4-FFF2-40B4-BE49-F238E27FC236}">
                <a16:creationId xmlns:a16="http://schemas.microsoft.com/office/drawing/2014/main" id="{E2FCEC1B-1576-4E92-B228-1F690E0F2CCF}"/>
              </a:ext>
            </a:extLst>
          </p:cNvPr>
          <p:cNvSpPr>
            <a:spLocks noGrp="1"/>
          </p:cNvSpPr>
          <p:nvPr>
            <p:ph type="ftr" sz="quarter" idx="11"/>
          </p:nvPr>
        </p:nvSpPr>
        <p:spPr/>
        <p:txBody>
          <a:bodyPr/>
          <a:lstStyle/>
          <a:p>
            <a:r>
              <a:rPr lang="en-US"/>
              <a:t>M. Nelson 2020</a:t>
            </a:r>
          </a:p>
        </p:txBody>
      </p:sp>
      <p:sp>
        <p:nvSpPr>
          <p:cNvPr id="6" name="Slide Number Placeholder 5">
            <a:extLst>
              <a:ext uri="{FF2B5EF4-FFF2-40B4-BE49-F238E27FC236}">
                <a16:creationId xmlns:a16="http://schemas.microsoft.com/office/drawing/2014/main" id="{A91FC17E-7CBA-4F07-AD2A-9E9DAE1C1C32}"/>
              </a:ext>
            </a:extLst>
          </p:cNvPr>
          <p:cNvSpPr>
            <a:spLocks noGrp="1"/>
          </p:cNvSpPr>
          <p:nvPr>
            <p:ph type="sldNum" sz="quarter" idx="12"/>
          </p:nvPr>
        </p:nvSpPr>
        <p:spPr/>
        <p:txBody>
          <a:bodyPr/>
          <a:lstStyle/>
          <a:p>
            <a:fld id="{06BAD0BA-7A56-4806-B78E-D6B18183431B}" type="slidenum">
              <a:rPr lang="en-US" smtClean="0"/>
              <a:t>‹#›</a:t>
            </a:fld>
            <a:endParaRPr lang="en-US"/>
          </a:p>
        </p:txBody>
      </p:sp>
    </p:spTree>
    <p:extLst>
      <p:ext uri="{BB962C8B-B14F-4D97-AF65-F5344CB8AC3E}">
        <p14:creationId xmlns:p14="http://schemas.microsoft.com/office/powerpoint/2010/main" val="4119382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C95B9-3E8D-43D1-A63E-964027F0AC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C76858-9288-4FCD-B625-2460ADFE234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2D2C99-1A93-465F-B35A-A591B0085D41}"/>
              </a:ext>
            </a:extLst>
          </p:cNvPr>
          <p:cNvSpPr>
            <a:spLocks noGrp="1"/>
          </p:cNvSpPr>
          <p:nvPr>
            <p:ph type="dt" sz="half" idx="10"/>
          </p:nvPr>
        </p:nvSpPr>
        <p:spPr/>
        <p:txBody>
          <a:bodyPr/>
          <a:lstStyle/>
          <a:p>
            <a:fld id="{9F8D5812-A455-4EF3-A60F-6FDE1219DD52}" type="datetime1">
              <a:rPr lang="en-US" smtClean="0"/>
              <a:t>6/9/2022</a:t>
            </a:fld>
            <a:endParaRPr lang="en-US"/>
          </a:p>
        </p:txBody>
      </p:sp>
      <p:sp>
        <p:nvSpPr>
          <p:cNvPr id="5" name="Footer Placeholder 4">
            <a:extLst>
              <a:ext uri="{FF2B5EF4-FFF2-40B4-BE49-F238E27FC236}">
                <a16:creationId xmlns:a16="http://schemas.microsoft.com/office/drawing/2014/main" id="{2D7F9F96-6384-403D-8C40-51181C54AFA4}"/>
              </a:ext>
            </a:extLst>
          </p:cNvPr>
          <p:cNvSpPr>
            <a:spLocks noGrp="1"/>
          </p:cNvSpPr>
          <p:nvPr>
            <p:ph type="ftr" sz="quarter" idx="11"/>
          </p:nvPr>
        </p:nvSpPr>
        <p:spPr/>
        <p:txBody>
          <a:bodyPr/>
          <a:lstStyle/>
          <a:p>
            <a:r>
              <a:rPr lang="en-US"/>
              <a:t>M. Nelson 2020</a:t>
            </a:r>
          </a:p>
        </p:txBody>
      </p:sp>
      <p:sp>
        <p:nvSpPr>
          <p:cNvPr id="6" name="Slide Number Placeholder 5">
            <a:extLst>
              <a:ext uri="{FF2B5EF4-FFF2-40B4-BE49-F238E27FC236}">
                <a16:creationId xmlns:a16="http://schemas.microsoft.com/office/drawing/2014/main" id="{B3C10FB2-9696-4454-AD0E-3CEF762910CF}"/>
              </a:ext>
            </a:extLst>
          </p:cNvPr>
          <p:cNvSpPr>
            <a:spLocks noGrp="1"/>
          </p:cNvSpPr>
          <p:nvPr>
            <p:ph type="sldNum" sz="quarter" idx="12"/>
          </p:nvPr>
        </p:nvSpPr>
        <p:spPr/>
        <p:txBody>
          <a:bodyPr/>
          <a:lstStyle/>
          <a:p>
            <a:fld id="{06BAD0BA-7A56-4806-B78E-D6B18183431B}" type="slidenum">
              <a:rPr lang="en-US" smtClean="0"/>
              <a:t>‹#›</a:t>
            </a:fld>
            <a:endParaRPr lang="en-US"/>
          </a:p>
        </p:txBody>
      </p:sp>
    </p:spTree>
    <p:extLst>
      <p:ext uri="{BB962C8B-B14F-4D97-AF65-F5344CB8AC3E}">
        <p14:creationId xmlns:p14="http://schemas.microsoft.com/office/powerpoint/2010/main" val="408379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03BCCD-F669-4107-B6A2-72AED232F5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87D208-AB90-4D4A-BDB2-8F2571CEF6D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96C01D-84B7-4578-83B7-93E1BB4EB45D}"/>
              </a:ext>
            </a:extLst>
          </p:cNvPr>
          <p:cNvSpPr>
            <a:spLocks noGrp="1"/>
          </p:cNvSpPr>
          <p:nvPr>
            <p:ph type="dt" sz="half" idx="10"/>
          </p:nvPr>
        </p:nvSpPr>
        <p:spPr/>
        <p:txBody>
          <a:bodyPr/>
          <a:lstStyle/>
          <a:p>
            <a:fld id="{A68E4EE7-556B-4A5E-BCC6-0C1C7F15C29B}" type="datetime1">
              <a:rPr lang="en-US" smtClean="0"/>
              <a:t>6/9/2022</a:t>
            </a:fld>
            <a:endParaRPr lang="en-US"/>
          </a:p>
        </p:txBody>
      </p:sp>
      <p:sp>
        <p:nvSpPr>
          <p:cNvPr id="5" name="Footer Placeholder 4">
            <a:extLst>
              <a:ext uri="{FF2B5EF4-FFF2-40B4-BE49-F238E27FC236}">
                <a16:creationId xmlns:a16="http://schemas.microsoft.com/office/drawing/2014/main" id="{10E0EACA-68C9-445E-9B38-679E19CA2176}"/>
              </a:ext>
            </a:extLst>
          </p:cNvPr>
          <p:cNvSpPr>
            <a:spLocks noGrp="1"/>
          </p:cNvSpPr>
          <p:nvPr>
            <p:ph type="ftr" sz="quarter" idx="11"/>
          </p:nvPr>
        </p:nvSpPr>
        <p:spPr/>
        <p:txBody>
          <a:bodyPr/>
          <a:lstStyle/>
          <a:p>
            <a:r>
              <a:rPr lang="en-US"/>
              <a:t>M. Nelson 2020</a:t>
            </a:r>
          </a:p>
        </p:txBody>
      </p:sp>
      <p:sp>
        <p:nvSpPr>
          <p:cNvPr id="6" name="Slide Number Placeholder 5">
            <a:extLst>
              <a:ext uri="{FF2B5EF4-FFF2-40B4-BE49-F238E27FC236}">
                <a16:creationId xmlns:a16="http://schemas.microsoft.com/office/drawing/2014/main" id="{6086F411-4796-4BAB-8743-489BA42F159B}"/>
              </a:ext>
            </a:extLst>
          </p:cNvPr>
          <p:cNvSpPr>
            <a:spLocks noGrp="1"/>
          </p:cNvSpPr>
          <p:nvPr>
            <p:ph type="sldNum" sz="quarter" idx="12"/>
          </p:nvPr>
        </p:nvSpPr>
        <p:spPr/>
        <p:txBody>
          <a:bodyPr/>
          <a:lstStyle/>
          <a:p>
            <a:fld id="{06BAD0BA-7A56-4806-B78E-D6B18183431B}" type="slidenum">
              <a:rPr lang="en-US" smtClean="0"/>
              <a:t>‹#›</a:t>
            </a:fld>
            <a:endParaRPr lang="en-US"/>
          </a:p>
        </p:txBody>
      </p:sp>
    </p:spTree>
    <p:extLst>
      <p:ext uri="{BB962C8B-B14F-4D97-AF65-F5344CB8AC3E}">
        <p14:creationId xmlns:p14="http://schemas.microsoft.com/office/powerpoint/2010/main" val="583306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FA06E-F306-4653-BD81-F91F2EE860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61B78A-BF26-4DD6-B45F-E63AD1126B7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BCE034-21AE-4846-8A94-4DED3BCF2453}"/>
              </a:ext>
            </a:extLst>
          </p:cNvPr>
          <p:cNvSpPr>
            <a:spLocks noGrp="1"/>
          </p:cNvSpPr>
          <p:nvPr>
            <p:ph type="dt" sz="half" idx="10"/>
          </p:nvPr>
        </p:nvSpPr>
        <p:spPr/>
        <p:txBody>
          <a:bodyPr/>
          <a:lstStyle/>
          <a:p>
            <a:fld id="{ACF4F9ED-309A-485D-9CF1-86EFF5605AE8}" type="datetime1">
              <a:rPr lang="en-US" smtClean="0"/>
              <a:t>6/9/2022</a:t>
            </a:fld>
            <a:endParaRPr lang="en-US"/>
          </a:p>
        </p:txBody>
      </p:sp>
      <p:sp>
        <p:nvSpPr>
          <p:cNvPr id="5" name="Footer Placeholder 4">
            <a:extLst>
              <a:ext uri="{FF2B5EF4-FFF2-40B4-BE49-F238E27FC236}">
                <a16:creationId xmlns:a16="http://schemas.microsoft.com/office/drawing/2014/main" id="{33C50264-6EF9-40F2-99CE-91E8D5872880}"/>
              </a:ext>
            </a:extLst>
          </p:cNvPr>
          <p:cNvSpPr>
            <a:spLocks noGrp="1"/>
          </p:cNvSpPr>
          <p:nvPr>
            <p:ph type="ftr" sz="quarter" idx="11"/>
          </p:nvPr>
        </p:nvSpPr>
        <p:spPr/>
        <p:txBody>
          <a:bodyPr/>
          <a:lstStyle/>
          <a:p>
            <a:r>
              <a:rPr lang="en-US"/>
              <a:t>M. Nelson 2020</a:t>
            </a:r>
          </a:p>
        </p:txBody>
      </p:sp>
      <p:sp>
        <p:nvSpPr>
          <p:cNvPr id="6" name="Slide Number Placeholder 5">
            <a:extLst>
              <a:ext uri="{FF2B5EF4-FFF2-40B4-BE49-F238E27FC236}">
                <a16:creationId xmlns:a16="http://schemas.microsoft.com/office/drawing/2014/main" id="{A10D04B3-9931-46C7-932C-597AC10A12DD}"/>
              </a:ext>
            </a:extLst>
          </p:cNvPr>
          <p:cNvSpPr>
            <a:spLocks noGrp="1"/>
          </p:cNvSpPr>
          <p:nvPr>
            <p:ph type="sldNum" sz="quarter" idx="12"/>
          </p:nvPr>
        </p:nvSpPr>
        <p:spPr/>
        <p:txBody>
          <a:bodyPr/>
          <a:lstStyle/>
          <a:p>
            <a:fld id="{06BAD0BA-7A56-4806-B78E-D6B18183431B}" type="slidenum">
              <a:rPr lang="en-US" smtClean="0"/>
              <a:t>‹#›</a:t>
            </a:fld>
            <a:endParaRPr lang="en-US"/>
          </a:p>
        </p:txBody>
      </p:sp>
    </p:spTree>
    <p:extLst>
      <p:ext uri="{BB962C8B-B14F-4D97-AF65-F5344CB8AC3E}">
        <p14:creationId xmlns:p14="http://schemas.microsoft.com/office/powerpoint/2010/main" val="624284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6E903-10F7-4261-B249-0DD1D51E5C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F15728-2046-46DF-89E9-8F3CB44EA6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C860D66-A5B7-444E-A1A2-F1568E8D48C6}"/>
              </a:ext>
            </a:extLst>
          </p:cNvPr>
          <p:cNvSpPr>
            <a:spLocks noGrp="1"/>
          </p:cNvSpPr>
          <p:nvPr>
            <p:ph type="dt" sz="half" idx="10"/>
          </p:nvPr>
        </p:nvSpPr>
        <p:spPr/>
        <p:txBody>
          <a:bodyPr/>
          <a:lstStyle/>
          <a:p>
            <a:fld id="{6006A985-9FC9-4FC9-BCC7-589482FE7FBC}" type="datetime1">
              <a:rPr lang="en-US" smtClean="0"/>
              <a:t>6/9/2022</a:t>
            </a:fld>
            <a:endParaRPr lang="en-US"/>
          </a:p>
        </p:txBody>
      </p:sp>
      <p:sp>
        <p:nvSpPr>
          <p:cNvPr id="5" name="Footer Placeholder 4">
            <a:extLst>
              <a:ext uri="{FF2B5EF4-FFF2-40B4-BE49-F238E27FC236}">
                <a16:creationId xmlns:a16="http://schemas.microsoft.com/office/drawing/2014/main" id="{AE054720-7126-4AFD-AF2C-B318474FFADD}"/>
              </a:ext>
            </a:extLst>
          </p:cNvPr>
          <p:cNvSpPr>
            <a:spLocks noGrp="1"/>
          </p:cNvSpPr>
          <p:nvPr>
            <p:ph type="ftr" sz="quarter" idx="11"/>
          </p:nvPr>
        </p:nvSpPr>
        <p:spPr/>
        <p:txBody>
          <a:bodyPr/>
          <a:lstStyle/>
          <a:p>
            <a:r>
              <a:rPr lang="en-US"/>
              <a:t>M. Nelson 2020</a:t>
            </a:r>
          </a:p>
        </p:txBody>
      </p:sp>
      <p:sp>
        <p:nvSpPr>
          <p:cNvPr id="6" name="Slide Number Placeholder 5">
            <a:extLst>
              <a:ext uri="{FF2B5EF4-FFF2-40B4-BE49-F238E27FC236}">
                <a16:creationId xmlns:a16="http://schemas.microsoft.com/office/drawing/2014/main" id="{4DDD8E4D-4B49-483A-A642-C0B3F86C2FB6}"/>
              </a:ext>
            </a:extLst>
          </p:cNvPr>
          <p:cNvSpPr>
            <a:spLocks noGrp="1"/>
          </p:cNvSpPr>
          <p:nvPr>
            <p:ph type="sldNum" sz="quarter" idx="12"/>
          </p:nvPr>
        </p:nvSpPr>
        <p:spPr/>
        <p:txBody>
          <a:bodyPr/>
          <a:lstStyle/>
          <a:p>
            <a:fld id="{06BAD0BA-7A56-4806-B78E-D6B18183431B}" type="slidenum">
              <a:rPr lang="en-US" smtClean="0"/>
              <a:t>‹#›</a:t>
            </a:fld>
            <a:endParaRPr lang="en-US"/>
          </a:p>
        </p:txBody>
      </p:sp>
    </p:spTree>
    <p:extLst>
      <p:ext uri="{BB962C8B-B14F-4D97-AF65-F5344CB8AC3E}">
        <p14:creationId xmlns:p14="http://schemas.microsoft.com/office/powerpoint/2010/main" val="2628390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60E1B-40C8-4A87-B16F-13B1C98D94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D4B0DB-5B12-4A64-B699-4A02063EFBB5}"/>
              </a:ext>
            </a:extLst>
          </p:cNvPr>
          <p:cNvSpPr>
            <a:spLocks noGrp="1"/>
          </p:cNvSpPr>
          <p:nvPr>
            <p:ph sz="half" idx="1"/>
          </p:nvPr>
        </p:nvSpPr>
        <p:spPr>
          <a:xfrm>
            <a:off x="838200" y="1254034"/>
            <a:ext cx="5181600" cy="49229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471897-2A56-4FDC-BF04-3EFC860542D9}"/>
              </a:ext>
            </a:extLst>
          </p:cNvPr>
          <p:cNvSpPr>
            <a:spLocks noGrp="1"/>
          </p:cNvSpPr>
          <p:nvPr>
            <p:ph sz="half" idx="2"/>
          </p:nvPr>
        </p:nvSpPr>
        <p:spPr>
          <a:xfrm>
            <a:off x="6172200" y="1254034"/>
            <a:ext cx="5181600" cy="49229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A39173-299F-42D8-9E37-E762384EBCC5}"/>
              </a:ext>
            </a:extLst>
          </p:cNvPr>
          <p:cNvSpPr>
            <a:spLocks noGrp="1"/>
          </p:cNvSpPr>
          <p:nvPr>
            <p:ph type="dt" sz="half" idx="10"/>
          </p:nvPr>
        </p:nvSpPr>
        <p:spPr/>
        <p:txBody>
          <a:bodyPr/>
          <a:lstStyle/>
          <a:p>
            <a:fld id="{F9E0A240-8D1E-418B-9A78-EE89E96173B1}" type="datetime1">
              <a:rPr lang="en-US" smtClean="0"/>
              <a:t>6/9/2022</a:t>
            </a:fld>
            <a:endParaRPr lang="en-US"/>
          </a:p>
        </p:txBody>
      </p:sp>
      <p:sp>
        <p:nvSpPr>
          <p:cNvPr id="6" name="Footer Placeholder 5">
            <a:extLst>
              <a:ext uri="{FF2B5EF4-FFF2-40B4-BE49-F238E27FC236}">
                <a16:creationId xmlns:a16="http://schemas.microsoft.com/office/drawing/2014/main" id="{C3F38D94-670C-416B-BC3B-B596E84B8804}"/>
              </a:ext>
            </a:extLst>
          </p:cNvPr>
          <p:cNvSpPr>
            <a:spLocks noGrp="1"/>
          </p:cNvSpPr>
          <p:nvPr>
            <p:ph type="ftr" sz="quarter" idx="11"/>
          </p:nvPr>
        </p:nvSpPr>
        <p:spPr/>
        <p:txBody>
          <a:bodyPr/>
          <a:lstStyle/>
          <a:p>
            <a:r>
              <a:rPr lang="en-US"/>
              <a:t>M. Nelson 2020</a:t>
            </a:r>
          </a:p>
        </p:txBody>
      </p:sp>
      <p:sp>
        <p:nvSpPr>
          <p:cNvPr id="7" name="Slide Number Placeholder 6">
            <a:extLst>
              <a:ext uri="{FF2B5EF4-FFF2-40B4-BE49-F238E27FC236}">
                <a16:creationId xmlns:a16="http://schemas.microsoft.com/office/drawing/2014/main" id="{6BA3C7F9-1253-4094-A16B-3B51A731F725}"/>
              </a:ext>
            </a:extLst>
          </p:cNvPr>
          <p:cNvSpPr>
            <a:spLocks noGrp="1"/>
          </p:cNvSpPr>
          <p:nvPr>
            <p:ph type="sldNum" sz="quarter" idx="12"/>
          </p:nvPr>
        </p:nvSpPr>
        <p:spPr/>
        <p:txBody>
          <a:bodyPr/>
          <a:lstStyle/>
          <a:p>
            <a:fld id="{06BAD0BA-7A56-4806-B78E-D6B18183431B}" type="slidenum">
              <a:rPr lang="en-US" smtClean="0"/>
              <a:t>‹#›</a:t>
            </a:fld>
            <a:endParaRPr lang="en-US"/>
          </a:p>
        </p:txBody>
      </p:sp>
    </p:spTree>
    <p:extLst>
      <p:ext uri="{BB962C8B-B14F-4D97-AF65-F5344CB8AC3E}">
        <p14:creationId xmlns:p14="http://schemas.microsoft.com/office/powerpoint/2010/main" val="392720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2FF08-8F2B-4561-BDD8-CD67F6F028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31F219-FA3C-4E8C-8002-7659A5F0D4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84760BB-D228-4B6B-AEB1-2170F68540A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5A4F09-7A57-4AD7-906F-2B8F687C94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819C376-01C1-4433-B45D-AB09619C59A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221062-3244-4EDD-A4F8-CDFC05D788A0}"/>
              </a:ext>
            </a:extLst>
          </p:cNvPr>
          <p:cNvSpPr>
            <a:spLocks noGrp="1"/>
          </p:cNvSpPr>
          <p:nvPr>
            <p:ph type="dt" sz="half" idx="10"/>
          </p:nvPr>
        </p:nvSpPr>
        <p:spPr/>
        <p:txBody>
          <a:bodyPr/>
          <a:lstStyle/>
          <a:p>
            <a:fld id="{6FA961E9-8D8E-4ECA-88CB-831F5421059B}" type="datetime1">
              <a:rPr lang="en-US" smtClean="0"/>
              <a:t>6/9/2022</a:t>
            </a:fld>
            <a:endParaRPr lang="en-US"/>
          </a:p>
        </p:txBody>
      </p:sp>
      <p:sp>
        <p:nvSpPr>
          <p:cNvPr id="8" name="Footer Placeholder 7">
            <a:extLst>
              <a:ext uri="{FF2B5EF4-FFF2-40B4-BE49-F238E27FC236}">
                <a16:creationId xmlns:a16="http://schemas.microsoft.com/office/drawing/2014/main" id="{5C7CCE51-C171-479D-B72E-03E3E6844FE4}"/>
              </a:ext>
            </a:extLst>
          </p:cNvPr>
          <p:cNvSpPr>
            <a:spLocks noGrp="1"/>
          </p:cNvSpPr>
          <p:nvPr>
            <p:ph type="ftr" sz="quarter" idx="11"/>
          </p:nvPr>
        </p:nvSpPr>
        <p:spPr/>
        <p:txBody>
          <a:bodyPr/>
          <a:lstStyle/>
          <a:p>
            <a:r>
              <a:rPr lang="en-US"/>
              <a:t>M. Nelson 2020</a:t>
            </a:r>
          </a:p>
        </p:txBody>
      </p:sp>
      <p:sp>
        <p:nvSpPr>
          <p:cNvPr id="9" name="Slide Number Placeholder 8">
            <a:extLst>
              <a:ext uri="{FF2B5EF4-FFF2-40B4-BE49-F238E27FC236}">
                <a16:creationId xmlns:a16="http://schemas.microsoft.com/office/drawing/2014/main" id="{3B0971F5-B373-4693-83D6-E38B5B4E0E27}"/>
              </a:ext>
            </a:extLst>
          </p:cNvPr>
          <p:cNvSpPr>
            <a:spLocks noGrp="1"/>
          </p:cNvSpPr>
          <p:nvPr>
            <p:ph type="sldNum" sz="quarter" idx="12"/>
          </p:nvPr>
        </p:nvSpPr>
        <p:spPr/>
        <p:txBody>
          <a:bodyPr/>
          <a:lstStyle/>
          <a:p>
            <a:fld id="{06BAD0BA-7A56-4806-B78E-D6B18183431B}" type="slidenum">
              <a:rPr lang="en-US" smtClean="0"/>
              <a:t>‹#›</a:t>
            </a:fld>
            <a:endParaRPr lang="en-US"/>
          </a:p>
        </p:txBody>
      </p:sp>
    </p:spTree>
    <p:extLst>
      <p:ext uri="{BB962C8B-B14F-4D97-AF65-F5344CB8AC3E}">
        <p14:creationId xmlns:p14="http://schemas.microsoft.com/office/powerpoint/2010/main" val="3859921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9367B-8BE7-4826-98AD-7D540579AB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1FED66-FF4B-43C4-B3B2-28C73D8FBBFB}"/>
              </a:ext>
            </a:extLst>
          </p:cNvPr>
          <p:cNvSpPr>
            <a:spLocks noGrp="1"/>
          </p:cNvSpPr>
          <p:nvPr>
            <p:ph type="dt" sz="half" idx="10"/>
          </p:nvPr>
        </p:nvSpPr>
        <p:spPr/>
        <p:txBody>
          <a:bodyPr/>
          <a:lstStyle/>
          <a:p>
            <a:fld id="{8F4B1560-D0B7-4BA5-A422-C67B85B6A6DD}" type="datetime1">
              <a:rPr lang="en-US" smtClean="0"/>
              <a:t>6/9/2022</a:t>
            </a:fld>
            <a:endParaRPr lang="en-US"/>
          </a:p>
        </p:txBody>
      </p:sp>
      <p:sp>
        <p:nvSpPr>
          <p:cNvPr id="4" name="Footer Placeholder 3">
            <a:extLst>
              <a:ext uri="{FF2B5EF4-FFF2-40B4-BE49-F238E27FC236}">
                <a16:creationId xmlns:a16="http://schemas.microsoft.com/office/drawing/2014/main" id="{0CC9313B-BBBE-4B0B-BC64-F41621F60C30}"/>
              </a:ext>
            </a:extLst>
          </p:cNvPr>
          <p:cNvSpPr>
            <a:spLocks noGrp="1"/>
          </p:cNvSpPr>
          <p:nvPr>
            <p:ph type="ftr" sz="quarter" idx="11"/>
          </p:nvPr>
        </p:nvSpPr>
        <p:spPr/>
        <p:txBody>
          <a:bodyPr/>
          <a:lstStyle/>
          <a:p>
            <a:r>
              <a:rPr lang="en-US"/>
              <a:t>M. Nelson 2020</a:t>
            </a:r>
          </a:p>
        </p:txBody>
      </p:sp>
      <p:sp>
        <p:nvSpPr>
          <p:cNvPr id="5" name="Slide Number Placeholder 4">
            <a:extLst>
              <a:ext uri="{FF2B5EF4-FFF2-40B4-BE49-F238E27FC236}">
                <a16:creationId xmlns:a16="http://schemas.microsoft.com/office/drawing/2014/main" id="{D71AFFCB-C5A0-40C2-ABDD-4D5EA589BEA4}"/>
              </a:ext>
            </a:extLst>
          </p:cNvPr>
          <p:cNvSpPr>
            <a:spLocks noGrp="1"/>
          </p:cNvSpPr>
          <p:nvPr>
            <p:ph type="sldNum" sz="quarter" idx="12"/>
          </p:nvPr>
        </p:nvSpPr>
        <p:spPr/>
        <p:txBody>
          <a:bodyPr/>
          <a:lstStyle/>
          <a:p>
            <a:fld id="{06BAD0BA-7A56-4806-B78E-D6B18183431B}" type="slidenum">
              <a:rPr lang="en-US" smtClean="0"/>
              <a:t>‹#›</a:t>
            </a:fld>
            <a:endParaRPr lang="en-US"/>
          </a:p>
        </p:txBody>
      </p:sp>
    </p:spTree>
    <p:extLst>
      <p:ext uri="{BB962C8B-B14F-4D97-AF65-F5344CB8AC3E}">
        <p14:creationId xmlns:p14="http://schemas.microsoft.com/office/powerpoint/2010/main" val="3977716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599423-6434-4461-B23D-950517248DEF}"/>
              </a:ext>
            </a:extLst>
          </p:cNvPr>
          <p:cNvSpPr>
            <a:spLocks noGrp="1"/>
          </p:cNvSpPr>
          <p:nvPr>
            <p:ph type="dt" sz="half" idx="10"/>
          </p:nvPr>
        </p:nvSpPr>
        <p:spPr/>
        <p:txBody>
          <a:bodyPr/>
          <a:lstStyle/>
          <a:p>
            <a:fld id="{A3865212-A906-4847-A3B6-A2615EFA0489}" type="datetime1">
              <a:rPr lang="en-US" smtClean="0"/>
              <a:t>6/9/2022</a:t>
            </a:fld>
            <a:endParaRPr lang="en-US"/>
          </a:p>
        </p:txBody>
      </p:sp>
      <p:sp>
        <p:nvSpPr>
          <p:cNvPr id="3" name="Footer Placeholder 2">
            <a:extLst>
              <a:ext uri="{FF2B5EF4-FFF2-40B4-BE49-F238E27FC236}">
                <a16:creationId xmlns:a16="http://schemas.microsoft.com/office/drawing/2014/main" id="{9B836653-2AF6-4E56-B357-4AFF95B227BA}"/>
              </a:ext>
            </a:extLst>
          </p:cNvPr>
          <p:cNvSpPr>
            <a:spLocks noGrp="1"/>
          </p:cNvSpPr>
          <p:nvPr>
            <p:ph type="ftr" sz="quarter" idx="11"/>
          </p:nvPr>
        </p:nvSpPr>
        <p:spPr/>
        <p:txBody>
          <a:bodyPr/>
          <a:lstStyle/>
          <a:p>
            <a:r>
              <a:rPr lang="en-US"/>
              <a:t>M. Nelson 2020</a:t>
            </a:r>
          </a:p>
        </p:txBody>
      </p:sp>
      <p:sp>
        <p:nvSpPr>
          <p:cNvPr id="4" name="Slide Number Placeholder 3">
            <a:extLst>
              <a:ext uri="{FF2B5EF4-FFF2-40B4-BE49-F238E27FC236}">
                <a16:creationId xmlns:a16="http://schemas.microsoft.com/office/drawing/2014/main" id="{6BD77DB8-6632-426E-B40C-9606D9EE4369}"/>
              </a:ext>
            </a:extLst>
          </p:cNvPr>
          <p:cNvSpPr>
            <a:spLocks noGrp="1"/>
          </p:cNvSpPr>
          <p:nvPr>
            <p:ph type="sldNum" sz="quarter" idx="12"/>
          </p:nvPr>
        </p:nvSpPr>
        <p:spPr/>
        <p:txBody>
          <a:bodyPr/>
          <a:lstStyle/>
          <a:p>
            <a:fld id="{06BAD0BA-7A56-4806-B78E-D6B18183431B}" type="slidenum">
              <a:rPr lang="en-US" smtClean="0"/>
              <a:t>‹#›</a:t>
            </a:fld>
            <a:endParaRPr lang="en-US"/>
          </a:p>
        </p:txBody>
      </p:sp>
    </p:spTree>
    <p:extLst>
      <p:ext uri="{BB962C8B-B14F-4D97-AF65-F5344CB8AC3E}">
        <p14:creationId xmlns:p14="http://schemas.microsoft.com/office/powerpoint/2010/main" val="3990181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B93D9-7F08-48F2-B907-962A857B80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1AD22C-C48D-403F-BED3-6DBDDAB191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38E051-3C5C-4915-A9C3-0A04AE6E82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5CE2F45-E337-405E-A4B7-CE8570193A72}"/>
              </a:ext>
            </a:extLst>
          </p:cNvPr>
          <p:cNvSpPr>
            <a:spLocks noGrp="1"/>
          </p:cNvSpPr>
          <p:nvPr>
            <p:ph type="dt" sz="half" idx="10"/>
          </p:nvPr>
        </p:nvSpPr>
        <p:spPr/>
        <p:txBody>
          <a:bodyPr/>
          <a:lstStyle/>
          <a:p>
            <a:fld id="{62E10F31-C532-46A7-89B1-CF4465480538}" type="datetime1">
              <a:rPr lang="en-US" smtClean="0"/>
              <a:t>6/9/2022</a:t>
            </a:fld>
            <a:endParaRPr lang="en-US"/>
          </a:p>
        </p:txBody>
      </p:sp>
      <p:sp>
        <p:nvSpPr>
          <p:cNvPr id="6" name="Footer Placeholder 5">
            <a:extLst>
              <a:ext uri="{FF2B5EF4-FFF2-40B4-BE49-F238E27FC236}">
                <a16:creationId xmlns:a16="http://schemas.microsoft.com/office/drawing/2014/main" id="{1CFC2E6C-A9C3-4168-B178-B2E61E1396AE}"/>
              </a:ext>
            </a:extLst>
          </p:cNvPr>
          <p:cNvSpPr>
            <a:spLocks noGrp="1"/>
          </p:cNvSpPr>
          <p:nvPr>
            <p:ph type="ftr" sz="quarter" idx="11"/>
          </p:nvPr>
        </p:nvSpPr>
        <p:spPr/>
        <p:txBody>
          <a:bodyPr/>
          <a:lstStyle/>
          <a:p>
            <a:r>
              <a:rPr lang="en-US"/>
              <a:t>M. Nelson 2020</a:t>
            </a:r>
          </a:p>
        </p:txBody>
      </p:sp>
      <p:sp>
        <p:nvSpPr>
          <p:cNvPr id="7" name="Slide Number Placeholder 6">
            <a:extLst>
              <a:ext uri="{FF2B5EF4-FFF2-40B4-BE49-F238E27FC236}">
                <a16:creationId xmlns:a16="http://schemas.microsoft.com/office/drawing/2014/main" id="{864060A8-22BF-4C3B-933D-324E1904DE93}"/>
              </a:ext>
            </a:extLst>
          </p:cNvPr>
          <p:cNvSpPr>
            <a:spLocks noGrp="1"/>
          </p:cNvSpPr>
          <p:nvPr>
            <p:ph type="sldNum" sz="quarter" idx="12"/>
          </p:nvPr>
        </p:nvSpPr>
        <p:spPr/>
        <p:txBody>
          <a:bodyPr/>
          <a:lstStyle/>
          <a:p>
            <a:fld id="{06BAD0BA-7A56-4806-B78E-D6B18183431B}" type="slidenum">
              <a:rPr lang="en-US" smtClean="0"/>
              <a:t>‹#›</a:t>
            </a:fld>
            <a:endParaRPr lang="en-US"/>
          </a:p>
        </p:txBody>
      </p:sp>
    </p:spTree>
    <p:extLst>
      <p:ext uri="{BB962C8B-B14F-4D97-AF65-F5344CB8AC3E}">
        <p14:creationId xmlns:p14="http://schemas.microsoft.com/office/powerpoint/2010/main" val="1158406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C7696-9599-4E8F-B77D-DB08369EE7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53D02F-7EA4-4B45-981B-FC84F56316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488A25-0F37-4015-B274-5358783071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CE29527-77C0-4C40-AD00-62B87B07FDFA}"/>
              </a:ext>
            </a:extLst>
          </p:cNvPr>
          <p:cNvSpPr>
            <a:spLocks noGrp="1"/>
          </p:cNvSpPr>
          <p:nvPr>
            <p:ph type="dt" sz="half" idx="10"/>
          </p:nvPr>
        </p:nvSpPr>
        <p:spPr/>
        <p:txBody>
          <a:bodyPr/>
          <a:lstStyle/>
          <a:p>
            <a:fld id="{578348F1-9847-45A1-BBA2-000C9383D9E3}" type="datetime1">
              <a:rPr lang="en-US" smtClean="0"/>
              <a:t>6/9/2022</a:t>
            </a:fld>
            <a:endParaRPr lang="en-US"/>
          </a:p>
        </p:txBody>
      </p:sp>
      <p:sp>
        <p:nvSpPr>
          <p:cNvPr id="6" name="Footer Placeholder 5">
            <a:extLst>
              <a:ext uri="{FF2B5EF4-FFF2-40B4-BE49-F238E27FC236}">
                <a16:creationId xmlns:a16="http://schemas.microsoft.com/office/drawing/2014/main" id="{1E206356-61EB-430D-9D6D-FFC9328933B4}"/>
              </a:ext>
            </a:extLst>
          </p:cNvPr>
          <p:cNvSpPr>
            <a:spLocks noGrp="1"/>
          </p:cNvSpPr>
          <p:nvPr>
            <p:ph type="ftr" sz="quarter" idx="11"/>
          </p:nvPr>
        </p:nvSpPr>
        <p:spPr/>
        <p:txBody>
          <a:bodyPr/>
          <a:lstStyle/>
          <a:p>
            <a:r>
              <a:rPr lang="en-US"/>
              <a:t>M. Nelson 2020</a:t>
            </a:r>
          </a:p>
        </p:txBody>
      </p:sp>
      <p:sp>
        <p:nvSpPr>
          <p:cNvPr id="7" name="Slide Number Placeholder 6">
            <a:extLst>
              <a:ext uri="{FF2B5EF4-FFF2-40B4-BE49-F238E27FC236}">
                <a16:creationId xmlns:a16="http://schemas.microsoft.com/office/drawing/2014/main" id="{C76BBC87-3CD0-48B9-854E-A263BDADE344}"/>
              </a:ext>
            </a:extLst>
          </p:cNvPr>
          <p:cNvSpPr>
            <a:spLocks noGrp="1"/>
          </p:cNvSpPr>
          <p:nvPr>
            <p:ph type="sldNum" sz="quarter" idx="12"/>
          </p:nvPr>
        </p:nvSpPr>
        <p:spPr/>
        <p:txBody>
          <a:bodyPr/>
          <a:lstStyle/>
          <a:p>
            <a:fld id="{06BAD0BA-7A56-4806-B78E-D6B18183431B}" type="slidenum">
              <a:rPr lang="en-US" smtClean="0"/>
              <a:t>‹#›</a:t>
            </a:fld>
            <a:endParaRPr lang="en-US"/>
          </a:p>
        </p:txBody>
      </p:sp>
    </p:spTree>
    <p:extLst>
      <p:ext uri="{BB962C8B-B14F-4D97-AF65-F5344CB8AC3E}">
        <p14:creationId xmlns:p14="http://schemas.microsoft.com/office/powerpoint/2010/main" val="48263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C12379-E026-436A-9302-324F28A5F3C7}"/>
              </a:ext>
            </a:extLst>
          </p:cNvPr>
          <p:cNvSpPr>
            <a:spLocks noGrp="1"/>
          </p:cNvSpPr>
          <p:nvPr>
            <p:ph type="title"/>
          </p:nvPr>
        </p:nvSpPr>
        <p:spPr>
          <a:xfrm>
            <a:off x="838200" y="365125"/>
            <a:ext cx="10515600" cy="70602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54A2FD-72C8-4F71-BFF6-6020059947E0}"/>
              </a:ext>
            </a:extLst>
          </p:cNvPr>
          <p:cNvSpPr>
            <a:spLocks noGrp="1"/>
          </p:cNvSpPr>
          <p:nvPr>
            <p:ph type="body" idx="1"/>
          </p:nvPr>
        </p:nvSpPr>
        <p:spPr>
          <a:xfrm>
            <a:off x="838200" y="1175657"/>
            <a:ext cx="10515600" cy="500130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0D27EC-5B41-4614-ABE7-BE5F59351C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498800-A50E-4379-BE2F-91163D2E60DD}" type="datetime1">
              <a:rPr lang="en-US" smtClean="0"/>
              <a:t>6/9/2022</a:t>
            </a:fld>
            <a:endParaRPr lang="en-US"/>
          </a:p>
        </p:txBody>
      </p:sp>
      <p:sp>
        <p:nvSpPr>
          <p:cNvPr id="5" name="Footer Placeholder 4">
            <a:extLst>
              <a:ext uri="{FF2B5EF4-FFF2-40B4-BE49-F238E27FC236}">
                <a16:creationId xmlns:a16="http://schemas.microsoft.com/office/drawing/2014/main" id="{5B62978F-1A67-4E5F-929D-1BB72FBBBA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 Nelson 2020</a:t>
            </a:r>
          </a:p>
        </p:txBody>
      </p:sp>
      <p:sp>
        <p:nvSpPr>
          <p:cNvPr id="6" name="Slide Number Placeholder 5">
            <a:extLst>
              <a:ext uri="{FF2B5EF4-FFF2-40B4-BE49-F238E27FC236}">
                <a16:creationId xmlns:a16="http://schemas.microsoft.com/office/drawing/2014/main" id="{120A9311-633D-4D6B-9C47-265A27317A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BAD0BA-7A56-4806-B78E-D6B18183431B}" type="slidenum">
              <a:rPr lang="en-US" smtClean="0"/>
              <a:t>‹#›</a:t>
            </a:fld>
            <a:endParaRPr lang="en-US"/>
          </a:p>
        </p:txBody>
      </p:sp>
    </p:spTree>
    <p:extLst>
      <p:ext uri="{BB962C8B-B14F-4D97-AF65-F5344CB8AC3E}">
        <p14:creationId xmlns:p14="http://schemas.microsoft.com/office/powerpoint/2010/main" val="2517474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C4B4D-C2AC-4B3F-B84B-58305F8029C6}"/>
              </a:ext>
            </a:extLst>
          </p:cNvPr>
          <p:cNvSpPr>
            <a:spLocks noGrp="1"/>
          </p:cNvSpPr>
          <p:nvPr>
            <p:ph type="ctrTitle"/>
          </p:nvPr>
        </p:nvSpPr>
        <p:spPr>
          <a:xfrm>
            <a:off x="1524000" y="514054"/>
            <a:ext cx="9144000" cy="2641601"/>
          </a:xfrm>
        </p:spPr>
        <p:txBody>
          <a:bodyPr>
            <a:normAutofit/>
          </a:bodyPr>
          <a:lstStyle/>
          <a:p>
            <a:r>
              <a:rPr lang="en-US" dirty="0"/>
              <a:t>Project COMPLETE</a:t>
            </a:r>
            <a:br>
              <a:rPr lang="en-US" dirty="0"/>
            </a:br>
            <a:r>
              <a:rPr lang="en-US" dirty="0"/>
              <a:t>Sous Vide</a:t>
            </a:r>
            <a:br>
              <a:rPr lang="en-US" dirty="0"/>
            </a:br>
            <a:r>
              <a:rPr lang="en-US" sz="4400" dirty="0"/>
              <a:t>Water Bath Heating Control System</a:t>
            </a:r>
            <a:endParaRPr lang="en-US" dirty="0"/>
          </a:p>
        </p:txBody>
      </p:sp>
      <p:sp>
        <p:nvSpPr>
          <p:cNvPr id="3" name="Subtitle 2">
            <a:extLst>
              <a:ext uri="{FF2B5EF4-FFF2-40B4-BE49-F238E27FC236}">
                <a16:creationId xmlns:a16="http://schemas.microsoft.com/office/drawing/2014/main" id="{B4865F35-F743-4E5B-8E6D-914F513A9AAE}"/>
              </a:ext>
            </a:extLst>
          </p:cNvPr>
          <p:cNvSpPr>
            <a:spLocks noGrp="1"/>
          </p:cNvSpPr>
          <p:nvPr>
            <p:ph type="subTitle" idx="1"/>
          </p:nvPr>
        </p:nvSpPr>
        <p:spPr>
          <a:xfrm>
            <a:off x="1524000" y="3602038"/>
            <a:ext cx="9144000" cy="2387600"/>
          </a:xfrm>
        </p:spPr>
        <p:txBody>
          <a:bodyPr>
            <a:normAutofit/>
          </a:bodyPr>
          <a:lstStyle/>
          <a:p>
            <a:r>
              <a:rPr lang="en-US" sz="3600" dirty="0"/>
              <a:t>Documentation Rubric</a:t>
            </a:r>
          </a:p>
        </p:txBody>
      </p:sp>
      <p:pic>
        <p:nvPicPr>
          <p:cNvPr id="4" name="Picture 3" descr="A close up of text on a black background&#10;&#10;Description automatically generated">
            <a:extLst>
              <a:ext uri="{FF2B5EF4-FFF2-40B4-BE49-F238E27FC236}">
                <a16:creationId xmlns:a16="http://schemas.microsoft.com/office/drawing/2014/main" id="{791E4B82-14FA-4817-BFB9-398340FD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33" y="6427305"/>
            <a:ext cx="1660622" cy="430696"/>
          </a:xfrm>
          <a:prstGeom prst="rect">
            <a:avLst/>
          </a:prstGeom>
        </p:spPr>
      </p:pic>
      <p:sp>
        <p:nvSpPr>
          <p:cNvPr id="5" name="Footer Placeholder 4">
            <a:extLst>
              <a:ext uri="{FF2B5EF4-FFF2-40B4-BE49-F238E27FC236}">
                <a16:creationId xmlns:a16="http://schemas.microsoft.com/office/drawing/2014/main" id="{9941B005-4091-428F-B635-2E0124F1F6E3}"/>
              </a:ext>
            </a:extLst>
          </p:cNvPr>
          <p:cNvSpPr>
            <a:spLocks noGrp="1"/>
          </p:cNvSpPr>
          <p:nvPr>
            <p:ph type="ftr" sz="quarter" idx="11"/>
          </p:nvPr>
        </p:nvSpPr>
        <p:spPr/>
        <p:txBody>
          <a:bodyPr/>
          <a:lstStyle/>
          <a:p>
            <a:r>
              <a:rPr lang="en-US"/>
              <a:t>M. Nelson 2020</a:t>
            </a:r>
          </a:p>
        </p:txBody>
      </p:sp>
      <p:sp>
        <p:nvSpPr>
          <p:cNvPr id="7" name="TextBox 6">
            <a:extLst>
              <a:ext uri="{FF2B5EF4-FFF2-40B4-BE49-F238E27FC236}">
                <a16:creationId xmlns:a16="http://schemas.microsoft.com/office/drawing/2014/main" id="{564E21C7-B666-45BB-A6B7-A95BDBE31074}"/>
              </a:ext>
            </a:extLst>
          </p:cNvPr>
          <p:cNvSpPr txBox="1"/>
          <p:nvPr/>
        </p:nvSpPr>
        <p:spPr>
          <a:xfrm>
            <a:off x="584719" y="5433020"/>
            <a:ext cx="11209176" cy="923330"/>
          </a:xfrm>
          <a:prstGeom prst="rect">
            <a:avLst/>
          </a:prstGeom>
          <a:noFill/>
        </p:spPr>
        <p:txBody>
          <a:bodyPr wrap="square" rtlCol="0">
            <a:spAutoFit/>
          </a:bodyPr>
          <a:lstStyle/>
          <a:p>
            <a:r>
              <a:rPr lang="en-US" dirty="0">
                <a:solidFill>
                  <a:srgbClr val="FF0000"/>
                </a:solidFill>
              </a:rPr>
              <a:t>Students receive rubric in PowerPoint template with slide titles and bullets on what information is required.  This set of charts is for teacher reference only, to aid in scoring  and debriefing students after they complete their own documentation/presentations. They are allowed to use / snip information from PDFs of lessons used in class.</a:t>
            </a:r>
          </a:p>
        </p:txBody>
      </p:sp>
    </p:spTree>
    <p:extLst>
      <p:ext uri="{BB962C8B-B14F-4D97-AF65-F5344CB8AC3E}">
        <p14:creationId xmlns:p14="http://schemas.microsoft.com/office/powerpoint/2010/main" val="3098996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F74B9-FCEB-4842-A94D-1DC3EEF7EDA1}"/>
              </a:ext>
            </a:extLst>
          </p:cNvPr>
          <p:cNvSpPr>
            <a:spLocks noGrp="1"/>
          </p:cNvSpPr>
          <p:nvPr>
            <p:ph type="title"/>
          </p:nvPr>
        </p:nvSpPr>
        <p:spPr>
          <a:xfrm>
            <a:off x="587829" y="365125"/>
            <a:ext cx="10982130" cy="561715"/>
          </a:xfrm>
        </p:spPr>
        <p:txBody>
          <a:bodyPr>
            <a:normAutofit fontScale="90000"/>
          </a:bodyPr>
          <a:lstStyle/>
          <a:p>
            <a:r>
              <a:rPr lang="en-US" b="1" dirty="0"/>
              <a:t>“Cooling Control System” Programming</a:t>
            </a:r>
          </a:p>
        </p:txBody>
      </p:sp>
      <p:pic>
        <p:nvPicPr>
          <p:cNvPr id="4" name="Picture 3">
            <a:extLst>
              <a:ext uri="{FF2B5EF4-FFF2-40B4-BE49-F238E27FC236}">
                <a16:creationId xmlns:a16="http://schemas.microsoft.com/office/drawing/2014/main" id="{E3FB1D16-D800-4EFB-9554-7CFB3B4CBA09}"/>
              </a:ext>
            </a:extLst>
          </p:cNvPr>
          <p:cNvPicPr>
            <a:picLocks noChangeAspect="1"/>
          </p:cNvPicPr>
          <p:nvPr/>
        </p:nvPicPr>
        <p:blipFill>
          <a:blip r:embed="rId2"/>
          <a:stretch>
            <a:fillRect/>
          </a:stretch>
        </p:blipFill>
        <p:spPr>
          <a:xfrm>
            <a:off x="451466" y="926841"/>
            <a:ext cx="7724775" cy="5638800"/>
          </a:xfrm>
          <a:prstGeom prst="rect">
            <a:avLst/>
          </a:prstGeom>
        </p:spPr>
      </p:pic>
      <p:sp>
        <p:nvSpPr>
          <p:cNvPr id="5" name="TextBox 4">
            <a:extLst>
              <a:ext uri="{FF2B5EF4-FFF2-40B4-BE49-F238E27FC236}">
                <a16:creationId xmlns:a16="http://schemas.microsoft.com/office/drawing/2014/main" id="{F0BB585E-CD57-442B-839F-8E85EC5036BC}"/>
              </a:ext>
            </a:extLst>
          </p:cNvPr>
          <p:cNvSpPr txBox="1"/>
          <p:nvPr/>
        </p:nvSpPr>
        <p:spPr>
          <a:xfrm>
            <a:off x="7771426" y="5056289"/>
            <a:ext cx="3969108" cy="830997"/>
          </a:xfrm>
          <a:prstGeom prst="rect">
            <a:avLst/>
          </a:prstGeom>
          <a:noFill/>
        </p:spPr>
        <p:txBody>
          <a:bodyPr wrap="square" rtlCol="0">
            <a:spAutoFit/>
          </a:bodyPr>
          <a:lstStyle/>
          <a:p>
            <a:r>
              <a:rPr lang="en-US" sz="2400" dirty="0">
                <a:solidFill>
                  <a:srgbClr val="0070C0"/>
                </a:solidFill>
              </a:rPr>
              <a:t>Pull digital pin HIGH or LOW to turn on transistor/fan motor.</a:t>
            </a:r>
          </a:p>
        </p:txBody>
      </p:sp>
      <p:sp>
        <p:nvSpPr>
          <p:cNvPr id="6" name="Rectangle 5">
            <a:extLst>
              <a:ext uri="{FF2B5EF4-FFF2-40B4-BE49-F238E27FC236}">
                <a16:creationId xmlns:a16="http://schemas.microsoft.com/office/drawing/2014/main" id="{9E252079-AF7F-4313-92C4-4623DF3E81C7}"/>
              </a:ext>
            </a:extLst>
          </p:cNvPr>
          <p:cNvSpPr/>
          <p:nvPr/>
        </p:nvSpPr>
        <p:spPr>
          <a:xfrm>
            <a:off x="690466" y="4450702"/>
            <a:ext cx="6858000" cy="204217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0CDCA10-FA6D-4B1D-903B-49F98B34713E}"/>
              </a:ext>
            </a:extLst>
          </p:cNvPr>
          <p:cNvSpPr/>
          <p:nvPr/>
        </p:nvSpPr>
        <p:spPr>
          <a:xfrm>
            <a:off x="690465" y="3356849"/>
            <a:ext cx="6858000" cy="109385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307CB25-AF5E-4AC3-AD34-3AE389A5EEEA}"/>
              </a:ext>
            </a:extLst>
          </p:cNvPr>
          <p:cNvSpPr txBox="1"/>
          <p:nvPr/>
        </p:nvSpPr>
        <p:spPr>
          <a:xfrm>
            <a:off x="7771426" y="3488276"/>
            <a:ext cx="3969108" cy="830997"/>
          </a:xfrm>
          <a:prstGeom prst="rect">
            <a:avLst/>
          </a:prstGeom>
          <a:noFill/>
        </p:spPr>
        <p:txBody>
          <a:bodyPr wrap="square" rtlCol="0">
            <a:spAutoFit/>
          </a:bodyPr>
          <a:lstStyle/>
          <a:p>
            <a:r>
              <a:rPr lang="en-US" sz="2400" dirty="0">
                <a:solidFill>
                  <a:srgbClr val="0070C0"/>
                </a:solidFill>
              </a:rPr>
              <a:t>Read thermistor and compute temperature.</a:t>
            </a:r>
          </a:p>
        </p:txBody>
      </p:sp>
      <p:sp>
        <p:nvSpPr>
          <p:cNvPr id="12" name="TextBox 11">
            <a:extLst>
              <a:ext uri="{FF2B5EF4-FFF2-40B4-BE49-F238E27FC236}">
                <a16:creationId xmlns:a16="http://schemas.microsoft.com/office/drawing/2014/main" id="{507D75DE-BAB3-448D-A05D-8E0526F42973}"/>
              </a:ext>
            </a:extLst>
          </p:cNvPr>
          <p:cNvSpPr txBox="1"/>
          <p:nvPr/>
        </p:nvSpPr>
        <p:spPr>
          <a:xfrm>
            <a:off x="3454462" y="1153312"/>
            <a:ext cx="6930509" cy="830997"/>
          </a:xfrm>
          <a:prstGeom prst="rect">
            <a:avLst/>
          </a:prstGeom>
          <a:noFill/>
        </p:spPr>
        <p:txBody>
          <a:bodyPr wrap="square" rtlCol="0">
            <a:spAutoFit/>
          </a:bodyPr>
          <a:lstStyle/>
          <a:p>
            <a:r>
              <a:rPr lang="en-US" sz="2400" dirty="0">
                <a:solidFill>
                  <a:srgbClr val="0070C0"/>
                </a:solidFill>
              </a:rPr>
              <a:t>Used fixed setpoint.  Added potentiometer later to make setpoint adjustable.</a:t>
            </a:r>
          </a:p>
        </p:txBody>
      </p:sp>
      <p:sp>
        <p:nvSpPr>
          <p:cNvPr id="13" name="Footer Placeholder 12">
            <a:extLst>
              <a:ext uri="{FF2B5EF4-FFF2-40B4-BE49-F238E27FC236}">
                <a16:creationId xmlns:a16="http://schemas.microsoft.com/office/drawing/2014/main" id="{DD5F6A09-A180-4F7D-9415-E35E1F745E67}"/>
              </a:ext>
            </a:extLst>
          </p:cNvPr>
          <p:cNvSpPr>
            <a:spLocks noGrp="1"/>
          </p:cNvSpPr>
          <p:nvPr>
            <p:ph type="ftr" sz="quarter" idx="11"/>
          </p:nvPr>
        </p:nvSpPr>
        <p:spPr/>
        <p:txBody>
          <a:bodyPr/>
          <a:lstStyle/>
          <a:p>
            <a:r>
              <a:rPr lang="en-US"/>
              <a:t>M. Nelson 2020</a:t>
            </a:r>
          </a:p>
        </p:txBody>
      </p:sp>
    </p:spTree>
    <p:extLst>
      <p:ext uri="{BB962C8B-B14F-4D97-AF65-F5344CB8AC3E}">
        <p14:creationId xmlns:p14="http://schemas.microsoft.com/office/powerpoint/2010/main" val="3877763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268CE-355C-4205-AECC-5025C20C25DF}"/>
              </a:ext>
            </a:extLst>
          </p:cNvPr>
          <p:cNvSpPr>
            <a:spLocks noGrp="1"/>
          </p:cNvSpPr>
          <p:nvPr>
            <p:ph type="title"/>
          </p:nvPr>
        </p:nvSpPr>
        <p:spPr/>
        <p:txBody>
          <a:bodyPr/>
          <a:lstStyle/>
          <a:p>
            <a:r>
              <a:rPr lang="en-US" dirty="0"/>
              <a:t>Circuit Board Wiring</a:t>
            </a:r>
          </a:p>
        </p:txBody>
      </p:sp>
      <p:pic>
        <p:nvPicPr>
          <p:cNvPr id="4" name="Picture 3" descr="A close up of text on a black background&#10;&#10;Description automatically generated">
            <a:extLst>
              <a:ext uri="{FF2B5EF4-FFF2-40B4-BE49-F238E27FC236}">
                <a16:creationId xmlns:a16="http://schemas.microsoft.com/office/drawing/2014/main" id="{35E8EC40-6869-411F-BB9F-B5F6F86477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33" y="6427305"/>
            <a:ext cx="1660622" cy="430696"/>
          </a:xfrm>
          <a:prstGeom prst="rect">
            <a:avLst/>
          </a:prstGeom>
        </p:spPr>
      </p:pic>
      <p:pic>
        <p:nvPicPr>
          <p:cNvPr id="6" name="Picture 5" descr="A circuit board&#10;&#10;Description automatically generated">
            <a:extLst>
              <a:ext uri="{FF2B5EF4-FFF2-40B4-BE49-F238E27FC236}">
                <a16:creationId xmlns:a16="http://schemas.microsoft.com/office/drawing/2014/main" id="{0273C6A5-80CB-4EFF-B714-C050B217601C}"/>
              </a:ext>
            </a:extLst>
          </p:cNvPr>
          <p:cNvPicPr>
            <a:picLocks noChangeAspect="1"/>
          </p:cNvPicPr>
          <p:nvPr/>
        </p:nvPicPr>
        <p:blipFill rotWithShape="1">
          <a:blip r:embed="rId3">
            <a:extLst>
              <a:ext uri="{28A0092B-C50C-407E-A947-70E740481C1C}">
                <a14:useLocalDpi xmlns:a14="http://schemas.microsoft.com/office/drawing/2010/main" val="0"/>
              </a:ext>
            </a:extLst>
          </a:blip>
          <a:srcRect l="3674" t="9244" r="3674"/>
          <a:stretch/>
        </p:blipFill>
        <p:spPr>
          <a:xfrm>
            <a:off x="2569222" y="1177733"/>
            <a:ext cx="7235003" cy="5315142"/>
          </a:xfrm>
          <a:prstGeom prst="rect">
            <a:avLst/>
          </a:prstGeom>
        </p:spPr>
      </p:pic>
      <p:sp>
        <p:nvSpPr>
          <p:cNvPr id="8" name="Rectangle 7">
            <a:extLst>
              <a:ext uri="{FF2B5EF4-FFF2-40B4-BE49-F238E27FC236}">
                <a16:creationId xmlns:a16="http://schemas.microsoft.com/office/drawing/2014/main" id="{2CBF4A58-DD18-41AC-A4DE-FCC546A624AA}"/>
              </a:ext>
            </a:extLst>
          </p:cNvPr>
          <p:cNvSpPr/>
          <p:nvPr/>
        </p:nvSpPr>
        <p:spPr>
          <a:xfrm>
            <a:off x="383853" y="1224386"/>
            <a:ext cx="1660622" cy="706029"/>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a:t>9V</a:t>
            </a:r>
          </a:p>
          <a:p>
            <a:pPr algn="ctr"/>
            <a:r>
              <a:rPr lang="en-US" dirty="0"/>
              <a:t>Power Jack</a:t>
            </a:r>
          </a:p>
        </p:txBody>
      </p:sp>
      <p:cxnSp>
        <p:nvCxnSpPr>
          <p:cNvPr id="10" name="Straight Arrow Connector 9">
            <a:extLst>
              <a:ext uri="{FF2B5EF4-FFF2-40B4-BE49-F238E27FC236}">
                <a16:creationId xmlns:a16="http://schemas.microsoft.com/office/drawing/2014/main" id="{87559E2B-E8A0-490F-96E6-A727AB4D23F4}"/>
              </a:ext>
            </a:extLst>
          </p:cNvPr>
          <p:cNvCxnSpPr>
            <a:stCxn id="8" idx="3"/>
          </p:cNvCxnSpPr>
          <p:nvPr/>
        </p:nvCxnSpPr>
        <p:spPr>
          <a:xfrm>
            <a:off x="2044475" y="1577401"/>
            <a:ext cx="1286554" cy="4566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26630A6-DD35-430F-B155-45890AC327DB}"/>
              </a:ext>
            </a:extLst>
          </p:cNvPr>
          <p:cNvSpPr/>
          <p:nvPr/>
        </p:nvSpPr>
        <p:spPr>
          <a:xfrm>
            <a:off x="6750440" y="268756"/>
            <a:ext cx="1660622" cy="706029"/>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a:t>USB to PC / Serial Monitor</a:t>
            </a:r>
          </a:p>
        </p:txBody>
      </p:sp>
      <p:cxnSp>
        <p:nvCxnSpPr>
          <p:cNvPr id="13" name="Straight Arrow Connector 12">
            <a:extLst>
              <a:ext uri="{FF2B5EF4-FFF2-40B4-BE49-F238E27FC236}">
                <a16:creationId xmlns:a16="http://schemas.microsoft.com/office/drawing/2014/main" id="{9EBD8CF1-687B-4FCC-9DC2-DD5E860711DE}"/>
              </a:ext>
            </a:extLst>
          </p:cNvPr>
          <p:cNvCxnSpPr>
            <a:cxnSpLocks/>
            <a:stCxn id="12" idx="1"/>
          </p:cNvCxnSpPr>
          <p:nvPr/>
        </p:nvCxnSpPr>
        <p:spPr>
          <a:xfrm flipH="1">
            <a:off x="5206482" y="621771"/>
            <a:ext cx="1543958" cy="106707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08A9D194-2B1F-4986-ACEA-CA029B3EE361}"/>
              </a:ext>
            </a:extLst>
          </p:cNvPr>
          <p:cNvSpPr/>
          <p:nvPr/>
        </p:nvSpPr>
        <p:spPr>
          <a:xfrm>
            <a:off x="400646" y="3871759"/>
            <a:ext cx="1660622" cy="706029"/>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a:t>Analog Inputs</a:t>
            </a:r>
          </a:p>
        </p:txBody>
      </p:sp>
      <p:cxnSp>
        <p:nvCxnSpPr>
          <p:cNvPr id="18" name="Straight Arrow Connector 17">
            <a:extLst>
              <a:ext uri="{FF2B5EF4-FFF2-40B4-BE49-F238E27FC236}">
                <a16:creationId xmlns:a16="http://schemas.microsoft.com/office/drawing/2014/main" id="{E834DC73-C90E-4020-95DA-6D94171E4CB3}"/>
              </a:ext>
            </a:extLst>
          </p:cNvPr>
          <p:cNvCxnSpPr>
            <a:cxnSpLocks/>
            <a:stCxn id="17" idx="3"/>
          </p:cNvCxnSpPr>
          <p:nvPr/>
        </p:nvCxnSpPr>
        <p:spPr>
          <a:xfrm>
            <a:off x="2061268" y="4224774"/>
            <a:ext cx="1045826" cy="103723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83D6A7A4-97FC-4F02-92E4-450E6BDD490A}"/>
              </a:ext>
            </a:extLst>
          </p:cNvPr>
          <p:cNvSpPr/>
          <p:nvPr/>
        </p:nvSpPr>
        <p:spPr>
          <a:xfrm>
            <a:off x="9465477" y="235181"/>
            <a:ext cx="1660622" cy="706029"/>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a:t>Transistor</a:t>
            </a:r>
          </a:p>
          <a:p>
            <a:pPr algn="ctr"/>
            <a:r>
              <a:rPr lang="en-US" dirty="0"/>
              <a:t>Circuit</a:t>
            </a:r>
          </a:p>
        </p:txBody>
      </p:sp>
      <p:cxnSp>
        <p:nvCxnSpPr>
          <p:cNvPr id="22" name="Straight Arrow Connector 21">
            <a:extLst>
              <a:ext uri="{FF2B5EF4-FFF2-40B4-BE49-F238E27FC236}">
                <a16:creationId xmlns:a16="http://schemas.microsoft.com/office/drawing/2014/main" id="{AC8B765A-4C22-4CFC-8B78-7E6E14DF3855}"/>
              </a:ext>
            </a:extLst>
          </p:cNvPr>
          <p:cNvCxnSpPr>
            <a:cxnSpLocks/>
            <a:stCxn id="21" idx="1"/>
          </p:cNvCxnSpPr>
          <p:nvPr/>
        </p:nvCxnSpPr>
        <p:spPr>
          <a:xfrm flipH="1">
            <a:off x="8153400" y="588196"/>
            <a:ext cx="1312077" cy="150403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BBB233F2-C5BE-4744-855A-4544D4B8AB13}"/>
              </a:ext>
            </a:extLst>
          </p:cNvPr>
          <p:cNvSpPr/>
          <p:nvPr/>
        </p:nvSpPr>
        <p:spPr>
          <a:xfrm>
            <a:off x="6624735" y="1930415"/>
            <a:ext cx="4910512" cy="2035095"/>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045C82A-7682-4BBB-8BBA-5D41EE13A2B9}"/>
              </a:ext>
            </a:extLst>
          </p:cNvPr>
          <p:cNvSpPr txBox="1"/>
          <p:nvPr/>
        </p:nvSpPr>
        <p:spPr>
          <a:xfrm>
            <a:off x="10002401" y="2425959"/>
            <a:ext cx="1706076" cy="830997"/>
          </a:xfrm>
          <a:prstGeom prst="rect">
            <a:avLst/>
          </a:prstGeom>
          <a:noFill/>
        </p:spPr>
        <p:txBody>
          <a:bodyPr wrap="square" rtlCol="0">
            <a:spAutoFit/>
          </a:bodyPr>
          <a:lstStyle/>
          <a:p>
            <a:r>
              <a:rPr lang="en-US" sz="2400" dirty="0">
                <a:solidFill>
                  <a:srgbClr val="0000CC"/>
                </a:solidFill>
              </a:rPr>
              <a:t>Cascading Switch</a:t>
            </a:r>
          </a:p>
        </p:txBody>
      </p:sp>
      <p:sp>
        <p:nvSpPr>
          <p:cNvPr id="28" name="Rectangle 27">
            <a:extLst>
              <a:ext uri="{FF2B5EF4-FFF2-40B4-BE49-F238E27FC236}">
                <a16:creationId xmlns:a16="http://schemas.microsoft.com/office/drawing/2014/main" id="{650A3156-3F41-4F22-B3C9-AC5CD99562FE}"/>
              </a:ext>
            </a:extLst>
          </p:cNvPr>
          <p:cNvSpPr/>
          <p:nvPr/>
        </p:nvSpPr>
        <p:spPr>
          <a:xfrm>
            <a:off x="10168699" y="4091702"/>
            <a:ext cx="1622655" cy="77039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a:t>Relay / Flyback Diodes</a:t>
            </a:r>
          </a:p>
        </p:txBody>
      </p:sp>
      <p:cxnSp>
        <p:nvCxnSpPr>
          <p:cNvPr id="29" name="Straight Arrow Connector 28">
            <a:extLst>
              <a:ext uri="{FF2B5EF4-FFF2-40B4-BE49-F238E27FC236}">
                <a16:creationId xmlns:a16="http://schemas.microsoft.com/office/drawing/2014/main" id="{16E18854-47FA-42D2-B31B-E4BCCAF10DEB}"/>
              </a:ext>
            </a:extLst>
          </p:cNvPr>
          <p:cNvCxnSpPr>
            <a:cxnSpLocks/>
            <a:stCxn id="28" idx="1"/>
          </p:cNvCxnSpPr>
          <p:nvPr/>
        </p:nvCxnSpPr>
        <p:spPr>
          <a:xfrm flipH="1" flipV="1">
            <a:off x="8490857" y="3466325"/>
            <a:ext cx="1677842" cy="101057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0D4DD138-D691-4F36-B450-58414B1D0820}"/>
              </a:ext>
            </a:extLst>
          </p:cNvPr>
          <p:cNvSpPr/>
          <p:nvPr/>
        </p:nvSpPr>
        <p:spPr>
          <a:xfrm>
            <a:off x="10168699" y="5002074"/>
            <a:ext cx="1660622" cy="439841"/>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a:t>Potentiometer</a:t>
            </a:r>
          </a:p>
        </p:txBody>
      </p:sp>
      <p:cxnSp>
        <p:nvCxnSpPr>
          <p:cNvPr id="35" name="Straight Arrow Connector 34">
            <a:extLst>
              <a:ext uri="{FF2B5EF4-FFF2-40B4-BE49-F238E27FC236}">
                <a16:creationId xmlns:a16="http://schemas.microsoft.com/office/drawing/2014/main" id="{C33AE2BD-10A4-44AE-934C-1DEC962F4EFB}"/>
              </a:ext>
            </a:extLst>
          </p:cNvPr>
          <p:cNvCxnSpPr>
            <a:cxnSpLocks/>
            <a:stCxn id="34" idx="1"/>
          </p:cNvCxnSpPr>
          <p:nvPr/>
        </p:nvCxnSpPr>
        <p:spPr>
          <a:xfrm flipH="1" flipV="1">
            <a:off x="8548807" y="4762932"/>
            <a:ext cx="1619892" cy="4590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E5959454-D04B-4A66-A7A5-6C30F58D5F20}"/>
              </a:ext>
            </a:extLst>
          </p:cNvPr>
          <p:cNvSpPr/>
          <p:nvPr/>
        </p:nvSpPr>
        <p:spPr>
          <a:xfrm>
            <a:off x="383853" y="2481510"/>
            <a:ext cx="1660622" cy="706029"/>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a:t>Digital Outputs</a:t>
            </a:r>
          </a:p>
        </p:txBody>
      </p:sp>
      <p:cxnSp>
        <p:nvCxnSpPr>
          <p:cNvPr id="42" name="Straight Arrow Connector 41">
            <a:extLst>
              <a:ext uri="{FF2B5EF4-FFF2-40B4-BE49-F238E27FC236}">
                <a16:creationId xmlns:a16="http://schemas.microsoft.com/office/drawing/2014/main" id="{18AAAF19-9F35-478E-97AF-1DBAC4E4C42A}"/>
              </a:ext>
            </a:extLst>
          </p:cNvPr>
          <p:cNvCxnSpPr>
            <a:cxnSpLocks/>
            <a:stCxn id="41" idx="3"/>
          </p:cNvCxnSpPr>
          <p:nvPr/>
        </p:nvCxnSpPr>
        <p:spPr>
          <a:xfrm>
            <a:off x="2044475" y="2834525"/>
            <a:ext cx="3846292" cy="175636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F010A894-255A-4E34-AF5F-B38DE24CF7F5}"/>
              </a:ext>
            </a:extLst>
          </p:cNvPr>
          <p:cNvSpPr/>
          <p:nvPr/>
        </p:nvSpPr>
        <p:spPr>
          <a:xfrm>
            <a:off x="10168699" y="5701907"/>
            <a:ext cx="1660622" cy="439841"/>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a:t>LED PWR ON</a:t>
            </a:r>
          </a:p>
        </p:txBody>
      </p:sp>
      <p:cxnSp>
        <p:nvCxnSpPr>
          <p:cNvPr id="46" name="Straight Arrow Connector 45">
            <a:extLst>
              <a:ext uri="{FF2B5EF4-FFF2-40B4-BE49-F238E27FC236}">
                <a16:creationId xmlns:a16="http://schemas.microsoft.com/office/drawing/2014/main" id="{59EE5EA0-E139-4F4F-B06B-8ED2BF6C08ED}"/>
              </a:ext>
            </a:extLst>
          </p:cNvPr>
          <p:cNvCxnSpPr>
            <a:cxnSpLocks/>
            <a:stCxn id="45" idx="1"/>
          </p:cNvCxnSpPr>
          <p:nvPr/>
        </p:nvCxnSpPr>
        <p:spPr>
          <a:xfrm flipH="1" flipV="1">
            <a:off x="9079991" y="5680267"/>
            <a:ext cx="1088708" cy="24156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FE01306C-16AA-49DD-BBEA-9793A1AA96CB}"/>
              </a:ext>
            </a:extLst>
          </p:cNvPr>
          <p:cNvSpPr/>
          <p:nvPr/>
        </p:nvSpPr>
        <p:spPr>
          <a:xfrm>
            <a:off x="348538" y="5037057"/>
            <a:ext cx="1660622" cy="1121052"/>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a:t>Thermistor Voltage Divider</a:t>
            </a:r>
          </a:p>
          <a:p>
            <a:pPr algn="ctr"/>
            <a:r>
              <a:rPr lang="en-US" sz="1400" dirty="0"/>
              <a:t>(test thermistor shown)</a:t>
            </a:r>
          </a:p>
        </p:txBody>
      </p:sp>
      <p:cxnSp>
        <p:nvCxnSpPr>
          <p:cNvPr id="50" name="Straight Arrow Connector 49">
            <a:extLst>
              <a:ext uri="{FF2B5EF4-FFF2-40B4-BE49-F238E27FC236}">
                <a16:creationId xmlns:a16="http://schemas.microsoft.com/office/drawing/2014/main" id="{E01CA698-BE85-45AB-A598-F4B6E4186A69}"/>
              </a:ext>
            </a:extLst>
          </p:cNvPr>
          <p:cNvCxnSpPr>
            <a:cxnSpLocks/>
            <a:stCxn id="49" idx="3"/>
          </p:cNvCxnSpPr>
          <p:nvPr/>
        </p:nvCxnSpPr>
        <p:spPr>
          <a:xfrm>
            <a:off x="2009160" y="5597583"/>
            <a:ext cx="4830179" cy="13898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6" name="Footer Placeholder 55">
            <a:extLst>
              <a:ext uri="{FF2B5EF4-FFF2-40B4-BE49-F238E27FC236}">
                <a16:creationId xmlns:a16="http://schemas.microsoft.com/office/drawing/2014/main" id="{725102C2-352B-4F9B-A802-7E3A1B2F2048}"/>
              </a:ext>
            </a:extLst>
          </p:cNvPr>
          <p:cNvSpPr>
            <a:spLocks noGrp="1"/>
          </p:cNvSpPr>
          <p:nvPr>
            <p:ph type="ftr" sz="quarter" idx="11"/>
          </p:nvPr>
        </p:nvSpPr>
        <p:spPr/>
        <p:txBody>
          <a:bodyPr/>
          <a:lstStyle/>
          <a:p>
            <a:r>
              <a:rPr lang="en-US"/>
              <a:t>M. Nelson 2020</a:t>
            </a:r>
          </a:p>
        </p:txBody>
      </p:sp>
      <p:sp>
        <p:nvSpPr>
          <p:cNvPr id="58" name="Rectangle 57">
            <a:extLst>
              <a:ext uri="{FF2B5EF4-FFF2-40B4-BE49-F238E27FC236}">
                <a16:creationId xmlns:a16="http://schemas.microsoft.com/office/drawing/2014/main" id="{F1BA277D-AFEB-4A8A-98C2-65841030914D}"/>
              </a:ext>
            </a:extLst>
          </p:cNvPr>
          <p:cNvSpPr/>
          <p:nvPr/>
        </p:nvSpPr>
        <p:spPr>
          <a:xfrm>
            <a:off x="10419579" y="1067402"/>
            <a:ext cx="1660622" cy="706029"/>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a:t>Heater Resistor</a:t>
            </a:r>
          </a:p>
          <a:p>
            <a:pPr algn="ctr"/>
            <a:r>
              <a:rPr lang="en-US" sz="1600" dirty="0"/>
              <a:t>(10k for testing)</a:t>
            </a:r>
          </a:p>
        </p:txBody>
      </p:sp>
      <p:cxnSp>
        <p:nvCxnSpPr>
          <p:cNvPr id="59" name="Straight Arrow Connector 58">
            <a:extLst>
              <a:ext uri="{FF2B5EF4-FFF2-40B4-BE49-F238E27FC236}">
                <a16:creationId xmlns:a16="http://schemas.microsoft.com/office/drawing/2014/main" id="{CDAD4AED-8243-4D34-9F3E-43C5738ADCA5}"/>
              </a:ext>
            </a:extLst>
          </p:cNvPr>
          <p:cNvCxnSpPr>
            <a:cxnSpLocks/>
            <a:stCxn id="58" idx="1"/>
          </p:cNvCxnSpPr>
          <p:nvPr/>
        </p:nvCxnSpPr>
        <p:spPr>
          <a:xfrm flipH="1">
            <a:off x="9465477" y="1420417"/>
            <a:ext cx="954102" cy="110656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7272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8C41F-B904-4F60-8AC1-A79E0FAA48A5}"/>
              </a:ext>
            </a:extLst>
          </p:cNvPr>
          <p:cNvSpPr>
            <a:spLocks noGrp="1"/>
          </p:cNvSpPr>
          <p:nvPr>
            <p:ph type="title"/>
          </p:nvPr>
        </p:nvSpPr>
        <p:spPr>
          <a:xfrm>
            <a:off x="606490" y="115439"/>
            <a:ext cx="6753438" cy="706029"/>
          </a:xfrm>
        </p:spPr>
        <p:txBody>
          <a:bodyPr>
            <a:normAutofit/>
          </a:bodyPr>
          <a:lstStyle/>
          <a:p>
            <a:r>
              <a:rPr lang="en-US" sz="3600" dirty="0"/>
              <a:t>Program Flow Chart</a:t>
            </a:r>
          </a:p>
        </p:txBody>
      </p:sp>
      <p:sp>
        <p:nvSpPr>
          <p:cNvPr id="4" name="Flowchart: Process 3">
            <a:extLst>
              <a:ext uri="{FF2B5EF4-FFF2-40B4-BE49-F238E27FC236}">
                <a16:creationId xmlns:a16="http://schemas.microsoft.com/office/drawing/2014/main" id="{6CAF9C00-7D7E-4288-949E-B23AD3D22E92}"/>
              </a:ext>
            </a:extLst>
          </p:cNvPr>
          <p:cNvSpPr/>
          <p:nvPr/>
        </p:nvSpPr>
        <p:spPr>
          <a:xfrm>
            <a:off x="4146502" y="2524760"/>
            <a:ext cx="1696278" cy="841514"/>
          </a:xfrm>
          <a:prstGeom prst="flowChartProcess">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Compute/Print</a:t>
            </a:r>
          </a:p>
          <a:p>
            <a:pPr algn="ctr"/>
            <a:r>
              <a:rPr lang="en-US" sz="1600" dirty="0"/>
              <a:t>Setpoint Temp. (</a:t>
            </a:r>
            <a:r>
              <a:rPr lang="en-US" sz="1600" dirty="0" err="1"/>
              <a:t>setpointF</a:t>
            </a:r>
            <a:r>
              <a:rPr lang="en-US" sz="1600" dirty="0"/>
              <a:t>)</a:t>
            </a:r>
          </a:p>
        </p:txBody>
      </p:sp>
      <p:sp>
        <p:nvSpPr>
          <p:cNvPr id="5" name="Flowchart: Decision 4">
            <a:extLst>
              <a:ext uri="{FF2B5EF4-FFF2-40B4-BE49-F238E27FC236}">
                <a16:creationId xmlns:a16="http://schemas.microsoft.com/office/drawing/2014/main" id="{11C74714-F495-4DFF-813B-892422A07871}"/>
              </a:ext>
            </a:extLst>
          </p:cNvPr>
          <p:cNvSpPr/>
          <p:nvPr/>
        </p:nvSpPr>
        <p:spPr>
          <a:xfrm>
            <a:off x="7101104" y="1323566"/>
            <a:ext cx="1960601" cy="1081558"/>
          </a:xfrm>
          <a:prstGeom prst="flowChartDecisi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err="1"/>
              <a:t>tempF</a:t>
            </a:r>
            <a:r>
              <a:rPr lang="en-US" sz="1600" dirty="0"/>
              <a:t> &lt; Setpoint?</a:t>
            </a:r>
          </a:p>
        </p:txBody>
      </p:sp>
      <p:cxnSp>
        <p:nvCxnSpPr>
          <p:cNvPr id="7" name="Straight Arrow Connector 6">
            <a:extLst>
              <a:ext uri="{FF2B5EF4-FFF2-40B4-BE49-F238E27FC236}">
                <a16:creationId xmlns:a16="http://schemas.microsoft.com/office/drawing/2014/main" id="{41317292-C4ED-4ADF-A2C0-7924FA6A62F4}"/>
              </a:ext>
            </a:extLst>
          </p:cNvPr>
          <p:cNvCxnSpPr>
            <a:cxnSpLocks/>
            <a:stCxn id="5" idx="3"/>
            <a:endCxn id="58" idx="1"/>
          </p:cNvCxnSpPr>
          <p:nvPr/>
        </p:nvCxnSpPr>
        <p:spPr>
          <a:xfrm flipV="1">
            <a:off x="9061705" y="1862985"/>
            <a:ext cx="603992" cy="13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A3734F3A-7B5C-4BE1-A56D-B4924218E4EF}"/>
              </a:ext>
            </a:extLst>
          </p:cNvPr>
          <p:cNvCxnSpPr>
            <a:cxnSpLocks/>
            <a:stCxn id="5" idx="2"/>
            <a:endCxn id="66" idx="0"/>
          </p:cNvCxnSpPr>
          <p:nvPr/>
        </p:nvCxnSpPr>
        <p:spPr>
          <a:xfrm flipH="1">
            <a:off x="8081404" y="2405124"/>
            <a:ext cx="1" cy="5066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AD3B592-DF2A-495F-8C35-9AA31423AE83}"/>
              </a:ext>
            </a:extLst>
          </p:cNvPr>
          <p:cNvSpPr txBox="1"/>
          <p:nvPr/>
        </p:nvSpPr>
        <p:spPr>
          <a:xfrm>
            <a:off x="9031337" y="1571484"/>
            <a:ext cx="309700" cy="400110"/>
          </a:xfrm>
          <a:prstGeom prst="rect">
            <a:avLst/>
          </a:prstGeom>
          <a:noFill/>
        </p:spPr>
        <p:txBody>
          <a:bodyPr wrap="none" rtlCol="0">
            <a:spAutoFit/>
          </a:bodyPr>
          <a:lstStyle/>
          <a:p>
            <a:r>
              <a:rPr lang="en-US" sz="2000" dirty="0"/>
              <a:t>Y</a:t>
            </a:r>
          </a:p>
        </p:txBody>
      </p:sp>
      <p:sp>
        <p:nvSpPr>
          <p:cNvPr id="11" name="TextBox 10">
            <a:extLst>
              <a:ext uri="{FF2B5EF4-FFF2-40B4-BE49-F238E27FC236}">
                <a16:creationId xmlns:a16="http://schemas.microsoft.com/office/drawing/2014/main" id="{BB70BC62-0278-4617-8D5A-590AB71457EF}"/>
              </a:ext>
            </a:extLst>
          </p:cNvPr>
          <p:cNvSpPr txBox="1"/>
          <p:nvPr/>
        </p:nvSpPr>
        <p:spPr>
          <a:xfrm>
            <a:off x="8148016" y="2355007"/>
            <a:ext cx="333746" cy="369332"/>
          </a:xfrm>
          <a:prstGeom prst="rect">
            <a:avLst/>
          </a:prstGeom>
          <a:noFill/>
        </p:spPr>
        <p:txBody>
          <a:bodyPr wrap="none" rtlCol="0">
            <a:spAutoFit/>
          </a:bodyPr>
          <a:lstStyle/>
          <a:p>
            <a:r>
              <a:rPr lang="en-US" dirty="0"/>
              <a:t>N</a:t>
            </a:r>
          </a:p>
        </p:txBody>
      </p:sp>
      <p:sp>
        <p:nvSpPr>
          <p:cNvPr id="15" name="Flowchart: Data 14">
            <a:extLst>
              <a:ext uri="{FF2B5EF4-FFF2-40B4-BE49-F238E27FC236}">
                <a16:creationId xmlns:a16="http://schemas.microsoft.com/office/drawing/2014/main" id="{B5C9A560-9FD4-4131-8F95-6F8FE4630F26}"/>
              </a:ext>
            </a:extLst>
          </p:cNvPr>
          <p:cNvSpPr/>
          <p:nvPr/>
        </p:nvSpPr>
        <p:spPr>
          <a:xfrm>
            <a:off x="3780688" y="1444358"/>
            <a:ext cx="2429608" cy="839384"/>
          </a:xfrm>
          <a:prstGeom prst="flowChartInputOutpu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Read Potentiometer</a:t>
            </a:r>
          </a:p>
          <a:p>
            <a:pPr algn="ctr"/>
            <a:r>
              <a:rPr lang="en-US" sz="1600" dirty="0"/>
              <a:t>(dial)</a:t>
            </a:r>
          </a:p>
        </p:txBody>
      </p:sp>
      <p:sp>
        <p:nvSpPr>
          <p:cNvPr id="16" name="Flowchart: Terminator 15">
            <a:extLst>
              <a:ext uri="{FF2B5EF4-FFF2-40B4-BE49-F238E27FC236}">
                <a16:creationId xmlns:a16="http://schemas.microsoft.com/office/drawing/2014/main" id="{53909A21-F4CB-4E01-9FE8-6753FEFAA669}"/>
              </a:ext>
            </a:extLst>
          </p:cNvPr>
          <p:cNvSpPr/>
          <p:nvPr/>
        </p:nvSpPr>
        <p:spPr>
          <a:xfrm>
            <a:off x="4221259" y="744503"/>
            <a:ext cx="1550504" cy="377541"/>
          </a:xfrm>
          <a:prstGeom prst="flowChartTerminator">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Void Loop</a:t>
            </a:r>
          </a:p>
        </p:txBody>
      </p:sp>
      <p:sp>
        <p:nvSpPr>
          <p:cNvPr id="26" name="Flowchart: Process 25">
            <a:extLst>
              <a:ext uri="{FF2B5EF4-FFF2-40B4-BE49-F238E27FC236}">
                <a16:creationId xmlns:a16="http://schemas.microsoft.com/office/drawing/2014/main" id="{0AF2EEB7-6E76-4D82-84CC-65A434EE01F3}"/>
              </a:ext>
            </a:extLst>
          </p:cNvPr>
          <p:cNvSpPr/>
          <p:nvPr/>
        </p:nvSpPr>
        <p:spPr>
          <a:xfrm>
            <a:off x="4145782" y="5086270"/>
            <a:ext cx="1696278" cy="841514"/>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Compute/Print</a:t>
            </a:r>
          </a:p>
          <a:p>
            <a:pPr algn="ctr"/>
            <a:r>
              <a:rPr lang="en-US" sz="1600" dirty="0"/>
              <a:t>Water Temp.</a:t>
            </a:r>
          </a:p>
          <a:p>
            <a:pPr algn="ctr"/>
            <a:r>
              <a:rPr lang="en-US" sz="1600" dirty="0"/>
              <a:t>(</a:t>
            </a:r>
            <a:r>
              <a:rPr lang="en-US" sz="1600" dirty="0" err="1"/>
              <a:t>tempF</a:t>
            </a:r>
            <a:r>
              <a:rPr lang="en-US" sz="1600" dirty="0"/>
              <a:t>)</a:t>
            </a:r>
          </a:p>
        </p:txBody>
      </p:sp>
      <p:cxnSp>
        <p:nvCxnSpPr>
          <p:cNvPr id="31" name="Straight Arrow Connector 30">
            <a:extLst>
              <a:ext uri="{FF2B5EF4-FFF2-40B4-BE49-F238E27FC236}">
                <a16:creationId xmlns:a16="http://schemas.microsoft.com/office/drawing/2014/main" id="{B0601F38-E38A-4FB8-B250-83CB66CE4770}"/>
              </a:ext>
            </a:extLst>
          </p:cNvPr>
          <p:cNvCxnSpPr>
            <a:cxnSpLocks/>
            <a:stCxn id="16" idx="2"/>
            <a:endCxn id="15" idx="1"/>
          </p:cNvCxnSpPr>
          <p:nvPr/>
        </p:nvCxnSpPr>
        <p:spPr>
          <a:xfrm flipH="1">
            <a:off x="4995492" y="1122044"/>
            <a:ext cx="1019" cy="3223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25" name="Straight Arrow Connector 1024">
            <a:extLst>
              <a:ext uri="{FF2B5EF4-FFF2-40B4-BE49-F238E27FC236}">
                <a16:creationId xmlns:a16="http://schemas.microsoft.com/office/drawing/2014/main" id="{166F1558-08DE-46C2-BC1E-3F559F7B9E0C}"/>
              </a:ext>
            </a:extLst>
          </p:cNvPr>
          <p:cNvCxnSpPr>
            <a:cxnSpLocks/>
            <a:stCxn id="15" idx="4"/>
            <a:endCxn id="4" idx="0"/>
          </p:cNvCxnSpPr>
          <p:nvPr/>
        </p:nvCxnSpPr>
        <p:spPr>
          <a:xfrm flipH="1">
            <a:off x="4994641" y="2283742"/>
            <a:ext cx="851" cy="2410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Flowchart: Terminator 36">
            <a:extLst>
              <a:ext uri="{FF2B5EF4-FFF2-40B4-BE49-F238E27FC236}">
                <a16:creationId xmlns:a16="http://schemas.microsoft.com/office/drawing/2014/main" id="{F7877849-86D3-4FE2-B410-070594F54687}"/>
              </a:ext>
            </a:extLst>
          </p:cNvPr>
          <p:cNvSpPr/>
          <p:nvPr/>
        </p:nvSpPr>
        <p:spPr>
          <a:xfrm>
            <a:off x="7306151" y="5650237"/>
            <a:ext cx="1550504" cy="377541"/>
          </a:xfrm>
          <a:prstGeom prst="flowChartTerminator">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Loop</a:t>
            </a:r>
          </a:p>
        </p:txBody>
      </p:sp>
      <p:pic>
        <p:nvPicPr>
          <p:cNvPr id="48" name="Picture 47" descr="A close up of text on a black background&#10;&#10;Description automatically generated">
            <a:extLst>
              <a:ext uri="{FF2B5EF4-FFF2-40B4-BE49-F238E27FC236}">
                <a16:creationId xmlns:a16="http://schemas.microsoft.com/office/drawing/2014/main" id="{EF21713E-4FC9-4601-B981-3F682E646C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33" y="6427305"/>
            <a:ext cx="1660622" cy="430696"/>
          </a:xfrm>
          <a:prstGeom prst="rect">
            <a:avLst/>
          </a:prstGeom>
        </p:spPr>
      </p:pic>
      <p:sp>
        <p:nvSpPr>
          <p:cNvPr id="22" name="Flowchart: Process 21">
            <a:extLst>
              <a:ext uri="{FF2B5EF4-FFF2-40B4-BE49-F238E27FC236}">
                <a16:creationId xmlns:a16="http://schemas.microsoft.com/office/drawing/2014/main" id="{464713B0-2C0B-4E07-960A-0768D9B993D1}"/>
              </a:ext>
            </a:extLst>
          </p:cNvPr>
          <p:cNvSpPr/>
          <p:nvPr/>
        </p:nvSpPr>
        <p:spPr>
          <a:xfrm>
            <a:off x="705217" y="3317897"/>
            <a:ext cx="1696278" cy="841514"/>
          </a:xfrm>
          <a:prstGeom prst="flowChartProcess">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Start Serial Monitor</a:t>
            </a:r>
          </a:p>
        </p:txBody>
      </p:sp>
      <p:sp>
        <p:nvSpPr>
          <p:cNvPr id="32" name="Flowchart: Terminator 31">
            <a:extLst>
              <a:ext uri="{FF2B5EF4-FFF2-40B4-BE49-F238E27FC236}">
                <a16:creationId xmlns:a16="http://schemas.microsoft.com/office/drawing/2014/main" id="{708D0466-07D1-4D57-827A-3F3C2CE1A411}"/>
              </a:ext>
            </a:extLst>
          </p:cNvPr>
          <p:cNvSpPr/>
          <p:nvPr/>
        </p:nvSpPr>
        <p:spPr>
          <a:xfrm>
            <a:off x="779194" y="2648566"/>
            <a:ext cx="1550504" cy="377541"/>
          </a:xfrm>
          <a:prstGeom prst="flowChartTerminator">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Void Setup</a:t>
            </a:r>
          </a:p>
        </p:txBody>
      </p:sp>
      <p:cxnSp>
        <p:nvCxnSpPr>
          <p:cNvPr id="35" name="Straight Arrow Connector 34">
            <a:extLst>
              <a:ext uri="{FF2B5EF4-FFF2-40B4-BE49-F238E27FC236}">
                <a16:creationId xmlns:a16="http://schemas.microsoft.com/office/drawing/2014/main" id="{9D6D3BDF-A921-469D-855A-7B2C6D905C82}"/>
              </a:ext>
            </a:extLst>
          </p:cNvPr>
          <p:cNvCxnSpPr>
            <a:cxnSpLocks/>
            <a:stCxn id="32" idx="2"/>
            <a:endCxn id="22" idx="0"/>
          </p:cNvCxnSpPr>
          <p:nvPr/>
        </p:nvCxnSpPr>
        <p:spPr>
          <a:xfrm flipH="1">
            <a:off x="1553356" y="3026107"/>
            <a:ext cx="1090" cy="2917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B04511AA-53FA-473F-A2DC-31689AACBDA4}"/>
              </a:ext>
            </a:extLst>
          </p:cNvPr>
          <p:cNvCxnSpPr>
            <a:cxnSpLocks/>
            <a:stCxn id="22" idx="2"/>
            <a:endCxn id="19" idx="0"/>
          </p:cNvCxnSpPr>
          <p:nvPr/>
        </p:nvCxnSpPr>
        <p:spPr>
          <a:xfrm>
            <a:off x="1553356" y="4159411"/>
            <a:ext cx="4970" cy="2802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Flowchart: Process 7">
            <a:extLst>
              <a:ext uri="{FF2B5EF4-FFF2-40B4-BE49-F238E27FC236}">
                <a16:creationId xmlns:a16="http://schemas.microsoft.com/office/drawing/2014/main" id="{AB2417E3-5A49-4B4A-B4AD-279FC16EEC38}"/>
              </a:ext>
            </a:extLst>
          </p:cNvPr>
          <p:cNvSpPr/>
          <p:nvPr/>
        </p:nvSpPr>
        <p:spPr>
          <a:xfrm>
            <a:off x="710187" y="1537496"/>
            <a:ext cx="1696278" cy="841514"/>
          </a:xfrm>
          <a:prstGeom prst="flowChartProcess">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Initialize </a:t>
            </a:r>
          </a:p>
          <a:p>
            <a:pPr algn="ctr"/>
            <a:r>
              <a:rPr lang="en-US" sz="1600" dirty="0"/>
              <a:t>Variables</a:t>
            </a:r>
          </a:p>
        </p:txBody>
      </p:sp>
      <p:cxnSp>
        <p:nvCxnSpPr>
          <p:cNvPr id="42" name="Straight Arrow Connector 41">
            <a:extLst>
              <a:ext uri="{FF2B5EF4-FFF2-40B4-BE49-F238E27FC236}">
                <a16:creationId xmlns:a16="http://schemas.microsoft.com/office/drawing/2014/main" id="{8419CABF-88E7-448E-BC94-79796DAB2A43}"/>
              </a:ext>
            </a:extLst>
          </p:cNvPr>
          <p:cNvCxnSpPr>
            <a:cxnSpLocks/>
            <a:stCxn id="8" idx="2"/>
            <a:endCxn id="32" idx="0"/>
          </p:cNvCxnSpPr>
          <p:nvPr/>
        </p:nvCxnSpPr>
        <p:spPr>
          <a:xfrm flipH="1">
            <a:off x="1554446" y="2379010"/>
            <a:ext cx="3880" cy="2695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Flowchart: Process 18">
            <a:extLst>
              <a:ext uri="{FF2B5EF4-FFF2-40B4-BE49-F238E27FC236}">
                <a16:creationId xmlns:a16="http://schemas.microsoft.com/office/drawing/2014/main" id="{EDE69853-7498-4436-BBF4-C3740AE24280}"/>
              </a:ext>
            </a:extLst>
          </p:cNvPr>
          <p:cNvSpPr/>
          <p:nvPr/>
        </p:nvSpPr>
        <p:spPr>
          <a:xfrm>
            <a:off x="710187" y="4439693"/>
            <a:ext cx="1696278" cy="841514"/>
          </a:xfrm>
          <a:prstGeom prst="flowChartProcess">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Set </a:t>
            </a:r>
            <a:r>
              <a:rPr lang="en-US" sz="1600" dirty="0" err="1"/>
              <a:t>pinMode</a:t>
            </a:r>
            <a:r>
              <a:rPr lang="en-US" sz="1600" dirty="0"/>
              <a:t> Outputs 4 &amp; 7</a:t>
            </a:r>
          </a:p>
        </p:txBody>
      </p:sp>
      <p:cxnSp>
        <p:nvCxnSpPr>
          <p:cNvPr id="47" name="Connector: Elbow 46">
            <a:extLst>
              <a:ext uri="{FF2B5EF4-FFF2-40B4-BE49-F238E27FC236}">
                <a16:creationId xmlns:a16="http://schemas.microsoft.com/office/drawing/2014/main" id="{0C7B06EF-49F5-42A0-B21D-D994BE0CD610}"/>
              </a:ext>
            </a:extLst>
          </p:cNvPr>
          <p:cNvCxnSpPr>
            <a:stCxn id="19" idx="3"/>
            <a:endCxn id="16" idx="1"/>
          </p:cNvCxnSpPr>
          <p:nvPr/>
        </p:nvCxnSpPr>
        <p:spPr>
          <a:xfrm flipV="1">
            <a:off x="2406465" y="933274"/>
            <a:ext cx="1814794" cy="392717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Flowchart: Data 49">
            <a:extLst>
              <a:ext uri="{FF2B5EF4-FFF2-40B4-BE49-F238E27FC236}">
                <a16:creationId xmlns:a16="http://schemas.microsoft.com/office/drawing/2014/main" id="{CA9EC0D4-0362-44D9-A6A8-CC81865FBB65}"/>
              </a:ext>
            </a:extLst>
          </p:cNvPr>
          <p:cNvSpPr/>
          <p:nvPr/>
        </p:nvSpPr>
        <p:spPr>
          <a:xfrm>
            <a:off x="3780688" y="3840539"/>
            <a:ext cx="2429608" cy="880564"/>
          </a:xfrm>
          <a:prstGeom prst="flowChartInputOutpu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Read Thermistor</a:t>
            </a:r>
          </a:p>
          <a:p>
            <a:pPr algn="ctr"/>
            <a:r>
              <a:rPr lang="en-US" sz="1600" dirty="0"/>
              <a:t>(</a:t>
            </a:r>
            <a:r>
              <a:rPr lang="en-US" sz="1600" dirty="0" err="1"/>
              <a:t>val</a:t>
            </a:r>
            <a:r>
              <a:rPr lang="en-US" sz="1600" dirty="0"/>
              <a:t>)</a:t>
            </a:r>
          </a:p>
        </p:txBody>
      </p:sp>
      <p:cxnSp>
        <p:nvCxnSpPr>
          <p:cNvPr id="56" name="Straight Arrow Connector 55">
            <a:extLst>
              <a:ext uri="{FF2B5EF4-FFF2-40B4-BE49-F238E27FC236}">
                <a16:creationId xmlns:a16="http://schemas.microsoft.com/office/drawing/2014/main" id="{FA50874F-765B-4AD8-880D-FF72CEA37A51}"/>
              </a:ext>
            </a:extLst>
          </p:cNvPr>
          <p:cNvCxnSpPr>
            <a:cxnSpLocks/>
            <a:stCxn id="4" idx="2"/>
            <a:endCxn id="50" idx="1"/>
          </p:cNvCxnSpPr>
          <p:nvPr/>
        </p:nvCxnSpPr>
        <p:spPr>
          <a:xfrm>
            <a:off x="4994641" y="3366274"/>
            <a:ext cx="851" cy="4742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A7E5A2B8-55EB-4105-A5EE-CB401015E872}"/>
              </a:ext>
            </a:extLst>
          </p:cNvPr>
          <p:cNvCxnSpPr>
            <a:cxnSpLocks/>
            <a:stCxn id="50" idx="4"/>
            <a:endCxn id="26" idx="0"/>
          </p:cNvCxnSpPr>
          <p:nvPr/>
        </p:nvCxnSpPr>
        <p:spPr>
          <a:xfrm flipH="1">
            <a:off x="4993921" y="4721103"/>
            <a:ext cx="1571" cy="3651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Flowchart: Process 57">
            <a:extLst>
              <a:ext uri="{FF2B5EF4-FFF2-40B4-BE49-F238E27FC236}">
                <a16:creationId xmlns:a16="http://schemas.microsoft.com/office/drawing/2014/main" id="{836A8DAD-FE8F-435A-B89D-A73D017F2454}"/>
              </a:ext>
            </a:extLst>
          </p:cNvPr>
          <p:cNvSpPr/>
          <p:nvPr/>
        </p:nvSpPr>
        <p:spPr>
          <a:xfrm>
            <a:off x="9665697" y="1442228"/>
            <a:ext cx="1696278" cy="841514"/>
          </a:xfrm>
          <a:prstGeom prst="flowChartProcess">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Turn ON Heater and LED</a:t>
            </a:r>
          </a:p>
        </p:txBody>
      </p:sp>
      <p:sp>
        <p:nvSpPr>
          <p:cNvPr id="66" name="Flowchart: Decision 65">
            <a:extLst>
              <a:ext uri="{FF2B5EF4-FFF2-40B4-BE49-F238E27FC236}">
                <a16:creationId xmlns:a16="http://schemas.microsoft.com/office/drawing/2014/main" id="{EDE80C08-F176-4D3C-BC5E-BA6AD9CF9C7F}"/>
              </a:ext>
            </a:extLst>
          </p:cNvPr>
          <p:cNvSpPr/>
          <p:nvPr/>
        </p:nvSpPr>
        <p:spPr>
          <a:xfrm>
            <a:off x="7101103" y="2911740"/>
            <a:ext cx="1960601" cy="1081558"/>
          </a:xfrm>
          <a:prstGeom prst="flowChartDecisi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err="1"/>
              <a:t>tempF</a:t>
            </a:r>
            <a:r>
              <a:rPr lang="en-US" sz="1600" dirty="0"/>
              <a:t> &gt; Setpoint?</a:t>
            </a:r>
          </a:p>
        </p:txBody>
      </p:sp>
      <p:cxnSp>
        <p:nvCxnSpPr>
          <p:cNvPr id="67" name="Straight Arrow Connector 66">
            <a:extLst>
              <a:ext uri="{FF2B5EF4-FFF2-40B4-BE49-F238E27FC236}">
                <a16:creationId xmlns:a16="http://schemas.microsoft.com/office/drawing/2014/main" id="{0E167F9A-738B-4B24-933C-195488008D2A}"/>
              </a:ext>
            </a:extLst>
          </p:cNvPr>
          <p:cNvCxnSpPr>
            <a:cxnSpLocks/>
            <a:stCxn id="66" idx="3"/>
            <a:endCxn id="62" idx="1"/>
          </p:cNvCxnSpPr>
          <p:nvPr/>
        </p:nvCxnSpPr>
        <p:spPr>
          <a:xfrm flipV="1">
            <a:off x="9061704" y="3451159"/>
            <a:ext cx="590491" cy="13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8" name="Straight Arrow Connector 67">
            <a:extLst>
              <a:ext uri="{FF2B5EF4-FFF2-40B4-BE49-F238E27FC236}">
                <a16:creationId xmlns:a16="http://schemas.microsoft.com/office/drawing/2014/main" id="{A47455DC-7ED5-4537-A452-18323E5FBE5E}"/>
              </a:ext>
            </a:extLst>
          </p:cNvPr>
          <p:cNvCxnSpPr>
            <a:cxnSpLocks/>
            <a:stCxn id="66" idx="2"/>
            <a:endCxn id="65" idx="0"/>
          </p:cNvCxnSpPr>
          <p:nvPr/>
        </p:nvCxnSpPr>
        <p:spPr>
          <a:xfrm flipH="1">
            <a:off x="8081403" y="3993298"/>
            <a:ext cx="1" cy="5020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47641D1A-A042-42CC-B57C-1074427C238B}"/>
              </a:ext>
            </a:extLst>
          </p:cNvPr>
          <p:cNvSpPr txBox="1"/>
          <p:nvPr/>
        </p:nvSpPr>
        <p:spPr>
          <a:xfrm>
            <a:off x="9031336" y="3159658"/>
            <a:ext cx="309700" cy="400110"/>
          </a:xfrm>
          <a:prstGeom prst="rect">
            <a:avLst/>
          </a:prstGeom>
          <a:noFill/>
        </p:spPr>
        <p:txBody>
          <a:bodyPr wrap="none" rtlCol="0">
            <a:spAutoFit/>
          </a:bodyPr>
          <a:lstStyle/>
          <a:p>
            <a:r>
              <a:rPr lang="en-US" sz="2000" dirty="0"/>
              <a:t>Y</a:t>
            </a:r>
          </a:p>
        </p:txBody>
      </p:sp>
      <p:sp>
        <p:nvSpPr>
          <p:cNvPr id="70" name="TextBox 69">
            <a:extLst>
              <a:ext uri="{FF2B5EF4-FFF2-40B4-BE49-F238E27FC236}">
                <a16:creationId xmlns:a16="http://schemas.microsoft.com/office/drawing/2014/main" id="{0C4D6EB2-352C-4042-B01F-49B2E0EDB502}"/>
              </a:ext>
            </a:extLst>
          </p:cNvPr>
          <p:cNvSpPr txBox="1"/>
          <p:nvPr/>
        </p:nvSpPr>
        <p:spPr>
          <a:xfrm>
            <a:off x="8209776" y="3834197"/>
            <a:ext cx="333746" cy="369332"/>
          </a:xfrm>
          <a:prstGeom prst="rect">
            <a:avLst/>
          </a:prstGeom>
          <a:noFill/>
        </p:spPr>
        <p:txBody>
          <a:bodyPr wrap="none" rtlCol="0">
            <a:spAutoFit/>
          </a:bodyPr>
          <a:lstStyle/>
          <a:p>
            <a:r>
              <a:rPr lang="en-US" dirty="0"/>
              <a:t>N</a:t>
            </a:r>
          </a:p>
        </p:txBody>
      </p:sp>
      <p:sp>
        <p:nvSpPr>
          <p:cNvPr id="62" name="Flowchart: Process 61">
            <a:extLst>
              <a:ext uri="{FF2B5EF4-FFF2-40B4-BE49-F238E27FC236}">
                <a16:creationId xmlns:a16="http://schemas.microsoft.com/office/drawing/2014/main" id="{EAFE607A-0305-4EE3-BBAA-F584CDBC874E}"/>
              </a:ext>
            </a:extLst>
          </p:cNvPr>
          <p:cNvSpPr/>
          <p:nvPr/>
        </p:nvSpPr>
        <p:spPr>
          <a:xfrm>
            <a:off x="9652195" y="3030402"/>
            <a:ext cx="1696278" cy="841514"/>
          </a:xfrm>
          <a:prstGeom prst="flowChartProcess">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Turn OFF Heater and LED</a:t>
            </a:r>
          </a:p>
        </p:txBody>
      </p:sp>
      <p:sp>
        <p:nvSpPr>
          <p:cNvPr id="65" name="Flowchart: Process 64">
            <a:extLst>
              <a:ext uri="{FF2B5EF4-FFF2-40B4-BE49-F238E27FC236}">
                <a16:creationId xmlns:a16="http://schemas.microsoft.com/office/drawing/2014/main" id="{E692F666-451A-4222-8DE3-D77A446E06B5}"/>
              </a:ext>
            </a:extLst>
          </p:cNvPr>
          <p:cNvSpPr/>
          <p:nvPr/>
        </p:nvSpPr>
        <p:spPr>
          <a:xfrm>
            <a:off x="7233264" y="4495396"/>
            <a:ext cx="1696278" cy="841514"/>
          </a:xfrm>
          <a:prstGeom prst="flowChartProcess">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Delay</a:t>
            </a:r>
          </a:p>
          <a:p>
            <a:pPr algn="ctr"/>
            <a:r>
              <a:rPr lang="en-US" sz="1600" dirty="0"/>
              <a:t>5 Seconds</a:t>
            </a:r>
          </a:p>
        </p:txBody>
      </p:sp>
      <p:cxnSp>
        <p:nvCxnSpPr>
          <p:cNvPr id="77" name="Connector: Elbow 76">
            <a:extLst>
              <a:ext uri="{FF2B5EF4-FFF2-40B4-BE49-F238E27FC236}">
                <a16:creationId xmlns:a16="http://schemas.microsoft.com/office/drawing/2014/main" id="{45D1F48B-6E2B-42BD-893A-F81752625A7A}"/>
              </a:ext>
            </a:extLst>
          </p:cNvPr>
          <p:cNvCxnSpPr>
            <a:stCxn id="26" idx="2"/>
            <a:endCxn id="5" idx="1"/>
          </p:cNvCxnSpPr>
          <p:nvPr/>
        </p:nvCxnSpPr>
        <p:spPr>
          <a:xfrm rot="5400000" flipH="1" flipV="1">
            <a:off x="4015792" y="2842473"/>
            <a:ext cx="4063439" cy="2107183"/>
          </a:xfrm>
          <a:prstGeom prst="bentConnector4">
            <a:avLst>
              <a:gd name="adj1" fmla="val -5626"/>
              <a:gd name="adj2" fmla="val 8960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038CF7F0-4247-4113-9DD4-A29012F01818}"/>
              </a:ext>
            </a:extLst>
          </p:cNvPr>
          <p:cNvCxnSpPr>
            <a:cxnSpLocks/>
            <a:stCxn id="65" idx="2"/>
            <a:endCxn id="37" idx="0"/>
          </p:cNvCxnSpPr>
          <p:nvPr/>
        </p:nvCxnSpPr>
        <p:spPr>
          <a:xfrm>
            <a:off x="8081403" y="5336910"/>
            <a:ext cx="0" cy="3133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Connector: Elbow 81">
            <a:extLst>
              <a:ext uri="{FF2B5EF4-FFF2-40B4-BE49-F238E27FC236}">
                <a16:creationId xmlns:a16="http://schemas.microsoft.com/office/drawing/2014/main" id="{6187769C-787C-42A9-891D-3EDFB2905356}"/>
              </a:ext>
            </a:extLst>
          </p:cNvPr>
          <p:cNvCxnSpPr>
            <a:cxnSpLocks/>
            <a:stCxn id="58" idx="3"/>
            <a:endCxn id="65" idx="0"/>
          </p:cNvCxnSpPr>
          <p:nvPr/>
        </p:nvCxnSpPr>
        <p:spPr>
          <a:xfrm flipH="1">
            <a:off x="8081403" y="1862985"/>
            <a:ext cx="3280572" cy="2632411"/>
          </a:xfrm>
          <a:prstGeom prst="bentConnector4">
            <a:avLst>
              <a:gd name="adj1" fmla="val -6968"/>
              <a:gd name="adj2" fmla="val 8776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Connector: Elbow 84">
            <a:extLst>
              <a:ext uri="{FF2B5EF4-FFF2-40B4-BE49-F238E27FC236}">
                <a16:creationId xmlns:a16="http://schemas.microsoft.com/office/drawing/2014/main" id="{01CB890E-A789-467A-A590-BC69958F379E}"/>
              </a:ext>
            </a:extLst>
          </p:cNvPr>
          <p:cNvCxnSpPr>
            <a:cxnSpLocks/>
            <a:stCxn id="62" idx="3"/>
            <a:endCxn id="65" idx="0"/>
          </p:cNvCxnSpPr>
          <p:nvPr/>
        </p:nvCxnSpPr>
        <p:spPr>
          <a:xfrm flipH="1">
            <a:off x="8081403" y="3451159"/>
            <a:ext cx="3267070" cy="1044237"/>
          </a:xfrm>
          <a:prstGeom prst="bentConnector4">
            <a:avLst>
              <a:gd name="adj1" fmla="val -6997"/>
              <a:gd name="adj2" fmla="val 70147"/>
            </a:avLst>
          </a:prstGeom>
          <a:ln>
            <a:tailEnd type="triangle"/>
          </a:ln>
        </p:spPr>
        <p:style>
          <a:lnRef idx="1">
            <a:schemeClr val="accent1"/>
          </a:lnRef>
          <a:fillRef idx="0">
            <a:schemeClr val="accent1"/>
          </a:fillRef>
          <a:effectRef idx="0">
            <a:schemeClr val="accent1"/>
          </a:effectRef>
          <a:fontRef idx="minor">
            <a:schemeClr val="tx1"/>
          </a:fontRef>
        </p:style>
      </p:cxnSp>
      <p:sp>
        <p:nvSpPr>
          <p:cNvPr id="91" name="Flowchart: Connector 90">
            <a:extLst>
              <a:ext uri="{FF2B5EF4-FFF2-40B4-BE49-F238E27FC236}">
                <a16:creationId xmlns:a16="http://schemas.microsoft.com/office/drawing/2014/main" id="{D99A0448-0FEC-486C-9FED-B93937683C73}"/>
              </a:ext>
            </a:extLst>
          </p:cNvPr>
          <p:cNvSpPr/>
          <p:nvPr/>
        </p:nvSpPr>
        <p:spPr>
          <a:xfrm>
            <a:off x="7847045" y="6242180"/>
            <a:ext cx="475861" cy="430696"/>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92" name="Flowchart: Connector 91">
            <a:extLst>
              <a:ext uri="{FF2B5EF4-FFF2-40B4-BE49-F238E27FC236}">
                <a16:creationId xmlns:a16="http://schemas.microsoft.com/office/drawing/2014/main" id="{757D0E0F-5007-44F4-91DF-866A038987C6}"/>
              </a:ext>
            </a:extLst>
          </p:cNvPr>
          <p:cNvSpPr/>
          <p:nvPr/>
        </p:nvSpPr>
        <p:spPr>
          <a:xfrm>
            <a:off x="6036053" y="719084"/>
            <a:ext cx="475861" cy="430696"/>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cxnSp>
        <p:nvCxnSpPr>
          <p:cNvPr id="94" name="Straight Arrow Connector 93">
            <a:extLst>
              <a:ext uri="{FF2B5EF4-FFF2-40B4-BE49-F238E27FC236}">
                <a16:creationId xmlns:a16="http://schemas.microsoft.com/office/drawing/2014/main" id="{FA375D12-69B8-401A-9682-281F6C2BC3E0}"/>
              </a:ext>
            </a:extLst>
          </p:cNvPr>
          <p:cNvCxnSpPr>
            <a:stCxn id="92" idx="2"/>
            <a:endCxn id="16" idx="3"/>
          </p:cNvCxnSpPr>
          <p:nvPr/>
        </p:nvCxnSpPr>
        <p:spPr>
          <a:xfrm flipH="1" flipV="1">
            <a:off x="5771763" y="933274"/>
            <a:ext cx="264290" cy="11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E01DE3D3-6BFB-4216-9CE5-AEADA6E5419E}"/>
              </a:ext>
            </a:extLst>
          </p:cNvPr>
          <p:cNvCxnSpPr>
            <a:stCxn id="37" idx="2"/>
            <a:endCxn id="91" idx="0"/>
          </p:cNvCxnSpPr>
          <p:nvPr/>
        </p:nvCxnSpPr>
        <p:spPr>
          <a:xfrm>
            <a:off x="8081403" y="6027778"/>
            <a:ext cx="3573" cy="2144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2" name="Footer Placeholder 101">
            <a:extLst>
              <a:ext uri="{FF2B5EF4-FFF2-40B4-BE49-F238E27FC236}">
                <a16:creationId xmlns:a16="http://schemas.microsoft.com/office/drawing/2014/main" id="{D617D844-7820-4B43-96DE-C050A364047A}"/>
              </a:ext>
            </a:extLst>
          </p:cNvPr>
          <p:cNvSpPr>
            <a:spLocks noGrp="1"/>
          </p:cNvSpPr>
          <p:nvPr>
            <p:ph type="ftr" sz="quarter" idx="11"/>
          </p:nvPr>
        </p:nvSpPr>
        <p:spPr/>
        <p:txBody>
          <a:bodyPr/>
          <a:lstStyle/>
          <a:p>
            <a:r>
              <a:rPr lang="en-US"/>
              <a:t>M. Nelson 2020</a:t>
            </a:r>
          </a:p>
        </p:txBody>
      </p:sp>
    </p:spTree>
    <p:extLst>
      <p:ext uri="{BB962C8B-B14F-4D97-AF65-F5344CB8AC3E}">
        <p14:creationId xmlns:p14="http://schemas.microsoft.com/office/powerpoint/2010/main" val="653464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2796BA-58C1-43DD-8C10-A7AAF8EFF92C}"/>
              </a:ext>
            </a:extLst>
          </p:cNvPr>
          <p:cNvPicPr>
            <a:picLocks noChangeAspect="1"/>
          </p:cNvPicPr>
          <p:nvPr/>
        </p:nvPicPr>
        <p:blipFill>
          <a:blip r:embed="rId2"/>
          <a:stretch>
            <a:fillRect/>
          </a:stretch>
        </p:blipFill>
        <p:spPr>
          <a:xfrm>
            <a:off x="0" y="122620"/>
            <a:ext cx="12192000" cy="6612759"/>
          </a:xfrm>
          <a:prstGeom prst="rect">
            <a:avLst/>
          </a:prstGeom>
        </p:spPr>
      </p:pic>
      <p:sp>
        <p:nvSpPr>
          <p:cNvPr id="4" name="Footer Placeholder 3">
            <a:extLst>
              <a:ext uri="{FF2B5EF4-FFF2-40B4-BE49-F238E27FC236}">
                <a16:creationId xmlns:a16="http://schemas.microsoft.com/office/drawing/2014/main" id="{990D5343-5177-43FD-B65A-3A3AEB30D02D}"/>
              </a:ext>
            </a:extLst>
          </p:cNvPr>
          <p:cNvSpPr>
            <a:spLocks noGrp="1"/>
          </p:cNvSpPr>
          <p:nvPr>
            <p:ph type="ftr" sz="quarter" idx="11"/>
          </p:nvPr>
        </p:nvSpPr>
        <p:spPr/>
        <p:txBody>
          <a:bodyPr/>
          <a:lstStyle/>
          <a:p>
            <a:r>
              <a:rPr lang="en-US"/>
              <a:t>M. Nelson 2020</a:t>
            </a:r>
          </a:p>
        </p:txBody>
      </p:sp>
    </p:spTree>
    <p:extLst>
      <p:ext uri="{BB962C8B-B14F-4D97-AF65-F5344CB8AC3E}">
        <p14:creationId xmlns:p14="http://schemas.microsoft.com/office/powerpoint/2010/main" val="289820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CEE75-A257-4F8D-BF48-16FF9DB2FF45}"/>
              </a:ext>
            </a:extLst>
          </p:cNvPr>
          <p:cNvSpPr>
            <a:spLocks noGrp="1"/>
          </p:cNvSpPr>
          <p:nvPr>
            <p:ph type="title"/>
          </p:nvPr>
        </p:nvSpPr>
        <p:spPr/>
        <p:txBody>
          <a:bodyPr/>
          <a:lstStyle/>
          <a:p>
            <a:r>
              <a:rPr lang="en-US" dirty="0"/>
              <a:t>Summary/Process Control</a:t>
            </a:r>
          </a:p>
        </p:txBody>
      </p:sp>
      <p:sp>
        <p:nvSpPr>
          <p:cNvPr id="3" name="Content Placeholder 2">
            <a:extLst>
              <a:ext uri="{FF2B5EF4-FFF2-40B4-BE49-F238E27FC236}">
                <a16:creationId xmlns:a16="http://schemas.microsoft.com/office/drawing/2014/main" id="{FEF5C198-D887-4C91-A293-4E7D24359871}"/>
              </a:ext>
            </a:extLst>
          </p:cNvPr>
          <p:cNvSpPr>
            <a:spLocks noGrp="1"/>
          </p:cNvSpPr>
          <p:nvPr>
            <p:ph sz="half" idx="1"/>
          </p:nvPr>
        </p:nvSpPr>
        <p:spPr>
          <a:xfrm>
            <a:off x="606490" y="1071154"/>
            <a:ext cx="5413310" cy="5421721"/>
          </a:xfrm>
          <a:ln>
            <a:solidFill>
              <a:schemeClr val="tx1"/>
            </a:solidFill>
          </a:ln>
        </p:spPr>
        <p:txBody>
          <a:bodyPr>
            <a:normAutofit/>
          </a:bodyPr>
          <a:lstStyle/>
          <a:p>
            <a:pPr marL="0" indent="0">
              <a:buNone/>
            </a:pPr>
            <a:r>
              <a:rPr lang="en-US" b="1" dirty="0"/>
              <a:t>General Takeaways</a:t>
            </a:r>
          </a:p>
          <a:p>
            <a:r>
              <a:rPr lang="en-US" dirty="0"/>
              <a:t>Project integrated hardware and software into complete control system.</a:t>
            </a:r>
          </a:p>
          <a:p>
            <a:r>
              <a:rPr lang="en-US" dirty="0"/>
              <a:t>Used incremental build process on both hardware and software.</a:t>
            </a:r>
          </a:p>
          <a:p>
            <a:r>
              <a:rPr lang="en-US" dirty="0"/>
              <a:t>Collected data and used mathematical analyses for calibration and offset/scaling.</a:t>
            </a:r>
          </a:p>
          <a:p>
            <a:r>
              <a:rPr lang="en-US" dirty="0"/>
              <a:t>Required careful wiring and testing.</a:t>
            </a:r>
          </a:p>
          <a:p>
            <a:endParaRPr lang="en-US" dirty="0"/>
          </a:p>
        </p:txBody>
      </p:sp>
      <p:sp>
        <p:nvSpPr>
          <p:cNvPr id="4" name="Content Placeholder 3">
            <a:extLst>
              <a:ext uri="{FF2B5EF4-FFF2-40B4-BE49-F238E27FC236}">
                <a16:creationId xmlns:a16="http://schemas.microsoft.com/office/drawing/2014/main" id="{902427BF-D0F1-482C-B409-017F466C9426}"/>
              </a:ext>
            </a:extLst>
          </p:cNvPr>
          <p:cNvSpPr>
            <a:spLocks noGrp="1"/>
          </p:cNvSpPr>
          <p:nvPr>
            <p:ph sz="half" idx="2"/>
          </p:nvPr>
        </p:nvSpPr>
        <p:spPr>
          <a:xfrm>
            <a:off x="6172200" y="1071154"/>
            <a:ext cx="5413310" cy="5421721"/>
          </a:xfrm>
          <a:ln>
            <a:solidFill>
              <a:schemeClr val="tx1"/>
            </a:solidFill>
          </a:ln>
        </p:spPr>
        <p:txBody>
          <a:bodyPr>
            <a:normAutofit/>
          </a:bodyPr>
          <a:lstStyle/>
          <a:p>
            <a:pPr marL="0" indent="0">
              <a:buNone/>
            </a:pPr>
            <a:r>
              <a:rPr lang="en-US" b="1" dirty="0"/>
              <a:t>Instrumentation &amp; Process Control Concepts/Applications</a:t>
            </a:r>
          </a:p>
          <a:p>
            <a:r>
              <a:rPr lang="en-US" dirty="0"/>
              <a:t>Sensors</a:t>
            </a:r>
          </a:p>
          <a:p>
            <a:r>
              <a:rPr lang="en-US" dirty="0"/>
              <a:t>Calibration</a:t>
            </a:r>
          </a:p>
          <a:p>
            <a:r>
              <a:rPr lang="en-US" dirty="0"/>
              <a:t>Power Control/Relays</a:t>
            </a:r>
          </a:p>
          <a:p>
            <a:r>
              <a:rPr lang="en-US" dirty="0"/>
              <a:t>Programming/Control Loops</a:t>
            </a:r>
          </a:p>
          <a:p>
            <a:r>
              <a:rPr lang="en-US" dirty="0"/>
              <a:t>Temperature control is a major function in industrial control applications</a:t>
            </a:r>
          </a:p>
          <a:p>
            <a:r>
              <a:rPr lang="en-US" dirty="0"/>
              <a:t>Documentation is an important component of any project</a:t>
            </a:r>
          </a:p>
          <a:p>
            <a:endParaRPr lang="en-US" dirty="0"/>
          </a:p>
        </p:txBody>
      </p:sp>
      <p:sp>
        <p:nvSpPr>
          <p:cNvPr id="5" name="Footer Placeholder 4">
            <a:extLst>
              <a:ext uri="{FF2B5EF4-FFF2-40B4-BE49-F238E27FC236}">
                <a16:creationId xmlns:a16="http://schemas.microsoft.com/office/drawing/2014/main" id="{CAEBA41E-7FAA-4564-9882-6DF83D09880B}"/>
              </a:ext>
            </a:extLst>
          </p:cNvPr>
          <p:cNvSpPr>
            <a:spLocks noGrp="1"/>
          </p:cNvSpPr>
          <p:nvPr>
            <p:ph type="ftr" sz="quarter" idx="11"/>
          </p:nvPr>
        </p:nvSpPr>
        <p:spPr/>
        <p:txBody>
          <a:bodyPr/>
          <a:lstStyle/>
          <a:p>
            <a:r>
              <a:rPr lang="en-US"/>
              <a:t>M. Nelson 2020</a:t>
            </a:r>
          </a:p>
        </p:txBody>
      </p:sp>
    </p:spTree>
    <p:extLst>
      <p:ext uri="{BB962C8B-B14F-4D97-AF65-F5344CB8AC3E}">
        <p14:creationId xmlns:p14="http://schemas.microsoft.com/office/powerpoint/2010/main" val="2418795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B9EEA-A706-4821-9909-3B170B906B98}"/>
              </a:ext>
            </a:extLst>
          </p:cNvPr>
          <p:cNvSpPr>
            <a:spLocks noGrp="1"/>
          </p:cNvSpPr>
          <p:nvPr>
            <p:ph type="title"/>
          </p:nvPr>
        </p:nvSpPr>
        <p:spPr>
          <a:xfrm>
            <a:off x="838200" y="205637"/>
            <a:ext cx="10515600" cy="315359"/>
          </a:xfrm>
        </p:spPr>
        <p:txBody>
          <a:bodyPr>
            <a:noAutofit/>
          </a:bodyPr>
          <a:lstStyle/>
          <a:p>
            <a:r>
              <a:rPr lang="en-US" sz="3600" dirty="0"/>
              <a:t>Sous Vide Project Rubric</a:t>
            </a:r>
          </a:p>
        </p:txBody>
      </p:sp>
      <p:graphicFrame>
        <p:nvGraphicFramePr>
          <p:cNvPr id="4" name="Content Placeholder 3">
            <a:extLst>
              <a:ext uri="{FF2B5EF4-FFF2-40B4-BE49-F238E27FC236}">
                <a16:creationId xmlns:a16="http://schemas.microsoft.com/office/drawing/2014/main" id="{53871B07-BC6E-462F-BDCF-B655400F4AB5}"/>
              </a:ext>
            </a:extLst>
          </p:cNvPr>
          <p:cNvGraphicFramePr>
            <a:graphicFrameLocks noGrp="1"/>
          </p:cNvGraphicFramePr>
          <p:nvPr>
            <p:ph idx="1"/>
            <p:extLst>
              <p:ext uri="{D42A27DB-BD31-4B8C-83A1-F6EECF244321}">
                <p14:modId xmlns:p14="http://schemas.microsoft.com/office/powerpoint/2010/main" val="1546440906"/>
              </p:ext>
            </p:extLst>
          </p:nvPr>
        </p:nvGraphicFramePr>
        <p:xfrm>
          <a:off x="393405" y="761669"/>
          <a:ext cx="11451265" cy="5328920"/>
        </p:xfrm>
        <a:graphic>
          <a:graphicData uri="http://schemas.openxmlformats.org/drawingml/2006/table">
            <a:tbl>
              <a:tblPr firstRow="1" bandRow="1">
                <a:tableStyleId>{5940675A-B579-460E-94D1-54222C63F5DA}</a:tableStyleId>
              </a:tblPr>
              <a:tblGrid>
                <a:gridCol w="2549228">
                  <a:extLst>
                    <a:ext uri="{9D8B030D-6E8A-4147-A177-3AD203B41FA5}">
                      <a16:colId xmlns:a16="http://schemas.microsoft.com/office/drawing/2014/main" val="2058627301"/>
                    </a:ext>
                  </a:extLst>
                </a:gridCol>
                <a:gridCol w="7806883">
                  <a:extLst>
                    <a:ext uri="{9D8B030D-6E8A-4147-A177-3AD203B41FA5}">
                      <a16:colId xmlns:a16="http://schemas.microsoft.com/office/drawing/2014/main" val="728890266"/>
                    </a:ext>
                  </a:extLst>
                </a:gridCol>
                <a:gridCol w="1095154">
                  <a:extLst>
                    <a:ext uri="{9D8B030D-6E8A-4147-A177-3AD203B41FA5}">
                      <a16:colId xmlns:a16="http://schemas.microsoft.com/office/drawing/2014/main" val="4123381149"/>
                    </a:ext>
                  </a:extLst>
                </a:gridCol>
              </a:tblGrid>
              <a:tr h="370840">
                <a:tc>
                  <a:txBody>
                    <a:bodyPr/>
                    <a:lstStyle/>
                    <a:p>
                      <a:r>
                        <a:rPr lang="en-US" sz="1600" b="1" dirty="0"/>
                        <a:t>Project Element</a:t>
                      </a:r>
                    </a:p>
                  </a:txBody>
                  <a:tcPr/>
                </a:tc>
                <a:tc>
                  <a:txBody>
                    <a:bodyPr/>
                    <a:lstStyle/>
                    <a:p>
                      <a:r>
                        <a:rPr lang="en-US" sz="1600" b="1" dirty="0"/>
                        <a:t>Criteria</a:t>
                      </a:r>
                    </a:p>
                  </a:txBody>
                  <a:tcPr/>
                </a:tc>
                <a:tc>
                  <a:txBody>
                    <a:bodyPr/>
                    <a:lstStyle/>
                    <a:p>
                      <a:r>
                        <a:rPr lang="en-US" sz="1600" b="1" dirty="0"/>
                        <a:t>Possible Points</a:t>
                      </a:r>
                    </a:p>
                  </a:txBody>
                  <a:tcPr/>
                </a:tc>
                <a:extLst>
                  <a:ext uri="{0D108BD9-81ED-4DB2-BD59-A6C34878D82A}">
                    <a16:rowId xmlns:a16="http://schemas.microsoft.com/office/drawing/2014/main" val="1854746526"/>
                  </a:ext>
                </a:extLst>
              </a:tr>
              <a:tr h="370840">
                <a:tc>
                  <a:txBody>
                    <a:bodyPr/>
                    <a:lstStyle/>
                    <a:p>
                      <a:r>
                        <a:rPr lang="en-US" sz="1600" dirty="0"/>
                        <a:t>Circuit Board/Wiring</a:t>
                      </a:r>
                    </a:p>
                  </a:txBody>
                  <a:tcPr/>
                </a:tc>
                <a:tc>
                  <a:txBody>
                    <a:bodyPr/>
                    <a:lstStyle/>
                    <a:p>
                      <a:r>
                        <a:rPr lang="en-US" sz="1600" dirty="0"/>
                        <a:t>Correctly wired / functional</a:t>
                      </a:r>
                    </a:p>
                  </a:txBody>
                  <a:tcPr/>
                </a:tc>
                <a:tc>
                  <a:txBody>
                    <a:bodyPr/>
                    <a:lstStyle/>
                    <a:p>
                      <a:pPr algn="ctr"/>
                      <a:r>
                        <a:rPr lang="en-US" sz="1600" dirty="0"/>
                        <a:t>10</a:t>
                      </a:r>
                    </a:p>
                  </a:txBody>
                  <a:tcPr/>
                </a:tc>
                <a:extLst>
                  <a:ext uri="{0D108BD9-81ED-4DB2-BD59-A6C34878D82A}">
                    <a16:rowId xmlns:a16="http://schemas.microsoft.com/office/drawing/2014/main" val="2054630686"/>
                  </a:ext>
                </a:extLst>
              </a:tr>
              <a:tr h="370840">
                <a:tc>
                  <a:txBody>
                    <a:bodyPr/>
                    <a:lstStyle/>
                    <a:p>
                      <a:r>
                        <a:rPr lang="en-US" sz="1600" dirty="0"/>
                        <a:t>Programming</a:t>
                      </a:r>
                    </a:p>
                  </a:txBody>
                  <a:tcPr/>
                </a:tc>
                <a:tc>
                  <a:txBody>
                    <a:bodyPr/>
                    <a:lstStyle/>
                    <a:p>
                      <a:r>
                        <a:rPr lang="en-US" sz="1600" dirty="0"/>
                        <a:t>Coded / functional per instructions</a:t>
                      </a:r>
                    </a:p>
                  </a:txBody>
                  <a:tcPr/>
                </a:tc>
                <a:tc>
                  <a:txBody>
                    <a:bodyPr/>
                    <a:lstStyle/>
                    <a:p>
                      <a:pPr algn="ctr"/>
                      <a:r>
                        <a:rPr lang="en-US" sz="1600" dirty="0"/>
                        <a:t>10</a:t>
                      </a:r>
                    </a:p>
                  </a:txBody>
                  <a:tcPr/>
                </a:tc>
                <a:extLst>
                  <a:ext uri="{0D108BD9-81ED-4DB2-BD59-A6C34878D82A}">
                    <a16:rowId xmlns:a16="http://schemas.microsoft.com/office/drawing/2014/main" val="4084263215"/>
                  </a:ext>
                </a:extLst>
              </a:tr>
              <a:tr h="370840">
                <a:tc>
                  <a:txBody>
                    <a:bodyPr/>
                    <a:lstStyle/>
                    <a:p>
                      <a:r>
                        <a:rPr lang="en-US" sz="1600" dirty="0"/>
                        <a:t>Project Description</a:t>
                      </a:r>
                    </a:p>
                  </a:txBody>
                  <a:tcPr/>
                </a:tc>
                <a:tc>
                  <a:txBody>
                    <a:bodyPr/>
                    <a:lstStyle/>
                    <a:p>
                      <a:r>
                        <a:rPr lang="en-US" sz="1600" dirty="0"/>
                        <a:t>Clearly describes the project. Includes system block diagram</a:t>
                      </a:r>
                    </a:p>
                  </a:txBody>
                  <a:tcPr/>
                </a:tc>
                <a:tc>
                  <a:txBody>
                    <a:bodyPr/>
                    <a:lstStyle/>
                    <a:p>
                      <a:pPr algn="ctr"/>
                      <a:r>
                        <a:rPr lang="en-US" sz="1600" dirty="0"/>
                        <a:t>10</a:t>
                      </a:r>
                    </a:p>
                  </a:txBody>
                  <a:tcPr/>
                </a:tc>
                <a:extLst>
                  <a:ext uri="{0D108BD9-81ED-4DB2-BD59-A6C34878D82A}">
                    <a16:rowId xmlns:a16="http://schemas.microsoft.com/office/drawing/2014/main" val="2517642293"/>
                  </a:ext>
                </a:extLst>
              </a:tr>
              <a:tr h="370840">
                <a:tc>
                  <a:txBody>
                    <a:bodyPr/>
                    <a:lstStyle/>
                    <a:p>
                      <a:r>
                        <a:rPr lang="en-US" sz="1600" dirty="0"/>
                        <a:t>Design/Build Process</a:t>
                      </a:r>
                    </a:p>
                  </a:txBody>
                  <a:tcPr/>
                </a:tc>
                <a:tc>
                  <a:txBody>
                    <a:bodyPr/>
                    <a:lstStyle/>
                    <a:p>
                      <a:r>
                        <a:rPr lang="en-US" sz="1600" dirty="0"/>
                        <a:t>Describes how we moved through hardware and software builds.</a:t>
                      </a:r>
                    </a:p>
                  </a:txBody>
                  <a:tcPr/>
                </a:tc>
                <a:tc>
                  <a:txBody>
                    <a:bodyPr/>
                    <a:lstStyle/>
                    <a:p>
                      <a:pPr algn="ctr"/>
                      <a:r>
                        <a:rPr lang="en-US" sz="1600" dirty="0"/>
                        <a:t>10</a:t>
                      </a:r>
                    </a:p>
                  </a:txBody>
                  <a:tcPr/>
                </a:tc>
                <a:extLst>
                  <a:ext uri="{0D108BD9-81ED-4DB2-BD59-A6C34878D82A}">
                    <a16:rowId xmlns:a16="http://schemas.microsoft.com/office/drawing/2014/main" val="1442495637"/>
                  </a:ext>
                </a:extLst>
              </a:tr>
              <a:tr h="370840">
                <a:tc>
                  <a:txBody>
                    <a:bodyPr/>
                    <a:lstStyle/>
                    <a:p>
                      <a:r>
                        <a:rPr lang="en-US" sz="1600" dirty="0"/>
                        <a:t>Temperature Measurement and Calibration</a:t>
                      </a:r>
                    </a:p>
                  </a:txBody>
                  <a:tcPr/>
                </a:tc>
                <a:tc>
                  <a:txBody>
                    <a:bodyPr/>
                    <a:lstStyle/>
                    <a:p>
                      <a:r>
                        <a:rPr lang="en-US" sz="1600" dirty="0"/>
                        <a:t>Describes relevant circuits/components including: </a:t>
                      </a:r>
                    </a:p>
                    <a:p>
                      <a:r>
                        <a:rPr lang="en-US" sz="1600" dirty="0"/>
                        <a:t>Schematic, Calibration Process, Calibration Equation, Programming</a:t>
                      </a:r>
                    </a:p>
                  </a:txBody>
                  <a:tcPr/>
                </a:tc>
                <a:tc>
                  <a:txBody>
                    <a:bodyPr/>
                    <a:lstStyle/>
                    <a:p>
                      <a:pPr algn="ctr"/>
                      <a:r>
                        <a:rPr lang="en-US" sz="1600" dirty="0"/>
                        <a:t>10</a:t>
                      </a:r>
                    </a:p>
                  </a:txBody>
                  <a:tcPr/>
                </a:tc>
                <a:extLst>
                  <a:ext uri="{0D108BD9-81ED-4DB2-BD59-A6C34878D82A}">
                    <a16:rowId xmlns:a16="http://schemas.microsoft.com/office/drawing/2014/main" val="2005167047"/>
                  </a:ext>
                </a:extLst>
              </a:tr>
              <a:tr h="370840">
                <a:tc>
                  <a:txBody>
                    <a:bodyPr/>
                    <a:lstStyle/>
                    <a:p>
                      <a:r>
                        <a:rPr lang="en-US" sz="1600" dirty="0"/>
                        <a:t>Setpoint Control, Offset and Scaling</a:t>
                      </a:r>
                    </a:p>
                  </a:txBody>
                  <a:tcPr/>
                </a:tc>
                <a:tc>
                  <a:txBody>
                    <a:bodyPr/>
                    <a:lstStyle/>
                    <a:p>
                      <a:r>
                        <a:rPr lang="en-US" sz="1600" dirty="0"/>
                        <a:t>Describes relevant computations used to determine offset and scaling. Describes relevant circuit and programming.</a:t>
                      </a:r>
                    </a:p>
                  </a:txBody>
                  <a:tcPr/>
                </a:tc>
                <a:tc>
                  <a:txBody>
                    <a:bodyPr/>
                    <a:lstStyle/>
                    <a:p>
                      <a:pPr algn="ctr"/>
                      <a:r>
                        <a:rPr lang="en-US" sz="1600" dirty="0"/>
                        <a:t>10</a:t>
                      </a:r>
                    </a:p>
                  </a:txBody>
                  <a:tcPr/>
                </a:tc>
                <a:extLst>
                  <a:ext uri="{0D108BD9-81ED-4DB2-BD59-A6C34878D82A}">
                    <a16:rowId xmlns:a16="http://schemas.microsoft.com/office/drawing/2014/main" val="187167370"/>
                  </a:ext>
                </a:extLst>
              </a:tr>
              <a:tr h="370840">
                <a:tc>
                  <a:txBody>
                    <a:bodyPr/>
                    <a:lstStyle/>
                    <a:p>
                      <a:r>
                        <a:rPr lang="en-US" sz="1600" dirty="0"/>
                        <a:t>Heater Controller</a:t>
                      </a:r>
                    </a:p>
                  </a:txBody>
                  <a:tcPr/>
                </a:tc>
                <a:tc>
                  <a:txBody>
                    <a:bodyPr/>
                    <a:lstStyle/>
                    <a:p>
                      <a:r>
                        <a:rPr lang="en-US" sz="1600" dirty="0"/>
                        <a:t>Describes Cascading Switch &amp; Power-On LED Circuits, Schematic(s), and Programming</a:t>
                      </a:r>
                    </a:p>
                    <a:p>
                      <a:endParaRPr lang="en-US" sz="1600" dirty="0"/>
                    </a:p>
                  </a:txBody>
                  <a:tcPr/>
                </a:tc>
                <a:tc>
                  <a:txBody>
                    <a:bodyPr/>
                    <a:lstStyle/>
                    <a:p>
                      <a:pPr algn="ctr"/>
                      <a:r>
                        <a:rPr lang="en-US" sz="1600" dirty="0"/>
                        <a:t>10</a:t>
                      </a:r>
                    </a:p>
                  </a:txBody>
                  <a:tcPr/>
                </a:tc>
                <a:extLst>
                  <a:ext uri="{0D108BD9-81ED-4DB2-BD59-A6C34878D82A}">
                    <a16:rowId xmlns:a16="http://schemas.microsoft.com/office/drawing/2014/main" val="3440085822"/>
                  </a:ext>
                </a:extLst>
              </a:tr>
              <a:tr h="370840">
                <a:tc>
                  <a:txBody>
                    <a:bodyPr/>
                    <a:lstStyle/>
                    <a:p>
                      <a:r>
                        <a:rPr lang="en-US" sz="1600" dirty="0"/>
                        <a:t>Circuit Board Wiring</a:t>
                      </a:r>
                    </a:p>
                  </a:txBody>
                  <a:tcPr/>
                </a:tc>
                <a:tc>
                  <a:txBody>
                    <a:bodyPr/>
                    <a:lstStyle/>
                    <a:p>
                      <a:r>
                        <a:rPr lang="en-US" sz="1600" dirty="0"/>
                        <a:t>Clear Photograph with Labeled Circuits / Key Components</a:t>
                      </a:r>
                    </a:p>
                    <a:p>
                      <a:endParaRPr lang="en-US" sz="1600" dirty="0"/>
                    </a:p>
                  </a:txBody>
                  <a:tcPr/>
                </a:tc>
                <a:tc>
                  <a:txBody>
                    <a:bodyPr/>
                    <a:lstStyle/>
                    <a:p>
                      <a:pPr algn="ctr"/>
                      <a:r>
                        <a:rPr lang="en-US" sz="1600" dirty="0"/>
                        <a:t>10</a:t>
                      </a:r>
                    </a:p>
                  </a:txBody>
                  <a:tcPr/>
                </a:tc>
                <a:extLst>
                  <a:ext uri="{0D108BD9-81ED-4DB2-BD59-A6C34878D82A}">
                    <a16:rowId xmlns:a16="http://schemas.microsoft.com/office/drawing/2014/main" val="4236087398"/>
                  </a:ext>
                </a:extLst>
              </a:tr>
              <a:tr h="370840">
                <a:tc>
                  <a:txBody>
                    <a:bodyPr/>
                    <a:lstStyle/>
                    <a:p>
                      <a:r>
                        <a:rPr lang="en-US" sz="1600" dirty="0"/>
                        <a:t>Program Flowchart</a:t>
                      </a:r>
                    </a:p>
                  </a:txBody>
                  <a:tcPr/>
                </a:tc>
                <a:tc>
                  <a:txBody>
                    <a:bodyPr/>
                    <a:lstStyle/>
                    <a:p>
                      <a:r>
                        <a:rPr lang="en-US" sz="1600" dirty="0"/>
                        <a:t>Reasonably diagrams how the program works; using symbols provided.</a:t>
                      </a:r>
                    </a:p>
                  </a:txBody>
                  <a:tcPr/>
                </a:tc>
                <a:tc>
                  <a:txBody>
                    <a:bodyPr/>
                    <a:lstStyle/>
                    <a:p>
                      <a:pPr algn="ctr"/>
                      <a:r>
                        <a:rPr lang="en-US" sz="1600" dirty="0"/>
                        <a:t>10</a:t>
                      </a:r>
                    </a:p>
                  </a:txBody>
                  <a:tcPr/>
                </a:tc>
                <a:extLst>
                  <a:ext uri="{0D108BD9-81ED-4DB2-BD59-A6C34878D82A}">
                    <a16:rowId xmlns:a16="http://schemas.microsoft.com/office/drawing/2014/main" val="1200233110"/>
                  </a:ext>
                </a:extLst>
              </a:tr>
              <a:tr h="370840">
                <a:tc>
                  <a:txBody>
                    <a:bodyPr/>
                    <a:lstStyle/>
                    <a:p>
                      <a:r>
                        <a:rPr lang="en-US" sz="1600" dirty="0"/>
                        <a:t>Summary / Process Control</a:t>
                      </a:r>
                    </a:p>
                  </a:txBody>
                  <a:tcPr/>
                </a:tc>
                <a:tc>
                  <a:txBody>
                    <a:bodyPr/>
                    <a:lstStyle/>
                    <a:p>
                      <a:r>
                        <a:rPr lang="en-US" sz="1600" dirty="0"/>
                        <a:t>General takeaways from the project, including relevant</a:t>
                      </a:r>
                    </a:p>
                    <a:p>
                      <a:r>
                        <a:rPr lang="en-US" sz="1600" dirty="0"/>
                        <a:t>Instrumentation &amp; Process Control Concepts/Applications</a:t>
                      </a:r>
                    </a:p>
                  </a:txBody>
                  <a:tcPr/>
                </a:tc>
                <a:tc>
                  <a:txBody>
                    <a:bodyPr/>
                    <a:lstStyle/>
                    <a:p>
                      <a:pPr algn="ctr"/>
                      <a:r>
                        <a:rPr lang="en-US" sz="1600" dirty="0"/>
                        <a:t>10</a:t>
                      </a:r>
                    </a:p>
                  </a:txBody>
                  <a:tcPr/>
                </a:tc>
                <a:extLst>
                  <a:ext uri="{0D108BD9-81ED-4DB2-BD59-A6C34878D82A}">
                    <a16:rowId xmlns:a16="http://schemas.microsoft.com/office/drawing/2014/main" val="3739361690"/>
                  </a:ext>
                </a:extLst>
              </a:tr>
            </a:tbl>
          </a:graphicData>
        </a:graphic>
      </p:graphicFrame>
      <p:sp>
        <p:nvSpPr>
          <p:cNvPr id="3" name="Footer Placeholder 2">
            <a:extLst>
              <a:ext uri="{FF2B5EF4-FFF2-40B4-BE49-F238E27FC236}">
                <a16:creationId xmlns:a16="http://schemas.microsoft.com/office/drawing/2014/main" id="{B3C25561-0E6B-4C94-B809-C6D3B7E76FA2}"/>
              </a:ext>
            </a:extLst>
          </p:cNvPr>
          <p:cNvSpPr>
            <a:spLocks noGrp="1"/>
          </p:cNvSpPr>
          <p:nvPr>
            <p:ph type="ftr" sz="quarter" idx="11"/>
          </p:nvPr>
        </p:nvSpPr>
        <p:spPr/>
        <p:txBody>
          <a:bodyPr/>
          <a:lstStyle/>
          <a:p>
            <a:r>
              <a:rPr lang="en-US"/>
              <a:t>M. Nelson 2020</a:t>
            </a:r>
          </a:p>
        </p:txBody>
      </p:sp>
      <p:pic>
        <p:nvPicPr>
          <p:cNvPr id="6" name="Picture 5" descr="A close up of text on a black background&#10;&#10;Description automatically generated">
            <a:extLst>
              <a:ext uri="{FF2B5EF4-FFF2-40B4-BE49-F238E27FC236}">
                <a16:creationId xmlns:a16="http://schemas.microsoft.com/office/drawing/2014/main" id="{A5990AFB-95D1-48E5-960F-C9B2238204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33" y="6427305"/>
            <a:ext cx="1660622" cy="430696"/>
          </a:xfrm>
          <a:prstGeom prst="rect">
            <a:avLst/>
          </a:prstGeom>
        </p:spPr>
      </p:pic>
    </p:spTree>
    <p:extLst>
      <p:ext uri="{BB962C8B-B14F-4D97-AF65-F5344CB8AC3E}">
        <p14:creationId xmlns:p14="http://schemas.microsoft.com/office/powerpoint/2010/main" val="2463157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87DBB-96BB-4550-B0CF-E1897CDA6BF2}"/>
              </a:ext>
            </a:extLst>
          </p:cNvPr>
          <p:cNvSpPr>
            <a:spLocks noGrp="1"/>
          </p:cNvSpPr>
          <p:nvPr>
            <p:ph type="title"/>
          </p:nvPr>
        </p:nvSpPr>
        <p:spPr/>
        <p:txBody>
          <a:bodyPr/>
          <a:lstStyle/>
          <a:p>
            <a:r>
              <a:rPr lang="en-US" b="1" dirty="0"/>
              <a:t>Heating Control System Project</a:t>
            </a:r>
          </a:p>
        </p:txBody>
      </p:sp>
      <p:sp>
        <p:nvSpPr>
          <p:cNvPr id="3" name="Content Placeholder 2">
            <a:extLst>
              <a:ext uri="{FF2B5EF4-FFF2-40B4-BE49-F238E27FC236}">
                <a16:creationId xmlns:a16="http://schemas.microsoft.com/office/drawing/2014/main" id="{5A571F3C-5A3C-49C8-9383-E1F75431188B}"/>
              </a:ext>
            </a:extLst>
          </p:cNvPr>
          <p:cNvSpPr>
            <a:spLocks noGrp="1"/>
          </p:cNvSpPr>
          <p:nvPr>
            <p:ph sz="half" idx="1"/>
          </p:nvPr>
        </p:nvSpPr>
        <p:spPr/>
        <p:txBody>
          <a:bodyPr>
            <a:normAutofit/>
          </a:bodyPr>
          <a:lstStyle/>
          <a:p>
            <a:r>
              <a:rPr lang="en-US" dirty="0"/>
              <a:t>Project Description/Overview</a:t>
            </a:r>
          </a:p>
          <a:p>
            <a:r>
              <a:rPr lang="en-US" dirty="0"/>
              <a:t>Design/Build Process</a:t>
            </a:r>
          </a:p>
          <a:p>
            <a:r>
              <a:rPr lang="en-US" dirty="0"/>
              <a:t>Temperature Measurement and Calibration</a:t>
            </a:r>
          </a:p>
          <a:p>
            <a:pPr lvl="1"/>
            <a:r>
              <a:rPr lang="en-US" dirty="0"/>
              <a:t>Thermistor Circuit</a:t>
            </a:r>
          </a:p>
          <a:p>
            <a:pPr lvl="1"/>
            <a:r>
              <a:rPr lang="en-US" dirty="0"/>
              <a:t>Calibration and Programming</a:t>
            </a:r>
          </a:p>
          <a:p>
            <a:r>
              <a:rPr lang="en-US" dirty="0"/>
              <a:t>Setpoint Control and Offset/Scaling</a:t>
            </a:r>
          </a:p>
          <a:p>
            <a:pPr lvl="1"/>
            <a:r>
              <a:rPr lang="en-US" dirty="0"/>
              <a:t>Potentiometer Circuit</a:t>
            </a:r>
          </a:p>
          <a:p>
            <a:pPr lvl="1"/>
            <a:r>
              <a:rPr lang="en-US" dirty="0"/>
              <a:t>Offset and Scaling</a:t>
            </a:r>
          </a:p>
          <a:p>
            <a:endParaRPr lang="en-US" dirty="0"/>
          </a:p>
          <a:p>
            <a:endParaRPr lang="en-US" dirty="0"/>
          </a:p>
          <a:p>
            <a:endParaRPr lang="en-US" dirty="0"/>
          </a:p>
        </p:txBody>
      </p:sp>
      <p:sp>
        <p:nvSpPr>
          <p:cNvPr id="4" name="Content Placeholder 3">
            <a:extLst>
              <a:ext uri="{FF2B5EF4-FFF2-40B4-BE49-F238E27FC236}">
                <a16:creationId xmlns:a16="http://schemas.microsoft.com/office/drawing/2014/main" id="{058DF588-50EC-4567-9ACF-523E1B290183}"/>
              </a:ext>
            </a:extLst>
          </p:cNvPr>
          <p:cNvSpPr>
            <a:spLocks noGrp="1"/>
          </p:cNvSpPr>
          <p:nvPr>
            <p:ph sz="half" idx="2"/>
          </p:nvPr>
        </p:nvSpPr>
        <p:spPr/>
        <p:txBody>
          <a:bodyPr>
            <a:normAutofit/>
          </a:bodyPr>
          <a:lstStyle/>
          <a:p>
            <a:r>
              <a:rPr lang="en-US" dirty="0"/>
              <a:t>Heater Controller</a:t>
            </a:r>
          </a:p>
          <a:p>
            <a:pPr lvl="1"/>
            <a:r>
              <a:rPr lang="en-US" dirty="0"/>
              <a:t>Cascading Switch</a:t>
            </a:r>
          </a:p>
          <a:p>
            <a:pPr lvl="1"/>
            <a:r>
              <a:rPr lang="en-US" dirty="0"/>
              <a:t>Power-On LED</a:t>
            </a:r>
          </a:p>
          <a:p>
            <a:r>
              <a:rPr lang="en-US" dirty="0"/>
              <a:t>Arduino Circuit Board Wiring</a:t>
            </a:r>
          </a:p>
          <a:p>
            <a:pPr lvl="1"/>
            <a:r>
              <a:rPr lang="en-US" dirty="0"/>
              <a:t>Photograph with labeled circuits / key components</a:t>
            </a:r>
          </a:p>
          <a:p>
            <a:r>
              <a:rPr lang="en-US" dirty="0"/>
              <a:t>Program Overview </a:t>
            </a:r>
          </a:p>
          <a:p>
            <a:pPr lvl="1"/>
            <a:r>
              <a:rPr lang="en-US" dirty="0"/>
              <a:t>Flow Chart</a:t>
            </a:r>
          </a:p>
          <a:p>
            <a:pPr lvl="1"/>
            <a:r>
              <a:rPr lang="en-US" dirty="0"/>
              <a:t>Code (commented)</a:t>
            </a:r>
          </a:p>
          <a:p>
            <a:r>
              <a:rPr lang="en-US" dirty="0"/>
              <a:t>Summary/Process Control</a:t>
            </a:r>
          </a:p>
        </p:txBody>
      </p:sp>
      <p:pic>
        <p:nvPicPr>
          <p:cNvPr id="5" name="Picture 4" descr="A close up of text on a black background&#10;&#10;Description automatically generated">
            <a:extLst>
              <a:ext uri="{FF2B5EF4-FFF2-40B4-BE49-F238E27FC236}">
                <a16:creationId xmlns:a16="http://schemas.microsoft.com/office/drawing/2014/main" id="{CCB7C0CA-8043-4F0A-A45B-472252B8D3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33" y="6427305"/>
            <a:ext cx="1660622" cy="430696"/>
          </a:xfrm>
          <a:prstGeom prst="rect">
            <a:avLst/>
          </a:prstGeom>
        </p:spPr>
      </p:pic>
      <p:sp>
        <p:nvSpPr>
          <p:cNvPr id="6" name="Footer Placeholder 5">
            <a:extLst>
              <a:ext uri="{FF2B5EF4-FFF2-40B4-BE49-F238E27FC236}">
                <a16:creationId xmlns:a16="http://schemas.microsoft.com/office/drawing/2014/main" id="{D1C0B68A-AAC3-4E13-AB18-BD6D1614CB30}"/>
              </a:ext>
            </a:extLst>
          </p:cNvPr>
          <p:cNvSpPr>
            <a:spLocks noGrp="1"/>
          </p:cNvSpPr>
          <p:nvPr>
            <p:ph type="ftr" sz="quarter" idx="11"/>
          </p:nvPr>
        </p:nvSpPr>
        <p:spPr/>
        <p:txBody>
          <a:bodyPr/>
          <a:lstStyle/>
          <a:p>
            <a:r>
              <a:rPr lang="en-US"/>
              <a:t>M. Nelson 2020</a:t>
            </a:r>
          </a:p>
        </p:txBody>
      </p:sp>
    </p:spTree>
    <p:extLst>
      <p:ext uri="{BB962C8B-B14F-4D97-AF65-F5344CB8AC3E}">
        <p14:creationId xmlns:p14="http://schemas.microsoft.com/office/powerpoint/2010/main" val="3985908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F8F77-7FA3-4A28-8D14-6C7F7B6175E6}"/>
              </a:ext>
            </a:extLst>
          </p:cNvPr>
          <p:cNvSpPr>
            <a:spLocks noGrp="1"/>
          </p:cNvSpPr>
          <p:nvPr>
            <p:ph type="title"/>
          </p:nvPr>
        </p:nvSpPr>
        <p:spPr/>
        <p:txBody>
          <a:bodyPr/>
          <a:lstStyle/>
          <a:p>
            <a:r>
              <a:rPr lang="en-US" b="1" dirty="0"/>
              <a:t>Project Description / Overview</a:t>
            </a:r>
          </a:p>
        </p:txBody>
      </p:sp>
      <p:sp>
        <p:nvSpPr>
          <p:cNvPr id="5" name="Content Placeholder 4">
            <a:extLst>
              <a:ext uri="{FF2B5EF4-FFF2-40B4-BE49-F238E27FC236}">
                <a16:creationId xmlns:a16="http://schemas.microsoft.com/office/drawing/2014/main" id="{CFC805A7-0D3E-4DAA-BB1C-DD3ECD158CFD}"/>
              </a:ext>
            </a:extLst>
          </p:cNvPr>
          <p:cNvSpPr>
            <a:spLocks noGrp="1"/>
          </p:cNvSpPr>
          <p:nvPr>
            <p:ph idx="1"/>
          </p:nvPr>
        </p:nvSpPr>
        <p:spPr>
          <a:xfrm>
            <a:off x="587829" y="1175657"/>
            <a:ext cx="10982129" cy="5001306"/>
          </a:xfrm>
        </p:spPr>
        <p:txBody>
          <a:bodyPr/>
          <a:lstStyle/>
          <a:p>
            <a:r>
              <a:rPr lang="en-US" dirty="0"/>
              <a:t>Design Goal(s): Build and program a process control system to maintain a (setpoint) temperature in a water bath.</a:t>
            </a:r>
          </a:p>
          <a:p>
            <a:r>
              <a:rPr lang="en-US" dirty="0"/>
              <a:t>System Description</a:t>
            </a:r>
          </a:p>
          <a:p>
            <a:pPr lvl="1"/>
            <a:r>
              <a:rPr lang="en-US" b="1" dirty="0"/>
              <a:t>Arduino microcontroller</a:t>
            </a:r>
            <a:r>
              <a:rPr lang="en-US" dirty="0"/>
              <a:t> reads temperature and setpoint and determines when to turn a heater ON/OFF</a:t>
            </a:r>
          </a:p>
          <a:p>
            <a:pPr lvl="1"/>
            <a:r>
              <a:rPr lang="en-US" b="1" dirty="0"/>
              <a:t>Water temperature</a:t>
            </a:r>
            <a:r>
              <a:rPr lang="en-US" dirty="0"/>
              <a:t> and </a:t>
            </a:r>
            <a:r>
              <a:rPr lang="en-US" b="1" dirty="0"/>
              <a:t>setpoint </a:t>
            </a:r>
            <a:r>
              <a:rPr lang="en-US" dirty="0"/>
              <a:t>are displayed on the </a:t>
            </a:r>
            <a:r>
              <a:rPr lang="en-US" dirty="0" err="1"/>
              <a:t>Arudino</a:t>
            </a:r>
            <a:r>
              <a:rPr lang="en-US" dirty="0"/>
              <a:t> IDE Serial Monitor</a:t>
            </a:r>
          </a:p>
          <a:p>
            <a:pPr lvl="1"/>
            <a:r>
              <a:rPr lang="en-US" b="1" dirty="0"/>
              <a:t>LED</a:t>
            </a:r>
            <a:r>
              <a:rPr lang="en-US" dirty="0"/>
              <a:t> circuit indicates when the heater is ON</a:t>
            </a:r>
          </a:p>
          <a:p>
            <a:pPr lvl="1"/>
            <a:r>
              <a:rPr lang="en-US" b="1" dirty="0"/>
              <a:t>Thermistor </a:t>
            </a:r>
            <a:r>
              <a:rPr lang="en-US" dirty="0"/>
              <a:t>circuit measures the temperature in the water bath</a:t>
            </a:r>
          </a:p>
          <a:p>
            <a:pPr lvl="1"/>
            <a:r>
              <a:rPr lang="en-US" b="1" dirty="0"/>
              <a:t>Cascading switch </a:t>
            </a:r>
            <a:r>
              <a:rPr lang="en-US" dirty="0"/>
              <a:t>circuit powers the heater resistor</a:t>
            </a:r>
          </a:p>
          <a:p>
            <a:pPr lvl="1"/>
            <a:r>
              <a:rPr lang="en-US" dirty="0"/>
              <a:t>A </a:t>
            </a:r>
            <a:r>
              <a:rPr lang="en-US" b="1" dirty="0"/>
              <a:t>potentiometer</a:t>
            </a:r>
            <a:r>
              <a:rPr lang="en-US" dirty="0"/>
              <a:t> is used to establish a setpoint</a:t>
            </a:r>
          </a:p>
        </p:txBody>
      </p:sp>
      <p:pic>
        <p:nvPicPr>
          <p:cNvPr id="6" name="Picture 5" descr="A close up of text on a black background&#10;&#10;Description automatically generated">
            <a:extLst>
              <a:ext uri="{FF2B5EF4-FFF2-40B4-BE49-F238E27FC236}">
                <a16:creationId xmlns:a16="http://schemas.microsoft.com/office/drawing/2014/main" id="{E731BAE6-AFEB-49C0-829E-7A77796B9E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33" y="6427305"/>
            <a:ext cx="1660622" cy="430696"/>
          </a:xfrm>
          <a:prstGeom prst="rect">
            <a:avLst/>
          </a:prstGeom>
        </p:spPr>
      </p:pic>
      <p:sp>
        <p:nvSpPr>
          <p:cNvPr id="3" name="Footer Placeholder 2">
            <a:extLst>
              <a:ext uri="{FF2B5EF4-FFF2-40B4-BE49-F238E27FC236}">
                <a16:creationId xmlns:a16="http://schemas.microsoft.com/office/drawing/2014/main" id="{CEECBB55-D7BA-4CAC-87CC-6F8F6C10391A}"/>
              </a:ext>
            </a:extLst>
          </p:cNvPr>
          <p:cNvSpPr>
            <a:spLocks noGrp="1"/>
          </p:cNvSpPr>
          <p:nvPr>
            <p:ph type="ftr" sz="quarter" idx="11"/>
          </p:nvPr>
        </p:nvSpPr>
        <p:spPr/>
        <p:txBody>
          <a:bodyPr/>
          <a:lstStyle/>
          <a:p>
            <a:r>
              <a:rPr lang="en-US"/>
              <a:t>M. Nelson 2020</a:t>
            </a:r>
          </a:p>
        </p:txBody>
      </p:sp>
    </p:spTree>
    <p:extLst>
      <p:ext uri="{BB962C8B-B14F-4D97-AF65-F5344CB8AC3E}">
        <p14:creationId xmlns:p14="http://schemas.microsoft.com/office/powerpoint/2010/main" val="774232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Rounded Corners 62">
            <a:extLst>
              <a:ext uri="{FF2B5EF4-FFF2-40B4-BE49-F238E27FC236}">
                <a16:creationId xmlns:a16="http://schemas.microsoft.com/office/drawing/2014/main" id="{8EDCFA26-AA6C-4215-9CC3-2B21C8BA3443}"/>
              </a:ext>
            </a:extLst>
          </p:cNvPr>
          <p:cNvSpPr/>
          <p:nvPr/>
        </p:nvSpPr>
        <p:spPr>
          <a:xfrm>
            <a:off x="9451910" y="1071154"/>
            <a:ext cx="2500604" cy="340150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Water Bath</a:t>
            </a:r>
          </a:p>
          <a:p>
            <a:pPr algn="ctr"/>
            <a:endParaRPr lang="en-US" b="1" dirty="0">
              <a:solidFill>
                <a:schemeClr val="tx1"/>
              </a:solidFill>
            </a:endParaRPr>
          </a:p>
          <a:p>
            <a:pPr algn="ctr"/>
            <a:endParaRPr lang="en-US" b="1"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2" name="Title 1">
            <a:extLst>
              <a:ext uri="{FF2B5EF4-FFF2-40B4-BE49-F238E27FC236}">
                <a16:creationId xmlns:a16="http://schemas.microsoft.com/office/drawing/2014/main" id="{AB2F8F77-7FA3-4A28-8D14-6C7F7B6175E6}"/>
              </a:ext>
            </a:extLst>
          </p:cNvPr>
          <p:cNvSpPr>
            <a:spLocks noGrp="1"/>
          </p:cNvSpPr>
          <p:nvPr>
            <p:ph type="title"/>
          </p:nvPr>
        </p:nvSpPr>
        <p:spPr>
          <a:xfrm>
            <a:off x="838200" y="188760"/>
            <a:ext cx="10515600" cy="706029"/>
          </a:xfrm>
        </p:spPr>
        <p:txBody>
          <a:bodyPr/>
          <a:lstStyle/>
          <a:p>
            <a:r>
              <a:rPr lang="en-US" b="1" dirty="0"/>
              <a:t>Sous Vide Control System Block Diagram</a:t>
            </a:r>
          </a:p>
        </p:txBody>
      </p:sp>
      <p:pic>
        <p:nvPicPr>
          <p:cNvPr id="6" name="Picture 5" descr="A close up of text on a black background&#10;&#10;Description automatically generated">
            <a:extLst>
              <a:ext uri="{FF2B5EF4-FFF2-40B4-BE49-F238E27FC236}">
                <a16:creationId xmlns:a16="http://schemas.microsoft.com/office/drawing/2014/main" id="{E731BAE6-AFEB-49C0-829E-7A77796B9E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33" y="6427305"/>
            <a:ext cx="1660622" cy="430696"/>
          </a:xfrm>
          <a:prstGeom prst="rect">
            <a:avLst/>
          </a:prstGeom>
        </p:spPr>
      </p:pic>
      <p:sp>
        <p:nvSpPr>
          <p:cNvPr id="3" name="Rectangle 2">
            <a:extLst>
              <a:ext uri="{FF2B5EF4-FFF2-40B4-BE49-F238E27FC236}">
                <a16:creationId xmlns:a16="http://schemas.microsoft.com/office/drawing/2014/main" id="{2B73C35F-EC8A-4FCA-92F1-0BD81ADEBF89}"/>
              </a:ext>
            </a:extLst>
          </p:cNvPr>
          <p:cNvSpPr/>
          <p:nvPr/>
        </p:nvSpPr>
        <p:spPr>
          <a:xfrm>
            <a:off x="2826467" y="1354134"/>
            <a:ext cx="1735494" cy="492536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Arduino</a:t>
            </a:r>
          </a:p>
          <a:p>
            <a:pPr algn="ctr"/>
            <a:r>
              <a:rPr lang="en-US" b="1" dirty="0">
                <a:solidFill>
                  <a:schemeClr val="tx1"/>
                </a:solidFill>
              </a:rPr>
              <a:t>Microcontroller</a:t>
            </a: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p:txBody>
      </p:sp>
      <p:sp>
        <p:nvSpPr>
          <p:cNvPr id="4" name="Rectangle 3">
            <a:extLst>
              <a:ext uri="{FF2B5EF4-FFF2-40B4-BE49-F238E27FC236}">
                <a16:creationId xmlns:a16="http://schemas.microsoft.com/office/drawing/2014/main" id="{F73E5765-1A37-4AA9-A808-C32E2ED040D1}"/>
              </a:ext>
            </a:extLst>
          </p:cNvPr>
          <p:cNvSpPr/>
          <p:nvPr/>
        </p:nvSpPr>
        <p:spPr>
          <a:xfrm>
            <a:off x="6138833" y="1354134"/>
            <a:ext cx="1735494" cy="194614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Cascading</a:t>
            </a:r>
          </a:p>
          <a:p>
            <a:pPr algn="ctr"/>
            <a:r>
              <a:rPr lang="en-US" b="1" dirty="0">
                <a:solidFill>
                  <a:schemeClr val="tx1"/>
                </a:solidFill>
              </a:rPr>
              <a:t>Switch</a:t>
            </a:r>
          </a:p>
          <a:p>
            <a:pPr algn="ctr"/>
            <a:r>
              <a:rPr lang="en-US" b="1" dirty="0">
                <a:solidFill>
                  <a:schemeClr val="tx1"/>
                </a:solidFill>
              </a:rPr>
              <a:t>Circuit</a:t>
            </a: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p:txBody>
      </p:sp>
      <p:sp>
        <p:nvSpPr>
          <p:cNvPr id="9" name="Rectangle 8">
            <a:extLst>
              <a:ext uri="{FF2B5EF4-FFF2-40B4-BE49-F238E27FC236}">
                <a16:creationId xmlns:a16="http://schemas.microsoft.com/office/drawing/2014/main" id="{436BEC1C-E617-41B5-9DBC-FFE143D33221}"/>
              </a:ext>
            </a:extLst>
          </p:cNvPr>
          <p:cNvSpPr/>
          <p:nvPr/>
        </p:nvSpPr>
        <p:spPr>
          <a:xfrm>
            <a:off x="9832063" y="1865341"/>
            <a:ext cx="1735494" cy="92373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Heater</a:t>
            </a:r>
          </a:p>
          <a:p>
            <a:pPr algn="ctr"/>
            <a:r>
              <a:rPr lang="en-US" b="1" dirty="0">
                <a:solidFill>
                  <a:schemeClr val="tx1"/>
                </a:solidFill>
              </a:rPr>
              <a:t>Resistor</a:t>
            </a:r>
          </a:p>
        </p:txBody>
      </p:sp>
      <p:sp>
        <p:nvSpPr>
          <p:cNvPr id="11" name="Rectangle 10">
            <a:extLst>
              <a:ext uri="{FF2B5EF4-FFF2-40B4-BE49-F238E27FC236}">
                <a16:creationId xmlns:a16="http://schemas.microsoft.com/office/drawing/2014/main" id="{9EF0F203-4E02-42B9-97F1-958A0802E802}"/>
              </a:ext>
            </a:extLst>
          </p:cNvPr>
          <p:cNvSpPr/>
          <p:nvPr/>
        </p:nvSpPr>
        <p:spPr>
          <a:xfrm>
            <a:off x="6138833" y="4018753"/>
            <a:ext cx="1735494" cy="111310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Potentiometer</a:t>
            </a:r>
          </a:p>
        </p:txBody>
      </p:sp>
      <p:sp>
        <p:nvSpPr>
          <p:cNvPr id="13" name="Rectangle 12">
            <a:extLst>
              <a:ext uri="{FF2B5EF4-FFF2-40B4-BE49-F238E27FC236}">
                <a16:creationId xmlns:a16="http://schemas.microsoft.com/office/drawing/2014/main" id="{5F000E64-CD2C-4D37-8DB9-D6A6F2873372}"/>
              </a:ext>
            </a:extLst>
          </p:cNvPr>
          <p:cNvSpPr/>
          <p:nvPr/>
        </p:nvSpPr>
        <p:spPr>
          <a:xfrm>
            <a:off x="6138833" y="5257804"/>
            <a:ext cx="1735494" cy="11336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Power On</a:t>
            </a:r>
          </a:p>
          <a:p>
            <a:pPr algn="ctr"/>
            <a:r>
              <a:rPr lang="en-US" b="1" dirty="0">
                <a:solidFill>
                  <a:schemeClr val="tx1"/>
                </a:solidFill>
              </a:rPr>
              <a:t>LED Circuit</a:t>
            </a:r>
          </a:p>
        </p:txBody>
      </p:sp>
      <p:cxnSp>
        <p:nvCxnSpPr>
          <p:cNvPr id="8" name="Straight Arrow Connector 7">
            <a:extLst>
              <a:ext uri="{FF2B5EF4-FFF2-40B4-BE49-F238E27FC236}">
                <a16:creationId xmlns:a16="http://schemas.microsoft.com/office/drawing/2014/main" id="{0A41378B-A666-45CF-98F6-1BE0EA15FE19}"/>
              </a:ext>
            </a:extLst>
          </p:cNvPr>
          <p:cNvCxnSpPr>
            <a:cxnSpLocks/>
            <a:endCxn id="4" idx="1"/>
          </p:cNvCxnSpPr>
          <p:nvPr/>
        </p:nvCxnSpPr>
        <p:spPr>
          <a:xfrm>
            <a:off x="4561961" y="2327206"/>
            <a:ext cx="157687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3E808AB-5DF2-4A0F-8887-96A34BFBC22F}"/>
              </a:ext>
            </a:extLst>
          </p:cNvPr>
          <p:cNvCxnSpPr>
            <a:cxnSpLocks/>
            <a:stCxn id="11" idx="1"/>
          </p:cNvCxnSpPr>
          <p:nvPr/>
        </p:nvCxnSpPr>
        <p:spPr>
          <a:xfrm flipH="1">
            <a:off x="4561961" y="4575304"/>
            <a:ext cx="157687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C7CBC44-9C19-4405-B9B6-69EA35A113DA}"/>
              </a:ext>
            </a:extLst>
          </p:cNvPr>
          <p:cNvSpPr txBox="1"/>
          <p:nvPr/>
        </p:nvSpPr>
        <p:spPr>
          <a:xfrm>
            <a:off x="3843503" y="4401138"/>
            <a:ext cx="777777" cy="584775"/>
          </a:xfrm>
          <a:prstGeom prst="rect">
            <a:avLst/>
          </a:prstGeom>
          <a:noFill/>
        </p:spPr>
        <p:txBody>
          <a:bodyPr wrap="none" rtlCol="0">
            <a:spAutoFit/>
          </a:bodyPr>
          <a:lstStyle/>
          <a:p>
            <a:pPr algn="ctr"/>
            <a:r>
              <a:rPr lang="en-US" sz="1600" dirty="0"/>
              <a:t>Analog</a:t>
            </a:r>
          </a:p>
          <a:p>
            <a:pPr algn="ctr"/>
            <a:r>
              <a:rPr lang="en-US" sz="1600" dirty="0"/>
              <a:t>Input 3</a:t>
            </a:r>
          </a:p>
        </p:txBody>
      </p:sp>
      <p:sp>
        <p:nvSpPr>
          <p:cNvPr id="24" name="TextBox 23">
            <a:extLst>
              <a:ext uri="{FF2B5EF4-FFF2-40B4-BE49-F238E27FC236}">
                <a16:creationId xmlns:a16="http://schemas.microsoft.com/office/drawing/2014/main" id="{C163254E-D3FC-4204-A608-7C71F637595C}"/>
              </a:ext>
            </a:extLst>
          </p:cNvPr>
          <p:cNvSpPr txBox="1"/>
          <p:nvPr/>
        </p:nvSpPr>
        <p:spPr>
          <a:xfrm>
            <a:off x="3694214" y="5654451"/>
            <a:ext cx="931665" cy="584775"/>
          </a:xfrm>
          <a:prstGeom prst="rect">
            <a:avLst/>
          </a:prstGeom>
          <a:noFill/>
        </p:spPr>
        <p:txBody>
          <a:bodyPr wrap="none" rtlCol="0">
            <a:spAutoFit/>
          </a:bodyPr>
          <a:lstStyle/>
          <a:p>
            <a:pPr algn="ctr"/>
            <a:r>
              <a:rPr lang="en-US" sz="1600" dirty="0"/>
              <a:t>Digital</a:t>
            </a:r>
          </a:p>
          <a:p>
            <a:pPr algn="ctr"/>
            <a:r>
              <a:rPr lang="en-US" sz="1600" dirty="0"/>
              <a:t>Output 4</a:t>
            </a:r>
          </a:p>
        </p:txBody>
      </p:sp>
      <p:cxnSp>
        <p:nvCxnSpPr>
          <p:cNvPr id="25" name="Straight Arrow Connector 24">
            <a:extLst>
              <a:ext uri="{FF2B5EF4-FFF2-40B4-BE49-F238E27FC236}">
                <a16:creationId xmlns:a16="http://schemas.microsoft.com/office/drawing/2014/main" id="{46562DCD-6E25-48BC-B3F3-1988A5244B0E}"/>
              </a:ext>
            </a:extLst>
          </p:cNvPr>
          <p:cNvCxnSpPr>
            <a:cxnSpLocks/>
            <a:endCxn id="13" idx="1"/>
          </p:cNvCxnSpPr>
          <p:nvPr/>
        </p:nvCxnSpPr>
        <p:spPr>
          <a:xfrm>
            <a:off x="4561961" y="5824638"/>
            <a:ext cx="1576872"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08A3AEFE-E045-4D0B-A1C3-71A7A864238B}"/>
              </a:ext>
            </a:extLst>
          </p:cNvPr>
          <p:cNvSpPr/>
          <p:nvPr/>
        </p:nvSpPr>
        <p:spPr>
          <a:xfrm>
            <a:off x="9832063" y="3153749"/>
            <a:ext cx="1735494" cy="92373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Thermistor</a:t>
            </a:r>
          </a:p>
        </p:txBody>
      </p:sp>
      <p:cxnSp>
        <p:nvCxnSpPr>
          <p:cNvPr id="34" name="Straight Arrow Connector 33">
            <a:extLst>
              <a:ext uri="{FF2B5EF4-FFF2-40B4-BE49-F238E27FC236}">
                <a16:creationId xmlns:a16="http://schemas.microsoft.com/office/drawing/2014/main" id="{E5D537CD-A72B-4A20-84FC-BD211C98F9E5}"/>
              </a:ext>
            </a:extLst>
          </p:cNvPr>
          <p:cNvCxnSpPr>
            <a:cxnSpLocks/>
            <a:stCxn id="32" idx="1"/>
            <a:endCxn id="65" idx="3"/>
          </p:cNvCxnSpPr>
          <p:nvPr/>
        </p:nvCxnSpPr>
        <p:spPr>
          <a:xfrm flipH="1">
            <a:off x="7874327" y="3615614"/>
            <a:ext cx="1957736" cy="134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D0FF508E-8E8E-4059-BE95-A9BF8899D389}"/>
              </a:ext>
            </a:extLst>
          </p:cNvPr>
          <p:cNvSpPr/>
          <p:nvPr/>
        </p:nvSpPr>
        <p:spPr>
          <a:xfrm>
            <a:off x="353850" y="1671268"/>
            <a:ext cx="1735494" cy="131187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PC / Serial</a:t>
            </a:r>
          </a:p>
          <a:p>
            <a:pPr algn="ctr"/>
            <a:r>
              <a:rPr lang="en-US" b="1" dirty="0">
                <a:solidFill>
                  <a:schemeClr val="tx1"/>
                </a:solidFill>
              </a:rPr>
              <a:t>Monitor</a:t>
            </a:r>
          </a:p>
        </p:txBody>
      </p:sp>
      <p:sp>
        <p:nvSpPr>
          <p:cNvPr id="41" name="Rectangle 40">
            <a:extLst>
              <a:ext uri="{FF2B5EF4-FFF2-40B4-BE49-F238E27FC236}">
                <a16:creationId xmlns:a16="http://schemas.microsoft.com/office/drawing/2014/main" id="{FB238164-4FFD-4D8D-AD1F-50C0C565660A}"/>
              </a:ext>
            </a:extLst>
          </p:cNvPr>
          <p:cNvSpPr/>
          <p:nvPr/>
        </p:nvSpPr>
        <p:spPr>
          <a:xfrm>
            <a:off x="353850" y="3499469"/>
            <a:ext cx="1735494" cy="131187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9V</a:t>
            </a:r>
          </a:p>
          <a:p>
            <a:pPr algn="ctr"/>
            <a:r>
              <a:rPr lang="en-US" b="1" dirty="0">
                <a:solidFill>
                  <a:schemeClr val="tx1"/>
                </a:solidFill>
              </a:rPr>
              <a:t>Power</a:t>
            </a:r>
          </a:p>
          <a:p>
            <a:pPr algn="ctr"/>
            <a:r>
              <a:rPr lang="en-US" b="1" dirty="0">
                <a:solidFill>
                  <a:schemeClr val="tx1"/>
                </a:solidFill>
              </a:rPr>
              <a:t>Supply</a:t>
            </a:r>
          </a:p>
        </p:txBody>
      </p:sp>
      <p:cxnSp>
        <p:nvCxnSpPr>
          <p:cNvPr id="42" name="Straight Arrow Connector 41">
            <a:extLst>
              <a:ext uri="{FF2B5EF4-FFF2-40B4-BE49-F238E27FC236}">
                <a16:creationId xmlns:a16="http://schemas.microsoft.com/office/drawing/2014/main" id="{3968D30C-9761-496B-BCA3-8CB9F52761FA}"/>
              </a:ext>
            </a:extLst>
          </p:cNvPr>
          <p:cNvCxnSpPr>
            <a:cxnSpLocks/>
            <a:stCxn id="41" idx="3"/>
          </p:cNvCxnSpPr>
          <p:nvPr/>
        </p:nvCxnSpPr>
        <p:spPr>
          <a:xfrm>
            <a:off x="2089344" y="4155407"/>
            <a:ext cx="76332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4B870FE2-4C3A-4207-BBC1-DF3BE540B05C}"/>
              </a:ext>
            </a:extLst>
          </p:cNvPr>
          <p:cNvCxnSpPr>
            <a:cxnSpLocks/>
            <a:endCxn id="39" idx="3"/>
          </p:cNvCxnSpPr>
          <p:nvPr/>
        </p:nvCxnSpPr>
        <p:spPr>
          <a:xfrm flipH="1">
            <a:off x="2089344" y="2327206"/>
            <a:ext cx="73175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C28E5051-CB89-43F6-902C-F569FD021176}"/>
              </a:ext>
            </a:extLst>
          </p:cNvPr>
          <p:cNvSpPr txBox="1"/>
          <p:nvPr/>
        </p:nvSpPr>
        <p:spPr>
          <a:xfrm>
            <a:off x="3800163" y="3317349"/>
            <a:ext cx="777777" cy="584775"/>
          </a:xfrm>
          <a:prstGeom prst="rect">
            <a:avLst/>
          </a:prstGeom>
          <a:noFill/>
        </p:spPr>
        <p:txBody>
          <a:bodyPr wrap="none" rtlCol="0">
            <a:spAutoFit/>
          </a:bodyPr>
          <a:lstStyle/>
          <a:p>
            <a:pPr algn="ctr"/>
            <a:r>
              <a:rPr lang="en-US" sz="1600" dirty="0"/>
              <a:t>Analog</a:t>
            </a:r>
          </a:p>
          <a:p>
            <a:pPr algn="ctr"/>
            <a:r>
              <a:rPr lang="en-US" sz="1600" dirty="0"/>
              <a:t>Input 5</a:t>
            </a:r>
          </a:p>
        </p:txBody>
      </p:sp>
      <p:sp>
        <p:nvSpPr>
          <p:cNvPr id="51" name="TextBox 50">
            <a:extLst>
              <a:ext uri="{FF2B5EF4-FFF2-40B4-BE49-F238E27FC236}">
                <a16:creationId xmlns:a16="http://schemas.microsoft.com/office/drawing/2014/main" id="{279F0329-7634-43F4-8278-CBFD6D060453}"/>
              </a:ext>
            </a:extLst>
          </p:cNvPr>
          <p:cNvSpPr txBox="1"/>
          <p:nvPr/>
        </p:nvSpPr>
        <p:spPr>
          <a:xfrm>
            <a:off x="3662255" y="2186237"/>
            <a:ext cx="931665" cy="584775"/>
          </a:xfrm>
          <a:prstGeom prst="rect">
            <a:avLst/>
          </a:prstGeom>
          <a:noFill/>
        </p:spPr>
        <p:txBody>
          <a:bodyPr wrap="none" rtlCol="0">
            <a:spAutoFit/>
          </a:bodyPr>
          <a:lstStyle/>
          <a:p>
            <a:pPr algn="ctr"/>
            <a:r>
              <a:rPr lang="en-US" sz="1600" dirty="0"/>
              <a:t>Digital</a:t>
            </a:r>
          </a:p>
          <a:p>
            <a:pPr algn="ctr"/>
            <a:r>
              <a:rPr lang="en-US" sz="1600" dirty="0"/>
              <a:t>Output 7</a:t>
            </a:r>
          </a:p>
        </p:txBody>
      </p:sp>
      <p:sp>
        <p:nvSpPr>
          <p:cNvPr id="53" name="TextBox 52">
            <a:extLst>
              <a:ext uri="{FF2B5EF4-FFF2-40B4-BE49-F238E27FC236}">
                <a16:creationId xmlns:a16="http://schemas.microsoft.com/office/drawing/2014/main" id="{81CE705C-3091-4C0E-99A6-35F70ED1AF61}"/>
              </a:ext>
            </a:extLst>
          </p:cNvPr>
          <p:cNvSpPr txBox="1"/>
          <p:nvPr/>
        </p:nvSpPr>
        <p:spPr>
          <a:xfrm>
            <a:off x="2298194" y="2016960"/>
            <a:ext cx="522900" cy="338554"/>
          </a:xfrm>
          <a:prstGeom prst="rect">
            <a:avLst/>
          </a:prstGeom>
          <a:noFill/>
        </p:spPr>
        <p:txBody>
          <a:bodyPr wrap="none" rtlCol="0">
            <a:spAutoFit/>
          </a:bodyPr>
          <a:lstStyle/>
          <a:p>
            <a:pPr algn="ctr"/>
            <a:r>
              <a:rPr lang="en-US" sz="1600" dirty="0"/>
              <a:t>USB</a:t>
            </a:r>
          </a:p>
        </p:txBody>
      </p:sp>
      <p:cxnSp>
        <p:nvCxnSpPr>
          <p:cNvPr id="57" name="Connector: Elbow 56">
            <a:extLst>
              <a:ext uri="{FF2B5EF4-FFF2-40B4-BE49-F238E27FC236}">
                <a16:creationId xmlns:a16="http://schemas.microsoft.com/office/drawing/2014/main" id="{A6DE9DE1-2CA4-48C5-9949-6D777731E36B}"/>
              </a:ext>
            </a:extLst>
          </p:cNvPr>
          <p:cNvCxnSpPr>
            <a:cxnSpLocks/>
          </p:cNvCxnSpPr>
          <p:nvPr/>
        </p:nvCxnSpPr>
        <p:spPr>
          <a:xfrm flipV="1">
            <a:off x="2821094" y="2838292"/>
            <a:ext cx="3317739" cy="1317116"/>
          </a:xfrm>
          <a:prstGeom prst="bentConnector3">
            <a:avLst>
              <a:gd name="adj1" fmla="val 21595"/>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9E2F7598-D5AA-46A2-9726-5BFBD3E14D86}"/>
              </a:ext>
            </a:extLst>
          </p:cNvPr>
          <p:cNvSpPr txBox="1"/>
          <p:nvPr/>
        </p:nvSpPr>
        <p:spPr>
          <a:xfrm>
            <a:off x="6260556" y="2669015"/>
            <a:ext cx="1399166" cy="338554"/>
          </a:xfrm>
          <a:prstGeom prst="rect">
            <a:avLst/>
          </a:prstGeom>
          <a:noFill/>
        </p:spPr>
        <p:txBody>
          <a:bodyPr wrap="none" rtlCol="0">
            <a:spAutoFit/>
          </a:bodyPr>
          <a:lstStyle/>
          <a:p>
            <a:pPr algn="ctr"/>
            <a:r>
              <a:rPr lang="en-US" sz="1600" dirty="0"/>
              <a:t>Relay Contacts</a:t>
            </a:r>
          </a:p>
        </p:txBody>
      </p:sp>
      <p:sp>
        <p:nvSpPr>
          <p:cNvPr id="65" name="Rectangle 64">
            <a:extLst>
              <a:ext uri="{FF2B5EF4-FFF2-40B4-BE49-F238E27FC236}">
                <a16:creationId xmlns:a16="http://schemas.microsoft.com/office/drawing/2014/main" id="{8907674E-F5BE-4D4B-A41B-4C2704D2F223}"/>
              </a:ext>
            </a:extLst>
          </p:cNvPr>
          <p:cNvSpPr/>
          <p:nvPr/>
        </p:nvSpPr>
        <p:spPr>
          <a:xfrm>
            <a:off x="6138833" y="3410544"/>
            <a:ext cx="1735494" cy="43705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Voltage Divider</a:t>
            </a:r>
          </a:p>
        </p:txBody>
      </p:sp>
      <p:cxnSp>
        <p:nvCxnSpPr>
          <p:cNvPr id="67" name="Straight Arrow Connector 66">
            <a:extLst>
              <a:ext uri="{FF2B5EF4-FFF2-40B4-BE49-F238E27FC236}">
                <a16:creationId xmlns:a16="http://schemas.microsoft.com/office/drawing/2014/main" id="{9F67AE45-4349-4C88-9E66-30C78754AAA4}"/>
              </a:ext>
            </a:extLst>
          </p:cNvPr>
          <p:cNvCxnSpPr>
            <a:cxnSpLocks/>
            <a:stCxn id="65" idx="1"/>
          </p:cNvCxnSpPr>
          <p:nvPr/>
        </p:nvCxnSpPr>
        <p:spPr>
          <a:xfrm flipH="1">
            <a:off x="4516580" y="3629071"/>
            <a:ext cx="1622253" cy="1062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63FFAD2A-54C3-499F-A148-60888A065121}"/>
              </a:ext>
            </a:extLst>
          </p:cNvPr>
          <p:cNvSpPr txBox="1"/>
          <p:nvPr/>
        </p:nvSpPr>
        <p:spPr>
          <a:xfrm>
            <a:off x="2276273" y="3816853"/>
            <a:ext cx="561372" cy="338554"/>
          </a:xfrm>
          <a:prstGeom prst="rect">
            <a:avLst/>
          </a:prstGeom>
          <a:noFill/>
        </p:spPr>
        <p:txBody>
          <a:bodyPr wrap="none" rtlCol="0">
            <a:spAutoFit/>
          </a:bodyPr>
          <a:lstStyle/>
          <a:p>
            <a:pPr algn="ctr"/>
            <a:r>
              <a:rPr lang="en-US" sz="1600" dirty="0"/>
              <a:t>8.3V</a:t>
            </a:r>
          </a:p>
        </p:txBody>
      </p:sp>
      <p:cxnSp>
        <p:nvCxnSpPr>
          <p:cNvPr id="74" name="Connector: Elbow 73">
            <a:extLst>
              <a:ext uri="{FF2B5EF4-FFF2-40B4-BE49-F238E27FC236}">
                <a16:creationId xmlns:a16="http://schemas.microsoft.com/office/drawing/2014/main" id="{B180F119-DF15-4D5E-9817-1F511F4F44C1}"/>
              </a:ext>
            </a:extLst>
          </p:cNvPr>
          <p:cNvCxnSpPr>
            <a:cxnSpLocks/>
            <a:endCxn id="9" idx="1"/>
          </p:cNvCxnSpPr>
          <p:nvPr/>
        </p:nvCxnSpPr>
        <p:spPr>
          <a:xfrm flipV="1">
            <a:off x="7874327" y="2327206"/>
            <a:ext cx="1957736" cy="511086"/>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8" name="Rectangle: Rounded Corners 77">
            <a:extLst>
              <a:ext uri="{FF2B5EF4-FFF2-40B4-BE49-F238E27FC236}">
                <a16:creationId xmlns:a16="http://schemas.microsoft.com/office/drawing/2014/main" id="{C99B8645-8DCD-4541-BD27-AD551C2D8C41}"/>
              </a:ext>
            </a:extLst>
          </p:cNvPr>
          <p:cNvSpPr/>
          <p:nvPr/>
        </p:nvSpPr>
        <p:spPr>
          <a:xfrm>
            <a:off x="5498989" y="951721"/>
            <a:ext cx="3047852" cy="5541153"/>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Circuit Board</a:t>
            </a: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84" name="TextBox 83">
            <a:extLst>
              <a:ext uri="{FF2B5EF4-FFF2-40B4-BE49-F238E27FC236}">
                <a16:creationId xmlns:a16="http://schemas.microsoft.com/office/drawing/2014/main" id="{03DCAC7B-4F9E-4B8E-BC56-F8AF29CAD009}"/>
              </a:ext>
            </a:extLst>
          </p:cNvPr>
          <p:cNvSpPr txBox="1"/>
          <p:nvPr/>
        </p:nvSpPr>
        <p:spPr>
          <a:xfrm>
            <a:off x="2938434" y="4939255"/>
            <a:ext cx="989886" cy="584775"/>
          </a:xfrm>
          <a:prstGeom prst="rect">
            <a:avLst/>
          </a:prstGeom>
          <a:noFill/>
          <a:ln w="19050">
            <a:solidFill>
              <a:schemeClr val="tx1"/>
            </a:solidFill>
          </a:ln>
        </p:spPr>
        <p:txBody>
          <a:bodyPr wrap="none" rtlCol="0">
            <a:spAutoFit/>
          </a:bodyPr>
          <a:lstStyle/>
          <a:p>
            <a:pPr algn="ctr"/>
            <a:r>
              <a:rPr lang="en-US" sz="1600" dirty="0"/>
              <a:t>Voltage</a:t>
            </a:r>
          </a:p>
          <a:p>
            <a:pPr algn="ctr"/>
            <a:r>
              <a:rPr lang="en-US" sz="1600" dirty="0"/>
              <a:t>Regulator</a:t>
            </a:r>
          </a:p>
        </p:txBody>
      </p:sp>
      <p:cxnSp>
        <p:nvCxnSpPr>
          <p:cNvPr id="85" name="Straight Arrow Connector 84">
            <a:extLst>
              <a:ext uri="{FF2B5EF4-FFF2-40B4-BE49-F238E27FC236}">
                <a16:creationId xmlns:a16="http://schemas.microsoft.com/office/drawing/2014/main" id="{4611A445-91A8-4CD9-86FC-EC57F48ED6F3}"/>
              </a:ext>
            </a:extLst>
          </p:cNvPr>
          <p:cNvCxnSpPr>
            <a:cxnSpLocks/>
            <a:endCxn id="84" idx="0"/>
          </p:cNvCxnSpPr>
          <p:nvPr/>
        </p:nvCxnSpPr>
        <p:spPr>
          <a:xfrm>
            <a:off x="3419104" y="4155407"/>
            <a:ext cx="14273" cy="7838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74399CB1-9479-43BC-887D-853A41009C5E}"/>
              </a:ext>
            </a:extLst>
          </p:cNvPr>
          <p:cNvCxnSpPr>
            <a:cxnSpLocks/>
            <a:stCxn id="84" idx="3"/>
          </p:cNvCxnSpPr>
          <p:nvPr/>
        </p:nvCxnSpPr>
        <p:spPr>
          <a:xfrm>
            <a:off x="3928320" y="5231643"/>
            <a:ext cx="157066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D4E232B4-3A03-4BF7-869D-E0985DA34B4D}"/>
              </a:ext>
            </a:extLst>
          </p:cNvPr>
          <p:cNvSpPr txBox="1"/>
          <p:nvPr/>
        </p:nvSpPr>
        <p:spPr>
          <a:xfrm>
            <a:off x="3950778" y="5181723"/>
            <a:ext cx="405880" cy="338554"/>
          </a:xfrm>
          <a:prstGeom prst="rect">
            <a:avLst/>
          </a:prstGeom>
          <a:noFill/>
        </p:spPr>
        <p:txBody>
          <a:bodyPr wrap="none" rtlCol="0">
            <a:spAutoFit/>
          </a:bodyPr>
          <a:lstStyle/>
          <a:p>
            <a:pPr algn="ctr"/>
            <a:r>
              <a:rPr lang="en-US" sz="1600" dirty="0"/>
              <a:t>5V</a:t>
            </a:r>
          </a:p>
        </p:txBody>
      </p:sp>
      <p:sp>
        <p:nvSpPr>
          <p:cNvPr id="5" name="Footer Placeholder 4">
            <a:extLst>
              <a:ext uri="{FF2B5EF4-FFF2-40B4-BE49-F238E27FC236}">
                <a16:creationId xmlns:a16="http://schemas.microsoft.com/office/drawing/2014/main" id="{AB02E726-8A8D-4593-8136-89A348BA1A24}"/>
              </a:ext>
            </a:extLst>
          </p:cNvPr>
          <p:cNvSpPr>
            <a:spLocks noGrp="1"/>
          </p:cNvSpPr>
          <p:nvPr>
            <p:ph type="ftr" sz="quarter" idx="11"/>
          </p:nvPr>
        </p:nvSpPr>
        <p:spPr/>
        <p:txBody>
          <a:bodyPr/>
          <a:lstStyle/>
          <a:p>
            <a:r>
              <a:rPr lang="en-US"/>
              <a:t>M. Nelson 2020</a:t>
            </a:r>
          </a:p>
        </p:txBody>
      </p:sp>
    </p:spTree>
    <p:extLst>
      <p:ext uri="{BB962C8B-B14F-4D97-AF65-F5344CB8AC3E}">
        <p14:creationId xmlns:p14="http://schemas.microsoft.com/office/powerpoint/2010/main" val="3076066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16F5-2ED4-4D98-89DF-363C934A7A93}"/>
              </a:ext>
            </a:extLst>
          </p:cNvPr>
          <p:cNvSpPr>
            <a:spLocks noGrp="1"/>
          </p:cNvSpPr>
          <p:nvPr>
            <p:ph type="title"/>
          </p:nvPr>
        </p:nvSpPr>
        <p:spPr>
          <a:xfrm>
            <a:off x="838200" y="177283"/>
            <a:ext cx="4720199" cy="653142"/>
          </a:xfrm>
        </p:spPr>
        <p:txBody>
          <a:bodyPr>
            <a:normAutofit fontScale="90000"/>
          </a:bodyPr>
          <a:lstStyle/>
          <a:p>
            <a:r>
              <a:rPr lang="en-US" b="1" dirty="0"/>
              <a:t>Design/Build Process</a:t>
            </a:r>
          </a:p>
        </p:txBody>
      </p:sp>
      <p:sp>
        <p:nvSpPr>
          <p:cNvPr id="3" name="Content Placeholder 2">
            <a:extLst>
              <a:ext uri="{FF2B5EF4-FFF2-40B4-BE49-F238E27FC236}">
                <a16:creationId xmlns:a16="http://schemas.microsoft.com/office/drawing/2014/main" id="{446A85F9-8EE7-4919-9D1E-AF3B6DA24606}"/>
              </a:ext>
            </a:extLst>
          </p:cNvPr>
          <p:cNvSpPr>
            <a:spLocks noGrp="1"/>
          </p:cNvSpPr>
          <p:nvPr>
            <p:ph sz="half" idx="1"/>
          </p:nvPr>
        </p:nvSpPr>
        <p:spPr>
          <a:xfrm>
            <a:off x="513184" y="942392"/>
            <a:ext cx="4376057" cy="3489649"/>
          </a:xfrm>
        </p:spPr>
        <p:txBody>
          <a:bodyPr>
            <a:normAutofit fontScale="92500" lnSpcReduction="20000"/>
          </a:bodyPr>
          <a:lstStyle/>
          <a:p>
            <a:pPr marL="0" indent="0">
              <a:buNone/>
            </a:pPr>
            <a:r>
              <a:rPr lang="en-US" dirty="0"/>
              <a:t>Completed incremental builds of hardware and software.</a:t>
            </a:r>
          </a:p>
          <a:p>
            <a:r>
              <a:rPr lang="en-US" dirty="0"/>
              <a:t>Built each circuit separately</a:t>
            </a:r>
          </a:p>
          <a:p>
            <a:r>
              <a:rPr lang="en-US" dirty="0"/>
              <a:t>Verified wiring per schematic diagrams</a:t>
            </a:r>
          </a:p>
          <a:p>
            <a:r>
              <a:rPr lang="en-US" dirty="0"/>
              <a:t>Wrote and tested code for each circuit</a:t>
            </a:r>
          </a:p>
          <a:p>
            <a:r>
              <a:rPr lang="en-US" dirty="0"/>
              <a:t>Integrated code into larger control system program</a:t>
            </a:r>
          </a:p>
        </p:txBody>
      </p:sp>
      <p:sp>
        <p:nvSpPr>
          <p:cNvPr id="6" name="Content Placeholder 5">
            <a:extLst>
              <a:ext uri="{FF2B5EF4-FFF2-40B4-BE49-F238E27FC236}">
                <a16:creationId xmlns:a16="http://schemas.microsoft.com/office/drawing/2014/main" id="{942FD393-3DCE-4FE9-88E4-36BFC14B5F9A}"/>
              </a:ext>
            </a:extLst>
          </p:cNvPr>
          <p:cNvSpPr>
            <a:spLocks noGrp="1"/>
          </p:cNvSpPr>
          <p:nvPr>
            <p:ph sz="half" idx="2"/>
          </p:nvPr>
        </p:nvSpPr>
        <p:spPr>
          <a:xfrm>
            <a:off x="5558399" y="503854"/>
            <a:ext cx="6354147" cy="5952931"/>
          </a:xfrm>
        </p:spPr>
        <p:txBody>
          <a:bodyPr>
            <a:normAutofit fontScale="92500" lnSpcReduction="20000"/>
          </a:bodyPr>
          <a:lstStyle/>
          <a:p>
            <a:pPr marL="514350" indent="-514350">
              <a:buFont typeface="+mj-lt"/>
              <a:buAutoNum type="arabicPeriod"/>
            </a:pPr>
            <a:r>
              <a:rPr lang="en-US" dirty="0"/>
              <a:t>Wired </a:t>
            </a:r>
            <a:r>
              <a:rPr lang="en-US" b="1" dirty="0"/>
              <a:t>Thermistor Circuit </a:t>
            </a:r>
            <a:r>
              <a:rPr lang="en-US" dirty="0"/>
              <a:t>and developed </a:t>
            </a:r>
            <a:r>
              <a:rPr lang="en-US" b="1" dirty="0"/>
              <a:t>calibration equation </a:t>
            </a:r>
            <a:r>
              <a:rPr lang="en-US" dirty="0"/>
              <a:t>using thermistor temperature data and </a:t>
            </a:r>
            <a:r>
              <a:rPr lang="en-US" b="1" dirty="0"/>
              <a:t>regression analysis</a:t>
            </a:r>
            <a:r>
              <a:rPr lang="en-US" dirty="0"/>
              <a:t>.</a:t>
            </a:r>
          </a:p>
          <a:p>
            <a:pPr marL="514350" indent="-514350">
              <a:buFont typeface="+mj-lt"/>
              <a:buAutoNum type="arabicPeriod"/>
            </a:pPr>
            <a:r>
              <a:rPr lang="en-US" dirty="0"/>
              <a:t>Wired </a:t>
            </a:r>
            <a:r>
              <a:rPr lang="en-US" b="1" dirty="0"/>
              <a:t>Cascading Switch </a:t>
            </a:r>
            <a:r>
              <a:rPr lang="en-US" dirty="0"/>
              <a:t>and integrated with thermistor temperature measurement.</a:t>
            </a:r>
          </a:p>
          <a:p>
            <a:pPr marL="514350" indent="-514350">
              <a:buFont typeface="+mj-lt"/>
              <a:buAutoNum type="arabicPeriod"/>
            </a:pPr>
            <a:r>
              <a:rPr lang="en-US" dirty="0"/>
              <a:t>Wired </a:t>
            </a:r>
            <a:r>
              <a:rPr lang="en-US" b="1" dirty="0"/>
              <a:t>potentiometer Circuit </a:t>
            </a:r>
            <a:r>
              <a:rPr lang="en-US" dirty="0"/>
              <a:t>and added to Cooling Control System to test and verify </a:t>
            </a:r>
            <a:r>
              <a:rPr lang="en-US" b="1" dirty="0"/>
              <a:t>setpoint control</a:t>
            </a:r>
            <a:r>
              <a:rPr lang="en-US" dirty="0"/>
              <a:t>.</a:t>
            </a:r>
          </a:p>
          <a:p>
            <a:pPr marL="514350" indent="-514350">
              <a:buFont typeface="+mj-lt"/>
              <a:buAutoNum type="arabicPeriod"/>
            </a:pPr>
            <a:r>
              <a:rPr lang="en-US" dirty="0"/>
              <a:t>Developed </a:t>
            </a:r>
            <a:r>
              <a:rPr lang="en-US" b="1" dirty="0"/>
              <a:t>gain/offset e</a:t>
            </a:r>
            <a:r>
              <a:rPr lang="en-US" dirty="0"/>
              <a:t>quation for temperature control potentiometer.</a:t>
            </a:r>
          </a:p>
          <a:p>
            <a:pPr marL="514350" indent="-514350">
              <a:buFont typeface="+mj-lt"/>
              <a:buAutoNum type="arabicPeriod"/>
            </a:pPr>
            <a:r>
              <a:rPr lang="en-US" dirty="0"/>
              <a:t>Added </a:t>
            </a:r>
            <a:r>
              <a:rPr lang="en-US" b="1" dirty="0"/>
              <a:t>LED circuit </a:t>
            </a:r>
            <a:r>
              <a:rPr lang="en-US" dirty="0"/>
              <a:t>last to indicate heater power on.</a:t>
            </a:r>
          </a:p>
          <a:p>
            <a:pPr marL="514350" indent="-514350">
              <a:buFont typeface="+mj-lt"/>
              <a:buAutoNum type="arabicPeriod"/>
            </a:pPr>
            <a:r>
              <a:rPr lang="en-US" dirty="0"/>
              <a:t>10K resistor was used in place of heater resistor to test full program before adding heater resistor.</a:t>
            </a:r>
          </a:p>
        </p:txBody>
      </p:sp>
      <p:pic>
        <p:nvPicPr>
          <p:cNvPr id="4" name="Picture 3" descr="A close up of text on a black background&#10;&#10;Description automatically generated">
            <a:extLst>
              <a:ext uri="{FF2B5EF4-FFF2-40B4-BE49-F238E27FC236}">
                <a16:creationId xmlns:a16="http://schemas.microsoft.com/office/drawing/2014/main" id="{3D7FD2E4-7B2C-4D0E-97D1-12E32027CE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33" y="6427305"/>
            <a:ext cx="1660622" cy="430696"/>
          </a:xfrm>
          <a:prstGeom prst="rect">
            <a:avLst/>
          </a:prstGeom>
        </p:spPr>
      </p:pic>
      <p:sp>
        <p:nvSpPr>
          <p:cNvPr id="7" name="Rectangle: Rounded Corners 6">
            <a:extLst>
              <a:ext uri="{FF2B5EF4-FFF2-40B4-BE49-F238E27FC236}">
                <a16:creationId xmlns:a16="http://schemas.microsoft.com/office/drawing/2014/main" id="{5D160B08-7DAB-48D4-BD04-F9DB7D665AAC}"/>
              </a:ext>
            </a:extLst>
          </p:cNvPr>
          <p:cNvSpPr/>
          <p:nvPr/>
        </p:nvSpPr>
        <p:spPr>
          <a:xfrm>
            <a:off x="667437" y="4880280"/>
            <a:ext cx="1117493" cy="596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Design</a:t>
            </a:r>
          </a:p>
        </p:txBody>
      </p:sp>
      <p:sp>
        <p:nvSpPr>
          <p:cNvPr id="9" name="Rectangle: Rounded Corners 8">
            <a:extLst>
              <a:ext uri="{FF2B5EF4-FFF2-40B4-BE49-F238E27FC236}">
                <a16:creationId xmlns:a16="http://schemas.microsoft.com/office/drawing/2014/main" id="{FC098A45-7254-42E4-9ACA-0E16EDFC2FD7}"/>
              </a:ext>
            </a:extLst>
          </p:cNvPr>
          <p:cNvSpPr/>
          <p:nvPr/>
        </p:nvSpPr>
        <p:spPr>
          <a:xfrm>
            <a:off x="2142465" y="4880279"/>
            <a:ext cx="1117493" cy="596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Build</a:t>
            </a:r>
          </a:p>
        </p:txBody>
      </p:sp>
      <p:sp>
        <p:nvSpPr>
          <p:cNvPr id="11" name="Rectangle: Rounded Corners 10">
            <a:extLst>
              <a:ext uri="{FF2B5EF4-FFF2-40B4-BE49-F238E27FC236}">
                <a16:creationId xmlns:a16="http://schemas.microsoft.com/office/drawing/2014/main" id="{40DAD9B3-8E60-435D-B5D0-FC4856FADB7E}"/>
              </a:ext>
            </a:extLst>
          </p:cNvPr>
          <p:cNvSpPr/>
          <p:nvPr/>
        </p:nvSpPr>
        <p:spPr>
          <a:xfrm>
            <a:off x="3617493" y="4880279"/>
            <a:ext cx="1117493" cy="596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Test</a:t>
            </a:r>
          </a:p>
        </p:txBody>
      </p:sp>
      <p:cxnSp>
        <p:nvCxnSpPr>
          <p:cNvPr id="13" name="Straight Arrow Connector 12">
            <a:extLst>
              <a:ext uri="{FF2B5EF4-FFF2-40B4-BE49-F238E27FC236}">
                <a16:creationId xmlns:a16="http://schemas.microsoft.com/office/drawing/2014/main" id="{A9F8E57B-F224-4E2F-A447-830C48271534}"/>
              </a:ext>
            </a:extLst>
          </p:cNvPr>
          <p:cNvCxnSpPr>
            <a:cxnSpLocks/>
            <a:stCxn id="7" idx="3"/>
            <a:endCxn id="9" idx="1"/>
          </p:cNvCxnSpPr>
          <p:nvPr/>
        </p:nvCxnSpPr>
        <p:spPr>
          <a:xfrm flipV="1">
            <a:off x="1784930" y="5178487"/>
            <a:ext cx="357535" cy="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1B3EC66-B1B8-495D-BBB0-9D7C65ADDE16}"/>
              </a:ext>
            </a:extLst>
          </p:cNvPr>
          <p:cNvCxnSpPr>
            <a:stCxn id="9" idx="3"/>
            <a:endCxn id="11" idx="1"/>
          </p:cNvCxnSpPr>
          <p:nvPr/>
        </p:nvCxnSpPr>
        <p:spPr>
          <a:xfrm>
            <a:off x="3259958" y="5178487"/>
            <a:ext cx="357535"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863933E0-6330-4DC0-AF10-B57DBF317850}"/>
              </a:ext>
            </a:extLst>
          </p:cNvPr>
          <p:cNvCxnSpPr>
            <a:stCxn id="11" idx="3"/>
            <a:endCxn id="7" idx="1"/>
          </p:cNvCxnSpPr>
          <p:nvPr/>
        </p:nvCxnSpPr>
        <p:spPr>
          <a:xfrm flipH="1">
            <a:off x="667437" y="5178487"/>
            <a:ext cx="4067549" cy="1"/>
          </a:xfrm>
          <a:prstGeom prst="bentConnector5">
            <a:avLst>
              <a:gd name="adj1" fmla="val -5620"/>
              <a:gd name="adj2" fmla="val 52680800000"/>
              <a:gd name="adj3" fmla="val 105620"/>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CAD0E3F4-7DC9-4CA1-991A-CC06DEA6DE1D}"/>
              </a:ext>
            </a:extLst>
          </p:cNvPr>
          <p:cNvSpPr>
            <a:spLocks noGrp="1"/>
          </p:cNvSpPr>
          <p:nvPr>
            <p:ph type="ftr" sz="quarter" idx="11"/>
          </p:nvPr>
        </p:nvSpPr>
        <p:spPr/>
        <p:txBody>
          <a:bodyPr/>
          <a:lstStyle/>
          <a:p>
            <a:r>
              <a:rPr lang="en-US"/>
              <a:t>M. Nelson 2020</a:t>
            </a:r>
          </a:p>
        </p:txBody>
      </p:sp>
    </p:spTree>
    <p:extLst>
      <p:ext uri="{BB962C8B-B14F-4D97-AF65-F5344CB8AC3E}">
        <p14:creationId xmlns:p14="http://schemas.microsoft.com/office/powerpoint/2010/main" val="281316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AD095-C607-425E-AB73-C3A7109839E8}"/>
              </a:ext>
            </a:extLst>
          </p:cNvPr>
          <p:cNvSpPr>
            <a:spLocks noGrp="1"/>
          </p:cNvSpPr>
          <p:nvPr>
            <p:ph type="title"/>
          </p:nvPr>
        </p:nvSpPr>
        <p:spPr>
          <a:xfrm>
            <a:off x="396015" y="164087"/>
            <a:ext cx="5930140" cy="1011570"/>
          </a:xfrm>
        </p:spPr>
        <p:txBody>
          <a:bodyPr>
            <a:noAutofit/>
          </a:bodyPr>
          <a:lstStyle/>
          <a:p>
            <a:pPr algn="ctr"/>
            <a:r>
              <a:rPr lang="en-US" sz="3600" b="1" dirty="0"/>
              <a:t>Temperature Measurement and  Calibration</a:t>
            </a:r>
          </a:p>
        </p:txBody>
      </p:sp>
      <p:sp>
        <p:nvSpPr>
          <p:cNvPr id="3" name="Content Placeholder 2">
            <a:extLst>
              <a:ext uri="{FF2B5EF4-FFF2-40B4-BE49-F238E27FC236}">
                <a16:creationId xmlns:a16="http://schemas.microsoft.com/office/drawing/2014/main" id="{E971E370-E512-4175-84BE-82E979B1E499}"/>
              </a:ext>
            </a:extLst>
          </p:cNvPr>
          <p:cNvSpPr>
            <a:spLocks noGrp="1"/>
          </p:cNvSpPr>
          <p:nvPr>
            <p:ph idx="1"/>
          </p:nvPr>
        </p:nvSpPr>
        <p:spPr>
          <a:xfrm>
            <a:off x="396016" y="1175657"/>
            <a:ext cx="5930140" cy="4049486"/>
          </a:xfrm>
        </p:spPr>
        <p:txBody>
          <a:bodyPr/>
          <a:lstStyle/>
          <a:p>
            <a:r>
              <a:rPr lang="en-US" dirty="0"/>
              <a:t>Collected temperature data from thermistors using </a:t>
            </a:r>
            <a:r>
              <a:rPr lang="en-US" dirty="0" err="1"/>
              <a:t>analogRead</a:t>
            </a:r>
            <a:r>
              <a:rPr lang="en-US" dirty="0"/>
              <a:t> and thermometer</a:t>
            </a:r>
          </a:p>
          <a:p>
            <a:r>
              <a:rPr lang="en-US" dirty="0"/>
              <a:t>Graphed data in Excel</a:t>
            </a:r>
          </a:p>
          <a:p>
            <a:r>
              <a:rPr lang="en-US" dirty="0"/>
              <a:t>Used Linear Regression to get a </a:t>
            </a:r>
            <a:r>
              <a:rPr lang="en-US" dirty="0">
                <a:solidFill>
                  <a:srgbClr val="0000CC"/>
                </a:solidFill>
              </a:rPr>
              <a:t>calibration equation</a:t>
            </a:r>
            <a:r>
              <a:rPr lang="en-US" dirty="0"/>
              <a:t>.</a:t>
            </a:r>
          </a:p>
          <a:p>
            <a:r>
              <a:rPr lang="en-US" dirty="0"/>
              <a:t>Used </a:t>
            </a:r>
            <a:r>
              <a:rPr lang="en-US" dirty="0">
                <a:solidFill>
                  <a:srgbClr val="FF0000"/>
                </a:solidFill>
              </a:rPr>
              <a:t>inverted calibration equation </a:t>
            </a:r>
            <a:r>
              <a:rPr lang="en-US" dirty="0"/>
              <a:t>to determine temperature from </a:t>
            </a:r>
            <a:r>
              <a:rPr lang="en-US" dirty="0" err="1"/>
              <a:t>analogRead</a:t>
            </a:r>
            <a:r>
              <a:rPr lang="en-US" dirty="0"/>
              <a:t> value</a:t>
            </a:r>
          </a:p>
        </p:txBody>
      </p:sp>
      <p:pic>
        <p:nvPicPr>
          <p:cNvPr id="4" name="Picture 3" descr="A close up of text on a black background&#10;&#10;Description automatically generated">
            <a:extLst>
              <a:ext uri="{FF2B5EF4-FFF2-40B4-BE49-F238E27FC236}">
                <a16:creationId xmlns:a16="http://schemas.microsoft.com/office/drawing/2014/main" id="{773021A0-5C41-41B3-91D8-7A6EC6F545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33" y="6427305"/>
            <a:ext cx="1660622" cy="430696"/>
          </a:xfrm>
          <a:prstGeom prst="rect">
            <a:avLst/>
          </a:prstGeom>
        </p:spPr>
      </p:pic>
      <p:pic>
        <p:nvPicPr>
          <p:cNvPr id="5" name="Picture 4">
            <a:extLst>
              <a:ext uri="{FF2B5EF4-FFF2-40B4-BE49-F238E27FC236}">
                <a16:creationId xmlns:a16="http://schemas.microsoft.com/office/drawing/2014/main" id="{325E7AB8-5641-4E89-A6B1-08E39EA6C34C}"/>
              </a:ext>
            </a:extLst>
          </p:cNvPr>
          <p:cNvPicPr>
            <a:picLocks noChangeAspect="1"/>
          </p:cNvPicPr>
          <p:nvPr/>
        </p:nvPicPr>
        <p:blipFill>
          <a:blip r:embed="rId3"/>
          <a:stretch>
            <a:fillRect/>
          </a:stretch>
        </p:blipFill>
        <p:spPr>
          <a:xfrm>
            <a:off x="10240768" y="3526971"/>
            <a:ext cx="1788621" cy="2584580"/>
          </a:xfrm>
          <a:prstGeom prst="rect">
            <a:avLst/>
          </a:prstGeom>
        </p:spPr>
      </p:pic>
      <p:pic>
        <p:nvPicPr>
          <p:cNvPr id="7" name="Picture 6">
            <a:extLst>
              <a:ext uri="{FF2B5EF4-FFF2-40B4-BE49-F238E27FC236}">
                <a16:creationId xmlns:a16="http://schemas.microsoft.com/office/drawing/2014/main" id="{0E1ADFFA-BE88-4CC4-90EE-7FEFCBDFDF7D}"/>
              </a:ext>
            </a:extLst>
          </p:cNvPr>
          <p:cNvPicPr>
            <a:picLocks noChangeAspect="1"/>
          </p:cNvPicPr>
          <p:nvPr/>
        </p:nvPicPr>
        <p:blipFill>
          <a:blip r:embed="rId4"/>
          <a:stretch>
            <a:fillRect/>
          </a:stretch>
        </p:blipFill>
        <p:spPr>
          <a:xfrm>
            <a:off x="6481667" y="3900537"/>
            <a:ext cx="2978798" cy="2170988"/>
          </a:xfrm>
          <a:prstGeom prst="rect">
            <a:avLst/>
          </a:prstGeom>
        </p:spPr>
      </p:pic>
      <p:pic>
        <p:nvPicPr>
          <p:cNvPr id="8" name="Picture 7">
            <a:extLst>
              <a:ext uri="{FF2B5EF4-FFF2-40B4-BE49-F238E27FC236}">
                <a16:creationId xmlns:a16="http://schemas.microsoft.com/office/drawing/2014/main" id="{84BDB11C-9844-4169-A1AF-2239079F0130}"/>
              </a:ext>
            </a:extLst>
          </p:cNvPr>
          <p:cNvPicPr>
            <a:picLocks noChangeAspect="1"/>
          </p:cNvPicPr>
          <p:nvPr/>
        </p:nvPicPr>
        <p:blipFill>
          <a:blip r:embed="rId5"/>
          <a:stretch>
            <a:fillRect/>
          </a:stretch>
        </p:blipFill>
        <p:spPr>
          <a:xfrm>
            <a:off x="162611" y="5308654"/>
            <a:ext cx="5080913" cy="747378"/>
          </a:xfrm>
          <a:prstGeom prst="rect">
            <a:avLst/>
          </a:prstGeom>
        </p:spPr>
      </p:pic>
      <p:pic>
        <p:nvPicPr>
          <p:cNvPr id="9" name="Picture 8">
            <a:extLst>
              <a:ext uri="{FF2B5EF4-FFF2-40B4-BE49-F238E27FC236}">
                <a16:creationId xmlns:a16="http://schemas.microsoft.com/office/drawing/2014/main" id="{695AA222-16FC-4EF1-8D06-DFABDDAA426A}"/>
              </a:ext>
            </a:extLst>
          </p:cNvPr>
          <p:cNvPicPr>
            <a:picLocks noChangeAspect="1"/>
          </p:cNvPicPr>
          <p:nvPr/>
        </p:nvPicPr>
        <p:blipFill>
          <a:blip r:embed="rId6"/>
          <a:stretch>
            <a:fillRect/>
          </a:stretch>
        </p:blipFill>
        <p:spPr>
          <a:xfrm>
            <a:off x="5500730" y="6097969"/>
            <a:ext cx="6461436" cy="611082"/>
          </a:xfrm>
          <a:prstGeom prst="rect">
            <a:avLst/>
          </a:prstGeom>
          <a:ln w="19050">
            <a:solidFill>
              <a:srgbClr val="FF0000"/>
            </a:solidFill>
          </a:ln>
        </p:spPr>
      </p:pic>
      <p:cxnSp>
        <p:nvCxnSpPr>
          <p:cNvPr id="14" name="Connector: Elbow 13">
            <a:extLst>
              <a:ext uri="{FF2B5EF4-FFF2-40B4-BE49-F238E27FC236}">
                <a16:creationId xmlns:a16="http://schemas.microsoft.com/office/drawing/2014/main" id="{36BA4549-3E0C-4510-836B-93EC8E2874FF}"/>
              </a:ext>
            </a:extLst>
          </p:cNvPr>
          <p:cNvCxnSpPr>
            <a:cxnSpLocks/>
            <a:stCxn id="8" idx="3"/>
            <a:endCxn id="9" idx="1"/>
          </p:cNvCxnSpPr>
          <p:nvPr/>
        </p:nvCxnSpPr>
        <p:spPr>
          <a:xfrm>
            <a:off x="5243524" y="5682343"/>
            <a:ext cx="257206" cy="721167"/>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4E544096-863F-4018-B525-ABAC6B76B6CF}"/>
              </a:ext>
            </a:extLst>
          </p:cNvPr>
          <p:cNvPicPr>
            <a:picLocks noChangeAspect="1"/>
          </p:cNvPicPr>
          <p:nvPr/>
        </p:nvPicPr>
        <p:blipFill>
          <a:blip r:embed="rId7"/>
          <a:stretch>
            <a:fillRect/>
          </a:stretch>
        </p:blipFill>
        <p:spPr>
          <a:xfrm>
            <a:off x="6392583" y="123415"/>
            <a:ext cx="4284690" cy="2293214"/>
          </a:xfrm>
          <a:prstGeom prst="rect">
            <a:avLst/>
          </a:prstGeom>
          <a:ln>
            <a:solidFill>
              <a:schemeClr val="tx1"/>
            </a:solidFill>
          </a:ln>
        </p:spPr>
      </p:pic>
      <p:pic>
        <p:nvPicPr>
          <p:cNvPr id="11" name="Picture 10">
            <a:extLst>
              <a:ext uri="{FF2B5EF4-FFF2-40B4-BE49-F238E27FC236}">
                <a16:creationId xmlns:a16="http://schemas.microsoft.com/office/drawing/2014/main" id="{81287753-CDEC-4710-ADDE-9EDA48545491}"/>
              </a:ext>
            </a:extLst>
          </p:cNvPr>
          <p:cNvPicPr>
            <a:picLocks noChangeAspect="1"/>
          </p:cNvPicPr>
          <p:nvPr/>
        </p:nvPicPr>
        <p:blipFill>
          <a:blip r:embed="rId8"/>
          <a:stretch>
            <a:fillRect/>
          </a:stretch>
        </p:blipFill>
        <p:spPr>
          <a:xfrm>
            <a:off x="7222128" y="1718809"/>
            <a:ext cx="4108346" cy="2133650"/>
          </a:xfrm>
          <a:prstGeom prst="rect">
            <a:avLst/>
          </a:prstGeom>
          <a:ln>
            <a:solidFill>
              <a:schemeClr val="tx1"/>
            </a:solidFill>
          </a:ln>
        </p:spPr>
      </p:pic>
      <p:sp>
        <p:nvSpPr>
          <p:cNvPr id="13" name="Footer Placeholder 12">
            <a:extLst>
              <a:ext uri="{FF2B5EF4-FFF2-40B4-BE49-F238E27FC236}">
                <a16:creationId xmlns:a16="http://schemas.microsoft.com/office/drawing/2014/main" id="{52D1DEB3-D756-4E87-8452-2D109343EEBF}"/>
              </a:ext>
            </a:extLst>
          </p:cNvPr>
          <p:cNvSpPr>
            <a:spLocks noGrp="1"/>
          </p:cNvSpPr>
          <p:nvPr>
            <p:ph type="ftr" sz="quarter" idx="11"/>
          </p:nvPr>
        </p:nvSpPr>
        <p:spPr/>
        <p:txBody>
          <a:bodyPr/>
          <a:lstStyle/>
          <a:p>
            <a:r>
              <a:rPr lang="en-US"/>
              <a:t>M. Nelson 2020</a:t>
            </a:r>
          </a:p>
        </p:txBody>
      </p:sp>
    </p:spTree>
    <p:extLst>
      <p:ext uri="{BB962C8B-B14F-4D97-AF65-F5344CB8AC3E}">
        <p14:creationId xmlns:p14="http://schemas.microsoft.com/office/powerpoint/2010/main" val="502011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DB9C548-1C9D-4F35-8A79-FB80B846276B}"/>
              </a:ext>
            </a:extLst>
          </p:cNvPr>
          <p:cNvPicPr>
            <a:picLocks noChangeAspect="1"/>
          </p:cNvPicPr>
          <p:nvPr/>
        </p:nvPicPr>
        <p:blipFill>
          <a:blip r:embed="rId2"/>
          <a:stretch>
            <a:fillRect/>
          </a:stretch>
        </p:blipFill>
        <p:spPr>
          <a:xfrm>
            <a:off x="9899871" y="1061364"/>
            <a:ext cx="2292129" cy="3033518"/>
          </a:xfrm>
          <a:prstGeom prst="rect">
            <a:avLst/>
          </a:prstGeom>
        </p:spPr>
      </p:pic>
      <p:sp>
        <p:nvSpPr>
          <p:cNvPr id="2" name="Title 1">
            <a:extLst>
              <a:ext uri="{FF2B5EF4-FFF2-40B4-BE49-F238E27FC236}">
                <a16:creationId xmlns:a16="http://schemas.microsoft.com/office/drawing/2014/main" id="{B36E48E1-8CA4-4271-98E2-C468523D5F3D}"/>
              </a:ext>
            </a:extLst>
          </p:cNvPr>
          <p:cNvSpPr>
            <a:spLocks noGrp="1"/>
          </p:cNvSpPr>
          <p:nvPr>
            <p:ph type="title"/>
          </p:nvPr>
        </p:nvSpPr>
        <p:spPr>
          <a:xfrm>
            <a:off x="690464" y="127328"/>
            <a:ext cx="10515600" cy="706029"/>
          </a:xfrm>
        </p:spPr>
        <p:txBody>
          <a:bodyPr/>
          <a:lstStyle/>
          <a:p>
            <a:r>
              <a:rPr lang="en-US" b="1" dirty="0"/>
              <a:t>Setpoint Control Offset and Scaling</a:t>
            </a:r>
          </a:p>
        </p:txBody>
      </p:sp>
      <p:sp>
        <p:nvSpPr>
          <p:cNvPr id="12" name="Content Placeholder 11">
            <a:extLst>
              <a:ext uri="{FF2B5EF4-FFF2-40B4-BE49-F238E27FC236}">
                <a16:creationId xmlns:a16="http://schemas.microsoft.com/office/drawing/2014/main" id="{B173ACC2-8F66-4F0E-A38D-FDEFE1877904}"/>
              </a:ext>
            </a:extLst>
          </p:cNvPr>
          <p:cNvSpPr>
            <a:spLocks noGrp="1"/>
          </p:cNvSpPr>
          <p:nvPr>
            <p:ph idx="1"/>
          </p:nvPr>
        </p:nvSpPr>
        <p:spPr>
          <a:xfrm>
            <a:off x="480330" y="815908"/>
            <a:ext cx="6470976" cy="1839784"/>
          </a:xfrm>
        </p:spPr>
        <p:txBody>
          <a:bodyPr>
            <a:normAutofit fontScale="77500" lnSpcReduction="20000"/>
          </a:bodyPr>
          <a:lstStyle/>
          <a:p>
            <a:r>
              <a:rPr lang="en-US" dirty="0"/>
              <a:t>Limited range of </a:t>
            </a:r>
            <a:r>
              <a:rPr lang="en-US" dirty="0" err="1"/>
              <a:t>analogRead</a:t>
            </a:r>
            <a:r>
              <a:rPr lang="en-US" dirty="0"/>
              <a:t> values to 550 – 700 (15%) to operate in a reasonable range for the heater.</a:t>
            </a:r>
          </a:p>
          <a:p>
            <a:r>
              <a:rPr lang="en-US" dirty="0"/>
              <a:t>Used this value to compute </a:t>
            </a:r>
            <a:r>
              <a:rPr lang="en-US" dirty="0" err="1"/>
              <a:t>SetpointF</a:t>
            </a:r>
            <a:endParaRPr lang="en-US" dirty="0"/>
          </a:p>
          <a:p>
            <a:r>
              <a:rPr lang="en-US" dirty="0"/>
              <a:t>Test program used </a:t>
            </a:r>
            <a:r>
              <a:rPr lang="en-US" b="1" i="1" dirty="0"/>
              <a:t>if</a:t>
            </a:r>
            <a:r>
              <a:rPr lang="en-US" dirty="0"/>
              <a:t> statements to turn fan motor ON or OFF based on a fixed setpoint </a:t>
            </a:r>
          </a:p>
        </p:txBody>
      </p:sp>
      <p:pic>
        <p:nvPicPr>
          <p:cNvPr id="4" name="Picture 3" descr="A close up of text on a black background&#10;&#10;Description automatically generated">
            <a:extLst>
              <a:ext uri="{FF2B5EF4-FFF2-40B4-BE49-F238E27FC236}">
                <a16:creationId xmlns:a16="http://schemas.microsoft.com/office/drawing/2014/main" id="{70939E63-44C3-4A6C-8714-D77E844F04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33" y="6427305"/>
            <a:ext cx="1660622" cy="430696"/>
          </a:xfrm>
          <a:prstGeom prst="rect">
            <a:avLst/>
          </a:prstGeom>
        </p:spPr>
      </p:pic>
      <p:pic>
        <p:nvPicPr>
          <p:cNvPr id="6" name="Picture 5">
            <a:extLst>
              <a:ext uri="{FF2B5EF4-FFF2-40B4-BE49-F238E27FC236}">
                <a16:creationId xmlns:a16="http://schemas.microsoft.com/office/drawing/2014/main" id="{EBD040B1-5C1F-41DC-9F00-8CF4F932BE5D}"/>
              </a:ext>
            </a:extLst>
          </p:cNvPr>
          <p:cNvPicPr>
            <a:picLocks noChangeAspect="1"/>
          </p:cNvPicPr>
          <p:nvPr/>
        </p:nvPicPr>
        <p:blipFill>
          <a:blip r:embed="rId4"/>
          <a:stretch>
            <a:fillRect/>
          </a:stretch>
        </p:blipFill>
        <p:spPr>
          <a:xfrm>
            <a:off x="7023844" y="815908"/>
            <a:ext cx="2876506" cy="3121610"/>
          </a:xfrm>
          <a:prstGeom prst="rect">
            <a:avLst/>
          </a:prstGeom>
        </p:spPr>
      </p:pic>
      <p:sp>
        <p:nvSpPr>
          <p:cNvPr id="8" name="TextBox 7">
            <a:extLst>
              <a:ext uri="{FF2B5EF4-FFF2-40B4-BE49-F238E27FC236}">
                <a16:creationId xmlns:a16="http://schemas.microsoft.com/office/drawing/2014/main" id="{3A87EDEC-3BA8-4BB1-B072-1B771375A8C4}"/>
              </a:ext>
            </a:extLst>
          </p:cNvPr>
          <p:cNvSpPr txBox="1"/>
          <p:nvPr/>
        </p:nvSpPr>
        <p:spPr>
          <a:xfrm>
            <a:off x="6652728" y="4178917"/>
            <a:ext cx="5234474" cy="1200329"/>
          </a:xfrm>
          <a:prstGeom prst="rect">
            <a:avLst/>
          </a:prstGeom>
          <a:noFill/>
        </p:spPr>
        <p:txBody>
          <a:bodyPr wrap="square">
            <a:spAutoFit/>
          </a:bodyPr>
          <a:lstStyle/>
          <a:p>
            <a:r>
              <a:rPr lang="en-US" sz="2400" b="0" i="0" u="none" strike="noStrike" baseline="0" dirty="0">
                <a:latin typeface="Cambria Math" panose="02040503050406030204" pitchFamily="18" charset="0"/>
              </a:rPr>
              <a:t>𝑆𝑒𝑡𝑝𝑜𝑖𝑛𝑡𝐴=0.15∙𝑑𝑖𝑎𝑙+550</a:t>
            </a:r>
          </a:p>
          <a:p>
            <a:endParaRPr lang="en-US" sz="2400" b="0" i="0" u="none" strike="noStrike" baseline="0" dirty="0">
              <a:latin typeface="Cambria Math" panose="02040503050406030204" pitchFamily="18" charset="0"/>
            </a:endParaRPr>
          </a:p>
          <a:p>
            <a:r>
              <a:rPr lang="en-US" sz="2400" b="0" i="0" u="none" strike="noStrike" baseline="0" dirty="0">
                <a:latin typeface="Cambria Math" panose="02040503050406030204" pitchFamily="18" charset="0"/>
              </a:rPr>
              <a:t>𝑆𝑒𝑡𝑝𝑜𝑖𝑛𝑡𝐹=0.2063∙𝑆𝑒𝑡𝑝𝑜𝑖𝑛𝑡𝐴−26.428</a:t>
            </a:r>
            <a:endParaRPr lang="en-US" sz="2400" dirty="0"/>
          </a:p>
        </p:txBody>
      </p:sp>
      <p:pic>
        <p:nvPicPr>
          <p:cNvPr id="13" name="Picture 12">
            <a:extLst>
              <a:ext uri="{FF2B5EF4-FFF2-40B4-BE49-F238E27FC236}">
                <a16:creationId xmlns:a16="http://schemas.microsoft.com/office/drawing/2014/main" id="{C22444FC-4D6D-4946-BC8F-A64C3DB1A7D8}"/>
              </a:ext>
            </a:extLst>
          </p:cNvPr>
          <p:cNvPicPr>
            <a:picLocks noChangeAspect="1"/>
          </p:cNvPicPr>
          <p:nvPr/>
        </p:nvPicPr>
        <p:blipFill>
          <a:blip r:embed="rId5"/>
          <a:stretch>
            <a:fillRect/>
          </a:stretch>
        </p:blipFill>
        <p:spPr>
          <a:xfrm>
            <a:off x="1797993" y="2665606"/>
            <a:ext cx="4280967" cy="3822496"/>
          </a:xfrm>
          <a:prstGeom prst="rect">
            <a:avLst/>
          </a:prstGeom>
          <a:ln>
            <a:solidFill>
              <a:schemeClr val="tx1"/>
            </a:solidFill>
          </a:ln>
        </p:spPr>
      </p:pic>
      <p:sp>
        <p:nvSpPr>
          <p:cNvPr id="3" name="Footer Placeholder 2">
            <a:extLst>
              <a:ext uri="{FF2B5EF4-FFF2-40B4-BE49-F238E27FC236}">
                <a16:creationId xmlns:a16="http://schemas.microsoft.com/office/drawing/2014/main" id="{A60311B6-E396-4078-95CE-7B48C6FBCF3C}"/>
              </a:ext>
            </a:extLst>
          </p:cNvPr>
          <p:cNvSpPr>
            <a:spLocks noGrp="1"/>
          </p:cNvSpPr>
          <p:nvPr>
            <p:ph type="ftr" sz="quarter" idx="11"/>
          </p:nvPr>
        </p:nvSpPr>
        <p:spPr/>
        <p:txBody>
          <a:bodyPr/>
          <a:lstStyle/>
          <a:p>
            <a:r>
              <a:rPr lang="en-US"/>
              <a:t>M. Nelson 2020</a:t>
            </a:r>
          </a:p>
        </p:txBody>
      </p:sp>
    </p:spTree>
    <p:extLst>
      <p:ext uri="{BB962C8B-B14F-4D97-AF65-F5344CB8AC3E}">
        <p14:creationId xmlns:p14="http://schemas.microsoft.com/office/powerpoint/2010/main" val="2845258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078B1-DAE8-4330-9CD6-A8736EDCF4D1}"/>
              </a:ext>
            </a:extLst>
          </p:cNvPr>
          <p:cNvSpPr>
            <a:spLocks noGrp="1"/>
          </p:cNvSpPr>
          <p:nvPr>
            <p:ph type="title"/>
          </p:nvPr>
        </p:nvSpPr>
        <p:spPr>
          <a:xfrm>
            <a:off x="597159" y="102637"/>
            <a:ext cx="11019453" cy="671805"/>
          </a:xfrm>
        </p:spPr>
        <p:txBody>
          <a:bodyPr>
            <a:normAutofit fontScale="90000"/>
          </a:bodyPr>
          <a:lstStyle/>
          <a:p>
            <a:r>
              <a:rPr lang="en-US" b="1" dirty="0"/>
              <a:t>Heater Controller / Cascading Switches</a:t>
            </a:r>
          </a:p>
        </p:txBody>
      </p:sp>
      <p:sp>
        <p:nvSpPr>
          <p:cNvPr id="3" name="Content Placeholder 2">
            <a:extLst>
              <a:ext uri="{FF2B5EF4-FFF2-40B4-BE49-F238E27FC236}">
                <a16:creationId xmlns:a16="http://schemas.microsoft.com/office/drawing/2014/main" id="{4753074A-4009-4DF7-9D4C-0427EBB5627A}"/>
              </a:ext>
            </a:extLst>
          </p:cNvPr>
          <p:cNvSpPr>
            <a:spLocks noGrp="1"/>
          </p:cNvSpPr>
          <p:nvPr>
            <p:ph idx="1"/>
          </p:nvPr>
        </p:nvSpPr>
        <p:spPr>
          <a:xfrm>
            <a:off x="597158" y="774443"/>
            <a:ext cx="5309119" cy="5652862"/>
          </a:xfrm>
        </p:spPr>
        <p:txBody>
          <a:bodyPr>
            <a:normAutofit/>
          </a:bodyPr>
          <a:lstStyle/>
          <a:p>
            <a:r>
              <a:rPr lang="en-US" dirty="0"/>
              <a:t>Relay needed to source enough current to drive the heater.</a:t>
            </a:r>
          </a:p>
          <a:p>
            <a:r>
              <a:rPr lang="en-US" dirty="0"/>
              <a:t>Arduino digital pins can’t source enough (coil) current to turn on relay.</a:t>
            </a:r>
          </a:p>
          <a:p>
            <a:r>
              <a:rPr lang="en-US" dirty="0"/>
              <a:t>Digital pin used to turn on a transistor, controlling a large enough current (from onboard 5V) to excite the coil.</a:t>
            </a:r>
          </a:p>
          <a:p>
            <a:r>
              <a:rPr lang="en-US" dirty="0"/>
              <a:t>Flyback diodes used to protect circuit components from current surges caused by energy stored in relay and motor coils.</a:t>
            </a:r>
          </a:p>
          <a:p>
            <a:pPr marL="0" indent="0">
              <a:buNone/>
            </a:pPr>
            <a:endParaRPr lang="en-US" dirty="0"/>
          </a:p>
          <a:p>
            <a:endParaRPr lang="en-US" dirty="0"/>
          </a:p>
          <a:p>
            <a:endParaRPr lang="en-US" dirty="0"/>
          </a:p>
        </p:txBody>
      </p:sp>
      <p:pic>
        <p:nvPicPr>
          <p:cNvPr id="4" name="Picture 3" descr="A close up of text on a black background&#10;&#10;Description automatically generated">
            <a:extLst>
              <a:ext uri="{FF2B5EF4-FFF2-40B4-BE49-F238E27FC236}">
                <a16:creationId xmlns:a16="http://schemas.microsoft.com/office/drawing/2014/main" id="{FEF3475E-E4E1-43D2-B020-01269D4545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33" y="6427305"/>
            <a:ext cx="1660622" cy="430696"/>
          </a:xfrm>
          <a:prstGeom prst="rect">
            <a:avLst/>
          </a:prstGeom>
        </p:spPr>
      </p:pic>
      <p:pic>
        <p:nvPicPr>
          <p:cNvPr id="5" name="Picture 4">
            <a:extLst>
              <a:ext uri="{FF2B5EF4-FFF2-40B4-BE49-F238E27FC236}">
                <a16:creationId xmlns:a16="http://schemas.microsoft.com/office/drawing/2014/main" id="{6FB86288-1D4D-47EA-9347-19F0D776860D}"/>
              </a:ext>
            </a:extLst>
          </p:cNvPr>
          <p:cNvPicPr>
            <a:picLocks noChangeAspect="1"/>
          </p:cNvPicPr>
          <p:nvPr/>
        </p:nvPicPr>
        <p:blipFill>
          <a:blip r:embed="rId3"/>
          <a:stretch>
            <a:fillRect/>
          </a:stretch>
        </p:blipFill>
        <p:spPr>
          <a:xfrm>
            <a:off x="6096000" y="731355"/>
            <a:ext cx="5876925" cy="5695950"/>
          </a:xfrm>
          <a:prstGeom prst="rect">
            <a:avLst/>
          </a:prstGeom>
        </p:spPr>
      </p:pic>
      <p:sp>
        <p:nvSpPr>
          <p:cNvPr id="8" name="Footer Placeholder 7">
            <a:extLst>
              <a:ext uri="{FF2B5EF4-FFF2-40B4-BE49-F238E27FC236}">
                <a16:creationId xmlns:a16="http://schemas.microsoft.com/office/drawing/2014/main" id="{C949520C-34AB-46D5-A649-2C4C2BF19A44}"/>
              </a:ext>
            </a:extLst>
          </p:cNvPr>
          <p:cNvSpPr>
            <a:spLocks noGrp="1"/>
          </p:cNvSpPr>
          <p:nvPr>
            <p:ph type="ftr" sz="quarter" idx="11"/>
          </p:nvPr>
        </p:nvSpPr>
        <p:spPr/>
        <p:txBody>
          <a:bodyPr/>
          <a:lstStyle/>
          <a:p>
            <a:r>
              <a:rPr lang="en-US"/>
              <a:t>M. Nelson 2020</a:t>
            </a:r>
          </a:p>
        </p:txBody>
      </p:sp>
    </p:spTree>
    <p:extLst>
      <p:ext uri="{BB962C8B-B14F-4D97-AF65-F5344CB8AC3E}">
        <p14:creationId xmlns:p14="http://schemas.microsoft.com/office/powerpoint/2010/main" val="20411132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TotalTime>
  <Words>1016</Words>
  <Application>Microsoft Office PowerPoint</Application>
  <PresentationFormat>Widescreen</PresentationFormat>
  <Paragraphs>249</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Cambria Math</vt:lpstr>
      <vt:lpstr>Office Theme</vt:lpstr>
      <vt:lpstr>Project COMPLETE Sous Vide Water Bath Heating Control System</vt:lpstr>
      <vt:lpstr>Sous Vide Project Rubric</vt:lpstr>
      <vt:lpstr>Heating Control System Project</vt:lpstr>
      <vt:lpstr>Project Description / Overview</vt:lpstr>
      <vt:lpstr>Sous Vide Control System Block Diagram</vt:lpstr>
      <vt:lpstr>Design/Build Process</vt:lpstr>
      <vt:lpstr>Temperature Measurement and  Calibration</vt:lpstr>
      <vt:lpstr>Setpoint Control Offset and Scaling</vt:lpstr>
      <vt:lpstr>Heater Controller / Cascading Switches</vt:lpstr>
      <vt:lpstr>“Cooling Control System” Programming</vt:lpstr>
      <vt:lpstr>Circuit Board Wiring</vt:lpstr>
      <vt:lpstr>Program Flow Chart</vt:lpstr>
      <vt:lpstr>PowerPoint Presentation</vt:lpstr>
      <vt:lpstr>Summary/Process Control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COMPLETE Sous Vide</dc:title>
  <dc:creator>Marvin Nelson</dc:creator>
  <cp:lastModifiedBy>Marvin Nelson</cp:lastModifiedBy>
  <cp:revision>54</cp:revision>
  <cp:lastPrinted>2020-11-02T16:21:35Z</cp:lastPrinted>
  <dcterms:created xsi:type="dcterms:W3CDTF">2020-10-29T09:49:46Z</dcterms:created>
  <dcterms:modified xsi:type="dcterms:W3CDTF">2022-06-09T15:44:24Z</dcterms:modified>
</cp:coreProperties>
</file>