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0" r:id="rId2"/>
    <p:sldId id="342" r:id="rId3"/>
    <p:sldId id="321" r:id="rId4"/>
    <p:sldId id="347" r:id="rId5"/>
    <p:sldId id="322" r:id="rId6"/>
    <p:sldId id="327" r:id="rId7"/>
    <p:sldId id="345" r:id="rId8"/>
    <p:sldId id="343" r:id="rId9"/>
    <p:sldId id="335" r:id="rId10"/>
    <p:sldId id="344" r:id="rId11"/>
    <p:sldId id="346" r:id="rId12"/>
    <p:sldId id="331" r:id="rId13"/>
    <p:sldId id="328" r:id="rId14"/>
    <p:sldId id="329" r:id="rId15"/>
    <p:sldId id="330" r:id="rId16"/>
    <p:sldId id="332" r:id="rId17"/>
    <p:sldId id="333" r:id="rId18"/>
    <p:sldId id="334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ystal Corbett" initials="KC" lastIdx="1" clrIdx="0">
    <p:extLst>
      <p:ext uri="{19B8F6BF-5375-455C-9EA6-DF929625EA0E}">
        <p15:presenceInfo xmlns:p15="http://schemas.microsoft.com/office/powerpoint/2012/main" userId="58c6bbe1d5ca823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87"/>
    <a:srgbClr val="CB333B"/>
    <a:srgbClr val="00B050"/>
    <a:srgbClr val="595959"/>
    <a:srgbClr val="A5A5A5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036" autoAdjust="0"/>
    <p:restoredTop sz="96192" autoAdjust="0"/>
  </p:normalViewPr>
  <p:slideViewPr>
    <p:cSldViewPr snapToGrid="0">
      <p:cViewPr varScale="1">
        <p:scale>
          <a:sx n="82" d="100"/>
          <a:sy n="82" d="100"/>
        </p:scale>
        <p:origin x="52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43343" cy="467071"/>
          </a:xfrm>
          <a:prstGeom prst="rect">
            <a:avLst/>
          </a:prstGeom>
        </p:spPr>
        <p:txBody>
          <a:bodyPr vert="horz" lIns="93306" tIns="46653" rIns="93306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5" y="1"/>
            <a:ext cx="3043343" cy="467071"/>
          </a:xfrm>
          <a:prstGeom prst="rect">
            <a:avLst/>
          </a:prstGeom>
        </p:spPr>
        <p:txBody>
          <a:bodyPr vert="horz" lIns="93306" tIns="46653" rIns="93306" bIns="46653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6" tIns="46653" rIns="93306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6"/>
            <a:ext cx="5618480" cy="3665459"/>
          </a:xfrm>
          <a:prstGeom prst="rect">
            <a:avLst/>
          </a:prstGeom>
        </p:spPr>
        <p:txBody>
          <a:bodyPr vert="horz" lIns="93306" tIns="46653" rIns="93306" bIns="4665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42033"/>
            <a:ext cx="3043343" cy="467069"/>
          </a:xfrm>
          <a:prstGeom prst="rect">
            <a:avLst/>
          </a:prstGeom>
        </p:spPr>
        <p:txBody>
          <a:bodyPr vert="horz" lIns="93306" tIns="46653" rIns="93306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5" y="8842033"/>
            <a:ext cx="3043343" cy="467069"/>
          </a:xfrm>
          <a:prstGeom prst="rect">
            <a:avLst/>
          </a:prstGeom>
        </p:spPr>
        <p:txBody>
          <a:bodyPr vert="horz" lIns="93306" tIns="46653" rIns="93306" bIns="46653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2F82-008E-42F5-875F-E0FDFEC9A3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60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2F82-008E-42F5-875F-E0FDFEC9A3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12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2F82-008E-42F5-875F-E0FDFEC9A3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05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2F82-008E-42F5-875F-E0FDFEC9A3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03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2F82-008E-42F5-875F-E0FDFEC9A3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1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2F82-008E-42F5-875F-E0FDFEC9A3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4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2F82-008E-42F5-875F-E0FDFEC9A3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37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2F82-008E-42F5-875F-E0FDFEC9A3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05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2F82-008E-42F5-875F-E0FDFEC9A3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1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A2F82-008E-42F5-875F-E0FDFEC9A3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0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210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2088" y="3127745"/>
            <a:ext cx="4498294" cy="2061362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Potentiometers with the 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Sous Vide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C961765B-8A4D-417C-AEF9-6938866F6B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13B8AE-D526-45CB-AC78-547E63C9CC5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0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0CCD0E9-0BD1-46E0-96EB-02285C64F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30" y="1119446"/>
            <a:ext cx="4497140" cy="470784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80748D6-8E78-4FC0-83B5-1908C31A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175976"/>
            <a:ext cx="10515600" cy="597913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9A42A-0459-40D0-8EC1-B1811366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026C7-6435-4F1D-A02D-978395DDAC94}"/>
              </a:ext>
            </a:extLst>
          </p:cNvPr>
          <p:cNvSpPr txBox="1"/>
          <p:nvPr/>
        </p:nvSpPr>
        <p:spPr>
          <a:xfrm>
            <a:off x="291830" y="1030705"/>
            <a:ext cx="113910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Setpoint Temperature Range:  _______  to ________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Setpoint </a:t>
            </a:r>
            <a:r>
              <a:rPr lang="en-US" sz="2800" dirty="0" err="1"/>
              <a:t>analogRead</a:t>
            </a:r>
            <a:r>
              <a:rPr lang="en-US" sz="2800" dirty="0"/>
              <a:t> Range: _______ to  ________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/>
              <a:t>Setpoint</a:t>
            </a:r>
            <a:r>
              <a:rPr lang="en-US" sz="2800" dirty="0" err="1">
                <a:solidFill>
                  <a:srgbClr val="0070C0"/>
                </a:solidFill>
              </a:rPr>
              <a:t>A</a:t>
            </a:r>
            <a:r>
              <a:rPr lang="en-US" sz="2800" dirty="0"/>
              <a:t> = __________  +  ___________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 </a:t>
            </a:r>
            <a:r>
              <a:rPr lang="en-US" sz="2800" dirty="0" err="1"/>
              <a:t>Setpoint</a:t>
            </a:r>
            <a:r>
              <a:rPr lang="en-US" sz="2800" dirty="0" err="1">
                <a:solidFill>
                  <a:srgbClr val="0070C0"/>
                </a:solidFill>
              </a:rPr>
              <a:t>A</a:t>
            </a:r>
            <a:r>
              <a:rPr lang="en-US" sz="2800" dirty="0"/>
              <a:t> = ________ * _______ + ___________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 </a:t>
            </a:r>
            <a:r>
              <a:rPr lang="en-US" sz="2800" dirty="0" err="1"/>
              <a:t>Setpoint</a:t>
            </a:r>
            <a:r>
              <a:rPr lang="en-US" sz="2800" dirty="0" err="1">
                <a:solidFill>
                  <a:srgbClr val="0070C0"/>
                </a:solidFill>
              </a:rPr>
              <a:t>A</a:t>
            </a:r>
            <a:r>
              <a:rPr lang="en-US" sz="2800" dirty="0"/>
              <a:t> = _______ * ________ + _________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r>
              <a:rPr lang="en-US" sz="2800" dirty="0" err="1"/>
              <a:t>Setpoint</a:t>
            </a:r>
            <a:r>
              <a:rPr lang="en-US" sz="2800" dirty="0" err="1">
                <a:solidFill>
                  <a:srgbClr val="CB333B"/>
                </a:solidFill>
              </a:rPr>
              <a:t>F</a:t>
            </a:r>
            <a:r>
              <a:rPr lang="en-US" sz="2800" dirty="0"/>
              <a:t> = _________ * ___________ - _________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EA1AF4-C317-4212-94F8-F37211302E14}"/>
                  </a:ext>
                </a:extLst>
              </p:cNvPr>
              <p:cNvSpPr txBox="1"/>
              <p:nvPr/>
            </p:nvSpPr>
            <p:spPr>
              <a:xfrm>
                <a:off x="8808618" y="5987018"/>
                <a:ext cx="8949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.=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EA1AF4-C317-4212-94F8-F37211302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618" y="5987018"/>
                <a:ext cx="894924" cy="369332"/>
              </a:xfrm>
              <a:prstGeom prst="rect">
                <a:avLst/>
              </a:prstGeom>
              <a:blipFill>
                <a:blip r:embed="rId3"/>
                <a:stretch>
                  <a:fillRect l="-12245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42D022-9D53-4E7B-AADF-8EAB8E3A5F1F}"/>
                  </a:ext>
                </a:extLst>
              </p:cNvPr>
              <p:cNvSpPr txBox="1"/>
              <p:nvPr/>
            </p:nvSpPr>
            <p:spPr>
              <a:xfrm>
                <a:off x="4971083" y="291331"/>
                <a:ext cx="6711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𝑇𝑒𝑚𝑝𝑒𝑟𝑎𝑡𝑢𝑟𝑒</m:t>
                      </m:r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0.2063∗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𝐴𝑛𝑎𝑙𝑜𝑔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 −26.428</m:t>
                      </m:r>
                    </m:oMath>
                  </m:oMathPara>
                </a14:m>
                <a:endParaRPr lang="en-US" sz="24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42D022-9D53-4E7B-AADF-8EAB8E3A5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083" y="291331"/>
                <a:ext cx="6711837" cy="369332"/>
              </a:xfrm>
              <a:prstGeom prst="rect">
                <a:avLst/>
              </a:prstGeom>
              <a:blipFill>
                <a:blip r:embed="rId4"/>
                <a:stretch>
                  <a:fillRect l="-1090" r="-72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BB39D8C-6443-4DE6-969F-3ED971A3BE96}"/>
              </a:ext>
            </a:extLst>
          </p:cNvPr>
          <p:cNvSpPr txBox="1"/>
          <p:nvPr/>
        </p:nvSpPr>
        <p:spPr>
          <a:xfrm>
            <a:off x="5616921" y="917479"/>
            <a:ext cx="740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87°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08CAE-3586-46AF-9160-D7A5BA3A2E3A}"/>
              </a:ext>
            </a:extLst>
          </p:cNvPr>
          <p:cNvSpPr txBox="1"/>
          <p:nvPr/>
        </p:nvSpPr>
        <p:spPr>
          <a:xfrm>
            <a:off x="7363176" y="943426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118° 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7C20A-4237-4330-8377-21DB0EC19ADE}"/>
              </a:ext>
            </a:extLst>
          </p:cNvPr>
          <p:cNvSpPr txBox="1"/>
          <p:nvPr/>
        </p:nvSpPr>
        <p:spPr>
          <a:xfrm>
            <a:off x="5318215" y="175907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550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49DAC1-CDF1-4624-8B7F-97BAD747FC80}"/>
              </a:ext>
            </a:extLst>
          </p:cNvPr>
          <p:cNvSpPr txBox="1"/>
          <p:nvPr/>
        </p:nvSpPr>
        <p:spPr>
          <a:xfrm>
            <a:off x="7143485" y="1785017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700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97C4E4-3FAE-491B-A4F6-11DB414FD2D5}"/>
              </a:ext>
            </a:extLst>
          </p:cNvPr>
          <p:cNvSpPr txBox="1"/>
          <p:nvPr/>
        </p:nvSpPr>
        <p:spPr>
          <a:xfrm>
            <a:off x="2973600" y="2638301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Dial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6FDD31-F95C-422B-ACC8-0CA6AB4AAEE3}"/>
              </a:ext>
            </a:extLst>
          </p:cNvPr>
          <p:cNvSpPr txBox="1"/>
          <p:nvPr/>
        </p:nvSpPr>
        <p:spPr>
          <a:xfrm>
            <a:off x="5412049" y="2638300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550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4A2095-EB9C-4BA5-95D8-99BF1342733C}"/>
              </a:ext>
            </a:extLst>
          </p:cNvPr>
          <p:cNvSpPr txBox="1"/>
          <p:nvPr/>
        </p:nvSpPr>
        <p:spPr>
          <a:xfrm>
            <a:off x="6387666" y="262660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No!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03DF08-906B-48C9-8F41-FFB15C36B4A8}"/>
              </a:ext>
            </a:extLst>
          </p:cNvPr>
          <p:cNvSpPr txBox="1"/>
          <p:nvPr/>
        </p:nvSpPr>
        <p:spPr>
          <a:xfrm>
            <a:off x="3011474" y="3473370"/>
            <a:ext cx="952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Gain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02829B-97A1-4622-8296-20EAC6F3D608}"/>
              </a:ext>
            </a:extLst>
          </p:cNvPr>
          <p:cNvSpPr txBox="1"/>
          <p:nvPr/>
        </p:nvSpPr>
        <p:spPr>
          <a:xfrm>
            <a:off x="4739793" y="3479891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Dial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839390-2BA3-423D-887D-509A17ED4E43}"/>
              </a:ext>
            </a:extLst>
          </p:cNvPr>
          <p:cNvSpPr txBox="1"/>
          <p:nvPr/>
        </p:nvSpPr>
        <p:spPr>
          <a:xfrm>
            <a:off x="6513013" y="3479891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550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E76F22-9799-415B-9E7E-774CDECB3F2D}"/>
              </a:ext>
            </a:extLst>
          </p:cNvPr>
          <p:cNvSpPr txBox="1"/>
          <p:nvPr/>
        </p:nvSpPr>
        <p:spPr>
          <a:xfrm>
            <a:off x="2970483" y="4308439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0.15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8A0F68-0DD9-4F63-ADFB-61EF77085DA1}"/>
              </a:ext>
            </a:extLst>
          </p:cNvPr>
          <p:cNvSpPr txBox="1"/>
          <p:nvPr/>
        </p:nvSpPr>
        <p:spPr>
          <a:xfrm>
            <a:off x="4739793" y="4308439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Dial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46410D-9D31-40A1-BBE2-424004F7DC02}"/>
              </a:ext>
            </a:extLst>
          </p:cNvPr>
          <p:cNvSpPr txBox="1"/>
          <p:nvPr/>
        </p:nvSpPr>
        <p:spPr>
          <a:xfrm>
            <a:off x="6513013" y="4308439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550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428F6E-5497-4753-A2CC-8CE7C647A9DE}"/>
              </a:ext>
            </a:extLst>
          </p:cNvPr>
          <p:cNvSpPr txBox="1"/>
          <p:nvPr/>
        </p:nvSpPr>
        <p:spPr>
          <a:xfrm>
            <a:off x="2841761" y="5200712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0.2063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EE09BF-1389-4B26-84B8-5F9C8DF84652}"/>
              </a:ext>
            </a:extLst>
          </p:cNvPr>
          <p:cNvSpPr txBox="1"/>
          <p:nvPr/>
        </p:nvSpPr>
        <p:spPr>
          <a:xfrm>
            <a:off x="4583355" y="5164293"/>
            <a:ext cx="1828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3087"/>
                </a:solidFill>
              </a:rPr>
              <a:t>SetpointA</a:t>
            </a:r>
            <a:endParaRPr lang="en-US" sz="3200" dirty="0">
              <a:solidFill>
                <a:srgbClr val="003087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B463F0-2ED9-4E0B-AB32-4B75F599A508}"/>
              </a:ext>
            </a:extLst>
          </p:cNvPr>
          <p:cNvSpPr txBox="1"/>
          <p:nvPr/>
        </p:nvSpPr>
        <p:spPr>
          <a:xfrm>
            <a:off x="6917931" y="5224028"/>
            <a:ext cx="1330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26.428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CA019A-8923-4EBD-8863-D14B831C0EEE}"/>
              </a:ext>
            </a:extLst>
          </p:cNvPr>
          <p:cNvSpPr txBox="1"/>
          <p:nvPr/>
        </p:nvSpPr>
        <p:spPr>
          <a:xfrm>
            <a:off x="9703542" y="5916036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3087"/>
                </a:solidFill>
              </a:rPr>
              <a:t>0.15</a:t>
            </a:r>
          </a:p>
        </p:txBody>
      </p:sp>
    </p:spTree>
    <p:extLst>
      <p:ext uri="{BB962C8B-B14F-4D97-AF65-F5344CB8AC3E}">
        <p14:creationId xmlns:p14="http://schemas.microsoft.com/office/powerpoint/2010/main" val="21859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96769C-DEFB-4689-AF0C-50BCA516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Charts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6CB768-4101-4F41-B814-0697D668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12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Determining the Setpoint Range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03E9E-ED20-4D84-B334-97309AAAF918}"/>
              </a:ext>
            </a:extLst>
          </p:cNvPr>
          <p:cNvSpPr/>
          <p:nvPr/>
        </p:nvSpPr>
        <p:spPr>
          <a:xfrm>
            <a:off x="166658" y="1054163"/>
            <a:ext cx="593672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the narrowed setpoint range, </a:t>
            </a:r>
            <a:r>
              <a:rPr lang="en-US" sz="2000" b="1" dirty="0"/>
              <a:t>you want to be able to turn the potentiometer dial freely and get only numbers in the desired setpoint range</a:t>
            </a:r>
            <a:r>
              <a:rPr lang="en-US" sz="20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is illustrated by the image to the right.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dial is turned to the original analog values (white circle)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analog values have corresponding temperature values in °F (red circle).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How were the temperature determined?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narrowed setpoint values (analog and temperature) are distributed along the dial range (green circle).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When you turn the dial to position 850, you really want 658/109.3°F in your narrowed setpoint range.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85FD9-B3EA-4C19-A156-A7E4227C9C15}"/>
              </a:ext>
            </a:extLst>
          </p:cNvPr>
          <p:cNvSpPr/>
          <p:nvPr/>
        </p:nvSpPr>
        <p:spPr>
          <a:xfrm>
            <a:off x="8989888" y="88403"/>
            <a:ext cx="3202112" cy="773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AF8CC-061D-4791-A027-29346B512AFF}"/>
              </a:ext>
            </a:extLst>
          </p:cNvPr>
          <p:cNvSpPr/>
          <p:nvPr/>
        </p:nvSpPr>
        <p:spPr>
          <a:xfrm>
            <a:off x="8989888" y="136525"/>
            <a:ext cx="1171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Setpoint 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Range: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2634F91B-DABC-4128-9CE5-05ECC7D27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78" y="1336635"/>
            <a:ext cx="4933474" cy="5164627"/>
          </a:xfrm>
          <a:prstGeom prst="rect">
            <a:avLst/>
          </a:prstGeom>
        </p:spPr>
      </p:pic>
      <p:pic>
        <p:nvPicPr>
          <p:cNvPr id="3" name="Picture 2" descr="A picture containing measuring stick, object&#10;&#10;Description automatically generated">
            <a:extLst>
              <a:ext uri="{FF2B5EF4-FFF2-40B4-BE49-F238E27FC236}">
                <a16:creationId xmlns:a16="http://schemas.microsoft.com/office/drawing/2014/main" id="{E50F0257-570D-465A-8F77-F073847E9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1465"/>
            <a:ext cx="5936726" cy="58991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00B717-C284-4A5E-9DE0-D859ABD7317E}"/>
              </a:ext>
            </a:extLst>
          </p:cNvPr>
          <p:cNvSpPr/>
          <p:nvPr/>
        </p:nvSpPr>
        <p:spPr>
          <a:xfrm>
            <a:off x="10033024" y="175978"/>
            <a:ext cx="1992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87.0°F to 118.0°F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550 to 700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966B3E-7A90-40FA-83BD-2EFB499D0EBE}"/>
              </a:ext>
            </a:extLst>
          </p:cNvPr>
          <p:cNvSpPr/>
          <p:nvPr/>
        </p:nvSpPr>
        <p:spPr>
          <a:xfrm>
            <a:off x="1497640" y="4129547"/>
            <a:ext cx="30002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087"/>
                </a:solidFill>
              </a:rPr>
              <a:t>inverted calibration equation</a:t>
            </a:r>
          </a:p>
        </p:txBody>
      </p:sp>
    </p:spTree>
    <p:extLst>
      <p:ext uri="{BB962C8B-B14F-4D97-AF65-F5344CB8AC3E}">
        <p14:creationId xmlns:p14="http://schemas.microsoft.com/office/powerpoint/2010/main" val="25781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13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Determining the Setpoint Range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03E9E-ED20-4D84-B334-97309AAAF918}"/>
              </a:ext>
            </a:extLst>
          </p:cNvPr>
          <p:cNvSpPr/>
          <p:nvPr/>
        </p:nvSpPr>
        <p:spPr>
          <a:xfrm>
            <a:off x="166657" y="1054163"/>
            <a:ext cx="564851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 get the output of the dial to only be the narrowed setpoint range values, you need an equation (which will be used in your sketch).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Because the first position on the dial in analog is 0, let’s use analog values for our equation.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°F over analog would cause added difficulty (starting with -26.4°F instead of 0).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First, lets discuss the equation without adjusting the range, the equation for setpoint as it relates to dial position is: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85FD9-B3EA-4C19-A156-A7E4227C9C15}"/>
              </a:ext>
            </a:extLst>
          </p:cNvPr>
          <p:cNvSpPr/>
          <p:nvPr/>
        </p:nvSpPr>
        <p:spPr>
          <a:xfrm>
            <a:off x="8989888" y="88403"/>
            <a:ext cx="3202112" cy="773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AF8CC-061D-4791-A027-29346B512AFF}"/>
              </a:ext>
            </a:extLst>
          </p:cNvPr>
          <p:cNvSpPr/>
          <p:nvPr/>
        </p:nvSpPr>
        <p:spPr>
          <a:xfrm>
            <a:off x="8989888" y="136525"/>
            <a:ext cx="1171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Setpoint 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Range: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565329-E7A8-4A7F-9D89-2FED6BD17F43}"/>
                  </a:ext>
                </a:extLst>
              </p:cNvPr>
              <p:cNvSpPr txBox="1"/>
              <p:nvPr/>
            </p:nvSpPr>
            <p:spPr>
              <a:xfrm>
                <a:off x="2541969" y="4051888"/>
                <a:ext cx="22352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𝑆𝑒𝑡𝑝𝑜𝑖𝑛𝑡</m:t>
                      </m:r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𝐷𝑖𝑎𝑙</m:t>
                      </m:r>
                    </m:oMath>
                  </m:oMathPara>
                </a14:m>
                <a:endParaRPr lang="en-US" sz="24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565329-E7A8-4A7F-9D89-2FED6BD17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969" y="4051888"/>
                <a:ext cx="2235227" cy="369332"/>
              </a:xfrm>
              <a:prstGeom prst="rect">
                <a:avLst/>
              </a:prstGeom>
              <a:blipFill>
                <a:blip r:embed="rId3"/>
                <a:stretch>
                  <a:fillRect l="-4360" r="-245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B00B717-C284-4A5E-9DE0-D859ABD7317E}"/>
              </a:ext>
            </a:extLst>
          </p:cNvPr>
          <p:cNvSpPr/>
          <p:nvPr/>
        </p:nvSpPr>
        <p:spPr>
          <a:xfrm>
            <a:off x="10033024" y="175978"/>
            <a:ext cx="1992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87.0°F to 118.0°F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550 to 700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CC2C50-011B-4C92-8822-17CBA64AD54F}"/>
              </a:ext>
            </a:extLst>
          </p:cNvPr>
          <p:cNvGrpSpPr/>
          <p:nvPr/>
        </p:nvGrpSpPr>
        <p:grpSpPr>
          <a:xfrm>
            <a:off x="1460049" y="4455094"/>
            <a:ext cx="3451168" cy="827057"/>
            <a:chOff x="3214711" y="5637864"/>
            <a:chExt cx="3451168" cy="8270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E16282-8152-41F5-BF25-A8DD5E4A1E03}"/>
                </a:ext>
              </a:extLst>
            </p:cNvPr>
            <p:cNvSpPr/>
            <p:nvPr/>
          </p:nvSpPr>
          <p:spPr>
            <a:xfrm>
              <a:off x="3214711" y="5818590"/>
              <a:ext cx="3451168" cy="646331"/>
            </a:xfrm>
            <a:prstGeom prst="rect">
              <a:avLst/>
            </a:prstGeom>
            <a:ln w="19050">
              <a:solidFill>
                <a:srgbClr val="003087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3087"/>
                  </a:solidFill>
                </a:rPr>
                <a:t>“Dial” is the original analog value the  potentiometer is turned to.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31E43DF-D60F-4249-9927-3E6F31032366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109203" y="5730188"/>
              <a:ext cx="184648" cy="0"/>
            </a:xfrm>
            <a:prstGeom prst="straightConnector1">
              <a:avLst/>
            </a:prstGeom>
            <a:ln w="19050">
              <a:solidFill>
                <a:srgbClr val="0030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A picture containing measuring stick, object&#10;&#10;Description automatically generated">
            <a:extLst>
              <a:ext uri="{FF2B5EF4-FFF2-40B4-BE49-F238E27FC236}">
                <a16:creationId xmlns:a16="http://schemas.microsoft.com/office/drawing/2014/main" id="{84DDAE33-70C4-45CB-99EA-28DD9505E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1465"/>
            <a:ext cx="5936726" cy="5899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FFC5ED-FCD3-476F-8CF2-7100280B5102}"/>
                  </a:ext>
                </a:extLst>
              </p:cNvPr>
              <p:cNvSpPr txBox="1"/>
              <p:nvPr/>
            </p:nvSpPr>
            <p:spPr>
              <a:xfrm>
                <a:off x="1571484" y="5965022"/>
                <a:ext cx="21549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𝑆𝑒𝑡𝑝𝑜𝑖𝑛𝑡</m:t>
                      </m:r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850</m:t>
                      </m:r>
                    </m:oMath>
                  </m:oMathPara>
                </a14:m>
                <a:endParaRPr lang="en-US" sz="24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FFFC5ED-FCD3-476F-8CF2-7100280B5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484" y="5965022"/>
                <a:ext cx="2154949" cy="369332"/>
              </a:xfrm>
              <a:prstGeom prst="rect">
                <a:avLst/>
              </a:prstGeom>
              <a:blipFill>
                <a:blip r:embed="rId5"/>
                <a:stretch>
                  <a:fillRect l="-4533" r="-339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27C64ABF-7A6A-4B0A-8C4B-20E0171BB87E}"/>
              </a:ext>
            </a:extLst>
          </p:cNvPr>
          <p:cNvSpPr/>
          <p:nvPr/>
        </p:nvSpPr>
        <p:spPr>
          <a:xfrm>
            <a:off x="166657" y="5318691"/>
            <a:ext cx="6398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B333B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dial is turned to 850 the setpoint is 850 (or 148.9°F). </a:t>
            </a:r>
          </a:p>
        </p:txBody>
      </p:sp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651CC816-DDB9-418A-BA1C-A7346ED95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96" y="1048190"/>
            <a:ext cx="4643187" cy="50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14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Determining the Setpoint Range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58B1F9-1876-4B5E-A764-7D9F87231EA1}"/>
              </a:ext>
            </a:extLst>
          </p:cNvPr>
          <p:cNvSpPr/>
          <p:nvPr/>
        </p:nvSpPr>
        <p:spPr>
          <a:xfrm>
            <a:off x="166658" y="1572954"/>
            <a:ext cx="544478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For your smaller narrowed setpoint range, when the dial position is at 0, you want the minimum setpoint value to be 550.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If Dial = 0, then what can you do to make Setpoint = 550?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added value is called the </a:t>
            </a:r>
            <a:r>
              <a:rPr lang="en-US" sz="2400" b="1" dirty="0"/>
              <a:t>offset</a:t>
            </a:r>
            <a:r>
              <a:rPr lang="en-US" sz="2400" dirty="0"/>
              <a:t>, a constant value that shifts the starting point of a given system.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B7771-0E07-44A8-9BCA-B31A0F5CCA9A}"/>
              </a:ext>
            </a:extLst>
          </p:cNvPr>
          <p:cNvSpPr/>
          <p:nvPr/>
        </p:nvSpPr>
        <p:spPr>
          <a:xfrm>
            <a:off x="3410029" y="3491169"/>
            <a:ext cx="1839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3087"/>
                </a:solidFill>
              </a:rPr>
              <a:t>Add 550 to Dial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600EF6-C3CB-4923-9967-F4810AB124B6}"/>
                  </a:ext>
                </a:extLst>
              </p:cNvPr>
              <p:cNvSpPr txBox="1"/>
              <p:nvPr/>
            </p:nvSpPr>
            <p:spPr>
              <a:xfrm>
                <a:off x="897610" y="1124710"/>
                <a:ext cx="31110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𝑆𝑒𝑡𝑝𝑜𝑖𝑛𝑡</m:t>
                      </m:r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𝐷𝑖𝑎𝑙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+550</m:t>
                      </m:r>
                    </m:oMath>
                  </m:oMathPara>
                </a14:m>
                <a:endParaRPr lang="en-US" sz="24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600EF6-C3CB-4923-9967-F4810AB12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10" y="1124710"/>
                <a:ext cx="3111044" cy="369332"/>
              </a:xfrm>
              <a:prstGeom prst="rect">
                <a:avLst/>
              </a:prstGeom>
              <a:blipFill>
                <a:blip r:embed="rId3"/>
                <a:stretch>
                  <a:fillRect l="-2935" r="-215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3549837B-77F1-4959-A8CC-2B96B2BB36BC}"/>
              </a:ext>
            </a:extLst>
          </p:cNvPr>
          <p:cNvSpPr/>
          <p:nvPr/>
        </p:nvSpPr>
        <p:spPr>
          <a:xfrm>
            <a:off x="8989888" y="88403"/>
            <a:ext cx="3202112" cy="773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F620B0-2268-44F9-BC91-81CE1931998E}"/>
              </a:ext>
            </a:extLst>
          </p:cNvPr>
          <p:cNvSpPr/>
          <p:nvPr/>
        </p:nvSpPr>
        <p:spPr>
          <a:xfrm>
            <a:off x="8989888" y="136525"/>
            <a:ext cx="1171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Setpoint 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Range: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F78E02-F547-4F63-B11D-4C4D169C97C5}"/>
              </a:ext>
            </a:extLst>
          </p:cNvPr>
          <p:cNvSpPr/>
          <p:nvPr/>
        </p:nvSpPr>
        <p:spPr>
          <a:xfrm>
            <a:off x="10033024" y="175978"/>
            <a:ext cx="1992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87.0°F to 118.0°F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550 to 700</a:t>
            </a:r>
          </a:p>
        </p:txBody>
      </p:sp>
      <p:pic>
        <p:nvPicPr>
          <p:cNvPr id="23" name="Picture 22" descr="A picture containing measuring stick, object&#10;&#10;Description automatically generated">
            <a:extLst>
              <a:ext uri="{FF2B5EF4-FFF2-40B4-BE49-F238E27FC236}">
                <a16:creationId xmlns:a16="http://schemas.microsoft.com/office/drawing/2014/main" id="{B6F97444-FB03-4B0E-B842-1D5BD07CF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2" y="3358058"/>
            <a:ext cx="5936726" cy="101422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8BE6A2E-F3E4-406C-B987-ACF6BB3EE84F}"/>
              </a:ext>
            </a:extLst>
          </p:cNvPr>
          <p:cNvSpPr/>
          <p:nvPr/>
        </p:nvSpPr>
        <p:spPr>
          <a:xfrm>
            <a:off x="3147176" y="1045798"/>
            <a:ext cx="876817" cy="544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E2B02C-7985-4720-887B-BFB3876EF842}"/>
                  </a:ext>
                </a:extLst>
              </p:cNvPr>
              <p:cNvSpPr txBox="1"/>
              <p:nvPr/>
            </p:nvSpPr>
            <p:spPr>
              <a:xfrm>
                <a:off x="1091107" y="5171891"/>
                <a:ext cx="35737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𝑆𝑒𝑡𝑝𝑜𝑖𝑛𝑡</m:t>
                      </m:r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𝐷𝑖𝑎𝑙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𝑂𝑓𝑓𝑠𝑒𝑡</m:t>
                      </m:r>
                    </m:oMath>
                  </m:oMathPara>
                </a14:m>
                <a:endParaRPr lang="en-US" sz="24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6E2B02C-7985-4720-887B-BFB3876EF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107" y="5171891"/>
                <a:ext cx="3573799" cy="369332"/>
              </a:xfrm>
              <a:prstGeom prst="rect">
                <a:avLst/>
              </a:prstGeom>
              <a:blipFill>
                <a:blip r:embed="rId5"/>
                <a:stretch>
                  <a:fillRect l="-2560" r="-2218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F19DB2-43F8-4CDC-85D9-2EF50E2A771F}"/>
                  </a:ext>
                </a:extLst>
              </p:cNvPr>
              <p:cNvSpPr txBox="1"/>
              <p:nvPr/>
            </p:nvSpPr>
            <p:spPr>
              <a:xfrm>
                <a:off x="1102151" y="5670318"/>
                <a:ext cx="38985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𝑺𝒆𝒕𝒑𝒐𝒊𝒏𝒕𝑨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𝑫𝒊𝒂𝒍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𝟓𝟓𝟎</m:t>
                      </m:r>
                    </m:oMath>
                  </m:oMathPara>
                </a14:m>
                <a:endParaRPr lang="en-US" sz="2400" b="1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EF19DB2-43F8-4CDC-85D9-2EF50E2A7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51" y="5670318"/>
                <a:ext cx="3898503" cy="369332"/>
              </a:xfrm>
              <a:prstGeom prst="rect">
                <a:avLst/>
              </a:prstGeom>
              <a:blipFill>
                <a:blip r:embed="rId6"/>
                <a:stretch>
                  <a:fillRect l="-1408" r="-1565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84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25" grpId="0" animBg="1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15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Determining the Setpoint Range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58B1F9-1876-4B5E-A764-7D9F87231EA1}"/>
              </a:ext>
            </a:extLst>
          </p:cNvPr>
          <p:cNvSpPr/>
          <p:nvPr/>
        </p:nvSpPr>
        <p:spPr>
          <a:xfrm>
            <a:off x="166657" y="980736"/>
            <a:ext cx="55953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Check the new form of the equation for dial positions other than 0.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When  the dial = 850, setpoint should equal 658.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49837B-77F1-4959-A8CC-2B96B2BB36BC}"/>
              </a:ext>
            </a:extLst>
          </p:cNvPr>
          <p:cNvSpPr/>
          <p:nvPr/>
        </p:nvSpPr>
        <p:spPr>
          <a:xfrm>
            <a:off x="8989888" y="88403"/>
            <a:ext cx="3202112" cy="773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F620B0-2268-44F9-BC91-81CE1931998E}"/>
              </a:ext>
            </a:extLst>
          </p:cNvPr>
          <p:cNvSpPr/>
          <p:nvPr/>
        </p:nvSpPr>
        <p:spPr>
          <a:xfrm>
            <a:off x="8989888" y="136525"/>
            <a:ext cx="1171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Setpoint 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Range: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F78E02-F547-4F63-B11D-4C4D169C97C5}"/>
              </a:ext>
            </a:extLst>
          </p:cNvPr>
          <p:cNvSpPr/>
          <p:nvPr/>
        </p:nvSpPr>
        <p:spPr>
          <a:xfrm>
            <a:off x="10033024" y="175978"/>
            <a:ext cx="1992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87.0°F to 118.0°F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550 to 700</a:t>
            </a:r>
          </a:p>
        </p:txBody>
      </p:sp>
      <p:pic>
        <p:nvPicPr>
          <p:cNvPr id="23" name="Picture 22" descr="A picture containing measuring stick, object&#10;&#10;Description automatically generated">
            <a:extLst>
              <a:ext uri="{FF2B5EF4-FFF2-40B4-BE49-F238E27FC236}">
                <a16:creationId xmlns:a16="http://schemas.microsoft.com/office/drawing/2014/main" id="{B6F97444-FB03-4B0E-B842-1D5BD07CF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1465"/>
            <a:ext cx="5936726" cy="5899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75C8F-3C7A-4381-82E7-D2198D970B82}"/>
                  </a:ext>
                </a:extLst>
              </p:cNvPr>
              <p:cNvSpPr txBox="1"/>
              <p:nvPr/>
            </p:nvSpPr>
            <p:spPr>
              <a:xfrm>
                <a:off x="935188" y="1661293"/>
                <a:ext cx="31110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𝑆𝑒𝑡𝑝𝑜𝑖𝑛𝑡</m:t>
                      </m:r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𝐷𝑖𝑎𝑙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+550</m:t>
                      </m:r>
                    </m:oMath>
                  </m:oMathPara>
                </a14:m>
                <a:endParaRPr lang="en-US" sz="24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75C8F-3C7A-4381-82E7-D2198D970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88" y="1661293"/>
                <a:ext cx="3111044" cy="369332"/>
              </a:xfrm>
              <a:prstGeom prst="rect">
                <a:avLst/>
              </a:prstGeom>
              <a:blipFill>
                <a:blip r:embed="rId4"/>
                <a:stretch>
                  <a:fillRect l="-2935" r="-215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E01337-F9D7-4BB3-90C4-5C13A8188AF1}"/>
                  </a:ext>
                </a:extLst>
              </p:cNvPr>
              <p:cNvSpPr txBox="1"/>
              <p:nvPr/>
            </p:nvSpPr>
            <p:spPr>
              <a:xfrm>
                <a:off x="520363" y="2526516"/>
                <a:ext cx="4110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𝑆𝑒𝑡𝑝𝑜𝑖𝑛𝑡</m:t>
                      </m:r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850+550=1400</m:t>
                      </m:r>
                    </m:oMath>
                  </m:oMathPara>
                </a14:m>
                <a:endParaRPr lang="en-US" sz="2400" b="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E01337-F9D7-4BB3-90C4-5C13A8188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63" y="2526516"/>
                <a:ext cx="4110612" cy="369332"/>
              </a:xfrm>
              <a:prstGeom prst="rect">
                <a:avLst/>
              </a:prstGeom>
              <a:blipFill>
                <a:blip r:embed="rId5"/>
                <a:stretch>
                  <a:fillRect l="-2074" r="-1333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C4BBC2-B804-400B-9E71-CC5AF1D5855D}"/>
              </a:ext>
            </a:extLst>
          </p:cNvPr>
          <p:cNvCxnSpPr>
            <a:cxnSpLocks/>
            <a:endCxn id="26" idx="3"/>
          </p:cNvCxnSpPr>
          <p:nvPr/>
        </p:nvCxnSpPr>
        <p:spPr>
          <a:xfrm flipH="1">
            <a:off x="4620140" y="2347707"/>
            <a:ext cx="553110" cy="393092"/>
          </a:xfrm>
          <a:prstGeom prst="straightConnector1">
            <a:avLst/>
          </a:prstGeom>
          <a:ln w="28575">
            <a:solidFill>
              <a:srgbClr val="00308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BA32D719-0E1D-4630-BF77-545D3CA710AD}"/>
              </a:ext>
            </a:extLst>
          </p:cNvPr>
          <p:cNvSpPr/>
          <p:nvPr/>
        </p:nvSpPr>
        <p:spPr>
          <a:xfrm>
            <a:off x="4481752" y="2302990"/>
            <a:ext cx="576197" cy="576197"/>
          </a:xfrm>
          <a:prstGeom prst="mathMultiply">
            <a:avLst>
              <a:gd name="adj1" fmla="val 14824"/>
            </a:avLst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9A45A6-0023-4EFF-AC12-1939EF470DC2}"/>
              </a:ext>
            </a:extLst>
          </p:cNvPr>
          <p:cNvSpPr/>
          <p:nvPr/>
        </p:nvSpPr>
        <p:spPr>
          <a:xfrm>
            <a:off x="166657" y="3138621"/>
            <a:ext cx="5520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When  the dial = 650, setpoint should equal 633.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819B27-9D86-45D6-B62F-B9992FC622F9}"/>
                  </a:ext>
                </a:extLst>
              </p:cNvPr>
              <p:cNvSpPr txBox="1"/>
              <p:nvPr/>
            </p:nvSpPr>
            <p:spPr>
              <a:xfrm>
                <a:off x="520363" y="3613499"/>
                <a:ext cx="41106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𝑆𝑒𝑡𝑝𝑜𝑖𝑛𝑡</m:t>
                      </m:r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650+550=1200</m:t>
                      </m:r>
                    </m:oMath>
                  </m:oMathPara>
                </a14:m>
                <a:endParaRPr lang="en-US" sz="2400" b="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819B27-9D86-45D6-B62F-B9992FC62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63" y="3613499"/>
                <a:ext cx="4110612" cy="369332"/>
              </a:xfrm>
              <a:prstGeom prst="rect">
                <a:avLst/>
              </a:prstGeom>
              <a:blipFill>
                <a:blip r:embed="rId6"/>
                <a:stretch>
                  <a:fillRect l="-2074" r="-133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4F88BB-8CB4-4375-8BF1-E43D1B881680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4628011" y="3451351"/>
            <a:ext cx="553110" cy="393092"/>
          </a:xfrm>
          <a:prstGeom prst="straightConnector1">
            <a:avLst/>
          </a:prstGeom>
          <a:ln w="28575">
            <a:solidFill>
              <a:srgbClr val="00308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275C0131-3841-4B2E-99DB-D81F4CA555F5}"/>
              </a:ext>
            </a:extLst>
          </p:cNvPr>
          <p:cNvSpPr/>
          <p:nvPr/>
        </p:nvSpPr>
        <p:spPr>
          <a:xfrm>
            <a:off x="4489623" y="3406634"/>
            <a:ext cx="576197" cy="576197"/>
          </a:xfrm>
          <a:prstGeom prst="mathMultiply">
            <a:avLst>
              <a:gd name="adj1" fmla="val 14824"/>
            </a:avLst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392B2B-250D-41CD-BA55-788657317815}"/>
              </a:ext>
            </a:extLst>
          </p:cNvPr>
          <p:cNvSpPr/>
          <p:nvPr/>
        </p:nvSpPr>
        <p:spPr>
          <a:xfrm>
            <a:off x="166657" y="4175577"/>
            <a:ext cx="559531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equation is giving values that are way too high. Even larger than the max size of the analog values (1023).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need to adjust the equation to scale the resulting value to be smaller.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4C6225-D72C-44D1-96E6-2FA60262710E}"/>
              </a:ext>
            </a:extLst>
          </p:cNvPr>
          <p:cNvSpPr/>
          <p:nvPr/>
        </p:nvSpPr>
        <p:spPr>
          <a:xfrm>
            <a:off x="7592758" y="3053829"/>
            <a:ext cx="695208" cy="705609"/>
          </a:xfrm>
          <a:prstGeom prst="ellipse">
            <a:avLst/>
          </a:prstGeom>
          <a:noFill/>
          <a:ln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96818FB-42C3-445D-8817-56D7AAB06270}"/>
              </a:ext>
            </a:extLst>
          </p:cNvPr>
          <p:cNvSpPr/>
          <p:nvPr/>
        </p:nvSpPr>
        <p:spPr>
          <a:xfrm>
            <a:off x="7845677" y="4324048"/>
            <a:ext cx="695208" cy="705609"/>
          </a:xfrm>
          <a:prstGeom prst="ellipse">
            <a:avLst/>
          </a:prstGeom>
          <a:noFill/>
          <a:ln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9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5" grpId="0"/>
      <p:bldP spid="19" grpId="0"/>
      <p:bldP spid="26" grpId="0" animBg="1"/>
      <p:bldP spid="27" grpId="0"/>
      <p:bldP spid="28" grpId="0"/>
      <p:bldP spid="33" grpId="0" animBg="1"/>
      <p:bldP spid="3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16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Determining the Setpoint Range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58B1F9-1876-4B5E-A764-7D9F87231EA1}"/>
              </a:ext>
            </a:extLst>
          </p:cNvPr>
          <p:cNvSpPr/>
          <p:nvPr/>
        </p:nvSpPr>
        <p:spPr>
          <a:xfrm>
            <a:off x="166658" y="1556088"/>
            <a:ext cx="60183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We know the equation is correct when the dial is at 0.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Any change to the 550 would cause this to not be true.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is we scale down the dial value?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Instead of adding the full value of the dial to the offset value of 550. We should add a smaller number to 550.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can you make the dial value smaller?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49837B-77F1-4959-A8CC-2B96B2BB36BC}"/>
              </a:ext>
            </a:extLst>
          </p:cNvPr>
          <p:cNvSpPr/>
          <p:nvPr/>
        </p:nvSpPr>
        <p:spPr>
          <a:xfrm>
            <a:off x="8989888" y="88403"/>
            <a:ext cx="3202112" cy="773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F620B0-2268-44F9-BC91-81CE1931998E}"/>
              </a:ext>
            </a:extLst>
          </p:cNvPr>
          <p:cNvSpPr/>
          <p:nvPr/>
        </p:nvSpPr>
        <p:spPr>
          <a:xfrm>
            <a:off x="8989888" y="136525"/>
            <a:ext cx="1171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Setpoint 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Range: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F78E02-F547-4F63-B11D-4C4D169C97C5}"/>
              </a:ext>
            </a:extLst>
          </p:cNvPr>
          <p:cNvSpPr/>
          <p:nvPr/>
        </p:nvSpPr>
        <p:spPr>
          <a:xfrm>
            <a:off x="10033024" y="175978"/>
            <a:ext cx="1992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87.0°F to 118.0°F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550 to 700</a:t>
            </a:r>
          </a:p>
        </p:txBody>
      </p:sp>
      <p:pic>
        <p:nvPicPr>
          <p:cNvPr id="23" name="Picture 22" descr="A picture containing measuring stick, object&#10;&#10;Description automatically generated">
            <a:extLst>
              <a:ext uri="{FF2B5EF4-FFF2-40B4-BE49-F238E27FC236}">
                <a16:creationId xmlns:a16="http://schemas.microsoft.com/office/drawing/2014/main" id="{B6F97444-FB03-4B0E-B842-1D5BD07CF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1465"/>
            <a:ext cx="5936726" cy="5899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75C8F-3C7A-4381-82E7-D2198D970B82}"/>
                  </a:ext>
                </a:extLst>
              </p:cNvPr>
              <p:cNvSpPr txBox="1"/>
              <p:nvPr/>
            </p:nvSpPr>
            <p:spPr>
              <a:xfrm>
                <a:off x="976284" y="1083746"/>
                <a:ext cx="31110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𝑆𝑒𝑡𝑝𝑜𝑖𝑛𝑡</m:t>
                      </m:r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𝐷𝑖𝑎𝑙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+550</m:t>
                      </m:r>
                    </m:oMath>
                  </m:oMathPara>
                </a14:m>
                <a:endParaRPr lang="en-US" sz="24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75C8F-3C7A-4381-82E7-D2198D970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84" y="1083746"/>
                <a:ext cx="3111044" cy="369332"/>
              </a:xfrm>
              <a:prstGeom prst="rect">
                <a:avLst/>
              </a:prstGeom>
              <a:blipFill>
                <a:blip r:embed="rId4"/>
                <a:stretch>
                  <a:fillRect l="-2941" r="-235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F2F36F64-AC82-45DC-86EF-ED753C248A3A}"/>
              </a:ext>
            </a:extLst>
          </p:cNvPr>
          <p:cNvSpPr/>
          <p:nvPr/>
        </p:nvSpPr>
        <p:spPr>
          <a:xfrm>
            <a:off x="804313" y="3542055"/>
            <a:ext cx="3454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3087"/>
                </a:solidFill>
              </a:rPr>
              <a:t>Multiply it by a fractional constant.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562385-968E-4BF3-B965-25BE8BF592C0}"/>
              </a:ext>
            </a:extLst>
          </p:cNvPr>
          <p:cNvSpPr/>
          <p:nvPr/>
        </p:nvSpPr>
        <p:spPr>
          <a:xfrm>
            <a:off x="166658" y="3877071"/>
            <a:ext cx="5929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For example, if the dial is at 850 what would you get if you multiple 850 by 0.5?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BBE64C9-CE70-42FD-8D52-F0878ECB3723}"/>
              </a:ext>
            </a:extLst>
          </p:cNvPr>
          <p:cNvSpPr/>
          <p:nvPr/>
        </p:nvSpPr>
        <p:spPr>
          <a:xfrm>
            <a:off x="914342" y="4487776"/>
            <a:ext cx="2853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3087"/>
                </a:solidFill>
              </a:rPr>
              <a:t>425, a much smaller number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A556A9-8A7C-46D4-8766-06B8716CFCA3}"/>
              </a:ext>
            </a:extLst>
          </p:cNvPr>
          <p:cNvSpPr/>
          <p:nvPr/>
        </p:nvSpPr>
        <p:spPr>
          <a:xfrm>
            <a:off x="166658" y="4816598"/>
            <a:ext cx="61108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425 + 550 = 975, which is much smaller than 1400 (slide 9).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975 is still outside of the narrowed setpoint range, the largest value you want to get is 700.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Now, you need to choose the right fractional constant to scale the dial value properly.</a:t>
            </a:r>
          </a:p>
        </p:txBody>
      </p:sp>
    </p:spTree>
    <p:extLst>
      <p:ext uri="{BB962C8B-B14F-4D97-AF65-F5344CB8AC3E}">
        <p14:creationId xmlns:p14="http://schemas.microsoft.com/office/powerpoint/2010/main" val="296660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5" grpId="0"/>
      <p:bldP spid="22" grpId="0"/>
      <p:bldP spid="25" grpId="0"/>
      <p:bldP spid="29" grpId="0"/>
      <p:bldP spid="3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17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Determining the Setpoint Range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58B1F9-1876-4B5E-A764-7D9F87231EA1}"/>
              </a:ext>
            </a:extLst>
          </p:cNvPr>
          <p:cNvSpPr/>
          <p:nvPr/>
        </p:nvSpPr>
        <p:spPr>
          <a:xfrm>
            <a:off x="228602" y="980736"/>
            <a:ext cx="6288930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constant value multiplied by the dial value is called gain.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3087"/>
                </a:solidFill>
              </a:rPr>
              <a:t>Gain</a:t>
            </a:r>
            <a:r>
              <a:rPr lang="en-US" sz="2400" dirty="0"/>
              <a:t> is a proportionality constant that scales the input value of a system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Gain can scale the value up or down depending on what you want for the system.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Here we want to scale the value down. We want a percentage of the total value.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may want 50%, 20%, or 1% of the input value.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gain value is not a specific number and you can change it based on the system performance.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49837B-77F1-4959-A8CC-2B96B2BB36BC}"/>
              </a:ext>
            </a:extLst>
          </p:cNvPr>
          <p:cNvSpPr/>
          <p:nvPr/>
        </p:nvSpPr>
        <p:spPr>
          <a:xfrm>
            <a:off x="8989888" y="88403"/>
            <a:ext cx="3202112" cy="773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F620B0-2268-44F9-BC91-81CE1931998E}"/>
              </a:ext>
            </a:extLst>
          </p:cNvPr>
          <p:cNvSpPr/>
          <p:nvPr/>
        </p:nvSpPr>
        <p:spPr>
          <a:xfrm>
            <a:off x="8989888" y="136525"/>
            <a:ext cx="1171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Setpoint 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Range: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F78E02-F547-4F63-B11D-4C4D169C97C5}"/>
              </a:ext>
            </a:extLst>
          </p:cNvPr>
          <p:cNvSpPr/>
          <p:nvPr/>
        </p:nvSpPr>
        <p:spPr>
          <a:xfrm>
            <a:off x="10033024" y="175978"/>
            <a:ext cx="1992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87.0°F to 118.0°F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550 to 700</a:t>
            </a:r>
          </a:p>
        </p:txBody>
      </p:sp>
      <p:pic>
        <p:nvPicPr>
          <p:cNvPr id="23" name="Picture 22" descr="A picture containing measuring stick, object&#10;&#10;Description automatically generated">
            <a:extLst>
              <a:ext uri="{FF2B5EF4-FFF2-40B4-BE49-F238E27FC236}">
                <a16:creationId xmlns:a16="http://schemas.microsoft.com/office/drawing/2014/main" id="{B6F97444-FB03-4B0E-B842-1D5BD07CF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1465"/>
            <a:ext cx="5936726" cy="5899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75C8F-3C7A-4381-82E7-D2198D970B82}"/>
                  </a:ext>
                </a:extLst>
              </p:cNvPr>
              <p:cNvSpPr txBox="1"/>
              <p:nvPr/>
            </p:nvSpPr>
            <p:spPr>
              <a:xfrm>
                <a:off x="2382110" y="6103244"/>
                <a:ext cx="3979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𝑆𝑒𝑡𝑝𝑜𝑖𝑛𝑡</m:t>
                      </m:r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𝐷𝑖𝑎𝑙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+550</m:t>
                      </m:r>
                    </m:oMath>
                  </m:oMathPara>
                </a14:m>
                <a:endParaRPr lang="en-US" sz="24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75C8F-3C7A-4381-82E7-D2198D970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110" y="6103244"/>
                <a:ext cx="3979294" cy="369332"/>
              </a:xfrm>
              <a:prstGeom prst="rect">
                <a:avLst/>
              </a:prstGeom>
              <a:blipFill>
                <a:blip r:embed="rId4"/>
                <a:stretch>
                  <a:fillRect l="-2144" r="-1531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77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18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Determining the Setpoint Range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58B1F9-1876-4B5E-A764-7D9F87231EA1}"/>
              </a:ext>
            </a:extLst>
          </p:cNvPr>
          <p:cNvSpPr/>
          <p:nvPr/>
        </p:nvSpPr>
        <p:spPr>
          <a:xfrm>
            <a:off x="166657" y="1363423"/>
            <a:ext cx="615632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Earlier you used a 50% gain (slide 10, multiplied dial by 0.5) and the setpoint value was too large.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We need a much smaller gain.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Try a 20% gain with the dial setting 1023.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the max value that the dial can be set to since that will give you the largest number possible from the equation.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spcAft>
                <a:spcPts val="600"/>
              </a:spcAft>
            </a:pPr>
            <a:endParaRPr lang="en-US" sz="24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Try a 15% gain with the dial setting 1023.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49837B-77F1-4959-A8CC-2B96B2BB36BC}"/>
              </a:ext>
            </a:extLst>
          </p:cNvPr>
          <p:cNvSpPr/>
          <p:nvPr/>
        </p:nvSpPr>
        <p:spPr>
          <a:xfrm>
            <a:off x="8989888" y="88403"/>
            <a:ext cx="3202112" cy="7730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F620B0-2268-44F9-BC91-81CE1931998E}"/>
              </a:ext>
            </a:extLst>
          </p:cNvPr>
          <p:cNvSpPr/>
          <p:nvPr/>
        </p:nvSpPr>
        <p:spPr>
          <a:xfrm>
            <a:off x="8989888" y="136525"/>
            <a:ext cx="1171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Setpoint </a:t>
            </a:r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Range: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F78E02-F547-4F63-B11D-4C4D169C97C5}"/>
              </a:ext>
            </a:extLst>
          </p:cNvPr>
          <p:cNvSpPr/>
          <p:nvPr/>
        </p:nvSpPr>
        <p:spPr>
          <a:xfrm>
            <a:off x="10033024" y="175978"/>
            <a:ext cx="1992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87.0°F to 118.0°F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550 to 700</a:t>
            </a:r>
          </a:p>
        </p:txBody>
      </p:sp>
      <p:pic>
        <p:nvPicPr>
          <p:cNvPr id="23" name="Picture 22" descr="A picture containing measuring stick, object&#10;&#10;Description automatically generated">
            <a:extLst>
              <a:ext uri="{FF2B5EF4-FFF2-40B4-BE49-F238E27FC236}">
                <a16:creationId xmlns:a16="http://schemas.microsoft.com/office/drawing/2014/main" id="{B6F97444-FB03-4B0E-B842-1D5BD07CF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1465"/>
            <a:ext cx="5936726" cy="58991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75C8F-3C7A-4381-82E7-D2198D970B82}"/>
                  </a:ext>
                </a:extLst>
              </p:cNvPr>
              <p:cNvSpPr txBox="1"/>
              <p:nvPr/>
            </p:nvSpPr>
            <p:spPr>
              <a:xfrm>
                <a:off x="432653" y="953328"/>
                <a:ext cx="45915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𝑺𝒆𝒕𝒑𝒐𝒊𝒏𝒕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𝑮𝒂𝒊𝒏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𝑫𝒊𝒂𝒍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𝟓𝟓𝟎</m:t>
                      </m:r>
                    </m:oMath>
                  </m:oMathPara>
                </a14:m>
                <a:endParaRPr lang="en-US" sz="2400" b="1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75C8F-3C7A-4381-82E7-D2198D970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53" y="953328"/>
                <a:ext cx="4591578" cy="369332"/>
              </a:xfrm>
              <a:prstGeom prst="rect">
                <a:avLst/>
              </a:prstGeom>
              <a:blipFill>
                <a:blip r:embed="rId4"/>
                <a:stretch>
                  <a:fillRect l="-1195" r="-1328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5D3FEB-4754-4BE6-8CF9-24C54F3F6235}"/>
                  </a:ext>
                </a:extLst>
              </p:cNvPr>
              <p:cNvSpPr txBox="1"/>
              <p:nvPr/>
            </p:nvSpPr>
            <p:spPr>
              <a:xfrm>
                <a:off x="746329" y="4634528"/>
                <a:ext cx="33439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𝑆𝑒𝑡𝑝𝑜𝑖𝑛𝑡</m:t>
                      </m:r>
                      <m:r>
                        <a:rPr lang="en-US" sz="20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0.20</m:t>
                      </m:r>
                      <m:r>
                        <a:rPr lang="en-US" sz="20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∙1023</m:t>
                      </m:r>
                      <m:r>
                        <a:rPr lang="en-US" sz="20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+550</m:t>
                      </m:r>
                    </m:oMath>
                  </m:oMathPara>
                </a14:m>
                <a:endParaRPr lang="en-US" sz="2000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C5D3FEB-4754-4BE6-8CF9-24C54F3F6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9" y="4634528"/>
                <a:ext cx="3343928" cy="307777"/>
              </a:xfrm>
              <a:prstGeom prst="rect">
                <a:avLst/>
              </a:prstGeom>
              <a:blipFill>
                <a:blip r:embed="rId5"/>
                <a:stretch>
                  <a:fillRect l="-2186" r="-1275"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EA5733-BCCF-42A4-9E36-D22CE507C1C9}"/>
                  </a:ext>
                </a:extLst>
              </p:cNvPr>
              <p:cNvSpPr/>
              <p:nvPr/>
            </p:nvSpPr>
            <p:spPr>
              <a:xfrm>
                <a:off x="4090257" y="4562743"/>
                <a:ext cx="9339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=754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EA5733-BCCF-42A4-9E36-D22CE507C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257" y="4562743"/>
                <a:ext cx="933974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51FAADD-5B8A-462F-BB82-AB88931AB742}"/>
              </a:ext>
            </a:extLst>
          </p:cNvPr>
          <p:cNvGrpSpPr/>
          <p:nvPr/>
        </p:nvGrpSpPr>
        <p:grpSpPr>
          <a:xfrm>
            <a:off x="1658181" y="4896416"/>
            <a:ext cx="3451168" cy="550058"/>
            <a:chOff x="3214711" y="5637864"/>
            <a:chExt cx="3451168" cy="55005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62265A-AC18-48C6-BAB7-FF6C26467EB8}"/>
                </a:ext>
              </a:extLst>
            </p:cNvPr>
            <p:cNvSpPr/>
            <p:nvPr/>
          </p:nvSpPr>
          <p:spPr>
            <a:xfrm>
              <a:off x="3214711" y="5818590"/>
              <a:ext cx="3451168" cy="369332"/>
            </a:xfrm>
            <a:prstGeom prst="rect">
              <a:avLst/>
            </a:prstGeom>
            <a:ln w="19050">
              <a:solidFill>
                <a:srgbClr val="003087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3087"/>
                  </a:solidFill>
                </a:rPr>
                <a:t>Too large, needs to be around 700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E70DE6D-B45F-49EB-B1D3-230BE792C02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109203" y="5730188"/>
              <a:ext cx="184648" cy="0"/>
            </a:xfrm>
            <a:prstGeom prst="straightConnector1">
              <a:avLst/>
            </a:prstGeom>
            <a:ln w="19050">
              <a:solidFill>
                <a:srgbClr val="0030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4B5DA8-C2C7-4148-BBB4-8046B920C37F}"/>
                  </a:ext>
                </a:extLst>
              </p:cNvPr>
              <p:cNvSpPr txBox="1"/>
              <p:nvPr/>
            </p:nvSpPr>
            <p:spPr>
              <a:xfrm>
                <a:off x="514396" y="6042667"/>
                <a:ext cx="4413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𝑺𝒆𝒕𝒑𝒐𝒊𝒏𝒕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𝟏𝟎𝟐𝟑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𝟓𝟓𝟎</m:t>
                      </m:r>
                    </m:oMath>
                  </m:oMathPara>
                </a14:m>
                <a:endParaRPr lang="en-US" sz="2400" b="1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4B5DA8-C2C7-4148-BBB4-8046B920C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96" y="6042667"/>
                <a:ext cx="4413644" cy="369332"/>
              </a:xfrm>
              <a:prstGeom prst="rect">
                <a:avLst/>
              </a:prstGeom>
              <a:blipFill>
                <a:blip r:embed="rId7"/>
                <a:stretch>
                  <a:fillRect l="-691" r="-138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22E806-A6BC-451E-9712-7D029A9B797C}"/>
                  </a:ext>
                </a:extLst>
              </p:cNvPr>
              <p:cNvSpPr/>
              <p:nvPr/>
            </p:nvSpPr>
            <p:spPr>
              <a:xfrm>
                <a:off x="4969112" y="5996535"/>
                <a:ext cx="13166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703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322E806-A6BC-451E-9712-7D029A9B7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112" y="5996535"/>
                <a:ext cx="131664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E9989A8-D050-4D46-8911-99EEBC0C1C6A}"/>
              </a:ext>
            </a:extLst>
          </p:cNvPr>
          <p:cNvGrpSpPr/>
          <p:nvPr/>
        </p:nvGrpSpPr>
        <p:grpSpPr>
          <a:xfrm>
            <a:off x="3427940" y="6271807"/>
            <a:ext cx="2712547" cy="550058"/>
            <a:chOff x="3953331" y="5637864"/>
            <a:chExt cx="2712547" cy="55005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766032C-E2EF-426C-B02F-B86B2BC9FE08}"/>
                </a:ext>
              </a:extLst>
            </p:cNvPr>
            <p:cNvSpPr/>
            <p:nvPr/>
          </p:nvSpPr>
          <p:spPr>
            <a:xfrm>
              <a:off x="3953331" y="5818590"/>
              <a:ext cx="2712547" cy="369332"/>
            </a:xfrm>
            <a:prstGeom prst="rect">
              <a:avLst/>
            </a:prstGeom>
            <a:ln w="19050">
              <a:solidFill>
                <a:srgbClr val="003087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003087"/>
                  </a:solidFill>
                </a:rPr>
                <a:t>This is much closer to 700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A52F310-8BE6-467F-BABD-55C1EFB9D96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109203" y="5730188"/>
              <a:ext cx="184648" cy="0"/>
            </a:xfrm>
            <a:prstGeom prst="straightConnector1">
              <a:avLst/>
            </a:prstGeom>
            <a:ln w="19050">
              <a:solidFill>
                <a:srgbClr val="00308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18C0511-261F-4B93-8237-4637F0A96010}"/>
              </a:ext>
            </a:extLst>
          </p:cNvPr>
          <p:cNvSpPr/>
          <p:nvPr/>
        </p:nvSpPr>
        <p:spPr>
          <a:xfrm>
            <a:off x="6554528" y="3039277"/>
            <a:ext cx="5246648" cy="2015936"/>
          </a:xfrm>
          <a:prstGeom prst="rect">
            <a:avLst/>
          </a:prstGeom>
          <a:solidFill>
            <a:schemeClr val="bg1"/>
          </a:solidFill>
          <a:ln w="28575">
            <a:solidFill>
              <a:srgbClr val="003087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 15% gain works for the system.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You could tweak the gain value more to make it a more accurate fit, but it is close enough for the system to function properly.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A8AAE4-AD36-4636-B3C3-BEB0052BF477}"/>
              </a:ext>
            </a:extLst>
          </p:cNvPr>
          <p:cNvSpPr/>
          <p:nvPr/>
        </p:nvSpPr>
        <p:spPr>
          <a:xfrm>
            <a:off x="8011047" y="1048189"/>
            <a:ext cx="695208" cy="705609"/>
          </a:xfrm>
          <a:prstGeom prst="ellipse">
            <a:avLst/>
          </a:prstGeom>
          <a:noFill/>
          <a:ln>
            <a:solidFill>
              <a:srgbClr val="CB33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2" grpId="0"/>
      <p:bldP spid="3" grpId="0"/>
      <p:bldP spid="22" grpId="0"/>
      <p:bldP spid="2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3A43-5D31-412F-A46E-09A5666B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0731"/>
          </a:xfrm>
        </p:spPr>
        <p:txBody>
          <a:bodyPr>
            <a:normAutofit/>
          </a:bodyPr>
          <a:lstStyle/>
          <a:p>
            <a:r>
              <a:rPr lang="en-US" sz="4800" dirty="0"/>
              <a:t>Potentiometers with the Sous 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90442-6B55-4C49-9FA9-A10E74574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243"/>
            <a:ext cx="10515600" cy="467172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Use a potentiometer to fix a setpoint</a:t>
            </a:r>
          </a:p>
          <a:p>
            <a:r>
              <a:rPr lang="en-US" sz="3600" dirty="0"/>
              <a:t>Use an inverted calibration equation to relate the analog values from the potentiometer to temperature values</a:t>
            </a:r>
          </a:p>
          <a:p>
            <a:r>
              <a:rPr lang="en-US" sz="3600" dirty="0"/>
              <a:t>Establish a setpoint range</a:t>
            </a:r>
          </a:p>
          <a:p>
            <a:r>
              <a:rPr lang="en-US" sz="3600" b="1" dirty="0"/>
              <a:t>Develop an equation to scale the potentiometer values within the (narrowed) setpoint range using offset and gain.</a:t>
            </a:r>
          </a:p>
          <a:p>
            <a:r>
              <a:rPr lang="en-US" sz="3600" dirty="0"/>
              <a:t>Build and control a cooling system with an adjustable temperature.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A37CDF-BF1E-4A19-AC9F-FD36CD4D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7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AF9F945A-7155-4828-81E1-722329993529}" type="slidenum">
              <a:rPr lang="en-US" smtClean="0"/>
              <a:t>3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11796741" cy="705609"/>
          </a:xfrm>
        </p:spPr>
        <p:txBody>
          <a:bodyPr>
            <a:normAutofit/>
          </a:bodyPr>
          <a:lstStyle/>
          <a:p>
            <a:r>
              <a:rPr lang="en-US" dirty="0"/>
              <a:t>Potentiometer with the Sous Vide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80D036-677E-42B2-B6ED-3E28CA757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615" y="1160580"/>
            <a:ext cx="6197917" cy="4942566"/>
          </a:xfrm>
        </p:spPr>
        <p:txBody>
          <a:bodyPr>
            <a:noAutofit/>
          </a:bodyPr>
          <a:lstStyle/>
          <a:p>
            <a:pPr marL="285750" indent="-285750"/>
            <a:r>
              <a:rPr lang="en-US" dirty="0"/>
              <a:t>Brainstorm how you think you could use the potentiometer with the sous vide project.</a:t>
            </a:r>
          </a:p>
          <a:p>
            <a:pPr marL="285750" indent="-285750"/>
            <a:r>
              <a:rPr lang="en-US" dirty="0"/>
              <a:t>Depending on what you are cooking you will </a:t>
            </a:r>
            <a:r>
              <a:rPr lang="en-US" b="1" dirty="0"/>
              <a:t>need to set the control temperature to be a certain set value</a:t>
            </a:r>
            <a:r>
              <a:rPr lang="en-US" dirty="0"/>
              <a:t>. </a:t>
            </a:r>
          </a:p>
          <a:p>
            <a:pPr marL="285750" indent="-285750"/>
            <a:r>
              <a:rPr lang="en-US" dirty="0"/>
              <a:t>The thermistor will need to read the temperature of the water that the sous vide is in and turn the heater on until the </a:t>
            </a:r>
            <a:r>
              <a:rPr lang="en-US" b="1" dirty="0">
                <a:solidFill>
                  <a:srgbClr val="003087"/>
                </a:solidFill>
              </a:rPr>
              <a:t>setpoint</a:t>
            </a:r>
            <a:r>
              <a:rPr lang="en-US" dirty="0"/>
              <a:t> value is reached.</a:t>
            </a:r>
          </a:p>
          <a:p>
            <a:pPr marL="285750" indent="-285750"/>
            <a:r>
              <a:rPr lang="en-US" b="1" dirty="0"/>
              <a:t>The potentiometer can be used as the method to fix the setpoint.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B7AD68-C767-40F8-824C-927A8C5BC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791060"/>
              </p:ext>
            </p:extLst>
          </p:nvPr>
        </p:nvGraphicFramePr>
        <p:xfrm>
          <a:off x="6975642" y="1760220"/>
          <a:ext cx="4141536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8357">
                  <a:extLst>
                    <a:ext uri="{9D8B030D-6E8A-4147-A177-3AD203B41FA5}">
                      <a16:colId xmlns:a16="http://schemas.microsoft.com/office/drawing/2014/main" val="3526694273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3788257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Food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Temperature (°F)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84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Steak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77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Roast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698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882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Chicken (Light Meat)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914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Chicken (Dark meat)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014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17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289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Potato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656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86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A61087-45E6-45ED-BC2B-886E2927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7" y="173645"/>
            <a:ext cx="9244361" cy="919545"/>
          </a:xfrm>
        </p:spPr>
        <p:txBody>
          <a:bodyPr>
            <a:normAutofit/>
          </a:bodyPr>
          <a:lstStyle/>
          <a:p>
            <a:r>
              <a:rPr lang="en-US" dirty="0"/>
              <a:t>Recall Potentiometer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DF5F27-001E-4FE4-A9EB-686F9866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CCC99D-74C2-44EB-86DF-3F240C1ED70E}"/>
              </a:ext>
            </a:extLst>
          </p:cNvPr>
          <p:cNvSpPr txBox="1"/>
          <p:nvPr/>
        </p:nvSpPr>
        <p:spPr>
          <a:xfrm>
            <a:off x="758219" y="2053740"/>
            <a:ext cx="2306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087"/>
                </a:solidFill>
              </a:rPr>
              <a:t>Potentiometer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BEA789D-6E51-4229-96E5-A600D3693F4E}"/>
              </a:ext>
            </a:extLst>
          </p:cNvPr>
          <p:cNvSpPr/>
          <p:nvPr/>
        </p:nvSpPr>
        <p:spPr>
          <a:xfrm>
            <a:off x="7344976" y="197346"/>
            <a:ext cx="371347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int </a:t>
            </a:r>
            <a:r>
              <a:rPr lang="en-US" dirty="0" err="1"/>
              <a:t>val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void setup() {</a:t>
            </a:r>
          </a:p>
          <a:p>
            <a:r>
              <a:rPr lang="en-US" dirty="0"/>
              <a:t>  </a:t>
            </a:r>
            <a:r>
              <a:rPr lang="en-US" dirty="0" err="1"/>
              <a:t>Serial.begin</a:t>
            </a:r>
            <a:r>
              <a:rPr lang="en-US" dirty="0"/>
              <a:t> (9600);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(4,OUTPUT);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loop() {</a:t>
            </a:r>
          </a:p>
          <a:p>
            <a:r>
              <a:rPr lang="en-US" dirty="0"/>
              <a:t>  </a:t>
            </a:r>
            <a:r>
              <a:rPr lang="en-US" dirty="0" err="1"/>
              <a:t>val</a:t>
            </a:r>
            <a:r>
              <a:rPr lang="en-US" dirty="0"/>
              <a:t> = </a:t>
            </a:r>
            <a:r>
              <a:rPr lang="en-US" dirty="0" err="1"/>
              <a:t>analogRead</a:t>
            </a:r>
            <a:r>
              <a:rPr lang="en-US" dirty="0"/>
              <a:t>(3);</a:t>
            </a:r>
          </a:p>
          <a:p>
            <a:r>
              <a:rPr lang="en-US" dirty="0"/>
              <a:t>  </a:t>
            </a:r>
            <a:r>
              <a:rPr lang="en-US" dirty="0" err="1"/>
              <a:t>Serial.println</a:t>
            </a:r>
            <a:r>
              <a:rPr lang="en-US" dirty="0"/>
              <a:t>(</a:t>
            </a:r>
            <a:r>
              <a:rPr lang="en-US" dirty="0" err="1"/>
              <a:t>val</a:t>
            </a:r>
            <a:r>
              <a:rPr lang="en-US" dirty="0"/>
              <a:t>);</a:t>
            </a:r>
          </a:p>
          <a:p>
            <a:r>
              <a:rPr lang="en-US" dirty="0">
                <a:solidFill>
                  <a:srgbClr val="003087"/>
                </a:solidFill>
              </a:rPr>
              <a:t>  if(</a:t>
            </a:r>
            <a:r>
              <a:rPr lang="en-US" dirty="0" err="1">
                <a:solidFill>
                  <a:srgbClr val="003087"/>
                </a:solidFill>
              </a:rPr>
              <a:t>val</a:t>
            </a:r>
            <a:r>
              <a:rPr lang="en-US" dirty="0">
                <a:solidFill>
                  <a:srgbClr val="003087"/>
                </a:solidFill>
              </a:rPr>
              <a:t> &lt; 550) {</a:t>
            </a:r>
          </a:p>
          <a:p>
            <a:r>
              <a:rPr lang="en-US" dirty="0">
                <a:solidFill>
                  <a:srgbClr val="003087"/>
                </a:solidFill>
              </a:rPr>
              <a:t>    </a:t>
            </a:r>
            <a:r>
              <a:rPr lang="en-US" dirty="0" err="1">
                <a:solidFill>
                  <a:srgbClr val="003087"/>
                </a:solidFill>
              </a:rPr>
              <a:t>digitalWrite</a:t>
            </a:r>
            <a:r>
              <a:rPr lang="en-US" dirty="0">
                <a:solidFill>
                  <a:srgbClr val="003087"/>
                </a:solidFill>
              </a:rPr>
              <a:t> (4,HIGH);</a:t>
            </a:r>
          </a:p>
          <a:p>
            <a:r>
              <a:rPr lang="en-US" dirty="0">
                <a:solidFill>
                  <a:srgbClr val="003087"/>
                </a:solidFill>
              </a:rPr>
              <a:t>  }</a:t>
            </a:r>
          </a:p>
          <a:p>
            <a:r>
              <a:rPr lang="en-US" dirty="0">
                <a:solidFill>
                  <a:srgbClr val="003087"/>
                </a:solidFill>
              </a:rPr>
              <a:t>  else if(</a:t>
            </a:r>
            <a:r>
              <a:rPr lang="en-US" dirty="0" err="1">
                <a:solidFill>
                  <a:srgbClr val="003087"/>
                </a:solidFill>
              </a:rPr>
              <a:t>val</a:t>
            </a:r>
            <a:r>
              <a:rPr lang="en-US" dirty="0">
                <a:solidFill>
                  <a:srgbClr val="003087"/>
                </a:solidFill>
              </a:rPr>
              <a:t> &gt; 600) {</a:t>
            </a:r>
          </a:p>
          <a:p>
            <a:r>
              <a:rPr lang="en-US" dirty="0">
                <a:solidFill>
                  <a:srgbClr val="003087"/>
                </a:solidFill>
              </a:rPr>
              <a:t>    </a:t>
            </a:r>
            <a:r>
              <a:rPr lang="en-US" dirty="0" err="1">
                <a:solidFill>
                  <a:srgbClr val="003087"/>
                </a:solidFill>
              </a:rPr>
              <a:t>digitalWrite</a:t>
            </a:r>
            <a:r>
              <a:rPr lang="en-US" dirty="0">
                <a:solidFill>
                  <a:srgbClr val="003087"/>
                </a:solidFill>
              </a:rPr>
              <a:t> (4,LOW);</a:t>
            </a:r>
          </a:p>
          <a:p>
            <a:r>
              <a:rPr lang="en-US" dirty="0">
                <a:solidFill>
                  <a:srgbClr val="003087"/>
                </a:solidFill>
              </a:rPr>
              <a:t>  }</a:t>
            </a:r>
          </a:p>
          <a:p>
            <a:r>
              <a:rPr lang="en-US" dirty="0">
                <a:solidFill>
                  <a:srgbClr val="003087"/>
                </a:solidFill>
              </a:rPr>
              <a:t>  else if(</a:t>
            </a:r>
            <a:r>
              <a:rPr lang="en-US" dirty="0" err="1">
                <a:solidFill>
                  <a:srgbClr val="003087"/>
                </a:solidFill>
              </a:rPr>
              <a:t>val</a:t>
            </a:r>
            <a:r>
              <a:rPr lang="en-US" dirty="0">
                <a:solidFill>
                  <a:srgbClr val="003087"/>
                </a:solidFill>
              </a:rPr>
              <a:t> &gt;= 550 and </a:t>
            </a:r>
            <a:r>
              <a:rPr lang="en-US" dirty="0" err="1">
                <a:solidFill>
                  <a:srgbClr val="003087"/>
                </a:solidFill>
              </a:rPr>
              <a:t>val</a:t>
            </a:r>
            <a:r>
              <a:rPr lang="en-US" dirty="0">
                <a:solidFill>
                  <a:srgbClr val="003087"/>
                </a:solidFill>
              </a:rPr>
              <a:t> &lt;= 600) {</a:t>
            </a:r>
          </a:p>
          <a:p>
            <a:r>
              <a:rPr lang="en-US" dirty="0">
                <a:solidFill>
                  <a:srgbClr val="003087"/>
                </a:solidFill>
              </a:rPr>
              <a:t>    </a:t>
            </a:r>
            <a:r>
              <a:rPr lang="en-US" dirty="0" err="1">
                <a:solidFill>
                  <a:srgbClr val="003087"/>
                </a:solidFill>
              </a:rPr>
              <a:t>digitalWrite</a:t>
            </a:r>
            <a:r>
              <a:rPr lang="en-US" dirty="0">
                <a:solidFill>
                  <a:srgbClr val="003087"/>
                </a:solidFill>
              </a:rPr>
              <a:t> (4,HIGH);</a:t>
            </a:r>
          </a:p>
          <a:p>
            <a:r>
              <a:rPr lang="en-US" dirty="0">
                <a:solidFill>
                  <a:srgbClr val="003087"/>
                </a:solidFill>
              </a:rPr>
              <a:t>    delay (500);</a:t>
            </a:r>
          </a:p>
          <a:p>
            <a:r>
              <a:rPr lang="en-US" dirty="0">
                <a:solidFill>
                  <a:srgbClr val="003087"/>
                </a:solidFill>
              </a:rPr>
              <a:t>    </a:t>
            </a:r>
            <a:r>
              <a:rPr lang="en-US" dirty="0" err="1">
                <a:solidFill>
                  <a:srgbClr val="003087"/>
                </a:solidFill>
              </a:rPr>
              <a:t>digitalWrite</a:t>
            </a:r>
            <a:r>
              <a:rPr lang="en-US" dirty="0">
                <a:solidFill>
                  <a:srgbClr val="003087"/>
                </a:solidFill>
              </a:rPr>
              <a:t> (4, LOW);</a:t>
            </a:r>
          </a:p>
          <a:p>
            <a:r>
              <a:rPr lang="en-US" dirty="0">
                <a:solidFill>
                  <a:srgbClr val="003087"/>
                </a:solidFill>
              </a:rPr>
              <a:t>    delay (500);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1665501-C726-431F-883C-988924B93880}"/>
              </a:ext>
            </a:extLst>
          </p:cNvPr>
          <p:cNvGrpSpPr/>
          <p:nvPr/>
        </p:nvGrpSpPr>
        <p:grpSpPr>
          <a:xfrm>
            <a:off x="5309790" y="2217389"/>
            <a:ext cx="1247058" cy="2572393"/>
            <a:chOff x="3860989" y="1810908"/>
            <a:chExt cx="1247058" cy="257239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7777878-7C7D-426B-90D0-113DB15344C2}"/>
                </a:ext>
              </a:extLst>
            </p:cNvPr>
            <p:cNvSpPr txBox="1"/>
            <p:nvPr/>
          </p:nvSpPr>
          <p:spPr>
            <a:xfrm>
              <a:off x="4006873" y="1814523"/>
              <a:ext cx="1101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Pin 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F816B3A-83E9-4647-9BE8-5659D8269293}"/>
                </a:ext>
              </a:extLst>
            </p:cNvPr>
            <p:cNvSpPr txBox="1"/>
            <p:nvPr/>
          </p:nvSpPr>
          <p:spPr>
            <a:xfrm>
              <a:off x="4105482" y="2697781"/>
              <a:ext cx="9039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220</a:t>
              </a:r>
              <a:r>
                <a:rPr lang="el-GR" sz="2800" dirty="0">
                  <a:latin typeface="Calibri" panose="020F0502020204030204" pitchFamily="34" charset="0"/>
                </a:rPr>
                <a:t>Ω</a:t>
              </a:r>
              <a:endParaRPr lang="en-US" sz="2800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4B0411F-4645-4DF8-8FC8-BFB571976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860989" y="1810908"/>
              <a:ext cx="530986" cy="2572393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9A7C8D1-AB48-4BBB-9BC8-B4A5636D7E98}"/>
              </a:ext>
            </a:extLst>
          </p:cNvPr>
          <p:cNvGrpSpPr/>
          <p:nvPr/>
        </p:nvGrpSpPr>
        <p:grpSpPr>
          <a:xfrm>
            <a:off x="832344" y="1656580"/>
            <a:ext cx="3092266" cy="3689112"/>
            <a:chOff x="8313652" y="1438029"/>
            <a:chExt cx="3092266" cy="3689112"/>
          </a:xfrm>
        </p:grpSpPr>
        <p:sp>
          <p:nvSpPr>
            <p:cNvPr id="52" name="Text Box 61">
              <a:extLst>
                <a:ext uri="{FF2B5EF4-FFF2-40B4-BE49-F238E27FC236}">
                  <a16:creationId xmlns:a16="http://schemas.microsoft.com/office/drawing/2014/main" id="{396F428D-E391-4551-8CDB-66A3753DE78D}"/>
                </a:ext>
              </a:extLst>
            </p:cNvPr>
            <p:cNvSpPr txBox="1"/>
            <p:nvPr/>
          </p:nvSpPr>
          <p:spPr bwMode="auto">
            <a:xfrm>
              <a:off x="10714588" y="1438029"/>
              <a:ext cx="691330" cy="532199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800" dirty="0">
                  <a:solidFill>
                    <a:schemeClr val="tx1"/>
                  </a:solidFill>
                  <a:ea typeface="Calibri"/>
                  <a:cs typeface="Times New Roman"/>
                </a:rPr>
                <a:t>5V</a:t>
              </a:r>
              <a:endParaRPr lang="en-US" sz="2000" dirty="0">
                <a:solidFill>
                  <a:schemeClr val="tx1"/>
                </a:solidFill>
                <a:ea typeface="Calibri"/>
                <a:cs typeface="Times New Roman"/>
              </a:endParaRPr>
            </a:p>
          </p:txBody>
        </p:sp>
        <p:cxnSp>
          <p:nvCxnSpPr>
            <p:cNvPr id="53" name="AutoShape 3">
              <a:extLst>
                <a:ext uri="{FF2B5EF4-FFF2-40B4-BE49-F238E27FC236}">
                  <a16:creationId xmlns:a16="http://schemas.microsoft.com/office/drawing/2014/main" id="{5181E981-DECB-439C-BDFD-BE0897ECA8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917329" y="1868368"/>
              <a:ext cx="296547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4">
              <a:extLst>
                <a:ext uri="{FF2B5EF4-FFF2-40B4-BE49-F238E27FC236}">
                  <a16:creationId xmlns:a16="http://schemas.microsoft.com/office/drawing/2014/main" id="{97BDC2B1-7E81-416B-BAF2-C111C90983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76174" y="5127141"/>
              <a:ext cx="107250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7">
              <a:extLst>
                <a:ext uri="{FF2B5EF4-FFF2-40B4-BE49-F238E27FC236}">
                  <a16:creationId xmlns:a16="http://schemas.microsoft.com/office/drawing/2014/main" id="{DF318785-CCFC-4FC2-BC23-B18F3869F8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030064" y="4026107"/>
              <a:ext cx="196056" cy="12240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AutoShape 8">
              <a:extLst>
                <a:ext uri="{FF2B5EF4-FFF2-40B4-BE49-F238E27FC236}">
                  <a16:creationId xmlns:a16="http://schemas.microsoft.com/office/drawing/2014/main" id="{C47F7B5D-ED9B-4D7F-856B-00453BF5EF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30064" y="4148507"/>
              <a:ext cx="196056" cy="6120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AutoShape 9">
              <a:extLst>
                <a:ext uri="{FF2B5EF4-FFF2-40B4-BE49-F238E27FC236}">
                  <a16:creationId xmlns:a16="http://schemas.microsoft.com/office/drawing/2014/main" id="{084602AF-6792-460A-8207-4FE6E9D15E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030064" y="4209708"/>
              <a:ext cx="196056" cy="129201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10">
              <a:extLst>
                <a:ext uri="{FF2B5EF4-FFF2-40B4-BE49-F238E27FC236}">
                  <a16:creationId xmlns:a16="http://schemas.microsoft.com/office/drawing/2014/main" id="{BEA337AD-D974-4EB2-965A-8B56949635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30064" y="4338227"/>
              <a:ext cx="196056" cy="6120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AutoShape 13">
              <a:extLst>
                <a:ext uri="{FF2B5EF4-FFF2-40B4-BE49-F238E27FC236}">
                  <a16:creationId xmlns:a16="http://schemas.microsoft.com/office/drawing/2014/main" id="{593EFE59-85FA-47EB-ADE7-DBBCBB78402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81387" y="3944057"/>
              <a:ext cx="144733" cy="8205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AutoShape 14">
              <a:extLst>
                <a:ext uri="{FF2B5EF4-FFF2-40B4-BE49-F238E27FC236}">
                  <a16:creationId xmlns:a16="http://schemas.microsoft.com/office/drawing/2014/main" id="{34D8C147-BCD4-48DC-905A-075C04F711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1117267" y="4399429"/>
              <a:ext cx="108855" cy="88396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AutoShape 15">
              <a:extLst>
                <a:ext uri="{FF2B5EF4-FFF2-40B4-BE49-F238E27FC236}">
                  <a16:creationId xmlns:a16="http://schemas.microsoft.com/office/drawing/2014/main" id="{A7080BBB-AE2D-42E7-AE7C-06C7609975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123831" y="4481029"/>
              <a:ext cx="0" cy="510002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AutoShape 3">
              <a:extLst>
                <a:ext uri="{FF2B5EF4-FFF2-40B4-BE49-F238E27FC236}">
                  <a16:creationId xmlns:a16="http://schemas.microsoft.com/office/drawing/2014/main" id="{D95DC96B-1D23-4D22-AF7B-DCE4F61868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983953" y="4988321"/>
              <a:ext cx="283154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AutoShape 3">
              <a:extLst>
                <a:ext uri="{FF2B5EF4-FFF2-40B4-BE49-F238E27FC236}">
                  <a16:creationId xmlns:a16="http://schemas.microsoft.com/office/drawing/2014/main" id="{BED3B585-DC0C-44A2-AAD1-3FA4DF83B1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030064" y="5063517"/>
              <a:ext cx="192297" cy="0"/>
            </a:xfrm>
            <a:prstGeom prst="straightConnector1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Text Box 40">
              <a:extLst>
                <a:ext uri="{FF2B5EF4-FFF2-40B4-BE49-F238E27FC236}">
                  <a16:creationId xmlns:a16="http://schemas.microsoft.com/office/drawing/2014/main" id="{FF8989DF-FCA9-49D1-BE8A-F8D606CFFFF5}"/>
                </a:ext>
              </a:extLst>
            </p:cNvPr>
            <p:cNvSpPr txBox="1"/>
            <p:nvPr/>
          </p:nvSpPr>
          <p:spPr bwMode="auto">
            <a:xfrm>
              <a:off x="8313652" y="3072782"/>
              <a:ext cx="2138977" cy="42450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400" dirty="0">
                  <a:ea typeface="Calibri" pitchFamily="34" charset="0"/>
                  <a:cs typeface="Times New Roman" pitchFamily="18" charset="0"/>
                </a:rPr>
                <a:t>analog input 3</a:t>
              </a:r>
            </a:p>
          </p:txBody>
        </p:sp>
        <p:sp>
          <p:nvSpPr>
            <p:cNvPr id="65" name="Text Box 6">
              <a:extLst>
                <a:ext uri="{FF2B5EF4-FFF2-40B4-BE49-F238E27FC236}">
                  <a16:creationId xmlns:a16="http://schemas.microsoft.com/office/drawing/2014/main" id="{CBC058A9-8AF4-46CC-A60E-3D586A7E95F4}"/>
                </a:ext>
              </a:extLst>
            </p:cNvPr>
            <p:cNvSpPr txBox="1"/>
            <p:nvPr/>
          </p:nvSpPr>
          <p:spPr bwMode="auto">
            <a:xfrm>
              <a:off x="10092899" y="4038634"/>
              <a:ext cx="901422" cy="4042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R</a:t>
              </a:r>
              <a:r>
                <a:rPr lang="en-US" sz="2400" baseline="-25000" dirty="0">
                  <a:solidFill>
                    <a:schemeClr val="tx1"/>
                  </a:solidFill>
                </a:rPr>
                <a:t>2</a:t>
              </a:r>
              <a:endParaRPr lang="en-US" sz="2400" baseline="-25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3913330-8F19-4F74-8624-358DC21778DC}"/>
                </a:ext>
              </a:extLst>
            </p:cNvPr>
            <p:cNvGrpSpPr/>
            <p:nvPr/>
          </p:nvGrpSpPr>
          <p:grpSpPr>
            <a:xfrm rot="16200000">
              <a:off x="10040536" y="2851044"/>
              <a:ext cx="2093062" cy="133909"/>
              <a:chOff x="4939600" y="2571086"/>
              <a:chExt cx="3146617" cy="347662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147A6D1-00A9-492A-BD76-5E145711E44D}"/>
                  </a:ext>
                </a:extLst>
              </p:cNvPr>
              <p:cNvCxnSpPr/>
              <p:nvPr/>
            </p:nvCxnSpPr>
            <p:spPr bwMode="auto">
              <a:xfrm rot="5400000">
                <a:off x="5723444" y="1959670"/>
                <a:ext cx="0" cy="1567688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FB1AA50-6C3B-4CC4-9C67-45E59A7CA4D5}"/>
                  </a:ext>
                </a:extLst>
              </p:cNvPr>
              <p:cNvCxnSpPr/>
              <p:nvPr/>
            </p:nvCxnSpPr>
            <p:spPr bwMode="auto">
              <a:xfrm rot="5400000" flipH="1">
                <a:off x="7600982" y="2262107"/>
                <a:ext cx="3524" cy="966947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oup 98">
                <a:extLst>
                  <a:ext uri="{FF2B5EF4-FFF2-40B4-BE49-F238E27FC236}">
                    <a16:creationId xmlns:a16="http://schemas.microsoft.com/office/drawing/2014/main" id="{D9A90C69-C516-41E1-AB28-1FF0DCAA1C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99339" y="2571086"/>
                <a:ext cx="626267" cy="347662"/>
                <a:chOff x="7209220" y="1678338"/>
                <a:chExt cx="704492" cy="303002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ABE23B9A-E160-4E75-954F-7C0FFA79EB41}"/>
                    </a:ext>
                  </a:extLst>
                </p:cNvPr>
                <p:cNvCxnSpPr/>
                <p:nvPr/>
              </p:nvCxnSpPr>
              <p:spPr>
                <a:xfrm flipV="1">
                  <a:off x="7387798" y="1678338"/>
                  <a:ext cx="117862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E2B651A-C58A-4E46-9466-CA9A9A73F1D0}"/>
                    </a:ext>
                  </a:extLst>
                </p:cNvPr>
                <p:cNvCxnSpPr/>
                <p:nvPr/>
              </p:nvCxnSpPr>
              <p:spPr>
                <a:xfrm>
                  <a:off x="7505660" y="1678338"/>
                  <a:ext cx="116077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142A23BA-F249-4876-9AAA-C66122ABE23C}"/>
                    </a:ext>
                  </a:extLst>
                </p:cNvPr>
                <p:cNvCxnSpPr/>
                <p:nvPr/>
              </p:nvCxnSpPr>
              <p:spPr>
                <a:xfrm flipV="1">
                  <a:off x="7844067" y="1825261"/>
                  <a:ext cx="69645" cy="152193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6549F556-2B50-4518-BABB-C6B48FC9CBDC}"/>
                    </a:ext>
                  </a:extLst>
                </p:cNvPr>
                <p:cNvCxnSpPr/>
                <p:nvPr/>
              </p:nvCxnSpPr>
              <p:spPr>
                <a:xfrm flipV="1">
                  <a:off x="7209220" y="1682489"/>
                  <a:ext cx="69646" cy="15081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3CED2DDE-E686-4EF2-B9B6-9803513BF1EA}"/>
                    </a:ext>
                  </a:extLst>
                </p:cNvPr>
                <p:cNvCxnSpPr/>
                <p:nvPr/>
              </p:nvCxnSpPr>
              <p:spPr>
                <a:xfrm>
                  <a:off x="7278866" y="1678338"/>
                  <a:ext cx="116076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A9DA14A0-B909-47D6-9EB7-6CF72CF40DC0}"/>
                    </a:ext>
                  </a:extLst>
                </p:cNvPr>
                <p:cNvCxnSpPr/>
                <p:nvPr/>
              </p:nvCxnSpPr>
              <p:spPr>
                <a:xfrm flipV="1">
                  <a:off x="7614594" y="1678338"/>
                  <a:ext cx="117862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F04653DE-5501-47D5-B169-C1BB77074DC5}"/>
                    </a:ext>
                  </a:extLst>
                </p:cNvPr>
                <p:cNvCxnSpPr/>
                <p:nvPr/>
              </p:nvCxnSpPr>
              <p:spPr>
                <a:xfrm>
                  <a:off x="7732456" y="1678338"/>
                  <a:ext cx="116076" cy="303002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7" name="Group 12">
              <a:extLst>
                <a:ext uri="{FF2B5EF4-FFF2-40B4-BE49-F238E27FC236}">
                  <a16:creationId xmlns:a16="http://schemas.microsoft.com/office/drawing/2014/main" id="{D4E28E28-A1CA-4D10-BB3A-2A6144BECA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92898" y="3461439"/>
              <a:ext cx="1024368" cy="71285"/>
              <a:chOff x="-321" y="139005"/>
              <a:chExt cx="1448099" cy="66674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0B515E4-89EE-41E8-AB87-9D63A3B85642}"/>
                  </a:ext>
                </a:extLst>
              </p:cNvPr>
              <p:cNvSpPr/>
              <p:nvPr/>
            </p:nvSpPr>
            <p:spPr>
              <a:xfrm>
                <a:off x="1381089" y="139005"/>
                <a:ext cx="66689" cy="66674"/>
              </a:xfrm>
              <a:prstGeom prst="ellipse">
                <a:avLst/>
              </a:prstGeom>
              <a:solidFill>
                <a:srgbClr val="C0000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877C799-CBEA-4CD0-846A-DA418AE28F82}"/>
                  </a:ext>
                </a:extLst>
              </p:cNvPr>
              <p:cNvCxnSpPr/>
              <p:nvPr/>
            </p:nvCxnSpPr>
            <p:spPr>
              <a:xfrm flipH="1">
                <a:off x="-321" y="167580"/>
                <a:ext cx="1390937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 Box 6">
              <a:extLst>
                <a:ext uri="{FF2B5EF4-FFF2-40B4-BE49-F238E27FC236}">
                  <a16:creationId xmlns:a16="http://schemas.microsoft.com/office/drawing/2014/main" id="{055D3280-DFB5-4966-B81E-88E8C3EBA9F6}"/>
                </a:ext>
              </a:extLst>
            </p:cNvPr>
            <p:cNvSpPr txBox="1"/>
            <p:nvPr/>
          </p:nvSpPr>
          <p:spPr bwMode="auto">
            <a:xfrm>
              <a:off x="10075261" y="2512765"/>
              <a:ext cx="901422" cy="40429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R</a:t>
              </a:r>
              <a:r>
                <a:rPr lang="en-US" sz="2400" baseline="-25000" dirty="0">
                  <a:solidFill>
                    <a:schemeClr val="tx1"/>
                  </a:solidFill>
                </a:rPr>
                <a:t>1</a:t>
              </a:r>
              <a:endParaRPr lang="en-US" sz="2400" baseline="-25000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933D48-5250-4E9F-BD74-CD5560DC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M. Nelson 2022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5963FB-98B3-4A5C-8CD0-1E12A7F6E826}"/>
              </a:ext>
            </a:extLst>
          </p:cNvPr>
          <p:cNvSpPr/>
          <p:nvPr/>
        </p:nvSpPr>
        <p:spPr>
          <a:xfrm>
            <a:off x="2971321" y="2411614"/>
            <a:ext cx="1236461" cy="2572366"/>
          </a:xfrm>
          <a:prstGeom prst="roundRect">
            <a:avLst/>
          </a:prstGeom>
          <a:noFill/>
          <a:ln w="28575">
            <a:solidFill>
              <a:srgbClr val="003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D33E24-00DD-40A8-83F9-EFEBDA7D9AE4}"/>
                  </a:ext>
                </a:extLst>
              </p:cNvPr>
              <p:cNvSpPr txBox="1"/>
              <p:nvPr/>
            </p:nvSpPr>
            <p:spPr>
              <a:xfrm>
                <a:off x="196576" y="5399141"/>
                <a:ext cx="6478890" cy="793679"/>
              </a:xfrm>
              <a:prstGeom prst="rect">
                <a:avLst/>
              </a:prstGeom>
              <a:noFill/>
            </p:spPr>
            <p:txBody>
              <a:bodyPr wrap="none" numCol="1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𝑉𝑜𝑙𝑡𝑎𝑔𝑒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 dirty="0" smtClean="0">
                          <a:solidFill>
                            <a:srgbClr val="D35400"/>
                          </a:solidFill>
                          <a:latin typeface="Courier New" pitchFamily="49" charset="0"/>
                          <a:cs typeface="Courier New" pitchFamily="49" charset="0"/>
                        </a:rPr>
                        <m:t>analogRead</m:t>
                      </m:r>
                      <m:r>
                        <a:rPr lang="en-US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Courier New" pitchFamily="49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𝑉𝑎𝑙𝑢𝑒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5 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𝑣𝑜𝑙𝑡𝑠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1023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D33E24-00DD-40A8-83F9-EFEBDA7D9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76" y="5399141"/>
                <a:ext cx="6478890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6A9C446D-35A1-43DA-A425-8275DF2F5769}"/>
              </a:ext>
            </a:extLst>
          </p:cNvPr>
          <p:cNvSpPr txBox="1"/>
          <p:nvPr/>
        </p:nvSpPr>
        <p:spPr>
          <a:xfrm>
            <a:off x="10583306" y="5009611"/>
            <a:ext cx="1412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3087"/>
                </a:solidFill>
              </a:rPr>
              <a:t>Setpoint</a:t>
            </a:r>
          </a:p>
        </p:txBody>
      </p:sp>
    </p:spTree>
    <p:extLst>
      <p:ext uri="{BB962C8B-B14F-4D97-AF65-F5344CB8AC3E}">
        <p14:creationId xmlns:p14="http://schemas.microsoft.com/office/powerpoint/2010/main" val="25943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5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7629" y="157962"/>
            <a:ext cx="11796741" cy="705609"/>
          </a:xfrm>
        </p:spPr>
        <p:txBody>
          <a:bodyPr>
            <a:normAutofit/>
          </a:bodyPr>
          <a:lstStyle/>
          <a:p>
            <a:r>
              <a:rPr lang="en-US" b="1" dirty="0"/>
              <a:t>Potentiometers With Your Sous Vide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46232" y="888949"/>
            <a:ext cx="6169365" cy="5017728"/>
          </a:xfrm>
        </p:spPr>
        <p:txBody>
          <a:bodyPr>
            <a:noAutofit/>
          </a:bodyPr>
          <a:lstStyle/>
          <a:p>
            <a:pPr marL="285750" indent="-285750"/>
            <a:r>
              <a:rPr lang="en-US" dirty="0"/>
              <a:t>The potentiometer will be used as a dial to fix the desired temperature setpoint for the water in your system.</a:t>
            </a:r>
          </a:p>
          <a:p>
            <a:pPr marL="285750" indent="-285750"/>
            <a:r>
              <a:rPr lang="en-US" dirty="0"/>
              <a:t>What type of numbers are read in from the potentiometer?</a:t>
            </a:r>
          </a:p>
          <a:p>
            <a:pPr marL="285750" indent="-285750"/>
            <a:r>
              <a:rPr lang="en-US" dirty="0"/>
              <a:t>What is the range of analog values that the potentiometer can read?</a:t>
            </a:r>
          </a:p>
          <a:p>
            <a:pPr marL="285750" indent="-285750"/>
            <a:r>
              <a:rPr lang="en-US" dirty="0"/>
              <a:t>How can you relate the analog values of the potentiometer to temperature values?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3E3395-2013-4BAD-8A99-BBE2B09C3CD1}"/>
              </a:ext>
            </a:extLst>
          </p:cNvPr>
          <p:cNvSpPr/>
          <p:nvPr/>
        </p:nvSpPr>
        <p:spPr>
          <a:xfrm>
            <a:off x="985635" y="5259494"/>
            <a:ext cx="5255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2800" b="1" dirty="0">
                <a:solidFill>
                  <a:srgbClr val="003087"/>
                </a:solidFill>
              </a:rPr>
              <a:t>Use inverted calibration equation.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ABA3783-DAFE-49A9-A46B-660B64090CE9}"/>
              </a:ext>
            </a:extLst>
          </p:cNvPr>
          <p:cNvSpPr/>
          <p:nvPr/>
        </p:nvSpPr>
        <p:spPr>
          <a:xfrm>
            <a:off x="4880163" y="3444035"/>
            <a:ext cx="1361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2400" b="1" dirty="0">
                <a:solidFill>
                  <a:srgbClr val="003087"/>
                </a:solidFill>
              </a:rPr>
              <a:t>0 to 1023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5650AF-457C-4884-BAD5-9A305F657801}"/>
              </a:ext>
            </a:extLst>
          </p:cNvPr>
          <p:cNvSpPr/>
          <p:nvPr/>
        </p:nvSpPr>
        <p:spPr>
          <a:xfrm>
            <a:off x="3711507" y="2570437"/>
            <a:ext cx="19563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2400" b="1" dirty="0">
                <a:solidFill>
                  <a:srgbClr val="003087"/>
                </a:solidFill>
              </a:rPr>
              <a:t>Analog values</a:t>
            </a:r>
          </a:p>
        </p:txBody>
      </p:sp>
      <p:pic>
        <p:nvPicPr>
          <p:cNvPr id="45" name="Picture 44" descr="A close up of a clock&#10;&#10;Description automatically generated">
            <a:extLst>
              <a:ext uri="{FF2B5EF4-FFF2-40B4-BE49-F238E27FC236}">
                <a16:creationId xmlns:a16="http://schemas.microsoft.com/office/drawing/2014/main" id="{822417FC-E3A6-4939-B54D-36A2B6DD6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91" y="872708"/>
            <a:ext cx="4044217" cy="5017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CF91CB-2038-4E40-B43C-2D01ABCD89DC}"/>
                  </a:ext>
                </a:extLst>
              </p:cNvPr>
              <p:cNvSpPr txBox="1"/>
              <p:nvPr/>
            </p:nvSpPr>
            <p:spPr>
              <a:xfrm>
                <a:off x="486254" y="5932055"/>
                <a:ext cx="73150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𝑻𝒆𝒎𝒑𝒆𝒓𝒂𝒕𝒖𝒓𝒆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𝟐𝟎𝟔𝟑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𝑨𝒏𝒂𝒍𝒐𝒈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𝑽𝒂𝒍𝒖𝒆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rgbClr val="CB333B"/>
                          </a:solidFill>
                          <a:latin typeface="Cambria Math" panose="02040503050406030204" pitchFamily="18" charset="0"/>
                        </a:rPr>
                        <m:t>𝟒𝟐𝟖</m:t>
                      </m:r>
                    </m:oMath>
                  </m:oMathPara>
                </a14:m>
                <a:endParaRPr lang="en-US" sz="2400" b="1" dirty="0">
                  <a:solidFill>
                    <a:srgbClr val="CB333B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8CF91CB-2038-4E40-B43C-2D01ABCD8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54" y="5932055"/>
                <a:ext cx="7315079" cy="369332"/>
              </a:xfrm>
              <a:prstGeom prst="rect">
                <a:avLst/>
              </a:prstGeom>
              <a:blipFill>
                <a:blip r:embed="rId4"/>
                <a:stretch>
                  <a:fillRect l="-1000" t="-1639" r="-50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9B5EE1A6-7C87-4B0E-855D-6F2130E76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00" y="703271"/>
            <a:ext cx="5511998" cy="6009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5A304C-43D8-4FEF-AE54-038E9A5175A5}"/>
              </a:ext>
            </a:extLst>
          </p:cNvPr>
          <p:cNvSpPr txBox="1"/>
          <p:nvPr/>
        </p:nvSpPr>
        <p:spPr>
          <a:xfrm>
            <a:off x="7801333" y="569479"/>
            <a:ext cx="3028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      Analog Read   +</a:t>
            </a:r>
          </a:p>
        </p:txBody>
      </p:sp>
    </p:spTree>
    <p:extLst>
      <p:ext uri="{BB962C8B-B14F-4D97-AF65-F5344CB8AC3E}">
        <p14:creationId xmlns:p14="http://schemas.microsoft.com/office/powerpoint/2010/main" val="2475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  <p:bldP spid="3" grpId="0"/>
      <p:bldP spid="32" grpId="0"/>
      <p:bldP spid="43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6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61A2F1-CC2F-44FB-B915-191246A72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9251" y="118131"/>
            <a:ext cx="6433525" cy="5616619"/>
          </a:xfrm>
        </p:spPr>
        <p:txBody>
          <a:bodyPr>
            <a:noAutofit/>
          </a:bodyPr>
          <a:lstStyle/>
          <a:p>
            <a:pPr marL="285750" indent="-285750"/>
            <a:r>
              <a:rPr lang="en-US" dirty="0"/>
              <a:t>Analog values range from 0 to 1023 which translates to a range of -26.4°F to 184.6°F.</a:t>
            </a:r>
          </a:p>
          <a:p>
            <a:pPr marL="285750" indent="-285750"/>
            <a:r>
              <a:rPr lang="en-US" dirty="0"/>
              <a:t>You will likely never set your sous vide at -26.4°F. </a:t>
            </a:r>
          </a:p>
          <a:p>
            <a:pPr marL="285750" indent="-285750"/>
            <a:r>
              <a:rPr lang="en-US" dirty="0"/>
              <a:t>You are also limited by the heater you have for the project. It probably cannot reach high temperatures like 184.6°F.</a:t>
            </a:r>
          </a:p>
          <a:p>
            <a:pPr marL="285750" indent="-285750"/>
            <a:r>
              <a:rPr lang="en-US" dirty="0"/>
              <a:t>You need to decide on a range that you would want for your setpoint values. </a:t>
            </a:r>
          </a:p>
          <a:p>
            <a:pPr marL="285750" indent="-285750"/>
            <a:r>
              <a:rPr lang="en-US" dirty="0"/>
              <a:t>Let’s </a:t>
            </a:r>
            <a:r>
              <a:rPr lang="en-US" b="1" dirty="0"/>
              <a:t>use 87.0°F to 118.0°F as the setpoint range which is 550 to 700 in analog values.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715CDF32-AE28-43B2-90E8-B6F3D168F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4" y="282833"/>
            <a:ext cx="5511998" cy="6009067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5D1742A-EBE4-454C-913E-BF91746A9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7" y="650738"/>
            <a:ext cx="5816600" cy="60891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4D7987-6A97-42B0-A9C3-1FCFD86F3403}"/>
              </a:ext>
            </a:extLst>
          </p:cNvPr>
          <p:cNvSpPr txBox="1"/>
          <p:nvPr/>
        </p:nvSpPr>
        <p:spPr>
          <a:xfrm>
            <a:off x="4664470" y="5830858"/>
            <a:ext cx="7254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b="1" dirty="0">
                <a:solidFill>
                  <a:srgbClr val="CB333B"/>
                </a:solidFill>
              </a:rPr>
              <a:t>Setpoint Temp Range: 87 to 118 F</a:t>
            </a:r>
          </a:p>
          <a:p>
            <a:pPr marL="342900" indent="-342900">
              <a:buAutoNum type="alphaUcPeriod"/>
            </a:pPr>
            <a:r>
              <a:rPr lang="en-US" sz="2800" b="1" dirty="0">
                <a:solidFill>
                  <a:srgbClr val="CB333B"/>
                </a:solidFill>
              </a:rPr>
              <a:t>Setpoint </a:t>
            </a:r>
            <a:r>
              <a:rPr lang="en-US" sz="2800" b="1" dirty="0" err="1">
                <a:solidFill>
                  <a:srgbClr val="CB333B"/>
                </a:solidFill>
              </a:rPr>
              <a:t>analogRead</a:t>
            </a:r>
            <a:r>
              <a:rPr lang="en-US" sz="2800" b="1" dirty="0">
                <a:solidFill>
                  <a:srgbClr val="CB333B"/>
                </a:solidFill>
              </a:rPr>
              <a:t> Range: 550 to 700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54357" y="61749"/>
            <a:ext cx="5660405" cy="10615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Potentiometer With Your Sous Vide</a:t>
            </a:r>
          </a:p>
        </p:txBody>
      </p:sp>
    </p:spTree>
    <p:extLst>
      <p:ext uri="{BB962C8B-B14F-4D97-AF65-F5344CB8AC3E}">
        <p14:creationId xmlns:p14="http://schemas.microsoft.com/office/powerpoint/2010/main" val="85317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9A42A-0459-40D0-8EC1-B18113663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0CCD0E9-0BD1-46E0-96EB-02285C64F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97628"/>
            <a:ext cx="5995340" cy="6276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EA1AF4-C317-4212-94F8-F37211302E14}"/>
                  </a:ext>
                </a:extLst>
              </p:cNvPr>
              <p:cNvSpPr txBox="1"/>
              <p:nvPr/>
            </p:nvSpPr>
            <p:spPr>
              <a:xfrm>
                <a:off x="535656" y="3638337"/>
                <a:ext cx="4871525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𝟕𝟎𝟎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𝟓𝟓𝟎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𝟏𝟎𝟐𝟑</m:t>
                          </m:r>
                        </m:den>
                      </m:f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EA1AF4-C317-4212-94F8-F37211302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56" y="3638337"/>
                <a:ext cx="4871525" cy="10520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E17B602-843E-4B6C-B13C-0EACAC9A336A}"/>
              </a:ext>
            </a:extLst>
          </p:cNvPr>
          <p:cNvSpPr txBox="1"/>
          <p:nvPr/>
        </p:nvSpPr>
        <p:spPr>
          <a:xfrm>
            <a:off x="314861" y="2195927"/>
            <a:ext cx="5894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% of 1023 is the setpoint range?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7598FC-CBE0-4D42-90F2-5BA71A1D929B}"/>
              </a:ext>
            </a:extLst>
          </p:cNvPr>
          <p:cNvSpPr txBox="1"/>
          <p:nvPr/>
        </p:nvSpPr>
        <p:spPr>
          <a:xfrm>
            <a:off x="291830" y="5575392"/>
            <a:ext cx="573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Next, set a starting point: </a:t>
            </a:r>
            <a:r>
              <a:rPr lang="en-US" sz="3600" b="1" dirty="0"/>
              <a:t>550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2AA34FC2-4DE7-4F6A-AB4A-ECF05AAAC1B4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027686" y="4872789"/>
            <a:ext cx="2582914" cy="1025769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A80748D6-8E78-4FC0-83B5-1908C31A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30" y="175975"/>
            <a:ext cx="6284816" cy="1809236"/>
          </a:xfrm>
        </p:spPr>
        <p:txBody>
          <a:bodyPr>
            <a:normAutofit/>
          </a:bodyPr>
          <a:lstStyle/>
          <a:p>
            <a:r>
              <a:rPr lang="en-US" sz="4800" b="1" dirty="0"/>
              <a:t>Scale the input to use the full dial range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2D8ABD7-E4BD-472D-90C7-E57FC21033F4}"/>
              </a:ext>
            </a:extLst>
          </p:cNvPr>
          <p:cNvGrpSpPr/>
          <p:nvPr/>
        </p:nvGrpSpPr>
        <p:grpSpPr>
          <a:xfrm>
            <a:off x="6140870" y="217852"/>
            <a:ext cx="5679263" cy="6252551"/>
            <a:chOff x="6140870" y="217852"/>
            <a:chExt cx="5679263" cy="6252551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6EE3C818-1E20-417D-852A-06E95227BFDA}"/>
                </a:ext>
              </a:extLst>
            </p:cNvPr>
            <p:cNvSpPr/>
            <p:nvPr/>
          </p:nvSpPr>
          <p:spPr>
            <a:xfrm>
              <a:off x="6152593" y="621323"/>
              <a:ext cx="5667540" cy="5735027"/>
            </a:xfrm>
            <a:prstGeom prst="arc">
              <a:avLst>
                <a:gd name="adj1" fmla="val 17564646"/>
                <a:gd name="adj2" fmla="val 6214694"/>
              </a:avLst>
            </a:prstGeom>
            <a:ln w="38100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E729C75A-FB44-48C8-AE67-332B51920A96}"/>
                </a:ext>
              </a:extLst>
            </p:cNvPr>
            <p:cNvSpPr/>
            <p:nvPr/>
          </p:nvSpPr>
          <p:spPr>
            <a:xfrm>
              <a:off x="6140870" y="735376"/>
              <a:ext cx="5667540" cy="5735027"/>
            </a:xfrm>
            <a:prstGeom prst="arc">
              <a:avLst>
                <a:gd name="adj1" fmla="val 9143528"/>
                <a:gd name="adj2" fmla="val 15333823"/>
              </a:avLst>
            </a:prstGeom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30367B-9784-41DE-948D-D0E56D6B2D27}"/>
                </a:ext>
              </a:extLst>
            </p:cNvPr>
            <p:cNvSpPr txBox="1"/>
            <p:nvPr/>
          </p:nvSpPr>
          <p:spPr>
            <a:xfrm>
              <a:off x="7450785" y="217852"/>
              <a:ext cx="12554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118°F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5796D6-1D94-492C-9456-B27F98012F49}"/>
                </a:ext>
              </a:extLst>
            </p:cNvPr>
            <p:cNvSpPr txBox="1"/>
            <p:nvPr/>
          </p:nvSpPr>
          <p:spPr>
            <a:xfrm>
              <a:off x="9771062" y="217852"/>
              <a:ext cx="10214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87°F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45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8BF505-D925-4F31-BDF6-12042BAB0806}"/>
              </a:ext>
            </a:extLst>
          </p:cNvPr>
          <p:cNvSpPr txBox="1"/>
          <p:nvPr/>
        </p:nvSpPr>
        <p:spPr>
          <a:xfrm>
            <a:off x="739303" y="741962"/>
            <a:ext cx="1102466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1023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700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550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E2394A-4181-4C6D-B907-8A4D0DE251FC}"/>
              </a:ext>
            </a:extLst>
          </p:cNvPr>
          <p:cNvSpPr/>
          <p:nvPr/>
        </p:nvSpPr>
        <p:spPr>
          <a:xfrm>
            <a:off x="751771" y="1905132"/>
            <a:ext cx="2791837" cy="178016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Practical Heating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Range for Project Heater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3E373-A35F-4645-9F92-2E3A1F22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DDEA7-2FDA-4FB9-87F1-48B184B042E5}"/>
              </a:ext>
            </a:extLst>
          </p:cNvPr>
          <p:cNvSpPr txBox="1"/>
          <p:nvPr/>
        </p:nvSpPr>
        <p:spPr>
          <a:xfrm>
            <a:off x="2428672" y="741961"/>
            <a:ext cx="1102468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185</a:t>
            </a:r>
            <a:r>
              <a:rPr lang="en-US" sz="2400" dirty="0">
                <a:sym typeface="Symbol" panose="05050102010706020507" pitchFamily="18" charset="2"/>
              </a:rPr>
              <a:t>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rgbClr val="003087"/>
                </a:solidFill>
              </a:rPr>
              <a:t>118</a:t>
            </a:r>
            <a:r>
              <a:rPr lang="en-US" sz="2400" b="1" dirty="0">
                <a:solidFill>
                  <a:srgbClr val="003087"/>
                </a:solidFill>
                <a:sym typeface="Symbol" panose="05050102010706020507" pitchFamily="18" charset="2"/>
              </a:rPr>
              <a:t></a:t>
            </a:r>
            <a:endParaRPr lang="en-US" sz="2400" b="1" dirty="0">
              <a:solidFill>
                <a:srgbClr val="003087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b="1" dirty="0">
                <a:solidFill>
                  <a:srgbClr val="003087"/>
                </a:solidFill>
              </a:rPr>
              <a:t>87</a:t>
            </a:r>
            <a:r>
              <a:rPr lang="en-US" sz="2400" b="1" dirty="0">
                <a:solidFill>
                  <a:srgbClr val="003087"/>
                </a:solidFill>
                <a:sym typeface="Symbol" panose="05050102010706020507" pitchFamily="18" charset="2"/>
              </a:rPr>
              <a:t></a:t>
            </a:r>
            <a:endParaRPr lang="en-US" sz="2400" b="1" dirty="0">
              <a:solidFill>
                <a:srgbClr val="003087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</a:t>
            </a:r>
            <a:r>
              <a:rPr lang="en-US" sz="2400" dirty="0">
                <a:sym typeface="Symbol" panose="05050102010706020507" pitchFamily="18" charset="2"/>
              </a:rPr>
              <a:t>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F44694-3C90-4AF0-82AF-ADF830187E26}"/>
              </a:ext>
            </a:extLst>
          </p:cNvPr>
          <p:cNvSpPr txBox="1"/>
          <p:nvPr/>
        </p:nvSpPr>
        <p:spPr>
          <a:xfrm>
            <a:off x="501826" y="95630"/>
            <a:ext cx="157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Potentiometer</a:t>
            </a:r>
          </a:p>
          <a:p>
            <a:pPr algn="ctr"/>
            <a:r>
              <a:rPr lang="en-US" b="1" dirty="0"/>
              <a:t>Analog 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BBD8D-95CA-4608-A599-0B9EBE084CBB}"/>
              </a:ext>
            </a:extLst>
          </p:cNvPr>
          <p:cNvSpPr txBox="1"/>
          <p:nvPr/>
        </p:nvSpPr>
        <p:spPr>
          <a:xfrm>
            <a:off x="2276029" y="95630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Cal. Eqn.</a:t>
            </a:r>
          </a:p>
          <a:p>
            <a:pPr algn="ctr"/>
            <a:r>
              <a:rPr lang="en-US" b="1" dirty="0"/>
              <a:t>Temp. Range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08B333-9C69-46EE-8263-6E103D71BBF5}"/>
              </a:ext>
            </a:extLst>
          </p:cNvPr>
          <p:cNvSpPr txBox="1"/>
          <p:nvPr/>
        </p:nvSpPr>
        <p:spPr>
          <a:xfrm>
            <a:off x="6154569" y="741961"/>
            <a:ext cx="1102466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1023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700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550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70DAD0-89AD-4B70-BD41-6623C15213CE}"/>
              </a:ext>
            </a:extLst>
          </p:cNvPr>
          <p:cNvCxnSpPr>
            <a:cxnSpLocks/>
          </p:cNvCxnSpPr>
          <p:nvPr/>
        </p:nvCxnSpPr>
        <p:spPr>
          <a:xfrm flipV="1">
            <a:off x="6705802" y="3685294"/>
            <a:ext cx="0" cy="188364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3CDC85C-BFD2-4704-B8C9-39D28B43DC27}"/>
              </a:ext>
            </a:extLst>
          </p:cNvPr>
          <p:cNvSpPr txBox="1"/>
          <p:nvPr/>
        </p:nvSpPr>
        <p:spPr>
          <a:xfrm>
            <a:off x="4998777" y="4658982"/>
            <a:ext cx="109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Offset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BBFCAE-3C16-4B8E-9B92-40D31E45FEAC}"/>
              </a:ext>
            </a:extLst>
          </p:cNvPr>
          <p:cNvCxnSpPr/>
          <p:nvPr/>
        </p:nvCxnSpPr>
        <p:spPr>
          <a:xfrm flipV="1">
            <a:off x="3531139" y="3685294"/>
            <a:ext cx="2623430" cy="23196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7C86BF-6306-4261-9120-8546D7804582}"/>
              </a:ext>
            </a:extLst>
          </p:cNvPr>
          <p:cNvCxnSpPr>
            <a:cxnSpLocks/>
          </p:cNvCxnSpPr>
          <p:nvPr/>
        </p:nvCxnSpPr>
        <p:spPr>
          <a:xfrm>
            <a:off x="3531139" y="741961"/>
            <a:ext cx="2623430" cy="13257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D0C7450-5578-40DC-B1E4-922559BCA838}"/>
              </a:ext>
            </a:extLst>
          </p:cNvPr>
          <p:cNvSpPr txBox="1"/>
          <p:nvPr/>
        </p:nvSpPr>
        <p:spPr>
          <a:xfrm>
            <a:off x="3675890" y="2472047"/>
            <a:ext cx="2486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15% Scale Factor</a:t>
            </a:r>
          </a:p>
          <a:p>
            <a:pPr algn="ctr"/>
            <a:r>
              <a:rPr lang="en-US" sz="2400" b="1" dirty="0"/>
              <a:t>.15 * 1023 = 153.5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B44FEC1-17AB-49C2-8970-1470F8AF462E}"/>
              </a:ext>
            </a:extLst>
          </p:cNvPr>
          <p:cNvCxnSpPr/>
          <p:nvPr/>
        </p:nvCxnSpPr>
        <p:spPr>
          <a:xfrm>
            <a:off x="6154568" y="2067746"/>
            <a:ext cx="0" cy="161754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7EFF0AE-757A-4A86-ADAC-8E185BB8C1B0}"/>
              </a:ext>
            </a:extLst>
          </p:cNvPr>
          <p:cNvSpPr txBox="1"/>
          <p:nvPr/>
        </p:nvSpPr>
        <p:spPr>
          <a:xfrm>
            <a:off x="7645770" y="265758"/>
            <a:ext cx="42351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Convert </a:t>
            </a:r>
            <a:r>
              <a:rPr lang="en-US" sz="2800" dirty="0" err="1"/>
              <a:t>AnalogRead</a:t>
            </a:r>
            <a:r>
              <a:rPr lang="en-US" sz="2800" dirty="0"/>
              <a:t> value to a range of about 550 to 700; corresponding to a Fahrenheit temperature of  about 87</a:t>
            </a:r>
            <a:r>
              <a:rPr lang="en-US" sz="2800" dirty="0">
                <a:sym typeface="Symbol" panose="05050102010706020507" pitchFamily="18" charset="2"/>
              </a:rPr>
              <a:t> to </a:t>
            </a:r>
            <a:r>
              <a:rPr lang="en-US" sz="2800" dirty="0"/>
              <a:t>118</a:t>
            </a:r>
            <a:r>
              <a:rPr lang="en-US" sz="2800" dirty="0">
                <a:sym typeface="Symbol" panose="05050102010706020507" pitchFamily="18" charset="2"/>
              </a:rPr>
              <a:t>.</a:t>
            </a:r>
          </a:p>
          <a:p>
            <a:endParaRPr lang="en-US" sz="2800" dirty="0">
              <a:sym typeface="Symbol" panose="05050102010706020507" pitchFamily="18" charset="2"/>
            </a:endParaRPr>
          </a:p>
          <a:p>
            <a:r>
              <a:rPr lang="en-US" sz="2800" dirty="0">
                <a:sym typeface="Symbol" panose="05050102010706020507" pitchFamily="18" charset="2"/>
              </a:rPr>
              <a:t>We can now use the full range of the potentiometer to adjust the temperature to values the system can deliver.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BEA901-7426-4377-8A1D-ACA5E6784067}"/>
              </a:ext>
            </a:extLst>
          </p:cNvPr>
          <p:cNvCxnSpPr>
            <a:cxnSpLocks/>
          </p:cNvCxnSpPr>
          <p:nvPr/>
        </p:nvCxnSpPr>
        <p:spPr>
          <a:xfrm>
            <a:off x="1841768" y="748656"/>
            <a:ext cx="5869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EEA7E88-0124-48A0-93C7-55ACFA04D3DD}"/>
              </a:ext>
            </a:extLst>
          </p:cNvPr>
          <p:cNvCxnSpPr>
            <a:cxnSpLocks/>
          </p:cNvCxnSpPr>
          <p:nvPr/>
        </p:nvCxnSpPr>
        <p:spPr>
          <a:xfrm>
            <a:off x="1841768" y="6004940"/>
            <a:ext cx="5869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5E9D44-F5DD-46A0-AA28-7543309C3B21}"/>
                  </a:ext>
                </a:extLst>
              </p:cNvPr>
              <p:cNvSpPr txBox="1"/>
              <p:nvPr/>
            </p:nvSpPr>
            <p:spPr>
              <a:xfrm>
                <a:off x="7645770" y="5215193"/>
                <a:ext cx="41829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𝑺𝒆𝒕𝒑𝒐𝒊𝒏𝒕𝑨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0.15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𝑑𝑖𝑎𝑙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+550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45E9D44-F5DD-46A0-AA28-7543309C3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5770" y="5215193"/>
                <a:ext cx="4182940" cy="369332"/>
              </a:xfrm>
              <a:prstGeom prst="rect">
                <a:avLst/>
              </a:prstGeom>
              <a:blipFill>
                <a:blip r:embed="rId2"/>
                <a:stretch>
                  <a:fillRect l="-2041" r="-160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DA6BD4-C2AB-4DAC-87D2-8A2FE0C74868}"/>
                  </a:ext>
                </a:extLst>
              </p:cNvPr>
              <p:cNvSpPr/>
              <p:nvPr/>
            </p:nvSpPr>
            <p:spPr>
              <a:xfrm>
                <a:off x="4202135" y="6162025"/>
                <a:ext cx="68872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𝑆𝑒𝑡𝑝𝑜𝑖𝑛𝑡𝐹</m:t>
                      </m:r>
                      <m:r>
                        <a:rPr lang="en-US" sz="2800" i="1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=0.2063∙</m:t>
                      </m:r>
                      <m:r>
                        <a:rPr lang="en-US" sz="28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𝑺𝒆𝒕𝒑𝒐𝒊𝒏𝒕𝑨</m:t>
                      </m:r>
                      <m:r>
                        <a:rPr lang="en-US" sz="2800" i="1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−26.428</m:t>
                      </m:r>
                    </m:oMath>
                  </m:oMathPara>
                </a14:m>
                <a:endParaRPr lang="en-US" sz="2800" dirty="0">
                  <a:solidFill>
                    <a:srgbClr val="003087"/>
                  </a:solidFill>
                </a:endParaRPr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DA6BD4-C2AB-4DAC-87D2-8A2FE0C74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135" y="6162025"/>
                <a:ext cx="688727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E0D862F-FA52-4E0B-81D9-864AA3E657E3}"/>
              </a:ext>
            </a:extLst>
          </p:cNvPr>
          <p:cNvCxnSpPr>
            <a:stCxn id="31" idx="3"/>
            <a:endCxn id="32" idx="3"/>
          </p:cNvCxnSpPr>
          <p:nvPr/>
        </p:nvCxnSpPr>
        <p:spPr>
          <a:xfrm flipH="1">
            <a:off x="11089405" y="5399859"/>
            <a:ext cx="739305" cy="1023776"/>
          </a:xfrm>
          <a:prstGeom prst="bentConnector3">
            <a:avLst>
              <a:gd name="adj1" fmla="val -309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0443F9-5A7E-4183-A27A-C49224D44BF7}"/>
                  </a:ext>
                </a:extLst>
              </p:cNvPr>
              <p:cNvSpPr txBox="1"/>
              <p:nvPr/>
            </p:nvSpPr>
            <p:spPr>
              <a:xfrm>
                <a:off x="7531195" y="5601105"/>
                <a:ext cx="1545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550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700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0443F9-5A7E-4183-A27A-C49224D44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195" y="5601105"/>
                <a:ext cx="15458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00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9</a:t>
            </a:fld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66658" y="275127"/>
            <a:ext cx="8426357" cy="705609"/>
          </a:xfrm>
        </p:spPr>
        <p:txBody>
          <a:bodyPr>
            <a:noAutofit/>
          </a:bodyPr>
          <a:lstStyle/>
          <a:p>
            <a:r>
              <a:rPr lang="en-US" sz="4800" b="1" dirty="0"/>
              <a:t>Controlling Setpoint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75C8F-3C7A-4381-82E7-D2198D970B82}"/>
                  </a:ext>
                </a:extLst>
              </p:cNvPr>
              <p:cNvSpPr txBox="1"/>
              <p:nvPr/>
            </p:nvSpPr>
            <p:spPr>
              <a:xfrm>
                <a:off x="2258296" y="1537792"/>
                <a:ext cx="662360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𝑺𝒆𝒕𝒑𝒐𝒊𝒏𝒕𝑨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𝑫𝒊𝒂𝒍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𝟓𝟓𝟎</m:t>
                      </m:r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D375C8F-3C7A-4381-82E7-D2198D970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96" y="1537792"/>
                <a:ext cx="6623608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2921EE2-DD49-4D06-B3F3-AE9F0EAB5B2F}"/>
              </a:ext>
            </a:extLst>
          </p:cNvPr>
          <p:cNvSpPr txBox="1"/>
          <p:nvPr/>
        </p:nvSpPr>
        <p:spPr>
          <a:xfrm>
            <a:off x="1881974" y="2196444"/>
            <a:ext cx="856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Scaled Analog Input from Potentiometer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0C777A-C49E-4C86-84CE-4A6A5B82C855}"/>
                  </a:ext>
                </a:extLst>
              </p:cNvPr>
              <p:cNvSpPr txBox="1"/>
              <p:nvPr/>
            </p:nvSpPr>
            <p:spPr>
              <a:xfrm>
                <a:off x="848854" y="5200180"/>
                <a:ext cx="94881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𝑻𝒆𝒎𝒑𝑭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𝟐𝟎𝟔𝟑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𝑨𝒏𝒂𝒍𝒐𝒈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𝑽𝒂𝒍𝒖𝒆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𝟒𝟐𝟖</m:t>
                      </m:r>
                    </m:oMath>
                  </m:oMathPara>
                </a14:m>
                <a:endParaRPr lang="en-US" sz="36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0C777A-C49E-4C86-84CE-4A6A5B82C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54" y="5200180"/>
                <a:ext cx="948817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440400-4837-45D0-A11B-B6B1CA69A69F}"/>
                  </a:ext>
                </a:extLst>
              </p:cNvPr>
              <p:cNvSpPr txBox="1"/>
              <p:nvPr/>
            </p:nvSpPr>
            <p:spPr>
              <a:xfrm>
                <a:off x="420550" y="3410984"/>
                <a:ext cx="102991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𝑺𝒆𝒕𝑷𝒐𝒊𝒏𝒕𝑭</m:t>
                      </m:r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𝟐𝟎𝟔𝟑</m:t>
                      </m:r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𝑺𝒆𝒕𝒑𝒐𝒊𝒏𝒕𝑨</m:t>
                      </m:r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1" i="1" smtClean="0">
                          <a:solidFill>
                            <a:srgbClr val="003087"/>
                          </a:solidFill>
                          <a:latin typeface="Cambria Math" panose="02040503050406030204" pitchFamily="18" charset="0"/>
                        </a:rPr>
                        <m:t>𝟒𝟐𝟖</m:t>
                      </m:r>
                    </m:oMath>
                  </m:oMathPara>
                </a14:m>
                <a:endParaRPr lang="en-US" sz="4000" b="1" dirty="0">
                  <a:solidFill>
                    <a:srgbClr val="003087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440400-4837-45D0-A11B-B6B1CA69A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" y="3410984"/>
                <a:ext cx="1029910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8202348-C479-4D5C-9CBD-3E31E585EA1E}"/>
              </a:ext>
            </a:extLst>
          </p:cNvPr>
          <p:cNvSpPr txBox="1"/>
          <p:nvPr/>
        </p:nvSpPr>
        <p:spPr>
          <a:xfrm>
            <a:off x="2376231" y="4049517"/>
            <a:ext cx="786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3087"/>
                </a:solidFill>
              </a:rPr>
              <a:t>Desired Temperature in Fahrenheit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1C3829-130B-496C-8A8D-06F8F24D5C24}"/>
              </a:ext>
            </a:extLst>
          </p:cNvPr>
          <p:cNvSpPr txBox="1"/>
          <p:nvPr/>
        </p:nvSpPr>
        <p:spPr>
          <a:xfrm>
            <a:off x="2452975" y="5762801"/>
            <a:ext cx="786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Actual Temperature from Thermistor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F516CE-5FF4-44ED-BAC1-6D1717245E55}"/>
              </a:ext>
            </a:extLst>
          </p:cNvPr>
          <p:cNvSpPr/>
          <p:nvPr/>
        </p:nvSpPr>
        <p:spPr>
          <a:xfrm>
            <a:off x="8208003" y="176470"/>
            <a:ext cx="3546848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550 to 700</a:t>
            </a:r>
          </a:p>
          <a:p>
            <a:pPr algn="ctr"/>
            <a:r>
              <a:rPr lang="en-US" sz="3200" b="1" dirty="0">
                <a:solidFill>
                  <a:srgbClr val="003087"/>
                </a:solidFill>
              </a:rPr>
              <a:t>87.0°F to 118.0°F</a:t>
            </a:r>
          </a:p>
        </p:txBody>
      </p:sp>
    </p:spTree>
    <p:extLst>
      <p:ext uri="{BB962C8B-B14F-4D97-AF65-F5344CB8AC3E}">
        <p14:creationId xmlns:p14="http://schemas.microsoft.com/office/powerpoint/2010/main" val="23898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17847</TotalTime>
  <Words>1788</Words>
  <Application>Microsoft Office PowerPoint</Application>
  <PresentationFormat>Widescreen</PresentationFormat>
  <Paragraphs>319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Theme</vt:lpstr>
      <vt:lpstr>Potentiometers with the  Sous Vide</vt:lpstr>
      <vt:lpstr>Potentiometers with the Sous Vide</vt:lpstr>
      <vt:lpstr>Potentiometer with the Sous Vide</vt:lpstr>
      <vt:lpstr>Recall Potentiometer Activity</vt:lpstr>
      <vt:lpstr>Potentiometers With Your Sous Vide</vt:lpstr>
      <vt:lpstr>Potentiometer With Your Sous Vide</vt:lpstr>
      <vt:lpstr>Scale the input to use the full dial range</vt:lpstr>
      <vt:lpstr>PowerPoint Presentation</vt:lpstr>
      <vt:lpstr>Controlling Setpoint</vt:lpstr>
      <vt:lpstr>Summary</vt:lpstr>
      <vt:lpstr>Old Charts</vt:lpstr>
      <vt:lpstr>Determining the Setpoint Range</vt:lpstr>
      <vt:lpstr>Determining the Setpoint Range</vt:lpstr>
      <vt:lpstr>Determining the Setpoint Range</vt:lpstr>
      <vt:lpstr>Determining the Setpoint Range</vt:lpstr>
      <vt:lpstr>Determining the Setpoint Range</vt:lpstr>
      <vt:lpstr>Determining the Setpoint Range</vt:lpstr>
      <vt:lpstr>Determining the Setpoint Range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Marvin Nelson</cp:lastModifiedBy>
  <cp:revision>224</cp:revision>
  <cp:lastPrinted>2022-02-14T17:10:34Z</cp:lastPrinted>
  <dcterms:created xsi:type="dcterms:W3CDTF">2017-03-05T23:41:57Z</dcterms:created>
  <dcterms:modified xsi:type="dcterms:W3CDTF">2022-02-14T17:10:53Z</dcterms:modified>
</cp:coreProperties>
</file>