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80" r:id="rId2"/>
    <p:sldId id="325" r:id="rId3"/>
    <p:sldId id="293" r:id="rId4"/>
    <p:sldId id="317" r:id="rId5"/>
    <p:sldId id="296" r:id="rId6"/>
    <p:sldId id="297" r:id="rId7"/>
    <p:sldId id="298" r:id="rId8"/>
    <p:sldId id="319" r:id="rId9"/>
    <p:sldId id="320" r:id="rId10"/>
    <p:sldId id="324" r:id="rId11"/>
    <p:sldId id="321" r:id="rId12"/>
    <p:sldId id="322" r:id="rId13"/>
  </p:sldIdLst>
  <p:sldSz cx="12192000" cy="6858000"/>
  <p:notesSz cx="9290050" cy="7004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ystal Corbett" initials="KC" lastIdx="1" clrIdx="0">
    <p:extLst>
      <p:ext uri="{19B8F6BF-5375-455C-9EA6-DF929625EA0E}">
        <p15:presenceInfo xmlns:p15="http://schemas.microsoft.com/office/powerpoint/2012/main" userId="58c6bbe1d5ca823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B333B"/>
    <a:srgbClr val="003087"/>
    <a:srgbClr val="00B050"/>
    <a:srgbClr val="595959"/>
    <a:srgbClr val="A5A5A5"/>
    <a:srgbClr val="69B3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53" autoAdjust="0"/>
    <p:restoredTop sz="96192" autoAdjust="0"/>
  </p:normalViewPr>
  <p:slideViewPr>
    <p:cSldViewPr snapToGrid="0">
      <p:cViewPr varScale="1">
        <p:scale>
          <a:sx n="82" d="100"/>
          <a:sy n="82" d="100"/>
        </p:scale>
        <p:origin x="576" y="96"/>
      </p:cViewPr>
      <p:guideLst/>
    </p:cSldViewPr>
  </p:slideViewPr>
  <p:notesTextViewPr>
    <p:cViewPr>
      <p:scale>
        <a:sx n="3" d="2"/>
        <a:sy n="3" d="2"/>
      </p:scale>
      <p:origin x="0" y="0"/>
    </p:cViewPr>
  </p:notesTextViewPr>
  <p:sorterViewPr>
    <p:cViewPr varScale="1">
      <p:scale>
        <a:sx n="100" d="100"/>
        <a:sy n="100" d="100"/>
      </p:scale>
      <p:origin x="0" y="-23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25688" cy="351419"/>
          </a:xfrm>
          <a:prstGeom prst="rect">
            <a:avLst/>
          </a:prstGeom>
        </p:spPr>
        <p:txBody>
          <a:bodyPr vert="horz" lIns="93100" tIns="46550" rIns="93100" bIns="46550" rtlCol="0"/>
          <a:lstStyle>
            <a:lvl1pPr algn="l">
              <a:defRPr sz="1200"/>
            </a:lvl1pPr>
          </a:lstStyle>
          <a:p>
            <a:endParaRPr lang="en-US"/>
          </a:p>
        </p:txBody>
      </p:sp>
      <p:sp>
        <p:nvSpPr>
          <p:cNvPr id="3" name="Date Placeholder 2"/>
          <p:cNvSpPr>
            <a:spLocks noGrp="1"/>
          </p:cNvSpPr>
          <p:nvPr>
            <p:ph type="dt" idx="1"/>
          </p:nvPr>
        </p:nvSpPr>
        <p:spPr>
          <a:xfrm>
            <a:off x="5262214" y="1"/>
            <a:ext cx="4025688" cy="351419"/>
          </a:xfrm>
          <a:prstGeom prst="rect">
            <a:avLst/>
          </a:prstGeom>
        </p:spPr>
        <p:txBody>
          <a:bodyPr vert="horz" lIns="93100" tIns="46550" rIns="93100" bIns="46550" rtlCol="0"/>
          <a:lstStyle>
            <a:lvl1pPr algn="r">
              <a:defRPr sz="1200"/>
            </a:lvl1pPr>
          </a:lstStyle>
          <a:p>
            <a:fld id="{E12FD5A5-DF4B-4627-9F9C-6066DB7694D9}" type="datetimeFigureOut">
              <a:rPr lang="en-US" smtClean="0"/>
              <a:t>2/10/2022</a:t>
            </a:fld>
            <a:endParaRPr lang="en-US"/>
          </a:p>
        </p:txBody>
      </p:sp>
      <p:sp>
        <p:nvSpPr>
          <p:cNvPr id="4" name="Slide Image Placeholder 3"/>
          <p:cNvSpPr>
            <a:spLocks noGrp="1" noRot="1" noChangeAspect="1"/>
          </p:cNvSpPr>
          <p:nvPr>
            <p:ph type="sldImg" idx="2"/>
          </p:nvPr>
        </p:nvSpPr>
        <p:spPr>
          <a:xfrm>
            <a:off x="2544763" y="876300"/>
            <a:ext cx="4200525" cy="2362200"/>
          </a:xfrm>
          <a:prstGeom prst="rect">
            <a:avLst/>
          </a:prstGeom>
          <a:noFill/>
          <a:ln w="12700">
            <a:solidFill>
              <a:prstClr val="black"/>
            </a:solidFill>
          </a:ln>
        </p:spPr>
        <p:txBody>
          <a:bodyPr vert="horz" lIns="93100" tIns="46550" rIns="93100" bIns="46550" rtlCol="0" anchor="ctr"/>
          <a:lstStyle/>
          <a:p>
            <a:endParaRPr lang="en-US"/>
          </a:p>
        </p:txBody>
      </p:sp>
      <p:sp>
        <p:nvSpPr>
          <p:cNvPr id="5" name="Notes Placeholder 4"/>
          <p:cNvSpPr>
            <a:spLocks noGrp="1"/>
          </p:cNvSpPr>
          <p:nvPr>
            <p:ph type="body" sz="quarter" idx="3"/>
          </p:nvPr>
        </p:nvSpPr>
        <p:spPr>
          <a:xfrm>
            <a:off x="929005" y="3370698"/>
            <a:ext cx="7432040" cy="2757845"/>
          </a:xfrm>
          <a:prstGeom prst="rect">
            <a:avLst/>
          </a:prstGeom>
        </p:spPr>
        <p:txBody>
          <a:bodyPr vert="horz" lIns="93100" tIns="46550" rIns="93100" bIns="4655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652633"/>
            <a:ext cx="4025688" cy="351418"/>
          </a:xfrm>
          <a:prstGeom prst="rect">
            <a:avLst/>
          </a:prstGeom>
        </p:spPr>
        <p:txBody>
          <a:bodyPr vert="horz" lIns="93100" tIns="46550" rIns="93100" bIns="46550" rtlCol="0" anchor="b"/>
          <a:lstStyle>
            <a:lvl1pPr algn="l">
              <a:defRPr sz="1200"/>
            </a:lvl1pPr>
          </a:lstStyle>
          <a:p>
            <a:endParaRPr lang="en-US"/>
          </a:p>
        </p:txBody>
      </p:sp>
      <p:sp>
        <p:nvSpPr>
          <p:cNvPr id="7" name="Slide Number Placeholder 6"/>
          <p:cNvSpPr>
            <a:spLocks noGrp="1"/>
          </p:cNvSpPr>
          <p:nvPr>
            <p:ph type="sldNum" sz="quarter" idx="5"/>
          </p:nvPr>
        </p:nvSpPr>
        <p:spPr>
          <a:xfrm>
            <a:off x="5262214" y="6652633"/>
            <a:ext cx="4025688" cy="351418"/>
          </a:xfrm>
          <a:prstGeom prst="rect">
            <a:avLst/>
          </a:prstGeom>
        </p:spPr>
        <p:txBody>
          <a:bodyPr vert="horz" lIns="93100" tIns="46550" rIns="93100" bIns="46550" rtlCol="0" anchor="b"/>
          <a:lstStyle>
            <a:lvl1pPr algn="r">
              <a:defRPr sz="1200"/>
            </a:lvl1pPr>
          </a:lstStyle>
          <a:p>
            <a:fld id="{CD1A2F82-008E-42F5-875F-E0FDFEC9A36F}" type="slidenum">
              <a:rPr lang="en-US" smtClean="0"/>
              <a:t>‹#›</a:t>
            </a:fld>
            <a:endParaRPr lang="en-US"/>
          </a:p>
        </p:txBody>
      </p:sp>
    </p:spTree>
    <p:extLst>
      <p:ext uri="{BB962C8B-B14F-4D97-AF65-F5344CB8AC3E}">
        <p14:creationId xmlns:p14="http://schemas.microsoft.com/office/powerpoint/2010/main" val="611795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1A2F82-008E-42F5-875F-E0FDFEC9A36F}" type="slidenum">
              <a:rPr lang="en-US" smtClean="0"/>
              <a:t>3</a:t>
            </a:fld>
            <a:endParaRPr lang="en-US"/>
          </a:p>
        </p:txBody>
      </p:sp>
    </p:spTree>
    <p:extLst>
      <p:ext uri="{BB962C8B-B14F-4D97-AF65-F5344CB8AC3E}">
        <p14:creationId xmlns:p14="http://schemas.microsoft.com/office/powerpoint/2010/main" val="2082760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1A2F82-008E-42F5-875F-E0FDFEC9A36F}" type="slidenum">
              <a:rPr lang="en-US" smtClean="0"/>
              <a:t>4</a:t>
            </a:fld>
            <a:endParaRPr lang="en-US"/>
          </a:p>
        </p:txBody>
      </p:sp>
    </p:spTree>
    <p:extLst>
      <p:ext uri="{BB962C8B-B14F-4D97-AF65-F5344CB8AC3E}">
        <p14:creationId xmlns:p14="http://schemas.microsoft.com/office/powerpoint/2010/main" val="1480229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A845FB1-D36B-4391-8864-D05D8C06178A}" type="datetime1">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9F945A-7155-4828-81E1-722329993529}" type="slidenum">
              <a:rPr lang="en-US" smtClean="0"/>
              <a:t>‹#›</a:t>
            </a:fld>
            <a:endParaRPr lang="en-US"/>
          </a:p>
        </p:txBody>
      </p:sp>
    </p:spTree>
    <p:extLst>
      <p:ext uri="{BB962C8B-B14F-4D97-AF65-F5344CB8AC3E}">
        <p14:creationId xmlns:p14="http://schemas.microsoft.com/office/powerpoint/2010/main" val="3377329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568FCE-8F93-4D12-84F3-B18965AC2A84}" type="datetime1">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9F945A-7155-4828-81E1-722329993529}" type="slidenum">
              <a:rPr lang="en-US" smtClean="0"/>
              <a:t>‹#›</a:t>
            </a:fld>
            <a:endParaRPr lang="en-US"/>
          </a:p>
        </p:txBody>
      </p:sp>
    </p:spTree>
    <p:extLst>
      <p:ext uri="{BB962C8B-B14F-4D97-AF65-F5344CB8AC3E}">
        <p14:creationId xmlns:p14="http://schemas.microsoft.com/office/powerpoint/2010/main" val="2844620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E7B4FC-7E49-47B0-AB63-0EE9A4048EF2}" type="datetime1">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9F945A-7155-4828-81E1-722329993529}" type="slidenum">
              <a:rPr lang="en-US" smtClean="0"/>
              <a:t>‹#›</a:t>
            </a:fld>
            <a:endParaRPr lang="en-US"/>
          </a:p>
        </p:txBody>
      </p:sp>
    </p:spTree>
    <p:extLst>
      <p:ext uri="{BB962C8B-B14F-4D97-AF65-F5344CB8AC3E}">
        <p14:creationId xmlns:p14="http://schemas.microsoft.com/office/powerpoint/2010/main" val="3142895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A13D7E-1CFE-4B3E-AED2-10EF9441C6D2}" type="datetime1">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20200" y="6356350"/>
            <a:ext cx="2743200" cy="365125"/>
          </a:xfrm>
        </p:spPr>
        <p:txBody>
          <a:bodyPr/>
          <a:lstStyle>
            <a:lvl1pPr>
              <a:defRPr/>
            </a:lvl1pPr>
          </a:lstStyle>
          <a:p>
            <a:fld id="{9CEB20FD-57B4-4116-B954-02381E95969F}" type="slidenum">
              <a:rPr lang="en-US" smtClean="0"/>
              <a:pPr/>
              <a:t>‹#›</a:t>
            </a:fld>
            <a:endParaRPr lang="en-US" dirty="0"/>
          </a:p>
        </p:txBody>
      </p:sp>
    </p:spTree>
    <p:extLst>
      <p:ext uri="{BB962C8B-B14F-4D97-AF65-F5344CB8AC3E}">
        <p14:creationId xmlns:p14="http://schemas.microsoft.com/office/powerpoint/2010/main" val="3374629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7292594-8B53-425F-9F52-CF0BE8986943}" type="datetime1">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9F945A-7155-4828-81E1-722329993529}" type="slidenum">
              <a:rPr lang="en-US" smtClean="0"/>
              <a:t>‹#›</a:t>
            </a:fld>
            <a:endParaRPr lang="en-US"/>
          </a:p>
        </p:txBody>
      </p:sp>
    </p:spTree>
    <p:extLst>
      <p:ext uri="{BB962C8B-B14F-4D97-AF65-F5344CB8AC3E}">
        <p14:creationId xmlns:p14="http://schemas.microsoft.com/office/powerpoint/2010/main" val="1405738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7CC34F-8BF9-4379-9584-4F9F5FDE5C61}" type="datetime1">
              <a:rPr lang="en-US" smtClean="0"/>
              <a:t>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9F945A-7155-4828-81E1-722329993529}" type="slidenum">
              <a:rPr lang="en-US" smtClean="0"/>
              <a:t>‹#›</a:t>
            </a:fld>
            <a:endParaRPr lang="en-US"/>
          </a:p>
        </p:txBody>
      </p:sp>
    </p:spTree>
    <p:extLst>
      <p:ext uri="{BB962C8B-B14F-4D97-AF65-F5344CB8AC3E}">
        <p14:creationId xmlns:p14="http://schemas.microsoft.com/office/powerpoint/2010/main" val="895345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859234-9316-478F-9D5A-A6C6C1AD1631}" type="datetime1">
              <a:rPr lang="en-US" smtClean="0"/>
              <a:t>2/10/2022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9F945A-7155-4828-81E1-722329993529}" type="slidenum">
              <a:rPr lang="en-US" smtClean="0"/>
              <a:t>‹#›</a:t>
            </a:fld>
            <a:endParaRPr lang="en-US"/>
          </a:p>
        </p:txBody>
      </p:sp>
    </p:spTree>
    <p:extLst>
      <p:ext uri="{BB962C8B-B14F-4D97-AF65-F5344CB8AC3E}">
        <p14:creationId xmlns:p14="http://schemas.microsoft.com/office/powerpoint/2010/main" val="2068346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51D79D6-E007-4C22-A104-30B040C23118}" type="datetime1">
              <a:rPr lang="en-US" smtClean="0"/>
              <a:t>2/10/2022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9F945A-7155-4828-81E1-722329993529}" type="slidenum">
              <a:rPr lang="en-US" smtClean="0"/>
              <a:t>‹#›</a:t>
            </a:fld>
            <a:endParaRPr lang="en-US"/>
          </a:p>
        </p:txBody>
      </p:sp>
    </p:spTree>
    <p:extLst>
      <p:ext uri="{BB962C8B-B14F-4D97-AF65-F5344CB8AC3E}">
        <p14:creationId xmlns:p14="http://schemas.microsoft.com/office/powerpoint/2010/main" val="3054930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04D494-BD0C-4F1D-AE3E-6DBE5D6B45EE}" type="datetime1">
              <a:rPr lang="en-US" smtClean="0"/>
              <a:t>2/10/2022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9F945A-7155-4828-81E1-722329993529}" type="slidenum">
              <a:rPr lang="en-US" smtClean="0"/>
              <a:t>‹#›</a:t>
            </a:fld>
            <a:endParaRPr lang="en-US"/>
          </a:p>
        </p:txBody>
      </p:sp>
    </p:spTree>
    <p:extLst>
      <p:ext uri="{BB962C8B-B14F-4D97-AF65-F5344CB8AC3E}">
        <p14:creationId xmlns:p14="http://schemas.microsoft.com/office/powerpoint/2010/main" val="1215462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E1C26B-6CE4-48A4-936C-1A3A830F32FC}" type="datetime1">
              <a:rPr lang="en-US" smtClean="0"/>
              <a:t>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9F945A-7155-4828-81E1-722329993529}" type="slidenum">
              <a:rPr lang="en-US" smtClean="0"/>
              <a:t>‹#›</a:t>
            </a:fld>
            <a:endParaRPr lang="en-US"/>
          </a:p>
        </p:txBody>
      </p:sp>
    </p:spTree>
    <p:extLst>
      <p:ext uri="{BB962C8B-B14F-4D97-AF65-F5344CB8AC3E}">
        <p14:creationId xmlns:p14="http://schemas.microsoft.com/office/powerpoint/2010/main" val="4250444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5EAB94-FC85-4FF7-A739-C75CEDCAB84A}" type="datetime1">
              <a:rPr lang="en-US" smtClean="0"/>
              <a:t>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9F945A-7155-4828-81E1-722329993529}" type="slidenum">
              <a:rPr lang="en-US" smtClean="0"/>
              <a:t>‹#›</a:t>
            </a:fld>
            <a:endParaRPr lang="en-US"/>
          </a:p>
        </p:txBody>
      </p:sp>
    </p:spTree>
    <p:extLst>
      <p:ext uri="{BB962C8B-B14F-4D97-AF65-F5344CB8AC3E}">
        <p14:creationId xmlns:p14="http://schemas.microsoft.com/office/powerpoint/2010/main" val="1969576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6B552B-D5C0-4E00-8985-5A7619954177}" type="datetime1">
              <a:rPr lang="en-US" smtClean="0"/>
              <a:t>2/10/2022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9F945A-7155-4828-81E1-722329993529}" type="slidenum">
              <a:rPr lang="en-US" smtClean="0"/>
              <a:t>‹#›</a:t>
            </a:fld>
            <a:endParaRPr lang="en-US"/>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994" y="6311900"/>
            <a:ext cx="1898734" cy="619464"/>
          </a:xfrm>
          <a:prstGeom prst="rect">
            <a:avLst/>
          </a:prstGeom>
        </p:spPr>
      </p:pic>
    </p:spTree>
    <p:extLst>
      <p:ext uri="{BB962C8B-B14F-4D97-AF65-F5344CB8AC3E}">
        <p14:creationId xmlns:p14="http://schemas.microsoft.com/office/powerpoint/2010/main" val="19686388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hyperlink" Target="http://www.latech.edu/" TargetMode="External"/><Relationship Id="rId11" Type="http://schemas.openxmlformats.org/officeDocument/2006/relationships/image" Target="../media/image10.png"/><Relationship Id="rId5" Type="http://schemas.openxmlformats.org/officeDocument/2006/relationships/image" Target="../media/image5.jpeg"/><Relationship Id="rId10" Type="http://schemas.openxmlformats.org/officeDocument/2006/relationships/image" Target="../media/image9.png"/><Relationship Id="rId4" Type="http://schemas.openxmlformats.org/officeDocument/2006/relationships/image" Target="../media/image4.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7.jpeg"/><Relationship Id="rId5" Type="http://schemas.microsoft.com/office/2007/relationships/hdphoto" Target="../media/hdphoto3.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2314208" y="2683059"/>
            <a:ext cx="5040565" cy="136172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0" y="4164126"/>
            <a:ext cx="2198320" cy="13617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909622" y="1160741"/>
            <a:ext cx="2445149" cy="13976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10004362" y="5642064"/>
            <a:ext cx="2187639" cy="121593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314208" y="4164126"/>
            <a:ext cx="2462339" cy="136172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7"/>
          <p:cNvPicPr>
            <a:picLocks noChangeAspect="1"/>
          </p:cNvPicPr>
          <p:nvPr/>
        </p:nvPicPr>
        <p:blipFill rotWithShape="1">
          <a:blip r:embed="rId2" cstate="hqprint">
            <a:extLst>
              <a:ext uri="{28A0092B-C50C-407E-A947-70E740481C1C}">
                <a14:useLocalDpi xmlns:a14="http://schemas.microsoft.com/office/drawing/2010/main" val="0"/>
              </a:ext>
            </a:extLst>
          </a:blip>
          <a:srcRect t="8644" b="16579"/>
          <a:stretch/>
        </p:blipFill>
        <p:spPr>
          <a:xfrm>
            <a:off x="2335767" y="5642064"/>
            <a:ext cx="2425048" cy="1208902"/>
          </a:xfrm>
          <a:prstGeom prst="rect">
            <a:avLst/>
          </a:prstGeom>
        </p:spPr>
      </p:pic>
      <p:sp>
        <p:nvSpPr>
          <p:cNvPr id="52" name="Rectangle 51"/>
          <p:cNvSpPr/>
          <p:nvPr/>
        </p:nvSpPr>
        <p:spPr>
          <a:xfrm>
            <a:off x="7470660" y="2683060"/>
            <a:ext cx="4721341" cy="284278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p:cNvPicPr>
            <a:picLocks noChangeAspect="1"/>
          </p:cNvPicPr>
          <p:nvPr/>
        </p:nvPicPr>
        <p:blipFill rotWithShape="1">
          <a:blip r:embed="rId3" cstate="hqprint">
            <a:extLst>
              <a:ext uri="{28A0092B-C50C-407E-A947-70E740481C1C}">
                <a14:useLocalDpi xmlns:a14="http://schemas.microsoft.com/office/drawing/2010/main" val="0"/>
              </a:ext>
            </a:extLst>
          </a:blip>
          <a:srcRect t="4731" r="53761" b="61381"/>
          <a:stretch/>
        </p:blipFill>
        <p:spPr>
          <a:xfrm>
            <a:off x="0" y="-14067"/>
            <a:ext cx="2208628" cy="1111347"/>
          </a:xfrm>
          <a:prstGeom prst="rect">
            <a:avLst/>
          </a:prstGeom>
        </p:spPr>
      </p:pic>
      <p:pic>
        <p:nvPicPr>
          <p:cNvPr id="65" name="Picture 64"/>
          <p:cNvPicPr>
            <a:picLocks noChangeAspect="1"/>
          </p:cNvPicPr>
          <p:nvPr/>
        </p:nvPicPr>
        <p:blipFill rotWithShape="1">
          <a:blip r:embed="rId4" cstate="hqprint">
            <a:extLst>
              <a:ext uri="{28A0092B-C50C-407E-A947-70E740481C1C}">
                <a14:useLocalDpi xmlns:a14="http://schemas.microsoft.com/office/drawing/2010/main" val="0"/>
              </a:ext>
            </a:extLst>
          </a:blip>
          <a:srcRect t="41275" r="53761" b="16340"/>
          <a:stretch/>
        </p:blipFill>
        <p:spPr>
          <a:xfrm>
            <a:off x="0" y="1181686"/>
            <a:ext cx="2208628" cy="1390018"/>
          </a:xfrm>
          <a:prstGeom prst="rect">
            <a:avLst/>
          </a:prstGeom>
        </p:spPr>
      </p:pic>
      <p:pic>
        <p:nvPicPr>
          <p:cNvPr id="66" name="Picture 65"/>
          <p:cNvPicPr>
            <a:picLocks noChangeAspect="1"/>
          </p:cNvPicPr>
          <p:nvPr/>
        </p:nvPicPr>
        <p:blipFill rotWithShape="1">
          <a:blip r:embed="rId4" cstate="hqprint">
            <a:extLst>
              <a:ext uri="{28A0092B-C50C-407E-A947-70E740481C1C}">
                <a14:useLocalDpi xmlns:a14="http://schemas.microsoft.com/office/drawing/2010/main" val="0"/>
              </a:ext>
            </a:extLst>
          </a:blip>
          <a:srcRect l="48595" t="41444" r="-430" b="16340"/>
          <a:stretch/>
        </p:blipFill>
        <p:spPr>
          <a:xfrm>
            <a:off x="2321168" y="1181685"/>
            <a:ext cx="2475915" cy="1384487"/>
          </a:xfrm>
          <a:prstGeom prst="rect">
            <a:avLst/>
          </a:prstGeom>
        </p:spPr>
      </p:pic>
      <p:pic>
        <p:nvPicPr>
          <p:cNvPr id="67" name="Picture 66"/>
          <p:cNvPicPr>
            <a:picLocks noChangeAspect="1"/>
          </p:cNvPicPr>
          <p:nvPr/>
        </p:nvPicPr>
        <p:blipFill rotWithShape="1">
          <a:blip r:embed="rId5" cstate="hqprint">
            <a:extLst>
              <a:ext uri="{28A0092B-C50C-407E-A947-70E740481C1C}">
                <a14:useLocalDpi xmlns:a14="http://schemas.microsoft.com/office/drawing/2010/main" val="0"/>
              </a:ext>
            </a:extLst>
          </a:blip>
          <a:srcRect l="48027" t="4731" b="61875"/>
          <a:stretch/>
        </p:blipFill>
        <p:spPr>
          <a:xfrm>
            <a:off x="2321169" y="2136"/>
            <a:ext cx="2482512" cy="1095144"/>
          </a:xfrm>
          <a:prstGeom prst="rect">
            <a:avLst/>
          </a:prstGeom>
        </p:spPr>
      </p:pic>
      <p:sp>
        <p:nvSpPr>
          <p:cNvPr id="40" name="Rectangle 39"/>
          <p:cNvSpPr/>
          <p:nvPr/>
        </p:nvSpPr>
        <p:spPr>
          <a:xfrm>
            <a:off x="4892434" y="-1"/>
            <a:ext cx="2462339" cy="108304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7470660" y="0"/>
            <a:ext cx="2462339" cy="108304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10048887" y="-1"/>
            <a:ext cx="2143114" cy="10830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7470660" y="1196690"/>
            <a:ext cx="2462339" cy="136172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10048887" y="1196689"/>
            <a:ext cx="2143114" cy="136172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0" y="2683059"/>
            <a:ext cx="2198321" cy="1361722"/>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0" y="5642066"/>
            <a:ext cx="2198321" cy="121593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4892434" y="5642066"/>
            <a:ext cx="2462339" cy="12159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7470660" y="5642067"/>
            <a:ext cx="2462339" cy="12159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45439" y="3268073"/>
            <a:ext cx="4414943" cy="1576489"/>
          </a:xfrm>
        </p:spPr>
        <p:txBody>
          <a:bodyPr>
            <a:noAutofit/>
          </a:bodyPr>
          <a:lstStyle/>
          <a:p>
            <a:r>
              <a:rPr lang="en-US" sz="5400" dirty="0">
                <a:solidFill>
                  <a:schemeClr val="bg1"/>
                </a:solidFill>
              </a:rPr>
              <a:t>Cascading Switches</a:t>
            </a:r>
          </a:p>
        </p:txBody>
      </p:sp>
      <p:sp>
        <p:nvSpPr>
          <p:cNvPr id="3" name="Slide Number Placeholder 2"/>
          <p:cNvSpPr>
            <a:spLocks noGrp="1"/>
          </p:cNvSpPr>
          <p:nvPr>
            <p:ph type="sldNum" sz="quarter" idx="12"/>
          </p:nvPr>
        </p:nvSpPr>
        <p:spPr>
          <a:xfrm>
            <a:off x="9317182" y="6351729"/>
            <a:ext cx="2743200" cy="365125"/>
          </a:xfrm>
          <a:ln>
            <a:noFill/>
          </a:ln>
        </p:spPr>
        <p:txBody>
          <a:bodyPr/>
          <a:lstStyle/>
          <a:p>
            <a:fld id="{AF9F945A-7155-4828-81E1-722329993529}" type="slidenum">
              <a:rPr lang="en-US" smtClean="0"/>
              <a:t>1</a:t>
            </a:fld>
            <a:endParaRPr lang="en-US"/>
          </a:p>
        </p:txBody>
      </p:sp>
      <p:pic>
        <p:nvPicPr>
          <p:cNvPr id="9" name="Picture 8">
            <a:hlinkClick r:id="rId6"/>
          </p:cNvPr>
          <p:cNvPicPr>
            <a:picLocks noChangeAspect="1"/>
          </p:cNvPicPr>
          <p:nvPr/>
        </p:nvPicPr>
        <p:blipFill>
          <a:blip r:embed="rId7">
            <a:clrChange>
              <a:clrFrom>
                <a:srgbClr val="FFFFFF"/>
              </a:clrFrom>
              <a:clrTo>
                <a:srgbClr val="FFFFFF">
                  <a:alpha val="0"/>
                </a:srgbClr>
              </a:clrTo>
            </a:clrChange>
          </a:blip>
          <a:stretch>
            <a:fillRect/>
          </a:stretch>
        </p:blipFill>
        <p:spPr>
          <a:xfrm>
            <a:off x="10599938" y="96711"/>
            <a:ext cx="1041012" cy="947437"/>
          </a:xfrm>
          <a:prstGeom prst="rect">
            <a:avLst/>
          </a:prstGeom>
        </p:spPr>
      </p:pic>
      <p:pic>
        <p:nvPicPr>
          <p:cNvPr id="12" name="Picture 2" descr="NSF 4-Color Bitmap Logo"/>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06661" y="5761860"/>
            <a:ext cx="974544" cy="974544"/>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p:cNvPicPr>
            <a:picLocks noChangeAspect="1"/>
          </p:cNvPicPr>
          <p:nvPr/>
        </p:nvPicPr>
        <p:blipFill rotWithShape="1">
          <a:blip r:embed="rId9" cstate="hqprint">
            <a:extLst>
              <a:ext uri="{28A0092B-C50C-407E-A947-70E740481C1C}">
                <a14:useLocalDpi xmlns:a14="http://schemas.microsoft.com/office/drawing/2010/main" val="0"/>
              </a:ext>
            </a:extLst>
          </a:blip>
          <a:srcRect l="26707" t="32820" b="5942"/>
          <a:stretch/>
        </p:blipFill>
        <p:spPr>
          <a:xfrm>
            <a:off x="7467309" y="1179776"/>
            <a:ext cx="2453249" cy="1366476"/>
          </a:xfrm>
          <a:prstGeom prst="rect">
            <a:avLst/>
          </a:prstGeom>
        </p:spPr>
      </p:pic>
      <p:sp>
        <p:nvSpPr>
          <p:cNvPr id="77" name="Rectangle 76"/>
          <p:cNvSpPr/>
          <p:nvPr/>
        </p:nvSpPr>
        <p:spPr>
          <a:xfrm>
            <a:off x="4892434" y="4164126"/>
            <a:ext cx="2462337" cy="136172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close up of text on a black background&#10;&#10;Description automatically generated">
            <a:extLst>
              <a:ext uri="{FF2B5EF4-FFF2-40B4-BE49-F238E27FC236}">
                <a16:creationId xmlns:a16="http://schemas.microsoft.com/office/drawing/2014/main" id="{C961765B-8A4D-417C-AEF9-6938866F6B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12525" y="2778759"/>
            <a:ext cx="4559817" cy="1182626"/>
          </a:xfrm>
          <a:prstGeom prst="rect">
            <a:avLst/>
          </a:prstGeom>
        </p:spPr>
      </p:pic>
      <p:pic>
        <p:nvPicPr>
          <p:cNvPr id="31" name="Picture 30">
            <a:extLst>
              <a:ext uri="{FF2B5EF4-FFF2-40B4-BE49-F238E27FC236}">
                <a16:creationId xmlns:a16="http://schemas.microsoft.com/office/drawing/2014/main" id="{2E13B8AE-D526-45CB-AC78-547E63C9CC5A}"/>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910" y="4475285"/>
            <a:ext cx="2108499" cy="854151"/>
          </a:xfrm>
          <a:prstGeom prst="rect">
            <a:avLst/>
          </a:prstGeom>
        </p:spPr>
      </p:pic>
    </p:spTree>
    <p:extLst>
      <p:ext uri="{BB962C8B-B14F-4D97-AF65-F5344CB8AC3E}">
        <p14:creationId xmlns:p14="http://schemas.microsoft.com/office/powerpoint/2010/main" val="1803906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220200" y="6356350"/>
            <a:ext cx="2743200" cy="365125"/>
          </a:xfrm>
        </p:spPr>
        <p:txBody>
          <a:bodyPr/>
          <a:lstStyle/>
          <a:p>
            <a:fld id="{AF9F945A-7155-4828-81E1-722329993529}" type="slidenum">
              <a:rPr lang="en-US" smtClean="0"/>
              <a:t>10</a:t>
            </a:fld>
            <a:endParaRPr lang="en-US" dirty="0"/>
          </a:p>
        </p:txBody>
      </p:sp>
      <p:sp>
        <p:nvSpPr>
          <p:cNvPr id="21" name="Title 1"/>
          <p:cNvSpPr>
            <a:spLocks noGrp="1"/>
          </p:cNvSpPr>
          <p:nvPr>
            <p:ph type="title"/>
          </p:nvPr>
        </p:nvSpPr>
        <p:spPr>
          <a:xfrm>
            <a:off x="166658" y="275127"/>
            <a:ext cx="11796741" cy="705609"/>
          </a:xfrm>
        </p:spPr>
        <p:txBody>
          <a:bodyPr>
            <a:normAutofit/>
          </a:bodyPr>
          <a:lstStyle/>
          <a:p>
            <a:r>
              <a:rPr lang="en-US" dirty="0"/>
              <a:t>Cooling Control System</a:t>
            </a:r>
          </a:p>
        </p:txBody>
      </p:sp>
      <p:sp>
        <p:nvSpPr>
          <p:cNvPr id="125" name="Content Placeholder 2">
            <a:extLst>
              <a:ext uri="{FF2B5EF4-FFF2-40B4-BE49-F238E27FC236}">
                <a16:creationId xmlns:a16="http://schemas.microsoft.com/office/drawing/2014/main" id="{25AA2DE4-332F-468E-852D-B0BA0AB3C8F0}"/>
              </a:ext>
            </a:extLst>
          </p:cNvPr>
          <p:cNvSpPr>
            <a:spLocks noGrp="1"/>
          </p:cNvSpPr>
          <p:nvPr>
            <p:ph idx="1"/>
          </p:nvPr>
        </p:nvSpPr>
        <p:spPr>
          <a:xfrm>
            <a:off x="319667" y="980736"/>
            <a:ext cx="6180469" cy="5476801"/>
          </a:xfrm>
        </p:spPr>
        <p:txBody>
          <a:bodyPr>
            <a:noAutofit/>
          </a:bodyPr>
          <a:lstStyle/>
          <a:p>
            <a:pPr marL="0" indent="0">
              <a:buNone/>
            </a:pPr>
            <a:r>
              <a:rPr lang="en-US" sz="2000" b="1" dirty="0"/>
              <a:t>GOAL: </a:t>
            </a:r>
            <a:r>
              <a:rPr lang="en-US" sz="2000" dirty="0"/>
              <a:t>Using the cascading switches configuration, turn on a fan when the air temperature gets too hot.</a:t>
            </a:r>
          </a:p>
          <a:p>
            <a:pPr marL="0" indent="0">
              <a:buNone/>
            </a:pPr>
            <a:r>
              <a:rPr lang="en-US" sz="2000" b="1" dirty="0"/>
              <a:t>Control System Structure:</a:t>
            </a:r>
          </a:p>
          <a:p>
            <a:r>
              <a:rPr lang="en-US" sz="2000" dirty="0"/>
              <a:t>Start with your previous Transistor/Thermistor program</a:t>
            </a:r>
          </a:p>
          <a:p>
            <a:r>
              <a:rPr lang="en-US" sz="2000" dirty="0"/>
              <a:t>Determine a setpoint (use 74.0°F). This should be set at the beginning of your sketch when you declare your variables.</a:t>
            </a:r>
          </a:p>
          <a:p>
            <a:r>
              <a:rPr lang="en-US" sz="2000" dirty="0"/>
              <a:t>Read in analog temperature values from your thermistor (add your thermistor circuit to your breadboard).</a:t>
            </a:r>
          </a:p>
          <a:p>
            <a:r>
              <a:rPr lang="en-US" sz="2000" dirty="0"/>
              <a:t>Convert the analog values into °F values using your inverted calibration equation.</a:t>
            </a:r>
          </a:p>
          <a:p>
            <a:r>
              <a:rPr lang="en-US" sz="2000" dirty="0"/>
              <a:t>Determine if temperature values satisfies conditional statements.</a:t>
            </a:r>
          </a:p>
          <a:p>
            <a:pPr lvl="1"/>
            <a:r>
              <a:rPr lang="en-US" sz="2000" dirty="0"/>
              <a:t>If </a:t>
            </a:r>
            <a:r>
              <a:rPr lang="en-US" sz="2000" dirty="0" err="1"/>
              <a:t>tempF</a:t>
            </a:r>
            <a:r>
              <a:rPr lang="en-US" sz="2000" dirty="0"/>
              <a:t> &gt; setpoint then turn fan on </a:t>
            </a:r>
          </a:p>
          <a:p>
            <a:pPr lvl="1"/>
            <a:r>
              <a:rPr lang="en-US" sz="2000" dirty="0"/>
              <a:t>If </a:t>
            </a:r>
            <a:r>
              <a:rPr lang="en-US" sz="2000" dirty="0" err="1"/>
              <a:t>tempF</a:t>
            </a:r>
            <a:r>
              <a:rPr lang="en-US" sz="2000" dirty="0"/>
              <a:t> &lt;= setpoint then turn fan off</a:t>
            </a:r>
          </a:p>
        </p:txBody>
      </p:sp>
      <p:sp>
        <p:nvSpPr>
          <p:cNvPr id="11" name="Rectangle 10">
            <a:extLst>
              <a:ext uri="{FF2B5EF4-FFF2-40B4-BE49-F238E27FC236}">
                <a16:creationId xmlns:a16="http://schemas.microsoft.com/office/drawing/2014/main" id="{AD4D01C8-21BE-4878-AF6D-1E070AD42D44}"/>
              </a:ext>
            </a:extLst>
          </p:cNvPr>
          <p:cNvSpPr/>
          <p:nvPr/>
        </p:nvSpPr>
        <p:spPr>
          <a:xfrm>
            <a:off x="6634747" y="161708"/>
            <a:ext cx="4869446" cy="707886"/>
          </a:xfrm>
          <a:prstGeom prst="rect">
            <a:avLst/>
          </a:prstGeom>
        </p:spPr>
        <p:txBody>
          <a:bodyPr wrap="square">
            <a:spAutoFit/>
          </a:bodyPr>
          <a:lstStyle/>
          <a:p>
            <a:r>
              <a:rPr lang="en-US" sz="2000" i="1" dirty="0">
                <a:solidFill>
                  <a:srgbClr val="003087"/>
                </a:solidFill>
              </a:rPr>
              <a:t>Plug in your external power supply to get the full 9V to the fan.</a:t>
            </a:r>
            <a:endParaRPr lang="en-US" sz="2000" i="1" dirty="0"/>
          </a:p>
        </p:txBody>
      </p:sp>
      <p:grpSp>
        <p:nvGrpSpPr>
          <p:cNvPr id="7" name="Group 6">
            <a:extLst>
              <a:ext uri="{FF2B5EF4-FFF2-40B4-BE49-F238E27FC236}">
                <a16:creationId xmlns:a16="http://schemas.microsoft.com/office/drawing/2014/main" id="{718F6E32-7DAD-4A9A-AD1F-B20D94CAD4C2}"/>
              </a:ext>
            </a:extLst>
          </p:cNvPr>
          <p:cNvGrpSpPr/>
          <p:nvPr/>
        </p:nvGrpSpPr>
        <p:grpSpPr>
          <a:xfrm>
            <a:off x="6589820" y="2359182"/>
            <a:ext cx="4925472" cy="3930926"/>
            <a:chOff x="6430044" y="470159"/>
            <a:chExt cx="4925472" cy="3930926"/>
          </a:xfrm>
        </p:grpSpPr>
        <p:cxnSp>
          <p:nvCxnSpPr>
            <p:cNvPr id="8" name="AutoShape 5">
              <a:extLst>
                <a:ext uri="{FF2B5EF4-FFF2-40B4-BE49-F238E27FC236}">
                  <a16:creationId xmlns:a16="http://schemas.microsoft.com/office/drawing/2014/main" id="{5868F7B0-F500-4736-A56A-08B704A90BDD}"/>
                </a:ext>
              </a:extLst>
            </p:cNvPr>
            <p:cNvCxnSpPr>
              <a:cxnSpLocks noChangeShapeType="1"/>
            </p:cNvCxnSpPr>
            <p:nvPr/>
          </p:nvCxnSpPr>
          <p:spPr bwMode="auto">
            <a:xfrm flipV="1">
              <a:off x="9598271" y="3870134"/>
              <a:ext cx="7582" cy="23171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nvGrpSpPr>
            <p:cNvPr id="9" name="Group 155">
              <a:extLst>
                <a:ext uri="{FF2B5EF4-FFF2-40B4-BE49-F238E27FC236}">
                  <a16:creationId xmlns:a16="http://schemas.microsoft.com/office/drawing/2014/main" id="{17FA40C5-228D-4BB0-BF96-B362B458FB6F}"/>
                </a:ext>
              </a:extLst>
            </p:cNvPr>
            <p:cNvGrpSpPr>
              <a:grpSpLocks/>
            </p:cNvGrpSpPr>
            <p:nvPr/>
          </p:nvGrpSpPr>
          <p:grpSpPr bwMode="auto">
            <a:xfrm>
              <a:off x="6430044" y="470159"/>
              <a:ext cx="2078772" cy="1774825"/>
              <a:chOff x="1121433" y="2264232"/>
              <a:chExt cx="2078967" cy="1775016"/>
            </a:xfrm>
          </p:grpSpPr>
          <p:grpSp>
            <p:nvGrpSpPr>
              <p:cNvPr id="74" name="Group 22">
                <a:extLst>
                  <a:ext uri="{FF2B5EF4-FFF2-40B4-BE49-F238E27FC236}">
                    <a16:creationId xmlns:a16="http://schemas.microsoft.com/office/drawing/2014/main" id="{616BD8B8-06D8-4245-8729-61198BD34B01}"/>
                  </a:ext>
                </a:extLst>
              </p:cNvPr>
              <p:cNvGrpSpPr>
                <a:grpSpLocks/>
              </p:cNvGrpSpPr>
              <p:nvPr/>
            </p:nvGrpSpPr>
            <p:grpSpPr bwMode="auto">
              <a:xfrm>
                <a:off x="2619375" y="2264232"/>
                <a:ext cx="581025" cy="314260"/>
                <a:chOff x="3276600" y="744538"/>
                <a:chExt cx="581025" cy="314325"/>
              </a:xfrm>
            </p:grpSpPr>
            <p:sp>
              <p:nvSpPr>
                <p:cNvPr id="102" name="Text Box 511">
                  <a:extLst>
                    <a:ext uri="{FF2B5EF4-FFF2-40B4-BE49-F238E27FC236}">
                      <a16:creationId xmlns:a16="http://schemas.microsoft.com/office/drawing/2014/main" id="{3853A36B-E2BE-4DFA-A649-D4A5FB1E50EE}"/>
                    </a:ext>
                  </a:extLst>
                </p:cNvPr>
                <p:cNvSpPr txBox="1"/>
                <p:nvPr/>
              </p:nvSpPr>
              <p:spPr bwMode="auto">
                <a:xfrm>
                  <a:off x="3276010" y="744538"/>
                  <a:ext cx="581079" cy="295368"/>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1600" dirty="0">
                      <a:ea typeface="Calibri"/>
                      <a:cs typeface="Times New Roman"/>
                    </a:rPr>
                    <a:t>5V</a:t>
                  </a:r>
                  <a:r>
                    <a:rPr lang="en-US" sz="1200" dirty="0">
                      <a:ea typeface="Calibri"/>
                      <a:cs typeface="Times New Roman"/>
                    </a:rPr>
                    <a:t> </a:t>
                  </a:r>
                  <a:endParaRPr lang="en-US" sz="1100" dirty="0">
                    <a:ea typeface="Calibri"/>
                    <a:cs typeface="Times New Roman"/>
                  </a:endParaRPr>
                </a:p>
              </p:txBody>
            </p:sp>
            <p:cxnSp>
              <p:nvCxnSpPr>
                <p:cNvPr id="103" name="AutoShape 3">
                  <a:extLst>
                    <a:ext uri="{FF2B5EF4-FFF2-40B4-BE49-F238E27FC236}">
                      <a16:creationId xmlns:a16="http://schemas.microsoft.com/office/drawing/2014/main" id="{DB152F82-C5F7-49D4-B5BC-C47DCC6EC0F0}"/>
                    </a:ext>
                  </a:extLst>
                </p:cNvPr>
                <p:cNvCxnSpPr>
                  <a:cxnSpLocks noChangeShapeType="1"/>
                </p:cNvCxnSpPr>
                <p:nvPr/>
              </p:nvCxnSpPr>
              <p:spPr bwMode="auto">
                <a:xfrm>
                  <a:off x="3429000" y="1058863"/>
                  <a:ext cx="274955"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sp>
            <p:nvSpPr>
              <p:cNvPr id="75" name="Oval 74">
                <a:extLst>
                  <a:ext uri="{FF2B5EF4-FFF2-40B4-BE49-F238E27FC236}">
                    <a16:creationId xmlns:a16="http://schemas.microsoft.com/office/drawing/2014/main" id="{04D5C729-357F-403B-BD4C-B33696E27BDE}"/>
                  </a:ext>
                </a:extLst>
              </p:cNvPr>
              <p:cNvSpPr/>
              <p:nvPr/>
            </p:nvSpPr>
            <p:spPr bwMode="auto">
              <a:xfrm>
                <a:off x="2631486" y="3321621"/>
                <a:ext cx="520749" cy="520756"/>
              </a:xfrm>
              <a:prstGeom prst="ellipse">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6" name="AutoShape 5">
                <a:extLst>
                  <a:ext uri="{FF2B5EF4-FFF2-40B4-BE49-F238E27FC236}">
                    <a16:creationId xmlns:a16="http://schemas.microsoft.com/office/drawing/2014/main" id="{D90F844F-2171-4662-B080-87D3B5C3DA28}"/>
                  </a:ext>
                </a:extLst>
              </p:cNvPr>
              <p:cNvCxnSpPr>
                <a:cxnSpLocks noChangeShapeType="1"/>
              </p:cNvCxnSpPr>
              <p:nvPr/>
            </p:nvCxnSpPr>
            <p:spPr bwMode="auto">
              <a:xfrm flipV="1">
                <a:off x="2783792" y="3409679"/>
                <a:ext cx="122420" cy="76486"/>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77" name="AutoShape 5">
                <a:extLst>
                  <a:ext uri="{FF2B5EF4-FFF2-40B4-BE49-F238E27FC236}">
                    <a16:creationId xmlns:a16="http://schemas.microsoft.com/office/drawing/2014/main" id="{3C445758-1FDE-4BED-BFE2-8C49A02512D6}"/>
                  </a:ext>
                </a:extLst>
              </p:cNvPr>
              <p:cNvCxnSpPr>
                <a:cxnSpLocks noChangeShapeType="1"/>
              </p:cNvCxnSpPr>
              <p:nvPr/>
            </p:nvCxnSpPr>
            <p:spPr bwMode="auto">
              <a:xfrm>
                <a:off x="2782251" y="3684611"/>
                <a:ext cx="122420" cy="76486"/>
              </a:xfrm>
              <a:prstGeom prst="straightConnector1">
                <a:avLst/>
              </a:prstGeom>
              <a:noFill/>
              <a:ln w="19050">
                <a:solidFill>
                  <a:srgbClr val="002060"/>
                </a:solidFill>
                <a:round/>
                <a:headEnd/>
                <a:tailEnd type="triangle" w="med" len="med"/>
              </a:ln>
              <a:extLst>
                <a:ext uri="{909E8E84-426E-40DD-AFC4-6F175D3DCCD1}">
                  <a14:hiddenFill xmlns:a14="http://schemas.microsoft.com/office/drawing/2010/main">
                    <a:noFill/>
                  </a14:hiddenFill>
                </a:ext>
              </a:extLst>
            </p:spPr>
          </p:cxnSp>
          <p:cxnSp>
            <p:nvCxnSpPr>
              <p:cNvPr id="78" name="AutoShape 5">
                <a:extLst>
                  <a:ext uri="{FF2B5EF4-FFF2-40B4-BE49-F238E27FC236}">
                    <a16:creationId xmlns:a16="http://schemas.microsoft.com/office/drawing/2014/main" id="{270C05DF-F6C0-424E-8155-0C7E216573A6}"/>
                  </a:ext>
                </a:extLst>
              </p:cNvPr>
              <p:cNvCxnSpPr>
                <a:cxnSpLocks noChangeShapeType="1"/>
              </p:cNvCxnSpPr>
              <p:nvPr/>
            </p:nvCxnSpPr>
            <p:spPr bwMode="auto">
              <a:xfrm>
                <a:off x="2792518" y="3690847"/>
                <a:ext cx="122420" cy="76486"/>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79" name="AutoShape 5">
                <a:extLst>
                  <a:ext uri="{FF2B5EF4-FFF2-40B4-BE49-F238E27FC236}">
                    <a16:creationId xmlns:a16="http://schemas.microsoft.com/office/drawing/2014/main" id="{B66AEB86-51ED-4C99-86F7-C4AD8868C7D7}"/>
                  </a:ext>
                </a:extLst>
              </p:cNvPr>
              <p:cNvCxnSpPr>
                <a:cxnSpLocks noChangeShapeType="1"/>
              </p:cNvCxnSpPr>
              <p:nvPr/>
            </p:nvCxnSpPr>
            <p:spPr bwMode="auto">
              <a:xfrm flipV="1">
                <a:off x="2902791" y="2584450"/>
                <a:ext cx="0" cy="834427"/>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80" name="AutoShape 5">
                <a:extLst>
                  <a:ext uri="{FF2B5EF4-FFF2-40B4-BE49-F238E27FC236}">
                    <a16:creationId xmlns:a16="http://schemas.microsoft.com/office/drawing/2014/main" id="{780EA0E0-4979-454D-BFD1-C7D116017C66}"/>
                  </a:ext>
                </a:extLst>
              </p:cNvPr>
              <p:cNvCxnSpPr>
                <a:cxnSpLocks noChangeShapeType="1"/>
              </p:cNvCxnSpPr>
              <p:nvPr/>
            </p:nvCxnSpPr>
            <p:spPr bwMode="auto">
              <a:xfrm flipH="1" flipV="1">
                <a:off x="2777486" y="3441457"/>
                <a:ext cx="2" cy="274483"/>
              </a:xfrm>
              <a:prstGeom prst="straightConnector1">
                <a:avLst/>
              </a:prstGeom>
              <a:noFill/>
              <a:ln w="38100">
                <a:solidFill>
                  <a:srgbClr val="002060"/>
                </a:solidFill>
                <a:round/>
                <a:headEnd/>
                <a:tailEnd/>
              </a:ln>
              <a:extLst>
                <a:ext uri="{909E8E84-426E-40DD-AFC4-6F175D3DCCD1}">
                  <a14:hiddenFill xmlns:a14="http://schemas.microsoft.com/office/drawing/2010/main">
                    <a:noFill/>
                  </a14:hiddenFill>
                </a:ext>
              </a:extLst>
            </p:spPr>
          </p:cxnSp>
          <p:sp>
            <p:nvSpPr>
              <p:cNvPr id="81" name="Text Box 511">
                <a:extLst>
                  <a:ext uri="{FF2B5EF4-FFF2-40B4-BE49-F238E27FC236}">
                    <a16:creationId xmlns:a16="http://schemas.microsoft.com/office/drawing/2014/main" id="{25BB2716-9F28-49B5-9E9D-C34077A6D357}"/>
                  </a:ext>
                </a:extLst>
              </p:cNvPr>
              <p:cNvSpPr txBox="1"/>
              <p:nvPr/>
            </p:nvSpPr>
            <p:spPr bwMode="auto">
              <a:xfrm>
                <a:off x="2883922" y="3099347"/>
                <a:ext cx="190518" cy="26672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1100" dirty="0">
                    <a:ea typeface="Calibri"/>
                    <a:cs typeface="Times New Roman"/>
                  </a:rPr>
                  <a:t>C</a:t>
                </a:r>
                <a:r>
                  <a:rPr lang="en-US" sz="1200" dirty="0">
                    <a:ea typeface="Calibri"/>
                    <a:cs typeface="Times New Roman"/>
                  </a:rPr>
                  <a:t> </a:t>
                </a:r>
                <a:endParaRPr lang="en-US" sz="1100" dirty="0">
                  <a:ea typeface="Calibri"/>
                  <a:cs typeface="Times New Roman"/>
                </a:endParaRPr>
              </a:p>
            </p:txBody>
          </p:sp>
          <p:sp>
            <p:nvSpPr>
              <p:cNvPr id="82" name="Text Box 511">
                <a:extLst>
                  <a:ext uri="{FF2B5EF4-FFF2-40B4-BE49-F238E27FC236}">
                    <a16:creationId xmlns:a16="http://schemas.microsoft.com/office/drawing/2014/main" id="{7C9320A2-43D6-4FB5-BE07-FD4C5603C0E8}"/>
                  </a:ext>
                </a:extLst>
              </p:cNvPr>
              <p:cNvSpPr txBox="1"/>
              <p:nvPr/>
            </p:nvSpPr>
            <p:spPr bwMode="auto">
              <a:xfrm>
                <a:off x="2455257" y="3354962"/>
                <a:ext cx="190518" cy="26672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1200" dirty="0">
                    <a:ea typeface="Calibri"/>
                    <a:cs typeface="Times New Roman"/>
                  </a:rPr>
                  <a:t>B </a:t>
                </a:r>
                <a:endParaRPr lang="en-US" sz="1100" dirty="0">
                  <a:ea typeface="Calibri"/>
                  <a:cs typeface="Times New Roman"/>
                </a:endParaRPr>
              </a:p>
            </p:txBody>
          </p:sp>
          <p:sp>
            <p:nvSpPr>
              <p:cNvPr id="83" name="Text Box 511">
                <a:extLst>
                  <a:ext uri="{FF2B5EF4-FFF2-40B4-BE49-F238E27FC236}">
                    <a16:creationId xmlns:a16="http://schemas.microsoft.com/office/drawing/2014/main" id="{A3BF2D88-8B5A-43AC-9592-922CDACB1A78}"/>
                  </a:ext>
                </a:extLst>
              </p:cNvPr>
              <p:cNvSpPr txBox="1"/>
              <p:nvPr/>
            </p:nvSpPr>
            <p:spPr bwMode="auto">
              <a:xfrm>
                <a:off x="2885510" y="3772519"/>
                <a:ext cx="188931" cy="26672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1200" dirty="0">
                    <a:ea typeface="Calibri"/>
                    <a:cs typeface="Times New Roman"/>
                  </a:rPr>
                  <a:t>E </a:t>
                </a:r>
                <a:endParaRPr lang="en-US" sz="1100" dirty="0">
                  <a:ea typeface="Calibri"/>
                  <a:cs typeface="Times New Roman"/>
                </a:endParaRPr>
              </a:p>
            </p:txBody>
          </p:sp>
          <p:sp>
            <p:nvSpPr>
              <p:cNvPr id="84" name="Text Box 511">
                <a:extLst>
                  <a:ext uri="{FF2B5EF4-FFF2-40B4-BE49-F238E27FC236}">
                    <a16:creationId xmlns:a16="http://schemas.microsoft.com/office/drawing/2014/main" id="{ECBEF83C-BCA8-4959-A0EE-1F49F38C1692}"/>
                  </a:ext>
                </a:extLst>
              </p:cNvPr>
              <p:cNvSpPr txBox="1"/>
              <p:nvPr/>
            </p:nvSpPr>
            <p:spPr bwMode="auto">
              <a:xfrm>
                <a:off x="1121433" y="2932262"/>
                <a:ext cx="931647" cy="63824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1600" dirty="0">
                    <a:ea typeface="Calibri"/>
                    <a:cs typeface="Times New Roman"/>
                  </a:rPr>
                  <a:t>Digital pin 7</a:t>
                </a:r>
                <a:r>
                  <a:rPr lang="en-US" sz="1200" dirty="0">
                    <a:ea typeface="Calibri"/>
                    <a:cs typeface="Times New Roman"/>
                  </a:rPr>
                  <a:t> </a:t>
                </a:r>
                <a:endParaRPr lang="en-US" sz="1100" dirty="0">
                  <a:ea typeface="Calibri"/>
                  <a:cs typeface="Times New Roman"/>
                </a:endParaRPr>
              </a:p>
            </p:txBody>
          </p:sp>
          <p:grpSp>
            <p:nvGrpSpPr>
              <p:cNvPr id="85" name="Group 119">
                <a:extLst>
                  <a:ext uri="{FF2B5EF4-FFF2-40B4-BE49-F238E27FC236}">
                    <a16:creationId xmlns:a16="http://schemas.microsoft.com/office/drawing/2014/main" id="{C40402C5-AC43-4D04-8B64-9920E9E3E6B8}"/>
                  </a:ext>
                </a:extLst>
              </p:cNvPr>
              <p:cNvGrpSpPr>
                <a:grpSpLocks/>
              </p:cNvGrpSpPr>
              <p:nvPr/>
            </p:nvGrpSpPr>
            <p:grpSpPr bwMode="auto">
              <a:xfrm>
                <a:off x="1539677" y="3505956"/>
                <a:ext cx="1236286" cy="452320"/>
                <a:chOff x="524173" y="720608"/>
                <a:chExt cx="1236442" cy="452479"/>
              </a:xfrm>
            </p:grpSpPr>
            <p:sp>
              <p:nvSpPr>
                <p:cNvPr id="87" name="Text Box 5">
                  <a:extLst>
                    <a:ext uri="{FF2B5EF4-FFF2-40B4-BE49-F238E27FC236}">
                      <a16:creationId xmlns:a16="http://schemas.microsoft.com/office/drawing/2014/main" id="{CBB57617-7524-4BC7-88B6-1E0351BBA2C5}"/>
                    </a:ext>
                  </a:extLst>
                </p:cNvPr>
                <p:cNvSpPr txBox="1">
                  <a:spLocks noChangeArrowheads="1"/>
                </p:cNvSpPr>
                <p:nvPr/>
              </p:nvSpPr>
              <p:spPr bwMode="auto">
                <a:xfrm>
                  <a:off x="893649" y="864971"/>
                  <a:ext cx="484294" cy="308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400" b="1" dirty="0">
                      <a:latin typeface="+mn-lt"/>
                      <a:cs typeface="Arial" charset="0"/>
                    </a:rPr>
                    <a:t>1k</a:t>
                  </a:r>
                  <a:r>
                    <a:rPr lang="el-GR" sz="1400" b="1" dirty="0">
                      <a:latin typeface="+mn-lt"/>
                      <a:cs typeface="Arial" charset="0"/>
                    </a:rPr>
                    <a:t>Ω</a:t>
                  </a:r>
                  <a:endParaRPr lang="en-US" sz="1400" b="1" dirty="0">
                    <a:latin typeface="Symbol" pitchFamily="18" charset="2"/>
                    <a:cs typeface="Arial" charset="0"/>
                  </a:endParaRPr>
                </a:p>
              </p:txBody>
            </p:sp>
            <p:grpSp>
              <p:nvGrpSpPr>
                <p:cNvPr id="88" name="Group 121">
                  <a:extLst>
                    <a:ext uri="{FF2B5EF4-FFF2-40B4-BE49-F238E27FC236}">
                      <a16:creationId xmlns:a16="http://schemas.microsoft.com/office/drawing/2014/main" id="{D92F289B-3EE7-4EA9-8D9F-BC2565FCA257}"/>
                    </a:ext>
                  </a:extLst>
                </p:cNvPr>
                <p:cNvGrpSpPr>
                  <a:grpSpLocks/>
                </p:cNvGrpSpPr>
                <p:nvPr/>
              </p:nvGrpSpPr>
              <p:grpSpPr bwMode="auto">
                <a:xfrm>
                  <a:off x="524173" y="720608"/>
                  <a:ext cx="1236442" cy="157788"/>
                  <a:chOff x="3516133" y="2974516"/>
                  <a:chExt cx="1236442" cy="157788"/>
                </a:xfrm>
              </p:grpSpPr>
              <p:grpSp>
                <p:nvGrpSpPr>
                  <p:cNvPr id="89" name="Group 122">
                    <a:extLst>
                      <a:ext uri="{FF2B5EF4-FFF2-40B4-BE49-F238E27FC236}">
                        <a16:creationId xmlns:a16="http://schemas.microsoft.com/office/drawing/2014/main" id="{2A33906D-3F1B-4439-BFDA-19B3D1A27972}"/>
                      </a:ext>
                    </a:extLst>
                  </p:cNvPr>
                  <p:cNvGrpSpPr>
                    <a:grpSpLocks/>
                  </p:cNvGrpSpPr>
                  <p:nvPr/>
                </p:nvGrpSpPr>
                <p:grpSpPr bwMode="auto">
                  <a:xfrm rot="10800000">
                    <a:off x="3516133" y="2974516"/>
                    <a:ext cx="833252" cy="157788"/>
                    <a:chOff x="6499339" y="2571086"/>
                    <a:chExt cx="1220006" cy="347662"/>
                  </a:xfrm>
                </p:grpSpPr>
                <p:cxnSp>
                  <p:nvCxnSpPr>
                    <p:cNvPr id="93" name="Straight Connector 92">
                      <a:extLst>
                        <a:ext uri="{FF2B5EF4-FFF2-40B4-BE49-F238E27FC236}">
                          <a16:creationId xmlns:a16="http://schemas.microsoft.com/office/drawing/2014/main" id="{ABF7DFBC-D57B-48AC-8779-ED5099A2A785}"/>
                        </a:ext>
                      </a:extLst>
                    </p:cNvPr>
                    <p:cNvCxnSpPr/>
                    <p:nvPr/>
                  </p:nvCxnSpPr>
                  <p:spPr bwMode="auto">
                    <a:xfrm flipH="1">
                      <a:off x="7117930" y="2730146"/>
                      <a:ext cx="599811"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94" name="Group 98">
                      <a:extLst>
                        <a:ext uri="{FF2B5EF4-FFF2-40B4-BE49-F238E27FC236}">
                          <a16:creationId xmlns:a16="http://schemas.microsoft.com/office/drawing/2014/main" id="{E3CFA6F2-BCB4-4B05-B1B9-28A6A935CFF1}"/>
                        </a:ext>
                      </a:extLst>
                    </p:cNvPr>
                    <p:cNvGrpSpPr>
                      <a:grpSpLocks/>
                    </p:cNvGrpSpPr>
                    <p:nvPr/>
                  </p:nvGrpSpPr>
                  <p:grpSpPr bwMode="auto">
                    <a:xfrm>
                      <a:off x="6499339" y="2571086"/>
                      <a:ext cx="626267" cy="347662"/>
                      <a:chOff x="7209220" y="1678338"/>
                      <a:chExt cx="704492" cy="303002"/>
                    </a:xfrm>
                  </p:grpSpPr>
                  <p:cxnSp>
                    <p:nvCxnSpPr>
                      <p:cNvPr id="95" name="Straight Connector 94">
                        <a:extLst>
                          <a:ext uri="{FF2B5EF4-FFF2-40B4-BE49-F238E27FC236}">
                            <a16:creationId xmlns:a16="http://schemas.microsoft.com/office/drawing/2014/main" id="{D9009B2C-65DE-49E1-8CCC-37A961E98545}"/>
                          </a:ext>
                        </a:extLst>
                      </p:cNvPr>
                      <p:cNvCxnSpPr/>
                      <p:nvPr/>
                    </p:nvCxnSpPr>
                    <p:spPr>
                      <a:xfrm flipV="1">
                        <a:off x="7408182" y="1670571"/>
                        <a:ext cx="117687" cy="29888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7ED08ABA-1881-4AD7-A71E-0886F7E01397}"/>
                          </a:ext>
                        </a:extLst>
                      </p:cNvPr>
                      <p:cNvCxnSpPr/>
                      <p:nvPr/>
                    </p:nvCxnSpPr>
                    <p:spPr>
                      <a:xfrm>
                        <a:off x="7525869" y="1670571"/>
                        <a:ext cx="117685" cy="29888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021701A-BCE4-4755-A77F-C1DD80A5674B}"/>
                          </a:ext>
                        </a:extLst>
                      </p:cNvPr>
                      <p:cNvCxnSpPr/>
                      <p:nvPr/>
                    </p:nvCxnSpPr>
                    <p:spPr>
                      <a:xfrm flipV="1">
                        <a:off x="7863234" y="1826114"/>
                        <a:ext cx="70612" cy="149445"/>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7B49E777-6AF4-4AD2-A490-B896388B75B7}"/>
                          </a:ext>
                        </a:extLst>
                      </p:cNvPr>
                      <p:cNvCxnSpPr/>
                      <p:nvPr/>
                    </p:nvCxnSpPr>
                    <p:spPr>
                      <a:xfrm flipV="1">
                        <a:off x="7230346" y="1670571"/>
                        <a:ext cx="70612" cy="152494"/>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569CEF93-8A49-48C9-AABB-A737CF713F9E}"/>
                          </a:ext>
                        </a:extLst>
                      </p:cNvPr>
                      <p:cNvCxnSpPr/>
                      <p:nvPr/>
                    </p:nvCxnSpPr>
                    <p:spPr>
                      <a:xfrm>
                        <a:off x="7287881" y="1670571"/>
                        <a:ext cx="115071" cy="29888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CB5DEB5-DDD9-4EC4-8C0E-BCC50AD8F50D}"/>
                          </a:ext>
                        </a:extLst>
                      </p:cNvPr>
                      <p:cNvCxnSpPr/>
                      <p:nvPr/>
                    </p:nvCxnSpPr>
                    <p:spPr>
                      <a:xfrm flipV="1">
                        <a:off x="7635709" y="1670571"/>
                        <a:ext cx="117685" cy="29888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8D3082D-1E90-4DA9-9176-D7565501EF15}"/>
                          </a:ext>
                        </a:extLst>
                      </p:cNvPr>
                      <p:cNvCxnSpPr/>
                      <p:nvPr/>
                    </p:nvCxnSpPr>
                    <p:spPr>
                      <a:xfrm>
                        <a:off x="7740319" y="1670571"/>
                        <a:ext cx="115071" cy="29888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cxnSp>
                <p:nvCxnSpPr>
                  <p:cNvPr id="92" name="Straight Connector 91">
                    <a:extLst>
                      <a:ext uri="{FF2B5EF4-FFF2-40B4-BE49-F238E27FC236}">
                        <a16:creationId xmlns:a16="http://schemas.microsoft.com/office/drawing/2014/main" id="{CA743DB2-CCA2-462E-8998-91BC93F3AE14}"/>
                      </a:ext>
                    </a:extLst>
                  </p:cNvPr>
                  <p:cNvCxnSpPr/>
                  <p:nvPr/>
                </p:nvCxnSpPr>
                <p:spPr bwMode="auto">
                  <a:xfrm rot="10800000" flipH="1">
                    <a:off x="4342910" y="3050585"/>
                    <a:ext cx="409665"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sp>
            <p:nvSpPr>
              <p:cNvPr id="86" name="Oval 85">
                <a:extLst>
                  <a:ext uri="{FF2B5EF4-FFF2-40B4-BE49-F238E27FC236}">
                    <a16:creationId xmlns:a16="http://schemas.microsoft.com/office/drawing/2014/main" id="{52E54481-2713-499A-8FA5-3DC21FC8A95E}"/>
                  </a:ext>
                </a:extLst>
              </p:cNvPr>
              <p:cNvSpPr/>
              <p:nvPr/>
            </p:nvSpPr>
            <p:spPr bwMode="auto">
              <a:xfrm>
                <a:off x="1502668" y="3548658"/>
                <a:ext cx="74619" cy="76208"/>
              </a:xfrm>
              <a:prstGeom prst="ellipse">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C00000"/>
                  </a:solidFill>
                </a:endParaRPr>
              </a:p>
            </p:txBody>
          </p:sp>
        </p:grpSp>
        <p:sp>
          <p:nvSpPr>
            <p:cNvPr id="10" name="Rectangle 9">
              <a:extLst>
                <a:ext uri="{FF2B5EF4-FFF2-40B4-BE49-F238E27FC236}">
                  <a16:creationId xmlns:a16="http://schemas.microsoft.com/office/drawing/2014/main" id="{78993D71-BFCE-44D0-80D5-A9C2B3E1ED57}"/>
                </a:ext>
              </a:extLst>
            </p:cNvPr>
            <p:cNvSpPr/>
            <p:nvPr/>
          </p:nvSpPr>
          <p:spPr bwMode="auto">
            <a:xfrm>
              <a:off x="7851056" y="2608522"/>
              <a:ext cx="2255838" cy="1127125"/>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AutoShape 32">
              <a:extLst>
                <a:ext uri="{FF2B5EF4-FFF2-40B4-BE49-F238E27FC236}">
                  <a16:creationId xmlns:a16="http://schemas.microsoft.com/office/drawing/2014/main" id="{8BC830D0-065A-49B9-8CBA-D617F862C7DB}"/>
                </a:ext>
              </a:extLst>
            </p:cNvPr>
            <p:cNvCxnSpPr>
              <a:cxnSpLocks noChangeShapeType="1"/>
            </p:cNvCxnSpPr>
            <p:nvPr/>
          </p:nvCxnSpPr>
          <p:spPr bwMode="auto">
            <a:xfrm>
              <a:off x="9605853" y="3879660"/>
              <a:ext cx="1494330"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3" name="AutoShape 5">
              <a:extLst>
                <a:ext uri="{FF2B5EF4-FFF2-40B4-BE49-F238E27FC236}">
                  <a16:creationId xmlns:a16="http://schemas.microsoft.com/office/drawing/2014/main" id="{E6BCDBCC-CC43-43DE-9E93-8EA00E31AF34}"/>
                </a:ext>
              </a:extLst>
            </p:cNvPr>
            <p:cNvCxnSpPr>
              <a:cxnSpLocks noChangeShapeType="1"/>
            </p:cNvCxnSpPr>
            <p:nvPr/>
          </p:nvCxnSpPr>
          <p:spPr bwMode="auto">
            <a:xfrm flipV="1">
              <a:off x="9333753" y="3569631"/>
              <a:ext cx="0" cy="553895"/>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4" name="AutoShape 32">
              <a:extLst>
                <a:ext uri="{FF2B5EF4-FFF2-40B4-BE49-F238E27FC236}">
                  <a16:creationId xmlns:a16="http://schemas.microsoft.com/office/drawing/2014/main" id="{B3E16E23-3835-4ADB-9B68-DDEBCA6F981A}"/>
                </a:ext>
              </a:extLst>
            </p:cNvPr>
            <p:cNvCxnSpPr>
              <a:cxnSpLocks noChangeShapeType="1"/>
            </p:cNvCxnSpPr>
            <p:nvPr/>
          </p:nvCxnSpPr>
          <p:spPr bwMode="auto">
            <a:xfrm>
              <a:off x="8215353" y="1971711"/>
              <a:ext cx="0" cy="756074"/>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nvGrpSpPr>
            <p:cNvPr id="15" name="Group 228">
              <a:extLst>
                <a:ext uri="{FF2B5EF4-FFF2-40B4-BE49-F238E27FC236}">
                  <a16:creationId xmlns:a16="http://schemas.microsoft.com/office/drawing/2014/main" id="{825D785E-C543-4094-B4AD-830C996EB1DB}"/>
                </a:ext>
              </a:extLst>
            </p:cNvPr>
            <p:cNvGrpSpPr>
              <a:grpSpLocks/>
            </p:cNvGrpSpPr>
            <p:nvPr/>
          </p:nvGrpSpPr>
          <p:grpSpPr bwMode="auto">
            <a:xfrm>
              <a:off x="8104043" y="2796041"/>
              <a:ext cx="169846" cy="750806"/>
              <a:chOff x="4114800" y="2372911"/>
              <a:chExt cx="169087" cy="751289"/>
            </a:xfrm>
          </p:grpSpPr>
          <p:sp>
            <p:nvSpPr>
              <p:cNvPr id="62" name="Arc 61">
                <a:extLst>
                  <a:ext uri="{FF2B5EF4-FFF2-40B4-BE49-F238E27FC236}">
                    <a16:creationId xmlns:a16="http://schemas.microsoft.com/office/drawing/2014/main" id="{18264048-5C88-4A88-9210-74A0A1FC6D14}"/>
                  </a:ext>
                </a:extLst>
              </p:cNvPr>
              <p:cNvSpPr/>
              <p:nvPr/>
            </p:nvSpPr>
            <p:spPr>
              <a:xfrm rot="10800000">
                <a:off x="4128452" y="2838153"/>
                <a:ext cx="154880" cy="54010"/>
              </a:xfrm>
              <a:prstGeom prst="arc">
                <a:avLst>
                  <a:gd name="adj1" fmla="val 16200000"/>
                  <a:gd name="adj2" fmla="val 5114154"/>
                </a:avLst>
              </a:prstGeom>
              <a:ln w="19050">
                <a:solidFill>
                  <a:srgbClr val="3A8B2D"/>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3" name="Arc 62">
                <a:extLst>
                  <a:ext uri="{FF2B5EF4-FFF2-40B4-BE49-F238E27FC236}">
                    <a16:creationId xmlns:a16="http://schemas.microsoft.com/office/drawing/2014/main" id="{594653F1-1C40-4FCA-936F-8C60249BF397}"/>
                  </a:ext>
                </a:extLst>
              </p:cNvPr>
              <p:cNvSpPr/>
              <p:nvPr/>
            </p:nvSpPr>
            <p:spPr>
              <a:xfrm>
                <a:off x="4117389" y="2738077"/>
                <a:ext cx="161201" cy="154086"/>
              </a:xfrm>
              <a:prstGeom prst="arc">
                <a:avLst>
                  <a:gd name="adj1" fmla="val 16200000"/>
                  <a:gd name="adj2" fmla="val 5114154"/>
                </a:avLst>
              </a:prstGeom>
              <a:ln w="19050">
                <a:solidFill>
                  <a:srgbClr val="3A8B2D"/>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4" name="Arc 63">
                <a:extLst>
                  <a:ext uri="{FF2B5EF4-FFF2-40B4-BE49-F238E27FC236}">
                    <a16:creationId xmlns:a16="http://schemas.microsoft.com/office/drawing/2014/main" id="{1989DA8C-0468-407C-AB03-550079A75B09}"/>
                  </a:ext>
                </a:extLst>
              </p:cNvPr>
              <p:cNvSpPr/>
              <p:nvPr/>
            </p:nvSpPr>
            <p:spPr>
              <a:xfrm rot="10800000">
                <a:off x="4126872" y="2739665"/>
                <a:ext cx="153299" cy="52422"/>
              </a:xfrm>
              <a:prstGeom prst="arc">
                <a:avLst>
                  <a:gd name="adj1" fmla="val 16200000"/>
                  <a:gd name="adj2" fmla="val 5114154"/>
                </a:avLst>
              </a:prstGeom>
              <a:ln w="19050">
                <a:solidFill>
                  <a:srgbClr val="3A8B2D"/>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5" name="Arc 64">
                <a:extLst>
                  <a:ext uri="{FF2B5EF4-FFF2-40B4-BE49-F238E27FC236}">
                    <a16:creationId xmlns:a16="http://schemas.microsoft.com/office/drawing/2014/main" id="{21B8E490-25C6-4652-86C5-BFDEA8552A6C}"/>
                  </a:ext>
                </a:extLst>
              </p:cNvPr>
              <p:cNvSpPr/>
              <p:nvPr/>
            </p:nvSpPr>
            <p:spPr>
              <a:xfrm>
                <a:off x="4117389" y="2839742"/>
                <a:ext cx="162781" cy="103253"/>
              </a:xfrm>
              <a:prstGeom prst="arc">
                <a:avLst>
                  <a:gd name="adj1" fmla="val 16200000"/>
                  <a:gd name="adj2" fmla="val 5114154"/>
                </a:avLst>
              </a:prstGeom>
              <a:ln w="19050">
                <a:solidFill>
                  <a:srgbClr val="3A8B2D"/>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6" name="Arc 65">
                <a:extLst>
                  <a:ext uri="{FF2B5EF4-FFF2-40B4-BE49-F238E27FC236}">
                    <a16:creationId xmlns:a16="http://schemas.microsoft.com/office/drawing/2014/main" id="{36756756-10D0-40BA-83A5-6062DAA75F26}"/>
                  </a:ext>
                </a:extLst>
              </p:cNvPr>
              <p:cNvSpPr/>
              <p:nvPr/>
            </p:nvSpPr>
            <p:spPr>
              <a:xfrm rot="10800000">
                <a:off x="4126872" y="2637999"/>
                <a:ext cx="153299" cy="52422"/>
              </a:xfrm>
              <a:prstGeom prst="arc">
                <a:avLst>
                  <a:gd name="adj1" fmla="val 16200000"/>
                  <a:gd name="adj2" fmla="val 5114154"/>
                </a:avLst>
              </a:prstGeom>
              <a:ln w="19050">
                <a:solidFill>
                  <a:srgbClr val="3A8B2D"/>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7" name="Arc 66">
                <a:extLst>
                  <a:ext uri="{FF2B5EF4-FFF2-40B4-BE49-F238E27FC236}">
                    <a16:creationId xmlns:a16="http://schemas.microsoft.com/office/drawing/2014/main" id="{A2785D60-AA90-4BA3-BAF0-CFC5200FE7C4}"/>
                  </a:ext>
                </a:extLst>
              </p:cNvPr>
              <p:cNvSpPr/>
              <p:nvPr/>
            </p:nvSpPr>
            <p:spPr>
              <a:xfrm>
                <a:off x="4114229" y="2536334"/>
                <a:ext cx="161201" cy="155675"/>
              </a:xfrm>
              <a:prstGeom prst="arc">
                <a:avLst>
                  <a:gd name="adj1" fmla="val 16200000"/>
                  <a:gd name="adj2" fmla="val 5114154"/>
                </a:avLst>
              </a:prstGeom>
              <a:ln w="19050">
                <a:solidFill>
                  <a:srgbClr val="3A8B2D"/>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8" name="Arc 67">
                <a:extLst>
                  <a:ext uri="{FF2B5EF4-FFF2-40B4-BE49-F238E27FC236}">
                    <a16:creationId xmlns:a16="http://schemas.microsoft.com/office/drawing/2014/main" id="{DAC59640-C555-4311-8494-B70C3541A6FA}"/>
                  </a:ext>
                </a:extLst>
              </p:cNvPr>
              <p:cNvSpPr/>
              <p:nvPr/>
            </p:nvSpPr>
            <p:spPr>
              <a:xfrm rot="10800000">
                <a:off x="4122130" y="2536334"/>
                <a:ext cx="153300" cy="52422"/>
              </a:xfrm>
              <a:prstGeom prst="arc">
                <a:avLst>
                  <a:gd name="adj1" fmla="val 16200000"/>
                  <a:gd name="adj2" fmla="val 5114154"/>
                </a:avLst>
              </a:prstGeom>
              <a:ln w="19050">
                <a:solidFill>
                  <a:srgbClr val="3A8B2D"/>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9" name="Arc 68">
                <a:extLst>
                  <a:ext uri="{FF2B5EF4-FFF2-40B4-BE49-F238E27FC236}">
                    <a16:creationId xmlns:a16="http://schemas.microsoft.com/office/drawing/2014/main" id="{D82126F2-E8C6-4B59-9EA6-240490C86B3F}"/>
                  </a:ext>
                </a:extLst>
              </p:cNvPr>
              <p:cNvSpPr/>
              <p:nvPr/>
            </p:nvSpPr>
            <p:spPr>
              <a:xfrm>
                <a:off x="4114229" y="2637999"/>
                <a:ext cx="161201" cy="154087"/>
              </a:xfrm>
              <a:prstGeom prst="arc">
                <a:avLst>
                  <a:gd name="adj1" fmla="val 16200000"/>
                  <a:gd name="adj2" fmla="val 5114154"/>
                </a:avLst>
              </a:prstGeom>
              <a:ln w="19050">
                <a:solidFill>
                  <a:srgbClr val="3A8B2D"/>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70" name="AutoShape 5">
                <a:extLst>
                  <a:ext uri="{FF2B5EF4-FFF2-40B4-BE49-F238E27FC236}">
                    <a16:creationId xmlns:a16="http://schemas.microsoft.com/office/drawing/2014/main" id="{387D2EE7-B26F-44ED-A4EA-E5486898DB4C}"/>
                  </a:ext>
                </a:extLst>
              </p:cNvPr>
              <p:cNvCxnSpPr>
                <a:cxnSpLocks noChangeShapeType="1"/>
              </p:cNvCxnSpPr>
              <p:nvPr/>
            </p:nvCxnSpPr>
            <p:spPr bwMode="auto">
              <a:xfrm flipV="1">
                <a:off x="4170340" y="3022880"/>
                <a:ext cx="0" cy="101320"/>
              </a:xfrm>
              <a:prstGeom prst="straightConnector1">
                <a:avLst/>
              </a:prstGeom>
              <a:noFill/>
              <a:ln w="19050">
                <a:solidFill>
                  <a:srgbClr val="3A8B2D"/>
                </a:solidFill>
                <a:round/>
                <a:headEnd/>
                <a:tailEnd/>
              </a:ln>
              <a:extLst>
                <a:ext uri="{909E8E84-426E-40DD-AFC4-6F175D3DCCD1}">
                  <a14:hiddenFill xmlns:a14="http://schemas.microsoft.com/office/drawing/2010/main">
                    <a:noFill/>
                  </a14:hiddenFill>
                </a:ext>
              </a:extLst>
            </p:spPr>
          </p:cxnSp>
          <p:cxnSp>
            <p:nvCxnSpPr>
              <p:cNvPr id="71" name="AutoShape 5">
                <a:extLst>
                  <a:ext uri="{FF2B5EF4-FFF2-40B4-BE49-F238E27FC236}">
                    <a16:creationId xmlns:a16="http://schemas.microsoft.com/office/drawing/2014/main" id="{A57FBF4B-A40B-4707-B4E2-AA9251320842}"/>
                  </a:ext>
                </a:extLst>
              </p:cNvPr>
              <p:cNvCxnSpPr>
                <a:cxnSpLocks noChangeShapeType="1"/>
              </p:cNvCxnSpPr>
              <p:nvPr/>
            </p:nvCxnSpPr>
            <p:spPr bwMode="auto">
              <a:xfrm flipV="1">
                <a:off x="4228356" y="2372911"/>
                <a:ext cx="0" cy="141308"/>
              </a:xfrm>
              <a:prstGeom prst="straightConnector1">
                <a:avLst/>
              </a:prstGeom>
              <a:noFill/>
              <a:ln w="19050">
                <a:solidFill>
                  <a:srgbClr val="3A8B2D"/>
                </a:solidFill>
                <a:round/>
                <a:headEnd/>
                <a:tailEnd/>
              </a:ln>
              <a:extLst>
                <a:ext uri="{909E8E84-426E-40DD-AFC4-6F175D3DCCD1}">
                  <a14:hiddenFill xmlns:a14="http://schemas.microsoft.com/office/drawing/2010/main">
                    <a:noFill/>
                  </a14:hiddenFill>
                </a:ext>
              </a:extLst>
            </p:spPr>
          </p:cxnSp>
          <p:sp>
            <p:nvSpPr>
              <p:cNvPr id="72" name="Arc 71">
                <a:extLst>
                  <a:ext uri="{FF2B5EF4-FFF2-40B4-BE49-F238E27FC236}">
                    <a16:creationId xmlns:a16="http://schemas.microsoft.com/office/drawing/2014/main" id="{0090332E-88E9-47DC-B91F-73690723F7AA}"/>
                  </a:ext>
                </a:extLst>
              </p:cNvPr>
              <p:cNvSpPr/>
              <p:nvPr/>
            </p:nvSpPr>
            <p:spPr>
              <a:xfrm rot="10800000">
                <a:off x="4169542" y="2942996"/>
                <a:ext cx="77440" cy="169972"/>
              </a:xfrm>
              <a:prstGeom prst="arc">
                <a:avLst>
                  <a:gd name="adj1" fmla="val 21522596"/>
                  <a:gd name="adj2" fmla="val 5260297"/>
                </a:avLst>
              </a:prstGeom>
              <a:ln w="19050">
                <a:solidFill>
                  <a:srgbClr val="3A8B2D"/>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3" name="Arc 72">
                <a:extLst>
                  <a:ext uri="{FF2B5EF4-FFF2-40B4-BE49-F238E27FC236}">
                    <a16:creationId xmlns:a16="http://schemas.microsoft.com/office/drawing/2014/main" id="{DFF45584-2A69-47BE-B842-21BE9C523D10}"/>
                  </a:ext>
                </a:extLst>
              </p:cNvPr>
              <p:cNvSpPr/>
              <p:nvPr/>
            </p:nvSpPr>
            <p:spPr>
              <a:xfrm>
                <a:off x="4150577" y="2417195"/>
                <a:ext cx="77440" cy="169971"/>
              </a:xfrm>
              <a:prstGeom prst="arc">
                <a:avLst>
                  <a:gd name="adj1" fmla="val 21522596"/>
                  <a:gd name="adj2" fmla="val 5846444"/>
                </a:avLst>
              </a:prstGeom>
              <a:ln w="19050">
                <a:solidFill>
                  <a:srgbClr val="3A8B2D"/>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sp>
          <p:nvSpPr>
            <p:cNvPr id="16" name="Oval 15">
              <a:extLst>
                <a:ext uri="{FF2B5EF4-FFF2-40B4-BE49-F238E27FC236}">
                  <a16:creationId xmlns:a16="http://schemas.microsoft.com/office/drawing/2014/main" id="{E8F17856-73F2-4502-A90B-739A189643E3}"/>
                </a:ext>
              </a:extLst>
            </p:cNvPr>
            <p:cNvSpPr/>
            <p:nvPr/>
          </p:nvSpPr>
          <p:spPr bwMode="auto">
            <a:xfrm>
              <a:off x="8178081" y="2738697"/>
              <a:ext cx="74613" cy="74612"/>
            </a:xfrm>
            <a:prstGeom prst="ellipse">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C00000"/>
                </a:solidFill>
              </a:endParaRPr>
            </a:p>
          </p:txBody>
        </p:sp>
        <p:sp>
          <p:nvSpPr>
            <p:cNvPr id="17" name="Oval 16">
              <a:extLst>
                <a:ext uri="{FF2B5EF4-FFF2-40B4-BE49-F238E27FC236}">
                  <a16:creationId xmlns:a16="http://schemas.microsoft.com/office/drawing/2014/main" id="{657590B8-A72E-44BB-93F1-189649EC5BCF}"/>
                </a:ext>
              </a:extLst>
            </p:cNvPr>
            <p:cNvSpPr/>
            <p:nvPr/>
          </p:nvSpPr>
          <p:spPr bwMode="auto">
            <a:xfrm>
              <a:off x="8122519" y="3513397"/>
              <a:ext cx="74612" cy="74612"/>
            </a:xfrm>
            <a:prstGeom prst="ellipse">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a:extLst>
                <a:ext uri="{FF2B5EF4-FFF2-40B4-BE49-F238E27FC236}">
                  <a16:creationId xmlns:a16="http://schemas.microsoft.com/office/drawing/2014/main" id="{1D8E3F9A-DFE8-47FE-860B-0BAECF800966}"/>
                </a:ext>
              </a:extLst>
            </p:cNvPr>
            <p:cNvSpPr/>
            <p:nvPr/>
          </p:nvSpPr>
          <p:spPr bwMode="auto">
            <a:xfrm>
              <a:off x="9298856" y="3529492"/>
              <a:ext cx="76200" cy="74613"/>
            </a:xfrm>
            <a:prstGeom prst="ellipse">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C00000"/>
                </a:solidFill>
              </a:endParaRPr>
            </a:p>
          </p:txBody>
        </p:sp>
        <p:sp>
          <p:nvSpPr>
            <p:cNvPr id="19" name="Text Box 511">
              <a:extLst>
                <a:ext uri="{FF2B5EF4-FFF2-40B4-BE49-F238E27FC236}">
                  <a16:creationId xmlns:a16="http://schemas.microsoft.com/office/drawing/2014/main" id="{92CFAAAE-F673-4A66-AF5F-262D05611F61}"/>
                </a:ext>
              </a:extLst>
            </p:cNvPr>
            <p:cNvSpPr txBox="1"/>
            <p:nvPr/>
          </p:nvSpPr>
          <p:spPr bwMode="auto">
            <a:xfrm>
              <a:off x="8190781" y="2970472"/>
              <a:ext cx="581025" cy="2952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1600" dirty="0">
                  <a:ea typeface="Calibri"/>
                  <a:cs typeface="Times New Roman"/>
                </a:rPr>
                <a:t>coil</a:t>
              </a:r>
              <a:r>
                <a:rPr lang="en-US" sz="1200" dirty="0">
                  <a:ea typeface="Calibri"/>
                  <a:cs typeface="Times New Roman"/>
                </a:rPr>
                <a:t> </a:t>
              </a:r>
              <a:endParaRPr lang="en-US" sz="1100" dirty="0">
                <a:ea typeface="Calibri"/>
                <a:cs typeface="Times New Roman"/>
              </a:endParaRPr>
            </a:p>
          </p:txBody>
        </p:sp>
        <p:sp>
          <p:nvSpPr>
            <p:cNvPr id="20" name="Text Box 511">
              <a:extLst>
                <a:ext uri="{FF2B5EF4-FFF2-40B4-BE49-F238E27FC236}">
                  <a16:creationId xmlns:a16="http://schemas.microsoft.com/office/drawing/2014/main" id="{E1910919-95FD-4C16-8EE6-123285E3FFFE}"/>
                </a:ext>
              </a:extLst>
            </p:cNvPr>
            <p:cNvSpPr txBox="1"/>
            <p:nvPr/>
          </p:nvSpPr>
          <p:spPr bwMode="auto">
            <a:xfrm>
              <a:off x="8741644" y="2851409"/>
              <a:ext cx="1395412" cy="71278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1600" dirty="0">
                  <a:ea typeface="Calibri"/>
                  <a:cs typeface="Times New Roman"/>
                </a:rPr>
                <a:t>normally open</a:t>
              </a:r>
              <a:br>
                <a:rPr lang="en-US" sz="1600" dirty="0">
                  <a:ea typeface="Calibri"/>
                  <a:cs typeface="Times New Roman"/>
                </a:rPr>
              </a:br>
              <a:r>
                <a:rPr lang="en-US" sz="1600" dirty="0">
                  <a:ea typeface="Calibri"/>
                  <a:cs typeface="Times New Roman"/>
                </a:rPr>
                <a:t>contacts</a:t>
              </a:r>
            </a:p>
          </p:txBody>
        </p:sp>
        <p:sp>
          <p:nvSpPr>
            <p:cNvPr id="22" name="Text Box 511">
              <a:extLst>
                <a:ext uri="{FF2B5EF4-FFF2-40B4-BE49-F238E27FC236}">
                  <a16:creationId xmlns:a16="http://schemas.microsoft.com/office/drawing/2014/main" id="{779661C6-8008-48EB-BBE2-EC7AC5FAFEE9}"/>
                </a:ext>
              </a:extLst>
            </p:cNvPr>
            <p:cNvSpPr txBox="1"/>
            <p:nvPr/>
          </p:nvSpPr>
          <p:spPr bwMode="auto">
            <a:xfrm>
              <a:off x="8215353" y="3462473"/>
              <a:ext cx="1139825" cy="2952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1200" b="1" dirty="0">
                  <a:solidFill>
                    <a:schemeClr val="tx1"/>
                  </a:solidFill>
                  <a:ea typeface="Calibri"/>
                  <a:cs typeface="Times New Roman"/>
                </a:rPr>
                <a:t>SPST relay </a:t>
              </a:r>
              <a:endParaRPr lang="en-US" sz="1100" b="1" dirty="0">
                <a:solidFill>
                  <a:schemeClr val="tx1"/>
                </a:solidFill>
                <a:ea typeface="Calibri"/>
                <a:cs typeface="Times New Roman"/>
              </a:endParaRPr>
            </a:p>
          </p:txBody>
        </p:sp>
        <p:grpSp>
          <p:nvGrpSpPr>
            <p:cNvPr id="23" name="Group 142">
              <a:extLst>
                <a:ext uri="{FF2B5EF4-FFF2-40B4-BE49-F238E27FC236}">
                  <a16:creationId xmlns:a16="http://schemas.microsoft.com/office/drawing/2014/main" id="{29182013-0430-4487-9433-CE9EFF2EA9CA}"/>
                </a:ext>
              </a:extLst>
            </p:cNvPr>
            <p:cNvGrpSpPr>
              <a:grpSpLocks/>
            </p:cNvGrpSpPr>
            <p:nvPr/>
          </p:nvGrpSpPr>
          <p:grpSpPr bwMode="auto">
            <a:xfrm rot="10800000">
              <a:off x="7213538" y="2275397"/>
              <a:ext cx="306359" cy="1642885"/>
              <a:chOff x="5767382" y="3551136"/>
              <a:chExt cx="395766" cy="2165260"/>
            </a:xfrm>
          </p:grpSpPr>
          <p:cxnSp>
            <p:nvCxnSpPr>
              <p:cNvPr id="54" name="AutoShape 3">
                <a:extLst>
                  <a:ext uri="{FF2B5EF4-FFF2-40B4-BE49-F238E27FC236}">
                    <a16:creationId xmlns:a16="http://schemas.microsoft.com/office/drawing/2014/main" id="{C23A0F6F-1FE7-44E1-B017-B6798874CD4D}"/>
                  </a:ext>
                </a:extLst>
              </p:cNvPr>
              <p:cNvCxnSpPr>
                <a:cxnSpLocks noChangeShapeType="1"/>
              </p:cNvCxnSpPr>
              <p:nvPr/>
            </p:nvCxnSpPr>
            <p:spPr bwMode="auto">
              <a:xfrm>
                <a:off x="5804745" y="4449929"/>
                <a:ext cx="314777"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55" name="AutoShape 5">
                <a:extLst>
                  <a:ext uri="{FF2B5EF4-FFF2-40B4-BE49-F238E27FC236}">
                    <a16:creationId xmlns:a16="http://schemas.microsoft.com/office/drawing/2014/main" id="{ACEE9525-8083-4FC9-9E7D-1A219A60EF51}"/>
                  </a:ext>
                </a:extLst>
              </p:cNvPr>
              <p:cNvCxnSpPr>
                <a:cxnSpLocks noChangeShapeType="1"/>
              </p:cNvCxnSpPr>
              <p:nvPr/>
            </p:nvCxnSpPr>
            <p:spPr bwMode="auto">
              <a:xfrm rot="10800000">
                <a:off x="5965825" y="3551136"/>
                <a:ext cx="0" cy="898794"/>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56" name="Straight Connector 145">
                <a:extLst>
                  <a:ext uri="{FF2B5EF4-FFF2-40B4-BE49-F238E27FC236}">
                    <a16:creationId xmlns:a16="http://schemas.microsoft.com/office/drawing/2014/main" id="{9C9312B6-4509-4D31-AA73-A946FFFD30B7}"/>
                  </a:ext>
                </a:extLst>
              </p:cNvPr>
              <p:cNvCxnSpPr>
                <a:cxnSpLocks noChangeShapeType="1"/>
              </p:cNvCxnSpPr>
              <p:nvPr/>
            </p:nvCxnSpPr>
            <p:spPr bwMode="auto">
              <a:xfrm>
                <a:off x="5817607" y="4446754"/>
                <a:ext cx="148218" cy="317500"/>
              </a:xfrm>
              <a:prstGeom prst="line">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57" name="Straight Connector 146">
                <a:extLst>
                  <a:ext uri="{FF2B5EF4-FFF2-40B4-BE49-F238E27FC236}">
                    <a16:creationId xmlns:a16="http://schemas.microsoft.com/office/drawing/2014/main" id="{D21B7F2C-8AAA-4F9A-AB7B-E710E2125F67}"/>
                  </a:ext>
                </a:extLst>
              </p:cNvPr>
              <p:cNvCxnSpPr>
                <a:cxnSpLocks noChangeShapeType="1"/>
              </p:cNvCxnSpPr>
              <p:nvPr/>
            </p:nvCxnSpPr>
            <p:spPr bwMode="auto">
              <a:xfrm flipV="1">
                <a:off x="5962573" y="4446754"/>
                <a:ext cx="148218" cy="317500"/>
              </a:xfrm>
              <a:prstGeom prst="line">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58" name="AutoShape 32">
                <a:extLst>
                  <a:ext uri="{FF2B5EF4-FFF2-40B4-BE49-F238E27FC236}">
                    <a16:creationId xmlns:a16="http://schemas.microsoft.com/office/drawing/2014/main" id="{FF134088-056A-40CB-81D3-07EAA9E6B62D}"/>
                  </a:ext>
                </a:extLst>
              </p:cNvPr>
              <p:cNvCxnSpPr>
                <a:cxnSpLocks noChangeShapeType="1"/>
              </p:cNvCxnSpPr>
              <p:nvPr/>
            </p:nvCxnSpPr>
            <p:spPr bwMode="auto">
              <a:xfrm rot="10800000" flipV="1">
                <a:off x="5961673" y="4757109"/>
                <a:ext cx="0" cy="959287"/>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59" name="AutoShape 3">
                <a:extLst>
                  <a:ext uri="{FF2B5EF4-FFF2-40B4-BE49-F238E27FC236}">
                    <a16:creationId xmlns:a16="http://schemas.microsoft.com/office/drawing/2014/main" id="{90002665-224D-4B32-9DF3-CDC5452F097D}"/>
                  </a:ext>
                </a:extLst>
              </p:cNvPr>
              <p:cNvCxnSpPr>
                <a:cxnSpLocks noChangeShapeType="1"/>
              </p:cNvCxnSpPr>
              <p:nvPr/>
            </p:nvCxnSpPr>
            <p:spPr bwMode="auto">
              <a:xfrm>
                <a:off x="5822369" y="4753390"/>
                <a:ext cx="278316"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sp>
            <p:nvSpPr>
              <p:cNvPr id="60" name="Rectangle 59">
                <a:extLst>
                  <a:ext uri="{FF2B5EF4-FFF2-40B4-BE49-F238E27FC236}">
                    <a16:creationId xmlns:a16="http://schemas.microsoft.com/office/drawing/2014/main" id="{9902A8EE-AC5D-4F98-BC3B-A453D841F96F}"/>
                  </a:ext>
                </a:extLst>
              </p:cNvPr>
              <p:cNvSpPr/>
              <p:nvPr/>
            </p:nvSpPr>
            <p:spPr>
              <a:xfrm>
                <a:off x="5759990" y="4377676"/>
                <a:ext cx="45117" cy="150643"/>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61" name="Rectangle 60">
                <a:extLst>
                  <a:ext uri="{FF2B5EF4-FFF2-40B4-BE49-F238E27FC236}">
                    <a16:creationId xmlns:a16="http://schemas.microsoft.com/office/drawing/2014/main" id="{570C21A1-977B-43D3-A524-B80C59A88315}"/>
                  </a:ext>
                </a:extLst>
              </p:cNvPr>
              <p:cNvSpPr/>
              <p:nvPr/>
            </p:nvSpPr>
            <p:spPr>
              <a:xfrm>
                <a:off x="6110676" y="4367215"/>
                <a:ext cx="45117" cy="150643"/>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24" name="Group 181">
              <a:extLst>
                <a:ext uri="{FF2B5EF4-FFF2-40B4-BE49-F238E27FC236}">
                  <a16:creationId xmlns:a16="http://schemas.microsoft.com/office/drawing/2014/main" id="{170853FB-63D5-4E78-9C3B-8BF9B555F374}"/>
                </a:ext>
              </a:extLst>
            </p:cNvPr>
            <p:cNvGrpSpPr>
              <a:grpSpLocks/>
            </p:cNvGrpSpPr>
            <p:nvPr/>
          </p:nvGrpSpPr>
          <p:grpSpPr bwMode="auto">
            <a:xfrm>
              <a:off x="8036712" y="3598289"/>
              <a:ext cx="261866" cy="732416"/>
              <a:chOff x="2211547" y="2946872"/>
              <a:chExt cx="261890" cy="732495"/>
            </a:xfrm>
          </p:grpSpPr>
          <p:grpSp>
            <p:nvGrpSpPr>
              <p:cNvPr id="49" name="Group 34">
                <a:extLst>
                  <a:ext uri="{FF2B5EF4-FFF2-40B4-BE49-F238E27FC236}">
                    <a16:creationId xmlns:a16="http://schemas.microsoft.com/office/drawing/2014/main" id="{11016771-6417-4161-BD29-929926335EB7}"/>
                  </a:ext>
                </a:extLst>
              </p:cNvPr>
              <p:cNvGrpSpPr>
                <a:grpSpLocks/>
              </p:cNvGrpSpPr>
              <p:nvPr/>
            </p:nvGrpSpPr>
            <p:grpSpPr bwMode="auto">
              <a:xfrm rot="5400000">
                <a:off x="2283581" y="3489512"/>
                <a:ext cx="117821" cy="261890"/>
                <a:chOff x="0" y="0"/>
                <a:chExt cx="118368" cy="262890"/>
              </a:xfrm>
            </p:grpSpPr>
            <p:cxnSp>
              <p:nvCxnSpPr>
                <p:cNvPr id="51" name="AutoShape 4">
                  <a:extLst>
                    <a:ext uri="{FF2B5EF4-FFF2-40B4-BE49-F238E27FC236}">
                      <a16:creationId xmlns:a16="http://schemas.microsoft.com/office/drawing/2014/main" id="{96B7BEB7-0EDF-400D-A451-E844F7860F7F}"/>
                    </a:ext>
                  </a:extLst>
                </p:cNvPr>
                <p:cNvCxnSpPr>
                  <a:cxnSpLocks noChangeShapeType="1"/>
                </p:cNvCxnSpPr>
                <p:nvPr/>
              </p:nvCxnSpPr>
              <p:spPr bwMode="auto">
                <a:xfrm rot="-5400000">
                  <a:off x="68580" y="131445"/>
                  <a:ext cx="99575"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52" name="AutoShape 3">
                  <a:extLst>
                    <a:ext uri="{FF2B5EF4-FFF2-40B4-BE49-F238E27FC236}">
                      <a16:creationId xmlns:a16="http://schemas.microsoft.com/office/drawing/2014/main" id="{1D49F646-45EB-47C3-B8E3-65CDC79F20B5}"/>
                    </a:ext>
                  </a:extLst>
                </p:cNvPr>
                <p:cNvCxnSpPr>
                  <a:cxnSpLocks noChangeShapeType="1"/>
                </p:cNvCxnSpPr>
                <p:nvPr/>
              </p:nvCxnSpPr>
              <p:spPr bwMode="auto">
                <a:xfrm rot="-5400000">
                  <a:off x="-131445" y="131445"/>
                  <a:ext cx="262890"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53" name="AutoShape 3">
                  <a:extLst>
                    <a:ext uri="{FF2B5EF4-FFF2-40B4-BE49-F238E27FC236}">
                      <a16:creationId xmlns:a16="http://schemas.microsoft.com/office/drawing/2014/main" id="{491043AF-AC2E-42AD-BA45-B70F4327CBC6}"/>
                    </a:ext>
                  </a:extLst>
                </p:cNvPr>
                <p:cNvCxnSpPr>
                  <a:cxnSpLocks noChangeShapeType="1"/>
                </p:cNvCxnSpPr>
                <p:nvPr/>
              </p:nvCxnSpPr>
              <p:spPr bwMode="auto">
                <a:xfrm rot="-5400000">
                  <a:off x="-26670" y="131445"/>
                  <a:ext cx="178536"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cxnSp>
            <p:nvCxnSpPr>
              <p:cNvPr id="50" name="AutoShape 5">
                <a:extLst>
                  <a:ext uri="{FF2B5EF4-FFF2-40B4-BE49-F238E27FC236}">
                    <a16:creationId xmlns:a16="http://schemas.microsoft.com/office/drawing/2014/main" id="{D9C09AD6-64D9-4B16-87F8-92639A703465}"/>
                  </a:ext>
                </a:extLst>
              </p:cNvPr>
              <p:cNvCxnSpPr>
                <a:cxnSpLocks noChangeShapeType="1"/>
              </p:cNvCxnSpPr>
              <p:nvPr/>
            </p:nvCxnSpPr>
            <p:spPr bwMode="auto">
              <a:xfrm>
                <a:off x="2338542" y="2946872"/>
                <a:ext cx="0" cy="614675"/>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cxnSp>
          <p:nvCxnSpPr>
            <p:cNvPr id="25" name="AutoShape 3">
              <a:extLst>
                <a:ext uri="{FF2B5EF4-FFF2-40B4-BE49-F238E27FC236}">
                  <a16:creationId xmlns:a16="http://schemas.microsoft.com/office/drawing/2014/main" id="{E222B381-9BB5-4B51-9D64-978F178438EC}"/>
                </a:ext>
              </a:extLst>
            </p:cNvPr>
            <p:cNvCxnSpPr>
              <a:cxnSpLocks noChangeShapeType="1"/>
            </p:cNvCxnSpPr>
            <p:nvPr/>
          </p:nvCxnSpPr>
          <p:spPr bwMode="auto">
            <a:xfrm>
              <a:off x="7356400" y="3911933"/>
              <a:ext cx="809549"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26" name="AutoShape 3">
              <a:extLst>
                <a:ext uri="{FF2B5EF4-FFF2-40B4-BE49-F238E27FC236}">
                  <a16:creationId xmlns:a16="http://schemas.microsoft.com/office/drawing/2014/main" id="{0E5F54B6-FF11-4405-A7E8-94DB12F1EFE8}"/>
                </a:ext>
              </a:extLst>
            </p:cNvPr>
            <p:cNvCxnSpPr>
              <a:cxnSpLocks noChangeShapeType="1"/>
            </p:cNvCxnSpPr>
            <p:nvPr/>
          </p:nvCxnSpPr>
          <p:spPr bwMode="auto">
            <a:xfrm>
              <a:off x="7364325" y="2275397"/>
              <a:ext cx="840784"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nvGrpSpPr>
            <p:cNvPr id="27" name="Group 169">
              <a:extLst>
                <a:ext uri="{FF2B5EF4-FFF2-40B4-BE49-F238E27FC236}">
                  <a16:creationId xmlns:a16="http://schemas.microsoft.com/office/drawing/2014/main" id="{01CD71EE-AA93-43D4-AF74-C1D77595BF97}"/>
                </a:ext>
              </a:extLst>
            </p:cNvPr>
            <p:cNvGrpSpPr>
              <a:grpSpLocks/>
            </p:cNvGrpSpPr>
            <p:nvPr/>
          </p:nvGrpSpPr>
          <p:grpSpPr bwMode="auto">
            <a:xfrm flipV="1">
              <a:off x="10368650" y="2789285"/>
              <a:ext cx="306358" cy="1102863"/>
              <a:chOff x="5767382" y="3622888"/>
              <a:chExt cx="395766" cy="1763910"/>
            </a:xfrm>
          </p:grpSpPr>
          <p:cxnSp>
            <p:nvCxnSpPr>
              <p:cNvPr id="41" name="AutoShape 3">
                <a:extLst>
                  <a:ext uri="{FF2B5EF4-FFF2-40B4-BE49-F238E27FC236}">
                    <a16:creationId xmlns:a16="http://schemas.microsoft.com/office/drawing/2014/main" id="{F7C2AD5F-351D-4584-B132-909B186F4B49}"/>
                  </a:ext>
                </a:extLst>
              </p:cNvPr>
              <p:cNvCxnSpPr>
                <a:cxnSpLocks noChangeShapeType="1"/>
              </p:cNvCxnSpPr>
              <p:nvPr/>
            </p:nvCxnSpPr>
            <p:spPr bwMode="auto">
              <a:xfrm>
                <a:off x="5804745" y="4449929"/>
                <a:ext cx="314777"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42" name="AutoShape 5">
                <a:extLst>
                  <a:ext uri="{FF2B5EF4-FFF2-40B4-BE49-F238E27FC236}">
                    <a16:creationId xmlns:a16="http://schemas.microsoft.com/office/drawing/2014/main" id="{F5C577A0-440D-47E6-88C4-93390661E56C}"/>
                  </a:ext>
                </a:extLst>
              </p:cNvPr>
              <p:cNvCxnSpPr>
                <a:cxnSpLocks noChangeShapeType="1"/>
              </p:cNvCxnSpPr>
              <p:nvPr/>
            </p:nvCxnSpPr>
            <p:spPr bwMode="auto">
              <a:xfrm flipV="1">
                <a:off x="5965825" y="3622888"/>
                <a:ext cx="0" cy="827042"/>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43" name="Straight Connector 172">
                <a:extLst>
                  <a:ext uri="{FF2B5EF4-FFF2-40B4-BE49-F238E27FC236}">
                    <a16:creationId xmlns:a16="http://schemas.microsoft.com/office/drawing/2014/main" id="{06811DF0-2F10-40E6-BD66-F949F848618E}"/>
                  </a:ext>
                </a:extLst>
              </p:cNvPr>
              <p:cNvCxnSpPr>
                <a:cxnSpLocks noChangeShapeType="1"/>
              </p:cNvCxnSpPr>
              <p:nvPr/>
            </p:nvCxnSpPr>
            <p:spPr bwMode="auto">
              <a:xfrm>
                <a:off x="5817607" y="4446754"/>
                <a:ext cx="148218" cy="317500"/>
              </a:xfrm>
              <a:prstGeom prst="line">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44" name="Straight Connector 173">
                <a:extLst>
                  <a:ext uri="{FF2B5EF4-FFF2-40B4-BE49-F238E27FC236}">
                    <a16:creationId xmlns:a16="http://schemas.microsoft.com/office/drawing/2014/main" id="{A507A7B3-FE66-4B87-9E96-6CA8F4D18429}"/>
                  </a:ext>
                </a:extLst>
              </p:cNvPr>
              <p:cNvCxnSpPr>
                <a:cxnSpLocks noChangeShapeType="1"/>
              </p:cNvCxnSpPr>
              <p:nvPr/>
            </p:nvCxnSpPr>
            <p:spPr bwMode="auto">
              <a:xfrm flipV="1">
                <a:off x="5962573" y="4446754"/>
                <a:ext cx="148218" cy="317500"/>
              </a:xfrm>
              <a:prstGeom prst="line">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45" name="AutoShape 32">
                <a:extLst>
                  <a:ext uri="{FF2B5EF4-FFF2-40B4-BE49-F238E27FC236}">
                    <a16:creationId xmlns:a16="http://schemas.microsoft.com/office/drawing/2014/main" id="{484FF5C7-01A8-449F-A726-B472E0814DAA}"/>
                  </a:ext>
                </a:extLst>
              </p:cNvPr>
              <p:cNvCxnSpPr>
                <a:cxnSpLocks noChangeShapeType="1"/>
              </p:cNvCxnSpPr>
              <p:nvPr/>
            </p:nvCxnSpPr>
            <p:spPr bwMode="auto">
              <a:xfrm rot="10800000" flipV="1">
                <a:off x="5961673" y="4757108"/>
                <a:ext cx="0" cy="62969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46" name="AutoShape 3">
                <a:extLst>
                  <a:ext uri="{FF2B5EF4-FFF2-40B4-BE49-F238E27FC236}">
                    <a16:creationId xmlns:a16="http://schemas.microsoft.com/office/drawing/2014/main" id="{CFB0CBE5-2F48-4AEF-8B74-09B7FEACA1F8}"/>
                  </a:ext>
                </a:extLst>
              </p:cNvPr>
              <p:cNvCxnSpPr>
                <a:cxnSpLocks noChangeShapeType="1"/>
              </p:cNvCxnSpPr>
              <p:nvPr/>
            </p:nvCxnSpPr>
            <p:spPr bwMode="auto">
              <a:xfrm>
                <a:off x="5822369" y="4753390"/>
                <a:ext cx="278316"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sp>
            <p:nvSpPr>
              <p:cNvPr id="47" name="Rectangle 46">
                <a:extLst>
                  <a:ext uri="{FF2B5EF4-FFF2-40B4-BE49-F238E27FC236}">
                    <a16:creationId xmlns:a16="http://schemas.microsoft.com/office/drawing/2014/main" id="{4864682B-5EA0-446F-99C9-D2B1CABAE886}"/>
                  </a:ext>
                </a:extLst>
              </p:cNvPr>
              <p:cNvSpPr/>
              <p:nvPr/>
            </p:nvSpPr>
            <p:spPr>
              <a:xfrm>
                <a:off x="5766983" y="4387562"/>
                <a:ext cx="45118" cy="150806"/>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8" name="Rectangle 47">
                <a:extLst>
                  <a:ext uri="{FF2B5EF4-FFF2-40B4-BE49-F238E27FC236}">
                    <a16:creationId xmlns:a16="http://schemas.microsoft.com/office/drawing/2014/main" id="{E9B9ACDE-36A9-432A-8679-6F16A8F99897}"/>
                  </a:ext>
                </a:extLst>
              </p:cNvPr>
              <p:cNvSpPr/>
              <p:nvPr/>
            </p:nvSpPr>
            <p:spPr>
              <a:xfrm>
                <a:off x="6117669" y="4377089"/>
                <a:ext cx="45118" cy="150806"/>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cxnSp>
          <p:nvCxnSpPr>
            <p:cNvPr id="28" name="AutoShape 3">
              <a:extLst>
                <a:ext uri="{FF2B5EF4-FFF2-40B4-BE49-F238E27FC236}">
                  <a16:creationId xmlns:a16="http://schemas.microsoft.com/office/drawing/2014/main" id="{6D0F9AA0-B8E4-4E0B-AB12-59AA94B214B1}"/>
                </a:ext>
              </a:extLst>
            </p:cNvPr>
            <p:cNvCxnSpPr>
              <a:cxnSpLocks noChangeShapeType="1"/>
            </p:cNvCxnSpPr>
            <p:nvPr/>
          </p:nvCxnSpPr>
          <p:spPr bwMode="auto">
            <a:xfrm>
              <a:off x="9799407" y="2782571"/>
              <a:ext cx="1300776"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29" name="AutoShape 5">
              <a:extLst>
                <a:ext uri="{FF2B5EF4-FFF2-40B4-BE49-F238E27FC236}">
                  <a16:creationId xmlns:a16="http://schemas.microsoft.com/office/drawing/2014/main" id="{CA0F80F1-23DB-4FB9-9668-D6DC5F83D2DF}"/>
                </a:ext>
              </a:extLst>
            </p:cNvPr>
            <p:cNvCxnSpPr>
              <a:cxnSpLocks noChangeShapeType="1"/>
              <a:stCxn id="32" idx="0"/>
            </p:cNvCxnSpPr>
            <p:nvPr/>
          </p:nvCxnSpPr>
          <p:spPr bwMode="auto">
            <a:xfrm flipV="1">
              <a:off x="11100183" y="2775780"/>
              <a:ext cx="3450" cy="13889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nvGrpSpPr>
            <p:cNvPr id="30" name="Group 193">
              <a:extLst>
                <a:ext uri="{FF2B5EF4-FFF2-40B4-BE49-F238E27FC236}">
                  <a16:creationId xmlns:a16="http://schemas.microsoft.com/office/drawing/2014/main" id="{C955B61C-B533-4E88-B641-2CBA67C8A5E6}"/>
                </a:ext>
              </a:extLst>
            </p:cNvPr>
            <p:cNvGrpSpPr>
              <a:grpSpLocks/>
            </p:cNvGrpSpPr>
            <p:nvPr/>
          </p:nvGrpSpPr>
          <p:grpSpPr bwMode="auto">
            <a:xfrm rot="10800000">
              <a:off x="9022332" y="3985831"/>
              <a:ext cx="874041" cy="415254"/>
              <a:chOff x="3960725" y="1753760"/>
              <a:chExt cx="874107" cy="415297"/>
            </a:xfrm>
          </p:grpSpPr>
          <p:grpSp>
            <p:nvGrpSpPr>
              <p:cNvPr id="34" name="Group 194">
                <a:extLst>
                  <a:ext uri="{FF2B5EF4-FFF2-40B4-BE49-F238E27FC236}">
                    <a16:creationId xmlns:a16="http://schemas.microsoft.com/office/drawing/2014/main" id="{23E8EA69-E5FE-4BBC-AA26-77C22D5C1F7F}"/>
                  </a:ext>
                </a:extLst>
              </p:cNvPr>
              <p:cNvGrpSpPr>
                <a:grpSpLocks/>
              </p:cNvGrpSpPr>
              <p:nvPr/>
            </p:nvGrpSpPr>
            <p:grpSpPr bwMode="auto">
              <a:xfrm rot="-5400000">
                <a:off x="4190130" y="1524355"/>
                <a:ext cx="415297" cy="874107"/>
                <a:chOff x="4092887" y="1515132"/>
                <a:chExt cx="415297" cy="874107"/>
              </a:xfrm>
            </p:grpSpPr>
            <p:sp>
              <p:nvSpPr>
                <p:cNvPr id="36" name="Rectangle 35">
                  <a:extLst>
                    <a:ext uri="{FF2B5EF4-FFF2-40B4-BE49-F238E27FC236}">
                      <a16:creationId xmlns:a16="http://schemas.microsoft.com/office/drawing/2014/main" id="{1FC1C852-172F-4BE9-855C-FD88B2382562}"/>
                    </a:ext>
                  </a:extLst>
                </p:cNvPr>
                <p:cNvSpPr/>
                <p:nvPr/>
              </p:nvSpPr>
              <p:spPr bwMode="auto">
                <a:xfrm>
                  <a:off x="4158895" y="1579256"/>
                  <a:ext cx="349289" cy="80998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Oval 36">
                  <a:extLst>
                    <a:ext uri="{FF2B5EF4-FFF2-40B4-BE49-F238E27FC236}">
                      <a16:creationId xmlns:a16="http://schemas.microsoft.com/office/drawing/2014/main" id="{38E1CC75-1DCD-44E5-A590-57547BDD4FFA}"/>
                    </a:ext>
                  </a:extLst>
                </p:cNvPr>
                <p:cNvSpPr/>
                <p:nvPr/>
              </p:nvSpPr>
              <p:spPr bwMode="auto">
                <a:xfrm>
                  <a:off x="4128727" y="1775946"/>
                  <a:ext cx="76208" cy="74620"/>
                </a:xfrm>
                <a:prstGeom prst="ellipse">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C00000"/>
                    </a:solidFill>
                  </a:endParaRPr>
                </a:p>
              </p:txBody>
            </p:sp>
            <p:sp>
              <p:nvSpPr>
                <p:cNvPr id="38" name="Oval 37">
                  <a:extLst>
                    <a:ext uri="{FF2B5EF4-FFF2-40B4-BE49-F238E27FC236}">
                      <a16:creationId xmlns:a16="http://schemas.microsoft.com/office/drawing/2014/main" id="{BB67F699-943E-4EF9-A3EA-4AAE6FD31285}"/>
                    </a:ext>
                  </a:extLst>
                </p:cNvPr>
                <p:cNvSpPr/>
                <p:nvPr/>
              </p:nvSpPr>
              <p:spPr bwMode="auto">
                <a:xfrm>
                  <a:off x="4111264" y="2039496"/>
                  <a:ext cx="76208" cy="74620"/>
                </a:xfrm>
                <a:prstGeom prst="ellipse">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C00000"/>
                    </a:solidFill>
                  </a:endParaRPr>
                </a:p>
              </p:txBody>
            </p:sp>
            <p:sp>
              <p:nvSpPr>
                <p:cNvPr id="39" name="Text Box 511">
                  <a:extLst>
                    <a:ext uri="{FF2B5EF4-FFF2-40B4-BE49-F238E27FC236}">
                      <a16:creationId xmlns:a16="http://schemas.microsoft.com/office/drawing/2014/main" id="{91935A74-B4E7-4777-9D61-7D9A3FEEA96B}"/>
                    </a:ext>
                  </a:extLst>
                </p:cNvPr>
                <p:cNvSpPr txBox="1"/>
                <p:nvPr/>
              </p:nvSpPr>
              <p:spPr bwMode="auto">
                <a:xfrm>
                  <a:off x="4092887" y="2022491"/>
                  <a:ext cx="290544" cy="36674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dirty="0">
                      <a:ea typeface="Calibri"/>
                      <a:cs typeface="Times New Roman"/>
                    </a:rPr>
                    <a:t>+</a:t>
                  </a:r>
                  <a:r>
                    <a:rPr lang="en-US" sz="1200" dirty="0">
                      <a:ea typeface="Calibri"/>
                      <a:cs typeface="Times New Roman"/>
                    </a:rPr>
                    <a:t> </a:t>
                  </a:r>
                  <a:endParaRPr lang="en-US" sz="1100" dirty="0">
                    <a:ea typeface="Calibri"/>
                    <a:cs typeface="Times New Roman"/>
                  </a:endParaRPr>
                </a:p>
              </p:txBody>
            </p:sp>
            <p:sp>
              <p:nvSpPr>
                <p:cNvPr id="40" name="Text Box 511">
                  <a:extLst>
                    <a:ext uri="{FF2B5EF4-FFF2-40B4-BE49-F238E27FC236}">
                      <a16:creationId xmlns:a16="http://schemas.microsoft.com/office/drawing/2014/main" id="{EE9A6AE2-6825-42B4-8F80-D90000299638}"/>
                    </a:ext>
                  </a:extLst>
                </p:cNvPr>
                <p:cNvSpPr txBox="1"/>
                <p:nvPr/>
              </p:nvSpPr>
              <p:spPr bwMode="auto">
                <a:xfrm rot="5400000">
                  <a:off x="4153239" y="1477026"/>
                  <a:ext cx="290540" cy="36675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dirty="0">
                      <a:ea typeface="Calibri"/>
                      <a:cs typeface="Times New Roman"/>
                    </a:rPr>
                    <a:t>-</a:t>
                  </a:r>
                  <a:r>
                    <a:rPr lang="en-US" sz="1200" dirty="0">
                      <a:ea typeface="Calibri"/>
                      <a:cs typeface="Times New Roman"/>
                    </a:rPr>
                    <a:t> </a:t>
                  </a:r>
                  <a:endParaRPr lang="en-US" sz="1100" dirty="0">
                    <a:ea typeface="Calibri"/>
                    <a:cs typeface="Times New Roman"/>
                  </a:endParaRPr>
                </a:p>
              </p:txBody>
            </p:sp>
          </p:grpSp>
          <p:sp>
            <p:nvSpPr>
              <p:cNvPr id="35" name="Text Box 511">
                <a:extLst>
                  <a:ext uri="{FF2B5EF4-FFF2-40B4-BE49-F238E27FC236}">
                    <a16:creationId xmlns:a16="http://schemas.microsoft.com/office/drawing/2014/main" id="{6985494F-0D63-4E64-80F7-99FAADE2BD90}"/>
                  </a:ext>
                </a:extLst>
              </p:cNvPr>
              <p:cNvSpPr txBox="1"/>
              <p:nvPr/>
            </p:nvSpPr>
            <p:spPr bwMode="auto">
              <a:xfrm rot="10800000">
                <a:off x="4101665" y="1787951"/>
                <a:ext cx="581080" cy="27784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1400" dirty="0">
                    <a:solidFill>
                      <a:schemeClr val="tx1"/>
                    </a:solidFill>
                    <a:ea typeface="Calibri"/>
                    <a:cs typeface="Times New Roman"/>
                  </a:rPr>
                  <a:t>V</a:t>
                </a:r>
                <a:r>
                  <a:rPr lang="en-US" sz="1400" baseline="-25000" dirty="0">
                    <a:solidFill>
                      <a:schemeClr val="tx1"/>
                    </a:solidFill>
                    <a:ea typeface="Calibri"/>
                    <a:cs typeface="Times New Roman"/>
                  </a:rPr>
                  <a:t>in</a:t>
                </a:r>
              </a:p>
            </p:txBody>
          </p:sp>
        </p:grpSp>
        <p:cxnSp>
          <p:nvCxnSpPr>
            <p:cNvPr id="31" name="AutoShape 5">
              <a:extLst>
                <a:ext uri="{FF2B5EF4-FFF2-40B4-BE49-F238E27FC236}">
                  <a16:creationId xmlns:a16="http://schemas.microsoft.com/office/drawing/2014/main" id="{6AA995EE-F6C8-45E9-B1AF-933B982A49C0}"/>
                </a:ext>
              </a:extLst>
            </p:cNvPr>
            <p:cNvCxnSpPr>
              <a:cxnSpLocks noChangeShapeType="1"/>
            </p:cNvCxnSpPr>
            <p:nvPr/>
          </p:nvCxnSpPr>
          <p:spPr bwMode="auto">
            <a:xfrm flipV="1">
              <a:off x="11100774" y="3445592"/>
              <a:ext cx="0" cy="43406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sp>
          <p:nvSpPr>
            <p:cNvPr id="32" name="Oval 31">
              <a:extLst>
                <a:ext uri="{FF2B5EF4-FFF2-40B4-BE49-F238E27FC236}">
                  <a16:creationId xmlns:a16="http://schemas.microsoft.com/office/drawing/2014/main" id="{DB1CB266-982A-47C2-ACBF-A8EFDA75D5A4}"/>
                </a:ext>
              </a:extLst>
            </p:cNvPr>
            <p:cNvSpPr/>
            <p:nvPr/>
          </p:nvSpPr>
          <p:spPr>
            <a:xfrm>
              <a:off x="10844850" y="2914679"/>
              <a:ext cx="510666" cy="510666"/>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M</a:t>
              </a:r>
            </a:p>
          </p:txBody>
        </p:sp>
        <p:sp>
          <p:nvSpPr>
            <p:cNvPr id="33" name="Oval 32">
              <a:extLst>
                <a:ext uri="{FF2B5EF4-FFF2-40B4-BE49-F238E27FC236}">
                  <a16:creationId xmlns:a16="http://schemas.microsoft.com/office/drawing/2014/main" id="{AEEE6A8F-4CAE-4215-B055-A9D821F36CAC}"/>
                </a:ext>
              </a:extLst>
            </p:cNvPr>
            <p:cNvSpPr/>
            <p:nvPr/>
          </p:nvSpPr>
          <p:spPr bwMode="auto">
            <a:xfrm>
              <a:off x="9756056" y="2738474"/>
              <a:ext cx="76200" cy="74613"/>
            </a:xfrm>
            <a:prstGeom prst="ellipse">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C00000"/>
                </a:solidFill>
              </a:endParaRPr>
            </a:p>
          </p:txBody>
        </p:sp>
      </p:grpSp>
      <p:grpSp>
        <p:nvGrpSpPr>
          <p:cNvPr id="104" name="Group 103">
            <a:extLst>
              <a:ext uri="{FF2B5EF4-FFF2-40B4-BE49-F238E27FC236}">
                <a16:creationId xmlns:a16="http://schemas.microsoft.com/office/drawing/2014/main" id="{B330A00B-C7EA-4378-968B-CC4530CB2BB8}"/>
              </a:ext>
            </a:extLst>
          </p:cNvPr>
          <p:cNvGrpSpPr/>
          <p:nvPr/>
        </p:nvGrpSpPr>
        <p:grpSpPr>
          <a:xfrm>
            <a:off x="9327526" y="1135670"/>
            <a:ext cx="2302415" cy="2824404"/>
            <a:chOff x="5691381" y="2106186"/>
            <a:chExt cx="2896917" cy="3146205"/>
          </a:xfrm>
        </p:grpSpPr>
        <p:grpSp>
          <p:nvGrpSpPr>
            <p:cNvPr id="105" name="Group 104">
              <a:extLst>
                <a:ext uri="{FF2B5EF4-FFF2-40B4-BE49-F238E27FC236}">
                  <a16:creationId xmlns:a16="http://schemas.microsoft.com/office/drawing/2014/main" id="{5C05958A-447D-4835-8D9F-D5677795461D}"/>
                </a:ext>
              </a:extLst>
            </p:cNvPr>
            <p:cNvGrpSpPr/>
            <p:nvPr/>
          </p:nvGrpSpPr>
          <p:grpSpPr>
            <a:xfrm>
              <a:off x="7945957" y="2106186"/>
              <a:ext cx="642341" cy="438150"/>
              <a:chOff x="7916715" y="2215208"/>
              <a:chExt cx="642341" cy="438150"/>
            </a:xfrm>
          </p:grpSpPr>
          <p:sp>
            <p:nvSpPr>
              <p:cNvPr id="136" name="Text Box 61">
                <a:extLst>
                  <a:ext uri="{FF2B5EF4-FFF2-40B4-BE49-F238E27FC236}">
                    <a16:creationId xmlns:a16="http://schemas.microsoft.com/office/drawing/2014/main" id="{FEE49311-5E5F-4173-8704-1141A67941BF}"/>
                  </a:ext>
                </a:extLst>
              </p:cNvPr>
              <p:cNvSpPr txBox="1"/>
              <p:nvPr/>
            </p:nvSpPr>
            <p:spPr bwMode="auto">
              <a:xfrm>
                <a:off x="7916715" y="2215208"/>
                <a:ext cx="642341" cy="43815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1600" dirty="0">
                    <a:solidFill>
                      <a:schemeClr val="tx1"/>
                    </a:solidFill>
                    <a:ea typeface="Calibri"/>
                    <a:cs typeface="Times New Roman"/>
                  </a:rPr>
                  <a:t>5V</a:t>
                </a:r>
                <a:endParaRPr lang="en-US" sz="1200" dirty="0">
                  <a:solidFill>
                    <a:schemeClr val="tx1"/>
                  </a:solidFill>
                  <a:ea typeface="Calibri"/>
                  <a:cs typeface="Times New Roman"/>
                </a:endParaRPr>
              </a:p>
            </p:txBody>
          </p:sp>
          <p:cxnSp>
            <p:nvCxnSpPr>
              <p:cNvPr id="137" name="AutoShape 3">
                <a:extLst>
                  <a:ext uri="{FF2B5EF4-FFF2-40B4-BE49-F238E27FC236}">
                    <a16:creationId xmlns:a16="http://schemas.microsoft.com/office/drawing/2014/main" id="{C3BE6B71-BAD1-4DAD-88A5-5D3B63706FF4}"/>
                  </a:ext>
                </a:extLst>
              </p:cNvPr>
              <p:cNvCxnSpPr>
                <a:cxnSpLocks noChangeShapeType="1"/>
              </p:cNvCxnSpPr>
              <p:nvPr/>
            </p:nvCxnSpPr>
            <p:spPr bwMode="auto">
              <a:xfrm>
                <a:off x="8105089" y="2569499"/>
                <a:ext cx="275533"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cxnSp>
          <p:nvCxnSpPr>
            <p:cNvPr id="106" name="AutoShape 4">
              <a:extLst>
                <a:ext uri="{FF2B5EF4-FFF2-40B4-BE49-F238E27FC236}">
                  <a16:creationId xmlns:a16="http://schemas.microsoft.com/office/drawing/2014/main" id="{FDFEA851-4177-4492-A78C-2989CEF9C737}"/>
                </a:ext>
              </a:extLst>
            </p:cNvPr>
            <p:cNvCxnSpPr>
              <a:cxnSpLocks noChangeShapeType="1"/>
            </p:cNvCxnSpPr>
            <p:nvPr/>
          </p:nvCxnSpPr>
          <p:spPr bwMode="auto">
            <a:xfrm>
              <a:off x="8252678" y="5252391"/>
              <a:ext cx="99650"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07" name="AutoShape 7">
              <a:extLst>
                <a:ext uri="{FF2B5EF4-FFF2-40B4-BE49-F238E27FC236}">
                  <a16:creationId xmlns:a16="http://schemas.microsoft.com/office/drawing/2014/main" id="{BF6D67C4-7E3F-4706-B2F2-887C72AA3717}"/>
                </a:ext>
              </a:extLst>
            </p:cNvPr>
            <p:cNvCxnSpPr>
              <a:cxnSpLocks noChangeShapeType="1"/>
            </p:cNvCxnSpPr>
            <p:nvPr/>
          </p:nvCxnSpPr>
          <p:spPr bwMode="auto">
            <a:xfrm flipH="1">
              <a:off x="8209836" y="4345928"/>
              <a:ext cx="182163" cy="10077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08" name="AutoShape 8">
              <a:extLst>
                <a:ext uri="{FF2B5EF4-FFF2-40B4-BE49-F238E27FC236}">
                  <a16:creationId xmlns:a16="http://schemas.microsoft.com/office/drawing/2014/main" id="{221C9C76-114E-43DA-A19C-C27A640503EB}"/>
                </a:ext>
              </a:extLst>
            </p:cNvPr>
            <p:cNvCxnSpPr>
              <a:cxnSpLocks noChangeShapeType="1"/>
            </p:cNvCxnSpPr>
            <p:nvPr/>
          </p:nvCxnSpPr>
          <p:spPr bwMode="auto">
            <a:xfrm>
              <a:off x="8209836" y="4446698"/>
              <a:ext cx="182163" cy="50385"/>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09" name="AutoShape 9">
              <a:extLst>
                <a:ext uri="{FF2B5EF4-FFF2-40B4-BE49-F238E27FC236}">
                  <a16:creationId xmlns:a16="http://schemas.microsoft.com/office/drawing/2014/main" id="{D15C2255-EB69-4711-95F3-702BD97CCE42}"/>
                </a:ext>
              </a:extLst>
            </p:cNvPr>
            <p:cNvCxnSpPr>
              <a:cxnSpLocks noChangeShapeType="1"/>
            </p:cNvCxnSpPr>
            <p:nvPr/>
          </p:nvCxnSpPr>
          <p:spPr bwMode="auto">
            <a:xfrm flipH="1">
              <a:off x="8209836" y="4497084"/>
              <a:ext cx="182163" cy="10636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10" name="AutoShape 10">
              <a:extLst>
                <a:ext uri="{FF2B5EF4-FFF2-40B4-BE49-F238E27FC236}">
                  <a16:creationId xmlns:a16="http://schemas.microsoft.com/office/drawing/2014/main" id="{901D76DD-E09D-4D53-BAC0-081F92D4A39C}"/>
                </a:ext>
              </a:extLst>
            </p:cNvPr>
            <p:cNvCxnSpPr>
              <a:cxnSpLocks noChangeShapeType="1"/>
            </p:cNvCxnSpPr>
            <p:nvPr/>
          </p:nvCxnSpPr>
          <p:spPr bwMode="auto">
            <a:xfrm>
              <a:off x="8209836" y="4602892"/>
              <a:ext cx="182163" cy="50385"/>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11" name="AutoShape 13">
              <a:extLst>
                <a:ext uri="{FF2B5EF4-FFF2-40B4-BE49-F238E27FC236}">
                  <a16:creationId xmlns:a16="http://schemas.microsoft.com/office/drawing/2014/main" id="{9FE73699-8BDE-4A6B-BD4B-87F7AEAD884B}"/>
                </a:ext>
              </a:extLst>
            </p:cNvPr>
            <p:cNvCxnSpPr>
              <a:cxnSpLocks noChangeShapeType="1"/>
            </p:cNvCxnSpPr>
            <p:nvPr/>
          </p:nvCxnSpPr>
          <p:spPr bwMode="auto">
            <a:xfrm>
              <a:off x="8257522" y="4278378"/>
              <a:ext cx="134477" cy="6755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12" name="AutoShape 14">
              <a:extLst>
                <a:ext uri="{FF2B5EF4-FFF2-40B4-BE49-F238E27FC236}">
                  <a16:creationId xmlns:a16="http://schemas.microsoft.com/office/drawing/2014/main" id="{F8BB6DE1-C18D-4F6C-A2D9-0A2F8383838B}"/>
                </a:ext>
              </a:extLst>
            </p:cNvPr>
            <p:cNvCxnSpPr>
              <a:cxnSpLocks noChangeShapeType="1"/>
            </p:cNvCxnSpPr>
            <p:nvPr/>
          </p:nvCxnSpPr>
          <p:spPr bwMode="auto">
            <a:xfrm flipH="1">
              <a:off x="8290859" y="4653278"/>
              <a:ext cx="101141" cy="72775"/>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13" name="AutoShape 15">
              <a:extLst>
                <a:ext uri="{FF2B5EF4-FFF2-40B4-BE49-F238E27FC236}">
                  <a16:creationId xmlns:a16="http://schemas.microsoft.com/office/drawing/2014/main" id="{3C4FFD87-D95B-43E8-AE89-8FB9E044BDF2}"/>
                </a:ext>
              </a:extLst>
            </p:cNvPr>
            <p:cNvCxnSpPr>
              <a:cxnSpLocks noChangeShapeType="1"/>
            </p:cNvCxnSpPr>
            <p:nvPr/>
          </p:nvCxnSpPr>
          <p:spPr bwMode="auto">
            <a:xfrm>
              <a:off x="8296958" y="4720458"/>
              <a:ext cx="0" cy="419876"/>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14" name="AutoShape 3">
              <a:extLst>
                <a:ext uri="{FF2B5EF4-FFF2-40B4-BE49-F238E27FC236}">
                  <a16:creationId xmlns:a16="http://schemas.microsoft.com/office/drawing/2014/main" id="{597A8412-068F-4D21-9FB8-65B6D6EE9BAF}"/>
                </a:ext>
              </a:extLst>
            </p:cNvPr>
            <p:cNvCxnSpPr>
              <a:cxnSpLocks noChangeShapeType="1"/>
            </p:cNvCxnSpPr>
            <p:nvPr/>
          </p:nvCxnSpPr>
          <p:spPr bwMode="auto">
            <a:xfrm>
              <a:off x="8166992" y="5138103"/>
              <a:ext cx="263089"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15" name="AutoShape 3">
              <a:extLst>
                <a:ext uri="{FF2B5EF4-FFF2-40B4-BE49-F238E27FC236}">
                  <a16:creationId xmlns:a16="http://schemas.microsoft.com/office/drawing/2014/main" id="{AA66096B-7084-4CB2-B7F5-744E86BE8579}"/>
                </a:ext>
              </a:extLst>
            </p:cNvPr>
            <p:cNvCxnSpPr>
              <a:cxnSpLocks noChangeShapeType="1"/>
            </p:cNvCxnSpPr>
            <p:nvPr/>
          </p:nvCxnSpPr>
          <p:spPr bwMode="auto">
            <a:xfrm>
              <a:off x="8209836" y="5200010"/>
              <a:ext cx="178671"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sp>
          <p:nvSpPr>
            <p:cNvPr id="116" name="Text Box 40">
              <a:extLst>
                <a:ext uri="{FF2B5EF4-FFF2-40B4-BE49-F238E27FC236}">
                  <a16:creationId xmlns:a16="http://schemas.microsoft.com/office/drawing/2014/main" id="{AC0177A7-4A27-4A84-A1C7-05AAE0B03CBC}"/>
                </a:ext>
              </a:extLst>
            </p:cNvPr>
            <p:cNvSpPr txBox="1"/>
            <p:nvPr/>
          </p:nvSpPr>
          <p:spPr bwMode="auto">
            <a:xfrm>
              <a:off x="5691381" y="3846920"/>
              <a:ext cx="2023141" cy="34948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lnSpc>
                  <a:spcPct val="115000"/>
                </a:lnSpc>
                <a:spcAft>
                  <a:spcPts val="1000"/>
                </a:spcAft>
                <a:defRPr/>
              </a:pPr>
              <a:r>
                <a:rPr lang="en-US" sz="1400" dirty="0">
                  <a:ea typeface="Calibri" pitchFamily="34" charset="0"/>
                  <a:cs typeface="Times New Roman" pitchFamily="18" charset="0"/>
                </a:rPr>
                <a:t>analog input 5</a:t>
              </a:r>
            </a:p>
          </p:txBody>
        </p:sp>
        <p:sp>
          <p:nvSpPr>
            <p:cNvPr id="117" name="Text Box 6">
              <a:extLst>
                <a:ext uri="{FF2B5EF4-FFF2-40B4-BE49-F238E27FC236}">
                  <a16:creationId xmlns:a16="http://schemas.microsoft.com/office/drawing/2014/main" id="{5E5886E8-A90D-444F-A0AF-73C5479839CA}"/>
                </a:ext>
              </a:extLst>
            </p:cNvPr>
            <p:cNvSpPr txBox="1"/>
            <p:nvPr/>
          </p:nvSpPr>
          <p:spPr bwMode="auto">
            <a:xfrm>
              <a:off x="6459011" y="3093942"/>
              <a:ext cx="1579158" cy="3004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r">
                <a:lnSpc>
                  <a:spcPct val="115000"/>
                </a:lnSpc>
                <a:spcBef>
                  <a:spcPts val="0"/>
                </a:spcBef>
                <a:spcAft>
                  <a:spcPts val="1000"/>
                </a:spcAft>
                <a:defRPr/>
              </a:pPr>
              <a:r>
                <a:rPr lang="en-US" sz="1400" dirty="0">
                  <a:solidFill>
                    <a:schemeClr val="tx1"/>
                  </a:solidFill>
                  <a:ea typeface="Calibri"/>
                  <a:cs typeface="Calibri"/>
                </a:rPr>
                <a:t>thermistor</a:t>
              </a:r>
              <a:endParaRPr lang="en-US" sz="1400" dirty="0">
                <a:solidFill>
                  <a:schemeClr val="tx1"/>
                </a:solidFill>
                <a:ea typeface="Calibri"/>
                <a:cs typeface="Times New Roman"/>
              </a:endParaRPr>
            </a:p>
          </p:txBody>
        </p:sp>
        <p:sp>
          <p:nvSpPr>
            <p:cNvPr id="118" name="Text Box 6">
              <a:extLst>
                <a:ext uri="{FF2B5EF4-FFF2-40B4-BE49-F238E27FC236}">
                  <a16:creationId xmlns:a16="http://schemas.microsoft.com/office/drawing/2014/main" id="{F80E8F2C-54D9-44B1-8B2E-7CF13A59EF0D}"/>
                </a:ext>
              </a:extLst>
            </p:cNvPr>
            <p:cNvSpPr txBox="1"/>
            <p:nvPr/>
          </p:nvSpPr>
          <p:spPr bwMode="auto">
            <a:xfrm>
              <a:off x="7078109" y="4356242"/>
              <a:ext cx="1098516" cy="33285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r">
                <a:lnSpc>
                  <a:spcPct val="115000"/>
                </a:lnSpc>
                <a:spcBef>
                  <a:spcPts val="0"/>
                </a:spcBef>
                <a:spcAft>
                  <a:spcPts val="1000"/>
                </a:spcAft>
                <a:defRPr/>
              </a:pPr>
              <a:r>
                <a:rPr lang="en-US" sz="1400" dirty="0">
                  <a:solidFill>
                    <a:schemeClr val="tx1"/>
                  </a:solidFill>
                </a:rPr>
                <a:t>10k</a:t>
              </a:r>
              <a:r>
                <a:rPr lang="en-US" sz="1400" dirty="0">
                  <a:solidFill>
                    <a:schemeClr val="tx1"/>
                  </a:solidFill>
                  <a:latin typeface="Symbol" pitchFamily="18" charset="2"/>
                </a:rPr>
                <a:t>W</a:t>
              </a:r>
            </a:p>
          </p:txBody>
        </p:sp>
        <p:grpSp>
          <p:nvGrpSpPr>
            <p:cNvPr id="120" name="Group 12">
              <a:extLst>
                <a:ext uri="{FF2B5EF4-FFF2-40B4-BE49-F238E27FC236}">
                  <a16:creationId xmlns:a16="http://schemas.microsoft.com/office/drawing/2014/main" id="{269F489D-B85B-4069-8FC7-8391BEC63F76}"/>
                </a:ext>
              </a:extLst>
            </p:cNvPr>
            <p:cNvGrpSpPr>
              <a:grpSpLocks/>
            </p:cNvGrpSpPr>
            <p:nvPr/>
          </p:nvGrpSpPr>
          <p:grpSpPr bwMode="auto">
            <a:xfrm>
              <a:off x="6855165" y="3852751"/>
              <a:ext cx="1447800" cy="66675"/>
              <a:chOff x="-321" y="139005"/>
              <a:chExt cx="1448099" cy="66674"/>
            </a:xfrm>
          </p:grpSpPr>
          <p:sp>
            <p:nvSpPr>
              <p:cNvPr id="129" name="Oval 128">
                <a:extLst>
                  <a:ext uri="{FF2B5EF4-FFF2-40B4-BE49-F238E27FC236}">
                    <a16:creationId xmlns:a16="http://schemas.microsoft.com/office/drawing/2014/main" id="{8D20EC49-7D63-41F5-8851-74E27B750676}"/>
                  </a:ext>
                </a:extLst>
              </p:cNvPr>
              <p:cNvSpPr/>
              <p:nvPr/>
            </p:nvSpPr>
            <p:spPr>
              <a:xfrm>
                <a:off x="1381089" y="139005"/>
                <a:ext cx="66689" cy="66674"/>
              </a:xfrm>
              <a:prstGeom prst="ellipse">
                <a:avLst/>
              </a:prstGeom>
              <a:solidFill>
                <a:srgbClr val="C0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cxnSp>
            <p:nvCxnSpPr>
              <p:cNvPr id="130" name="Straight Connector 129">
                <a:extLst>
                  <a:ext uri="{FF2B5EF4-FFF2-40B4-BE49-F238E27FC236}">
                    <a16:creationId xmlns:a16="http://schemas.microsoft.com/office/drawing/2014/main" id="{406B28CA-FA2F-4EF9-B368-A9D87F47429E}"/>
                  </a:ext>
                </a:extLst>
              </p:cNvPr>
              <p:cNvCxnSpPr/>
              <p:nvPr/>
            </p:nvCxnSpPr>
            <p:spPr>
              <a:xfrm flipH="1">
                <a:off x="-321" y="167580"/>
                <a:ext cx="1390937" cy="0"/>
              </a:xfrm>
              <a:prstGeom prst="line">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D9078556-EEB5-4911-8BB1-AC1B12FB2124}"/>
                </a:ext>
              </a:extLst>
            </p:cNvPr>
            <p:cNvGrpSpPr/>
            <p:nvPr/>
          </p:nvGrpSpPr>
          <p:grpSpPr>
            <a:xfrm>
              <a:off x="8064903" y="2459675"/>
              <a:ext cx="444020" cy="1827967"/>
              <a:chOff x="7419278" y="1149252"/>
              <a:chExt cx="444020" cy="1827967"/>
            </a:xfrm>
          </p:grpSpPr>
          <p:sp>
            <p:nvSpPr>
              <p:cNvPr id="122" name="Rectangle 121">
                <a:extLst>
                  <a:ext uri="{FF2B5EF4-FFF2-40B4-BE49-F238E27FC236}">
                    <a16:creationId xmlns:a16="http://schemas.microsoft.com/office/drawing/2014/main" id="{63D8A8E4-6E48-47A5-9889-D3D3D13B1F63}"/>
                  </a:ext>
                </a:extLst>
              </p:cNvPr>
              <p:cNvSpPr/>
              <p:nvPr/>
            </p:nvSpPr>
            <p:spPr>
              <a:xfrm>
                <a:off x="7523356" y="1676400"/>
                <a:ext cx="191164" cy="479502"/>
              </a:xfrm>
              <a:prstGeom prst="rect">
                <a:avLst/>
              </a:prstGeom>
              <a:ln w="19050">
                <a:solidFill>
                  <a:srgbClr val="002060"/>
                </a:solid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23" name="Straight Connector 122">
                <a:extLst>
                  <a:ext uri="{FF2B5EF4-FFF2-40B4-BE49-F238E27FC236}">
                    <a16:creationId xmlns:a16="http://schemas.microsoft.com/office/drawing/2014/main" id="{F2B84A7E-1EA5-4A0D-A8AA-3990A1F56786}"/>
                  </a:ext>
                </a:extLst>
              </p:cNvPr>
              <p:cNvCxnSpPr/>
              <p:nvPr/>
            </p:nvCxnSpPr>
            <p:spPr bwMode="auto">
              <a:xfrm flipH="1">
                <a:off x="7419278" y="1821367"/>
                <a:ext cx="379142" cy="34197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A268AA80-EE51-4501-9B64-E905C8F64504}"/>
                  </a:ext>
                </a:extLst>
              </p:cNvPr>
              <p:cNvCxnSpPr/>
              <p:nvPr/>
            </p:nvCxnSpPr>
            <p:spPr bwMode="auto">
              <a:xfrm>
                <a:off x="7791277" y="1639230"/>
                <a:ext cx="0" cy="197005"/>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126" name="Rectangle 125">
                <a:extLst>
                  <a:ext uri="{FF2B5EF4-FFF2-40B4-BE49-F238E27FC236}">
                    <a16:creationId xmlns:a16="http://schemas.microsoft.com/office/drawing/2014/main" id="{BCA016D9-4B85-4D1F-B664-5F35C4F54F38}"/>
                  </a:ext>
                </a:extLst>
              </p:cNvPr>
              <p:cNvSpPr/>
              <p:nvPr/>
            </p:nvSpPr>
            <p:spPr>
              <a:xfrm rot="16200000" flipV="1">
                <a:off x="7775487" y="1817188"/>
                <a:ext cx="129904" cy="45719"/>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27" name="Straight Connector 126">
                <a:extLst>
                  <a:ext uri="{FF2B5EF4-FFF2-40B4-BE49-F238E27FC236}">
                    <a16:creationId xmlns:a16="http://schemas.microsoft.com/office/drawing/2014/main" id="{CB0D9595-4135-4F38-BCDF-CC2CEF7AE0CF}"/>
                  </a:ext>
                </a:extLst>
              </p:cNvPr>
              <p:cNvCxnSpPr/>
              <p:nvPr/>
            </p:nvCxnSpPr>
            <p:spPr bwMode="auto">
              <a:xfrm flipH="1">
                <a:off x="7620200" y="2153521"/>
                <a:ext cx="1" cy="823698"/>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A3C0CDF8-E549-4F35-B233-BCA800D1DFA2}"/>
                  </a:ext>
                </a:extLst>
              </p:cNvPr>
              <p:cNvCxnSpPr/>
              <p:nvPr/>
            </p:nvCxnSpPr>
            <p:spPr bwMode="auto">
              <a:xfrm flipH="1">
                <a:off x="7620199" y="1149252"/>
                <a:ext cx="1261" cy="52952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pic>
        <p:nvPicPr>
          <p:cNvPr id="131" name="Picture 130">
            <a:extLst>
              <a:ext uri="{FF2B5EF4-FFF2-40B4-BE49-F238E27FC236}">
                <a16:creationId xmlns:a16="http://schemas.microsoft.com/office/drawing/2014/main" id="{7BA660BA-35C8-48C6-9DA2-1F702D7B845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Lst>
          </a:blip>
          <a:stretch>
            <a:fillRect/>
          </a:stretch>
        </p:blipFill>
        <p:spPr>
          <a:xfrm rot="5400000">
            <a:off x="6610115" y="1541894"/>
            <a:ext cx="1257280" cy="572133"/>
          </a:xfrm>
          <a:prstGeom prst="rect">
            <a:avLst/>
          </a:prstGeom>
        </p:spPr>
      </p:pic>
      <p:grpSp>
        <p:nvGrpSpPr>
          <p:cNvPr id="132" name="Group 131">
            <a:extLst>
              <a:ext uri="{FF2B5EF4-FFF2-40B4-BE49-F238E27FC236}">
                <a16:creationId xmlns:a16="http://schemas.microsoft.com/office/drawing/2014/main" id="{48CA3027-2EDF-4E28-89E7-3F0211E44A5C}"/>
              </a:ext>
            </a:extLst>
          </p:cNvPr>
          <p:cNvGrpSpPr/>
          <p:nvPr/>
        </p:nvGrpSpPr>
        <p:grpSpPr>
          <a:xfrm>
            <a:off x="6970540" y="2207585"/>
            <a:ext cx="725850" cy="369332"/>
            <a:chOff x="10069487" y="5266486"/>
            <a:chExt cx="725850" cy="369332"/>
          </a:xfrm>
        </p:grpSpPr>
        <p:sp>
          <p:nvSpPr>
            <p:cNvPr id="133" name="TextBox 132">
              <a:extLst>
                <a:ext uri="{FF2B5EF4-FFF2-40B4-BE49-F238E27FC236}">
                  <a16:creationId xmlns:a16="http://schemas.microsoft.com/office/drawing/2014/main" id="{9982A081-62AE-4655-9C96-1AE9E6EAD420}"/>
                </a:ext>
              </a:extLst>
            </p:cNvPr>
            <p:cNvSpPr txBox="1"/>
            <p:nvPr/>
          </p:nvSpPr>
          <p:spPr>
            <a:xfrm>
              <a:off x="10069487" y="5266486"/>
              <a:ext cx="387458" cy="369332"/>
            </a:xfrm>
            <a:prstGeom prst="rect">
              <a:avLst/>
            </a:prstGeom>
            <a:noFill/>
          </p:spPr>
          <p:txBody>
            <a:bodyPr wrap="square" rtlCol="0">
              <a:spAutoFit/>
            </a:bodyPr>
            <a:lstStyle/>
            <a:p>
              <a:r>
                <a:rPr lang="en-US" dirty="0"/>
                <a:t>C</a:t>
              </a:r>
            </a:p>
          </p:txBody>
        </p:sp>
        <p:sp>
          <p:nvSpPr>
            <p:cNvPr id="134" name="TextBox 133">
              <a:extLst>
                <a:ext uri="{FF2B5EF4-FFF2-40B4-BE49-F238E27FC236}">
                  <a16:creationId xmlns:a16="http://schemas.microsoft.com/office/drawing/2014/main" id="{DE61559C-03E1-4987-87CB-EF2AE5C0FC1D}"/>
                </a:ext>
              </a:extLst>
            </p:cNvPr>
            <p:cNvSpPr txBox="1"/>
            <p:nvPr/>
          </p:nvSpPr>
          <p:spPr>
            <a:xfrm>
              <a:off x="10248526" y="5266486"/>
              <a:ext cx="387458" cy="369332"/>
            </a:xfrm>
            <a:prstGeom prst="rect">
              <a:avLst/>
            </a:prstGeom>
            <a:noFill/>
          </p:spPr>
          <p:txBody>
            <a:bodyPr wrap="square" rtlCol="0">
              <a:spAutoFit/>
            </a:bodyPr>
            <a:lstStyle/>
            <a:p>
              <a:r>
                <a:rPr lang="en-US" dirty="0"/>
                <a:t>B</a:t>
              </a:r>
            </a:p>
          </p:txBody>
        </p:sp>
        <p:sp>
          <p:nvSpPr>
            <p:cNvPr id="135" name="TextBox 134">
              <a:extLst>
                <a:ext uri="{FF2B5EF4-FFF2-40B4-BE49-F238E27FC236}">
                  <a16:creationId xmlns:a16="http://schemas.microsoft.com/office/drawing/2014/main" id="{3F218FC3-3566-45AF-9DBA-09C74FAC3DB8}"/>
                </a:ext>
              </a:extLst>
            </p:cNvPr>
            <p:cNvSpPr txBox="1"/>
            <p:nvPr/>
          </p:nvSpPr>
          <p:spPr>
            <a:xfrm>
              <a:off x="10407879" y="5266486"/>
              <a:ext cx="387458" cy="369332"/>
            </a:xfrm>
            <a:prstGeom prst="rect">
              <a:avLst/>
            </a:prstGeom>
            <a:noFill/>
          </p:spPr>
          <p:txBody>
            <a:bodyPr wrap="square" rtlCol="0">
              <a:spAutoFit/>
            </a:bodyPr>
            <a:lstStyle/>
            <a:p>
              <a:r>
                <a:rPr lang="en-US" dirty="0"/>
                <a:t>E</a:t>
              </a:r>
            </a:p>
          </p:txBody>
        </p:sp>
      </p:grpSp>
      <p:sp>
        <p:nvSpPr>
          <p:cNvPr id="2" name="TextBox 1">
            <a:extLst>
              <a:ext uri="{FF2B5EF4-FFF2-40B4-BE49-F238E27FC236}">
                <a16:creationId xmlns:a16="http://schemas.microsoft.com/office/drawing/2014/main" id="{487D3B45-AC89-4899-A70E-F2B58A6F753A}"/>
              </a:ext>
            </a:extLst>
          </p:cNvPr>
          <p:cNvSpPr txBox="1"/>
          <p:nvPr/>
        </p:nvSpPr>
        <p:spPr>
          <a:xfrm>
            <a:off x="5731537" y="6169580"/>
            <a:ext cx="1003801" cy="369332"/>
          </a:xfrm>
          <a:prstGeom prst="rect">
            <a:avLst/>
          </a:prstGeom>
          <a:noFill/>
        </p:spPr>
        <p:txBody>
          <a:bodyPr wrap="none" rtlCol="0">
            <a:spAutoFit/>
          </a:bodyPr>
          <a:lstStyle/>
          <a:p>
            <a:r>
              <a:rPr lang="en-US" dirty="0">
                <a:solidFill>
                  <a:srgbClr val="FF0000"/>
                </a:solidFill>
              </a:rPr>
              <a:t>Handout</a:t>
            </a:r>
          </a:p>
        </p:txBody>
      </p:sp>
    </p:spTree>
    <p:extLst>
      <p:ext uri="{BB962C8B-B14F-4D97-AF65-F5344CB8AC3E}">
        <p14:creationId xmlns:p14="http://schemas.microsoft.com/office/powerpoint/2010/main" val="2188664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220200" y="6356350"/>
            <a:ext cx="2743200" cy="365125"/>
          </a:xfrm>
        </p:spPr>
        <p:txBody>
          <a:bodyPr/>
          <a:lstStyle/>
          <a:p>
            <a:fld id="{AF9F945A-7155-4828-81E1-722329993529}" type="slidenum">
              <a:rPr lang="en-US" smtClean="0"/>
              <a:t>11</a:t>
            </a:fld>
            <a:endParaRPr lang="en-US" dirty="0"/>
          </a:p>
        </p:txBody>
      </p:sp>
      <p:sp>
        <p:nvSpPr>
          <p:cNvPr id="21" name="Title 1"/>
          <p:cNvSpPr>
            <a:spLocks noGrp="1"/>
          </p:cNvSpPr>
          <p:nvPr>
            <p:ph type="title"/>
          </p:nvPr>
        </p:nvSpPr>
        <p:spPr>
          <a:xfrm>
            <a:off x="166658" y="275127"/>
            <a:ext cx="11796741" cy="705609"/>
          </a:xfrm>
        </p:spPr>
        <p:txBody>
          <a:bodyPr>
            <a:normAutofit/>
          </a:bodyPr>
          <a:lstStyle/>
          <a:p>
            <a:r>
              <a:rPr lang="en-US" dirty="0"/>
              <a:t>Cooling Control System</a:t>
            </a:r>
          </a:p>
        </p:txBody>
      </p:sp>
      <p:pic>
        <p:nvPicPr>
          <p:cNvPr id="5" name="Picture 4">
            <a:extLst>
              <a:ext uri="{FF2B5EF4-FFF2-40B4-BE49-F238E27FC236}">
                <a16:creationId xmlns:a16="http://schemas.microsoft.com/office/drawing/2014/main" id="{25E4103C-1722-4E04-9977-E0D7484E96B0}"/>
              </a:ext>
            </a:extLst>
          </p:cNvPr>
          <p:cNvPicPr>
            <a:picLocks noChangeAspect="1"/>
          </p:cNvPicPr>
          <p:nvPr/>
        </p:nvPicPr>
        <p:blipFill>
          <a:blip r:embed="rId2"/>
          <a:stretch>
            <a:fillRect/>
          </a:stretch>
        </p:blipFill>
        <p:spPr>
          <a:xfrm>
            <a:off x="330200" y="1063307"/>
            <a:ext cx="7116830" cy="5146993"/>
          </a:xfrm>
          <a:prstGeom prst="rect">
            <a:avLst/>
          </a:prstGeom>
        </p:spPr>
      </p:pic>
      <p:pic>
        <p:nvPicPr>
          <p:cNvPr id="6" name="Picture 5">
            <a:extLst>
              <a:ext uri="{FF2B5EF4-FFF2-40B4-BE49-F238E27FC236}">
                <a16:creationId xmlns:a16="http://schemas.microsoft.com/office/drawing/2014/main" id="{80AFDA85-D344-494E-868F-452DFD21F224}"/>
              </a:ext>
            </a:extLst>
          </p:cNvPr>
          <p:cNvPicPr>
            <a:picLocks noChangeAspect="1"/>
          </p:cNvPicPr>
          <p:nvPr/>
        </p:nvPicPr>
        <p:blipFill rotWithShape="1">
          <a:blip r:embed="rId3"/>
          <a:srcRect t="23018"/>
          <a:stretch/>
        </p:blipFill>
        <p:spPr>
          <a:xfrm>
            <a:off x="7916545" y="538479"/>
            <a:ext cx="3648076" cy="3769149"/>
          </a:xfrm>
          <a:prstGeom prst="rect">
            <a:avLst/>
          </a:prstGeom>
        </p:spPr>
      </p:pic>
      <p:sp>
        <p:nvSpPr>
          <p:cNvPr id="9" name="Rectangle 8">
            <a:extLst>
              <a:ext uri="{FF2B5EF4-FFF2-40B4-BE49-F238E27FC236}">
                <a16:creationId xmlns:a16="http://schemas.microsoft.com/office/drawing/2014/main" id="{20E43CBB-EE9F-4F60-B05D-8DC6D62037A0}"/>
              </a:ext>
            </a:extLst>
          </p:cNvPr>
          <p:cNvSpPr/>
          <p:nvPr/>
        </p:nvSpPr>
        <p:spPr>
          <a:xfrm>
            <a:off x="7622402" y="4714402"/>
            <a:ext cx="4340997" cy="1323439"/>
          </a:xfrm>
          <a:prstGeom prst="rect">
            <a:avLst/>
          </a:prstGeom>
        </p:spPr>
        <p:txBody>
          <a:bodyPr wrap="square">
            <a:spAutoFit/>
          </a:bodyPr>
          <a:lstStyle/>
          <a:p>
            <a:r>
              <a:rPr lang="en-US" sz="2000" i="1" dirty="0">
                <a:solidFill>
                  <a:srgbClr val="003087"/>
                </a:solidFill>
              </a:rPr>
              <a:t>How is this similar and different to the functionality of the sous vide heater? What would be different about your sketch for the sous vide?</a:t>
            </a:r>
            <a:endParaRPr lang="en-US" sz="2000" i="1" dirty="0"/>
          </a:p>
        </p:txBody>
      </p:sp>
    </p:spTree>
    <p:extLst>
      <p:ext uri="{BB962C8B-B14F-4D97-AF65-F5344CB8AC3E}">
        <p14:creationId xmlns:p14="http://schemas.microsoft.com/office/powerpoint/2010/main" val="234286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A96B6C5-C0A2-4F54-ACC1-8C7559476973}"/>
              </a:ext>
            </a:extLst>
          </p:cNvPr>
          <p:cNvSpPr>
            <a:spLocks noGrp="1"/>
          </p:cNvSpPr>
          <p:nvPr>
            <p:ph type="sldNum" sz="quarter" idx="12"/>
          </p:nvPr>
        </p:nvSpPr>
        <p:spPr/>
        <p:txBody>
          <a:bodyPr/>
          <a:lstStyle/>
          <a:p>
            <a:fld id="{9CEB20FD-57B4-4116-B954-02381E95969F}" type="slidenum">
              <a:rPr lang="en-US" smtClean="0"/>
              <a:pPr/>
              <a:t>12</a:t>
            </a:fld>
            <a:endParaRPr lang="en-US" dirty="0"/>
          </a:p>
        </p:txBody>
      </p:sp>
      <p:sp>
        <p:nvSpPr>
          <p:cNvPr id="5" name="Rectangle 4">
            <a:extLst>
              <a:ext uri="{FF2B5EF4-FFF2-40B4-BE49-F238E27FC236}">
                <a16:creationId xmlns:a16="http://schemas.microsoft.com/office/drawing/2014/main" id="{A7EA4843-B213-4B5A-B802-08DA35C2B7A2}"/>
              </a:ext>
            </a:extLst>
          </p:cNvPr>
          <p:cNvSpPr/>
          <p:nvPr/>
        </p:nvSpPr>
        <p:spPr>
          <a:xfrm>
            <a:off x="2153961" y="293152"/>
            <a:ext cx="8303024" cy="6063198"/>
          </a:xfrm>
          <a:prstGeom prst="rect">
            <a:avLst/>
          </a:prstGeom>
        </p:spPr>
        <p:txBody>
          <a:bodyPr wrap="square">
            <a:spAutoFit/>
          </a:bodyPr>
          <a:lstStyle/>
          <a:p>
            <a:r>
              <a:rPr lang="en-US" sz="1600" dirty="0"/>
              <a:t>int </a:t>
            </a:r>
            <a:r>
              <a:rPr lang="en-US" sz="1600" dirty="0" err="1"/>
              <a:t>val</a:t>
            </a:r>
            <a:r>
              <a:rPr lang="en-US" sz="1600" dirty="0"/>
              <a:t>;</a:t>
            </a:r>
          </a:p>
          <a:p>
            <a:r>
              <a:rPr lang="en-US" sz="1600" dirty="0"/>
              <a:t>float </a:t>
            </a:r>
            <a:r>
              <a:rPr lang="en-US" sz="1600" dirty="0" err="1"/>
              <a:t>tempF</a:t>
            </a:r>
            <a:r>
              <a:rPr lang="en-US" sz="1600" dirty="0"/>
              <a:t>;</a:t>
            </a:r>
          </a:p>
          <a:p>
            <a:r>
              <a:rPr lang="en-US" sz="1600" dirty="0"/>
              <a:t>float setpoint = 84.0;</a:t>
            </a:r>
          </a:p>
          <a:p>
            <a:endParaRPr lang="en-US" sz="1600" dirty="0"/>
          </a:p>
          <a:p>
            <a:r>
              <a:rPr lang="en-US" sz="1600" dirty="0"/>
              <a:t>void setup() {  </a:t>
            </a:r>
          </a:p>
          <a:p>
            <a:r>
              <a:rPr lang="en-US" sz="1600" dirty="0"/>
              <a:t>   </a:t>
            </a:r>
            <a:r>
              <a:rPr lang="en-US" sz="1600" dirty="0" err="1"/>
              <a:t>Serial.begin</a:t>
            </a:r>
            <a:r>
              <a:rPr lang="en-US" sz="1600" dirty="0"/>
              <a:t>(9600); </a:t>
            </a:r>
          </a:p>
          <a:p>
            <a:r>
              <a:rPr lang="en-US" sz="1600" dirty="0"/>
              <a:t>   </a:t>
            </a:r>
            <a:r>
              <a:rPr lang="en-US" sz="1600" dirty="0" err="1"/>
              <a:t>pinMode</a:t>
            </a:r>
            <a:r>
              <a:rPr lang="en-US" sz="1600" dirty="0"/>
              <a:t>(7,OUTPUT);</a:t>
            </a:r>
          </a:p>
          <a:p>
            <a:r>
              <a:rPr lang="en-US" sz="1600" dirty="0"/>
              <a:t>   </a:t>
            </a:r>
            <a:r>
              <a:rPr lang="en-US" sz="1600" dirty="0" err="1"/>
              <a:t>Serial.print</a:t>
            </a:r>
            <a:r>
              <a:rPr lang="en-US" sz="1600" dirty="0"/>
              <a:t>(setpoint);</a:t>
            </a:r>
            <a:r>
              <a:rPr lang="en-US" sz="1600" dirty="0" err="1"/>
              <a:t>Serial.println</a:t>
            </a:r>
            <a:r>
              <a:rPr lang="en-US" sz="1600" dirty="0"/>
              <a:t>("</a:t>
            </a:r>
            <a:r>
              <a:rPr lang="en-US" sz="1600" dirty="0" err="1"/>
              <a:t>degf</a:t>
            </a:r>
            <a:r>
              <a:rPr lang="en-US" sz="1600" dirty="0"/>
              <a:t>");             </a:t>
            </a:r>
          </a:p>
          <a:p>
            <a:r>
              <a:rPr lang="en-US" sz="1600" dirty="0"/>
              <a:t>}</a:t>
            </a:r>
          </a:p>
          <a:p>
            <a:endParaRPr lang="en-US" sz="1600" dirty="0"/>
          </a:p>
          <a:p>
            <a:r>
              <a:rPr lang="en-US" sz="1600" dirty="0"/>
              <a:t>void loop() {</a:t>
            </a:r>
          </a:p>
          <a:p>
            <a:r>
              <a:rPr lang="en-US" sz="1600" dirty="0"/>
              <a:t>    </a:t>
            </a:r>
            <a:r>
              <a:rPr lang="en-US" sz="1600" dirty="0" err="1"/>
              <a:t>val</a:t>
            </a:r>
            <a:r>
              <a:rPr lang="en-US" sz="1600" dirty="0"/>
              <a:t> = </a:t>
            </a:r>
            <a:r>
              <a:rPr lang="en-US" sz="1600" dirty="0" err="1"/>
              <a:t>analogRead</a:t>
            </a:r>
            <a:r>
              <a:rPr lang="en-US" sz="1600" dirty="0"/>
              <a:t>(5); </a:t>
            </a:r>
          </a:p>
          <a:p>
            <a:r>
              <a:rPr lang="en-US" sz="1600" dirty="0"/>
              <a:t>    </a:t>
            </a:r>
            <a:r>
              <a:rPr lang="en-US" sz="1600" dirty="0" err="1"/>
              <a:t>tempF</a:t>
            </a:r>
            <a:r>
              <a:rPr lang="en-US" sz="1600" dirty="0"/>
              <a:t> = 0.2063*val-26.428;     </a:t>
            </a:r>
          </a:p>
          <a:p>
            <a:r>
              <a:rPr lang="en-US" sz="1600" dirty="0"/>
              <a:t>    </a:t>
            </a:r>
            <a:r>
              <a:rPr lang="en-US" sz="1600" dirty="0" err="1"/>
              <a:t>Serial.print</a:t>
            </a:r>
            <a:r>
              <a:rPr lang="en-US" sz="1600" dirty="0"/>
              <a:t>("  Analog = "); </a:t>
            </a:r>
            <a:r>
              <a:rPr lang="en-US" sz="1600" dirty="0" err="1"/>
              <a:t>Serial.print</a:t>
            </a:r>
            <a:r>
              <a:rPr lang="en-US" sz="1600" dirty="0"/>
              <a:t>(</a:t>
            </a:r>
            <a:r>
              <a:rPr lang="en-US" sz="1600" dirty="0" err="1"/>
              <a:t>val</a:t>
            </a:r>
            <a:r>
              <a:rPr lang="en-US" sz="1600" dirty="0"/>
              <a:t>); </a:t>
            </a:r>
          </a:p>
          <a:p>
            <a:r>
              <a:rPr lang="en-US" sz="1600" dirty="0"/>
              <a:t>    </a:t>
            </a:r>
            <a:r>
              <a:rPr lang="en-US" sz="1600" dirty="0" err="1"/>
              <a:t>Serial.print</a:t>
            </a:r>
            <a:r>
              <a:rPr lang="en-US" sz="1600" dirty="0"/>
              <a:t>(" = "); </a:t>
            </a:r>
            <a:r>
              <a:rPr lang="en-US" sz="1600" dirty="0" err="1"/>
              <a:t>Serial.print</a:t>
            </a:r>
            <a:r>
              <a:rPr lang="en-US" sz="1600" dirty="0"/>
              <a:t>(tempF,3);</a:t>
            </a:r>
            <a:r>
              <a:rPr lang="en-US" sz="1600" dirty="0" err="1"/>
              <a:t>Serial.println</a:t>
            </a:r>
            <a:r>
              <a:rPr lang="en-US" sz="1600" dirty="0"/>
              <a:t>(" </a:t>
            </a:r>
            <a:r>
              <a:rPr lang="en-US" sz="1600" dirty="0" err="1"/>
              <a:t>degF</a:t>
            </a:r>
            <a:r>
              <a:rPr lang="en-US" sz="1600" dirty="0"/>
              <a:t>");</a:t>
            </a:r>
          </a:p>
          <a:p>
            <a:r>
              <a:rPr lang="en-US" sz="1600" dirty="0"/>
              <a:t>    if (</a:t>
            </a:r>
            <a:r>
              <a:rPr lang="en-US" sz="1600" dirty="0" err="1"/>
              <a:t>tempF</a:t>
            </a:r>
            <a:r>
              <a:rPr lang="en-US" sz="1600" dirty="0"/>
              <a:t> &gt; setpoint){</a:t>
            </a:r>
          </a:p>
          <a:p>
            <a:r>
              <a:rPr lang="en-US" sz="1600" dirty="0"/>
              <a:t>      </a:t>
            </a:r>
            <a:r>
              <a:rPr lang="en-US" sz="1600" dirty="0" err="1"/>
              <a:t>digitalWrite</a:t>
            </a:r>
            <a:r>
              <a:rPr lang="en-US" sz="1600" dirty="0"/>
              <a:t>(7,HIGH);</a:t>
            </a:r>
          </a:p>
          <a:p>
            <a:r>
              <a:rPr lang="en-US" sz="1600" dirty="0"/>
              <a:t>      </a:t>
            </a:r>
            <a:r>
              <a:rPr lang="en-US" sz="1600" dirty="0" err="1"/>
              <a:t>Serial.println</a:t>
            </a:r>
            <a:r>
              <a:rPr lang="en-US" sz="1600" dirty="0"/>
              <a:t>("The temperature is too hot! The fan is ON");</a:t>
            </a:r>
          </a:p>
          <a:p>
            <a:r>
              <a:rPr lang="en-US" sz="1600" dirty="0"/>
              <a:t>    }</a:t>
            </a:r>
          </a:p>
          <a:p>
            <a:r>
              <a:rPr lang="en-US" sz="1600" dirty="0"/>
              <a:t>    if (</a:t>
            </a:r>
            <a:r>
              <a:rPr lang="en-US" sz="1600" dirty="0" err="1"/>
              <a:t>tempF</a:t>
            </a:r>
            <a:r>
              <a:rPr lang="en-US" sz="1600" dirty="0"/>
              <a:t> &lt;= setpoint) {</a:t>
            </a:r>
          </a:p>
          <a:p>
            <a:r>
              <a:rPr lang="en-US" sz="1600" dirty="0"/>
              <a:t>      </a:t>
            </a:r>
            <a:r>
              <a:rPr lang="en-US" sz="1600" dirty="0" err="1"/>
              <a:t>digitalWrite</a:t>
            </a:r>
            <a:r>
              <a:rPr lang="en-US" sz="1600" dirty="0"/>
              <a:t>(7,LOW);</a:t>
            </a:r>
          </a:p>
          <a:p>
            <a:r>
              <a:rPr lang="en-US" sz="1600" dirty="0"/>
              <a:t>      </a:t>
            </a:r>
            <a:r>
              <a:rPr lang="en-US" sz="1600" dirty="0" err="1"/>
              <a:t>Serial.println</a:t>
            </a:r>
            <a:r>
              <a:rPr lang="en-US" sz="1600" dirty="0"/>
              <a:t>("The temperature is comfortable. The fan is OFF");</a:t>
            </a:r>
          </a:p>
          <a:p>
            <a:r>
              <a:rPr lang="en-US" sz="1600" dirty="0"/>
              <a:t>    }</a:t>
            </a:r>
          </a:p>
          <a:p>
            <a:r>
              <a:rPr lang="en-US" sz="1600" dirty="0"/>
              <a:t>}</a:t>
            </a:r>
          </a:p>
        </p:txBody>
      </p:sp>
    </p:spTree>
    <p:extLst>
      <p:ext uri="{BB962C8B-B14F-4D97-AF65-F5344CB8AC3E}">
        <p14:creationId xmlns:p14="http://schemas.microsoft.com/office/powerpoint/2010/main" val="243908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93F02-D84E-4A48-94EC-FFDD5816ADEC}"/>
              </a:ext>
            </a:extLst>
          </p:cNvPr>
          <p:cNvSpPr>
            <a:spLocks noGrp="1"/>
          </p:cNvSpPr>
          <p:nvPr>
            <p:ph type="title"/>
          </p:nvPr>
        </p:nvSpPr>
        <p:spPr/>
        <p:txBody>
          <a:bodyPr/>
          <a:lstStyle/>
          <a:p>
            <a:r>
              <a:rPr lang="en-US" b="1" dirty="0"/>
              <a:t>Cascading Switches</a:t>
            </a:r>
          </a:p>
        </p:txBody>
      </p:sp>
      <p:sp>
        <p:nvSpPr>
          <p:cNvPr id="3" name="Content Placeholder 2">
            <a:extLst>
              <a:ext uri="{FF2B5EF4-FFF2-40B4-BE49-F238E27FC236}">
                <a16:creationId xmlns:a16="http://schemas.microsoft.com/office/drawing/2014/main" id="{2B5E8013-4B55-43A6-BD1D-232CE78D05E7}"/>
              </a:ext>
            </a:extLst>
          </p:cNvPr>
          <p:cNvSpPr>
            <a:spLocks noGrp="1"/>
          </p:cNvSpPr>
          <p:nvPr>
            <p:ph idx="1"/>
          </p:nvPr>
        </p:nvSpPr>
        <p:spPr>
          <a:xfrm>
            <a:off x="838200" y="1561514"/>
            <a:ext cx="10515600" cy="4615449"/>
          </a:xfrm>
        </p:spPr>
        <p:txBody>
          <a:bodyPr>
            <a:normAutofit/>
          </a:bodyPr>
          <a:lstStyle/>
          <a:p>
            <a:r>
              <a:rPr lang="en-US" sz="3200" dirty="0"/>
              <a:t>Describe how use a transistor to control a relay</a:t>
            </a:r>
          </a:p>
          <a:p>
            <a:r>
              <a:rPr lang="en-US" sz="3200" dirty="0"/>
              <a:t>Describe the function of a </a:t>
            </a:r>
            <a:r>
              <a:rPr lang="en-US" sz="3200" dirty="0" err="1"/>
              <a:t>flyback</a:t>
            </a:r>
            <a:r>
              <a:rPr lang="en-US" sz="3200" dirty="0"/>
              <a:t> diode across a relay coil</a:t>
            </a:r>
          </a:p>
          <a:p>
            <a:r>
              <a:rPr lang="en-US" sz="3200" dirty="0"/>
              <a:t>Control a DC motor with the Arduino using a transistor and relay as cascading switches</a:t>
            </a:r>
          </a:p>
          <a:p>
            <a:r>
              <a:rPr lang="en-US" sz="3200" dirty="0"/>
              <a:t>Build a simple cooling control system using the DC motor/fan and a thermistor.</a:t>
            </a:r>
          </a:p>
          <a:p>
            <a:endParaRPr lang="en-US" sz="3200" dirty="0"/>
          </a:p>
          <a:p>
            <a:endParaRPr lang="en-US" sz="3200" dirty="0"/>
          </a:p>
        </p:txBody>
      </p:sp>
      <p:sp>
        <p:nvSpPr>
          <p:cNvPr id="4" name="Slide Number Placeholder 3">
            <a:extLst>
              <a:ext uri="{FF2B5EF4-FFF2-40B4-BE49-F238E27FC236}">
                <a16:creationId xmlns:a16="http://schemas.microsoft.com/office/drawing/2014/main" id="{AFF6C02F-A331-4195-AAFF-65497B768185}"/>
              </a:ext>
            </a:extLst>
          </p:cNvPr>
          <p:cNvSpPr>
            <a:spLocks noGrp="1"/>
          </p:cNvSpPr>
          <p:nvPr>
            <p:ph type="sldNum" sz="quarter" idx="12"/>
          </p:nvPr>
        </p:nvSpPr>
        <p:spPr/>
        <p:txBody>
          <a:bodyPr/>
          <a:lstStyle/>
          <a:p>
            <a:fld id="{9CEB20FD-57B4-4116-B954-02381E95969F}" type="slidenum">
              <a:rPr lang="en-US" smtClean="0"/>
              <a:pPr/>
              <a:t>2</a:t>
            </a:fld>
            <a:endParaRPr lang="en-US" dirty="0"/>
          </a:p>
        </p:txBody>
      </p:sp>
    </p:spTree>
    <p:extLst>
      <p:ext uri="{BB962C8B-B14F-4D97-AF65-F5344CB8AC3E}">
        <p14:creationId xmlns:p14="http://schemas.microsoft.com/office/powerpoint/2010/main" val="67056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F9F945A-7155-4828-81E1-722329993529}" type="slidenum">
              <a:rPr lang="en-US" smtClean="0"/>
              <a:t>3</a:t>
            </a:fld>
            <a:endParaRPr lang="en-US" dirty="0"/>
          </a:p>
        </p:txBody>
      </p:sp>
      <p:sp>
        <p:nvSpPr>
          <p:cNvPr id="21" name="Title 1"/>
          <p:cNvSpPr>
            <a:spLocks noGrp="1"/>
          </p:cNvSpPr>
          <p:nvPr>
            <p:ph type="title"/>
          </p:nvPr>
        </p:nvSpPr>
        <p:spPr>
          <a:xfrm>
            <a:off x="166658" y="275127"/>
            <a:ext cx="11796741" cy="705609"/>
          </a:xfrm>
        </p:spPr>
        <p:txBody>
          <a:bodyPr>
            <a:normAutofit/>
          </a:bodyPr>
          <a:lstStyle/>
          <a:p>
            <a:r>
              <a:rPr lang="en-US" dirty="0"/>
              <a:t>Cascading Switches With Your Sous Vide</a:t>
            </a:r>
          </a:p>
        </p:txBody>
      </p:sp>
      <p:sp>
        <p:nvSpPr>
          <p:cNvPr id="23" name="Content Placeholder 2"/>
          <p:cNvSpPr>
            <a:spLocks noGrp="1"/>
          </p:cNvSpPr>
          <p:nvPr>
            <p:ph idx="1"/>
          </p:nvPr>
        </p:nvSpPr>
        <p:spPr>
          <a:xfrm>
            <a:off x="307636" y="1106073"/>
            <a:ext cx="11782764" cy="1273866"/>
          </a:xfrm>
        </p:spPr>
        <p:txBody>
          <a:bodyPr>
            <a:noAutofit/>
          </a:bodyPr>
          <a:lstStyle/>
          <a:p>
            <a:pPr marL="285750" indent="-285750"/>
            <a:r>
              <a:rPr lang="en-US" sz="2400" dirty="0"/>
              <a:t>You will use transistors to electronically switch on and off the current that passes through a relay that will switch on and off a larger current that passes through the sous vide heater. </a:t>
            </a:r>
          </a:p>
          <a:p>
            <a:pPr marL="285750" indent="-285750"/>
            <a:r>
              <a:rPr lang="en-US" sz="2400" dirty="0"/>
              <a:t>Why the transistor and the relay?</a:t>
            </a:r>
          </a:p>
        </p:txBody>
      </p:sp>
      <p:cxnSp>
        <p:nvCxnSpPr>
          <p:cNvPr id="11" name="AutoShape 5">
            <a:extLst>
              <a:ext uri="{FF2B5EF4-FFF2-40B4-BE49-F238E27FC236}">
                <a16:creationId xmlns:a16="http://schemas.microsoft.com/office/drawing/2014/main" id="{7DFBC493-5571-4103-8D90-350D081F00A7}"/>
              </a:ext>
            </a:extLst>
          </p:cNvPr>
          <p:cNvCxnSpPr>
            <a:cxnSpLocks noChangeShapeType="1"/>
          </p:cNvCxnSpPr>
          <p:nvPr/>
        </p:nvCxnSpPr>
        <p:spPr bwMode="auto">
          <a:xfrm flipV="1">
            <a:off x="6370198" y="6062978"/>
            <a:ext cx="7582" cy="231710"/>
          </a:xfrm>
          <a:prstGeom prst="straightConnector1">
            <a:avLst/>
          </a:prstGeom>
          <a:noFill/>
          <a:ln w="38100">
            <a:solidFill>
              <a:srgbClr val="00B050"/>
            </a:solidFill>
            <a:round/>
            <a:headEnd/>
            <a:tailEnd/>
          </a:ln>
          <a:extLst>
            <a:ext uri="{909E8E84-426E-40DD-AFC4-6F175D3DCCD1}">
              <a14:hiddenFill xmlns:a14="http://schemas.microsoft.com/office/drawing/2010/main">
                <a:noFill/>
              </a14:hiddenFill>
            </a:ext>
          </a:extLst>
        </p:spPr>
      </p:cxnSp>
      <p:sp>
        <p:nvSpPr>
          <p:cNvPr id="43" name="Text Box 511">
            <a:extLst>
              <a:ext uri="{FF2B5EF4-FFF2-40B4-BE49-F238E27FC236}">
                <a16:creationId xmlns:a16="http://schemas.microsoft.com/office/drawing/2014/main" id="{F7546507-D4E1-4190-B0C0-8D792172AC05}"/>
              </a:ext>
            </a:extLst>
          </p:cNvPr>
          <p:cNvSpPr txBox="1"/>
          <p:nvPr/>
        </p:nvSpPr>
        <p:spPr bwMode="auto">
          <a:xfrm>
            <a:off x="4699183" y="2663003"/>
            <a:ext cx="581025" cy="29527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1600" dirty="0">
                <a:ea typeface="Calibri"/>
                <a:cs typeface="Times New Roman"/>
              </a:rPr>
              <a:t>5V</a:t>
            </a:r>
            <a:r>
              <a:rPr lang="en-US" sz="1200" dirty="0">
                <a:ea typeface="Calibri"/>
                <a:cs typeface="Times New Roman"/>
              </a:rPr>
              <a:t> </a:t>
            </a:r>
            <a:endParaRPr lang="en-US" sz="1100" dirty="0">
              <a:ea typeface="Calibri"/>
              <a:cs typeface="Times New Roman"/>
            </a:endParaRPr>
          </a:p>
        </p:txBody>
      </p:sp>
      <p:cxnSp>
        <p:nvCxnSpPr>
          <p:cNvPr id="44" name="AutoShape 3">
            <a:extLst>
              <a:ext uri="{FF2B5EF4-FFF2-40B4-BE49-F238E27FC236}">
                <a16:creationId xmlns:a16="http://schemas.microsoft.com/office/drawing/2014/main" id="{FC91A252-5694-4E4A-98FA-CDB2E2B7737C}"/>
              </a:ext>
            </a:extLst>
          </p:cNvPr>
          <p:cNvCxnSpPr>
            <a:cxnSpLocks noChangeShapeType="1"/>
          </p:cNvCxnSpPr>
          <p:nvPr/>
        </p:nvCxnSpPr>
        <p:spPr bwMode="auto">
          <a:xfrm>
            <a:off x="4852159" y="2977229"/>
            <a:ext cx="274929" cy="0"/>
          </a:xfrm>
          <a:prstGeom prst="straightConnector1">
            <a:avLst/>
          </a:prstGeom>
          <a:noFill/>
          <a:ln w="38100">
            <a:solidFill>
              <a:srgbClr val="C00000"/>
            </a:solidFill>
            <a:round/>
            <a:headEnd/>
            <a:tailEnd/>
          </a:ln>
          <a:extLst>
            <a:ext uri="{909E8E84-426E-40DD-AFC4-6F175D3DCCD1}">
              <a14:hiddenFill xmlns:a14="http://schemas.microsoft.com/office/drawing/2010/main">
                <a:noFill/>
              </a14:hiddenFill>
            </a:ext>
          </a:extLst>
        </p:spPr>
      </p:cxnSp>
      <p:sp>
        <p:nvSpPr>
          <p:cNvPr id="14" name="Oval 13">
            <a:extLst>
              <a:ext uri="{FF2B5EF4-FFF2-40B4-BE49-F238E27FC236}">
                <a16:creationId xmlns:a16="http://schemas.microsoft.com/office/drawing/2014/main" id="{9B5C9A31-8D64-4012-B0BC-693CB12BFB63}"/>
              </a:ext>
            </a:extLst>
          </p:cNvPr>
          <p:cNvSpPr/>
          <p:nvPr/>
        </p:nvSpPr>
        <p:spPr bwMode="auto">
          <a:xfrm>
            <a:off x="4711883" y="3720278"/>
            <a:ext cx="520700" cy="5207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5" name="AutoShape 5">
            <a:extLst>
              <a:ext uri="{FF2B5EF4-FFF2-40B4-BE49-F238E27FC236}">
                <a16:creationId xmlns:a16="http://schemas.microsoft.com/office/drawing/2014/main" id="{C177F206-01A0-48A0-BC03-E01B05E5CA78}"/>
              </a:ext>
            </a:extLst>
          </p:cNvPr>
          <p:cNvCxnSpPr>
            <a:cxnSpLocks noChangeShapeType="1"/>
          </p:cNvCxnSpPr>
          <p:nvPr/>
        </p:nvCxnSpPr>
        <p:spPr bwMode="auto">
          <a:xfrm flipV="1">
            <a:off x="4864175" y="3808327"/>
            <a:ext cx="122409" cy="76478"/>
          </a:xfrm>
          <a:prstGeom prst="straightConnector1">
            <a:avLst/>
          </a:prstGeom>
          <a:noFill/>
          <a:ln w="38100">
            <a:solidFill>
              <a:srgbClr val="C00000"/>
            </a:solidFill>
            <a:round/>
            <a:headEnd/>
            <a:tailEnd/>
          </a:ln>
          <a:extLst>
            <a:ext uri="{909E8E84-426E-40DD-AFC4-6F175D3DCCD1}">
              <a14:hiddenFill xmlns:a14="http://schemas.microsoft.com/office/drawing/2010/main">
                <a:noFill/>
              </a14:hiddenFill>
            </a:ext>
          </a:extLst>
        </p:spPr>
      </p:cxnSp>
      <p:cxnSp>
        <p:nvCxnSpPr>
          <p:cNvPr id="16" name="AutoShape 5">
            <a:extLst>
              <a:ext uri="{FF2B5EF4-FFF2-40B4-BE49-F238E27FC236}">
                <a16:creationId xmlns:a16="http://schemas.microsoft.com/office/drawing/2014/main" id="{80FA15F3-5AE1-42B6-AB0C-A815E016231E}"/>
              </a:ext>
            </a:extLst>
          </p:cNvPr>
          <p:cNvCxnSpPr>
            <a:cxnSpLocks noChangeShapeType="1"/>
          </p:cNvCxnSpPr>
          <p:nvPr/>
        </p:nvCxnSpPr>
        <p:spPr bwMode="auto">
          <a:xfrm>
            <a:off x="4862634" y="4083229"/>
            <a:ext cx="122409" cy="76478"/>
          </a:xfrm>
          <a:prstGeom prst="straightConnector1">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cxnSp>
      <p:cxnSp>
        <p:nvCxnSpPr>
          <p:cNvPr id="17" name="AutoShape 5">
            <a:extLst>
              <a:ext uri="{FF2B5EF4-FFF2-40B4-BE49-F238E27FC236}">
                <a16:creationId xmlns:a16="http://schemas.microsoft.com/office/drawing/2014/main" id="{F6A0DF11-F995-4DED-929D-E8F70A42815C}"/>
              </a:ext>
            </a:extLst>
          </p:cNvPr>
          <p:cNvCxnSpPr>
            <a:cxnSpLocks noChangeShapeType="1"/>
          </p:cNvCxnSpPr>
          <p:nvPr/>
        </p:nvCxnSpPr>
        <p:spPr bwMode="auto">
          <a:xfrm>
            <a:off x="4872900" y="4089464"/>
            <a:ext cx="122409" cy="76478"/>
          </a:xfrm>
          <a:prstGeom prst="straightConnector1">
            <a:avLst/>
          </a:prstGeom>
          <a:noFill/>
          <a:ln w="38100">
            <a:solidFill>
              <a:srgbClr val="C00000"/>
            </a:solidFill>
            <a:round/>
            <a:headEnd/>
            <a:tailEnd/>
          </a:ln>
          <a:extLst>
            <a:ext uri="{909E8E84-426E-40DD-AFC4-6F175D3DCCD1}">
              <a14:hiddenFill xmlns:a14="http://schemas.microsoft.com/office/drawing/2010/main">
                <a:noFill/>
              </a14:hiddenFill>
            </a:ext>
          </a:extLst>
        </p:spPr>
      </p:cxnSp>
      <p:cxnSp>
        <p:nvCxnSpPr>
          <p:cNvPr id="18" name="AutoShape 5">
            <a:extLst>
              <a:ext uri="{FF2B5EF4-FFF2-40B4-BE49-F238E27FC236}">
                <a16:creationId xmlns:a16="http://schemas.microsoft.com/office/drawing/2014/main" id="{62004D5D-7D62-4274-ABC5-0BBE1183A569}"/>
              </a:ext>
            </a:extLst>
          </p:cNvPr>
          <p:cNvCxnSpPr>
            <a:cxnSpLocks noChangeShapeType="1"/>
          </p:cNvCxnSpPr>
          <p:nvPr/>
        </p:nvCxnSpPr>
        <p:spPr bwMode="auto">
          <a:xfrm flipV="1">
            <a:off x="4983163" y="2983187"/>
            <a:ext cx="0" cy="834337"/>
          </a:xfrm>
          <a:prstGeom prst="straightConnector1">
            <a:avLst/>
          </a:prstGeom>
          <a:noFill/>
          <a:ln w="38100">
            <a:solidFill>
              <a:srgbClr val="C00000"/>
            </a:solidFill>
            <a:round/>
            <a:headEnd/>
            <a:tailEnd/>
          </a:ln>
          <a:extLst>
            <a:ext uri="{909E8E84-426E-40DD-AFC4-6F175D3DCCD1}">
              <a14:hiddenFill xmlns:a14="http://schemas.microsoft.com/office/drawing/2010/main">
                <a:noFill/>
              </a14:hiddenFill>
            </a:ext>
          </a:extLst>
        </p:spPr>
      </p:cxnSp>
      <p:cxnSp>
        <p:nvCxnSpPr>
          <p:cNvPr id="19" name="AutoShape 5">
            <a:extLst>
              <a:ext uri="{FF2B5EF4-FFF2-40B4-BE49-F238E27FC236}">
                <a16:creationId xmlns:a16="http://schemas.microsoft.com/office/drawing/2014/main" id="{6644EDE2-BB3F-4BBC-8B7A-2A011EA0A5D7}"/>
              </a:ext>
            </a:extLst>
          </p:cNvPr>
          <p:cNvCxnSpPr>
            <a:cxnSpLocks noChangeShapeType="1"/>
          </p:cNvCxnSpPr>
          <p:nvPr/>
        </p:nvCxnSpPr>
        <p:spPr bwMode="auto">
          <a:xfrm flipH="1" flipV="1">
            <a:off x="4857870" y="3840101"/>
            <a:ext cx="2" cy="274453"/>
          </a:xfrm>
          <a:prstGeom prst="straightConnector1">
            <a:avLst/>
          </a:prstGeom>
          <a:noFill/>
          <a:ln w="38100">
            <a:solidFill>
              <a:srgbClr val="C00000"/>
            </a:solidFill>
            <a:round/>
            <a:headEnd/>
            <a:tailEnd/>
          </a:ln>
          <a:extLst>
            <a:ext uri="{909E8E84-426E-40DD-AFC4-6F175D3DCCD1}">
              <a14:hiddenFill xmlns:a14="http://schemas.microsoft.com/office/drawing/2010/main">
                <a:noFill/>
              </a14:hiddenFill>
            </a:ext>
          </a:extLst>
        </p:spPr>
      </p:cxnSp>
      <p:sp>
        <p:nvSpPr>
          <p:cNvPr id="20" name="Text Box 511">
            <a:extLst>
              <a:ext uri="{FF2B5EF4-FFF2-40B4-BE49-F238E27FC236}">
                <a16:creationId xmlns:a16="http://schemas.microsoft.com/office/drawing/2014/main" id="{5D9C0CBA-A7C6-4126-A2A4-5C088B0D4399}"/>
              </a:ext>
            </a:extLst>
          </p:cNvPr>
          <p:cNvSpPr txBox="1"/>
          <p:nvPr/>
        </p:nvSpPr>
        <p:spPr bwMode="auto">
          <a:xfrm>
            <a:off x="4964296" y="3498028"/>
            <a:ext cx="190500" cy="266700"/>
          </a:xfrm>
          <a:prstGeom prst="rect">
            <a:avLst/>
          </a:prstGeom>
          <a:noFill/>
          <a:ln w="3810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1100" dirty="0">
                <a:ea typeface="Calibri"/>
                <a:cs typeface="Times New Roman"/>
              </a:rPr>
              <a:t>C</a:t>
            </a:r>
            <a:r>
              <a:rPr lang="en-US" sz="1200" dirty="0">
                <a:ea typeface="Calibri"/>
                <a:cs typeface="Times New Roman"/>
              </a:rPr>
              <a:t> </a:t>
            </a:r>
            <a:endParaRPr lang="en-US" sz="1100" dirty="0">
              <a:ea typeface="Calibri"/>
              <a:cs typeface="Times New Roman"/>
            </a:endParaRPr>
          </a:p>
        </p:txBody>
      </p:sp>
      <p:sp>
        <p:nvSpPr>
          <p:cNvPr id="22" name="Text Box 511">
            <a:extLst>
              <a:ext uri="{FF2B5EF4-FFF2-40B4-BE49-F238E27FC236}">
                <a16:creationId xmlns:a16="http://schemas.microsoft.com/office/drawing/2014/main" id="{F3A0BF8D-BE2A-4A82-AC1F-4DD3CC8C289E}"/>
              </a:ext>
            </a:extLst>
          </p:cNvPr>
          <p:cNvSpPr txBox="1"/>
          <p:nvPr/>
        </p:nvSpPr>
        <p:spPr bwMode="auto">
          <a:xfrm>
            <a:off x="4538035" y="3707579"/>
            <a:ext cx="190500" cy="266700"/>
          </a:xfrm>
          <a:prstGeom prst="rect">
            <a:avLst/>
          </a:prstGeom>
          <a:noFill/>
          <a:ln w="3810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1200" dirty="0">
                <a:ea typeface="Calibri"/>
                <a:cs typeface="Times New Roman"/>
              </a:rPr>
              <a:t>B </a:t>
            </a:r>
            <a:endParaRPr lang="en-US" sz="1100" dirty="0">
              <a:ea typeface="Calibri"/>
              <a:cs typeface="Times New Roman"/>
            </a:endParaRPr>
          </a:p>
        </p:txBody>
      </p:sp>
      <p:sp>
        <p:nvSpPr>
          <p:cNvPr id="24" name="Text Box 511">
            <a:extLst>
              <a:ext uri="{FF2B5EF4-FFF2-40B4-BE49-F238E27FC236}">
                <a16:creationId xmlns:a16="http://schemas.microsoft.com/office/drawing/2014/main" id="{7F217EB2-2702-4CEB-B57B-5BD087848107}"/>
              </a:ext>
            </a:extLst>
          </p:cNvPr>
          <p:cNvSpPr txBox="1"/>
          <p:nvPr/>
        </p:nvSpPr>
        <p:spPr bwMode="auto">
          <a:xfrm>
            <a:off x="4965883" y="4171128"/>
            <a:ext cx="188913" cy="266700"/>
          </a:xfrm>
          <a:prstGeom prst="rect">
            <a:avLst/>
          </a:prstGeom>
          <a:noFill/>
          <a:ln w="3810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1200" dirty="0">
                <a:ea typeface="Calibri"/>
                <a:cs typeface="Times New Roman"/>
              </a:rPr>
              <a:t>E </a:t>
            </a:r>
            <a:endParaRPr lang="en-US" sz="1100" dirty="0">
              <a:ea typeface="Calibri"/>
              <a:cs typeface="Times New Roman"/>
            </a:endParaRPr>
          </a:p>
        </p:txBody>
      </p:sp>
      <p:sp>
        <p:nvSpPr>
          <p:cNvPr id="25" name="Text Box 511">
            <a:extLst>
              <a:ext uri="{FF2B5EF4-FFF2-40B4-BE49-F238E27FC236}">
                <a16:creationId xmlns:a16="http://schemas.microsoft.com/office/drawing/2014/main" id="{3AE5666C-A0FE-40CE-A393-21BB656C9FC0}"/>
              </a:ext>
            </a:extLst>
          </p:cNvPr>
          <p:cNvSpPr txBox="1"/>
          <p:nvPr/>
        </p:nvSpPr>
        <p:spPr bwMode="auto">
          <a:xfrm>
            <a:off x="3264968" y="3988566"/>
            <a:ext cx="1266825" cy="6381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nSpc>
                <a:spcPct val="115000"/>
              </a:lnSpc>
              <a:spcBef>
                <a:spcPts val="0"/>
              </a:spcBef>
              <a:spcAft>
                <a:spcPts val="1000"/>
              </a:spcAft>
              <a:defRPr/>
            </a:pPr>
            <a:r>
              <a:rPr lang="en-US" sz="1600" dirty="0">
                <a:ea typeface="Calibri"/>
                <a:cs typeface="Times New Roman"/>
              </a:rPr>
              <a:t>Arduino digital pin</a:t>
            </a:r>
            <a:r>
              <a:rPr lang="en-US" sz="1200" dirty="0">
                <a:ea typeface="Calibri"/>
                <a:cs typeface="Times New Roman"/>
              </a:rPr>
              <a:t> </a:t>
            </a:r>
            <a:endParaRPr lang="en-US" sz="1100" dirty="0">
              <a:ea typeface="Calibri"/>
              <a:cs typeface="Times New Roman"/>
            </a:endParaRPr>
          </a:p>
        </p:txBody>
      </p:sp>
      <p:sp>
        <p:nvSpPr>
          <p:cNvPr id="28" name="Text Box 5">
            <a:extLst>
              <a:ext uri="{FF2B5EF4-FFF2-40B4-BE49-F238E27FC236}">
                <a16:creationId xmlns:a16="http://schemas.microsoft.com/office/drawing/2014/main" id="{45AEAD49-B756-4571-B9D1-15F922E0395B}"/>
              </a:ext>
            </a:extLst>
          </p:cNvPr>
          <p:cNvSpPr txBox="1">
            <a:spLocks noChangeArrowheads="1"/>
          </p:cNvSpPr>
          <p:nvPr/>
        </p:nvSpPr>
        <p:spPr bwMode="auto">
          <a:xfrm>
            <a:off x="3989571" y="4048891"/>
            <a:ext cx="484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400" dirty="0">
                <a:latin typeface="+mn-lt"/>
                <a:cs typeface="Arial" charset="0"/>
              </a:rPr>
              <a:t>1k</a:t>
            </a:r>
            <a:r>
              <a:rPr lang="el-GR" sz="1400" dirty="0">
                <a:latin typeface="+mn-lt"/>
                <a:cs typeface="Arial" charset="0"/>
              </a:rPr>
              <a:t>Ω</a:t>
            </a:r>
            <a:endParaRPr lang="en-US" sz="1400" dirty="0">
              <a:latin typeface="Symbol" pitchFamily="18" charset="2"/>
              <a:cs typeface="Arial" charset="0"/>
            </a:endParaRPr>
          </a:p>
        </p:txBody>
      </p:sp>
      <p:grpSp>
        <p:nvGrpSpPr>
          <p:cNvPr id="30" name="Group 122">
            <a:extLst>
              <a:ext uri="{FF2B5EF4-FFF2-40B4-BE49-F238E27FC236}">
                <a16:creationId xmlns:a16="http://schemas.microsoft.com/office/drawing/2014/main" id="{93952B8C-3770-4489-AEC5-4BCFF74F45F1}"/>
              </a:ext>
            </a:extLst>
          </p:cNvPr>
          <p:cNvGrpSpPr>
            <a:grpSpLocks/>
          </p:cNvGrpSpPr>
          <p:nvPr/>
        </p:nvGrpSpPr>
        <p:grpSpPr bwMode="auto">
          <a:xfrm rot="10800000">
            <a:off x="3620176" y="3904594"/>
            <a:ext cx="833069" cy="157716"/>
            <a:chOff x="6499339" y="2571086"/>
            <a:chExt cx="1220006" cy="347662"/>
          </a:xfrm>
        </p:grpSpPr>
        <p:cxnSp>
          <p:nvCxnSpPr>
            <p:cNvPr id="34" name="Straight Connector 33">
              <a:extLst>
                <a:ext uri="{FF2B5EF4-FFF2-40B4-BE49-F238E27FC236}">
                  <a16:creationId xmlns:a16="http://schemas.microsoft.com/office/drawing/2014/main" id="{F6D39863-1CE2-429D-8162-AE8C22F4FE7E}"/>
                </a:ext>
              </a:extLst>
            </p:cNvPr>
            <p:cNvCxnSpPr/>
            <p:nvPr/>
          </p:nvCxnSpPr>
          <p:spPr bwMode="auto">
            <a:xfrm flipH="1">
              <a:off x="7117930" y="2730146"/>
              <a:ext cx="59981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5" name="Group 98">
              <a:extLst>
                <a:ext uri="{FF2B5EF4-FFF2-40B4-BE49-F238E27FC236}">
                  <a16:creationId xmlns:a16="http://schemas.microsoft.com/office/drawing/2014/main" id="{D58DCDFE-1EAA-446D-AE05-30ABA62C3458}"/>
                </a:ext>
              </a:extLst>
            </p:cNvPr>
            <p:cNvGrpSpPr>
              <a:grpSpLocks/>
            </p:cNvGrpSpPr>
            <p:nvPr/>
          </p:nvGrpSpPr>
          <p:grpSpPr bwMode="auto">
            <a:xfrm>
              <a:off x="6499339" y="2571086"/>
              <a:ext cx="626267" cy="347662"/>
              <a:chOff x="7209220" y="1678338"/>
              <a:chExt cx="704492" cy="303002"/>
            </a:xfrm>
          </p:grpSpPr>
          <p:cxnSp>
            <p:nvCxnSpPr>
              <p:cNvPr id="36" name="Straight Connector 35">
                <a:extLst>
                  <a:ext uri="{FF2B5EF4-FFF2-40B4-BE49-F238E27FC236}">
                    <a16:creationId xmlns:a16="http://schemas.microsoft.com/office/drawing/2014/main" id="{E2476EBD-4DFA-4639-9B8E-C81B562AECD4}"/>
                  </a:ext>
                </a:extLst>
              </p:cNvPr>
              <p:cNvCxnSpPr/>
              <p:nvPr/>
            </p:nvCxnSpPr>
            <p:spPr>
              <a:xfrm flipV="1">
                <a:off x="7408182" y="1670571"/>
                <a:ext cx="117687" cy="29888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E52BDC5-20FA-448A-9FB3-42925EDA2867}"/>
                  </a:ext>
                </a:extLst>
              </p:cNvPr>
              <p:cNvCxnSpPr/>
              <p:nvPr/>
            </p:nvCxnSpPr>
            <p:spPr>
              <a:xfrm>
                <a:off x="7525869" y="1670571"/>
                <a:ext cx="117685" cy="29888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8741FB8-1C1E-438A-8212-BDCF65DD1F4A}"/>
                  </a:ext>
                </a:extLst>
              </p:cNvPr>
              <p:cNvCxnSpPr/>
              <p:nvPr/>
            </p:nvCxnSpPr>
            <p:spPr>
              <a:xfrm flipV="1">
                <a:off x="7863234" y="1826114"/>
                <a:ext cx="70612" cy="14944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0468049-2DDA-4E55-9672-0E7BC3B23CBA}"/>
                  </a:ext>
                </a:extLst>
              </p:cNvPr>
              <p:cNvCxnSpPr/>
              <p:nvPr/>
            </p:nvCxnSpPr>
            <p:spPr>
              <a:xfrm flipV="1">
                <a:off x="7230346" y="1670571"/>
                <a:ext cx="70612" cy="15249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E283AE0-A45C-4863-B2FE-87F1618D37CA}"/>
                  </a:ext>
                </a:extLst>
              </p:cNvPr>
              <p:cNvCxnSpPr/>
              <p:nvPr/>
            </p:nvCxnSpPr>
            <p:spPr>
              <a:xfrm>
                <a:off x="7287881" y="1670571"/>
                <a:ext cx="115071" cy="29888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6BD3662-674A-4E39-A2CB-0F409C8A9EAA}"/>
                  </a:ext>
                </a:extLst>
              </p:cNvPr>
              <p:cNvCxnSpPr/>
              <p:nvPr/>
            </p:nvCxnSpPr>
            <p:spPr>
              <a:xfrm flipV="1">
                <a:off x="7635709" y="1670571"/>
                <a:ext cx="117685" cy="29888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1CD7EC1-5155-4671-A516-80A4F2E07692}"/>
                  </a:ext>
                </a:extLst>
              </p:cNvPr>
              <p:cNvCxnSpPr/>
              <p:nvPr/>
            </p:nvCxnSpPr>
            <p:spPr>
              <a:xfrm>
                <a:off x="7740319" y="1670571"/>
                <a:ext cx="115071" cy="29888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sp>
        <p:nvSpPr>
          <p:cNvPr id="31" name="Rectangle 30">
            <a:extLst>
              <a:ext uri="{FF2B5EF4-FFF2-40B4-BE49-F238E27FC236}">
                <a16:creationId xmlns:a16="http://schemas.microsoft.com/office/drawing/2014/main" id="{2C002A34-B2D1-41EC-BB97-9655CC66FD74}"/>
              </a:ext>
            </a:extLst>
          </p:cNvPr>
          <p:cNvSpPr/>
          <p:nvPr/>
        </p:nvSpPr>
        <p:spPr bwMode="auto">
          <a:xfrm rot="10800000">
            <a:off x="4029258" y="3867916"/>
            <a:ext cx="352425" cy="38100"/>
          </a:xfrm>
          <a:prstGeom prst="rect">
            <a:avLst/>
          </a:prstGeom>
          <a:solidFill>
            <a:schemeClr val="bg1"/>
          </a:solidFill>
          <a:ln w="38100">
            <a:noFill/>
            <a:tailEnd type="arrow" w="sm"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2" name="Rectangle 31">
            <a:extLst>
              <a:ext uri="{FF2B5EF4-FFF2-40B4-BE49-F238E27FC236}">
                <a16:creationId xmlns:a16="http://schemas.microsoft.com/office/drawing/2014/main" id="{2DEC3A09-D7A0-4962-9F8B-5647EA708260}"/>
              </a:ext>
            </a:extLst>
          </p:cNvPr>
          <p:cNvSpPr/>
          <p:nvPr/>
        </p:nvSpPr>
        <p:spPr bwMode="auto">
          <a:xfrm rot="10800000">
            <a:off x="4110221" y="4061591"/>
            <a:ext cx="352425" cy="38100"/>
          </a:xfrm>
          <a:prstGeom prst="rect">
            <a:avLst/>
          </a:prstGeom>
          <a:solidFill>
            <a:schemeClr val="bg1"/>
          </a:solidFill>
          <a:ln w="38100">
            <a:noFill/>
            <a:tailEnd type="arrow" w="sm"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cxnSp>
        <p:nvCxnSpPr>
          <p:cNvPr id="33" name="Straight Connector 32">
            <a:extLst>
              <a:ext uri="{FF2B5EF4-FFF2-40B4-BE49-F238E27FC236}">
                <a16:creationId xmlns:a16="http://schemas.microsoft.com/office/drawing/2014/main" id="{1BA63221-2F0C-477C-9E91-114F97B41F60}"/>
              </a:ext>
            </a:extLst>
          </p:cNvPr>
          <p:cNvCxnSpPr/>
          <p:nvPr/>
        </p:nvCxnSpPr>
        <p:spPr bwMode="auto">
          <a:xfrm rot="10800000" flipH="1">
            <a:off x="4446771" y="3980628"/>
            <a:ext cx="40957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AB3B610F-6324-4024-A7FD-8881666284C8}"/>
              </a:ext>
            </a:extLst>
          </p:cNvPr>
          <p:cNvSpPr/>
          <p:nvPr/>
        </p:nvSpPr>
        <p:spPr bwMode="auto">
          <a:xfrm>
            <a:off x="3583171" y="3947291"/>
            <a:ext cx="74612" cy="76200"/>
          </a:xfrm>
          <a:prstGeom prst="ellipse">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C00000"/>
              </a:solidFill>
            </a:endParaRPr>
          </a:p>
        </p:txBody>
      </p:sp>
      <p:sp>
        <p:nvSpPr>
          <p:cNvPr id="45" name="Rectangle 44">
            <a:extLst>
              <a:ext uri="{FF2B5EF4-FFF2-40B4-BE49-F238E27FC236}">
                <a16:creationId xmlns:a16="http://schemas.microsoft.com/office/drawing/2014/main" id="{B7194841-05B8-459B-8EE5-E808C527760A}"/>
              </a:ext>
            </a:extLst>
          </p:cNvPr>
          <p:cNvSpPr/>
          <p:nvPr/>
        </p:nvSpPr>
        <p:spPr bwMode="auto">
          <a:xfrm>
            <a:off x="4622983" y="4801366"/>
            <a:ext cx="2255838" cy="1127125"/>
          </a:xfrm>
          <a:prstGeom prst="rect">
            <a:avLst/>
          </a:prstGeom>
          <a:solidFill>
            <a:srgbClr val="00B050">
              <a:alpha val="16863"/>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6" name="AutoShape 32">
            <a:extLst>
              <a:ext uri="{FF2B5EF4-FFF2-40B4-BE49-F238E27FC236}">
                <a16:creationId xmlns:a16="http://schemas.microsoft.com/office/drawing/2014/main" id="{6B4DE0FD-F302-42BD-A8D5-9CB8BAB1090B}"/>
              </a:ext>
            </a:extLst>
          </p:cNvPr>
          <p:cNvCxnSpPr>
            <a:cxnSpLocks noChangeShapeType="1"/>
          </p:cNvCxnSpPr>
          <p:nvPr/>
        </p:nvCxnSpPr>
        <p:spPr bwMode="auto">
          <a:xfrm>
            <a:off x="6377780" y="6072504"/>
            <a:ext cx="1232624" cy="0"/>
          </a:xfrm>
          <a:prstGeom prst="straightConnector1">
            <a:avLst/>
          </a:prstGeom>
          <a:noFill/>
          <a:ln w="38100">
            <a:solidFill>
              <a:srgbClr val="00B050"/>
            </a:solidFill>
            <a:round/>
            <a:headEnd/>
            <a:tailEnd/>
          </a:ln>
          <a:extLst>
            <a:ext uri="{909E8E84-426E-40DD-AFC4-6F175D3DCCD1}">
              <a14:hiddenFill xmlns:a14="http://schemas.microsoft.com/office/drawing/2010/main">
                <a:noFill/>
              </a14:hiddenFill>
            </a:ext>
          </a:extLst>
        </p:spPr>
      </p:cxnSp>
      <p:cxnSp>
        <p:nvCxnSpPr>
          <p:cNvPr id="47" name="AutoShape 5">
            <a:extLst>
              <a:ext uri="{FF2B5EF4-FFF2-40B4-BE49-F238E27FC236}">
                <a16:creationId xmlns:a16="http://schemas.microsoft.com/office/drawing/2014/main" id="{DD3D47D7-75BE-4DFC-9F20-3E310493AD22}"/>
              </a:ext>
            </a:extLst>
          </p:cNvPr>
          <p:cNvCxnSpPr>
            <a:cxnSpLocks noChangeShapeType="1"/>
          </p:cNvCxnSpPr>
          <p:nvPr/>
        </p:nvCxnSpPr>
        <p:spPr bwMode="auto">
          <a:xfrm flipV="1">
            <a:off x="6105680" y="5762475"/>
            <a:ext cx="0" cy="553895"/>
          </a:xfrm>
          <a:prstGeom prst="straightConnector1">
            <a:avLst/>
          </a:prstGeom>
          <a:noFill/>
          <a:ln w="38100">
            <a:solidFill>
              <a:srgbClr val="00B050"/>
            </a:solidFill>
            <a:round/>
            <a:headEnd/>
            <a:tailEnd/>
          </a:ln>
          <a:extLst>
            <a:ext uri="{909E8E84-426E-40DD-AFC4-6F175D3DCCD1}">
              <a14:hiddenFill xmlns:a14="http://schemas.microsoft.com/office/drawing/2010/main">
                <a:noFill/>
              </a14:hiddenFill>
            </a:ext>
          </a:extLst>
        </p:spPr>
      </p:cxnSp>
      <p:cxnSp>
        <p:nvCxnSpPr>
          <p:cNvPr id="48" name="AutoShape 32">
            <a:extLst>
              <a:ext uri="{FF2B5EF4-FFF2-40B4-BE49-F238E27FC236}">
                <a16:creationId xmlns:a16="http://schemas.microsoft.com/office/drawing/2014/main" id="{FF5C67DA-9932-4F7A-A6C9-5E51BAD3C5C9}"/>
              </a:ext>
            </a:extLst>
          </p:cNvPr>
          <p:cNvCxnSpPr>
            <a:cxnSpLocks noChangeShapeType="1"/>
          </p:cNvCxnSpPr>
          <p:nvPr/>
        </p:nvCxnSpPr>
        <p:spPr bwMode="auto">
          <a:xfrm>
            <a:off x="4987280" y="4164555"/>
            <a:ext cx="0" cy="380013"/>
          </a:xfrm>
          <a:prstGeom prst="straightConnector1">
            <a:avLst/>
          </a:prstGeom>
          <a:noFill/>
          <a:ln w="38100">
            <a:solidFill>
              <a:srgbClr val="C00000"/>
            </a:solidFill>
            <a:round/>
            <a:headEnd/>
            <a:tailEnd/>
          </a:ln>
          <a:extLst>
            <a:ext uri="{909E8E84-426E-40DD-AFC4-6F175D3DCCD1}">
              <a14:hiddenFill xmlns:a14="http://schemas.microsoft.com/office/drawing/2010/main">
                <a:noFill/>
              </a14:hiddenFill>
            </a:ext>
          </a:extLst>
        </p:spPr>
      </p:cxnSp>
      <p:grpSp>
        <p:nvGrpSpPr>
          <p:cNvPr id="49" name="Group 228">
            <a:extLst>
              <a:ext uri="{FF2B5EF4-FFF2-40B4-BE49-F238E27FC236}">
                <a16:creationId xmlns:a16="http://schemas.microsoft.com/office/drawing/2014/main" id="{1D4415E6-220A-44C5-B48E-76E5BB48B816}"/>
              </a:ext>
            </a:extLst>
          </p:cNvPr>
          <p:cNvGrpSpPr>
            <a:grpSpLocks/>
          </p:cNvGrpSpPr>
          <p:nvPr/>
        </p:nvGrpSpPr>
        <p:grpSpPr bwMode="auto">
          <a:xfrm>
            <a:off x="4875970" y="4988885"/>
            <a:ext cx="169846" cy="750806"/>
            <a:chOff x="4114800" y="2372911"/>
            <a:chExt cx="169087" cy="751289"/>
          </a:xfrm>
        </p:grpSpPr>
        <p:sp>
          <p:nvSpPr>
            <p:cNvPr id="50" name="Arc 49">
              <a:extLst>
                <a:ext uri="{FF2B5EF4-FFF2-40B4-BE49-F238E27FC236}">
                  <a16:creationId xmlns:a16="http://schemas.microsoft.com/office/drawing/2014/main" id="{258B41AF-CEF7-4533-BC22-5096E08A32B1}"/>
                </a:ext>
              </a:extLst>
            </p:cNvPr>
            <p:cNvSpPr/>
            <p:nvPr/>
          </p:nvSpPr>
          <p:spPr>
            <a:xfrm rot="10800000">
              <a:off x="4128452" y="2838153"/>
              <a:ext cx="154880" cy="54010"/>
            </a:xfrm>
            <a:prstGeom prst="arc">
              <a:avLst>
                <a:gd name="adj1" fmla="val 16200000"/>
                <a:gd name="adj2" fmla="val 5114154"/>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B050"/>
                </a:solidFill>
              </a:endParaRPr>
            </a:p>
          </p:txBody>
        </p:sp>
        <p:sp>
          <p:nvSpPr>
            <p:cNvPr id="51" name="Arc 50">
              <a:extLst>
                <a:ext uri="{FF2B5EF4-FFF2-40B4-BE49-F238E27FC236}">
                  <a16:creationId xmlns:a16="http://schemas.microsoft.com/office/drawing/2014/main" id="{0B7C65D5-AE64-42C2-9A49-F5C701C9D425}"/>
                </a:ext>
              </a:extLst>
            </p:cNvPr>
            <p:cNvSpPr/>
            <p:nvPr/>
          </p:nvSpPr>
          <p:spPr>
            <a:xfrm>
              <a:off x="4117389" y="2738077"/>
              <a:ext cx="161201" cy="154086"/>
            </a:xfrm>
            <a:prstGeom prst="arc">
              <a:avLst>
                <a:gd name="adj1" fmla="val 16200000"/>
                <a:gd name="adj2" fmla="val 5114154"/>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B050"/>
                </a:solidFill>
              </a:endParaRPr>
            </a:p>
          </p:txBody>
        </p:sp>
        <p:sp>
          <p:nvSpPr>
            <p:cNvPr id="52" name="Arc 51">
              <a:extLst>
                <a:ext uri="{FF2B5EF4-FFF2-40B4-BE49-F238E27FC236}">
                  <a16:creationId xmlns:a16="http://schemas.microsoft.com/office/drawing/2014/main" id="{61A77C93-DE4A-4EC6-A18E-508B6D15E1D9}"/>
                </a:ext>
              </a:extLst>
            </p:cNvPr>
            <p:cNvSpPr/>
            <p:nvPr/>
          </p:nvSpPr>
          <p:spPr>
            <a:xfrm rot="10800000">
              <a:off x="4126872" y="2739665"/>
              <a:ext cx="153299" cy="52422"/>
            </a:xfrm>
            <a:prstGeom prst="arc">
              <a:avLst>
                <a:gd name="adj1" fmla="val 16200000"/>
                <a:gd name="adj2" fmla="val 5114154"/>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B050"/>
                </a:solidFill>
              </a:endParaRPr>
            </a:p>
          </p:txBody>
        </p:sp>
        <p:sp>
          <p:nvSpPr>
            <p:cNvPr id="53" name="Arc 52">
              <a:extLst>
                <a:ext uri="{FF2B5EF4-FFF2-40B4-BE49-F238E27FC236}">
                  <a16:creationId xmlns:a16="http://schemas.microsoft.com/office/drawing/2014/main" id="{3713B083-20E4-497C-B306-A5A219FEE398}"/>
                </a:ext>
              </a:extLst>
            </p:cNvPr>
            <p:cNvSpPr/>
            <p:nvPr/>
          </p:nvSpPr>
          <p:spPr>
            <a:xfrm>
              <a:off x="4117389" y="2839742"/>
              <a:ext cx="162781" cy="103253"/>
            </a:xfrm>
            <a:prstGeom prst="arc">
              <a:avLst>
                <a:gd name="adj1" fmla="val 16200000"/>
                <a:gd name="adj2" fmla="val 5114154"/>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B050"/>
                </a:solidFill>
              </a:endParaRPr>
            </a:p>
          </p:txBody>
        </p:sp>
        <p:sp>
          <p:nvSpPr>
            <p:cNvPr id="54" name="Arc 53">
              <a:extLst>
                <a:ext uri="{FF2B5EF4-FFF2-40B4-BE49-F238E27FC236}">
                  <a16:creationId xmlns:a16="http://schemas.microsoft.com/office/drawing/2014/main" id="{2C90FACC-EF33-4A5A-BEAC-4782522DEA82}"/>
                </a:ext>
              </a:extLst>
            </p:cNvPr>
            <p:cNvSpPr/>
            <p:nvPr/>
          </p:nvSpPr>
          <p:spPr>
            <a:xfrm rot="10800000">
              <a:off x="4126872" y="2637999"/>
              <a:ext cx="153299" cy="52422"/>
            </a:xfrm>
            <a:prstGeom prst="arc">
              <a:avLst>
                <a:gd name="adj1" fmla="val 16200000"/>
                <a:gd name="adj2" fmla="val 5114154"/>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B050"/>
                </a:solidFill>
              </a:endParaRPr>
            </a:p>
          </p:txBody>
        </p:sp>
        <p:sp>
          <p:nvSpPr>
            <p:cNvPr id="55" name="Arc 54">
              <a:extLst>
                <a:ext uri="{FF2B5EF4-FFF2-40B4-BE49-F238E27FC236}">
                  <a16:creationId xmlns:a16="http://schemas.microsoft.com/office/drawing/2014/main" id="{F15C194C-AB91-4BE2-9002-1784DAA54251}"/>
                </a:ext>
              </a:extLst>
            </p:cNvPr>
            <p:cNvSpPr/>
            <p:nvPr/>
          </p:nvSpPr>
          <p:spPr>
            <a:xfrm>
              <a:off x="4114229" y="2536334"/>
              <a:ext cx="161201" cy="155675"/>
            </a:xfrm>
            <a:prstGeom prst="arc">
              <a:avLst>
                <a:gd name="adj1" fmla="val 16200000"/>
                <a:gd name="adj2" fmla="val 5114154"/>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B050"/>
                </a:solidFill>
              </a:endParaRPr>
            </a:p>
          </p:txBody>
        </p:sp>
        <p:sp>
          <p:nvSpPr>
            <p:cNvPr id="56" name="Arc 55">
              <a:extLst>
                <a:ext uri="{FF2B5EF4-FFF2-40B4-BE49-F238E27FC236}">
                  <a16:creationId xmlns:a16="http://schemas.microsoft.com/office/drawing/2014/main" id="{D62AAAD2-041D-4B45-B8C3-87C7D4687D38}"/>
                </a:ext>
              </a:extLst>
            </p:cNvPr>
            <p:cNvSpPr/>
            <p:nvPr/>
          </p:nvSpPr>
          <p:spPr>
            <a:xfrm rot="10800000">
              <a:off x="4122130" y="2536334"/>
              <a:ext cx="153300" cy="52422"/>
            </a:xfrm>
            <a:prstGeom prst="arc">
              <a:avLst>
                <a:gd name="adj1" fmla="val 16200000"/>
                <a:gd name="adj2" fmla="val 5114154"/>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B050"/>
                </a:solidFill>
              </a:endParaRPr>
            </a:p>
          </p:txBody>
        </p:sp>
        <p:sp>
          <p:nvSpPr>
            <p:cNvPr id="57" name="Arc 56">
              <a:extLst>
                <a:ext uri="{FF2B5EF4-FFF2-40B4-BE49-F238E27FC236}">
                  <a16:creationId xmlns:a16="http://schemas.microsoft.com/office/drawing/2014/main" id="{9BBC9175-CE06-477D-9764-7D62CACC9585}"/>
                </a:ext>
              </a:extLst>
            </p:cNvPr>
            <p:cNvSpPr/>
            <p:nvPr/>
          </p:nvSpPr>
          <p:spPr>
            <a:xfrm>
              <a:off x="4114229" y="2637999"/>
              <a:ext cx="161201" cy="154087"/>
            </a:xfrm>
            <a:prstGeom prst="arc">
              <a:avLst>
                <a:gd name="adj1" fmla="val 16200000"/>
                <a:gd name="adj2" fmla="val 5114154"/>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B050"/>
                </a:solidFill>
              </a:endParaRPr>
            </a:p>
          </p:txBody>
        </p:sp>
        <p:cxnSp>
          <p:nvCxnSpPr>
            <p:cNvPr id="58" name="AutoShape 5">
              <a:extLst>
                <a:ext uri="{FF2B5EF4-FFF2-40B4-BE49-F238E27FC236}">
                  <a16:creationId xmlns:a16="http://schemas.microsoft.com/office/drawing/2014/main" id="{314942FD-B574-44E1-9BA2-E34C6EEAE9CA}"/>
                </a:ext>
              </a:extLst>
            </p:cNvPr>
            <p:cNvCxnSpPr>
              <a:cxnSpLocks noChangeShapeType="1"/>
            </p:cNvCxnSpPr>
            <p:nvPr/>
          </p:nvCxnSpPr>
          <p:spPr bwMode="auto">
            <a:xfrm flipV="1">
              <a:off x="4170340" y="3022880"/>
              <a:ext cx="0" cy="101320"/>
            </a:xfrm>
            <a:prstGeom prst="straightConnector1">
              <a:avLst/>
            </a:prstGeom>
            <a:noFill/>
            <a:ln w="38100">
              <a:solidFill>
                <a:srgbClr val="00B050"/>
              </a:solidFill>
              <a:round/>
              <a:headEnd/>
              <a:tailEnd/>
            </a:ln>
            <a:extLst>
              <a:ext uri="{909E8E84-426E-40DD-AFC4-6F175D3DCCD1}">
                <a14:hiddenFill xmlns:a14="http://schemas.microsoft.com/office/drawing/2010/main">
                  <a:noFill/>
                </a14:hiddenFill>
              </a:ext>
            </a:extLst>
          </p:spPr>
        </p:cxnSp>
        <p:cxnSp>
          <p:nvCxnSpPr>
            <p:cNvPr id="59" name="AutoShape 5">
              <a:extLst>
                <a:ext uri="{FF2B5EF4-FFF2-40B4-BE49-F238E27FC236}">
                  <a16:creationId xmlns:a16="http://schemas.microsoft.com/office/drawing/2014/main" id="{69DB51B8-0733-42C0-ABBA-9EDC6BA24A51}"/>
                </a:ext>
              </a:extLst>
            </p:cNvPr>
            <p:cNvCxnSpPr>
              <a:cxnSpLocks noChangeShapeType="1"/>
            </p:cNvCxnSpPr>
            <p:nvPr/>
          </p:nvCxnSpPr>
          <p:spPr bwMode="auto">
            <a:xfrm flipV="1">
              <a:off x="4228356" y="2372911"/>
              <a:ext cx="0" cy="141308"/>
            </a:xfrm>
            <a:prstGeom prst="straightConnector1">
              <a:avLst/>
            </a:prstGeom>
            <a:noFill/>
            <a:ln w="38100">
              <a:solidFill>
                <a:srgbClr val="00B050"/>
              </a:solidFill>
              <a:round/>
              <a:headEnd/>
              <a:tailEnd/>
            </a:ln>
            <a:extLst>
              <a:ext uri="{909E8E84-426E-40DD-AFC4-6F175D3DCCD1}">
                <a14:hiddenFill xmlns:a14="http://schemas.microsoft.com/office/drawing/2010/main">
                  <a:noFill/>
                </a14:hiddenFill>
              </a:ext>
            </a:extLst>
          </p:spPr>
        </p:cxnSp>
        <p:sp>
          <p:nvSpPr>
            <p:cNvPr id="60" name="Arc 59">
              <a:extLst>
                <a:ext uri="{FF2B5EF4-FFF2-40B4-BE49-F238E27FC236}">
                  <a16:creationId xmlns:a16="http://schemas.microsoft.com/office/drawing/2014/main" id="{86B74551-C727-4B97-8A87-FDDDE6510412}"/>
                </a:ext>
              </a:extLst>
            </p:cNvPr>
            <p:cNvSpPr/>
            <p:nvPr/>
          </p:nvSpPr>
          <p:spPr>
            <a:xfrm rot="10800000">
              <a:off x="4169542" y="2942996"/>
              <a:ext cx="77440" cy="169972"/>
            </a:xfrm>
            <a:prstGeom prst="arc">
              <a:avLst>
                <a:gd name="adj1" fmla="val 21522596"/>
                <a:gd name="adj2" fmla="val 5260297"/>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B050"/>
                </a:solidFill>
              </a:endParaRPr>
            </a:p>
          </p:txBody>
        </p:sp>
        <p:sp>
          <p:nvSpPr>
            <p:cNvPr id="61" name="Arc 60">
              <a:extLst>
                <a:ext uri="{FF2B5EF4-FFF2-40B4-BE49-F238E27FC236}">
                  <a16:creationId xmlns:a16="http://schemas.microsoft.com/office/drawing/2014/main" id="{CDD98166-5560-41C3-8BD1-8BB7786611CD}"/>
                </a:ext>
              </a:extLst>
            </p:cNvPr>
            <p:cNvSpPr/>
            <p:nvPr/>
          </p:nvSpPr>
          <p:spPr>
            <a:xfrm>
              <a:off x="4150577" y="2417195"/>
              <a:ext cx="77440" cy="169971"/>
            </a:xfrm>
            <a:prstGeom prst="arc">
              <a:avLst>
                <a:gd name="adj1" fmla="val 21522596"/>
                <a:gd name="adj2" fmla="val 5846444"/>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B050"/>
                </a:solidFill>
              </a:endParaRPr>
            </a:p>
          </p:txBody>
        </p:sp>
      </p:grpSp>
      <p:sp>
        <p:nvSpPr>
          <p:cNvPr id="62" name="Oval 61">
            <a:extLst>
              <a:ext uri="{FF2B5EF4-FFF2-40B4-BE49-F238E27FC236}">
                <a16:creationId xmlns:a16="http://schemas.microsoft.com/office/drawing/2014/main" id="{701DCC59-67BD-4F45-90A9-A6FC6FA39E50}"/>
              </a:ext>
            </a:extLst>
          </p:cNvPr>
          <p:cNvSpPr/>
          <p:nvPr/>
        </p:nvSpPr>
        <p:spPr bwMode="auto">
          <a:xfrm>
            <a:off x="4950008" y="4931541"/>
            <a:ext cx="74613" cy="74612"/>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C00000"/>
              </a:solidFill>
            </a:endParaRPr>
          </a:p>
        </p:txBody>
      </p:sp>
      <p:sp>
        <p:nvSpPr>
          <p:cNvPr id="63" name="Oval 62">
            <a:extLst>
              <a:ext uri="{FF2B5EF4-FFF2-40B4-BE49-F238E27FC236}">
                <a16:creationId xmlns:a16="http://schemas.microsoft.com/office/drawing/2014/main" id="{1421760F-685A-4D77-8D6F-A056ED305F8D}"/>
              </a:ext>
            </a:extLst>
          </p:cNvPr>
          <p:cNvSpPr/>
          <p:nvPr/>
        </p:nvSpPr>
        <p:spPr bwMode="auto">
          <a:xfrm>
            <a:off x="4894446" y="5706241"/>
            <a:ext cx="74612" cy="74612"/>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C00000"/>
              </a:solidFill>
            </a:endParaRPr>
          </a:p>
        </p:txBody>
      </p:sp>
      <p:sp>
        <p:nvSpPr>
          <p:cNvPr id="64" name="Oval 63">
            <a:extLst>
              <a:ext uri="{FF2B5EF4-FFF2-40B4-BE49-F238E27FC236}">
                <a16:creationId xmlns:a16="http://schemas.microsoft.com/office/drawing/2014/main" id="{BC5C2E50-329D-41E6-89DA-DA196CE1297A}"/>
              </a:ext>
            </a:extLst>
          </p:cNvPr>
          <p:cNvSpPr/>
          <p:nvPr/>
        </p:nvSpPr>
        <p:spPr bwMode="auto">
          <a:xfrm>
            <a:off x="6070783" y="5722336"/>
            <a:ext cx="76200" cy="74613"/>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C00000"/>
              </a:solidFill>
            </a:endParaRPr>
          </a:p>
        </p:txBody>
      </p:sp>
      <p:sp>
        <p:nvSpPr>
          <p:cNvPr id="67" name="Text Box 511">
            <a:extLst>
              <a:ext uri="{FF2B5EF4-FFF2-40B4-BE49-F238E27FC236}">
                <a16:creationId xmlns:a16="http://schemas.microsoft.com/office/drawing/2014/main" id="{75513A36-77C7-49FA-920D-88AC92CDEC41}"/>
              </a:ext>
            </a:extLst>
          </p:cNvPr>
          <p:cNvSpPr txBox="1"/>
          <p:nvPr/>
        </p:nvSpPr>
        <p:spPr bwMode="auto">
          <a:xfrm>
            <a:off x="5210590" y="5173937"/>
            <a:ext cx="1139825" cy="2952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1600" dirty="0">
                <a:solidFill>
                  <a:schemeClr val="tx1"/>
                </a:solidFill>
                <a:ea typeface="Calibri"/>
                <a:cs typeface="Times New Roman"/>
              </a:rPr>
              <a:t>SPST Relay </a:t>
            </a:r>
            <a:endParaRPr lang="en-US" sz="1400" dirty="0">
              <a:solidFill>
                <a:schemeClr val="tx1"/>
              </a:solidFill>
              <a:ea typeface="Calibri"/>
              <a:cs typeface="Times New Roman"/>
            </a:endParaRPr>
          </a:p>
        </p:txBody>
      </p:sp>
      <p:grpSp>
        <p:nvGrpSpPr>
          <p:cNvPr id="77" name="Group 181">
            <a:extLst>
              <a:ext uri="{FF2B5EF4-FFF2-40B4-BE49-F238E27FC236}">
                <a16:creationId xmlns:a16="http://schemas.microsoft.com/office/drawing/2014/main" id="{4A595301-622D-46BE-B40E-FBB1BA39A5E7}"/>
              </a:ext>
            </a:extLst>
          </p:cNvPr>
          <p:cNvGrpSpPr>
            <a:grpSpLocks/>
          </p:cNvGrpSpPr>
          <p:nvPr/>
        </p:nvGrpSpPr>
        <p:grpSpPr bwMode="auto">
          <a:xfrm>
            <a:off x="4808639" y="5791133"/>
            <a:ext cx="261866" cy="732416"/>
            <a:chOff x="2211547" y="2946872"/>
            <a:chExt cx="261890" cy="732495"/>
          </a:xfrm>
        </p:grpSpPr>
        <p:grpSp>
          <p:nvGrpSpPr>
            <p:cNvPr id="78" name="Group 34">
              <a:extLst>
                <a:ext uri="{FF2B5EF4-FFF2-40B4-BE49-F238E27FC236}">
                  <a16:creationId xmlns:a16="http://schemas.microsoft.com/office/drawing/2014/main" id="{B91BA0D1-CBB2-4485-8D8D-52875F816003}"/>
                </a:ext>
              </a:extLst>
            </p:cNvPr>
            <p:cNvGrpSpPr>
              <a:grpSpLocks/>
            </p:cNvGrpSpPr>
            <p:nvPr/>
          </p:nvGrpSpPr>
          <p:grpSpPr bwMode="auto">
            <a:xfrm rot="5400000">
              <a:off x="2283581" y="3489512"/>
              <a:ext cx="117821" cy="261890"/>
              <a:chOff x="0" y="0"/>
              <a:chExt cx="118368" cy="262890"/>
            </a:xfrm>
          </p:grpSpPr>
          <p:cxnSp>
            <p:nvCxnSpPr>
              <p:cNvPr id="80" name="AutoShape 4">
                <a:extLst>
                  <a:ext uri="{FF2B5EF4-FFF2-40B4-BE49-F238E27FC236}">
                    <a16:creationId xmlns:a16="http://schemas.microsoft.com/office/drawing/2014/main" id="{A593A33B-3868-44F8-82A2-ACBA5838D408}"/>
                  </a:ext>
                </a:extLst>
              </p:cNvPr>
              <p:cNvCxnSpPr>
                <a:cxnSpLocks noChangeShapeType="1"/>
              </p:cNvCxnSpPr>
              <p:nvPr/>
            </p:nvCxnSpPr>
            <p:spPr bwMode="auto">
              <a:xfrm rot="-5400000">
                <a:off x="68580" y="131445"/>
                <a:ext cx="99575" cy="0"/>
              </a:xfrm>
              <a:prstGeom prst="straightConnector1">
                <a:avLst/>
              </a:prstGeom>
              <a:noFill/>
              <a:ln w="38100">
                <a:solidFill>
                  <a:srgbClr val="00B050"/>
                </a:solidFill>
                <a:round/>
                <a:headEnd/>
                <a:tailEnd/>
              </a:ln>
              <a:extLst>
                <a:ext uri="{909E8E84-426E-40DD-AFC4-6F175D3DCCD1}">
                  <a14:hiddenFill xmlns:a14="http://schemas.microsoft.com/office/drawing/2010/main">
                    <a:noFill/>
                  </a14:hiddenFill>
                </a:ext>
              </a:extLst>
            </p:spPr>
          </p:cxnSp>
          <p:cxnSp>
            <p:nvCxnSpPr>
              <p:cNvPr id="81" name="AutoShape 3">
                <a:extLst>
                  <a:ext uri="{FF2B5EF4-FFF2-40B4-BE49-F238E27FC236}">
                    <a16:creationId xmlns:a16="http://schemas.microsoft.com/office/drawing/2014/main" id="{C45130EE-1A97-4317-8442-54276AA16975}"/>
                  </a:ext>
                </a:extLst>
              </p:cNvPr>
              <p:cNvCxnSpPr>
                <a:cxnSpLocks noChangeShapeType="1"/>
              </p:cNvCxnSpPr>
              <p:nvPr/>
            </p:nvCxnSpPr>
            <p:spPr bwMode="auto">
              <a:xfrm rot="-5400000">
                <a:off x="-131445" y="131445"/>
                <a:ext cx="262890" cy="0"/>
              </a:xfrm>
              <a:prstGeom prst="straightConnector1">
                <a:avLst/>
              </a:prstGeom>
              <a:noFill/>
              <a:ln w="38100">
                <a:solidFill>
                  <a:srgbClr val="00B050"/>
                </a:solidFill>
                <a:round/>
                <a:headEnd/>
                <a:tailEnd/>
              </a:ln>
              <a:extLst>
                <a:ext uri="{909E8E84-426E-40DD-AFC4-6F175D3DCCD1}">
                  <a14:hiddenFill xmlns:a14="http://schemas.microsoft.com/office/drawing/2010/main">
                    <a:noFill/>
                  </a14:hiddenFill>
                </a:ext>
              </a:extLst>
            </p:spPr>
          </p:cxnSp>
          <p:cxnSp>
            <p:nvCxnSpPr>
              <p:cNvPr id="82" name="AutoShape 3">
                <a:extLst>
                  <a:ext uri="{FF2B5EF4-FFF2-40B4-BE49-F238E27FC236}">
                    <a16:creationId xmlns:a16="http://schemas.microsoft.com/office/drawing/2014/main" id="{F816DBBC-2C0F-453A-AFF1-4AA2B653900C}"/>
                  </a:ext>
                </a:extLst>
              </p:cNvPr>
              <p:cNvCxnSpPr>
                <a:cxnSpLocks noChangeShapeType="1"/>
              </p:cNvCxnSpPr>
              <p:nvPr/>
            </p:nvCxnSpPr>
            <p:spPr bwMode="auto">
              <a:xfrm rot="-5400000">
                <a:off x="-26670" y="131445"/>
                <a:ext cx="178536" cy="0"/>
              </a:xfrm>
              <a:prstGeom prst="straightConnector1">
                <a:avLst/>
              </a:prstGeom>
              <a:noFill/>
              <a:ln w="38100">
                <a:solidFill>
                  <a:srgbClr val="00B050"/>
                </a:solidFill>
                <a:round/>
                <a:headEnd/>
                <a:tailEnd/>
              </a:ln>
              <a:extLst>
                <a:ext uri="{909E8E84-426E-40DD-AFC4-6F175D3DCCD1}">
                  <a14:hiddenFill xmlns:a14="http://schemas.microsoft.com/office/drawing/2010/main">
                    <a:noFill/>
                  </a14:hiddenFill>
                </a:ext>
              </a:extLst>
            </p:spPr>
          </p:cxnSp>
        </p:grpSp>
        <p:cxnSp>
          <p:nvCxnSpPr>
            <p:cNvPr id="79" name="AutoShape 5">
              <a:extLst>
                <a:ext uri="{FF2B5EF4-FFF2-40B4-BE49-F238E27FC236}">
                  <a16:creationId xmlns:a16="http://schemas.microsoft.com/office/drawing/2014/main" id="{F801FD0F-88B1-4190-BF84-8FF39AC149CB}"/>
                </a:ext>
              </a:extLst>
            </p:cNvPr>
            <p:cNvCxnSpPr>
              <a:cxnSpLocks noChangeShapeType="1"/>
            </p:cNvCxnSpPr>
            <p:nvPr/>
          </p:nvCxnSpPr>
          <p:spPr bwMode="auto">
            <a:xfrm>
              <a:off x="2338542" y="2946872"/>
              <a:ext cx="0" cy="614675"/>
            </a:xfrm>
            <a:prstGeom prst="straightConnector1">
              <a:avLst/>
            </a:prstGeom>
            <a:noFill/>
            <a:ln w="38100">
              <a:solidFill>
                <a:srgbClr val="00B050"/>
              </a:solidFill>
              <a:round/>
              <a:headEnd/>
              <a:tailEnd/>
            </a:ln>
            <a:extLst>
              <a:ext uri="{909E8E84-426E-40DD-AFC4-6F175D3DCCD1}">
                <a14:hiddenFill xmlns:a14="http://schemas.microsoft.com/office/drawing/2010/main">
                  <a:noFill/>
                </a14:hiddenFill>
              </a:ext>
            </a:extLst>
          </p:spPr>
        </p:cxnSp>
      </p:grpSp>
      <p:cxnSp>
        <p:nvCxnSpPr>
          <p:cNvPr id="94" name="AutoShape 3">
            <a:extLst>
              <a:ext uri="{FF2B5EF4-FFF2-40B4-BE49-F238E27FC236}">
                <a16:creationId xmlns:a16="http://schemas.microsoft.com/office/drawing/2014/main" id="{AE9B7541-7FE9-4F8D-9AD6-50B98BF81AD8}"/>
              </a:ext>
            </a:extLst>
          </p:cNvPr>
          <p:cNvCxnSpPr>
            <a:cxnSpLocks noChangeShapeType="1"/>
          </p:cNvCxnSpPr>
          <p:nvPr/>
        </p:nvCxnSpPr>
        <p:spPr bwMode="auto">
          <a:xfrm>
            <a:off x="6571334" y="4975415"/>
            <a:ext cx="1039070" cy="0"/>
          </a:xfrm>
          <a:prstGeom prst="straightConnector1">
            <a:avLst/>
          </a:prstGeom>
          <a:noFill/>
          <a:ln w="38100">
            <a:solidFill>
              <a:srgbClr val="00B050"/>
            </a:solidFill>
            <a:round/>
            <a:headEnd/>
            <a:tailEnd/>
          </a:ln>
          <a:extLst>
            <a:ext uri="{909E8E84-426E-40DD-AFC4-6F175D3DCCD1}">
              <a14:hiddenFill xmlns:a14="http://schemas.microsoft.com/office/drawing/2010/main">
                <a:noFill/>
              </a14:hiddenFill>
            </a:ext>
          </a:extLst>
        </p:spPr>
      </p:cxnSp>
      <p:cxnSp>
        <p:nvCxnSpPr>
          <p:cNvPr id="104" name="AutoShape 5">
            <a:extLst>
              <a:ext uri="{FF2B5EF4-FFF2-40B4-BE49-F238E27FC236}">
                <a16:creationId xmlns:a16="http://schemas.microsoft.com/office/drawing/2014/main" id="{C8834669-1C5C-4922-BDBD-F3CD0F4379DD}"/>
              </a:ext>
            </a:extLst>
          </p:cNvPr>
          <p:cNvCxnSpPr>
            <a:cxnSpLocks noChangeShapeType="1"/>
          </p:cNvCxnSpPr>
          <p:nvPr/>
        </p:nvCxnSpPr>
        <p:spPr bwMode="auto">
          <a:xfrm flipV="1">
            <a:off x="7610995" y="5861304"/>
            <a:ext cx="0" cy="211306"/>
          </a:xfrm>
          <a:prstGeom prst="straightConnector1">
            <a:avLst/>
          </a:prstGeom>
          <a:noFill/>
          <a:ln w="38100">
            <a:solidFill>
              <a:srgbClr val="00B050"/>
            </a:solidFill>
            <a:round/>
            <a:headEnd/>
            <a:tailEnd/>
          </a:ln>
          <a:extLst>
            <a:ext uri="{909E8E84-426E-40DD-AFC4-6F175D3DCCD1}">
              <a14:hiddenFill xmlns:a14="http://schemas.microsoft.com/office/drawing/2010/main">
                <a:noFill/>
              </a14:hiddenFill>
            </a:ext>
          </a:extLst>
        </p:spPr>
      </p:cxnSp>
      <p:sp>
        <p:nvSpPr>
          <p:cNvPr id="110" name="Oval 109">
            <a:extLst>
              <a:ext uri="{FF2B5EF4-FFF2-40B4-BE49-F238E27FC236}">
                <a16:creationId xmlns:a16="http://schemas.microsoft.com/office/drawing/2014/main" id="{F2DBB4F8-9D1B-423A-8646-680453FDE584}"/>
              </a:ext>
            </a:extLst>
          </p:cNvPr>
          <p:cNvSpPr/>
          <p:nvPr/>
        </p:nvSpPr>
        <p:spPr bwMode="auto">
          <a:xfrm>
            <a:off x="6527983" y="4931318"/>
            <a:ext cx="76200" cy="74613"/>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C00000"/>
              </a:solidFill>
            </a:endParaRPr>
          </a:p>
        </p:txBody>
      </p:sp>
      <p:grpSp>
        <p:nvGrpSpPr>
          <p:cNvPr id="115" name="Group 122">
            <a:extLst>
              <a:ext uri="{FF2B5EF4-FFF2-40B4-BE49-F238E27FC236}">
                <a16:creationId xmlns:a16="http://schemas.microsoft.com/office/drawing/2014/main" id="{41F1C0F3-89D8-4A39-86FF-0C3952900126}"/>
              </a:ext>
            </a:extLst>
          </p:cNvPr>
          <p:cNvGrpSpPr>
            <a:grpSpLocks/>
          </p:cNvGrpSpPr>
          <p:nvPr/>
        </p:nvGrpSpPr>
        <p:grpSpPr bwMode="auto">
          <a:xfrm rot="16200000">
            <a:off x="7175317" y="5341902"/>
            <a:ext cx="890900" cy="157716"/>
            <a:chOff x="6499339" y="2571086"/>
            <a:chExt cx="1304698" cy="347662"/>
          </a:xfrm>
        </p:grpSpPr>
        <p:cxnSp>
          <p:nvCxnSpPr>
            <p:cNvPr id="116" name="Straight Connector 115">
              <a:extLst>
                <a:ext uri="{FF2B5EF4-FFF2-40B4-BE49-F238E27FC236}">
                  <a16:creationId xmlns:a16="http://schemas.microsoft.com/office/drawing/2014/main" id="{B43F6ED8-F5EE-43A8-832E-3A0385B8061C}"/>
                </a:ext>
              </a:extLst>
            </p:cNvPr>
            <p:cNvCxnSpPr>
              <a:cxnSpLocks/>
            </p:cNvCxnSpPr>
            <p:nvPr/>
          </p:nvCxnSpPr>
          <p:spPr bwMode="auto">
            <a:xfrm rot="5400000">
              <a:off x="7460986" y="2387097"/>
              <a:ext cx="0" cy="68610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17" name="Group 98">
              <a:extLst>
                <a:ext uri="{FF2B5EF4-FFF2-40B4-BE49-F238E27FC236}">
                  <a16:creationId xmlns:a16="http://schemas.microsoft.com/office/drawing/2014/main" id="{448F933C-A9C7-4315-93BC-9404AB77F5AF}"/>
                </a:ext>
              </a:extLst>
            </p:cNvPr>
            <p:cNvGrpSpPr>
              <a:grpSpLocks/>
            </p:cNvGrpSpPr>
            <p:nvPr/>
          </p:nvGrpSpPr>
          <p:grpSpPr bwMode="auto">
            <a:xfrm>
              <a:off x="6499339" y="2571086"/>
              <a:ext cx="626267" cy="347662"/>
              <a:chOff x="7209220" y="1678338"/>
              <a:chExt cx="704492" cy="303002"/>
            </a:xfrm>
          </p:grpSpPr>
          <p:cxnSp>
            <p:nvCxnSpPr>
              <p:cNvPr id="118" name="Straight Connector 117">
                <a:extLst>
                  <a:ext uri="{FF2B5EF4-FFF2-40B4-BE49-F238E27FC236}">
                    <a16:creationId xmlns:a16="http://schemas.microsoft.com/office/drawing/2014/main" id="{B3AD6D89-843A-47F6-943F-D48231C41376}"/>
                  </a:ext>
                </a:extLst>
              </p:cNvPr>
              <p:cNvCxnSpPr/>
              <p:nvPr/>
            </p:nvCxnSpPr>
            <p:spPr>
              <a:xfrm flipV="1">
                <a:off x="7408182" y="1670571"/>
                <a:ext cx="117687" cy="29888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7E7903BD-47B7-41F1-8599-9E9F1056A866}"/>
                  </a:ext>
                </a:extLst>
              </p:cNvPr>
              <p:cNvCxnSpPr/>
              <p:nvPr/>
            </p:nvCxnSpPr>
            <p:spPr>
              <a:xfrm>
                <a:off x="7525869" y="1670571"/>
                <a:ext cx="117685" cy="29888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99EAA37F-4AAC-4C84-BDF1-4B13E09EE0F3}"/>
                  </a:ext>
                </a:extLst>
              </p:cNvPr>
              <p:cNvCxnSpPr/>
              <p:nvPr/>
            </p:nvCxnSpPr>
            <p:spPr>
              <a:xfrm flipV="1">
                <a:off x="7863234" y="1826114"/>
                <a:ext cx="70612" cy="14944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BFC10E46-F69A-497B-BCCC-97BBADA823A3}"/>
                  </a:ext>
                </a:extLst>
              </p:cNvPr>
              <p:cNvCxnSpPr/>
              <p:nvPr/>
            </p:nvCxnSpPr>
            <p:spPr>
              <a:xfrm flipV="1">
                <a:off x="7230346" y="1670571"/>
                <a:ext cx="70612" cy="15249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5F413598-9F4D-432F-A66E-479C6D86835C}"/>
                  </a:ext>
                </a:extLst>
              </p:cNvPr>
              <p:cNvCxnSpPr/>
              <p:nvPr/>
            </p:nvCxnSpPr>
            <p:spPr>
              <a:xfrm>
                <a:off x="7287881" y="1670571"/>
                <a:ext cx="115071" cy="29888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9CE085DB-5027-4241-80DA-ED31C3E11189}"/>
                  </a:ext>
                </a:extLst>
              </p:cNvPr>
              <p:cNvCxnSpPr/>
              <p:nvPr/>
            </p:nvCxnSpPr>
            <p:spPr>
              <a:xfrm flipV="1">
                <a:off x="7635709" y="1670571"/>
                <a:ext cx="117685" cy="29888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88C98B-F69C-4261-83A6-B7FF8308EC8C}"/>
                  </a:ext>
                </a:extLst>
              </p:cNvPr>
              <p:cNvCxnSpPr/>
              <p:nvPr/>
            </p:nvCxnSpPr>
            <p:spPr>
              <a:xfrm>
                <a:off x="7740319" y="1670571"/>
                <a:ext cx="115071" cy="29888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grpSp>
      <p:cxnSp>
        <p:nvCxnSpPr>
          <p:cNvPr id="125" name="AutoShape 32">
            <a:extLst>
              <a:ext uri="{FF2B5EF4-FFF2-40B4-BE49-F238E27FC236}">
                <a16:creationId xmlns:a16="http://schemas.microsoft.com/office/drawing/2014/main" id="{1A9C4927-45D6-4E74-99D4-F99E7B23226A}"/>
              </a:ext>
            </a:extLst>
          </p:cNvPr>
          <p:cNvCxnSpPr>
            <a:cxnSpLocks noChangeShapeType="1"/>
          </p:cNvCxnSpPr>
          <p:nvPr/>
        </p:nvCxnSpPr>
        <p:spPr bwMode="auto">
          <a:xfrm>
            <a:off x="4983163" y="4535424"/>
            <a:ext cx="0" cy="380013"/>
          </a:xfrm>
          <a:prstGeom prst="straightConnector1">
            <a:avLst/>
          </a:prstGeom>
          <a:noFill/>
          <a:ln w="38100">
            <a:solidFill>
              <a:srgbClr val="00B050"/>
            </a:solidFill>
            <a:round/>
            <a:headEnd/>
            <a:tailEnd/>
          </a:ln>
          <a:extLst>
            <a:ext uri="{909E8E84-426E-40DD-AFC4-6F175D3DCCD1}">
              <a14:hiddenFill xmlns:a14="http://schemas.microsoft.com/office/drawing/2010/main">
                <a:noFill/>
              </a14:hiddenFill>
            </a:ext>
          </a:extLst>
        </p:spPr>
      </p:cxnSp>
      <p:sp>
        <p:nvSpPr>
          <p:cNvPr id="99" name="Rectangle 98">
            <a:extLst>
              <a:ext uri="{FF2B5EF4-FFF2-40B4-BE49-F238E27FC236}">
                <a16:creationId xmlns:a16="http://schemas.microsoft.com/office/drawing/2014/main" id="{0E1978AE-5897-4973-B484-A3BEDC829C7D}"/>
              </a:ext>
            </a:extLst>
          </p:cNvPr>
          <p:cNvSpPr/>
          <p:nvPr/>
        </p:nvSpPr>
        <p:spPr bwMode="auto">
          <a:xfrm rot="5400000">
            <a:off x="6024593" y="6014342"/>
            <a:ext cx="349253" cy="80992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 name="Oval 99">
            <a:extLst>
              <a:ext uri="{FF2B5EF4-FFF2-40B4-BE49-F238E27FC236}">
                <a16:creationId xmlns:a16="http://schemas.microsoft.com/office/drawing/2014/main" id="{2F774A41-4757-440C-B70D-604B29EA9F8E}"/>
              </a:ext>
            </a:extLst>
          </p:cNvPr>
          <p:cNvSpPr/>
          <p:nvPr/>
        </p:nvSpPr>
        <p:spPr bwMode="auto">
          <a:xfrm rot="5400000">
            <a:off x="6332098" y="6215305"/>
            <a:ext cx="76200" cy="7461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C00000"/>
              </a:solidFill>
            </a:endParaRPr>
          </a:p>
        </p:txBody>
      </p:sp>
      <p:sp>
        <p:nvSpPr>
          <p:cNvPr id="101" name="Oval 100">
            <a:extLst>
              <a:ext uri="{FF2B5EF4-FFF2-40B4-BE49-F238E27FC236}">
                <a16:creationId xmlns:a16="http://schemas.microsoft.com/office/drawing/2014/main" id="{A1C3D07E-A7E3-4BCB-87AF-82F28658A758}"/>
              </a:ext>
            </a:extLst>
          </p:cNvPr>
          <p:cNvSpPr/>
          <p:nvPr/>
        </p:nvSpPr>
        <p:spPr bwMode="auto">
          <a:xfrm rot="5400000">
            <a:off x="6068568" y="6197843"/>
            <a:ext cx="76200" cy="7461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C00000"/>
              </a:solidFill>
            </a:endParaRPr>
          </a:p>
        </p:txBody>
      </p:sp>
      <p:sp>
        <p:nvSpPr>
          <p:cNvPr id="102" name="Text Box 511">
            <a:extLst>
              <a:ext uri="{FF2B5EF4-FFF2-40B4-BE49-F238E27FC236}">
                <a16:creationId xmlns:a16="http://schemas.microsoft.com/office/drawing/2014/main" id="{EB965A77-6A14-4F55-BD0D-D09F7253626F}"/>
              </a:ext>
            </a:extLst>
          </p:cNvPr>
          <p:cNvSpPr txBox="1"/>
          <p:nvPr/>
        </p:nvSpPr>
        <p:spPr bwMode="auto">
          <a:xfrm rot="5400000" flipV="1">
            <a:off x="5667299" y="6193000"/>
            <a:ext cx="290514" cy="26186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dirty="0">
                <a:ea typeface="Calibri"/>
                <a:cs typeface="Times New Roman"/>
              </a:rPr>
              <a:t>+</a:t>
            </a:r>
            <a:r>
              <a:rPr lang="en-US" sz="1200" dirty="0">
                <a:ea typeface="Calibri"/>
                <a:cs typeface="Times New Roman"/>
              </a:rPr>
              <a:t> </a:t>
            </a:r>
            <a:endParaRPr lang="en-US" sz="1100" dirty="0">
              <a:ea typeface="Calibri"/>
              <a:cs typeface="Times New Roman"/>
            </a:endParaRPr>
          </a:p>
        </p:txBody>
      </p:sp>
      <p:sp>
        <p:nvSpPr>
          <p:cNvPr id="98" name="Text Box 511">
            <a:extLst>
              <a:ext uri="{FF2B5EF4-FFF2-40B4-BE49-F238E27FC236}">
                <a16:creationId xmlns:a16="http://schemas.microsoft.com/office/drawing/2014/main" id="{071B5153-CDA7-4760-8B07-24661F5FA32B}"/>
              </a:ext>
            </a:extLst>
          </p:cNvPr>
          <p:cNvSpPr txBox="1"/>
          <p:nvPr/>
        </p:nvSpPr>
        <p:spPr bwMode="auto">
          <a:xfrm>
            <a:off x="5909842" y="6280096"/>
            <a:ext cx="590699" cy="22907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1400" dirty="0">
                <a:solidFill>
                  <a:schemeClr val="tx1"/>
                </a:solidFill>
                <a:ea typeface="Calibri"/>
                <a:cs typeface="Times New Roman"/>
              </a:rPr>
              <a:t>9V</a:t>
            </a:r>
            <a:endParaRPr lang="en-US" sz="1400" baseline="-25000" dirty="0">
              <a:solidFill>
                <a:schemeClr val="tx1"/>
              </a:solidFill>
              <a:ea typeface="Calibri"/>
              <a:cs typeface="Times New Roman"/>
            </a:endParaRPr>
          </a:p>
        </p:txBody>
      </p:sp>
      <p:sp>
        <p:nvSpPr>
          <p:cNvPr id="127" name="Text Box 511">
            <a:extLst>
              <a:ext uri="{FF2B5EF4-FFF2-40B4-BE49-F238E27FC236}">
                <a16:creationId xmlns:a16="http://schemas.microsoft.com/office/drawing/2014/main" id="{F486FB1C-DD8A-463E-937C-2D886802FAE4}"/>
              </a:ext>
            </a:extLst>
          </p:cNvPr>
          <p:cNvSpPr txBox="1"/>
          <p:nvPr/>
        </p:nvSpPr>
        <p:spPr bwMode="auto">
          <a:xfrm rot="10800000" flipH="1" flipV="1">
            <a:off x="6389688" y="6037530"/>
            <a:ext cx="240347" cy="47774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2400" b="1" dirty="0">
                <a:ea typeface="Calibri"/>
                <a:cs typeface="Times New Roman"/>
              </a:rPr>
              <a:t>-</a:t>
            </a:r>
            <a:r>
              <a:rPr lang="en-US" sz="1100" dirty="0">
                <a:ea typeface="Calibri"/>
                <a:cs typeface="Times New Roman"/>
              </a:rPr>
              <a:t> </a:t>
            </a:r>
            <a:endParaRPr lang="en-US" sz="1050" dirty="0">
              <a:ea typeface="Calibri"/>
              <a:cs typeface="Times New Roman"/>
            </a:endParaRPr>
          </a:p>
        </p:txBody>
      </p:sp>
      <p:sp>
        <p:nvSpPr>
          <p:cNvPr id="128" name="Text Box 5">
            <a:extLst>
              <a:ext uri="{FF2B5EF4-FFF2-40B4-BE49-F238E27FC236}">
                <a16:creationId xmlns:a16="http://schemas.microsoft.com/office/drawing/2014/main" id="{37A48F29-B7BC-47D5-BEDA-25B3771E901C}"/>
              </a:ext>
            </a:extLst>
          </p:cNvPr>
          <p:cNvSpPr txBox="1">
            <a:spLocks noChangeArrowheads="1"/>
          </p:cNvSpPr>
          <p:nvPr/>
        </p:nvSpPr>
        <p:spPr bwMode="auto">
          <a:xfrm>
            <a:off x="7652243" y="5395972"/>
            <a:ext cx="6828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400" dirty="0">
                <a:latin typeface="+mn-lt"/>
                <a:cs typeface="Arial" charset="0"/>
              </a:rPr>
              <a:t>10</a:t>
            </a:r>
            <a:r>
              <a:rPr lang="el-GR" sz="1400" dirty="0">
                <a:latin typeface="+mn-lt"/>
                <a:cs typeface="Arial" charset="0"/>
              </a:rPr>
              <a:t>Ω</a:t>
            </a:r>
            <a:endParaRPr lang="en-US" sz="1400" dirty="0">
              <a:latin typeface="+mn-lt"/>
              <a:cs typeface="Arial" charset="0"/>
            </a:endParaRPr>
          </a:p>
          <a:p>
            <a:pPr eaLnBrk="1" hangingPunct="1">
              <a:defRPr/>
            </a:pPr>
            <a:r>
              <a:rPr lang="en-US" sz="1400" dirty="0">
                <a:latin typeface="+mn-lt"/>
                <a:cs typeface="Arial" charset="0"/>
              </a:rPr>
              <a:t>Heater</a:t>
            </a:r>
            <a:endParaRPr lang="en-US" sz="1400" dirty="0">
              <a:latin typeface="Symbol" pitchFamily="18" charset="2"/>
              <a:cs typeface="Arial" charset="0"/>
            </a:endParaRPr>
          </a:p>
        </p:txBody>
      </p:sp>
      <p:sp>
        <p:nvSpPr>
          <p:cNvPr id="129" name="Rectangle 128">
            <a:extLst>
              <a:ext uri="{FF2B5EF4-FFF2-40B4-BE49-F238E27FC236}">
                <a16:creationId xmlns:a16="http://schemas.microsoft.com/office/drawing/2014/main" id="{FD1D8440-7614-4E57-94DE-5966FEB13C32}"/>
              </a:ext>
            </a:extLst>
          </p:cNvPr>
          <p:cNvSpPr/>
          <p:nvPr/>
        </p:nvSpPr>
        <p:spPr>
          <a:xfrm>
            <a:off x="367195" y="2502606"/>
            <a:ext cx="3268582" cy="3785652"/>
          </a:xfrm>
          <a:prstGeom prst="rect">
            <a:avLst/>
          </a:prstGeom>
        </p:spPr>
        <p:txBody>
          <a:bodyPr wrap="square">
            <a:spAutoFit/>
          </a:bodyPr>
          <a:lstStyle/>
          <a:p>
            <a:r>
              <a:rPr lang="en-US" sz="2400" b="1" dirty="0">
                <a:solidFill>
                  <a:srgbClr val="003087"/>
                </a:solidFill>
              </a:rPr>
              <a:t>Why the transistor?</a:t>
            </a:r>
          </a:p>
          <a:p>
            <a:r>
              <a:rPr lang="en-US" sz="2400" dirty="0">
                <a:solidFill>
                  <a:srgbClr val="003087"/>
                </a:solidFill>
              </a:rPr>
              <a:t>The transistor uses the digital pin to switch open the current flowing form 5V source.</a:t>
            </a:r>
          </a:p>
          <a:p>
            <a:endParaRPr lang="en-US" sz="2400" dirty="0">
              <a:solidFill>
                <a:srgbClr val="003087"/>
              </a:solidFill>
            </a:endParaRPr>
          </a:p>
          <a:p>
            <a:r>
              <a:rPr lang="en-US" sz="2400" dirty="0">
                <a:solidFill>
                  <a:srgbClr val="003087"/>
                </a:solidFill>
              </a:rPr>
              <a:t>Even though digital pin is 5V the current is not as strong and consistent as current from 5V.</a:t>
            </a:r>
            <a:endParaRPr lang="en-US" sz="2400" dirty="0"/>
          </a:p>
        </p:txBody>
      </p:sp>
      <p:sp>
        <p:nvSpPr>
          <p:cNvPr id="130" name="Rectangle 129">
            <a:extLst>
              <a:ext uri="{FF2B5EF4-FFF2-40B4-BE49-F238E27FC236}">
                <a16:creationId xmlns:a16="http://schemas.microsoft.com/office/drawing/2014/main" id="{9CEF1FE0-E1E2-4F04-BEF2-32A1DF93E80A}"/>
              </a:ext>
            </a:extLst>
          </p:cNvPr>
          <p:cNvSpPr/>
          <p:nvPr/>
        </p:nvSpPr>
        <p:spPr>
          <a:xfrm>
            <a:off x="5919751" y="2028097"/>
            <a:ext cx="5905053" cy="2246769"/>
          </a:xfrm>
          <a:prstGeom prst="rect">
            <a:avLst/>
          </a:prstGeom>
        </p:spPr>
        <p:txBody>
          <a:bodyPr wrap="square">
            <a:spAutoFit/>
          </a:bodyPr>
          <a:lstStyle/>
          <a:p>
            <a:r>
              <a:rPr lang="en-US" sz="2000" b="1" dirty="0">
                <a:solidFill>
                  <a:srgbClr val="003087"/>
                </a:solidFill>
              </a:rPr>
              <a:t>Why the relay?</a:t>
            </a:r>
          </a:p>
          <a:p>
            <a:r>
              <a:rPr lang="en-US" sz="2000" dirty="0">
                <a:solidFill>
                  <a:srgbClr val="003087"/>
                </a:solidFill>
              </a:rPr>
              <a:t>The relay uses a smaller current (from the 5V source) to induce a magnetic field that closes the contact of the relay. </a:t>
            </a:r>
          </a:p>
          <a:p>
            <a:endParaRPr lang="en-US" sz="2000" dirty="0">
              <a:solidFill>
                <a:srgbClr val="003087"/>
              </a:solidFill>
            </a:endParaRPr>
          </a:p>
          <a:p>
            <a:r>
              <a:rPr lang="en-US" sz="2000" dirty="0">
                <a:solidFill>
                  <a:srgbClr val="003087"/>
                </a:solidFill>
              </a:rPr>
              <a:t>The relay contacts are part of a separate circuit that can be connected to a larger power source. </a:t>
            </a:r>
          </a:p>
        </p:txBody>
      </p:sp>
      <p:sp>
        <p:nvSpPr>
          <p:cNvPr id="131" name="Rectangle 130">
            <a:extLst>
              <a:ext uri="{FF2B5EF4-FFF2-40B4-BE49-F238E27FC236}">
                <a16:creationId xmlns:a16="http://schemas.microsoft.com/office/drawing/2014/main" id="{1E35BE87-8937-40A4-BB74-E54CA87AE077}"/>
              </a:ext>
            </a:extLst>
          </p:cNvPr>
          <p:cNvSpPr/>
          <p:nvPr/>
        </p:nvSpPr>
        <p:spPr>
          <a:xfrm>
            <a:off x="8432272" y="4376640"/>
            <a:ext cx="3658128" cy="1938992"/>
          </a:xfrm>
          <a:prstGeom prst="rect">
            <a:avLst/>
          </a:prstGeom>
        </p:spPr>
        <p:txBody>
          <a:bodyPr wrap="square">
            <a:spAutoFit/>
          </a:bodyPr>
          <a:lstStyle/>
          <a:p>
            <a:r>
              <a:rPr lang="en-US" sz="2000" b="1" dirty="0">
                <a:solidFill>
                  <a:srgbClr val="003087"/>
                </a:solidFill>
              </a:rPr>
              <a:t>Without the transistor and relay</a:t>
            </a:r>
          </a:p>
          <a:p>
            <a:r>
              <a:rPr lang="en-US" sz="2000" dirty="0">
                <a:solidFill>
                  <a:srgbClr val="003087"/>
                </a:solidFill>
              </a:rPr>
              <a:t>You would not be electronically controlling the heater.</a:t>
            </a:r>
          </a:p>
          <a:p>
            <a:endParaRPr lang="en-US" sz="2000" dirty="0">
              <a:solidFill>
                <a:srgbClr val="003087"/>
              </a:solidFill>
            </a:endParaRPr>
          </a:p>
          <a:p>
            <a:r>
              <a:rPr lang="en-US" sz="2000" dirty="0">
                <a:solidFill>
                  <a:srgbClr val="003087"/>
                </a:solidFill>
              </a:rPr>
              <a:t>Could not use large power source for the heater.</a:t>
            </a:r>
          </a:p>
        </p:txBody>
      </p:sp>
    </p:spTree>
    <p:extLst>
      <p:ext uri="{BB962C8B-B14F-4D97-AF65-F5344CB8AC3E}">
        <p14:creationId xmlns:p14="http://schemas.microsoft.com/office/powerpoint/2010/main" val="200396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130" grpId="0"/>
      <p:bldP spid="1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F9F945A-7155-4828-81E1-722329993529}" type="slidenum">
              <a:rPr lang="en-US" smtClean="0"/>
              <a:t>4</a:t>
            </a:fld>
            <a:endParaRPr lang="en-US" dirty="0"/>
          </a:p>
        </p:txBody>
      </p:sp>
      <p:sp>
        <p:nvSpPr>
          <p:cNvPr id="21" name="Title 1"/>
          <p:cNvSpPr>
            <a:spLocks noGrp="1"/>
          </p:cNvSpPr>
          <p:nvPr>
            <p:ph type="title"/>
          </p:nvPr>
        </p:nvSpPr>
        <p:spPr>
          <a:xfrm>
            <a:off x="166658" y="275127"/>
            <a:ext cx="11796741" cy="705609"/>
          </a:xfrm>
        </p:spPr>
        <p:txBody>
          <a:bodyPr>
            <a:normAutofit/>
          </a:bodyPr>
          <a:lstStyle/>
          <a:p>
            <a:r>
              <a:rPr lang="en-US" dirty="0"/>
              <a:t>Cascading Switches Activity</a:t>
            </a:r>
          </a:p>
        </p:txBody>
      </p:sp>
      <p:sp>
        <p:nvSpPr>
          <p:cNvPr id="23" name="Content Placeholder 2"/>
          <p:cNvSpPr>
            <a:spLocks noGrp="1"/>
          </p:cNvSpPr>
          <p:nvPr>
            <p:ph idx="1"/>
          </p:nvPr>
        </p:nvSpPr>
        <p:spPr>
          <a:xfrm>
            <a:off x="196734" y="937204"/>
            <a:ext cx="6942806" cy="4837428"/>
          </a:xfrm>
        </p:spPr>
        <p:txBody>
          <a:bodyPr>
            <a:noAutofit/>
          </a:bodyPr>
          <a:lstStyle/>
          <a:p>
            <a:pPr marL="285750" indent="-285750"/>
            <a:r>
              <a:rPr lang="en-US" sz="3200" dirty="0"/>
              <a:t>Before connecting the wiring for the heater, let’s try to turn on a motor using the cascading switches.</a:t>
            </a:r>
          </a:p>
          <a:p>
            <a:pPr marL="285750" indent="-285750">
              <a:defRPr/>
            </a:pPr>
            <a:r>
              <a:rPr lang="en-US" sz="3200" dirty="0"/>
              <a:t>Setting the digital output on the Arduino to HIGH will switch on the transistor.</a:t>
            </a:r>
          </a:p>
          <a:p>
            <a:pPr marL="285750" indent="-285750">
              <a:defRPr/>
            </a:pPr>
            <a:r>
              <a:rPr lang="en-US" sz="3200" dirty="0"/>
              <a:t>The transistor allows current to flow through the relay coil, closing the relay contacts.</a:t>
            </a:r>
          </a:p>
          <a:p>
            <a:pPr marL="285750" indent="-285750">
              <a:defRPr/>
            </a:pPr>
            <a:r>
              <a:rPr lang="en-US" sz="3200" dirty="0"/>
              <a:t>Power from Vin (9V) actuates the motor, allowing the shaft to spin.</a:t>
            </a:r>
          </a:p>
        </p:txBody>
      </p:sp>
      <p:grpSp>
        <p:nvGrpSpPr>
          <p:cNvPr id="7" name="Group 6">
            <a:extLst>
              <a:ext uri="{FF2B5EF4-FFF2-40B4-BE49-F238E27FC236}">
                <a16:creationId xmlns:a16="http://schemas.microsoft.com/office/drawing/2014/main" id="{D7474BF5-C75A-4CD2-ACC9-9C07C57527A6}"/>
              </a:ext>
            </a:extLst>
          </p:cNvPr>
          <p:cNvGrpSpPr/>
          <p:nvPr/>
        </p:nvGrpSpPr>
        <p:grpSpPr>
          <a:xfrm>
            <a:off x="6845559" y="980736"/>
            <a:ext cx="4749281" cy="3930926"/>
            <a:chOff x="3299448" y="2790548"/>
            <a:chExt cx="4749281" cy="3930926"/>
          </a:xfrm>
        </p:grpSpPr>
        <p:cxnSp>
          <p:nvCxnSpPr>
            <p:cNvPr id="11" name="AutoShape 5">
              <a:extLst>
                <a:ext uri="{FF2B5EF4-FFF2-40B4-BE49-F238E27FC236}">
                  <a16:creationId xmlns:a16="http://schemas.microsoft.com/office/drawing/2014/main" id="{7DFBC493-5571-4103-8D90-350D081F00A7}"/>
                </a:ext>
              </a:extLst>
            </p:cNvPr>
            <p:cNvCxnSpPr>
              <a:cxnSpLocks noChangeShapeType="1"/>
            </p:cNvCxnSpPr>
            <p:nvPr/>
          </p:nvCxnSpPr>
          <p:spPr bwMode="auto">
            <a:xfrm flipV="1">
              <a:off x="6553078" y="6190523"/>
              <a:ext cx="7582" cy="231710"/>
            </a:xfrm>
            <a:prstGeom prst="straightConnector1">
              <a:avLst/>
            </a:prstGeom>
            <a:noFill/>
            <a:ln w="38100">
              <a:solidFill>
                <a:srgbClr val="00B050"/>
              </a:solidFill>
              <a:round/>
              <a:headEnd/>
              <a:tailEnd/>
            </a:ln>
            <a:extLst>
              <a:ext uri="{909E8E84-426E-40DD-AFC4-6F175D3DCCD1}">
                <a14:hiddenFill xmlns:a14="http://schemas.microsoft.com/office/drawing/2010/main">
                  <a:noFill/>
                </a14:hiddenFill>
              </a:ext>
            </a:extLst>
          </p:spPr>
        </p:cxnSp>
        <p:sp>
          <p:nvSpPr>
            <p:cNvPr id="43" name="Text Box 511">
              <a:extLst>
                <a:ext uri="{FF2B5EF4-FFF2-40B4-BE49-F238E27FC236}">
                  <a16:creationId xmlns:a16="http://schemas.microsoft.com/office/drawing/2014/main" id="{F7546507-D4E1-4190-B0C0-8D792172AC05}"/>
                </a:ext>
              </a:extLst>
            </p:cNvPr>
            <p:cNvSpPr txBox="1"/>
            <p:nvPr/>
          </p:nvSpPr>
          <p:spPr bwMode="auto">
            <a:xfrm>
              <a:off x="4882063" y="2790548"/>
              <a:ext cx="581025" cy="29527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1600" dirty="0">
                  <a:ea typeface="Calibri"/>
                  <a:cs typeface="Times New Roman"/>
                </a:rPr>
                <a:t>5V</a:t>
              </a:r>
              <a:r>
                <a:rPr lang="en-US" sz="1200" dirty="0">
                  <a:ea typeface="Calibri"/>
                  <a:cs typeface="Times New Roman"/>
                </a:rPr>
                <a:t> </a:t>
              </a:r>
              <a:endParaRPr lang="en-US" sz="1100" dirty="0">
                <a:ea typeface="Calibri"/>
                <a:cs typeface="Times New Roman"/>
              </a:endParaRPr>
            </a:p>
          </p:txBody>
        </p:sp>
        <p:cxnSp>
          <p:nvCxnSpPr>
            <p:cNvPr id="44" name="AutoShape 3">
              <a:extLst>
                <a:ext uri="{FF2B5EF4-FFF2-40B4-BE49-F238E27FC236}">
                  <a16:creationId xmlns:a16="http://schemas.microsoft.com/office/drawing/2014/main" id="{FC91A252-5694-4E4A-98FA-CDB2E2B7737C}"/>
                </a:ext>
              </a:extLst>
            </p:cNvPr>
            <p:cNvCxnSpPr>
              <a:cxnSpLocks noChangeShapeType="1"/>
            </p:cNvCxnSpPr>
            <p:nvPr/>
          </p:nvCxnSpPr>
          <p:spPr bwMode="auto">
            <a:xfrm>
              <a:off x="5035039" y="3104774"/>
              <a:ext cx="274929" cy="0"/>
            </a:xfrm>
            <a:prstGeom prst="straightConnector1">
              <a:avLst/>
            </a:prstGeom>
            <a:noFill/>
            <a:ln w="38100">
              <a:solidFill>
                <a:srgbClr val="C00000"/>
              </a:solidFill>
              <a:round/>
              <a:headEnd/>
              <a:tailEnd/>
            </a:ln>
            <a:extLst>
              <a:ext uri="{909E8E84-426E-40DD-AFC4-6F175D3DCCD1}">
                <a14:hiddenFill xmlns:a14="http://schemas.microsoft.com/office/drawing/2010/main">
                  <a:noFill/>
                </a14:hiddenFill>
              </a:ext>
            </a:extLst>
          </p:spPr>
        </p:cxnSp>
        <p:sp>
          <p:nvSpPr>
            <p:cNvPr id="14" name="Oval 13">
              <a:extLst>
                <a:ext uri="{FF2B5EF4-FFF2-40B4-BE49-F238E27FC236}">
                  <a16:creationId xmlns:a16="http://schemas.microsoft.com/office/drawing/2014/main" id="{9B5C9A31-8D64-4012-B0BC-693CB12BFB63}"/>
                </a:ext>
              </a:extLst>
            </p:cNvPr>
            <p:cNvSpPr/>
            <p:nvPr/>
          </p:nvSpPr>
          <p:spPr bwMode="auto">
            <a:xfrm>
              <a:off x="4894763" y="3847823"/>
              <a:ext cx="520700" cy="5207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5" name="AutoShape 5">
              <a:extLst>
                <a:ext uri="{FF2B5EF4-FFF2-40B4-BE49-F238E27FC236}">
                  <a16:creationId xmlns:a16="http://schemas.microsoft.com/office/drawing/2014/main" id="{C177F206-01A0-48A0-BC03-E01B05E5CA78}"/>
                </a:ext>
              </a:extLst>
            </p:cNvPr>
            <p:cNvCxnSpPr>
              <a:cxnSpLocks noChangeShapeType="1"/>
            </p:cNvCxnSpPr>
            <p:nvPr/>
          </p:nvCxnSpPr>
          <p:spPr bwMode="auto">
            <a:xfrm flipV="1">
              <a:off x="5047055" y="3935872"/>
              <a:ext cx="122409" cy="76478"/>
            </a:xfrm>
            <a:prstGeom prst="straightConnector1">
              <a:avLst/>
            </a:prstGeom>
            <a:noFill/>
            <a:ln w="38100">
              <a:solidFill>
                <a:srgbClr val="C00000"/>
              </a:solidFill>
              <a:round/>
              <a:headEnd/>
              <a:tailEnd/>
            </a:ln>
            <a:extLst>
              <a:ext uri="{909E8E84-426E-40DD-AFC4-6F175D3DCCD1}">
                <a14:hiddenFill xmlns:a14="http://schemas.microsoft.com/office/drawing/2010/main">
                  <a:noFill/>
                </a14:hiddenFill>
              </a:ext>
            </a:extLst>
          </p:spPr>
        </p:cxnSp>
        <p:cxnSp>
          <p:nvCxnSpPr>
            <p:cNvPr id="16" name="AutoShape 5">
              <a:extLst>
                <a:ext uri="{FF2B5EF4-FFF2-40B4-BE49-F238E27FC236}">
                  <a16:creationId xmlns:a16="http://schemas.microsoft.com/office/drawing/2014/main" id="{80FA15F3-5AE1-42B6-AB0C-A815E016231E}"/>
                </a:ext>
              </a:extLst>
            </p:cNvPr>
            <p:cNvCxnSpPr>
              <a:cxnSpLocks noChangeShapeType="1"/>
            </p:cNvCxnSpPr>
            <p:nvPr/>
          </p:nvCxnSpPr>
          <p:spPr bwMode="auto">
            <a:xfrm>
              <a:off x="5045514" y="4210774"/>
              <a:ext cx="122409" cy="76478"/>
            </a:xfrm>
            <a:prstGeom prst="straightConnector1">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cxnSp>
        <p:cxnSp>
          <p:nvCxnSpPr>
            <p:cNvPr id="17" name="AutoShape 5">
              <a:extLst>
                <a:ext uri="{FF2B5EF4-FFF2-40B4-BE49-F238E27FC236}">
                  <a16:creationId xmlns:a16="http://schemas.microsoft.com/office/drawing/2014/main" id="{F6A0DF11-F995-4DED-929D-E8F70A42815C}"/>
                </a:ext>
              </a:extLst>
            </p:cNvPr>
            <p:cNvCxnSpPr>
              <a:cxnSpLocks noChangeShapeType="1"/>
            </p:cNvCxnSpPr>
            <p:nvPr/>
          </p:nvCxnSpPr>
          <p:spPr bwMode="auto">
            <a:xfrm>
              <a:off x="5055780" y="4217009"/>
              <a:ext cx="122409" cy="76478"/>
            </a:xfrm>
            <a:prstGeom prst="straightConnector1">
              <a:avLst/>
            </a:prstGeom>
            <a:noFill/>
            <a:ln w="38100">
              <a:solidFill>
                <a:srgbClr val="C00000"/>
              </a:solidFill>
              <a:round/>
              <a:headEnd/>
              <a:tailEnd/>
            </a:ln>
            <a:extLst>
              <a:ext uri="{909E8E84-426E-40DD-AFC4-6F175D3DCCD1}">
                <a14:hiddenFill xmlns:a14="http://schemas.microsoft.com/office/drawing/2010/main">
                  <a:noFill/>
                </a14:hiddenFill>
              </a:ext>
            </a:extLst>
          </p:spPr>
        </p:cxnSp>
        <p:cxnSp>
          <p:nvCxnSpPr>
            <p:cNvPr id="18" name="AutoShape 5">
              <a:extLst>
                <a:ext uri="{FF2B5EF4-FFF2-40B4-BE49-F238E27FC236}">
                  <a16:creationId xmlns:a16="http://schemas.microsoft.com/office/drawing/2014/main" id="{62004D5D-7D62-4274-ABC5-0BBE1183A569}"/>
                </a:ext>
              </a:extLst>
            </p:cNvPr>
            <p:cNvCxnSpPr>
              <a:cxnSpLocks noChangeShapeType="1"/>
            </p:cNvCxnSpPr>
            <p:nvPr/>
          </p:nvCxnSpPr>
          <p:spPr bwMode="auto">
            <a:xfrm flipV="1">
              <a:off x="5166043" y="3110732"/>
              <a:ext cx="0" cy="834337"/>
            </a:xfrm>
            <a:prstGeom prst="straightConnector1">
              <a:avLst/>
            </a:prstGeom>
            <a:noFill/>
            <a:ln w="38100">
              <a:solidFill>
                <a:srgbClr val="C00000"/>
              </a:solidFill>
              <a:round/>
              <a:headEnd/>
              <a:tailEnd/>
            </a:ln>
            <a:extLst>
              <a:ext uri="{909E8E84-426E-40DD-AFC4-6F175D3DCCD1}">
                <a14:hiddenFill xmlns:a14="http://schemas.microsoft.com/office/drawing/2010/main">
                  <a:noFill/>
                </a14:hiddenFill>
              </a:ext>
            </a:extLst>
          </p:spPr>
        </p:cxnSp>
        <p:cxnSp>
          <p:nvCxnSpPr>
            <p:cNvPr id="19" name="AutoShape 5">
              <a:extLst>
                <a:ext uri="{FF2B5EF4-FFF2-40B4-BE49-F238E27FC236}">
                  <a16:creationId xmlns:a16="http://schemas.microsoft.com/office/drawing/2014/main" id="{6644EDE2-BB3F-4BBC-8B7A-2A011EA0A5D7}"/>
                </a:ext>
              </a:extLst>
            </p:cNvPr>
            <p:cNvCxnSpPr>
              <a:cxnSpLocks noChangeShapeType="1"/>
            </p:cNvCxnSpPr>
            <p:nvPr/>
          </p:nvCxnSpPr>
          <p:spPr bwMode="auto">
            <a:xfrm flipH="1" flipV="1">
              <a:off x="5040750" y="3967646"/>
              <a:ext cx="2" cy="274453"/>
            </a:xfrm>
            <a:prstGeom prst="straightConnector1">
              <a:avLst/>
            </a:prstGeom>
            <a:noFill/>
            <a:ln w="38100">
              <a:solidFill>
                <a:srgbClr val="C00000"/>
              </a:solidFill>
              <a:round/>
              <a:headEnd/>
              <a:tailEnd/>
            </a:ln>
            <a:extLst>
              <a:ext uri="{909E8E84-426E-40DD-AFC4-6F175D3DCCD1}">
                <a14:hiddenFill xmlns:a14="http://schemas.microsoft.com/office/drawing/2010/main">
                  <a:noFill/>
                </a14:hiddenFill>
              </a:ext>
            </a:extLst>
          </p:spPr>
        </p:cxnSp>
        <p:sp>
          <p:nvSpPr>
            <p:cNvPr id="20" name="Text Box 511">
              <a:extLst>
                <a:ext uri="{FF2B5EF4-FFF2-40B4-BE49-F238E27FC236}">
                  <a16:creationId xmlns:a16="http://schemas.microsoft.com/office/drawing/2014/main" id="{5D9C0CBA-A7C6-4126-A2A4-5C088B0D4399}"/>
                </a:ext>
              </a:extLst>
            </p:cNvPr>
            <p:cNvSpPr txBox="1"/>
            <p:nvPr/>
          </p:nvSpPr>
          <p:spPr bwMode="auto">
            <a:xfrm>
              <a:off x="5147176" y="3625573"/>
              <a:ext cx="190500" cy="266700"/>
            </a:xfrm>
            <a:prstGeom prst="rect">
              <a:avLst/>
            </a:prstGeom>
            <a:noFill/>
            <a:ln w="3810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1100" dirty="0">
                  <a:ea typeface="Calibri"/>
                  <a:cs typeface="Times New Roman"/>
                </a:rPr>
                <a:t>C</a:t>
              </a:r>
              <a:r>
                <a:rPr lang="en-US" sz="1200" dirty="0">
                  <a:ea typeface="Calibri"/>
                  <a:cs typeface="Times New Roman"/>
                </a:rPr>
                <a:t> </a:t>
              </a:r>
              <a:endParaRPr lang="en-US" sz="1100" dirty="0">
                <a:ea typeface="Calibri"/>
                <a:cs typeface="Times New Roman"/>
              </a:endParaRPr>
            </a:p>
          </p:txBody>
        </p:sp>
        <p:sp>
          <p:nvSpPr>
            <p:cNvPr id="22" name="Text Box 511">
              <a:extLst>
                <a:ext uri="{FF2B5EF4-FFF2-40B4-BE49-F238E27FC236}">
                  <a16:creationId xmlns:a16="http://schemas.microsoft.com/office/drawing/2014/main" id="{F3A0BF8D-BE2A-4A82-AC1F-4DD3CC8C289E}"/>
                </a:ext>
              </a:extLst>
            </p:cNvPr>
            <p:cNvSpPr txBox="1"/>
            <p:nvPr/>
          </p:nvSpPr>
          <p:spPr bwMode="auto">
            <a:xfrm>
              <a:off x="4720915" y="3835124"/>
              <a:ext cx="190500" cy="266700"/>
            </a:xfrm>
            <a:prstGeom prst="rect">
              <a:avLst/>
            </a:prstGeom>
            <a:noFill/>
            <a:ln w="3810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1200" dirty="0">
                  <a:ea typeface="Calibri"/>
                  <a:cs typeface="Times New Roman"/>
                </a:rPr>
                <a:t>B </a:t>
              </a:r>
              <a:endParaRPr lang="en-US" sz="1100" dirty="0">
                <a:ea typeface="Calibri"/>
                <a:cs typeface="Times New Roman"/>
              </a:endParaRPr>
            </a:p>
          </p:txBody>
        </p:sp>
        <p:sp>
          <p:nvSpPr>
            <p:cNvPr id="24" name="Text Box 511">
              <a:extLst>
                <a:ext uri="{FF2B5EF4-FFF2-40B4-BE49-F238E27FC236}">
                  <a16:creationId xmlns:a16="http://schemas.microsoft.com/office/drawing/2014/main" id="{7F217EB2-2702-4CEB-B57B-5BD087848107}"/>
                </a:ext>
              </a:extLst>
            </p:cNvPr>
            <p:cNvSpPr txBox="1"/>
            <p:nvPr/>
          </p:nvSpPr>
          <p:spPr bwMode="auto">
            <a:xfrm>
              <a:off x="5148763" y="4298673"/>
              <a:ext cx="188913" cy="266700"/>
            </a:xfrm>
            <a:prstGeom prst="rect">
              <a:avLst/>
            </a:prstGeom>
            <a:noFill/>
            <a:ln w="3810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1200" dirty="0">
                  <a:ea typeface="Calibri"/>
                  <a:cs typeface="Times New Roman"/>
                </a:rPr>
                <a:t>E </a:t>
              </a:r>
              <a:endParaRPr lang="en-US" sz="1100" dirty="0">
                <a:ea typeface="Calibri"/>
                <a:cs typeface="Times New Roman"/>
              </a:endParaRPr>
            </a:p>
          </p:txBody>
        </p:sp>
        <p:sp>
          <p:nvSpPr>
            <p:cNvPr id="25" name="Text Box 511">
              <a:extLst>
                <a:ext uri="{FF2B5EF4-FFF2-40B4-BE49-F238E27FC236}">
                  <a16:creationId xmlns:a16="http://schemas.microsoft.com/office/drawing/2014/main" id="{3AE5666C-A0FE-40CE-A393-21BB656C9FC0}"/>
                </a:ext>
              </a:extLst>
            </p:cNvPr>
            <p:cNvSpPr txBox="1"/>
            <p:nvPr/>
          </p:nvSpPr>
          <p:spPr bwMode="auto">
            <a:xfrm>
              <a:off x="3299448" y="3392212"/>
              <a:ext cx="1266825" cy="6381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nSpc>
                  <a:spcPct val="115000"/>
                </a:lnSpc>
                <a:spcBef>
                  <a:spcPts val="0"/>
                </a:spcBef>
                <a:spcAft>
                  <a:spcPts val="1000"/>
                </a:spcAft>
                <a:defRPr/>
              </a:pPr>
              <a:r>
                <a:rPr lang="en-US" sz="1600" dirty="0">
                  <a:ea typeface="Calibri"/>
                  <a:cs typeface="Times New Roman"/>
                </a:rPr>
                <a:t>Arduino digital pin</a:t>
              </a:r>
              <a:r>
                <a:rPr lang="en-US" sz="1200" dirty="0">
                  <a:ea typeface="Calibri"/>
                  <a:cs typeface="Times New Roman"/>
                </a:rPr>
                <a:t> </a:t>
              </a:r>
              <a:endParaRPr lang="en-US" sz="1100" dirty="0">
                <a:ea typeface="Calibri"/>
                <a:cs typeface="Times New Roman"/>
              </a:endParaRPr>
            </a:p>
          </p:txBody>
        </p:sp>
        <p:sp>
          <p:nvSpPr>
            <p:cNvPr id="28" name="Text Box 5">
              <a:extLst>
                <a:ext uri="{FF2B5EF4-FFF2-40B4-BE49-F238E27FC236}">
                  <a16:creationId xmlns:a16="http://schemas.microsoft.com/office/drawing/2014/main" id="{45AEAD49-B756-4571-B9D1-15F922E0395B}"/>
                </a:ext>
              </a:extLst>
            </p:cNvPr>
            <p:cNvSpPr txBox="1">
              <a:spLocks noChangeArrowheads="1"/>
            </p:cNvSpPr>
            <p:nvPr/>
          </p:nvSpPr>
          <p:spPr bwMode="auto">
            <a:xfrm>
              <a:off x="4172451" y="4176436"/>
              <a:ext cx="484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400" dirty="0">
                  <a:latin typeface="+mn-lt"/>
                  <a:cs typeface="Arial" charset="0"/>
                </a:rPr>
                <a:t>1k</a:t>
              </a:r>
              <a:r>
                <a:rPr lang="el-GR" sz="1400" dirty="0">
                  <a:latin typeface="+mn-lt"/>
                  <a:cs typeface="Arial" charset="0"/>
                </a:rPr>
                <a:t>Ω</a:t>
              </a:r>
              <a:endParaRPr lang="en-US" sz="1400" dirty="0">
                <a:latin typeface="Symbol" pitchFamily="18" charset="2"/>
                <a:cs typeface="Arial" charset="0"/>
              </a:endParaRPr>
            </a:p>
          </p:txBody>
        </p:sp>
        <p:grpSp>
          <p:nvGrpSpPr>
            <p:cNvPr id="30" name="Group 122">
              <a:extLst>
                <a:ext uri="{FF2B5EF4-FFF2-40B4-BE49-F238E27FC236}">
                  <a16:creationId xmlns:a16="http://schemas.microsoft.com/office/drawing/2014/main" id="{93952B8C-3770-4489-AEC5-4BCFF74F45F1}"/>
                </a:ext>
              </a:extLst>
            </p:cNvPr>
            <p:cNvGrpSpPr>
              <a:grpSpLocks/>
            </p:cNvGrpSpPr>
            <p:nvPr/>
          </p:nvGrpSpPr>
          <p:grpSpPr bwMode="auto">
            <a:xfrm rot="10800000">
              <a:off x="3803056" y="4032139"/>
              <a:ext cx="833069" cy="157716"/>
              <a:chOff x="6499339" y="2571086"/>
              <a:chExt cx="1220006" cy="347662"/>
            </a:xfrm>
          </p:grpSpPr>
          <p:cxnSp>
            <p:nvCxnSpPr>
              <p:cNvPr id="34" name="Straight Connector 33">
                <a:extLst>
                  <a:ext uri="{FF2B5EF4-FFF2-40B4-BE49-F238E27FC236}">
                    <a16:creationId xmlns:a16="http://schemas.microsoft.com/office/drawing/2014/main" id="{F6D39863-1CE2-429D-8162-AE8C22F4FE7E}"/>
                  </a:ext>
                </a:extLst>
              </p:cNvPr>
              <p:cNvCxnSpPr/>
              <p:nvPr/>
            </p:nvCxnSpPr>
            <p:spPr bwMode="auto">
              <a:xfrm flipH="1">
                <a:off x="7117930" y="2730146"/>
                <a:ext cx="59981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5" name="Group 98">
                <a:extLst>
                  <a:ext uri="{FF2B5EF4-FFF2-40B4-BE49-F238E27FC236}">
                    <a16:creationId xmlns:a16="http://schemas.microsoft.com/office/drawing/2014/main" id="{D58DCDFE-1EAA-446D-AE05-30ABA62C3458}"/>
                  </a:ext>
                </a:extLst>
              </p:cNvPr>
              <p:cNvGrpSpPr>
                <a:grpSpLocks/>
              </p:cNvGrpSpPr>
              <p:nvPr/>
            </p:nvGrpSpPr>
            <p:grpSpPr bwMode="auto">
              <a:xfrm>
                <a:off x="6499339" y="2571086"/>
                <a:ext cx="626267" cy="347662"/>
                <a:chOff x="7209220" y="1678338"/>
                <a:chExt cx="704492" cy="303002"/>
              </a:xfrm>
            </p:grpSpPr>
            <p:cxnSp>
              <p:nvCxnSpPr>
                <p:cNvPr id="36" name="Straight Connector 35">
                  <a:extLst>
                    <a:ext uri="{FF2B5EF4-FFF2-40B4-BE49-F238E27FC236}">
                      <a16:creationId xmlns:a16="http://schemas.microsoft.com/office/drawing/2014/main" id="{E2476EBD-4DFA-4639-9B8E-C81B562AECD4}"/>
                    </a:ext>
                  </a:extLst>
                </p:cNvPr>
                <p:cNvCxnSpPr/>
                <p:nvPr/>
              </p:nvCxnSpPr>
              <p:spPr>
                <a:xfrm flipV="1">
                  <a:off x="7408182" y="1670571"/>
                  <a:ext cx="117687" cy="29888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E52BDC5-20FA-448A-9FB3-42925EDA2867}"/>
                    </a:ext>
                  </a:extLst>
                </p:cNvPr>
                <p:cNvCxnSpPr/>
                <p:nvPr/>
              </p:nvCxnSpPr>
              <p:spPr>
                <a:xfrm>
                  <a:off x="7525869" y="1670571"/>
                  <a:ext cx="117685" cy="29888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8741FB8-1C1E-438A-8212-BDCF65DD1F4A}"/>
                    </a:ext>
                  </a:extLst>
                </p:cNvPr>
                <p:cNvCxnSpPr/>
                <p:nvPr/>
              </p:nvCxnSpPr>
              <p:spPr>
                <a:xfrm flipV="1">
                  <a:off x="7863234" y="1826114"/>
                  <a:ext cx="70612" cy="14944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0468049-2DDA-4E55-9672-0E7BC3B23CBA}"/>
                    </a:ext>
                  </a:extLst>
                </p:cNvPr>
                <p:cNvCxnSpPr/>
                <p:nvPr/>
              </p:nvCxnSpPr>
              <p:spPr>
                <a:xfrm flipV="1">
                  <a:off x="7230346" y="1670571"/>
                  <a:ext cx="70612" cy="15249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E283AE0-A45C-4863-B2FE-87F1618D37CA}"/>
                    </a:ext>
                  </a:extLst>
                </p:cNvPr>
                <p:cNvCxnSpPr/>
                <p:nvPr/>
              </p:nvCxnSpPr>
              <p:spPr>
                <a:xfrm>
                  <a:off x="7287881" y="1670571"/>
                  <a:ext cx="115071" cy="29888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6BD3662-674A-4E39-A2CB-0F409C8A9EAA}"/>
                    </a:ext>
                  </a:extLst>
                </p:cNvPr>
                <p:cNvCxnSpPr/>
                <p:nvPr/>
              </p:nvCxnSpPr>
              <p:spPr>
                <a:xfrm flipV="1">
                  <a:off x="7635709" y="1670571"/>
                  <a:ext cx="117685" cy="29888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1CD7EC1-5155-4671-A516-80A4F2E07692}"/>
                    </a:ext>
                  </a:extLst>
                </p:cNvPr>
                <p:cNvCxnSpPr/>
                <p:nvPr/>
              </p:nvCxnSpPr>
              <p:spPr>
                <a:xfrm>
                  <a:off x="7740319" y="1670571"/>
                  <a:ext cx="115071" cy="29888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sp>
          <p:nvSpPr>
            <p:cNvPr id="31" name="Rectangle 30">
              <a:extLst>
                <a:ext uri="{FF2B5EF4-FFF2-40B4-BE49-F238E27FC236}">
                  <a16:creationId xmlns:a16="http://schemas.microsoft.com/office/drawing/2014/main" id="{2C002A34-B2D1-41EC-BB97-9655CC66FD74}"/>
                </a:ext>
              </a:extLst>
            </p:cNvPr>
            <p:cNvSpPr/>
            <p:nvPr/>
          </p:nvSpPr>
          <p:spPr bwMode="auto">
            <a:xfrm rot="10800000">
              <a:off x="4212138" y="3995461"/>
              <a:ext cx="352425" cy="38100"/>
            </a:xfrm>
            <a:prstGeom prst="rect">
              <a:avLst/>
            </a:prstGeom>
            <a:solidFill>
              <a:schemeClr val="bg1"/>
            </a:solidFill>
            <a:ln w="38100">
              <a:noFill/>
              <a:tailEnd type="arrow" w="sm"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2" name="Rectangle 31">
              <a:extLst>
                <a:ext uri="{FF2B5EF4-FFF2-40B4-BE49-F238E27FC236}">
                  <a16:creationId xmlns:a16="http://schemas.microsoft.com/office/drawing/2014/main" id="{2DEC3A09-D7A0-4962-9F8B-5647EA708260}"/>
                </a:ext>
              </a:extLst>
            </p:cNvPr>
            <p:cNvSpPr/>
            <p:nvPr/>
          </p:nvSpPr>
          <p:spPr bwMode="auto">
            <a:xfrm rot="10800000">
              <a:off x="4293101" y="4189136"/>
              <a:ext cx="352425" cy="38100"/>
            </a:xfrm>
            <a:prstGeom prst="rect">
              <a:avLst/>
            </a:prstGeom>
            <a:solidFill>
              <a:schemeClr val="bg1"/>
            </a:solidFill>
            <a:ln w="38100">
              <a:noFill/>
              <a:tailEnd type="arrow" w="sm"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cxnSp>
          <p:nvCxnSpPr>
            <p:cNvPr id="33" name="Straight Connector 32">
              <a:extLst>
                <a:ext uri="{FF2B5EF4-FFF2-40B4-BE49-F238E27FC236}">
                  <a16:creationId xmlns:a16="http://schemas.microsoft.com/office/drawing/2014/main" id="{1BA63221-2F0C-477C-9E91-114F97B41F60}"/>
                </a:ext>
              </a:extLst>
            </p:cNvPr>
            <p:cNvCxnSpPr/>
            <p:nvPr/>
          </p:nvCxnSpPr>
          <p:spPr bwMode="auto">
            <a:xfrm rot="10800000" flipH="1">
              <a:off x="4629651" y="4108173"/>
              <a:ext cx="40957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AB3B610F-6324-4024-A7FD-8881666284C8}"/>
                </a:ext>
              </a:extLst>
            </p:cNvPr>
            <p:cNvSpPr/>
            <p:nvPr/>
          </p:nvSpPr>
          <p:spPr bwMode="auto">
            <a:xfrm>
              <a:off x="3766051" y="4074836"/>
              <a:ext cx="74612" cy="76200"/>
            </a:xfrm>
            <a:prstGeom prst="ellipse">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C00000"/>
                </a:solidFill>
              </a:endParaRPr>
            </a:p>
          </p:txBody>
        </p:sp>
        <p:sp>
          <p:nvSpPr>
            <p:cNvPr id="45" name="Rectangle 44">
              <a:extLst>
                <a:ext uri="{FF2B5EF4-FFF2-40B4-BE49-F238E27FC236}">
                  <a16:creationId xmlns:a16="http://schemas.microsoft.com/office/drawing/2014/main" id="{B7194841-05B8-459B-8EE5-E808C527760A}"/>
                </a:ext>
              </a:extLst>
            </p:cNvPr>
            <p:cNvSpPr/>
            <p:nvPr/>
          </p:nvSpPr>
          <p:spPr bwMode="auto">
            <a:xfrm>
              <a:off x="4805863" y="4928911"/>
              <a:ext cx="2255838" cy="1127125"/>
            </a:xfrm>
            <a:prstGeom prst="rect">
              <a:avLst/>
            </a:prstGeom>
            <a:solidFill>
              <a:srgbClr val="00B050">
                <a:alpha val="16863"/>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6" name="AutoShape 32">
              <a:extLst>
                <a:ext uri="{FF2B5EF4-FFF2-40B4-BE49-F238E27FC236}">
                  <a16:creationId xmlns:a16="http://schemas.microsoft.com/office/drawing/2014/main" id="{6B4DE0FD-F302-42BD-A8D5-9CB8BAB1090B}"/>
                </a:ext>
              </a:extLst>
            </p:cNvPr>
            <p:cNvCxnSpPr>
              <a:cxnSpLocks noChangeShapeType="1"/>
            </p:cNvCxnSpPr>
            <p:nvPr/>
          </p:nvCxnSpPr>
          <p:spPr bwMode="auto">
            <a:xfrm>
              <a:off x="6560660" y="6200049"/>
              <a:ext cx="1232624" cy="0"/>
            </a:xfrm>
            <a:prstGeom prst="straightConnector1">
              <a:avLst/>
            </a:prstGeom>
            <a:noFill/>
            <a:ln w="38100">
              <a:solidFill>
                <a:srgbClr val="00B050"/>
              </a:solidFill>
              <a:round/>
              <a:headEnd/>
              <a:tailEnd/>
            </a:ln>
            <a:extLst>
              <a:ext uri="{909E8E84-426E-40DD-AFC4-6F175D3DCCD1}">
                <a14:hiddenFill xmlns:a14="http://schemas.microsoft.com/office/drawing/2010/main">
                  <a:noFill/>
                </a14:hiddenFill>
              </a:ext>
            </a:extLst>
          </p:spPr>
        </p:cxnSp>
        <p:cxnSp>
          <p:nvCxnSpPr>
            <p:cNvPr id="47" name="AutoShape 5">
              <a:extLst>
                <a:ext uri="{FF2B5EF4-FFF2-40B4-BE49-F238E27FC236}">
                  <a16:creationId xmlns:a16="http://schemas.microsoft.com/office/drawing/2014/main" id="{DD3D47D7-75BE-4DFC-9F20-3E310493AD22}"/>
                </a:ext>
              </a:extLst>
            </p:cNvPr>
            <p:cNvCxnSpPr>
              <a:cxnSpLocks noChangeShapeType="1"/>
            </p:cNvCxnSpPr>
            <p:nvPr/>
          </p:nvCxnSpPr>
          <p:spPr bwMode="auto">
            <a:xfrm flipV="1">
              <a:off x="6288560" y="5890020"/>
              <a:ext cx="0" cy="553895"/>
            </a:xfrm>
            <a:prstGeom prst="straightConnector1">
              <a:avLst/>
            </a:prstGeom>
            <a:noFill/>
            <a:ln w="38100">
              <a:solidFill>
                <a:srgbClr val="00B050"/>
              </a:solidFill>
              <a:round/>
              <a:headEnd/>
              <a:tailEnd/>
            </a:ln>
            <a:extLst>
              <a:ext uri="{909E8E84-426E-40DD-AFC4-6F175D3DCCD1}">
                <a14:hiddenFill xmlns:a14="http://schemas.microsoft.com/office/drawing/2010/main">
                  <a:noFill/>
                </a14:hiddenFill>
              </a:ext>
            </a:extLst>
          </p:spPr>
        </p:cxnSp>
        <p:cxnSp>
          <p:nvCxnSpPr>
            <p:cNvPr id="48" name="AutoShape 32">
              <a:extLst>
                <a:ext uri="{FF2B5EF4-FFF2-40B4-BE49-F238E27FC236}">
                  <a16:creationId xmlns:a16="http://schemas.microsoft.com/office/drawing/2014/main" id="{FF5C67DA-9932-4F7A-A6C9-5E51BAD3C5C9}"/>
                </a:ext>
              </a:extLst>
            </p:cNvPr>
            <p:cNvCxnSpPr>
              <a:cxnSpLocks noChangeShapeType="1"/>
            </p:cNvCxnSpPr>
            <p:nvPr/>
          </p:nvCxnSpPr>
          <p:spPr bwMode="auto">
            <a:xfrm>
              <a:off x="5170160" y="4292100"/>
              <a:ext cx="0" cy="380013"/>
            </a:xfrm>
            <a:prstGeom prst="straightConnector1">
              <a:avLst/>
            </a:prstGeom>
            <a:noFill/>
            <a:ln w="38100">
              <a:solidFill>
                <a:srgbClr val="C00000"/>
              </a:solidFill>
              <a:round/>
              <a:headEnd/>
              <a:tailEnd/>
            </a:ln>
            <a:extLst>
              <a:ext uri="{909E8E84-426E-40DD-AFC4-6F175D3DCCD1}">
                <a14:hiddenFill xmlns:a14="http://schemas.microsoft.com/office/drawing/2010/main">
                  <a:noFill/>
                </a14:hiddenFill>
              </a:ext>
            </a:extLst>
          </p:spPr>
        </p:cxnSp>
        <p:grpSp>
          <p:nvGrpSpPr>
            <p:cNvPr id="49" name="Group 228">
              <a:extLst>
                <a:ext uri="{FF2B5EF4-FFF2-40B4-BE49-F238E27FC236}">
                  <a16:creationId xmlns:a16="http://schemas.microsoft.com/office/drawing/2014/main" id="{1D4415E6-220A-44C5-B48E-76E5BB48B816}"/>
                </a:ext>
              </a:extLst>
            </p:cNvPr>
            <p:cNvGrpSpPr>
              <a:grpSpLocks/>
            </p:cNvGrpSpPr>
            <p:nvPr/>
          </p:nvGrpSpPr>
          <p:grpSpPr bwMode="auto">
            <a:xfrm>
              <a:off x="5058850" y="5116430"/>
              <a:ext cx="169846" cy="750806"/>
              <a:chOff x="4114800" y="2372911"/>
              <a:chExt cx="169087" cy="751289"/>
            </a:xfrm>
          </p:grpSpPr>
          <p:sp>
            <p:nvSpPr>
              <p:cNvPr id="50" name="Arc 49">
                <a:extLst>
                  <a:ext uri="{FF2B5EF4-FFF2-40B4-BE49-F238E27FC236}">
                    <a16:creationId xmlns:a16="http://schemas.microsoft.com/office/drawing/2014/main" id="{258B41AF-CEF7-4533-BC22-5096E08A32B1}"/>
                  </a:ext>
                </a:extLst>
              </p:cNvPr>
              <p:cNvSpPr/>
              <p:nvPr/>
            </p:nvSpPr>
            <p:spPr>
              <a:xfrm rot="10800000">
                <a:off x="4128452" y="2838153"/>
                <a:ext cx="154880" cy="54010"/>
              </a:xfrm>
              <a:prstGeom prst="arc">
                <a:avLst>
                  <a:gd name="adj1" fmla="val 16200000"/>
                  <a:gd name="adj2" fmla="val 5114154"/>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B050"/>
                  </a:solidFill>
                </a:endParaRPr>
              </a:p>
            </p:txBody>
          </p:sp>
          <p:sp>
            <p:nvSpPr>
              <p:cNvPr id="51" name="Arc 50">
                <a:extLst>
                  <a:ext uri="{FF2B5EF4-FFF2-40B4-BE49-F238E27FC236}">
                    <a16:creationId xmlns:a16="http://schemas.microsoft.com/office/drawing/2014/main" id="{0B7C65D5-AE64-42C2-9A49-F5C701C9D425}"/>
                  </a:ext>
                </a:extLst>
              </p:cNvPr>
              <p:cNvSpPr/>
              <p:nvPr/>
            </p:nvSpPr>
            <p:spPr>
              <a:xfrm>
                <a:off x="4117389" y="2738077"/>
                <a:ext cx="161201" cy="154086"/>
              </a:xfrm>
              <a:prstGeom prst="arc">
                <a:avLst>
                  <a:gd name="adj1" fmla="val 16200000"/>
                  <a:gd name="adj2" fmla="val 5114154"/>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B050"/>
                  </a:solidFill>
                </a:endParaRPr>
              </a:p>
            </p:txBody>
          </p:sp>
          <p:sp>
            <p:nvSpPr>
              <p:cNvPr id="52" name="Arc 51">
                <a:extLst>
                  <a:ext uri="{FF2B5EF4-FFF2-40B4-BE49-F238E27FC236}">
                    <a16:creationId xmlns:a16="http://schemas.microsoft.com/office/drawing/2014/main" id="{61A77C93-DE4A-4EC6-A18E-508B6D15E1D9}"/>
                  </a:ext>
                </a:extLst>
              </p:cNvPr>
              <p:cNvSpPr/>
              <p:nvPr/>
            </p:nvSpPr>
            <p:spPr>
              <a:xfrm rot="10800000">
                <a:off x="4126872" y="2739665"/>
                <a:ext cx="153299" cy="52422"/>
              </a:xfrm>
              <a:prstGeom prst="arc">
                <a:avLst>
                  <a:gd name="adj1" fmla="val 16200000"/>
                  <a:gd name="adj2" fmla="val 5114154"/>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B050"/>
                  </a:solidFill>
                </a:endParaRPr>
              </a:p>
            </p:txBody>
          </p:sp>
          <p:sp>
            <p:nvSpPr>
              <p:cNvPr id="53" name="Arc 52">
                <a:extLst>
                  <a:ext uri="{FF2B5EF4-FFF2-40B4-BE49-F238E27FC236}">
                    <a16:creationId xmlns:a16="http://schemas.microsoft.com/office/drawing/2014/main" id="{3713B083-20E4-497C-B306-A5A219FEE398}"/>
                  </a:ext>
                </a:extLst>
              </p:cNvPr>
              <p:cNvSpPr/>
              <p:nvPr/>
            </p:nvSpPr>
            <p:spPr>
              <a:xfrm>
                <a:off x="4117389" y="2839742"/>
                <a:ext cx="162781" cy="103253"/>
              </a:xfrm>
              <a:prstGeom prst="arc">
                <a:avLst>
                  <a:gd name="adj1" fmla="val 16200000"/>
                  <a:gd name="adj2" fmla="val 5114154"/>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B050"/>
                  </a:solidFill>
                </a:endParaRPr>
              </a:p>
            </p:txBody>
          </p:sp>
          <p:sp>
            <p:nvSpPr>
              <p:cNvPr id="54" name="Arc 53">
                <a:extLst>
                  <a:ext uri="{FF2B5EF4-FFF2-40B4-BE49-F238E27FC236}">
                    <a16:creationId xmlns:a16="http://schemas.microsoft.com/office/drawing/2014/main" id="{2C90FACC-EF33-4A5A-BEAC-4782522DEA82}"/>
                  </a:ext>
                </a:extLst>
              </p:cNvPr>
              <p:cNvSpPr/>
              <p:nvPr/>
            </p:nvSpPr>
            <p:spPr>
              <a:xfrm rot="10800000">
                <a:off x="4126872" y="2637999"/>
                <a:ext cx="153299" cy="52422"/>
              </a:xfrm>
              <a:prstGeom prst="arc">
                <a:avLst>
                  <a:gd name="adj1" fmla="val 16200000"/>
                  <a:gd name="adj2" fmla="val 5114154"/>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B050"/>
                  </a:solidFill>
                </a:endParaRPr>
              </a:p>
            </p:txBody>
          </p:sp>
          <p:sp>
            <p:nvSpPr>
              <p:cNvPr id="55" name="Arc 54">
                <a:extLst>
                  <a:ext uri="{FF2B5EF4-FFF2-40B4-BE49-F238E27FC236}">
                    <a16:creationId xmlns:a16="http://schemas.microsoft.com/office/drawing/2014/main" id="{F15C194C-AB91-4BE2-9002-1784DAA54251}"/>
                  </a:ext>
                </a:extLst>
              </p:cNvPr>
              <p:cNvSpPr/>
              <p:nvPr/>
            </p:nvSpPr>
            <p:spPr>
              <a:xfrm>
                <a:off x="4114229" y="2536334"/>
                <a:ext cx="161201" cy="155675"/>
              </a:xfrm>
              <a:prstGeom prst="arc">
                <a:avLst>
                  <a:gd name="adj1" fmla="val 16200000"/>
                  <a:gd name="adj2" fmla="val 5114154"/>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B050"/>
                  </a:solidFill>
                </a:endParaRPr>
              </a:p>
            </p:txBody>
          </p:sp>
          <p:sp>
            <p:nvSpPr>
              <p:cNvPr id="56" name="Arc 55">
                <a:extLst>
                  <a:ext uri="{FF2B5EF4-FFF2-40B4-BE49-F238E27FC236}">
                    <a16:creationId xmlns:a16="http://schemas.microsoft.com/office/drawing/2014/main" id="{D62AAAD2-041D-4B45-B8C3-87C7D4687D38}"/>
                  </a:ext>
                </a:extLst>
              </p:cNvPr>
              <p:cNvSpPr/>
              <p:nvPr/>
            </p:nvSpPr>
            <p:spPr>
              <a:xfrm rot="10800000">
                <a:off x="4122130" y="2536334"/>
                <a:ext cx="153300" cy="52422"/>
              </a:xfrm>
              <a:prstGeom prst="arc">
                <a:avLst>
                  <a:gd name="adj1" fmla="val 16200000"/>
                  <a:gd name="adj2" fmla="val 5114154"/>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B050"/>
                  </a:solidFill>
                </a:endParaRPr>
              </a:p>
            </p:txBody>
          </p:sp>
          <p:sp>
            <p:nvSpPr>
              <p:cNvPr id="57" name="Arc 56">
                <a:extLst>
                  <a:ext uri="{FF2B5EF4-FFF2-40B4-BE49-F238E27FC236}">
                    <a16:creationId xmlns:a16="http://schemas.microsoft.com/office/drawing/2014/main" id="{9BBC9175-CE06-477D-9764-7D62CACC9585}"/>
                  </a:ext>
                </a:extLst>
              </p:cNvPr>
              <p:cNvSpPr/>
              <p:nvPr/>
            </p:nvSpPr>
            <p:spPr>
              <a:xfrm>
                <a:off x="4114229" y="2637999"/>
                <a:ext cx="161201" cy="154087"/>
              </a:xfrm>
              <a:prstGeom prst="arc">
                <a:avLst>
                  <a:gd name="adj1" fmla="val 16200000"/>
                  <a:gd name="adj2" fmla="val 5114154"/>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B050"/>
                  </a:solidFill>
                </a:endParaRPr>
              </a:p>
            </p:txBody>
          </p:sp>
          <p:cxnSp>
            <p:nvCxnSpPr>
              <p:cNvPr id="58" name="AutoShape 5">
                <a:extLst>
                  <a:ext uri="{FF2B5EF4-FFF2-40B4-BE49-F238E27FC236}">
                    <a16:creationId xmlns:a16="http://schemas.microsoft.com/office/drawing/2014/main" id="{314942FD-B574-44E1-9BA2-E34C6EEAE9CA}"/>
                  </a:ext>
                </a:extLst>
              </p:cNvPr>
              <p:cNvCxnSpPr>
                <a:cxnSpLocks noChangeShapeType="1"/>
              </p:cNvCxnSpPr>
              <p:nvPr/>
            </p:nvCxnSpPr>
            <p:spPr bwMode="auto">
              <a:xfrm flipV="1">
                <a:off x="4170340" y="3022880"/>
                <a:ext cx="0" cy="101320"/>
              </a:xfrm>
              <a:prstGeom prst="straightConnector1">
                <a:avLst/>
              </a:prstGeom>
              <a:noFill/>
              <a:ln w="38100">
                <a:solidFill>
                  <a:srgbClr val="00B050"/>
                </a:solidFill>
                <a:round/>
                <a:headEnd/>
                <a:tailEnd/>
              </a:ln>
              <a:extLst>
                <a:ext uri="{909E8E84-426E-40DD-AFC4-6F175D3DCCD1}">
                  <a14:hiddenFill xmlns:a14="http://schemas.microsoft.com/office/drawing/2010/main">
                    <a:noFill/>
                  </a14:hiddenFill>
                </a:ext>
              </a:extLst>
            </p:spPr>
          </p:cxnSp>
          <p:cxnSp>
            <p:nvCxnSpPr>
              <p:cNvPr id="59" name="AutoShape 5">
                <a:extLst>
                  <a:ext uri="{FF2B5EF4-FFF2-40B4-BE49-F238E27FC236}">
                    <a16:creationId xmlns:a16="http://schemas.microsoft.com/office/drawing/2014/main" id="{69DB51B8-0733-42C0-ABBA-9EDC6BA24A51}"/>
                  </a:ext>
                </a:extLst>
              </p:cNvPr>
              <p:cNvCxnSpPr>
                <a:cxnSpLocks noChangeShapeType="1"/>
              </p:cNvCxnSpPr>
              <p:nvPr/>
            </p:nvCxnSpPr>
            <p:spPr bwMode="auto">
              <a:xfrm flipV="1">
                <a:off x="4228356" y="2372911"/>
                <a:ext cx="0" cy="141308"/>
              </a:xfrm>
              <a:prstGeom prst="straightConnector1">
                <a:avLst/>
              </a:prstGeom>
              <a:noFill/>
              <a:ln w="38100">
                <a:solidFill>
                  <a:srgbClr val="00B050"/>
                </a:solidFill>
                <a:round/>
                <a:headEnd/>
                <a:tailEnd/>
              </a:ln>
              <a:extLst>
                <a:ext uri="{909E8E84-426E-40DD-AFC4-6F175D3DCCD1}">
                  <a14:hiddenFill xmlns:a14="http://schemas.microsoft.com/office/drawing/2010/main">
                    <a:noFill/>
                  </a14:hiddenFill>
                </a:ext>
              </a:extLst>
            </p:spPr>
          </p:cxnSp>
          <p:sp>
            <p:nvSpPr>
              <p:cNvPr id="60" name="Arc 59">
                <a:extLst>
                  <a:ext uri="{FF2B5EF4-FFF2-40B4-BE49-F238E27FC236}">
                    <a16:creationId xmlns:a16="http://schemas.microsoft.com/office/drawing/2014/main" id="{86B74551-C727-4B97-8A87-FDDDE6510412}"/>
                  </a:ext>
                </a:extLst>
              </p:cNvPr>
              <p:cNvSpPr/>
              <p:nvPr/>
            </p:nvSpPr>
            <p:spPr>
              <a:xfrm rot="10800000">
                <a:off x="4169542" y="2942996"/>
                <a:ext cx="77440" cy="169972"/>
              </a:xfrm>
              <a:prstGeom prst="arc">
                <a:avLst>
                  <a:gd name="adj1" fmla="val 21522596"/>
                  <a:gd name="adj2" fmla="val 5260297"/>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B050"/>
                  </a:solidFill>
                </a:endParaRPr>
              </a:p>
            </p:txBody>
          </p:sp>
          <p:sp>
            <p:nvSpPr>
              <p:cNvPr id="61" name="Arc 60">
                <a:extLst>
                  <a:ext uri="{FF2B5EF4-FFF2-40B4-BE49-F238E27FC236}">
                    <a16:creationId xmlns:a16="http://schemas.microsoft.com/office/drawing/2014/main" id="{CDD98166-5560-41C3-8BD1-8BB7786611CD}"/>
                  </a:ext>
                </a:extLst>
              </p:cNvPr>
              <p:cNvSpPr/>
              <p:nvPr/>
            </p:nvSpPr>
            <p:spPr>
              <a:xfrm>
                <a:off x="4150577" y="2417195"/>
                <a:ext cx="77440" cy="169971"/>
              </a:xfrm>
              <a:prstGeom prst="arc">
                <a:avLst>
                  <a:gd name="adj1" fmla="val 21522596"/>
                  <a:gd name="adj2" fmla="val 5846444"/>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B050"/>
                  </a:solidFill>
                </a:endParaRPr>
              </a:p>
            </p:txBody>
          </p:sp>
        </p:grpSp>
        <p:sp>
          <p:nvSpPr>
            <p:cNvPr id="62" name="Oval 61">
              <a:extLst>
                <a:ext uri="{FF2B5EF4-FFF2-40B4-BE49-F238E27FC236}">
                  <a16:creationId xmlns:a16="http://schemas.microsoft.com/office/drawing/2014/main" id="{701DCC59-67BD-4F45-90A9-A6FC6FA39E50}"/>
                </a:ext>
              </a:extLst>
            </p:cNvPr>
            <p:cNvSpPr/>
            <p:nvPr/>
          </p:nvSpPr>
          <p:spPr bwMode="auto">
            <a:xfrm>
              <a:off x="5132888" y="5059086"/>
              <a:ext cx="74613" cy="74612"/>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C00000"/>
                </a:solidFill>
              </a:endParaRPr>
            </a:p>
          </p:txBody>
        </p:sp>
        <p:sp>
          <p:nvSpPr>
            <p:cNvPr id="63" name="Oval 62">
              <a:extLst>
                <a:ext uri="{FF2B5EF4-FFF2-40B4-BE49-F238E27FC236}">
                  <a16:creationId xmlns:a16="http://schemas.microsoft.com/office/drawing/2014/main" id="{1421760F-685A-4D77-8D6F-A056ED305F8D}"/>
                </a:ext>
              </a:extLst>
            </p:cNvPr>
            <p:cNvSpPr/>
            <p:nvPr/>
          </p:nvSpPr>
          <p:spPr bwMode="auto">
            <a:xfrm>
              <a:off x="5077326" y="5833786"/>
              <a:ext cx="74612" cy="74612"/>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C00000"/>
                </a:solidFill>
              </a:endParaRPr>
            </a:p>
          </p:txBody>
        </p:sp>
        <p:sp>
          <p:nvSpPr>
            <p:cNvPr id="64" name="Oval 63">
              <a:extLst>
                <a:ext uri="{FF2B5EF4-FFF2-40B4-BE49-F238E27FC236}">
                  <a16:creationId xmlns:a16="http://schemas.microsoft.com/office/drawing/2014/main" id="{BC5C2E50-329D-41E6-89DA-DA196CE1297A}"/>
                </a:ext>
              </a:extLst>
            </p:cNvPr>
            <p:cNvSpPr/>
            <p:nvPr/>
          </p:nvSpPr>
          <p:spPr bwMode="auto">
            <a:xfrm>
              <a:off x="6253663" y="5849881"/>
              <a:ext cx="76200" cy="74613"/>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C00000"/>
                </a:solidFill>
              </a:endParaRPr>
            </a:p>
          </p:txBody>
        </p:sp>
        <p:sp>
          <p:nvSpPr>
            <p:cNvPr id="67" name="Text Box 511">
              <a:extLst>
                <a:ext uri="{FF2B5EF4-FFF2-40B4-BE49-F238E27FC236}">
                  <a16:creationId xmlns:a16="http://schemas.microsoft.com/office/drawing/2014/main" id="{75513A36-77C7-49FA-920D-88AC92CDEC41}"/>
                </a:ext>
              </a:extLst>
            </p:cNvPr>
            <p:cNvSpPr txBox="1"/>
            <p:nvPr/>
          </p:nvSpPr>
          <p:spPr bwMode="auto">
            <a:xfrm>
              <a:off x="5393470" y="5301482"/>
              <a:ext cx="1139825" cy="2952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1600" dirty="0">
                  <a:solidFill>
                    <a:schemeClr val="tx1"/>
                  </a:solidFill>
                  <a:ea typeface="Calibri"/>
                  <a:cs typeface="Times New Roman"/>
                </a:rPr>
                <a:t>SPST Relay </a:t>
              </a:r>
              <a:endParaRPr lang="en-US" sz="1400" dirty="0">
                <a:solidFill>
                  <a:schemeClr val="tx1"/>
                </a:solidFill>
                <a:ea typeface="Calibri"/>
                <a:cs typeface="Times New Roman"/>
              </a:endParaRPr>
            </a:p>
          </p:txBody>
        </p:sp>
        <p:grpSp>
          <p:nvGrpSpPr>
            <p:cNvPr id="77" name="Group 181">
              <a:extLst>
                <a:ext uri="{FF2B5EF4-FFF2-40B4-BE49-F238E27FC236}">
                  <a16:creationId xmlns:a16="http://schemas.microsoft.com/office/drawing/2014/main" id="{4A595301-622D-46BE-B40E-FBB1BA39A5E7}"/>
                </a:ext>
              </a:extLst>
            </p:cNvPr>
            <p:cNvGrpSpPr>
              <a:grpSpLocks/>
            </p:cNvGrpSpPr>
            <p:nvPr/>
          </p:nvGrpSpPr>
          <p:grpSpPr bwMode="auto">
            <a:xfrm>
              <a:off x="4991519" y="5918678"/>
              <a:ext cx="261866" cy="732416"/>
              <a:chOff x="2211547" y="2946872"/>
              <a:chExt cx="261890" cy="732495"/>
            </a:xfrm>
          </p:grpSpPr>
          <p:grpSp>
            <p:nvGrpSpPr>
              <p:cNvPr id="78" name="Group 34">
                <a:extLst>
                  <a:ext uri="{FF2B5EF4-FFF2-40B4-BE49-F238E27FC236}">
                    <a16:creationId xmlns:a16="http://schemas.microsoft.com/office/drawing/2014/main" id="{B91BA0D1-CBB2-4485-8D8D-52875F816003}"/>
                  </a:ext>
                </a:extLst>
              </p:cNvPr>
              <p:cNvGrpSpPr>
                <a:grpSpLocks/>
              </p:cNvGrpSpPr>
              <p:nvPr/>
            </p:nvGrpSpPr>
            <p:grpSpPr bwMode="auto">
              <a:xfrm rot="5400000">
                <a:off x="2283581" y="3489512"/>
                <a:ext cx="117821" cy="261890"/>
                <a:chOff x="0" y="0"/>
                <a:chExt cx="118368" cy="262890"/>
              </a:xfrm>
            </p:grpSpPr>
            <p:cxnSp>
              <p:nvCxnSpPr>
                <p:cNvPr id="80" name="AutoShape 4">
                  <a:extLst>
                    <a:ext uri="{FF2B5EF4-FFF2-40B4-BE49-F238E27FC236}">
                      <a16:creationId xmlns:a16="http://schemas.microsoft.com/office/drawing/2014/main" id="{A593A33B-3868-44F8-82A2-ACBA5838D408}"/>
                    </a:ext>
                  </a:extLst>
                </p:cNvPr>
                <p:cNvCxnSpPr>
                  <a:cxnSpLocks noChangeShapeType="1"/>
                </p:cNvCxnSpPr>
                <p:nvPr/>
              </p:nvCxnSpPr>
              <p:spPr bwMode="auto">
                <a:xfrm rot="-5400000">
                  <a:off x="68580" y="131445"/>
                  <a:ext cx="99575" cy="0"/>
                </a:xfrm>
                <a:prstGeom prst="straightConnector1">
                  <a:avLst/>
                </a:prstGeom>
                <a:noFill/>
                <a:ln w="38100">
                  <a:solidFill>
                    <a:srgbClr val="00B050"/>
                  </a:solidFill>
                  <a:round/>
                  <a:headEnd/>
                  <a:tailEnd/>
                </a:ln>
                <a:extLst>
                  <a:ext uri="{909E8E84-426E-40DD-AFC4-6F175D3DCCD1}">
                    <a14:hiddenFill xmlns:a14="http://schemas.microsoft.com/office/drawing/2010/main">
                      <a:noFill/>
                    </a14:hiddenFill>
                  </a:ext>
                </a:extLst>
              </p:spPr>
            </p:cxnSp>
            <p:cxnSp>
              <p:nvCxnSpPr>
                <p:cNvPr id="81" name="AutoShape 3">
                  <a:extLst>
                    <a:ext uri="{FF2B5EF4-FFF2-40B4-BE49-F238E27FC236}">
                      <a16:creationId xmlns:a16="http://schemas.microsoft.com/office/drawing/2014/main" id="{C45130EE-1A97-4317-8442-54276AA16975}"/>
                    </a:ext>
                  </a:extLst>
                </p:cNvPr>
                <p:cNvCxnSpPr>
                  <a:cxnSpLocks noChangeShapeType="1"/>
                </p:cNvCxnSpPr>
                <p:nvPr/>
              </p:nvCxnSpPr>
              <p:spPr bwMode="auto">
                <a:xfrm rot="-5400000">
                  <a:off x="-131445" y="131445"/>
                  <a:ext cx="262890" cy="0"/>
                </a:xfrm>
                <a:prstGeom prst="straightConnector1">
                  <a:avLst/>
                </a:prstGeom>
                <a:noFill/>
                <a:ln w="38100">
                  <a:solidFill>
                    <a:srgbClr val="00B050"/>
                  </a:solidFill>
                  <a:round/>
                  <a:headEnd/>
                  <a:tailEnd/>
                </a:ln>
                <a:extLst>
                  <a:ext uri="{909E8E84-426E-40DD-AFC4-6F175D3DCCD1}">
                    <a14:hiddenFill xmlns:a14="http://schemas.microsoft.com/office/drawing/2010/main">
                      <a:noFill/>
                    </a14:hiddenFill>
                  </a:ext>
                </a:extLst>
              </p:spPr>
            </p:cxnSp>
            <p:cxnSp>
              <p:nvCxnSpPr>
                <p:cNvPr id="82" name="AutoShape 3">
                  <a:extLst>
                    <a:ext uri="{FF2B5EF4-FFF2-40B4-BE49-F238E27FC236}">
                      <a16:creationId xmlns:a16="http://schemas.microsoft.com/office/drawing/2014/main" id="{F816DBBC-2C0F-453A-AFF1-4AA2B653900C}"/>
                    </a:ext>
                  </a:extLst>
                </p:cNvPr>
                <p:cNvCxnSpPr>
                  <a:cxnSpLocks noChangeShapeType="1"/>
                </p:cNvCxnSpPr>
                <p:nvPr/>
              </p:nvCxnSpPr>
              <p:spPr bwMode="auto">
                <a:xfrm rot="-5400000">
                  <a:off x="-26670" y="131445"/>
                  <a:ext cx="178536" cy="0"/>
                </a:xfrm>
                <a:prstGeom prst="straightConnector1">
                  <a:avLst/>
                </a:prstGeom>
                <a:noFill/>
                <a:ln w="38100">
                  <a:solidFill>
                    <a:srgbClr val="00B050"/>
                  </a:solidFill>
                  <a:round/>
                  <a:headEnd/>
                  <a:tailEnd/>
                </a:ln>
                <a:extLst>
                  <a:ext uri="{909E8E84-426E-40DD-AFC4-6F175D3DCCD1}">
                    <a14:hiddenFill xmlns:a14="http://schemas.microsoft.com/office/drawing/2010/main">
                      <a:noFill/>
                    </a14:hiddenFill>
                  </a:ext>
                </a:extLst>
              </p:spPr>
            </p:cxnSp>
          </p:grpSp>
          <p:cxnSp>
            <p:nvCxnSpPr>
              <p:cNvPr id="79" name="AutoShape 5">
                <a:extLst>
                  <a:ext uri="{FF2B5EF4-FFF2-40B4-BE49-F238E27FC236}">
                    <a16:creationId xmlns:a16="http://schemas.microsoft.com/office/drawing/2014/main" id="{F801FD0F-88B1-4190-BF84-8FF39AC149CB}"/>
                  </a:ext>
                </a:extLst>
              </p:cNvPr>
              <p:cNvCxnSpPr>
                <a:cxnSpLocks noChangeShapeType="1"/>
              </p:cNvCxnSpPr>
              <p:nvPr/>
            </p:nvCxnSpPr>
            <p:spPr bwMode="auto">
              <a:xfrm>
                <a:off x="2338542" y="2946872"/>
                <a:ext cx="0" cy="614675"/>
              </a:xfrm>
              <a:prstGeom prst="straightConnector1">
                <a:avLst/>
              </a:prstGeom>
              <a:noFill/>
              <a:ln w="38100">
                <a:solidFill>
                  <a:srgbClr val="00B050"/>
                </a:solidFill>
                <a:round/>
                <a:headEnd/>
                <a:tailEnd/>
              </a:ln>
              <a:extLst>
                <a:ext uri="{909E8E84-426E-40DD-AFC4-6F175D3DCCD1}">
                  <a14:hiddenFill xmlns:a14="http://schemas.microsoft.com/office/drawing/2010/main">
                    <a:noFill/>
                  </a14:hiddenFill>
                </a:ext>
              </a:extLst>
            </p:spPr>
          </p:cxnSp>
        </p:grpSp>
        <p:cxnSp>
          <p:nvCxnSpPr>
            <p:cNvPr id="94" name="AutoShape 3">
              <a:extLst>
                <a:ext uri="{FF2B5EF4-FFF2-40B4-BE49-F238E27FC236}">
                  <a16:creationId xmlns:a16="http://schemas.microsoft.com/office/drawing/2014/main" id="{AE9B7541-7FE9-4F8D-9AD6-50B98BF81AD8}"/>
                </a:ext>
              </a:extLst>
            </p:cNvPr>
            <p:cNvCxnSpPr>
              <a:cxnSpLocks noChangeShapeType="1"/>
            </p:cNvCxnSpPr>
            <p:nvPr/>
          </p:nvCxnSpPr>
          <p:spPr bwMode="auto">
            <a:xfrm>
              <a:off x="6754214" y="5102960"/>
              <a:ext cx="1039070" cy="0"/>
            </a:xfrm>
            <a:prstGeom prst="straightConnector1">
              <a:avLst/>
            </a:prstGeom>
            <a:noFill/>
            <a:ln w="38100">
              <a:solidFill>
                <a:srgbClr val="00B050"/>
              </a:solidFill>
              <a:round/>
              <a:headEnd/>
              <a:tailEnd/>
            </a:ln>
            <a:extLst>
              <a:ext uri="{909E8E84-426E-40DD-AFC4-6F175D3DCCD1}">
                <a14:hiddenFill xmlns:a14="http://schemas.microsoft.com/office/drawing/2010/main">
                  <a:noFill/>
                </a14:hiddenFill>
              </a:ext>
            </a:extLst>
          </p:spPr>
        </p:cxnSp>
        <p:cxnSp>
          <p:nvCxnSpPr>
            <p:cNvPr id="104" name="AutoShape 5">
              <a:extLst>
                <a:ext uri="{FF2B5EF4-FFF2-40B4-BE49-F238E27FC236}">
                  <a16:creationId xmlns:a16="http://schemas.microsoft.com/office/drawing/2014/main" id="{C8834669-1C5C-4922-BDBD-F3CD0F4379DD}"/>
                </a:ext>
              </a:extLst>
            </p:cNvPr>
            <p:cNvCxnSpPr>
              <a:cxnSpLocks noChangeShapeType="1"/>
              <a:endCxn id="112" idx="4"/>
            </p:cNvCxnSpPr>
            <p:nvPr/>
          </p:nvCxnSpPr>
          <p:spPr bwMode="auto">
            <a:xfrm flipH="1" flipV="1">
              <a:off x="7793396" y="5908398"/>
              <a:ext cx="480" cy="291758"/>
            </a:xfrm>
            <a:prstGeom prst="straightConnector1">
              <a:avLst/>
            </a:prstGeom>
            <a:noFill/>
            <a:ln w="38100">
              <a:solidFill>
                <a:srgbClr val="00B050"/>
              </a:solidFill>
              <a:round/>
              <a:headEnd/>
              <a:tailEnd/>
            </a:ln>
            <a:extLst>
              <a:ext uri="{909E8E84-426E-40DD-AFC4-6F175D3DCCD1}">
                <a14:hiddenFill xmlns:a14="http://schemas.microsoft.com/office/drawing/2010/main">
                  <a:noFill/>
                </a14:hiddenFill>
              </a:ext>
            </a:extLst>
          </p:spPr>
        </p:cxnSp>
        <p:sp>
          <p:nvSpPr>
            <p:cNvPr id="110" name="Oval 109">
              <a:extLst>
                <a:ext uri="{FF2B5EF4-FFF2-40B4-BE49-F238E27FC236}">
                  <a16:creationId xmlns:a16="http://schemas.microsoft.com/office/drawing/2014/main" id="{F2DBB4F8-9D1B-423A-8646-680453FDE584}"/>
                </a:ext>
              </a:extLst>
            </p:cNvPr>
            <p:cNvSpPr/>
            <p:nvPr/>
          </p:nvSpPr>
          <p:spPr bwMode="auto">
            <a:xfrm>
              <a:off x="6710863" y="5058863"/>
              <a:ext cx="76200" cy="74613"/>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C00000"/>
                </a:solidFill>
              </a:endParaRPr>
            </a:p>
          </p:txBody>
        </p:sp>
        <p:cxnSp>
          <p:nvCxnSpPr>
            <p:cNvPr id="116" name="Straight Connector 115">
              <a:extLst>
                <a:ext uri="{FF2B5EF4-FFF2-40B4-BE49-F238E27FC236}">
                  <a16:creationId xmlns:a16="http://schemas.microsoft.com/office/drawing/2014/main" id="{B43F6ED8-F5EE-43A8-832E-3A0385B8061C}"/>
                </a:ext>
              </a:extLst>
            </p:cNvPr>
            <p:cNvCxnSpPr>
              <a:cxnSpLocks/>
            </p:cNvCxnSpPr>
            <p:nvPr/>
          </p:nvCxnSpPr>
          <p:spPr bwMode="auto">
            <a:xfrm>
              <a:off x="7796947" y="5102855"/>
              <a:ext cx="0" cy="31438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5" name="AutoShape 32">
              <a:extLst>
                <a:ext uri="{FF2B5EF4-FFF2-40B4-BE49-F238E27FC236}">
                  <a16:creationId xmlns:a16="http://schemas.microsoft.com/office/drawing/2014/main" id="{1A9C4927-45D6-4E74-99D4-F99E7B23226A}"/>
                </a:ext>
              </a:extLst>
            </p:cNvPr>
            <p:cNvCxnSpPr>
              <a:cxnSpLocks noChangeShapeType="1"/>
            </p:cNvCxnSpPr>
            <p:nvPr/>
          </p:nvCxnSpPr>
          <p:spPr bwMode="auto">
            <a:xfrm>
              <a:off x="5166043" y="4662969"/>
              <a:ext cx="0" cy="380013"/>
            </a:xfrm>
            <a:prstGeom prst="straightConnector1">
              <a:avLst/>
            </a:prstGeom>
            <a:noFill/>
            <a:ln w="38100">
              <a:solidFill>
                <a:srgbClr val="00B050"/>
              </a:solidFill>
              <a:round/>
              <a:headEnd/>
              <a:tailEnd/>
            </a:ln>
            <a:extLst>
              <a:ext uri="{909E8E84-426E-40DD-AFC4-6F175D3DCCD1}">
                <a14:hiddenFill xmlns:a14="http://schemas.microsoft.com/office/drawing/2010/main">
                  <a:noFill/>
                </a14:hiddenFill>
              </a:ext>
            </a:extLst>
          </p:spPr>
        </p:cxnSp>
        <p:sp>
          <p:nvSpPr>
            <p:cNvPr id="99" name="Rectangle 98">
              <a:extLst>
                <a:ext uri="{FF2B5EF4-FFF2-40B4-BE49-F238E27FC236}">
                  <a16:creationId xmlns:a16="http://schemas.microsoft.com/office/drawing/2014/main" id="{0E1978AE-5897-4973-B484-A3BEDC829C7D}"/>
                </a:ext>
              </a:extLst>
            </p:cNvPr>
            <p:cNvSpPr/>
            <p:nvPr/>
          </p:nvSpPr>
          <p:spPr bwMode="auto">
            <a:xfrm rot="5400000">
              <a:off x="6207473" y="6141887"/>
              <a:ext cx="349253" cy="80992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 name="Oval 99">
              <a:extLst>
                <a:ext uri="{FF2B5EF4-FFF2-40B4-BE49-F238E27FC236}">
                  <a16:creationId xmlns:a16="http://schemas.microsoft.com/office/drawing/2014/main" id="{2F774A41-4757-440C-B70D-604B29EA9F8E}"/>
                </a:ext>
              </a:extLst>
            </p:cNvPr>
            <p:cNvSpPr/>
            <p:nvPr/>
          </p:nvSpPr>
          <p:spPr bwMode="auto">
            <a:xfrm rot="5400000">
              <a:off x="6514978" y="6342850"/>
              <a:ext cx="76200" cy="7461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C00000"/>
                </a:solidFill>
              </a:endParaRPr>
            </a:p>
          </p:txBody>
        </p:sp>
        <p:sp>
          <p:nvSpPr>
            <p:cNvPr id="101" name="Oval 100">
              <a:extLst>
                <a:ext uri="{FF2B5EF4-FFF2-40B4-BE49-F238E27FC236}">
                  <a16:creationId xmlns:a16="http://schemas.microsoft.com/office/drawing/2014/main" id="{A1C3D07E-A7E3-4BCB-87AF-82F28658A758}"/>
                </a:ext>
              </a:extLst>
            </p:cNvPr>
            <p:cNvSpPr/>
            <p:nvPr/>
          </p:nvSpPr>
          <p:spPr bwMode="auto">
            <a:xfrm rot="5400000">
              <a:off x="6251448" y="6325388"/>
              <a:ext cx="76200" cy="7461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C00000"/>
                </a:solidFill>
              </a:endParaRPr>
            </a:p>
          </p:txBody>
        </p:sp>
        <p:sp>
          <p:nvSpPr>
            <p:cNvPr id="102" name="Text Box 511">
              <a:extLst>
                <a:ext uri="{FF2B5EF4-FFF2-40B4-BE49-F238E27FC236}">
                  <a16:creationId xmlns:a16="http://schemas.microsoft.com/office/drawing/2014/main" id="{EB965A77-6A14-4F55-BD0D-D09F7253626F}"/>
                </a:ext>
              </a:extLst>
            </p:cNvPr>
            <p:cNvSpPr txBox="1"/>
            <p:nvPr/>
          </p:nvSpPr>
          <p:spPr bwMode="auto">
            <a:xfrm rot="5400000" flipV="1">
              <a:off x="5850179" y="6320545"/>
              <a:ext cx="290514" cy="26186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dirty="0">
                  <a:ea typeface="Calibri"/>
                  <a:cs typeface="Times New Roman"/>
                </a:rPr>
                <a:t>+</a:t>
              </a:r>
              <a:r>
                <a:rPr lang="en-US" sz="1200" dirty="0">
                  <a:ea typeface="Calibri"/>
                  <a:cs typeface="Times New Roman"/>
                </a:rPr>
                <a:t> </a:t>
              </a:r>
              <a:endParaRPr lang="en-US" sz="1100" dirty="0">
                <a:ea typeface="Calibri"/>
                <a:cs typeface="Times New Roman"/>
              </a:endParaRPr>
            </a:p>
          </p:txBody>
        </p:sp>
        <p:sp>
          <p:nvSpPr>
            <p:cNvPr id="98" name="Text Box 511">
              <a:extLst>
                <a:ext uri="{FF2B5EF4-FFF2-40B4-BE49-F238E27FC236}">
                  <a16:creationId xmlns:a16="http://schemas.microsoft.com/office/drawing/2014/main" id="{071B5153-CDA7-4760-8B07-24661F5FA32B}"/>
                </a:ext>
              </a:extLst>
            </p:cNvPr>
            <p:cNvSpPr txBox="1"/>
            <p:nvPr/>
          </p:nvSpPr>
          <p:spPr bwMode="auto">
            <a:xfrm>
              <a:off x="6092722" y="6407641"/>
              <a:ext cx="590699" cy="22907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1400" dirty="0">
                  <a:solidFill>
                    <a:schemeClr val="tx1"/>
                  </a:solidFill>
                  <a:ea typeface="Calibri"/>
                  <a:cs typeface="Times New Roman"/>
                </a:rPr>
                <a:t>9V</a:t>
              </a:r>
              <a:endParaRPr lang="en-US" sz="1400" baseline="-25000" dirty="0">
                <a:solidFill>
                  <a:schemeClr val="tx1"/>
                </a:solidFill>
                <a:ea typeface="Calibri"/>
                <a:cs typeface="Times New Roman"/>
              </a:endParaRPr>
            </a:p>
          </p:txBody>
        </p:sp>
        <p:sp>
          <p:nvSpPr>
            <p:cNvPr id="127" name="Text Box 511">
              <a:extLst>
                <a:ext uri="{FF2B5EF4-FFF2-40B4-BE49-F238E27FC236}">
                  <a16:creationId xmlns:a16="http://schemas.microsoft.com/office/drawing/2014/main" id="{F486FB1C-DD8A-463E-937C-2D886802FAE4}"/>
                </a:ext>
              </a:extLst>
            </p:cNvPr>
            <p:cNvSpPr txBox="1"/>
            <p:nvPr/>
          </p:nvSpPr>
          <p:spPr bwMode="auto">
            <a:xfrm rot="10800000" flipH="1" flipV="1">
              <a:off x="6572568" y="6165075"/>
              <a:ext cx="240347" cy="47774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2400" b="1" dirty="0">
                  <a:ea typeface="Calibri"/>
                  <a:cs typeface="Times New Roman"/>
                </a:rPr>
                <a:t>-</a:t>
              </a:r>
              <a:r>
                <a:rPr lang="en-US" sz="1100" dirty="0">
                  <a:ea typeface="Calibri"/>
                  <a:cs typeface="Times New Roman"/>
                </a:rPr>
                <a:t> </a:t>
              </a:r>
              <a:endParaRPr lang="en-US" sz="1050" dirty="0">
                <a:ea typeface="Calibri"/>
                <a:cs typeface="Times New Roman"/>
              </a:endParaRPr>
            </a:p>
          </p:txBody>
        </p:sp>
        <p:grpSp>
          <p:nvGrpSpPr>
            <p:cNvPr id="84" name="Group 142">
              <a:extLst>
                <a:ext uri="{FF2B5EF4-FFF2-40B4-BE49-F238E27FC236}">
                  <a16:creationId xmlns:a16="http://schemas.microsoft.com/office/drawing/2014/main" id="{320716B4-02FA-4F7A-A9E5-839103D441D0}"/>
                </a:ext>
              </a:extLst>
            </p:cNvPr>
            <p:cNvGrpSpPr>
              <a:grpSpLocks/>
            </p:cNvGrpSpPr>
            <p:nvPr/>
          </p:nvGrpSpPr>
          <p:grpSpPr bwMode="auto">
            <a:xfrm rot="10800000">
              <a:off x="4187544" y="4659918"/>
              <a:ext cx="306359" cy="1642885"/>
              <a:chOff x="5767382" y="3551136"/>
              <a:chExt cx="395766" cy="2165260"/>
            </a:xfrm>
          </p:grpSpPr>
          <p:cxnSp>
            <p:nvCxnSpPr>
              <p:cNvPr id="85" name="AutoShape 3">
                <a:extLst>
                  <a:ext uri="{FF2B5EF4-FFF2-40B4-BE49-F238E27FC236}">
                    <a16:creationId xmlns:a16="http://schemas.microsoft.com/office/drawing/2014/main" id="{02614D45-FC93-4935-AB31-F9BB5A99005E}"/>
                  </a:ext>
                </a:extLst>
              </p:cNvPr>
              <p:cNvCxnSpPr>
                <a:cxnSpLocks noChangeShapeType="1"/>
              </p:cNvCxnSpPr>
              <p:nvPr/>
            </p:nvCxnSpPr>
            <p:spPr bwMode="auto">
              <a:xfrm>
                <a:off x="5804745" y="4449929"/>
                <a:ext cx="314777"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86" name="AutoShape 5">
                <a:extLst>
                  <a:ext uri="{FF2B5EF4-FFF2-40B4-BE49-F238E27FC236}">
                    <a16:creationId xmlns:a16="http://schemas.microsoft.com/office/drawing/2014/main" id="{870D9A00-BC9A-4BA3-A2AE-91146B82F050}"/>
                  </a:ext>
                </a:extLst>
              </p:cNvPr>
              <p:cNvCxnSpPr>
                <a:cxnSpLocks noChangeShapeType="1"/>
              </p:cNvCxnSpPr>
              <p:nvPr/>
            </p:nvCxnSpPr>
            <p:spPr bwMode="auto">
              <a:xfrm rot="10800000">
                <a:off x="5965825" y="3551136"/>
                <a:ext cx="0" cy="898794"/>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87" name="Straight Connector 145">
                <a:extLst>
                  <a:ext uri="{FF2B5EF4-FFF2-40B4-BE49-F238E27FC236}">
                    <a16:creationId xmlns:a16="http://schemas.microsoft.com/office/drawing/2014/main" id="{979463E0-1869-4F7E-BB70-4EAA4975C16A}"/>
                  </a:ext>
                </a:extLst>
              </p:cNvPr>
              <p:cNvCxnSpPr>
                <a:cxnSpLocks noChangeShapeType="1"/>
              </p:cNvCxnSpPr>
              <p:nvPr/>
            </p:nvCxnSpPr>
            <p:spPr bwMode="auto">
              <a:xfrm>
                <a:off x="5817607" y="4446754"/>
                <a:ext cx="148218" cy="317500"/>
              </a:xfrm>
              <a:prstGeom prst="line">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88" name="Straight Connector 146">
                <a:extLst>
                  <a:ext uri="{FF2B5EF4-FFF2-40B4-BE49-F238E27FC236}">
                    <a16:creationId xmlns:a16="http://schemas.microsoft.com/office/drawing/2014/main" id="{F22F4F4F-4427-4B38-9FBC-543C99B606EE}"/>
                  </a:ext>
                </a:extLst>
              </p:cNvPr>
              <p:cNvCxnSpPr>
                <a:cxnSpLocks noChangeShapeType="1"/>
              </p:cNvCxnSpPr>
              <p:nvPr/>
            </p:nvCxnSpPr>
            <p:spPr bwMode="auto">
              <a:xfrm flipV="1">
                <a:off x="5962573" y="4446754"/>
                <a:ext cx="148218" cy="317500"/>
              </a:xfrm>
              <a:prstGeom prst="line">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89" name="AutoShape 32">
                <a:extLst>
                  <a:ext uri="{FF2B5EF4-FFF2-40B4-BE49-F238E27FC236}">
                    <a16:creationId xmlns:a16="http://schemas.microsoft.com/office/drawing/2014/main" id="{77C2EE4C-85A2-413C-A600-1B040E3F3BC2}"/>
                  </a:ext>
                </a:extLst>
              </p:cNvPr>
              <p:cNvCxnSpPr>
                <a:cxnSpLocks noChangeShapeType="1"/>
              </p:cNvCxnSpPr>
              <p:nvPr/>
            </p:nvCxnSpPr>
            <p:spPr bwMode="auto">
              <a:xfrm rot="10800000" flipV="1">
                <a:off x="5961673" y="4757109"/>
                <a:ext cx="0" cy="959287"/>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90" name="AutoShape 3">
                <a:extLst>
                  <a:ext uri="{FF2B5EF4-FFF2-40B4-BE49-F238E27FC236}">
                    <a16:creationId xmlns:a16="http://schemas.microsoft.com/office/drawing/2014/main" id="{A1B522A2-78A8-4C14-953D-91BF292A30F8}"/>
                  </a:ext>
                </a:extLst>
              </p:cNvPr>
              <p:cNvCxnSpPr>
                <a:cxnSpLocks noChangeShapeType="1"/>
              </p:cNvCxnSpPr>
              <p:nvPr/>
            </p:nvCxnSpPr>
            <p:spPr bwMode="auto">
              <a:xfrm>
                <a:off x="5822369" y="4753390"/>
                <a:ext cx="278316"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sp>
            <p:nvSpPr>
              <p:cNvPr id="91" name="Rectangle 90">
                <a:extLst>
                  <a:ext uri="{FF2B5EF4-FFF2-40B4-BE49-F238E27FC236}">
                    <a16:creationId xmlns:a16="http://schemas.microsoft.com/office/drawing/2014/main" id="{4FF7D038-4CB8-4E4C-9F87-03142266C866}"/>
                  </a:ext>
                </a:extLst>
              </p:cNvPr>
              <p:cNvSpPr/>
              <p:nvPr/>
            </p:nvSpPr>
            <p:spPr>
              <a:xfrm>
                <a:off x="5759990" y="4377676"/>
                <a:ext cx="45117" cy="150643"/>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92" name="Rectangle 91">
                <a:extLst>
                  <a:ext uri="{FF2B5EF4-FFF2-40B4-BE49-F238E27FC236}">
                    <a16:creationId xmlns:a16="http://schemas.microsoft.com/office/drawing/2014/main" id="{5CBBF9D3-26E5-4BBD-8C12-EEDF4A41B3C8}"/>
                  </a:ext>
                </a:extLst>
              </p:cNvPr>
              <p:cNvSpPr/>
              <p:nvPr/>
            </p:nvSpPr>
            <p:spPr>
              <a:xfrm>
                <a:off x="6110676" y="4367215"/>
                <a:ext cx="45117" cy="150643"/>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cxnSp>
          <p:nvCxnSpPr>
            <p:cNvPr id="93" name="AutoShape 3">
              <a:extLst>
                <a:ext uri="{FF2B5EF4-FFF2-40B4-BE49-F238E27FC236}">
                  <a16:creationId xmlns:a16="http://schemas.microsoft.com/office/drawing/2014/main" id="{A7D82739-8241-495E-9A15-EADA2C50DF6C}"/>
                </a:ext>
              </a:extLst>
            </p:cNvPr>
            <p:cNvCxnSpPr>
              <a:cxnSpLocks noChangeShapeType="1"/>
            </p:cNvCxnSpPr>
            <p:nvPr/>
          </p:nvCxnSpPr>
          <p:spPr bwMode="auto">
            <a:xfrm>
              <a:off x="4330406" y="6296454"/>
              <a:ext cx="809549"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95" name="AutoShape 3">
              <a:extLst>
                <a:ext uri="{FF2B5EF4-FFF2-40B4-BE49-F238E27FC236}">
                  <a16:creationId xmlns:a16="http://schemas.microsoft.com/office/drawing/2014/main" id="{E5CC6A6B-4935-418B-A68D-1120C3E3B49A}"/>
                </a:ext>
              </a:extLst>
            </p:cNvPr>
            <p:cNvCxnSpPr>
              <a:cxnSpLocks noChangeShapeType="1"/>
            </p:cNvCxnSpPr>
            <p:nvPr/>
          </p:nvCxnSpPr>
          <p:spPr bwMode="auto">
            <a:xfrm>
              <a:off x="4338331" y="4659918"/>
              <a:ext cx="840784"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nvGrpSpPr>
            <p:cNvPr id="96" name="Group 169">
              <a:extLst>
                <a:ext uri="{FF2B5EF4-FFF2-40B4-BE49-F238E27FC236}">
                  <a16:creationId xmlns:a16="http://schemas.microsoft.com/office/drawing/2014/main" id="{9A9790A0-C404-4B12-A0B5-4D7398F67C7A}"/>
                </a:ext>
              </a:extLst>
            </p:cNvPr>
            <p:cNvGrpSpPr>
              <a:grpSpLocks/>
            </p:cNvGrpSpPr>
            <p:nvPr/>
          </p:nvGrpSpPr>
          <p:grpSpPr bwMode="auto">
            <a:xfrm flipV="1">
              <a:off x="7157644" y="5096169"/>
              <a:ext cx="306358" cy="1102863"/>
              <a:chOff x="5767382" y="3622888"/>
              <a:chExt cx="395766" cy="1763910"/>
            </a:xfrm>
          </p:grpSpPr>
          <p:cxnSp>
            <p:nvCxnSpPr>
              <p:cNvPr id="97" name="AutoShape 3">
                <a:extLst>
                  <a:ext uri="{FF2B5EF4-FFF2-40B4-BE49-F238E27FC236}">
                    <a16:creationId xmlns:a16="http://schemas.microsoft.com/office/drawing/2014/main" id="{65075BE8-B155-464B-870A-AD5432CF7E4F}"/>
                  </a:ext>
                </a:extLst>
              </p:cNvPr>
              <p:cNvCxnSpPr>
                <a:cxnSpLocks noChangeShapeType="1"/>
              </p:cNvCxnSpPr>
              <p:nvPr/>
            </p:nvCxnSpPr>
            <p:spPr bwMode="auto">
              <a:xfrm>
                <a:off x="5804745" y="4449929"/>
                <a:ext cx="314777"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03" name="AutoShape 5">
                <a:extLst>
                  <a:ext uri="{FF2B5EF4-FFF2-40B4-BE49-F238E27FC236}">
                    <a16:creationId xmlns:a16="http://schemas.microsoft.com/office/drawing/2014/main" id="{320E73C4-8864-4015-AF5A-02614C1F6C86}"/>
                  </a:ext>
                </a:extLst>
              </p:cNvPr>
              <p:cNvCxnSpPr>
                <a:cxnSpLocks noChangeShapeType="1"/>
              </p:cNvCxnSpPr>
              <p:nvPr/>
            </p:nvCxnSpPr>
            <p:spPr bwMode="auto">
              <a:xfrm flipV="1">
                <a:off x="5965825" y="3622888"/>
                <a:ext cx="0" cy="827042"/>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05" name="Straight Connector 172">
                <a:extLst>
                  <a:ext uri="{FF2B5EF4-FFF2-40B4-BE49-F238E27FC236}">
                    <a16:creationId xmlns:a16="http://schemas.microsoft.com/office/drawing/2014/main" id="{52CB2957-7868-4895-BC74-FB2B2552755D}"/>
                  </a:ext>
                </a:extLst>
              </p:cNvPr>
              <p:cNvCxnSpPr>
                <a:cxnSpLocks noChangeShapeType="1"/>
              </p:cNvCxnSpPr>
              <p:nvPr/>
            </p:nvCxnSpPr>
            <p:spPr bwMode="auto">
              <a:xfrm>
                <a:off x="5817607" y="4446754"/>
                <a:ext cx="148218" cy="317500"/>
              </a:xfrm>
              <a:prstGeom prst="line">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06" name="Straight Connector 173">
                <a:extLst>
                  <a:ext uri="{FF2B5EF4-FFF2-40B4-BE49-F238E27FC236}">
                    <a16:creationId xmlns:a16="http://schemas.microsoft.com/office/drawing/2014/main" id="{A3C800FE-0B65-4D5E-9938-9BEC53F8DA0B}"/>
                  </a:ext>
                </a:extLst>
              </p:cNvPr>
              <p:cNvCxnSpPr>
                <a:cxnSpLocks noChangeShapeType="1"/>
              </p:cNvCxnSpPr>
              <p:nvPr/>
            </p:nvCxnSpPr>
            <p:spPr bwMode="auto">
              <a:xfrm flipV="1">
                <a:off x="5962573" y="4446754"/>
                <a:ext cx="148218" cy="317500"/>
              </a:xfrm>
              <a:prstGeom prst="line">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07" name="AutoShape 32">
                <a:extLst>
                  <a:ext uri="{FF2B5EF4-FFF2-40B4-BE49-F238E27FC236}">
                    <a16:creationId xmlns:a16="http://schemas.microsoft.com/office/drawing/2014/main" id="{B842C2B3-044A-4FAF-B884-CDA2BE3A2AD3}"/>
                  </a:ext>
                </a:extLst>
              </p:cNvPr>
              <p:cNvCxnSpPr>
                <a:cxnSpLocks noChangeShapeType="1"/>
              </p:cNvCxnSpPr>
              <p:nvPr/>
            </p:nvCxnSpPr>
            <p:spPr bwMode="auto">
              <a:xfrm rot="10800000" flipV="1">
                <a:off x="5961673" y="4757108"/>
                <a:ext cx="0" cy="62969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08" name="AutoShape 3">
                <a:extLst>
                  <a:ext uri="{FF2B5EF4-FFF2-40B4-BE49-F238E27FC236}">
                    <a16:creationId xmlns:a16="http://schemas.microsoft.com/office/drawing/2014/main" id="{46D53C25-85AF-4AAC-AB37-E7B90D0ACD1B}"/>
                  </a:ext>
                </a:extLst>
              </p:cNvPr>
              <p:cNvCxnSpPr>
                <a:cxnSpLocks noChangeShapeType="1"/>
              </p:cNvCxnSpPr>
              <p:nvPr/>
            </p:nvCxnSpPr>
            <p:spPr bwMode="auto">
              <a:xfrm>
                <a:off x="5822369" y="4753390"/>
                <a:ext cx="278316"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sp>
            <p:nvSpPr>
              <p:cNvPr id="109" name="Rectangle 108">
                <a:extLst>
                  <a:ext uri="{FF2B5EF4-FFF2-40B4-BE49-F238E27FC236}">
                    <a16:creationId xmlns:a16="http://schemas.microsoft.com/office/drawing/2014/main" id="{FE9F5AEE-947B-4DF2-AE81-C32987E2F74C}"/>
                  </a:ext>
                </a:extLst>
              </p:cNvPr>
              <p:cNvSpPr/>
              <p:nvPr/>
            </p:nvSpPr>
            <p:spPr>
              <a:xfrm>
                <a:off x="5766983" y="4387562"/>
                <a:ext cx="45118" cy="150806"/>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11" name="Rectangle 110">
                <a:extLst>
                  <a:ext uri="{FF2B5EF4-FFF2-40B4-BE49-F238E27FC236}">
                    <a16:creationId xmlns:a16="http://schemas.microsoft.com/office/drawing/2014/main" id="{660145B5-7B2C-43BB-8EE5-0D376EDD0851}"/>
                  </a:ext>
                </a:extLst>
              </p:cNvPr>
              <p:cNvSpPr/>
              <p:nvPr/>
            </p:nvSpPr>
            <p:spPr>
              <a:xfrm>
                <a:off x="6117669" y="4377089"/>
                <a:ext cx="45118" cy="150806"/>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sp>
          <p:nvSpPr>
            <p:cNvPr id="112" name="Oval 111">
              <a:extLst>
                <a:ext uri="{FF2B5EF4-FFF2-40B4-BE49-F238E27FC236}">
                  <a16:creationId xmlns:a16="http://schemas.microsoft.com/office/drawing/2014/main" id="{6C555251-9BB7-4582-9DF7-A9237F6653A6}"/>
                </a:ext>
              </a:extLst>
            </p:cNvPr>
            <p:cNvSpPr/>
            <p:nvPr/>
          </p:nvSpPr>
          <p:spPr>
            <a:xfrm>
              <a:off x="7538063" y="5397732"/>
              <a:ext cx="510666" cy="510666"/>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M</a:t>
              </a:r>
            </a:p>
          </p:txBody>
        </p:sp>
      </p:grpSp>
      <p:grpSp>
        <p:nvGrpSpPr>
          <p:cNvPr id="113" name="Group 112">
            <a:extLst>
              <a:ext uri="{FF2B5EF4-FFF2-40B4-BE49-F238E27FC236}">
                <a16:creationId xmlns:a16="http://schemas.microsoft.com/office/drawing/2014/main" id="{A13D99DD-0646-4917-910E-A5E084C1B253}"/>
              </a:ext>
            </a:extLst>
          </p:cNvPr>
          <p:cNvGrpSpPr>
            <a:grpSpLocks/>
          </p:cNvGrpSpPr>
          <p:nvPr/>
        </p:nvGrpSpPr>
        <p:grpSpPr bwMode="auto">
          <a:xfrm>
            <a:off x="8099561" y="1684673"/>
            <a:ext cx="2812256" cy="1863175"/>
            <a:chOff x="2083705" y="3232202"/>
            <a:chExt cx="2812596" cy="1863068"/>
          </a:xfrm>
        </p:grpSpPr>
        <p:sp>
          <p:nvSpPr>
            <p:cNvPr id="114" name="Text Box 511">
              <a:extLst>
                <a:ext uri="{FF2B5EF4-FFF2-40B4-BE49-F238E27FC236}">
                  <a16:creationId xmlns:a16="http://schemas.microsoft.com/office/drawing/2014/main" id="{CDC0240D-45C6-4B7D-B2A9-0418C577133D}"/>
                </a:ext>
              </a:extLst>
            </p:cNvPr>
            <p:cNvSpPr txBox="1"/>
            <p:nvPr/>
          </p:nvSpPr>
          <p:spPr bwMode="auto">
            <a:xfrm>
              <a:off x="3629323" y="3232202"/>
              <a:ext cx="1266978" cy="84725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defRPr/>
              </a:pPr>
              <a:r>
                <a:rPr lang="en-US" sz="2400" b="1" dirty="0">
                  <a:solidFill>
                    <a:schemeClr val="tx1"/>
                  </a:solidFill>
                  <a:ea typeface="Calibri"/>
                  <a:cs typeface="Times New Roman"/>
                </a:rPr>
                <a:t>?</a:t>
              </a:r>
            </a:p>
            <a:p>
              <a:pPr algn="ctr">
                <a:lnSpc>
                  <a:spcPct val="115000"/>
                </a:lnSpc>
                <a:spcBef>
                  <a:spcPts val="0"/>
                </a:spcBef>
                <a:spcAft>
                  <a:spcPts val="1000"/>
                </a:spcAft>
                <a:defRPr/>
              </a:pPr>
              <a:r>
                <a:rPr lang="en-US" b="1" dirty="0">
                  <a:solidFill>
                    <a:schemeClr val="tx1"/>
                  </a:solidFill>
                  <a:ea typeface="Calibri"/>
                  <a:cs typeface="Times New Roman"/>
                </a:rPr>
                <a:t>diodes</a:t>
              </a:r>
              <a:endParaRPr lang="en-US" sz="1400" dirty="0">
                <a:solidFill>
                  <a:schemeClr val="bg1"/>
                </a:solidFill>
                <a:ea typeface="Calibri"/>
                <a:cs typeface="Times New Roman"/>
              </a:endParaRPr>
            </a:p>
          </p:txBody>
        </p:sp>
        <p:cxnSp>
          <p:nvCxnSpPr>
            <p:cNvPr id="126" name="Straight Arrow Connector 125">
              <a:extLst>
                <a:ext uri="{FF2B5EF4-FFF2-40B4-BE49-F238E27FC236}">
                  <a16:creationId xmlns:a16="http://schemas.microsoft.com/office/drawing/2014/main" id="{289823D8-EE65-4947-9699-C278C0F29079}"/>
                </a:ext>
              </a:extLst>
            </p:cNvPr>
            <p:cNvCxnSpPr>
              <a:cxnSpLocks/>
            </p:cNvCxnSpPr>
            <p:nvPr/>
          </p:nvCxnSpPr>
          <p:spPr bwMode="auto">
            <a:xfrm flipH="1">
              <a:off x="2083705" y="4095802"/>
              <a:ext cx="2203925" cy="999468"/>
            </a:xfrm>
            <a:prstGeom prst="straightConnector1">
              <a:avLst/>
            </a:prstGeom>
            <a:ln w="127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CE557031-3D59-43AC-8984-37BB1988E284}"/>
                </a:ext>
              </a:extLst>
            </p:cNvPr>
            <p:cNvCxnSpPr>
              <a:cxnSpLocks/>
            </p:cNvCxnSpPr>
            <p:nvPr/>
          </p:nvCxnSpPr>
          <p:spPr bwMode="auto">
            <a:xfrm>
              <a:off x="4295565" y="4086942"/>
              <a:ext cx="493649" cy="946346"/>
            </a:xfrm>
            <a:prstGeom prst="straightConnector1">
              <a:avLst/>
            </a:prstGeom>
            <a:ln w="127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5341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3"/>
                                        </p:tgtEl>
                                        <p:attrNameLst>
                                          <p:attrName>style.visibility</p:attrName>
                                        </p:attrNameLst>
                                      </p:cBhvr>
                                      <p:to>
                                        <p:strVal val="visible"/>
                                      </p:to>
                                    </p:set>
                                    <p:animEffect transition="in" filter="fade">
                                      <p:cBhvr>
                                        <p:cTn id="19" dur="1000"/>
                                        <p:tgtEl>
                                          <p:spTgt spid="113"/>
                                        </p:tgtEl>
                                      </p:cBhvr>
                                    </p:animEffect>
                                    <p:anim calcmode="lin" valueType="num">
                                      <p:cBhvr>
                                        <p:cTn id="20" dur="1000" fill="hold"/>
                                        <p:tgtEl>
                                          <p:spTgt spid="113"/>
                                        </p:tgtEl>
                                        <p:attrNameLst>
                                          <p:attrName>ppt_x</p:attrName>
                                        </p:attrNameLst>
                                      </p:cBhvr>
                                      <p:tavLst>
                                        <p:tav tm="0">
                                          <p:val>
                                            <p:strVal val="#ppt_x"/>
                                          </p:val>
                                        </p:tav>
                                        <p:tav tm="100000">
                                          <p:val>
                                            <p:strVal val="#ppt_x"/>
                                          </p:val>
                                        </p:tav>
                                      </p:tavLst>
                                    </p:anim>
                                    <p:anim calcmode="lin" valueType="num">
                                      <p:cBhvr>
                                        <p:cTn id="21" dur="1000" fill="hold"/>
                                        <p:tgtEl>
                                          <p:spTgt spid="1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Rectangle 296">
            <a:extLst>
              <a:ext uri="{FF2B5EF4-FFF2-40B4-BE49-F238E27FC236}">
                <a16:creationId xmlns:a16="http://schemas.microsoft.com/office/drawing/2014/main" id="{90BD9721-D808-49D9-AB3F-A07AC6AC82AE}"/>
              </a:ext>
            </a:extLst>
          </p:cNvPr>
          <p:cNvSpPr/>
          <p:nvPr/>
        </p:nvSpPr>
        <p:spPr>
          <a:xfrm>
            <a:off x="4900698" y="0"/>
            <a:ext cx="7291303" cy="685799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a:extLst>
              <a:ext uri="{FF2B5EF4-FFF2-40B4-BE49-F238E27FC236}">
                <a16:creationId xmlns:a16="http://schemas.microsoft.com/office/drawing/2014/main" id="{62938D7A-35EA-49E1-B151-4169DF4AA65E}"/>
              </a:ext>
            </a:extLst>
          </p:cNvPr>
          <p:cNvSpPr/>
          <p:nvPr/>
        </p:nvSpPr>
        <p:spPr>
          <a:xfrm>
            <a:off x="5431331" y="1475863"/>
            <a:ext cx="2274958" cy="4203577"/>
          </a:xfrm>
          <a:prstGeom prst="rect">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AF9F945A-7155-4828-81E1-722329993529}" type="slidenum">
              <a:rPr lang="en-US" smtClean="0"/>
              <a:t>5</a:t>
            </a:fld>
            <a:endParaRPr lang="en-US" dirty="0"/>
          </a:p>
        </p:txBody>
      </p:sp>
      <p:sp>
        <p:nvSpPr>
          <p:cNvPr id="21" name="Title 1"/>
          <p:cNvSpPr>
            <a:spLocks noGrp="1"/>
          </p:cNvSpPr>
          <p:nvPr>
            <p:ph type="title"/>
          </p:nvPr>
        </p:nvSpPr>
        <p:spPr>
          <a:xfrm>
            <a:off x="166658" y="275127"/>
            <a:ext cx="11796741" cy="705609"/>
          </a:xfrm>
        </p:spPr>
        <p:txBody>
          <a:bodyPr>
            <a:normAutofit/>
          </a:bodyPr>
          <a:lstStyle/>
          <a:p>
            <a:r>
              <a:rPr lang="en-US" dirty="0"/>
              <a:t>Why the Diodes?</a:t>
            </a:r>
          </a:p>
        </p:txBody>
      </p:sp>
      <p:grpSp>
        <p:nvGrpSpPr>
          <p:cNvPr id="208" name="Group 141">
            <a:extLst>
              <a:ext uri="{FF2B5EF4-FFF2-40B4-BE49-F238E27FC236}">
                <a16:creationId xmlns:a16="http://schemas.microsoft.com/office/drawing/2014/main" id="{EE8CC793-2A15-4381-9519-DBD7D0139B10}"/>
              </a:ext>
            </a:extLst>
          </p:cNvPr>
          <p:cNvGrpSpPr>
            <a:grpSpLocks/>
          </p:cNvGrpSpPr>
          <p:nvPr/>
        </p:nvGrpSpPr>
        <p:grpSpPr bwMode="auto">
          <a:xfrm>
            <a:off x="5460829" y="1801165"/>
            <a:ext cx="1801105" cy="3438709"/>
            <a:chOff x="5036217" y="1409653"/>
            <a:chExt cx="1801476" cy="3260047"/>
          </a:xfrm>
        </p:grpSpPr>
        <p:grpSp>
          <p:nvGrpSpPr>
            <p:cNvPr id="209" name="Group 30">
              <a:extLst>
                <a:ext uri="{FF2B5EF4-FFF2-40B4-BE49-F238E27FC236}">
                  <a16:creationId xmlns:a16="http://schemas.microsoft.com/office/drawing/2014/main" id="{68749026-861D-4C47-A595-4CAA48FF90F7}"/>
                </a:ext>
              </a:extLst>
            </p:cNvPr>
            <p:cNvGrpSpPr>
              <a:grpSpLocks/>
            </p:cNvGrpSpPr>
            <p:nvPr/>
          </p:nvGrpSpPr>
          <p:grpSpPr bwMode="auto">
            <a:xfrm rot="5400000">
              <a:off x="6209934" y="4251459"/>
              <a:ext cx="574558" cy="261924"/>
              <a:chOff x="-238576" y="0"/>
              <a:chExt cx="575761" cy="262890"/>
            </a:xfrm>
          </p:grpSpPr>
          <p:grpSp>
            <p:nvGrpSpPr>
              <p:cNvPr id="258" name="Group 34">
                <a:extLst>
                  <a:ext uri="{FF2B5EF4-FFF2-40B4-BE49-F238E27FC236}">
                    <a16:creationId xmlns:a16="http://schemas.microsoft.com/office/drawing/2014/main" id="{EEB7416F-57D7-45D3-803A-91EBE6441DBA}"/>
                  </a:ext>
                </a:extLst>
              </p:cNvPr>
              <p:cNvGrpSpPr>
                <a:grpSpLocks/>
              </p:cNvGrpSpPr>
              <p:nvPr/>
            </p:nvGrpSpPr>
            <p:grpSpPr bwMode="auto">
              <a:xfrm>
                <a:off x="219075" y="0"/>
                <a:ext cx="118110" cy="262890"/>
                <a:chOff x="0" y="0"/>
                <a:chExt cx="118368" cy="262890"/>
              </a:xfrm>
            </p:grpSpPr>
            <p:cxnSp>
              <p:nvCxnSpPr>
                <p:cNvPr id="260" name="AutoShape 4">
                  <a:extLst>
                    <a:ext uri="{FF2B5EF4-FFF2-40B4-BE49-F238E27FC236}">
                      <a16:creationId xmlns:a16="http://schemas.microsoft.com/office/drawing/2014/main" id="{6DBFEF32-FC29-42FB-958B-4F33F5BE76E5}"/>
                    </a:ext>
                  </a:extLst>
                </p:cNvPr>
                <p:cNvCxnSpPr>
                  <a:cxnSpLocks noChangeShapeType="1"/>
                </p:cNvCxnSpPr>
                <p:nvPr/>
              </p:nvCxnSpPr>
              <p:spPr bwMode="auto">
                <a:xfrm rot="-5400000">
                  <a:off x="68580" y="131445"/>
                  <a:ext cx="99575"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261" name="AutoShape 3">
                  <a:extLst>
                    <a:ext uri="{FF2B5EF4-FFF2-40B4-BE49-F238E27FC236}">
                      <a16:creationId xmlns:a16="http://schemas.microsoft.com/office/drawing/2014/main" id="{41B44996-9F0D-4D2C-87F0-E6277A79CD13}"/>
                    </a:ext>
                  </a:extLst>
                </p:cNvPr>
                <p:cNvCxnSpPr>
                  <a:cxnSpLocks noChangeShapeType="1"/>
                </p:cNvCxnSpPr>
                <p:nvPr/>
              </p:nvCxnSpPr>
              <p:spPr bwMode="auto">
                <a:xfrm rot="-5400000">
                  <a:off x="-131445" y="131445"/>
                  <a:ext cx="262890"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262" name="AutoShape 3">
                  <a:extLst>
                    <a:ext uri="{FF2B5EF4-FFF2-40B4-BE49-F238E27FC236}">
                      <a16:creationId xmlns:a16="http://schemas.microsoft.com/office/drawing/2014/main" id="{97436314-4A88-4444-A4BB-A93EFD32E8E1}"/>
                    </a:ext>
                  </a:extLst>
                </p:cNvPr>
                <p:cNvCxnSpPr>
                  <a:cxnSpLocks noChangeShapeType="1"/>
                </p:cNvCxnSpPr>
                <p:nvPr/>
              </p:nvCxnSpPr>
              <p:spPr bwMode="auto">
                <a:xfrm rot="-5400000">
                  <a:off x="-26670" y="131445"/>
                  <a:ext cx="178536"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cxnSp>
            <p:nvCxnSpPr>
              <p:cNvPr id="259" name="AutoShape 32">
                <a:extLst>
                  <a:ext uri="{FF2B5EF4-FFF2-40B4-BE49-F238E27FC236}">
                    <a16:creationId xmlns:a16="http://schemas.microsoft.com/office/drawing/2014/main" id="{12C10B21-4EBC-464E-BE77-FC3CADDDB789}"/>
                  </a:ext>
                </a:extLst>
              </p:cNvPr>
              <p:cNvCxnSpPr>
                <a:cxnSpLocks noChangeShapeType="1"/>
              </p:cNvCxnSpPr>
              <p:nvPr/>
            </p:nvCxnSpPr>
            <p:spPr bwMode="auto">
              <a:xfrm rot="-5400000">
                <a:off x="-12241" y="-92985"/>
                <a:ext cx="1806" cy="454475"/>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grpSp>
          <p:nvGrpSpPr>
            <p:cNvPr id="210" name="Group 21">
              <a:extLst>
                <a:ext uri="{FF2B5EF4-FFF2-40B4-BE49-F238E27FC236}">
                  <a16:creationId xmlns:a16="http://schemas.microsoft.com/office/drawing/2014/main" id="{BF7BFB40-9F3E-4839-90B1-D0A35833F297}"/>
                </a:ext>
              </a:extLst>
            </p:cNvPr>
            <p:cNvGrpSpPr>
              <a:grpSpLocks/>
            </p:cNvGrpSpPr>
            <p:nvPr/>
          </p:nvGrpSpPr>
          <p:grpSpPr bwMode="auto">
            <a:xfrm>
              <a:off x="6096000" y="1728277"/>
              <a:ext cx="697668" cy="1538364"/>
              <a:chOff x="1863249" y="1755715"/>
              <a:chExt cx="697706" cy="1538684"/>
            </a:xfrm>
          </p:grpSpPr>
          <p:grpSp>
            <p:nvGrpSpPr>
              <p:cNvPr id="247" name="Group 20">
                <a:extLst>
                  <a:ext uri="{FF2B5EF4-FFF2-40B4-BE49-F238E27FC236}">
                    <a16:creationId xmlns:a16="http://schemas.microsoft.com/office/drawing/2014/main" id="{AC660E63-429B-4BEB-AEF8-CC45D32AB423}"/>
                  </a:ext>
                </a:extLst>
              </p:cNvPr>
              <p:cNvGrpSpPr>
                <a:grpSpLocks/>
              </p:cNvGrpSpPr>
              <p:nvPr/>
            </p:nvGrpSpPr>
            <p:grpSpPr bwMode="auto">
              <a:xfrm>
                <a:off x="2039459" y="1755715"/>
                <a:ext cx="521496" cy="1538684"/>
                <a:chOff x="2039459" y="1755715"/>
                <a:chExt cx="521496" cy="1538684"/>
              </a:xfrm>
            </p:grpSpPr>
            <p:sp>
              <p:nvSpPr>
                <p:cNvPr id="251" name="Oval 250">
                  <a:extLst>
                    <a:ext uri="{FF2B5EF4-FFF2-40B4-BE49-F238E27FC236}">
                      <a16:creationId xmlns:a16="http://schemas.microsoft.com/office/drawing/2014/main" id="{242FD067-25A3-40F6-8F60-B1703B8802C1}"/>
                    </a:ext>
                  </a:extLst>
                </p:cNvPr>
                <p:cNvSpPr/>
                <p:nvPr/>
              </p:nvSpPr>
              <p:spPr>
                <a:xfrm>
                  <a:off x="2039685" y="2237125"/>
                  <a:ext cx="520836" cy="520700"/>
                </a:xfrm>
                <a:prstGeom prst="ellipse">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52" name="AutoShape 5">
                  <a:extLst>
                    <a:ext uri="{FF2B5EF4-FFF2-40B4-BE49-F238E27FC236}">
                      <a16:creationId xmlns:a16="http://schemas.microsoft.com/office/drawing/2014/main" id="{592A4AB8-F535-4B50-8BD1-659D5AC1E37E}"/>
                    </a:ext>
                  </a:extLst>
                </p:cNvPr>
                <p:cNvCxnSpPr>
                  <a:cxnSpLocks noChangeShapeType="1"/>
                </p:cNvCxnSpPr>
                <p:nvPr/>
              </p:nvCxnSpPr>
              <p:spPr bwMode="auto">
                <a:xfrm flipV="1">
                  <a:off x="2192029" y="2325555"/>
                  <a:ext cx="122442" cy="7652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253" name="AutoShape 5">
                  <a:extLst>
                    <a:ext uri="{FF2B5EF4-FFF2-40B4-BE49-F238E27FC236}">
                      <a16:creationId xmlns:a16="http://schemas.microsoft.com/office/drawing/2014/main" id="{52C4053E-0605-4CBA-B540-737A7FF5A75B}"/>
                    </a:ext>
                  </a:extLst>
                </p:cNvPr>
                <p:cNvCxnSpPr>
                  <a:cxnSpLocks noChangeShapeType="1"/>
                </p:cNvCxnSpPr>
                <p:nvPr/>
              </p:nvCxnSpPr>
              <p:spPr bwMode="auto">
                <a:xfrm>
                  <a:off x="2190487" y="2600642"/>
                  <a:ext cx="122442" cy="76529"/>
                </a:xfrm>
                <a:prstGeom prst="straightConnector1">
                  <a:avLst/>
                </a:prstGeom>
                <a:noFill/>
                <a:ln w="19050">
                  <a:solidFill>
                    <a:srgbClr val="002060"/>
                  </a:solidFill>
                  <a:round/>
                  <a:headEnd/>
                  <a:tailEnd type="triangle" w="med" len="med"/>
                </a:ln>
                <a:extLst>
                  <a:ext uri="{909E8E84-426E-40DD-AFC4-6F175D3DCCD1}">
                    <a14:hiddenFill xmlns:a14="http://schemas.microsoft.com/office/drawing/2010/main">
                      <a:noFill/>
                    </a14:hiddenFill>
                  </a:ext>
                </a:extLst>
              </p:spPr>
            </p:cxnSp>
            <p:cxnSp>
              <p:nvCxnSpPr>
                <p:cNvPr id="254" name="AutoShape 5">
                  <a:extLst>
                    <a:ext uri="{FF2B5EF4-FFF2-40B4-BE49-F238E27FC236}">
                      <a16:creationId xmlns:a16="http://schemas.microsoft.com/office/drawing/2014/main" id="{79646B8A-91FA-4C95-B1D8-76A922075A4C}"/>
                    </a:ext>
                  </a:extLst>
                </p:cNvPr>
                <p:cNvCxnSpPr>
                  <a:cxnSpLocks noChangeShapeType="1"/>
                </p:cNvCxnSpPr>
                <p:nvPr/>
              </p:nvCxnSpPr>
              <p:spPr bwMode="auto">
                <a:xfrm>
                  <a:off x="2200756" y="2606881"/>
                  <a:ext cx="122442" cy="7652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255" name="AutoShape 5">
                  <a:extLst>
                    <a:ext uri="{FF2B5EF4-FFF2-40B4-BE49-F238E27FC236}">
                      <a16:creationId xmlns:a16="http://schemas.microsoft.com/office/drawing/2014/main" id="{99A2B84D-B7BF-4BEB-AADD-C4DE8DBC20E7}"/>
                    </a:ext>
                  </a:extLst>
                </p:cNvPr>
                <p:cNvCxnSpPr>
                  <a:cxnSpLocks noChangeShapeType="1"/>
                </p:cNvCxnSpPr>
                <p:nvPr/>
              </p:nvCxnSpPr>
              <p:spPr bwMode="auto">
                <a:xfrm flipV="1">
                  <a:off x="2311049" y="1755715"/>
                  <a:ext cx="0" cy="579043"/>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256" name="AutoShape 5">
                  <a:extLst>
                    <a:ext uri="{FF2B5EF4-FFF2-40B4-BE49-F238E27FC236}">
                      <a16:creationId xmlns:a16="http://schemas.microsoft.com/office/drawing/2014/main" id="{ED2ED3DD-A078-4433-86B3-8537561BEE69}"/>
                    </a:ext>
                  </a:extLst>
                </p:cNvPr>
                <p:cNvCxnSpPr>
                  <a:cxnSpLocks noChangeShapeType="1"/>
                </p:cNvCxnSpPr>
                <p:nvPr/>
              </p:nvCxnSpPr>
              <p:spPr bwMode="auto">
                <a:xfrm>
                  <a:off x="2320575" y="2679379"/>
                  <a:ext cx="0" cy="61502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257" name="AutoShape 5">
                  <a:extLst>
                    <a:ext uri="{FF2B5EF4-FFF2-40B4-BE49-F238E27FC236}">
                      <a16:creationId xmlns:a16="http://schemas.microsoft.com/office/drawing/2014/main" id="{D3AC1470-8E15-4454-B121-55906E5BAC9B}"/>
                    </a:ext>
                  </a:extLst>
                </p:cNvPr>
                <p:cNvCxnSpPr>
                  <a:cxnSpLocks noChangeShapeType="1"/>
                </p:cNvCxnSpPr>
                <p:nvPr/>
              </p:nvCxnSpPr>
              <p:spPr bwMode="auto">
                <a:xfrm flipH="1" flipV="1">
                  <a:off x="2185722" y="2357351"/>
                  <a:ext cx="2" cy="274637"/>
                </a:xfrm>
                <a:prstGeom prst="straightConnector1">
                  <a:avLst/>
                </a:prstGeom>
                <a:noFill/>
                <a:ln w="38100">
                  <a:solidFill>
                    <a:srgbClr val="002060"/>
                  </a:solidFill>
                  <a:round/>
                  <a:headEnd/>
                  <a:tailEnd/>
                </a:ln>
                <a:extLst>
                  <a:ext uri="{909E8E84-426E-40DD-AFC4-6F175D3DCCD1}">
                    <a14:hiddenFill xmlns:a14="http://schemas.microsoft.com/office/drawing/2010/main">
                      <a:noFill/>
                    </a14:hiddenFill>
                  </a:ext>
                </a:extLst>
              </p:spPr>
            </p:cxnSp>
          </p:grpSp>
          <p:sp>
            <p:nvSpPr>
              <p:cNvPr id="248" name="Text Box 511">
                <a:extLst>
                  <a:ext uri="{FF2B5EF4-FFF2-40B4-BE49-F238E27FC236}">
                    <a16:creationId xmlns:a16="http://schemas.microsoft.com/office/drawing/2014/main" id="{0B6BE7C8-6CC8-4E1E-A983-7BA4BDBF52C4}"/>
                  </a:ext>
                </a:extLst>
              </p:cNvPr>
              <p:cNvSpPr txBox="1"/>
              <p:nvPr/>
            </p:nvSpPr>
            <p:spPr bwMode="auto">
              <a:xfrm>
                <a:off x="2292163" y="2014875"/>
                <a:ext cx="190550" cy="2667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1100" dirty="0">
                    <a:ea typeface="Calibri"/>
                    <a:cs typeface="Times New Roman"/>
                  </a:rPr>
                  <a:t>C</a:t>
                </a:r>
                <a:r>
                  <a:rPr lang="en-US" sz="1200" dirty="0">
                    <a:ea typeface="Calibri"/>
                    <a:cs typeface="Times New Roman"/>
                  </a:rPr>
                  <a:t> </a:t>
                </a:r>
                <a:endParaRPr lang="en-US" sz="1100" dirty="0">
                  <a:ea typeface="Calibri"/>
                  <a:cs typeface="Times New Roman"/>
                </a:endParaRPr>
              </a:p>
            </p:txBody>
          </p:sp>
          <p:sp>
            <p:nvSpPr>
              <p:cNvPr id="249" name="Text Box 511">
                <a:extLst>
                  <a:ext uri="{FF2B5EF4-FFF2-40B4-BE49-F238E27FC236}">
                    <a16:creationId xmlns:a16="http://schemas.microsoft.com/office/drawing/2014/main" id="{FDD28CE8-B0A4-45C7-8FCF-D5AA32CF9BE2}"/>
                  </a:ext>
                </a:extLst>
              </p:cNvPr>
              <p:cNvSpPr txBox="1"/>
              <p:nvPr/>
            </p:nvSpPr>
            <p:spPr bwMode="auto">
              <a:xfrm>
                <a:off x="1863426" y="2270463"/>
                <a:ext cx="190550" cy="2667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1200" dirty="0">
                    <a:ea typeface="Calibri"/>
                    <a:cs typeface="Times New Roman"/>
                  </a:rPr>
                  <a:t>B </a:t>
                </a:r>
                <a:endParaRPr lang="en-US" sz="1100" dirty="0">
                  <a:ea typeface="Calibri"/>
                  <a:cs typeface="Times New Roman"/>
                </a:endParaRPr>
              </a:p>
            </p:txBody>
          </p:sp>
          <p:sp>
            <p:nvSpPr>
              <p:cNvPr id="250" name="Text Box 511">
                <a:extLst>
                  <a:ext uri="{FF2B5EF4-FFF2-40B4-BE49-F238E27FC236}">
                    <a16:creationId xmlns:a16="http://schemas.microsoft.com/office/drawing/2014/main" id="{D25981F5-88D0-416B-BA88-20179839D002}"/>
                  </a:ext>
                </a:extLst>
              </p:cNvPr>
              <p:cNvSpPr txBox="1"/>
              <p:nvPr/>
            </p:nvSpPr>
            <p:spPr bwMode="auto">
              <a:xfrm>
                <a:off x="2293751" y="2687975"/>
                <a:ext cx="188961" cy="2667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1200" dirty="0">
                    <a:ea typeface="Calibri"/>
                    <a:cs typeface="Times New Roman"/>
                  </a:rPr>
                  <a:t>E </a:t>
                </a:r>
                <a:endParaRPr lang="en-US" sz="1100" dirty="0">
                  <a:ea typeface="Calibri"/>
                  <a:cs typeface="Times New Roman"/>
                </a:endParaRPr>
              </a:p>
            </p:txBody>
          </p:sp>
        </p:grpSp>
        <p:grpSp>
          <p:nvGrpSpPr>
            <p:cNvPr id="211" name="Group 22">
              <a:extLst>
                <a:ext uri="{FF2B5EF4-FFF2-40B4-BE49-F238E27FC236}">
                  <a16:creationId xmlns:a16="http://schemas.microsoft.com/office/drawing/2014/main" id="{742F2E46-7794-4FCF-B27D-AFA4AD8FFD98}"/>
                </a:ext>
              </a:extLst>
            </p:cNvPr>
            <p:cNvGrpSpPr>
              <a:grpSpLocks/>
            </p:cNvGrpSpPr>
            <p:nvPr/>
          </p:nvGrpSpPr>
          <p:grpSpPr bwMode="auto">
            <a:xfrm>
              <a:off x="6256700" y="1409653"/>
              <a:ext cx="580993" cy="314260"/>
              <a:chOff x="3276600" y="744538"/>
              <a:chExt cx="581025" cy="314325"/>
            </a:xfrm>
          </p:grpSpPr>
          <p:sp>
            <p:nvSpPr>
              <p:cNvPr id="245" name="Text Box 511">
                <a:extLst>
                  <a:ext uri="{FF2B5EF4-FFF2-40B4-BE49-F238E27FC236}">
                    <a16:creationId xmlns:a16="http://schemas.microsoft.com/office/drawing/2014/main" id="{7FD6C83F-F918-4893-B99E-83B6833334BB}"/>
                  </a:ext>
                </a:extLst>
              </p:cNvPr>
              <p:cNvSpPr txBox="1"/>
              <p:nvPr/>
            </p:nvSpPr>
            <p:spPr bwMode="auto">
              <a:xfrm>
                <a:off x="3276448" y="744538"/>
                <a:ext cx="581177" cy="29527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1600" dirty="0">
                    <a:ea typeface="Calibri"/>
                    <a:cs typeface="Times New Roman"/>
                  </a:rPr>
                  <a:t>5V</a:t>
                </a:r>
                <a:r>
                  <a:rPr lang="en-US" sz="1200" dirty="0">
                    <a:ea typeface="Calibri"/>
                    <a:cs typeface="Times New Roman"/>
                  </a:rPr>
                  <a:t> </a:t>
                </a:r>
                <a:endParaRPr lang="en-US" sz="1100" dirty="0">
                  <a:ea typeface="Calibri"/>
                  <a:cs typeface="Times New Roman"/>
                </a:endParaRPr>
              </a:p>
            </p:txBody>
          </p:sp>
          <p:cxnSp>
            <p:nvCxnSpPr>
              <p:cNvPr id="246" name="AutoShape 3">
                <a:extLst>
                  <a:ext uri="{FF2B5EF4-FFF2-40B4-BE49-F238E27FC236}">
                    <a16:creationId xmlns:a16="http://schemas.microsoft.com/office/drawing/2014/main" id="{ED2B8BD7-0B91-4876-A08E-A3DB6AC1703B}"/>
                  </a:ext>
                </a:extLst>
              </p:cNvPr>
              <p:cNvCxnSpPr>
                <a:cxnSpLocks noChangeShapeType="1"/>
              </p:cNvCxnSpPr>
              <p:nvPr/>
            </p:nvCxnSpPr>
            <p:spPr bwMode="auto">
              <a:xfrm>
                <a:off x="3429000" y="1058863"/>
                <a:ext cx="274955"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grpSp>
          <p:nvGrpSpPr>
            <p:cNvPr id="212" name="Group 228">
              <a:extLst>
                <a:ext uri="{FF2B5EF4-FFF2-40B4-BE49-F238E27FC236}">
                  <a16:creationId xmlns:a16="http://schemas.microsoft.com/office/drawing/2014/main" id="{85916394-A424-490E-AD13-4C98858F5C2F}"/>
                </a:ext>
              </a:extLst>
            </p:cNvPr>
            <p:cNvGrpSpPr>
              <a:grpSpLocks/>
            </p:cNvGrpSpPr>
            <p:nvPr/>
          </p:nvGrpSpPr>
          <p:grpSpPr bwMode="auto">
            <a:xfrm>
              <a:off x="6441366" y="3310407"/>
              <a:ext cx="169078" cy="751133"/>
              <a:chOff x="4114800" y="2372911"/>
              <a:chExt cx="169087" cy="751289"/>
            </a:xfrm>
          </p:grpSpPr>
          <p:sp>
            <p:nvSpPr>
              <p:cNvPr id="233" name="Arc 232">
                <a:extLst>
                  <a:ext uri="{FF2B5EF4-FFF2-40B4-BE49-F238E27FC236}">
                    <a16:creationId xmlns:a16="http://schemas.microsoft.com/office/drawing/2014/main" id="{1139CE88-8B2A-4FDD-B0E8-512EA06A1939}"/>
                  </a:ext>
                </a:extLst>
              </p:cNvPr>
              <p:cNvSpPr/>
              <p:nvPr/>
            </p:nvSpPr>
            <p:spPr>
              <a:xfrm rot="10800000">
                <a:off x="4128461" y="2838725"/>
                <a:ext cx="155615" cy="53975"/>
              </a:xfrm>
              <a:prstGeom prst="arc">
                <a:avLst>
                  <a:gd name="adj1" fmla="val 16200000"/>
                  <a:gd name="adj2" fmla="val 5114154"/>
                </a:avLst>
              </a:prstGeom>
              <a:ln w="19050">
                <a:solidFill>
                  <a:srgbClr val="3A8B2D"/>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34" name="Arc 233">
                <a:extLst>
                  <a:ext uri="{FF2B5EF4-FFF2-40B4-BE49-F238E27FC236}">
                    <a16:creationId xmlns:a16="http://schemas.microsoft.com/office/drawing/2014/main" id="{35274E1E-0757-4A34-9216-0A45A0F86D1B}"/>
                  </a:ext>
                </a:extLst>
              </p:cNvPr>
              <p:cNvSpPr/>
              <p:nvPr/>
            </p:nvSpPr>
            <p:spPr>
              <a:xfrm>
                <a:off x="4117346" y="2738712"/>
                <a:ext cx="161967" cy="153988"/>
              </a:xfrm>
              <a:prstGeom prst="arc">
                <a:avLst>
                  <a:gd name="adj1" fmla="val 16200000"/>
                  <a:gd name="adj2" fmla="val 5114154"/>
                </a:avLst>
              </a:prstGeom>
              <a:ln w="19050">
                <a:solidFill>
                  <a:srgbClr val="3A8B2D"/>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35" name="Arc 234">
                <a:extLst>
                  <a:ext uri="{FF2B5EF4-FFF2-40B4-BE49-F238E27FC236}">
                    <a16:creationId xmlns:a16="http://schemas.microsoft.com/office/drawing/2014/main" id="{D1103D0E-1EDD-4242-BE06-FE5AE4502EE9}"/>
                  </a:ext>
                </a:extLst>
              </p:cNvPr>
              <p:cNvSpPr/>
              <p:nvPr/>
            </p:nvSpPr>
            <p:spPr>
              <a:xfrm rot="10800000">
                <a:off x="4126873" y="2740300"/>
                <a:ext cx="154027" cy="52387"/>
              </a:xfrm>
              <a:prstGeom prst="arc">
                <a:avLst>
                  <a:gd name="adj1" fmla="val 16200000"/>
                  <a:gd name="adj2" fmla="val 5114154"/>
                </a:avLst>
              </a:prstGeom>
              <a:ln w="19050">
                <a:solidFill>
                  <a:srgbClr val="3A8B2D"/>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36" name="Arc 235">
                <a:extLst>
                  <a:ext uri="{FF2B5EF4-FFF2-40B4-BE49-F238E27FC236}">
                    <a16:creationId xmlns:a16="http://schemas.microsoft.com/office/drawing/2014/main" id="{79E63FBE-14B7-4533-A9AF-9C28B64C58AB}"/>
                  </a:ext>
                </a:extLst>
              </p:cNvPr>
              <p:cNvSpPr/>
              <p:nvPr/>
            </p:nvSpPr>
            <p:spPr>
              <a:xfrm>
                <a:off x="4117346" y="2840312"/>
                <a:ext cx="163555" cy="103188"/>
              </a:xfrm>
              <a:prstGeom prst="arc">
                <a:avLst>
                  <a:gd name="adj1" fmla="val 16200000"/>
                  <a:gd name="adj2" fmla="val 5114154"/>
                </a:avLst>
              </a:prstGeom>
              <a:ln w="19050">
                <a:solidFill>
                  <a:srgbClr val="3A8B2D"/>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37" name="Arc 236">
                <a:extLst>
                  <a:ext uri="{FF2B5EF4-FFF2-40B4-BE49-F238E27FC236}">
                    <a16:creationId xmlns:a16="http://schemas.microsoft.com/office/drawing/2014/main" id="{B8437CEB-968C-4F91-9A4E-D24A69816A03}"/>
                  </a:ext>
                </a:extLst>
              </p:cNvPr>
              <p:cNvSpPr/>
              <p:nvPr/>
            </p:nvSpPr>
            <p:spPr>
              <a:xfrm rot="10800000">
                <a:off x="4126873" y="2638700"/>
                <a:ext cx="154027" cy="52387"/>
              </a:xfrm>
              <a:prstGeom prst="arc">
                <a:avLst>
                  <a:gd name="adj1" fmla="val 16200000"/>
                  <a:gd name="adj2" fmla="val 5114154"/>
                </a:avLst>
              </a:prstGeom>
              <a:ln w="19050">
                <a:solidFill>
                  <a:srgbClr val="3A8B2D"/>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38" name="Arc 237">
                <a:extLst>
                  <a:ext uri="{FF2B5EF4-FFF2-40B4-BE49-F238E27FC236}">
                    <a16:creationId xmlns:a16="http://schemas.microsoft.com/office/drawing/2014/main" id="{40CAE8C0-4B04-412E-9681-A6BD89CB87C8}"/>
                  </a:ext>
                </a:extLst>
              </p:cNvPr>
              <p:cNvSpPr/>
              <p:nvPr/>
            </p:nvSpPr>
            <p:spPr>
              <a:xfrm>
                <a:off x="4114170" y="2537100"/>
                <a:ext cx="161967" cy="155575"/>
              </a:xfrm>
              <a:prstGeom prst="arc">
                <a:avLst>
                  <a:gd name="adj1" fmla="val 16200000"/>
                  <a:gd name="adj2" fmla="val 5114154"/>
                </a:avLst>
              </a:prstGeom>
              <a:ln w="19050">
                <a:solidFill>
                  <a:srgbClr val="3A8B2D"/>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39" name="Arc 238">
                <a:extLst>
                  <a:ext uri="{FF2B5EF4-FFF2-40B4-BE49-F238E27FC236}">
                    <a16:creationId xmlns:a16="http://schemas.microsoft.com/office/drawing/2014/main" id="{9004EC88-0AD7-41D6-A230-AA702C9FD1E7}"/>
                  </a:ext>
                </a:extLst>
              </p:cNvPr>
              <p:cNvSpPr/>
              <p:nvPr/>
            </p:nvSpPr>
            <p:spPr>
              <a:xfrm rot="10800000">
                <a:off x="4122109" y="2537100"/>
                <a:ext cx="154028" cy="52387"/>
              </a:xfrm>
              <a:prstGeom prst="arc">
                <a:avLst>
                  <a:gd name="adj1" fmla="val 16200000"/>
                  <a:gd name="adj2" fmla="val 5114154"/>
                </a:avLst>
              </a:prstGeom>
              <a:ln w="19050">
                <a:solidFill>
                  <a:srgbClr val="3A8B2D"/>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40" name="Arc 239">
                <a:extLst>
                  <a:ext uri="{FF2B5EF4-FFF2-40B4-BE49-F238E27FC236}">
                    <a16:creationId xmlns:a16="http://schemas.microsoft.com/office/drawing/2014/main" id="{02C3F4CE-803B-405B-AC89-62AB7EE070FA}"/>
                  </a:ext>
                </a:extLst>
              </p:cNvPr>
              <p:cNvSpPr/>
              <p:nvPr/>
            </p:nvSpPr>
            <p:spPr>
              <a:xfrm>
                <a:off x="4114170" y="2638700"/>
                <a:ext cx="161967" cy="153987"/>
              </a:xfrm>
              <a:prstGeom prst="arc">
                <a:avLst>
                  <a:gd name="adj1" fmla="val 16200000"/>
                  <a:gd name="adj2" fmla="val 5114154"/>
                </a:avLst>
              </a:prstGeom>
              <a:ln w="19050">
                <a:solidFill>
                  <a:srgbClr val="3A8B2D"/>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241" name="AutoShape 5">
                <a:extLst>
                  <a:ext uri="{FF2B5EF4-FFF2-40B4-BE49-F238E27FC236}">
                    <a16:creationId xmlns:a16="http://schemas.microsoft.com/office/drawing/2014/main" id="{802FE2EF-6001-4E02-ABBD-11105D4CD202}"/>
                  </a:ext>
                </a:extLst>
              </p:cNvPr>
              <p:cNvCxnSpPr>
                <a:cxnSpLocks noChangeShapeType="1"/>
              </p:cNvCxnSpPr>
              <p:nvPr/>
            </p:nvCxnSpPr>
            <p:spPr bwMode="auto">
              <a:xfrm flipV="1">
                <a:off x="4170340" y="3022880"/>
                <a:ext cx="0" cy="101320"/>
              </a:xfrm>
              <a:prstGeom prst="straightConnector1">
                <a:avLst/>
              </a:prstGeom>
              <a:noFill/>
              <a:ln w="19050">
                <a:solidFill>
                  <a:srgbClr val="3A8B2D"/>
                </a:solidFill>
                <a:round/>
                <a:headEnd/>
                <a:tailEnd/>
              </a:ln>
              <a:extLst>
                <a:ext uri="{909E8E84-426E-40DD-AFC4-6F175D3DCCD1}">
                  <a14:hiddenFill xmlns:a14="http://schemas.microsoft.com/office/drawing/2010/main">
                    <a:noFill/>
                  </a14:hiddenFill>
                </a:ext>
              </a:extLst>
            </p:spPr>
          </p:cxnSp>
          <p:cxnSp>
            <p:nvCxnSpPr>
              <p:cNvPr id="242" name="AutoShape 5">
                <a:extLst>
                  <a:ext uri="{FF2B5EF4-FFF2-40B4-BE49-F238E27FC236}">
                    <a16:creationId xmlns:a16="http://schemas.microsoft.com/office/drawing/2014/main" id="{9F0AA978-C422-4B93-B19C-65061B4D2507}"/>
                  </a:ext>
                </a:extLst>
              </p:cNvPr>
              <p:cNvCxnSpPr>
                <a:cxnSpLocks noChangeShapeType="1"/>
              </p:cNvCxnSpPr>
              <p:nvPr/>
            </p:nvCxnSpPr>
            <p:spPr bwMode="auto">
              <a:xfrm flipV="1">
                <a:off x="4228356" y="2372911"/>
                <a:ext cx="0" cy="141308"/>
              </a:xfrm>
              <a:prstGeom prst="straightConnector1">
                <a:avLst/>
              </a:prstGeom>
              <a:noFill/>
              <a:ln w="19050">
                <a:solidFill>
                  <a:srgbClr val="3A8B2D"/>
                </a:solidFill>
                <a:round/>
                <a:headEnd/>
                <a:tailEnd/>
              </a:ln>
              <a:extLst>
                <a:ext uri="{909E8E84-426E-40DD-AFC4-6F175D3DCCD1}">
                  <a14:hiddenFill xmlns:a14="http://schemas.microsoft.com/office/drawing/2010/main">
                    <a:noFill/>
                  </a14:hiddenFill>
                </a:ext>
              </a:extLst>
            </p:spPr>
          </p:cxnSp>
          <p:sp>
            <p:nvSpPr>
              <p:cNvPr id="243" name="Arc 242">
                <a:extLst>
                  <a:ext uri="{FF2B5EF4-FFF2-40B4-BE49-F238E27FC236}">
                    <a16:creationId xmlns:a16="http://schemas.microsoft.com/office/drawing/2014/main" id="{05D78F7C-3D06-4238-9840-6D4392604CAF}"/>
                  </a:ext>
                </a:extLst>
              </p:cNvPr>
              <p:cNvSpPr/>
              <p:nvPr/>
            </p:nvSpPr>
            <p:spPr>
              <a:xfrm rot="10800000">
                <a:off x="4169746" y="2943500"/>
                <a:ext cx="77808" cy="169862"/>
              </a:xfrm>
              <a:prstGeom prst="arc">
                <a:avLst>
                  <a:gd name="adj1" fmla="val 21522596"/>
                  <a:gd name="adj2" fmla="val 5260297"/>
                </a:avLst>
              </a:prstGeom>
              <a:ln w="19050">
                <a:solidFill>
                  <a:srgbClr val="3A8B2D"/>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44" name="Arc 243">
                <a:extLst>
                  <a:ext uri="{FF2B5EF4-FFF2-40B4-BE49-F238E27FC236}">
                    <a16:creationId xmlns:a16="http://schemas.microsoft.com/office/drawing/2014/main" id="{7C9483E7-E039-422E-8BB5-54024A98C9B3}"/>
                  </a:ext>
                </a:extLst>
              </p:cNvPr>
              <p:cNvSpPr/>
              <p:nvPr/>
            </p:nvSpPr>
            <p:spPr>
              <a:xfrm>
                <a:off x="4150691" y="2418037"/>
                <a:ext cx="77808" cy="169863"/>
              </a:xfrm>
              <a:prstGeom prst="arc">
                <a:avLst>
                  <a:gd name="adj1" fmla="val 21522596"/>
                  <a:gd name="adj2" fmla="val 5846444"/>
                </a:avLst>
              </a:prstGeom>
              <a:ln w="19050">
                <a:solidFill>
                  <a:srgbClr val="3A8B2D"/>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sp>
          <p:nvSpPr>
            <p:cNvPr id="213" name="Oval 212">
              <a:extLst>
                <a:ext uri="{FF2B5EF4-FFF2-40B4-BE49-F238E27FC236}">
                  <a16:creationId xmlns:a16="http://schemas.microsoft.com/office/drawing/2014/main" id="{6C1A8AD8-4085-4FB2-A261-5A2D5057C4A6}"/>
                </a:ext>
              </a:extLst>
            </p:cNvPr>
            <p:cNvSpPr/>
            <p:nvPr/>
          </p:nvSpPr>
          <p:spPr bwMode="auto">
            <a:xfrm>
              <a:off x="6515364" y="3252358"/>
              <a:ext cx="74628" cy="74596"/>
            </a:xfrm>
            <a:prstGeom prst="ellipse">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C00000"/>
                </a:solidFill>
              </a:endParaRPr>
            </a:p>
          </p:txBody>
        </p:sp>
        <p:sp>
          <p:nvSpPr>
            <p:cNvPr id="214" name="Oval 213">
              <a:extLst>
                <a:ext uri="{FF2B5EF4-FFF2-40B4-BE49-F238E27FC236}">
                  <a16:creationId xmlns:a16="http://schemas.microsoft.com/office/drawing/2014/main" id="{7F54CD21-BC29-444D-8722-C20022494465}"/>
                </a:ext>
              </a:extLst>
            </p:cNvPr>
            <p:cNvSpPr/>
            <p:nvPr/>
          </p:nvSpPr>
          <p:spPr bwMode="auto">
            <a:xfrm>
              <a:off x="6459790" y="4026897"/>
              <a:ext cx="74627" cy="74596"/>
            </a:xfrm>
            <a:prstGeom prst="ellipse">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5" name="Text Box 511">
              <a:extLst>
                <a:ext uri="{FF2B5EF4-FFF2-40B4-BE49-F238E27FC236}">
                  <a16:creationId xmlns:a16="http://schemas.microsoft.com/office/drawing/2014/main" id="{4FF05470-E176-41CF-83B1-5A54997759EB}"/>
                </a:ext>
              </a:extLst>
            </p:cNvPr>
            <p:cNvSpPr txBox="1"/>
            <p:nvPr/>
          </p:nvSpPr>
          <p:spPr bwMode="auto">
            <a:xfrm>
              <a:off x="5036217" y="2440227"/>
              <a:ext cx="1098164" cy="73803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1600" dirty="0">
                  <a:ea typeface="Calibri"/>
                  <a:cs typeface="Times New Roman"/>
                </a:rPr>
                <a:t>Arduino digital pin</a:t>
              </a:r>
              <a:r>
                <a:rPr lang="en-US" sz="1200" dirty="0">
                  <a:ea typeface="Calibri"/>
                  <a:cs typeface="Times New Roman"/>
                </a:rPr>
                <a:t> </a:t>
              </a:r>
              <a:endParaRPr lang="en-US" sz="1100" dirty="0">
                <a:ea typeface="Calibri"/>
                <a:cs typeface="Times New Roman"/>
              </a:endParaRPr>
            </a:p>
          </p:txBody>
        </p:sp>
        <p:grpSp>
          <p:nvGrpSpPr>
            <p:cNvPr id="216" name="Group 107">
              <a:extLst>
                <a:ext uri="{FF2B5EF4-FFF2-40B4-BE49-F238E27FC236}">
                  <a16:creationId xmlns:a16="http://schemas.microsoft.com/office/drawing/2014/main" id="{E485F448-28BE-4A88-A724-40DB566DFC33}"/>
                </a:ext>
              </a:extLst>
            </p:cNvPr>
            <p:cNvGrpSpPr>
              <a:grpSpLocks/>
            </p:cNvGrpSpPr>
            <p:nvPr/>
          </p:nvGrpSpPr>
          <p:grpSpPr bwMode="auto">
            <a:xfrm>
              <a:off x="5165127" y="2041347"/>
              <a:ext cx="1253379" cy="557467"/>
              <a:chOff x="695144" y="933575"/>
              <a:chExt cx="1100973" cy="451400"/>
            </a:xfrm>
          </p:grpSpPr>
          <p:grpSp>
            <p:nvGrpSpPr>
              <p:cNvPr id="218" name="Group 108">
                <a:extLst>
                  <a:ext uri="{FF2B5EF4-FFF2-40B4-BE49-F238E27FC236}">
                    <a16:creationId xmlns:a16="http://schemas.microsoft.com/office/drawing/2014/main" id="{B1F0E9CA-AA37-4EAC-ADA1-6BCE9F6399F9}"/>
                  </a:ext>
                </a:extLst>
              </p:cNvPr>
              <p:cNvGrpSpPr>
                <a:grpSpLocks/>
              </p:cNvGrpSpPr>
              <p:nvPr/>
            </p:nvGrpSpPr>
            <p:grpSpPr bwMode="auto">
              <a:xfrm>
                <a:off x="695144" y="1190617"/>
                <a:ext cx="1100973" cy="194358"/>
                <a:chOff x="3516133" y="2939449"/>
                <a:chExt cx="1581665" cy="252732"/>
              </a:xfrm>
            </p:grpSpPr>
            <p:grpSp>
              <p:nvGrpSpPr>
                <p:cNvPr id="220" name="Group 110">
                  <a:extLst>
                    <a:ext uri="{FF2B5EF4-FFF2-40B4-BE49-F238E27FC236}">
                      <a16:creationId xmlns:a16="http://schemas.microsoft.com/office/drawing/2014/main" id="{80265DCB-2E1C-4F91-A4D4-86FEE83191E7}"/>
                    </a:ext>
                  </a:extLst>
                </p:cNvPr>
                <p:cNvGrpSpPr>
                  <a:grpSpLocks/>
                </p:cNvGrpSpPr>
                <p:nvPr/>
              </p:nvGrpSpPr>
              <p:grpSpPr bwMode="auto">
                <a:xfrm rot="10800000">
                  <a:off x="3516133" y="2974516"/>
                  <a:ext cx="833252" cy="157788"/>
                  <a:chOff x="6499339" y="2571086"/>
                  <a:chExt cx="1220006" cy="347662"/>
                </a:xfrm>
              </p:grpSpPr>
              <p:cxnSp>
                <p:nvCxnSpPr>
                  <p:cNvPr id="224" name="Straight Connector 223">
                    <a:extLst>
                      <a:ext uri="{FF2B5EF4-FFF2-40B4-BE49-F238E27FC236}">
                        <a16:creationId xmlns:a16="http://schemas.microsoft.com/office/drawing/2014/main" id="{D42F8FD1-D366-47DC-A2B2-F5333B21D13D}"/>
                      </a:ext>
                    </a:extLst>
                  </p:cNvPr>
                  <p:cNvCxnSpPr/>
                  <p:nvPr/>
                </p:nvCxnSpPr>
                <p:spPr bwMode="auto">
                  <a:xfrm flipH="1">
                    <a:off x="7134454" y="2719847"/>
                    <a:ext cx="601416"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25" name="Group 98">
                    <a:extLst>
                      <a:ext uri="{FF2B5EF4-FFF2-40B4-BE49-F238E27FC236}">
                        <a16:creationId xmlns:a16="http://schemas.microsoft.com/office/drawing/2014/main" id="{01627EB1-225A-4E26-8C3A-C01D0D8F0069}"/>
                      </a:ext>
                    </a:extLst>
                  </p:cNvPr>
                  <p:cNvGrpSpPr>
                    <a:grpSpLocks/>
                  </p:cNvGrpSpPr>
                  <p:nvPr/>
                </p:nvGrpSpPr>
                <p:grpSpPr bwMode="auto">
                  <a:xfrm>
                    <a:off x="6499339" y="2571086"/>
                    <a:ext cx="626267" cy="347662"/>
                    <a:chOff x="7209220" y="1678338"/>
                    <a:chExt cx="704492" cy="303002"/>
                  </a:xfrm>
                </p:grpSpPr>
                <p:cxnSp>
                  <p:nvCxnSpPr>
                    <p:cNvPr id="226" name="Straight Connector 225">
                      <a:extLst>
                        <a:ext uri="{FF2B5EF4-FFF2-40B4-BE49-F238E27FC236}">
                          <a16:creationId xmlns:a16="http://schemas.microsoft.com/office/drawing/2014/main" id="{5AE91A56-FD1E-471C-9535-93DE1A38F64A}"/>
                        </a:ext>
                      </a:extLst>
                    </p:cNvPr>
                    <p:cNvCxnSpPr/>
                    <p:nvPr/>
                  </p:nvCxnSpPr>
                  <p:spPr>
                    <a:xfrm flipV="1">
                      <a:off x="7385737" y="1650740"/>
                      <a:ext cx="118806" cy="32091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7A4FA608-81D7-40E5-A80A-C366E81FEDE6}"/>
                        </a:ext>
                      </a:extLst>
                    </p:cNvPr>
                    <p:cNvCxnSpPr/>
                    <p:nvPr/>
                  </p:nvCxnSpPr>
                  <p:spPr>
                    <a:xfrm>
                      <a:off x="7524345" y="1650740"/>
                      <a:ext cx="115505" cy="32091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53D77B00-8627-48D3-BA35-74E5894756D1}"/>
                        </a:ext>
                      </a:extLst>
                    </p:cNvPr>
                    <p:cNvCxnSpPr/>
                    <p:nvPr/>
                  </p:nvCxnSpPr>
                  <p:spPr>
                    <a:xfrm flipV="1">
                      <a:off x="7864262" y="1804781"/>
                      <a:ext cx="69305" cy="15404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2DA4699B-0F21-4FE5-83FD-44C46E354A41}"/>
                        </a:ext>
                      </a:extLst>
                    </p:cNvPr>
                    <p:cNvCxnSpPr/>
                    <p:nvPr/>
                  </p:nvCxnSpPr>
                  <p:spPr>
                    <a:xfrm flipV="1">
                      <a:off x="7200927" y="1653948"/>
                      <a:ext cx="85805" cy="170088"/>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C2997E3E-F429-4703-94BF-B29896719763}"/>
                        </a:ext>
                      </a:extLst>
                    </p:cNvPr>
                    <p:cNvCxnSpPr/>
                    <p:nvPr/>
                  </p:nvCxnSpPr>
                  <p:spPr>
                    <a:xfrm>
                      <a:off x="7296632" y="1650740"/>
                      <a:ext cx="115507" cy="32091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A38EEEAC-8543-4A74-93AA-912FE4EAAB02}"/>
                        </a:ext>
                      </a:extLst>
                    </p:cNvPr>
                    <p:cNvCxnSpPr/>
                    <p:nvPr/>
                  </p:nvCxnSpPr>
                  <p:spPr>
                    <a:xfrm flipV="1">
                      <a:off x="7613449" y="1650740"/>
                      <a:ext cx="118806" cy="32091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FFA8C3CF-D523-4A47-B00F-FE1BB1170E3A}"/>
                        </a:ext>
                      </a:extLst>
                    </p:cNvPr>
                    <p:cNvCxnSpPr/>
                    <p:nvPr/>
                  </p:nvCxnSpPr>
                  <p:spPr>
                    <a:xfrm>
                      <a:off x="7752056" y="1650740"/>
                      <a:ext cx="115507" cy="32091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sp>
              <p:nvSpPr>
                <p:cNvPr id="221" name="Rectangle 220">
                  <a:extLst>
                    <a:ext uri="{FF2B5EF4-FFF2-40B4-BE49-F238E27FC236}">
                      <a16:creationId xmlns:a16="http://schemas.microsoft.com/office/drawing/2014/main" id="{7FACB691-32D4-4E72-A51C-38EDCD447EE4}"/>
                    </a:ext>
                  </a:extLst>
                </p:cNvPr>
                <p:cNvSpPr/>
                <p:nvPr/>
              </p:nvSpPr>
              <p:spPr>
                <a:xfrm rot="10800000">
                  <a:off x="3927630" y="2939449"/>
                  <a:ext cx="350649" cy="38438"/>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22" name="Rectangle 221">
                  <a:extLst>
                    <a:ext uri="{FF2B5EF4-FFF2-40B4-BE49-F238E27FC236}">
                      <a16:creationId xmlns:a16="http://schemas.microsoft.com/office/drawing/2014/main" id="{CA8B3AA6-F31F-4328-8AD4-5398288B153F}"/>
                    </a:ext>
                  </a:extLst>
                </p:cNvPr>
                <p:cNvSpPr/>
                <p:nvPr/>
              </p:nvSpPr>
              <p:spPr>
                <a:xfrm rot="10800000">
                  <a:off x="4007779" y="3153743"/>
                  <a:ext cx="352653" cy="38438"/>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cxnSp>
              <p:nvCxnSpPr>
                <p:cNvPr id="223" name="Straight Connector 222">
                  <a:extLst>
                    <a:ext uri="{FF2B5EF4-FFF2-40B4-BE49-F238E27FC236}">
                      <a16:creationId xmlns:a16="http://schemas.microsoft.com/office/drawing/2014/main" id="{48CD9026-0AF4-4978-9167-08D711AB771C}"/>
                    </a:ext>
                  </a:extLst>
                </p:cNvPr>
                <p:cNvCxnSpPr/>
                <p:nvPr/>
              </p:nvCxnSpPr>
              <p:spPr bwMode="auto">
                <a:xfrm>
                  <a:off x="4344402" y="3053090"/>
                  <a:ext cx="753396"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19" name="Text Box 5">
                <a:extLst>
                  <a:ext uri="{FF2B5EF4-FFF2-40B4-BE49-F238E27FC236}">
                    <a16:creationId xmlns:a16="http://schemas.microsoft.com/office/drawing/2014/main" id="{2FC3B6D9-03F2-4E18-BC7B-5574E9F272B0}"/>
                  </a:ext>
                </a:extLst>
              </p:cNvPr>
              <p:cNvSpPr txBox="1">
                <a:spLocks noChangeArrowheads="1"/>
              </p:cNvSpPr>
              <p:nvPr/>
            </p:nvSpPr>
            <p:spPr bwMode="auto">
              <a:xfrm>
                <a:off x="843500" y="933575"/>
                <a:ext cx="472822" cy="273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600" dirty="0">
                    <a:latin typeface="+mn-lt"/>
                    <a:cs typeface="Arial" charset="0"/>
                  </a:rPr>
                  <a:t>1k</a:t>
                </a:r>
                <a:r>
                  <a:rPr lang="en-US" sz="1600" dirty="0">
                    <a:latin typeface="Symbol" pitchFamily="18" charset="2"/>
                    <a:cs typeface="Arial" charset="0"/>
                  </a:rPr>
                  <a:t>W</a:t>
                </a:r>
              </a:p>
            </p:txBody>
          </p:sp>
        </p:grpSp>
        <p:sp>
          <p:nvSpPr>
            <p:cNvPr id="217" name="Oval 216">
              <a:extLst>
                <a:ext uri="{FF2B5EF4-FFF2-40B4-BE49-F238E27FC236}">
                  <a16:creationId xmlns:a16="http://schemas.microsoft.com/office/drawing/2014/main" id="{01A989F7-52DF-4C93-BEE1-037B7B936714}"/>
                </a:ext>
              </a:extLst>
            </p:cNvPr>
            <p:cNvSpPr/>
            <p:nvPr/>
          </p:nvSpPr>
          <p:spPr bwMode="auto">
            <a:xfrm>
              <a:off x="5133954" y="2433378"/>
              <a:ext cx="74628" cy="76184"/>
            </a:xfrm>
            <a:prstGeom prst="ellipse">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C00000"/>
                </a:solidFill>
              </a:endParaRPr>
            </a:p>
          </p:txBody>
        </p:sp>
      </p:grpSp>
      <p:grpSp>
        <p:nvGrpSpPr>
          <p:cNvPr id="263" name="Group 262">
            <a:extLst>
              <a:ext uri="{FF2B5EF4-FFF2-40B4-BE49-F238E27FC236}">
                <a16:creationId xmlns:a16="http://schemas.microsoft.com/office/drawing/2014/main" id="{7824F340-CB93-48DC-9AB5-12E39DA6C489}"/>
              </a:ext>
            </a:extLst>
          </p:cNvPr>
          <p:cNvGrpSpPr>
            <a:grpSpLocks/>
          </p:cNvGrpSpPr>
          <p:nvPr/>
        </p:nvGrpSpPr>
        <p:grpSpPr bwMode="auto">
          <a:xfrm>
            <a:off x="6042732" y="3460103"/>
            <a:ext cx="925345" cy="1279052"/>
            <a:chOff x="5800580" y="3108713"/>
            <a:chExt cx="729299" cy="1213192"/>
          </a:xfrm>
        </p:grpSpPr>
        <p:grpSp>
          <p:nvGrpSpPr>
            <p:cNvPr id="264" name="Group 142">
              <a:extLst>
                <a:ext uri="{FF2B5EF4-FFF2-40B4-BE49-F238E27FC236}">
                  <a16:creationId xmlns:a16="http://schemas.microsoft.com/office/drawing/2014/main" id="{C438DC9C-0617-4B7B-BBC1-5031D28AEA17}"/>
                </a:ext>
              </a:extLst>
            </p:cNvPr>
            <p:cNvGrpSpPr>
              <a:grpSpLocks/>
            </p:cNvGrpSpPr>
            <p:nvPr/>
          </p:nvGrpSpPr>
          <p:grpSpPr bwMode="auto">
            <a:xfrm rot="10800000">
              <a:off x="5800580" y="3108713"/>
              <a:ext cx="306388" cy="1213192"/>
              <a:chOff x="5767382" y="3817894"/>
              <a:chExt cx="395766" cy="1598769"/>
            </a:xfrm>
          </p:grpSpPr>
          <p:cxnSp>
            <p:nvCxnSpPr>
              <p:cNvPr id="267" name="AutoShape 3">
                <a:extLst>
                  <a:ext uri="{FF2B5EF4-FFF2-40B4-BE49-F238E27FC236}">
                    <a16:creationId xmlns:a16="http://schemas.microsoft.com/office/drawing/2014/main" id="{DABFC391-05F2-42B3-92B6-727DC16AFF3B}"/>
                  </a:ext>
                </a:extLst>
              </p:cNvPr>
              <p:cNvCxnSpPr>
                <a:cxnSpLocks noChangeShapeType="1"/>
              </p:cNvCxnSpPr>
              <p:nvPr/>
            </p:nvCxnSpPr>
            <p:spPr bwMode="auto">
              <a:xfrm>
                <a:off x="5804745" y="4449929"/>
                <a:ext cx="314777"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268" name="AutoShape 5">
                <a:extLst>
                  <a:ext uri="{FF2B5EF4-FFF2-40B4-BE49-F238E27FC236}">
                    <a16:creationId xmlns:a16="http://schemas.microsoft.com/office/drawing/2014/main" id="{FB9EBACF-5A95-428F-AC58-117450B6C147}"/>
                  </a:ext>
                </a:extLst>
              </p:cNvPr>
              <p:cNvCxnSpPr>
                <a:cxnSpLocks noChangeShapeType="1"/>
              </p:cNvCxnSpPr>
              <p:nvPr/>
            </p:nvCxnSpPr>
            <p:spPr bwMode="auto">
              <a:xfrm rot="10800000">
                <a:off x="5965826" y="3817894"/>
                <a:ext cx="0" cy="632036"/>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269" name="Straight Connector 145">
                <a:extLst>
                  <a:ext uri="{FF2B5EF4-FFF2-40B4-BE49-F238E27FC236}">
                    <a16:creationId xmlns:a16="http://schemas.microsoft.com/office/drawing/2014/main" id="{992DC55B-09A7-4C93-AF2F-3D1BAE1C50DF}"/>
                  </a:ext>
                </a:extLst>
              </p:cNvPr>
              <p:cNvCxnSpPr>
                <a:cxnSpLocks noChangeShapeType="1"/>
              </p:cNvCxnSpPr>
              <p:nvPr/>
            </p:nvCxnSpPr>
            <p:spPr bwMode="auto">
              <a:xfrm>
                <a:off x="5817607" y="4446754"/>
                <a:ext cx="148218" cy="317500"/>
              </a:xfrm>
              <a:prstGeom prst="line">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270" name="Straight Connector 146">
                <a:extLst>
                  <a:ext uri="{FF2B5EF4-FFF2-40B4-BE49-F238E27FC236}">
                    <a16:creationId xmlns:a16="http://schemas.microsoft.com/office/drawing/2014/main" id="{F16C06BB-DA8C-46CD-981A-4496A35565B7}"/>
                  </a:ext>
                </a:extLst>
              </p:cNvPr>
              <p:cNvCxnSpPr>
                <a:cxnSpLocks noChangeShapeType="1"/>
              </p:cNvCxnSpPr>
              <p:nvPr/>
            </p:nvCxnSpPr>
            <p:spPr bwMode="auto">
              <a:xfrm flipV="1">
                <a:off x="5962573" y="4446754"/>
                <a:ext cx="148218" cy="317500"/>
              </a:xfrm>
              <a:prstGeom prst="line">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271" name="AutoShape 32">
                <a:extLst>
                  <a:ext uri="{FF2B5EF4-FFF2-40B4-BE49-F238E27FC236}">
                    <a16:creationId xmlns:a16="http://schemas.microsoft.com/office/drawing/2014/main" id="{210554DC-A965-4086-949D-882AC79DD9D6}"/>
                  </a:ext>
                </a:extLst>
              </p:cNvPr>
              <p:cNvCxnSpPr>
                <a:cxnSpLocks noChangeShapeType="1"/>
              </p:cNvCxnSpPr>
              <p:nvPr/>
            </p:nvCxnSpPr>
            <p:spPr bwMode="auto">
              <a:xfrm rot="10800000" flipV="1">
                <a:off x="5961673" y="4757107"/>
                <a:ext cx="0" cy="659556"/>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272" name="AutoShape 3">
                <a:extLst>
                  <a:ext uri="{FF2B5EF4-FFF2-40B4-BE49-F238E27FC236}">
                    <a16:creationId xmlns:a16="http://schemas.microsoft.com/office/drawing/2014/main" id="{1EBF20BF-9FB5-4944-9510-B407C72B1B80}"/>
                  </a:ext>
                </a:extLst>
              </p:cNvPr>
              <p:cNvCxnSpPr>
                <a:cxnSpLocks noChangeShapeType="1"/>
              </p:cNvCxnSpPr>
              <p:nvPr/>
            </p:nvCxnSpPr>
            <p:spPr bwMode="auto">
              <a:xfrm>
                <a:off x="5822369" y="4753390"/>
                <a:ext cx="278316"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sp>
            <p:nvSpPr>
              <p:cNvPr id="273" name="Rectangle 272">
                <a:extLst>
                  <a:ext uri="{FF2B5EF4-FFF2-40B4-BE49-F238E27FC236}">
                    <a16:creationId xmlns:a16="http://schemas.microsoft.com/office/drawing/2014/main" id="{E563A950-950F-4039-994F-8D564E44F242}"/>
                  </a:ext>
                </a:extLst>
              </p:cNvPr>
              <p:cNvSpPr/>
              <p:nvPr/>
            </p:nvSpPr>
            <p:spPr>
              <a:xfrm>
                <a:off x="5767545" y="4384997"/>
                <a:ext cx="45095" cy="150669"/>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74" name="Rectangle 273">
                <a:extLst>
                  <a:ext uri="{FF2B5EF4-FFF2-40B4-BE49-F238E27FC236}">
                    <a16:creationId xmlns:a16="http://schemas.microsoft.com/office/drawing/2014/main" id="{CDB4D2E5-A77D-4272-82CC-7116CE7EC927}"/>
                  </a:ext>
                </a:extLst>
              </p:cNvPr>
              <p:cNvSpPr/>
              <p:nvPr/>
            </p:nvSpPr>
            <p:spPr>
              <a:xfrm>
                <a:off x="6118053" y="4374533"/>
                <a:ext cx="45095" cy="150669"/>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cxnSp>
          <p:nvCxnSpPr>
            <p:cNvPr id="265" name="AutoShape 3">
              <a:extLst>
                <a:ext uri="{FF2B5EF4-FFF2-40B4-BE49-F238E27FC236}">
                  <a16:creationId xmlns:a16="http://schemas.microsoft.com/office/drawing/2014/main" id="{C0597AA6-44DC-42DA-8029-345867DE01EC}"/>
                </a:ext>
              </a:extLst>
            </p:cNvPr>
            <p:cNvCxnSpPr>
              <a:cxnSpLocks noChangeShapeType="1"/>
            </p:cNvCxnSpPr>
            <p:nvPr/>
          </p:nvCxnSpPr>
          <p:spPr bwMode="auto">
            <a:xfrm>
              <a:off x="5943455" y="4318194"/>
              <a:ext cx="551250"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266" name="AutoShape 3">
              <a:extLst>
                <a:ext uri="{FF2B5EF4-FFF2-40B4-BE49-F238E27FC236}">
                  <a16:creationId xmlns:a16="http://schemas.microsoft.com/office/drawing/2014/main" id="{93403594-AD53-4158-B010-4CB9B4AAEF04}"/>
                </a:ext>
              </a:extLst>
            </p:cNvPr>
            <p:cNvCxnSpPr>
              <a:cxnSpLocks noChangeShapeType="1"/>
            </p:cNvCxnSpPr>
            <p:nvPr/>
          </p:nvCxnSpPr>
          <p:spPr bwMode="auto">
            <a:xfrm>
              <a:off x="5951381" y="3116911"/>
              <a:ext cx="578498"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sp>
        <p:nvSpPr>
          <p:cNvPr id="277" name="Rectangle 785">
            <a:extLst>
              <a:ext uri="{FF2B5EF4-FFF2-40B4-BE49-F238E27FC236}">
                <a16:creationId xmlns:a16="http://schemas.microsoft.com/office/drawing/2014/main" id="{167DC590-CF6E-4B63-8FEA-3D083BD6B19B}"/>
              </a:ext>
            </a:extLst>
          </p:cNvPr>
          <p:cNvSpPr>
            <a:spLocks noChangeArrowheads="1"/>
          </p:cNvSpPr>
          <p:nvPr/>
        </p:nvSpPr>
        <p:spPr bwMode="auto">
          <a:xfrm>
            <a:off x="7875353" y="456729"/>
            <a:ext cx="4075863"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indent="0" eaLnBrk="1" hangingPunct="1">
              <a:spcAft>
                <a:spcPts val="1200"/>
              </a:spcAft>
            </a:pPr>
            <a:r>
              <a:rPr lang="en-US" altLang="en-US" sz="2400" b="1" dirty="0" err="1">
                <a:ea typeface="Calibri" panose="020F0502020204030204" pitchFamily="34" charset="0"/>
                <a:cs typeface="Times New Roman" panose="02020603050405020304" pitchFamily="18" charset="0"/>
              </a:rPr>
              <a:t>Flyback</a:t>
            </a:r>
            <a:r>
              <a:rPr lang="en-US" altLang="en-US" sz="2400" b="1" dirty="0">
                <a:ea typeface="Calibri" panose="020F0502020204030204" pitchFamily="34" charset="0"/>
                <a:cs typeface="Times New Roman" panose="02020603050405020304" pitchFamily="18" charset="0"/>
              </a:rPr>
              <a:t> Diodes</a:t>
            </a:r>
          </a:p>
          <a:p>
            <a:pPr eaLnBrk="1" hangingPunct="1">
              <a:spcAft>
                <a:spcPts val="1200"/>
              </a:spcAft>
              <a:buFont typeface="Arial" panose="020B0604020202020204" pitchFamily="34" charset="0"/>
              <a:buChar char="•"/>
            </a:pPr>
            <a:r>
              <a:rPr lang="en-US" altLang="en-US" sz="2000" dirty="0">
                <a:ea typeface="Calibri" panose="020F0502020204030204" pitchFamily="34" charset="0"/>
                <a:cs typeface="Times New Roman" panose="02020603050405020304" pitchFamily="18" charset="0"/>
              </a:rPr>
              <a:t>When the digital pin on the Arduino goes HIGH, electricity is conducted through the coil of the relay, inducing a magnetic field in the coil</a:t>
            </a:r>
          </a:p>
          <a:p>
            <a:pPr eaLnBrk="1" hangingPunct="1">
              <a:spcAft>
                <a:spcPts val="1200"/>
              </a:spcAft>
              <a:buFont typeface="Arial" panose="020B0604020202020204" pitchFamily="34" charset="0"/>
              <a:buChar char="•"/>
            </a:pPr>
            <a:r>
              <a:rPr lang="en-US" altLang="en-US" sz="2000" dirty="0">
                <a:ea typeface="Calibri" panose="020F0502020204030204" pitchFamily="34" charset="0"/>
                <a:cs typeface="Times New Roman" panose="02020603050405020304" pitchFamily="18" charset="0"/>
              </a:rPr>
              <a:t>Energy is stored in the coil as a magnetic field</a:t>
            </a:r>
          </a:p>
          <a:p>
            <a:pPr>
              <a:spcAft>
                <a:spcPts val="1200"/>
              </a:spcAft>
              <a:buFont typeface="Arial" pitchFamily="34" charset="0"/>
              <a:buChar char="•"/>
              <a:defRPr/>
            </a:pPr>
            <a:r>
              <a:rPr lang="en-US" sz="2000" dirty="0">
                <a:ea typeface="Calibri"/>
                <a:cs typeface="Times New Roman"/>
              </a:rPr>
              <a:t>When the digital pin on the Arduino goes LOW, the decay of the magnetic field induces a current that can be harmful to our electronics (can arc across contacts or send a surge through the system)</a:t>
            </a:r>
          </a:p>
          <a:p>
            <a:pPr>
              <a:spcAft>
                <a:spcPts val="1200"/>
              </a:spcAft>
              <a:buFont typeface="Arial" pitchFamily="34" charset="0"/>
              <a:buChar char="•"/>
              <a:defRPr/>
            </a:pPr>
            <a:r>
              <a:rPr lang="en-US" sz="2000" dirty="0">
                <a:ea typeface="Calibri"/>
                <a:cs typeface="Times New Roman"/>
              </a:rPr>
              <a:t>The diode allows a circular current to be set up in the coil / diode loop so that the magnetic energy stored in the coil can be safely dissipated</a:t>
            </a:r>
          </a:p>
        </p:txBody>
      </p:sp>
      <p:grpSp>
        <p:nvGrpSpPr>
          <p:cNvPr id="9" name="Group 8">
            <a:extLst>
              <a:ext uri="{FF2B5EF4-FFF2-40B4-BE49-F238E27FC236}">
                <a16:creationId xmlns:a16="http://schemas.microsoft.com/office/drawing/2014/main" id="{496AA34A-EB86-4951-AEEC-18433C3AD50F}"/>
              </a:ext>
            </a:extLst>
          </p:cNvPr>
          <p:cNvGrpSpPr/>
          <p:nvPr/>
        </p:nvGrpSpPr>
        <p:grpSpPr>
          <a:xfrm>
            <a:off x="6572658" y="3916223"/>
            <a:ext cx="241300" cy="571500"/>
            <a:chOff x="4830957" y="3398270"/>
            <a:chExt cx="241300" cy="571500"/>
          </a:xfrm>
        </p:grpSpPr>
        <p:sp>
          <p:nvSpPr>
            <p:cNvPr id="279" name="Oval 278">
              <a:extLst>
                <a:ext uri="{FF2B5EF4-FFF2-40B4-BE49-F238E27FC236}">
                  <a16:creationId xmlns:a16="http://schemas.microsoft.com/office/drawing/2014/main" id="{74022CFB-8FA4-4804-896B-AB0FBEC0F061}"/>
                </a:ext>
              </a:extLst>
            </p:cNvPr>
            <p:cNvSpPr/>
            <p:nvPr/>
          </p:nvSpPr>
          <p:spPr bwMode="auto">
            <a:xfrm>
              <a:off x="4830957" y="3398270"/>
              <a:ext cx="241300" cy="571500"/>
            </a:xfrm>
            <a:prstGeom prst="ellipse">
              <a:avLst/>
            </a:prstGeom>
            <a:noFill/>
            <a:ln w="28575">
              <a:solidFill>
                <a:srgbClr val="CB33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 name="Straight Arrow Connector 7">
              <a:extLst>
                <a:ext uri="{FF2B5EF4-FFF2-40B4-BE49-F238E27FC236}">
                  <a16:creationId xmlns:a16="http://schemas.microsoft.com/office/drawing/2014/main" id="{945603C1-CF4F-4317-AF1C-2C79DE0ADDC1}"/>
                </a:ext>
              </a:extLst>
            </p:cNvPr>
            <p:cNvCxnSpPr/>
            <p:nvPr/>
          </p:nvCxnSpPr>
          <p:spPr>
            <a:xfrm>
              <a:off x="4833418" y="3692586"/>
              <a:ext cx="0" cy="145553"/>
            </a:xfrm>
            <a:prstGeom prst="straightConnector1">
              <a:avLst/>
            </a:prstGeom>
            <a:ln w="38100">
              <a:solidFill>
                <a:srgbClr val="CB333B"/>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0" name="Group 279">
            <a:extLst>
              <a:ext uri="{FF2B5EF4-FFF2-40B4-BE49-F238E27FC236}">
                <a16:creationId xmlns:a16="http://schemas.microsoft.com/office/drawing/2014/main" id="{A10EE63D-ABDB-44EE-8511-8E41605A4EFB}"/>
              </a:ext>
            </a:extLst>
          </p:cNvPr>
          <p:cNvGrpSpPr/>
          <p:nvPr/>
        </p:nvGrpSpPr>
        <p:grpSpPr>
          <a:xfrm>
            <a:off x="7107803" y="3910903"/>
            <a:ext cx="241300" cy="571500"/>
            <a:chOff x="4830957" y="3398270"/>
            <a:chExt cx="241300" cy="571500"/>
          </a:xfrm>
        </p:grpSpPr>
        <p:sp>
          <p:nvSpPr>
            <p:cNvPr id="281" name="Oval 280">
              <a:extLst>
                <a:ext uri="{FF2B5EF4-FFF2-40B4-BE49-F238E27FC236}">
                  <a16:creationId xmlns:a16="http://schemas.microsoft.com/office/drawing/2014/main" id="{403932EB-5713-4F9F-BA2A-ED13DE6D0F53}"/>
                </a:ext>
              </a:extLst>
            </p:cNvPr>
            <p:cNvSpPr/>
            <p:nvPr/>
          </p:nvSpPr>
          <p:spPr bwMode="auto">
            <a:xfrm>
              <a:off x="4830957" y="3398270"/>
              <a:ext cx="241300" cy="571500"/>
            </a:xfrm>
            <a:prstGeom prst="ellipse">
              <a:avLst/>
            </a:prstGeom>
            <a:noFill/>
            <a:ln w="28575">
              <a:solidFill>
                <a:srgbClr val="CB33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282" name="Straight Arrow Connector 281">
              <a:extLst>
                <a:ext uri="{FF2B5EF4-FFF2-40B4-BE49-F238E27FC236}">
                  <a16:creationId xmlns:a16="http://schemas.microsoft.com/office/drawing/2014/main" id="{F9060AC7-AE97-4A81-98B7-588A8DB261E4}"/>
                </a:ext>
              </a:extLst>
            </p:cNvPr>
            <p:cNvCxnSpPr/>
            <p:nvPr/>
          </p:nvCxnSpPr>
          <p:spPr>
            <a:xfrm>
              <a:off x="5072257" y="3692586"/>
              <a:ext cx="0" cy="145553"/>
            </a:xfrm>
            <a:prstGeom prst="straightConnector1">
              <a:avLst/>
            </a:prstGeom>
            <a:ln w="38100">
              <a:solidFill>
                <a:srgbClr val="CB333B"/>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0" name="Straight Arrow Connector 29">
            <a:extLst>
              <a:ext uri="{FF2B5EF4-FFF2-40B4-BE49-F238E27FC236}">
                <a16:creationId xmlns:a16="http://schemas.microsoft.com/office/drawing/2014/main" id="{493A2DA2-0294-4001-B32D-1C84A38E0D0E}"/>
              </a:ext>
            </a:extLst>
          </p:cNvPr>
          <p:cNvCxnSpPr/>
          <p:nvPr/>
        </p:nvCxnSpPr>
        <p:spPr>
          <a:xfrm>
            <a:off x="6949696" y="2065730"/>
            <a:ext cx="0" cy="3316406"/>
          </a:xfrm>
          <a:prstGeom prst="straightConnector1">
            <a:avLst/>
          </a:prstGeom>
          <a:ln w="57150">
            <a:solidFill>
              <a:srgbClr val="FFC00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29949FA9-2894-4D1E-A937-692FF7A3D728}"/>
              </a:ext>
            </a:extLst>
          </p:cNvPr>
          <p:cNvGrpSpPr/>
          <p:nvPr/>
        </p:nvGrpSpPr>
        <p:grpSpPr>
          <a:xfrm>
            <a:off x="6779014" y="4835405"/>
            <a:ext cx="333596" cy="197655"/>
            <a:chOff x="5669639" y="5952679"/>
            <a:chExt cx="539087" cy="332442"/>
          </a:xfrm>
        </p:grpSpPr>
        <p:cxnSp>
          <p:nvCxnSpPr>
            <p:cNvPr id="286" name="Straight Connector 285">
              <a:extLst>
                <a:ext uri="{FF2B5EF4-FFF2-40B4-BE49-F238E27FC236}">
                  <a16:creationId xmlns:a16="http://schemas.microsoft.com/office/drawing/2014/main" id="{9AE0A4E9-D4F7-4211-B368-619E5A8AA702}"/>
                </a:ext>
              </a:extLst>
            </p:cNvPr>
            <p:cNvCxnSpPr/>
            <p:nvPr/>
          </p:nvCxnSpPr>
          <p:spPr>
            <a:xfrm flipV="1">
              <a:off x="5754864" y="5952679"/>
              <a:ext cx="295366" cy="955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F33A5280-E023-409B-93C7-5CD80E766E94}"/>
                </a:ext>
              </a:extLst>
            </p:cNvPr>
            <p:cNvCxnSpPr/>
            <p:nvPr/>
          </p:nvCxnSpPr>
          <p:spPr>
            <a:xfrm flipV="1">
              <a:off x="5754864" y="6189587"/>
              <a:ext cx="295366" cy="955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2C2C08BB-C727-4F1E-B983-F0006A941084}"/>
                </a:ext>
              </a:extLst>
            </p:cNvPr>
            <p:cNvSpPr/>
            <p:nvPr/>
          </p:nvSpPr>
          <p:spPr>
            <a:xfrm rot="20540997">
              <a:off x="5669639" y="6015389"/>
              <a:ext cx="539087" cy="193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Arrow: Circular 69">
            <a:extLst>
              <a:ext uri="{FF2B5EF4-FFF2-40B4-BE49-F238E27FC236}">
                <a16:creationId xmlns:a16="http://schemas.microsoft.com/office/drawing/2014/main" id="{3513D5BA-F83A-4307-B4FC-BEEE0DF07B60}"/>
              </a:ext>
            </a:extLst>
          </p:cNvPr>
          <p:cNvSpPr/>
          <p:nvPr/>
        </p:nvSpPr>
        <p:spPr>
          <a:xfrm>
            <a:off x="6330574" y="3465145"/>
            <a:ext cx="510142" cy="1293934"/>
          </a:xfrm>
          <a:prstGeom prst="circularArrow">
            <a:avLst>
              <a:gd name="adj1" fmla="val 21397"/>
              <a:gd name="adj2" fmla="val 2053260"/>
              <a:gd name="adj3" fmla="val 19546586"/>
              <a:gd name="adj4" fmla="val 2342026"/>
              <a:gd name="adj5" fmla="val 1788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5" name="Rectangle 144">
            <a:extLst>
              <a:ext uri="{FF2B5EF4-FFF2-40B4-BE49-F238E27FC236}">
                <a16:creationId xmlns:a16="http://schemas.microsoft.com/office/drawing/2014/main" id="{8C4F351B-E778-41E6-9EA1-9F289D56BFFE}"/>
              </a:ext>
            </a:extLst>
          </p:cNvPr>
          <p:cNvSpPr/>
          <p:nvPr/>
        </p:nvSpPr>
        <p:spPr>
          <a:xfrm>
            <a:off x="364513" y="4952293"/>
            <a:ext cx="4497302" cy="1477328"/>
          </a:xfrm>
          <a:prstGeom prst="rect">
            <a:avLst/>
          </a:prstGeom>
        </p:spPr>
        <p:txBody>
          <a:bodyPr wrap="square">
            <a:spAutoFit/>
          </a:bodyPr>
          <a:lstStyle/>
          <a:p>
            <a:r>
              <a:rPr lang="en-US" i="1" dirty="0">
                <a:solidFill>
                  <a:srgbClr val="003087"/>
                </a:solidFill>
              </a:rPr>
              <a:t>You will always use a diode with the relay coil, but you will not need the second diode with your sous vide heater. You are using one with the motor here because DC motors have electromagnets inside them.</a:t>
            </a:r>
            <a:endParaRPr lang="en-US" i="1" dirty="0"/>
          </a:p>
        </p:txBody>
      </p:sp>
      <p:sp>
        <p:nvSpPr>
          <p:cNvPr id="146" name="Rectangle 785">
            <a:extLst>
              <a:ext uri="{FF2B5EF4-FFF2-40B4-BE49-F238E27FC236}">
                <a16:creationId xmlns:a16="http://schemas.microsoft.com/office/drawing/2014/main" id="{59A14EEF-7AC3-4CA0-ADC8-4D08689A4A8A}"/>
              </a:ext>
            </a:extLst>
          </p:cNvPr>
          <p:cNvSpPr>
            <a:spLocks noChangeArrowheads="1"/>
          </p:cNvSpPr>
          <p:nvPr/>
        </p:nvSpPr>
        <p:spPr bwMode="auto">
          <a:xfrm>
            <a:off x="240784" y="1291767"/>
            <a:ext cx="46599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342900" indent="-342900" eaLnBrk="1" hangingPunct="1">
              <a:spcAft>
                <a:spcPts val="600"/>
              </a:spcAft>
              <a:buFont typeface="Arial" panose="020B0604020202020204" pitchFamily="34" charset="0"/>
              <a:buChar char="•"/>
            </a:pPr>
            <a:r>
              <a:rPr lang="en-US" sz="2000" dirty="0">
                <a:ea typeface="Calibri"/>
                <a:cs typeface="Times New Roman"/>
              </a:rPr>
              <a:t>Where have you heard diode before?</a:t>
            </a:r>
          </a:p>
        </p:txBody>
      </p:sp>
      <p:sp>
        <p:nvSpPr>
          <p:cNvPr id="147" name="Rectangle 146">
            <a:extLst>
              <a:ext uri="{FF2B5EF4-FFF2-40B4-BE49-F238E27FC236}">
                <a16:creationId xmlns:a16="http://schemas.microsoft.com/office/drawing/2014/main" id="{CFA9470A-424B-4DE6-B0F8-0C8BB567EBE3}"/>
              </a:ext>
            </a:extLst>
          </p:cNvPr>
          <p:cNvSpPr/>
          <p:nvPr/>
        </p:nvSpPr>
        <p:spPr>
          <a:xfrm>
            <a:off x="685184" y="1678606"/>
            <a:ext cx="2810706" cy="369332"/>
          </a:xfrm>
          <a:prstGeom prst="rect">
            <a:avLst/>
          </a:prstGeom>
        </p:spPr>
        <p:txBody>
          <a:bodyPr wrap="none">
            <a:spAutoFit/>
          </a:bodyPr>
          <a:lstStyle/>
          <a:p>
            <a:r>
              <a:rPr lang="en-US" dirty="0">
                <a:solidFill>
                  <a:srgbClr val="003087"/>
                </a:solidFill>
              </a:rPr>
              <a:t>LEDs (Light Emitting Diodes)</a:t>
            </a:r>
            <a:endParaRPr lang="en-US" dirty="0"/>
          </a:p>
        </p:txBody>
      </p:sp>
      <p:grpSp>
        <p:nvGrpSpPr>
          <p:cNvPr id="11" name="Group 10">
            <a:extLst>
              <a:ext uri="{FF2B5EF4-FFF2-40B4-BE49-F238E27FC236}">
                <a16:creationId xmlns:a16="http://schemas.microsoft.com/office/drawing/2014/main" id="{13D00ADA-F09B-40FE-9D8D-516EAEA558E5}"/>
              </a:ext>
            </a:extLst>
          </p:cNvPr>
          <p:cNvGrpSpPr/>
          <p:nvPr/>
        </p:nvGrpSpPr>
        <p:grpSpPr>
          <a:xfrm>
            <a:off x="2480510" y="2407223"/>
            <a:ext cx="1279052" cy="771923"/>
            <a:chOff x="2480510" y="2407223"/>
            <a:chExt cx="1279052" cy="771923"/>
          </a:xfrm>
        </p:grpSpPr>
        <p:grpSp>
          <p:nvGrpSpPr>
            <p:cNvPr id="278" name="Group 142">
              <a:extLst>
                <a:ext uri="{FF2B5EF4-FFF2-40B4-BE49-F238E27FC236}">
                  <a16:creationId xmlns:a16="http://schemas.microsoft.com/office/drawing/2014/main" id="{5E231CC2-5D87-4DEF-8E30-32D306BF0D87}"/>
                </a:ext>
              </a:extLst>
            </p:cNvPr>
            <p:cNvGrpSpPr>
              <a:grpSpLocks/>
            </p:cNvGrpSpPr>
            <p:nvPr/>
          </p:nvGrpSpPr>
          <p:grpSpPr bwMode="auto">
            <a:xfrm rot="16200000">
              <a:off x="2925661" y="1962072"/>
              <a:ext cx="388750" cy="1279052"/>
              <a:chOff x="5767382" y="3817894"/>
              <a:chExt cx="395766" cy="1598769"/>
            </a:xfrm>
          </p:grpSpPr>
          <p:cxnSp>
            <p:nvCxnSpPr>
              <p:cNvPr id="283" name="AutoShape 3">
                <a:extLst>
                  <a:ext uri="{FF2B5EF4-FFF2-40B4-BE49-F238E27FC236}">
                    <a16:creationId xmlns:a16="http://schemas.microsoft.com/office/drawing/2014/main" id="{29EB0637-DB35-4624-8AA3-1C0DDEC9E42B}"/>
                  </a:ext>
                </a:extLst>
              </p:cNvPr>
              <p:cNvCxnSpPr>
                <a:cxnSpLocks noChangeShapeType="1"/>
              </p:cNvCxnSpPr>
              <p:nvPr/>
            </p:nvCxnSpPr>
            <p:spPr bwMode="auto">
              <a:xfrm>
                <a:off x="5804745" y="4449929"/>
                <a:ext cx="314777"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284" name="AutoShape 5">
                <a:extLst>
                  <a:ext uri="{FF2B5EF4-FFF2-40B4-BE49-F238E27FC236}">
                    <a16:creationId xmlns:a16="http://schemas.microsoft.com/office/drawing/2014/main" id="{70E4CFF1-B220-414D-8CF9-E34A81CCA177}"/>
                  </a:ext>
                </a:extLst>
              </p:cNvPr>
              <p:cNvCxnSpPr>
                <a:cxnSpLocks noChangeShapeType="1"/>
              </p:cNvCxnSpPr>
              <p:nvPr/>
            </p:nvCxnSpPr>
            <p:spPr bwMode="auto">
              <a:xfrm rot="10800000">
                <a:off x="5965826" y="3817894"/>
                <a:ext cx="0" cy="632036"/>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285" name="Straight Connector 145">
                <a:extLst>
                  <a:ext uri="{FF2B5EF4-FFF2-40B4-BE49-F238E27FC236}">
                    <a16:creationId xmlns:a16="http://schemas.microsoft.com/office/drawing/2014/main" id="{75B23712-64EA-4D99-8D27-0038A7023C7E}"/>
                  </a:ext>
                </a:extLst>
              </p:cNvPr>
              <p:cNvCxnSpPr>
                <a:cxnSpLocks noChangeShapeType="1"/>
              </p:cNvCxnSpPr>
              <p:nvPr/>
            </p:nvCxnSpPr>
            <p:spPr bwMode="auto">
              <a:xfrm>
                <a:off x="5817607" y="4446754"/>
                <a:ext cx="148218" cy="317500"/>
              </a:xfrm>
              <a:prstGeom prst="line">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288" name="Straight Connector 146">
                <a:extLst>
                  <a:ext uri="{FF2B5EF4-FFF2-40B4-BE49-F238E27FC236}">
                    <a16:creationId xmlns:a16="http://schemas.microsoft.com/office/drawing/2014/main" id="{20F3FB1B-4A58-48F9-AA9F-E3DC15A05C12}"/>
                  </a:ext>
                </a:extLst>
              </p:cNvPr>
              <p:cNvCxnSpPr>
                <a:cxnSpLocks noChangeShapeType="1"/>
              </p:cNvCxnSpPr>
              <p:nvPr/>
            </p:nvCxnSpPr>
            <p:spPr bwMode="auto">
              <a:xfrm flipV="1">
                <a:off x="5962573" y="4446754"/>
                <a:ext cx="148218" cy="317500"/>
              </a:xfrm>
              <a:prstGeom prst="line">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289" name="AutoShape 32">
                <a:extLst>
                  <a:ext uri="{FF2B5EF4-FFF2-40B4-BE49-F238E27FC236}">
                    <a16:creationId xmlns:a16="http://schemas.microsoft.com/office/drawing/2014/main" id="{2C7BA1CD-A70D-414B-AD5D-DDF273414F65}"/>
                  </a:ext>
                </a:extLst>
              </p:cNvPr>
              <p:cNvCxnSpPr>
                <a:cxnSpLocks noChangeShapeType="1"/>
              </p:cNvCxnSpPr>
              <p:nvPr/>
            </p:nvCxnSpPr>
            <p:spPr bwMode="auto">
              <a:xfrm rot="10800000" flipV="1">
                <a:off x="5961673" y="4757107"/>
                <a:ext cx="0" cy="659556"/>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290" name="AutoShape 3">
                <a:extLst>
                  <a:ext uri="{FF2B5EF4-FFF2-40B4-BE49-F238E27FC236}">
                    <a16:creationId xmlns:a16="http://schemas.microsoft.com/office/drawing/2014/main" id="{B5B8C8A4-675A-40F8-AAFE-2B1952594E14}"/>
                  </a:ext>
                </a:extLst>
              </p:cNvPr>
              <p:cNvCxnSpPr>
                <a:cxnSpLocks noChangeShapeType="1"/>
              </p:cNvCxnSpPr>
              <p:nvPr/>
            </p:nvCxnSpPr>
            <p:spPr bwMode="auto">
              <a:xfrm>
                <a:off x="5822369" y="4753390"/>
                <a:ext cx="278316"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sp>
            <p:nvSpPr>
              <p:cNvPr id="291" name="Rectangle 290">
                <a:extLst>
                  <a:ext uri="{FF2B5EF4-FFF2-40B4-BE49-F238E27FC236}">
                    <a16:creationId xmlns:a16="http://schemas.microsoft.com/office/drawing/2014/main" id="{76C0BBF4-7306-49AA-815E-D9CFCF38F2CA}"/>
                  </a:ext>
                </a:extLst>
              </p:cNvPr>
              <p:cNvSpPr/>
              <p:nvPr/>
            </p:nvSpPr>
            <p:spPr>
              <a:xfrm>
                <a:off x="5767545" y="4384997"/>
                <a:ext cx="45095" cy="150669"/>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92" name="Rectangle 291">
                <a:extLst>
                  <a:ext uri="{FF2B5EF4-FFF2-40B4-BE49-F238E27FC236}">
                    <a16:creationId xmlns:a16="http://schemas.microsoft.com/office/drawing/2014/main" id="{E229E15F-700F-40BB-A0CE-1C60C9FEDECC}"/>
                  </a:ext>
                </a:extLst>
              </p:cNvPr>
              <p:cNvSpPr/>
              <p:nvPr/>
            </p:nvSpPr>
            <p:spPr>
              <a:xfrm>
                <a:off x="6118053" y="4374533"/>
                <a:ext cx="45095" cy="150669"/>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sp>
          <p:nvSpPr>
            <p:cNvPr id="294" name="Rectangle 293">
              <a:extLst>
                <a:ext uri="{FF2B5EF4-FFF2-40B4-BE49-F238E27FC236}">
                  <a16:creationId xmlns:a16="http://schemas.microsoft.com/office/drawing/2014/main" id="{C3049240-3FF6-4C17-AAFB-80E7CF2D3C37}"/>
                </a:ext>
              </a:extLst>
            </p:cNvPr>
            <p:cNvSpPr/>
            <p:nvPr/>
          </p:nvSpPr>
          <p:spPr>
            <a:xfrm>
              <a:off x="2733332" y="2809814"/>
              <a:ext cx="739305" cy="369332"/>
            </a:xfrm>
            <a:prstGeom prst="rect">
              <a:avLst/>
            </a:prstGeom>
          </p:spPr>
          <p:txBody>
            <a:bodyPr wrap="none">
              <a:spAutoFit/>
            </a:bodyPr>
            <a:lstStyle/>
            <a:p>
              <a:r>
                <a:rPr lang="en-US" dirty="0">
                  <a:solidFill>
                    <a:srgbClr val="003087"/>
                  </a:solidFill>
                </a:rPr>
                <a:t>Diode</a:t>
              </a:r>
              <a:endParaRPr lang="en-US" dirty="0"/>
            </a:p>
          </p:txBody>
        </p:sp>
      </p:grpSp>
      <p:grpSp>
        <p:nvGrpSpPr>
          <p:cNvPr id="10" name="Group 9">
            <a:extLst>
              <a:ext uri="{FF2B5EF4-FFF2-40B4-BE49-F238E27FC236}">
                <a16:creationId xmlns:a16="http://schemas.microsoft.com/office/drawing/2014/main" id="{B731E1BB-3DC4-46E5-9395-FACD6D7C9803}"/>
              </a:ext>
            </a:extLst>
          </p:cNvPr>
          <p:cNvGrpSpPr/>
          <p:nvPr/>
        </p:nvGrpSpPr>
        <p:grpSpPr>
          <a:xfrm>
            <a:off x="603994" y="2164490"/>
            <a:ext cx="1279052" cy="1009742"/>
            <a:chOff x="603994" y="2164490"/>
            <a:chExt cx="1279052" cy="1009742"/>
          </a:xfrm>
        </p:grpSpPr>
        <p:sp>
          <p:nvSpPr>
            <p:cNvPr id="293" name="Rectangle 292">
              <a:extLst>
                <a:ext uri="{FF2B5EF4-FFF2-40B4-BE49-F238E27FC236}">
                  <a16:creationId xmlns:a16="http://schemas.microsoft.com/office/drawing/2014/main" id="{A90D836D-445A-40D5-B4BC-BDFFBB86C768}"/>
                </a:ext>
              </a:extLst>
            </p:cNvPr>
            <p:cNvSpPr/>
            <p:nvPr/>
          </p:nvSpPr>
          <p:spPr>
            <a:xfrm>
              <a:off x="909565" y="2804900"/>
              <a:ext cx="537327" cy="369332"/>
            </a:xfrm>
            <a:prstGeom prst="rect">
              <a:avLst/>
            </a:prstGeom>
          </p:spPr>
          <p:txBody>
            <a:bodyPr wrap="none">
              <a:spAutoFit/>
            </a:bodyPr>
            <a:lstStyle/>
            <a:p>
              <a:r>
                <a:rPr lang="en-US" dirty="0">
                  <a:solidFill>
                    <a:srgbClr val="003087"/>
                  </a:solidFill>
                </a:rPr>
                <a:t>LED</a:t>
              </a:r>
              <a:endParaRPr lang="en-US" dirty="0"/>
            </a:p>
          </p:txBody>
        </p:sp>
        <p:grpSp>
          <p:nvGrpSpPr>
            <p:cNvPr id="7" name="Group 6">
              <a:extLst>
                <a:ext uri="{FF2B5EF4-FFF2-40B4-BE49-F238E27FC236}">
                  <a16:creationId xmlns:a16="http://schemas.microsoft.com/office/drawing/2014/main" id="{609BE1CB-5469-4C84-A84E-4B133079EA81}"/>
                </a:ext>
              </a:extLst>
            </p:cNvPr>
            <p:cNvGrpSpPr/>
            <p:nvPr/>
          </p:nvGrpSpPr>
          <p:grpSpPr>
            <a:xfrm>
              <a:off x="603994" y="2164490"/>
              <a:ext cx="1279052" cy="626570"/>
              <a:chOff x="603994" y="2164490"/>
              <a:chExt cx="1279052" cy="626570"/>
            </a:xfrm>
          </p:grpSpPr>
          <p:grpSp>
            <p:nvGrpSpPr>
              <p:cNvPr id="149" name="Group 142">
                <a:extLst>
                  <a:ext uri="{FF2B5EF4-FFF2-40B4-BE49-F238E27FC236}">
                    <a16:creationId xmlns:a16="http://schemas.microsoft.com/office/drawing/2014/main" id="{FAC4EC1C-686E-4D2B-9CAD-02F326CDF9AC}"/>
                  </a:ext>
                </a:extLst>
              </p:cNvPr>
              <p:cNvGrpSpPr>
                <a:grpSpLocks/>
              </p:cNvGrpSpPr>
              <p:nvPr/>
            </p:nvGrpSpPr>
            <p:grpSpPr bwMode="auto">
              <a:xfrm rot="16200000">
                <a:off x="1049145" y="1957159"/>
                <a:ext cx="388750" cy="1279052"/>
                <a:chOff x="5767382" y="3817894"/>
                <a:chExt cx="395766" cy="1598769"/>
              </a:xfrm>
            </p:grpSpPr>
            <p:cxnSp>
              <p:nvCxnSpPr>
                <p:cNvPr id="152" name="AutoShape 3">
                  <a:extLst>
                    <a:ext uri="{FF2B5EF4-FFF2-40B4-BE49-F238E27FC236}">
                      <a16:creationId xmlns:a16="http://schemas.microsoft.com/office/drawing/2014/main" id="{09E97224-7B12-453F-92B2-2B38D76CFDDB}"/>
                    </a:ext>
                  </a:extLst>
                </p:cNvPr>
                <p:cNvCxnSpPr>
                  <a:cxnSpLocks noChangeShapeType="1"/>
                </p:cNvCxnSpPr>
                <p:nvPr/>
              </p:nvCxnSpPr>
              <p:spPr bwMode="auto">
                <a:xfrm>
                  <a:off x="5804745" y="4449929"/>
                  <a:ext cx="314777"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53" name="AutoShape 5">
                  <a:extLst>
                    <a:ext uri="{FF2B5EF4-FFF2-40B4-BE49-F238E27FC236}">
                      <a16:creationId xmlns:a16="http://schemas.microsoft.com/office/drawing/2014/main" id="{B4D9F80A-A48E-458D-B495-FF9A82F456AF}"/>
                    </a:ext>
                  </a:extLst>
                </p:cNvPr>
                <p:cNvCxnSpPr>
                  <a:cxnSpLocks noChangeShapeType="1"/>
                </p:cNvCxnSpPr>
                <p:nvPr/>
              </p:nvCxnSpPr>
              <p:spPr bwMode="auto">
                <a:xfrm rot="10800000">
                  <a:off x="5965826" y="3817894"/>
                  <a:ext cx="0" cy="632036"/>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54" name="Straight Connector 145">
                  <a:extLst>
                    <a:ext uri="{FF2B5EF4-FFF2-40B4-BE49-F238E27FC236}">
                      <a16:creationId xmlns:a16="http://schemas.microsoft.com/office/drawing/2014/main" id="{3B3D5BC8-E975-44E0-A5C4-509F6FB31C14}"/>
                    </a:ext>
                  </a:extLst>
                </p:cNvPr>
                <p:cNvCxnSpPr>
                  <a:cxnSpLocks noChangeShapeType="1"/>
                </p:cNvCxnSpPr>
                <p:nvPr/>
              </p:nvCxnSpPr>
              <p:spPr bwMode="auto">
                <a:xfrm>
                  <a:off x="5817607" y="4446754"/>
                  <a:ext cx="148218" cy="317500"/>
                </a:xfrm>
                <a:prstGeom prst="line">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55" name="Straight Connector 146">
                  <a:extLst>
                    <a:ext uri="{FF2B5EF4-FFF2-40B4-BE49-F238E27FC236}">
                      <a16:creationId xmlns:a16="http://schemas.microsoft.com/office/drawing/2014/main" id="{4756BDEF-3A72-4970-B918-47E0CD728235}"/>
                    </a:ext>
                  </a:extLst>
                </p:cNvPr>
                <p:cNvCxnSpPr>
                  <a:cxnSpLocks noChangeShapeType="1"/>
                </p:cNvCxnSpPr>
                <p:nvPr/>
              </p:nvCxnSpPr>
              <p:spPr bwMode="auto">
                <a:xfrm flipV="1">
                  <a:off x="5962573" y="4446754"/>
                  <a:ext cx="148218" cy="317500"/>
                </a:xfrm>
                <a:prstGeom prst="line">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56" name="AutoShape 32">
                  <a:extLst>
                    <a:ext uri="{FF2B5EF4-FFF2-40B4-BE49-F238E27FC236}">
                      <a16:creationId xmlns:a16="http://schemas.microsoft.com/office/drawing/2014/main" id="{AB382869-60B9-404A-90A7-BA11546F6D59}"/>
                    </a:ext>
                  </a:extLst>
                </p:cNvPr>
                <p:cNvCxnSpPr>
                  <a:cxnSpLocks noChangeShapeType="1"/>
                </p:cNvCxnSpPr>
                <p:nvPr/>
              </p:nvCxnSpPr>
              <p:spPr bwMode="auto">
                <a:xfrm rot="10800000" flipV="1">
                  <a:off x="5961673" y="4757107"/>
                  <a:ext cx="0" cy="659556"/>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57" name="AutoShape 3">
                  <a:extLst>
                    <a:ext uri="{FF2B5EF4-FFF2-40B4-BE49-F238E27FC236}">
                      <a16:creationId xmlns:a16="http://schemas.microsoft.com/office/drawing/2014/main" id="{D81CA510-BC88-440B-A0AC-8E5290D0B7C9}"/>
                    </a:ext>
                  </a:extLst>
                </p:cNvPr>
                <p:cNvCxnSpPr>
                  <a:cxnSpLocks noChangeShapeType="1"/>
                </p:cNvCxnSpPr>
                <p:nvPr/>
              </p:nvCxnSpPr>
              <p:spPr bwMode="auto">
                <a:xfrm>
                  <a:off x="5822369" y="4753390"/>
                  <a:ext cx="278316"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sp>
              <p:nvSpPr>
                <p:cNvPr id="158" name="Rectangle 157">
                  <a:extLst>
                    <a:ext uri="{FF2B5EF4-FFF2-40B4-BE49-F238E27FC236}">
                      <a16:creationId xmlns:a16="http://schemas.microsoft.com/office/drawing/2014/main" id="{2D3E6F9B-C697-4E43-AA6A-5E9D9FD938E2}"/>
                    </a:ext>
                  </a:extLst>
                </p:cNvPr>
                <p:cNvSpPr/>
                <p:nvPr/>
              </p:nvSpPr>
              <p:spPr>
                <a:xfrm>
                  <a:off x="5767545" y="4384997"/>
                  <a:ext cx="45095" cy="150669"/>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76" name="Rectangle 275">
                  <a:extLst>
                    <a:ext uri="{FF2B5EF4-FFF2-40B4-BE49-F238E27FC236}">
                      <a16:creationId xmlns:a16="http://schemas.microsoft.com/office/drawing/2014/main" id="{5065506C-BF32-48B8-AADF-55D875E2F17D}"/>
                    </a:ext>
                  </a:extLst>
                </p:cNvPr>
                <p:cNvSpPr/>
                <p:nvPr/>
              </p:nvSpPr>
              <p:spPr>
                <a:xfrm>
                  <a:off x="6118053" y="4374533"/>
                  <a:ext cx="45095" cy="150669"/>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cxnSp>
            <p:nvCxnSpPr>
              <p:cNvPr id="6" name="Straight Arrow Connector 5">
                <a:extLst>
                  <a:ext uri="{FF2B5EF4-FFF2-40B4-BE49-F238E27FC236}">
                    <a16:creationId xmlns:a16="http://schemas.microsoft.com/office/drawing/2014/main" id="{CB9D635A-F017-4F34-9AF2-DBC3AB0D166D}"/>
                  </a:ext>
                </a:extLst>
              </p:cNvPr>
              <p:cNvCxnSpPr/>
              <p:nvPr/>
            </p:nvCxnSpPr>
            <p:spPr>
              <a:xfrm flipV="1">
                <a:off x="1305583" y="2209199"/>
                <a:ext cx="127004" cy="204452"/>
              </a:xfrm>
              <a:prstGeom prst="straightConnector1">
                <a:avLst/>
              </a:prstGeom>
              <a:ln>
                <a:solidFill>
                  <a:srgbClr val="003087"/>
                </a:solidFill>
                <a:tailEnd type="triangle"/>
              </a:ln>
            </p:spPr>
            <p:style>
              <a:lnRef idx="1">
                <a:schemeClr val="accent1"/>
              </a:lnRef>
              <a:fillRef idx="0">
                <a:schemeClr val="accent1"/>
              </a:fillRef>
              <a:effectRef idx="0">
                <a:schemeClr val="accent1"/>
              </a:effectRef>
              <a:fontRef idx="minor">
                <a:schemeClr val="tx1"/>
              </a:fontRef>
            </p:style>
          </p:cxnSp>
          <p:cxnSp>
            <p:nvCxnSpPr>
              <p:cNvPr id="295" name="Straight Arrow Connector 294">
                <a:extLst>
                  <a:ext uri="{FF2B5EF4-FFF2-40B4-BE49-F238E27FC236}">
                    <a16:creationId xmlns:a16="http://schemas.microsoft.com/office/drawing/2014/main" id="{1AD4AFC6-B8E6-4629-B04E-26E89E9F1289}"/>
                  </a:ext>
                </a:extLst>
              </p:cNvPr>
              <p:cNvCxnSpPr/>
              <p:nvPr/>
            </p:nvCxnSpPr>
            <p:spPr>
              <a:xfrm flipV="1">
                <a:off x="1189778" y="2164490"/>
                <a:ext cx="127004" cy="204452"/>
              </a:xfrm>
              <a:prstGeom prst="straightConnector1">
                <a:avLst/>
              </a:prstGeom>
              <a:ln>
                <a:solidFill>
                  <a:srgbClr val="00308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96" name="Rectangle 785">
            <a:extLst>
              <a:ext uri="{FF2B5EF4-FFF2-40B4-BE49-F238E27FC236}">
                <a16:creationId xmlns:a16="http://schemas.microsoft.com/office/drawing/2014/main" id="{45032075-8666-482C-84BE-0BA7FEB1477A}"/>
              </a:ext>
            </a:extLst>
          </p:cNvPr>
          <p:cNvSpPr>
            <a:spLocks noChangeArrowheads="1"/>
          </p:cNvSpPr>
          <p:nvPr/>
        </p:nvSpPr>
        <p:spPr bwMode="auto">
          <a:xfrm>
            <a:off x="240783" y="3417258"/>
            <a:ext cx="4659915"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342900" indent="-342900" eaLnBrk="1" hangingPunct="1">
              <a:spcAft>
                <a:spcPts val="600"/>
              </a:spcAft>
              <a:buFont typeface="Arial" panose="020B0604020202020204" pitchFamily="34" charset="0"/>
              <a:buChar char="•"/>
            </a:pPr>
            <a:r>
              <a:rPr lang="en-US" sz="2000" dirty="0">
                <a:ea typeface="Calibri"/>
                <a:cs typeface="Times New Roman"/>
              </a:rPr>
              <a:t>Diodes allow current to flow in only one direction.</a:t>
            </a:r>
          </a:p>
          <a:p>
            <a:pPr marL="342900" indent="-342900" eaLnBrk="1" hangingPunct="1">
              <a:spcAft>
                <a:spcPts val="600"/>
              </a:spcAft>
              <a:buFont typeface="Arial" panose="020B0604020202020204" pitchFamily="34" charset="0"/>
              <a:buChar char="•"/>
            </a:pPr>
            <a:r>
              <a:rPr lang="en-US" sz="2000" dirty="0">
                <a:ea typeface="Calibri"/>
                <a:cs typeface="Times New Roman"/>
              </a:rPr>
              <a:t>You can use them as </a:t>
            </a:r>
            <a:r>
              <a:rPr lang="en-US" sz="2000" b="1" dirty="0" err="1">
                <a:solidFill>
                  <a:srgbClr val="003087"/>
                </a:solidFill>
                <a:ea typeface="Calibri"/>
                <a:cs typeface="Times New Roman"/>
              </a:rPr>
              <a:t>flyback</a:t>
            </a:r>
            <a:r>
              <a:rPr lang="en-US" sz="2000" b="1" dirty="0">
                <a:solidFill>
                  <a:srgbClr val="003087"/>
                </a:solidFill>
                <a:ea typeface="Calibri"/>
                <a:cs typeface="Times New Roman"/>
              </a:rPr>
              <a:t> diodes </a:t>
            </a:r>
            <a:r>
              <a:rPr lang="en-US" sz="2000" dirty="0">
                <a:ea typeface="Calibri"/>
                <a:cs typeface="Times New Roman"/>
              </a:rPr>
              <a:t>to help protect circuit elements. </a:t>
            </a:r>
          </a:p>
        </p:txBody>
      </p:sp>
    </p:spTree>
    <p:extLst>
      <p:ext uri="{BB962C8B-B14F-4D97-AF65-F5344CB8AC3E}">
        <p14:creationId xmlns:p14="http://schemas.microsoft.com/office/powerpoint/2010/main" val="3468380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6">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6">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63"/>
                                        </p:tgtEl>
                                        <p:attrNameLst>
                                          <p:attrName>style.visibility</p:attrName>
                                        </p:attrNameLst>
                                      </p:cBhvr>
                                      <p:to>
                                        <p:strVal val="visible"/>
                                      </p:to>
                                    </p:set>
                                    <p:animEffect transition="in" filter="fade">
                                      <p:cBhvr>
                                        <p:cTn id="33" dur="1000"/>
                                        <p:tgtEl>
                                          <p:spTgt spid="263"/>
                                        </p:tgtEl>
                                      </p:cBhvr>
                                    </p:animEffect>
                                    <p:anim calcmode="lin" valueType="num">
                                      <p:cBhvr>
                                        <p:cTn id="34" dur="1000" fill="hold"/>
                                        <p:tgtEl>
                                          <p:spTgt spid="263"/>
                                        </p:tgtEl>
                                        <p:attrNameLst>
                                          <p:attrName>ppt_x</p:attrName>
                                        </p:attrNameLst>
                                      </p:cBhvr>
                                      <p:tavLst>
                                        <p:tav tm="0">
                                          <p:val>
                                            <p:strVal val="#ppt_x"/>
                                          </p:val>
                                        </p:tav>
                                        <p:tav tm="100000">
                                          <p:val>
                                            <p:strVal val="#ppt_x"/>
                                          </p:val>
                                        </p:tav>
                                      </p:tavLst>
                                    </p:anim>
                                    <p:anim calcmode="lin" valueType="num">
                                      <p:cBhvr>
                                        <p:cTn id="35" dur="1000" fill="hold"/>
                                        <p:tgtEl>
                                          <p:spTgt spid="263"/>
                                        </p:tgtEl>
                                        <p:attrNameLst>
                                          <p:attrName>ppt_y</p:attrName>
                                        </p:attrNameLst>
                                      </p:cBhvr>
                                      <p:tavLst>
                                        <p:tav tm="0">
                                          <p:val>
                                            <p:strVal val="#ppt_y+.1"/>
                                          </p:val>
                                        </p:tav>
                                        <p:tav tm="100000">
                                          <p:val>
                                            <p:strVal val="#ppt_y"/>
                                          </p:val>
                                        </p:tav>
                                      </p:tavLst>
                                    </p:anim>
                                  </p:childTnLst>
                                </p:cTn>
                              </p:par>
                              <p:par>
                                <p:cTn id="36" presetID="1" presetClass="entr" presetSubtype="0" fill="hold" grpId="0" nodeType="withEffect">
                                  <p:stCondLst>
                                    <p:cond delay="0"/>
                                  </p:stCondLst>
                                  <p:childTnLst>
                                    <p:set>
                                      <p:cBhvr>
                                        <p:cTn id="37" dur="1" fill="hold">
                                          <p:stCondLst>
                                            <p:cond delay="0"/>
                                          </p:stCondLst>
                                        </p:cTn>
                                        <p:tgtEl>
                                          <p:spTgt spid="277">
                                            <p:txEl>
                                              <p:pRg st="0" end="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77">
                                            <p:txEl>
                                              <p:pRg st="1" end="1"/>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up)">
                                      <p:cBhvr>
                                        <p:cTn id="46" dur="2000"/>
                                        <p:tgtEl>
                                          <p:spTgt spid="30"/>
                                        </p:tgtEl>
                                      </p:cBhvr>
                                    </p:animEffect>
                                  </p:childTnLst>
                                </p:cTn>
                              </p:par>
                            </p:childTnLst>
                          </p:cTn>
                        </p:par>
                        <p:par>
                          <p:cTn id="47" fill="hold">
                            <p:stCondLst>
                              <p:cond delay="2000"/>
                            </p:stCondLst>
                            <p:childTnLst>
                              <p:par>
                                <p:cTn id="48" presetID="1" presetClass="entr" presetSubtype="0" fill="hold" nodeType="afterEffect">
                                  <p:stCondLst>
                                    <p:cond delay="0"/>
                                  </p:stCondLst>
                                  <p:childTnLst>
                                    <p:set>
                                      <p:cBhvr>
                                        <p:cTn id="49" dur="1" fill="hold">
                                          <p:stCondLst>
                                            <p:cond delay="0"/>
                                          </p:stCondLst>
                                        </p:cTn>
                                        <p:tgtEl>
                                          <p:spTgt spid="280"/>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par>
                          <p:cTn id="52" fill="hold">
                            <p:stCondLst>
                              <p:cond delay="2000"/>
                            </p:stCondLst>
                            <p:childTnLst>
                              <p:par>
                                <p:cTn id="53" presetID="26" presetClass="emph" presetSubtype="0" repeatCount="5000" fill="hold" nodeType="afterEffect">
                                  <p:stCondLst>
                                    <p:cond delay="0"/>
                                  </p:stCondLst>
                                  <p:childTnLst>
                                    <p:animEffect transition="out" filter="fade">
                                      <p:cBhvr>
                                        <p:cTn id="54" dur="500" tmFilter="0, 0; .2, .5; .8, .5; 1, 0"/>
                                        <p:tgtEl>
                                          <p:spTgt spid="280"/>
                                        </p:tgtEl>
                                      </p:cBhvr>
                                    </p:animEffect>
                                    <p:animScale>
                                      <p:cBhvr>
                                        <p:cTn id="55" dur="250" autoRev="1" fill="hold"/>
                                        <p:tgtEl>
                                          <p:spTgt spid="280"/>
                                        </p:tgtEl>
                                      </p:cBhvr>
                                      <p:by x="105000" y="105000"/>
                                    </p:animScale>
                                  </p:childTnLst>
                                </p:cTn>
                              </p:par>
                              <p:par>
                                <p:cTn id="56" presetID="26" presetClass="emph" presetSubtype="0" repeatCount="5000" fill="hold" nodeType="withEffect">
                                  <p:stCondLst>
                                    <p:cond delay="0"/>
                                  </p:stCondLst>
                                  <p:childTnLst>
                                    <p:animEffect transition="out" filter="fade">
                                      <p:cBhvr>
                                        <p:cTn id="57" dur="500" tmFilter="0, 0; .2, .5; .8, .5; 1, 0"/>
                                        <p:tgtEl>
                                          <p:spTgt spid="9"/>
                                        </p:tgtEl>
                                      </p:cBhvr>
                                    </p:animEffect>
                                    <p:animScale>
                                      <p:cBhvr>
                                        <p:cTn id="58" dur="250" autoRev="1" fill="hold"/>
                                        <p:tgtEl>
                                          <p:spTgt spid="9"/>
                                        </p:tgtEl>
                                      </p:cBhvr>
                                      <p:by x="105000" y="105000"/>
                                    </p:animScale>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77">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7">
                                            <p:txEl>
                                              <p:pRg st="3" end="3"/>
                                            </p:txEl>
                                          </p:spTgt>
                                        </p:tgtEl>
                                        <p:attrNameLst>
                                          <p:attrName>style.visibility</p:attrName>
                                        </p:attrNameLst>
                                      </p:cBhvr>
                                      <p:to>
                                        <p:strVal val="visible"/>
                                      </p:to>
                                    </p:set>
                                  </p:childTnLst>
                                </p:cTn>
                              </p:par>
                              <p:par>
                                <p:cTn id="67" presetID="10" presetClass="entr" presetSubtype="0" fill="hold" nodeType="withEffect">
                                  <p:stCondLst>
                                    <p:cond delay="0"/>
                                  </p:stCondLst>
                                  <p:childTnLst>
                                    <p:set>
                                      <p:cBhvr>
                                        <p:cTn id="68" dur="1" fill="hold">
                                          <p:stCondLst>
                                            <p:cond delay="0"/>
                                          </p:stCondLst>
                                        </p:cTn>
                                        <p:tgtEl>
                                          <p:spTgt spid="68"/>
                                        </p:tgtEl>
                                        <p:attrNameLst>
                                          <p:attrName>style.visibility</p:attrName>
                                        </p:attrNameLst>
                                      </p:cBhvr>
                                      <p:to>
                                        <p:strVal val="visible"/>
                                      </p:to>
                                    </p:set>
                                    <p:animEffect transition="in" filter="fade">
                                      <p:cBhvr>
                                        <p:cTn id="69" dur="500"/>
                                        <p:tgtEl>
                                          <p:spTgt spid="6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70"/>
                                        </p:tgtEl>
                                        <p:attrNameLst>
                                          <p:attrName>style.visibility</p:attrName>
                                        </p:attrNameLst>
                                      </p:cBhvr>
                                      <p:to>
                                        <p:strVal val="visible"/>
                                      </p:to>
                                    </p:set>
                                    <p:animEffect transition="in" filter="fade">
                                      <p:cBhvr>
                                        <p:cTn id="72" dur="500"/>
                                        <p:tgtEl>
                                          <p:spTgt spid="70"/>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77">
                                            <p:txEl>
                                              <p:pRg st="4" end="4"/>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 grpId="0" animBg="1"/>
      <p:bldP spid="298" grpId="0" animBg="1"/>
      <p:bldP spid="277" grpId="0" uiExpand="1" build="p"/>
      <p:bldP spid="70" grpId="0" animBg="1"/>
      <p:bldP spid="145" grpId="0"/>
      <p:bldP spid="147" grpId="0"/>
      <p:bldP spid="296"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F9F945A-7155-4828-81E1-722329993529}" type="slidenum">
              <a:rPr lang="en-US" smtClean="0"/>
              <a:t>6</a:t>
            </a:fld>
            <a:endParaRPr lang="en-US" dirty="0"/>
          </a:p>
        </p:txBody>
      </p:sp>
      <p:sp>
        <p:nvSpPr>
          <p:cNvPr id="21" name="Title 1"/>
          <p:cNvSpPr>
            <a:spLocks noGrp="1"/>
          </p:cNvSpPr>
          <p:nvPr>
            <p:ph type="title"/>
          </p:nvPr>
        </p:nvSpPr>
        <p:spPr>
          <a:xfrm>
            <a:off x="166658" y="275127"/>
            <a:ext cx="11796741" cy="705609"/>
          </a:xfrm>
        </p:spPr>
        <p:txBody>
          <a:bodyPr>
            <a:normAutofit/>
          </a:bodyPr>
          <a:lstStyle/>
          <a:p>
            <a:r>
              <a:rPr lang="en-US" dirty="0"/>
              <a:t>Power Considerations</a:t>
            </a:r>
          </a:p>
        </p:txBody>
      </p:sp>
      <p:sp>
        <p:nvSpPr>
          <p:cNvPr id="105" name="Rectangle 2">
            <a:extLst>
              <a:ext uri="{FF2B5EF4-FFF2-40B4-BE49-F238E27FC236}">
                <a16:creationId xmlns:a16="http://schemas.microsoft.com/office/drawing/2014/main" id="{33CA48A7-501F-4653-B338-C1A8ADB2FD75}"/>
              </a:ext>
            </a:extLst>
          </p:cNvPr>
          <p:cNvSpPr txBox="1">
            <a:spLocks noChangeArrowheads="1"/>
          </p:cNvSpPr>
          <p:nvPr/>
        </p:nvSpPr>
        <p:spPr bwMode="auto">
          <a:xfrm>
            <a:off x="1569228" y="1076784"/>
            <a:ext cx="8991600" cy="497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342900" indent="-342900" algn="l" eaLnBrk="1" fontAlgn="auto" hangingPunct="1">
              <a:spcAft>
                <a:spcPts val="0"/>
              </a:spcAft>
              <a:buFont typeface="+mj-lt"/>
              <a:buAutoNum type="arabicPeriod"/>
              <a:defRPr/>
            </a:pPr>
            <a:r>
              <a:rPr lang="en-US" sz="3200" dirty="0"/>
              <a:t>Power to switch transistor</a:t>
            </a:r>
          </a:p>
          <a:p>
            <a:pPr lvl="1" algn="l" eaLnBrk="1" fontAlgn="auto" hangingPunct="1">
              <a:spcAft>
                <a:spcPts val="0"/>
              </a:spcAft>
              <a:defRPr/>
            </a:pPr>
            <a:r>
              <a:rPr lang="en-US" sz="2800" dirty="0">
                <a:cs typeface="Arial" charset="0"/>
              </a:rPr>
              <a:t>source:</a:t>
            </a:r>
          </a:p>
          <a:p>
            <a:pPr lvl="1" algn="l" eaLnBrk="1" fontAlgn="auto" hangingPunct="1">
              <a:spcAft>
                <a:spcPts val="0"/>
              </a:spcAft>
              <a:defRPr/>
            </a:pPr>
            <a:r>
              <a:rPr lang="en-US" sz="2800" dirty="0">
                <a:cs typeface="Arial" charset="0"/>
              </a:rPr>
              <a:t>max current per digital I/O pin:</a:t>
            </a:r>
          </a:p>
          <a:p>
            <a:pPr lvl="1" algn="l" eaLnBrk="1" fontAlgn="auto" hangingPunct="1">
              <a:spcAft>
                <a:spcPts val="0"/>
              </a:spcAft>
              <a:defRPr/>
            </a:pPr>
            <a:endParaRPr lang="en-US" sz="3200" dirty="0">
              <a:cs typeface="Arial" charset="0"/>
            </a:endParaRPr>
          </a:p>
          <a:p>
            <a:pPr marL="342900" indent="-342900" algn="l" eaLnBrk="1" fontAlgn="auto" hangingPunct="1">
              <a:spcAft>
                <a:spcPts val="0"/>
              </a:spcAft>
              <a:buFont typeface="+mj-lt"/>
              <a:buAutoNum type="arabicPeriod"/>
              <a:defRPr/>
            </a:pPr>
            <a:r>
              <a:rPr lang="en-US" sz="3200" dirty="0"/>
              <a:t>Power to switch relay (Coil)</a:t>
            </a:r>
          </a:p>
          <a:p>
            <a:pPr lvl="1" algn="l" eaLnBrk="1" fontAlgn="auto" hangingPunct="1">
              <a:spcAft>
                <a:spcPts val="0"/>
              </a:spcAft>
              <a:defRPr/>
            </a:pPr>
            <a:r>
              <a:rPr lang="en-US" sz="2800" dirty="0">
                <a:cs typeface="Arial" charset="0"/>
              </a:rPr>
              <a:t>source: </a:t>
            </a:r>
            <a:br>
              <a:rPr lang="en-US" sz="2800" dirty="0">
                <a:cs typeface="Arial" charset="0"/>
              </a:rPr>
            </a:br>
            <a:r>
              <a:rPr lang="en-US" sz="2800" dirty="0">
                <a:cs typeface="Arial" charset="0"/>
              </a:rPr>
              <a:t>max current from the voltage regulator: </a:t>
            </a:r>
            <a:br>
              <a:rPr lang="en-US" sz="2800" dirty="0">
                <a:cs typeface="Arial" charset="0"/>
              </a:rPr>
            </a:br>
            <a:r>
              <a:rPr lang="en-US" sz="2800" dirty="0">
                <a:cs typeface="Arial" charset="0"/>
              </a:rPr>
              <a:t>coil current for relay:</a:t>
            </a:r>
            <a:br>
              <a:rPr lang="en-US" sz="2800" dirty="0">
                <a:cs typeface="Arial" charset="0"/>
              </a:rPr>
            </a:br>
            <a:endParaRPr lang="en-US" sz="3200" dirty="0">
              <a:cs typeface="Arial" charset="0"/>
            </a:endParaRPr>
          </a:p>
          <a:p>
            <a:pPr marL="342900" indent="-342900" algn="l" eaLnBrk="1" fontAlgn="auto" hangingPunct="1">
              <a:spcAft>
                <a:spcPts val="0"/>
              </a:spcAft>
              <a:buFont typeface="+mj-lt"/>
              <a:buAutoNum type="arabicPeriod"/>
              <a:defRPr/>
            </a:pPr>
            <a:r>
              <a:rPr lang="en-US" sz="3200" dirty="0"/>
              <a:t>Power to motor</a:t>
            </a:r>
          </a:p>
          <a:p>
            <a:pPr lvl="1" algn="l" eaLnBrk="1" fontAlgn="auto" hangingPunct="1">
              <a:spcAft>
                <a:spcPts val="0"/>
              </a:spcAft>
              <a:defRPr/>
            </a:pPr>
            <a:r>
              <a:rPr lang="en-US" sz="2800" dirty="0">
                <a:cs typeface="Arial" charset="0"/>
              </a:rPr>
              <a:t>source: </a:t>
            </a:r>
            <a:br>
              <a:rPr lang="en-US" sz="2800" dirty="0">
                <a:cs typeface="Arial" charset="0"/>
              </a:rPr>
            </a:br>
            <a:r>
              <a:rPr lang="en-US" sz="2800" dirty="0">
                <a:cs typeface="Arial" charset="0"/>
              </a:rPr>
              <a:t>max current: </a:t>
            </a:r>
          </a:p>
        </p:txBody>
      </p:sp>
      <p:pic>
        <p:nvPicPr>
          <p:cNvPr id="106" name="Picture 4" descr="http://t2.gstatic.com/images?q=tbn:ANd9GcTptILZJH_ABo-XrVitdEelz_PpsNaJHG3r5p3DpScUcEODCibA">
            <a:extLst>
              <a:ext uri="{FF2B5EF4-FFF2-40B4-BE49-F238E27FC236}">
                <a16:creationId xmlns:a16="http://schemas.microsoft.com/office/drawing/2014/main" id="{4E646FA8-FF0B-4D83-A332-8FCF10A48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450" y="3161058"/>
            <a:ext cx="1014969" cy="101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 name="Picture 6" descr="http://t0.gstatic.com/images?q=tbn:ANd9GcTDDhsJTotGnD2Pkp0EEa6qtmx7QVEBPY5jIZsYKrZcRmwBYAPrhg">
            <a:extLst>
              <a:ext uri="{FF2B5EF4-FFF2-40B4-BE49-F238E27FC236}">
                <a16:creationId xmlns:a16="http://schemas.microsoft.com/office/drawing/2014/main" id="{B4E05C99-18B2-4BD1-BBB0-102C19977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562" y="1260838"/>
            <a:ext cx="1042761" cy="1091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 name="Rectangle 107">
            <a:extLst>
              <a:ext uri="{FF2B5EF4-FFF2-40B4-BE49-F238E27FC236}">
                <a16:creationId xmlns:a16="http://schemas.microsoft.com/office/drawing/2014/main" id="{84DF4499-B61C-4306-8CA1-06FB2D5ECC26}"/>
              </a:ext>
            </a:extLst>
          </p:cNvPr>
          <p:cNvSpPr>
            <a:spLocks noChangeArrowheads="1"/>
          </p:cNvSpPr>
          <p:nvPr/>
        </p:nvSpPr>
        <p:spPr bwMode="auto">
          <a:xfrm>
            <a:off x="3358632" y="1318110"/>
            <a:ext cx="30171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400" dirty="0">
                <a:solidFill>
                  <a:srgbClr val="C00000"/>
                </a:solidFill>
              </a:rPr>
              <a:t>Arduino digital I/O pin </a:t>
            </a:r>
            <a:endParaRPr lang="en-US" altLang="en-US" sz="2400" dirty="0"/>
          </a:p>
        </p:txBody>
      </p:sp>
      <p:sp>
        <p:nvSpPr>
          <p:cNvPr id="112" name="Rectangle 111">
            <a:extLst>
              <a:ext uri="{FF2B5EF4-FFF2-40B4-BE49-F238E27FC236}">
                <a16:creationId xmlns:a16="http://schemas.microsoft.com/office/drawing/2014/main" id="{D6B788DE-E421-4E92-B40E-38500DC139FA}"/>
              </a:ext>
            </a:extLst>
          </p:cNvPr>
          <p:cNvSpPr>
            <a:spLocks noChangeArrowheads="1"/>
          </p:cNvSpPr>
          <p:nvPr/>
        </p:nvSpPr>
        <p:spPr bwMode="auto">
          <a:xfrm>
            <a:off x="6254772" y="1786072"/>
            <a:ext cx="14494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1" eaLnBrk="1" hangingPunct="1"/>
            <a:r>
              <a:rPr lang="en-US" altLang="en-US" sz="2400" dirty="0">
                <a:solidFill>
                  <a:srgbClr val="C00000"/>
                </a:solidFill>
              </a:rPr>
              <a:t>20 mA</a:t>
            </a:r>
          </a:p>
        </p:txBody>
      </p:sp>
      <p:sp>
        <p:nvSpPr>
          <p:cNvPr id="113" name="Rectangle 112">
            <a:extLst>
              <a:ext uri="{FF2B5EF4-FFF2-40B4-BE49-F238E27FC236}">
                <a16:creationId xmlns:a16="http://schemas.microsoft.com/office/drawing/2014/main" id="{91198B81-615C-4A77-9AA0-43DC4625E6D6}"/>
              </a:ext>
            </a:extLst>
          </p:cNvPr>
          <p:cNvSpPr>
            <a:spLocks noChangeArrowheads="1"/>
          </p:cNvSpPr>
          <p:nvPr/>
        </p:nvSpPr>
        <p:spPr bwMode="auto">
          <a:xfrm>
            <a:off x="2746789" y="3152432"/>
            <a:ext cx="82765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1" eaLnBrk="1" hangingPunct="1"/>
            <a:r>
              <a:rPr lang="en-US" altLang="en-US" sz="2400" dirty="0">
                <a:solidFill>
                  <a:srgbClr val="C00000"/>
                </a:solidFill>
              </a:rPr>
              <a:t>5V from Arduino (from the on-board voltage regulator)</a:t>
            </a:r>
          </a:p>
        </p:txBody>
      </p:sp>
      <p:sp>
        <p:nvSpPr>
          <p:cNvPr id="114" name="Rectangle 113">
            <a:extLst>
              <a:ext uri="{FF2B5EF4-FFF2-40B4-BE49-F238E27FC236}">
                <a16:creationId xmlns:a16="http://schemas.microsoft.com/office/drawing/2014/main" id="{B5D31AFD-4F11-46F1-9EE3-2CCD9051E253}"/>
              </a:ext>
            </a:extLst>
          </p:cNvPr>
          <p:cNvSpPr/>
          <p:nvPr/>
        </p:nvSpPr>
        <p:spPr>
          <a:xfrm>
            <a:off x="4867219" y="3987349"/>
            <a:ext cx="1449436" cy="461665"/>
          </a:xfrm>
          <a:prstGeom prst="rect">
            <a:avLst/>
          </a:prstGeom>
        </p:spPr>
        <p:txBody>
          <a:bodyPr wrap="none">
            <a:spAutoFit/>
          </a:bodyPr>
          <a:lstStyle/>
          <a:p>
            <a:pPr lvl="1" fontAlgn="auto">
              <a:spcAft>
                <a:spcPts val="0"/>
              </a:spcAft>
              <a:defRPr/>
            </a:pPr>
            <a:r>
              <a:rPr lang="en-US" sz="2400" dirty="0">
                <a:solidFill>
                  <a:srgbClr val="C00000"/>
                </a:solidFill>
                <a:cs typeface="Arial" charset="0"/>
              </a:rPr>
              <a:t>40 mA</a:t>
            </a:r>
            <a:endParaRPr lang="en-US" sz="2400" dirty="0">
              <a:solidFill>
                <a:schemeClr val="bg1">
                  <a:lumMod val="50000"/>
                </a:schemeClr>
              </a:solidFill>
              <a:cs typeface="Arial" charset="0"/>
            </a:endParaRPr>
          </a:p>
        </p:txBody>
      </p:sp>
      <p:sp>
        <p:nvSpPr>
          <p:cNvPr id="159" name="Rectangle 158">
            <a:extLst>
              <a:ext uri="{FF2B5EF4-FFF2-40B4-BE49-F238E27FC236}">
                <a16:creationId xmlns:a16="http://schemas.microsoft.com/office/drawing/2014/main" id="{8E696EC8-5749-45FF-85C2-71397FE49363}"/>
              </a:ext>
            </a:extLst>
          </p:cNvPr>
          <p:cNvSpPr>
            <a:spLocks noChangeArrowheads="1"/>
          </p:cNvSpPr>
          <p:nvPr/>
        </p:nvSpPr>
        <p:spPr bwMode="auto">
          <a:xfrm>
            <a:off x="7514908" y="3581146"/>
            <a:ext cx="16049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1" eaLnBrk="1" hangingPunct="1"/>
            <a:r>
              <a:rPr lang="en-US" altLang="en-US" sz="2400" dirty="0">
                <a:solidFill>
                  <a:srgbClr val="C00000"/>
                </a:solidFill>
              </a:rPr>
              <a:t>800 mA</a:t>
            </a:r>
          </a:p>
        </p:txBody>
      </p:sp>
      <p:sp>
        <p:nvSpPr>
          <p:cNvPr id="160" name="Rectangle 159">
            <a:extLst>
              <a:ext uri="{FF2B5EF4-FFF2-40B4-BE49-F238E27FC236}">
                <a16:creationId xmlns:a16="http://schemas.microsoft.com/office/drawing/2014/main" id="{BA6A0930-A385-4C99-864A-086A9EE95D77}"/>
              </a:ext>
            </a:extLst>
          </p:cNvPr>
          <p:cNvSpPr>
            <a:spLocks noChangeArrowheads="1"/>
          </p:cNvSpPr>
          <p:nvPr/>
        </p:nvSpPr>
        <p:spPr bwMode="auto">
          <a:xfrm>
            <a:off x="3397841" y="5385025"/>
            <a:ext cx="11769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400" dirty="0">
                <a:solidFill>
                  <a:srgbClr val="C00000"/>
                </a:solidFill>
              </a:rPr>
              <a:t>Vin (9V)</a:t>
            </a:r>
            <a:endParaRPr lang="en-US" altLang="en-US" sz="2400" dirty="0"/>
          </a:p>
        </p:txBody>
      </p:sp>
      <p:sp>
        <p:nvSpPr>
          <p:cNvPr id="161" name="Rectangle 160">
            <a:extLst>
              <a:ext uri="{FF2B5EF4-FFF2-40B4-BE49-F238E27FC236}">
                <a16:creationId xmlns:a16="http://schemas.microsoft.com/office/drawing/2014/main" id="{E378E2FA-9994-4C4E-BDC0-7FC946C428DE}"/>
              </a:ext>
            </a:extLst>
          </p:cNvPr>
          <p:cNvSpPr>
            <a:spLocks noChangeArrowheads="1"/>
          </p:cNvSpPr>
          <p:nvPr/>
        </p:nvSpPr>
        <p:spPr bwMode="auto">
          <a:xfrm>
            <a:off x="4146939" y="5781216"/>
            <a:ext cx="756184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400" dirty="0">
                <a:solidFill>
                  <a:srgbClr val="C00000"/>
                </a:solidFill>
              </a:rPr>
              <a:t>depends on battery type (often lithium ion or NiCad) and remaining life   (or Power Adapter rating)</a:t>
            </a:r>
            <a:endParaRPr lang="en-US" altLang="en-US" sz="2400" dirty="0"/>
          </a:p>
        </p:txBody>
      </p:sp>
      <p:pic>
        <p:nvPicPr>
          <p:cNvPr id="163" name="Picture 162">
            <a:extLst>
              <a:ext uri="{FF2B5EF4-FFF2-40B4-BE49-F238E27FC236}">
                <a16:creationId xmlns:a16="http://schemas.microsoft.com/office/drawing/2014/main" id="{CD3F8321-2EDE-4244-9F6B-BECA28473F1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5838" t="13927" r="17813" b="16212"/>
          <a:stretch/>
        </p:blipFill>
        <p:spPr>
          <a:xfrm rot="5400000">
            <a:off x="9303720" y="678671"/>
            <a:ext cx="3052348" cy="2142628"/>
          </a:xfrm>
          <a:prstGeom prst="rect">
            <a:avLst/>
          </a:prstGeom>
        </p:spPr>
      </p:pic>
      <p:pic>
        <p:nvPicPr>
          <p:cNvPr id="3" name="Picture 2" descr="A picture containing indoor&#10;&#10;Description automatically generated">
            <a:extLst>
              <a:ext uri="{FF2B5EF4-FFF2-40B4-BE49-F238E27FC236}">
                <a16:creationId xmlns:a16="http://schemas.microsoft.com/office/drawing/2014/main" id="{372B98AE-4D60-417B-AE8E-76446E2D9E76}"/>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34987" t="15701" r="23102" b="29704"/>
          <a:stretch/>
        </p:blipFill>
        <p:spPr>
          <a:xfrm>
            <a:off x="228848" y="4842656"/>
            <a:ext cx="1387980" cy="1205381"/>
          </a:xfrm>
          <a:prstGeom prst="rect">
            <a:avLst/>
          </a:prstGeom>
        </p:spPr>
      </p:pic>
    </p:spTree>
    <p:extLst>
      <p:ext uri="{BB962C8B-B14F-4D97-AF65-F5344CB8AC3E}">
        <p14:creationId xmlns:p14="http://schemas.microsoft.com/office/powerpoint/2010/main" val="227064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12" grpId="0"/>
      <p:bldP spid="113" grpId="0"/>
      <p:bldP spid="114" grpId="0"/>
      <p:bldP spid="159" grpId="0"/>
      <p:bldP spid="160" grpId="0"/>
      <p:bldP spid="16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rcuit board&#10;&#10;Description automatically generated">
            <a:extLst>
              <a:ext uri="{FF2B5EF4-FFF2-40B4-BE49-F238E27FC236}">
                <a16:creationId xmlns:a16="http://schemas.microsoft.com/office/drawing/2014/main" id="{4F7531E7-B42A-44F8-A157-651B904E741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24557" t="11362" r="4568" b="32209"/>
          <a:stretch/>
        </p:blipFill>
        <p:spPr>
          <a:xfrm>
            <a:off x="389532" y="1174416"/>
            <a:ext cx="5983032" cy="3175702"/>
          </a:xfrm>
          <a:prstGeom prst="rect">
            <a:avLst/>
          </a:prstGeom>
        </p:spPr>
      </p:pic>
      <p:sp>
        <p:nvSpPr>
          <p:cNvPr id="4" name="Slide Number Placeholder 3"/>
          <p:cNvSpPr>
            <a:spLocks noGrp="1"/>
          </p:cNvSpPr>
          <p:nvPr>
            <p:ph type="sldNum" sz="quarter" idx="12"/>
          </p:nvPr>
        </p:nvSpPr>
        <p:spPr>
          <a:xfrm>
            <a:off x="9220200" y="6356350"/>
            <a:ext cx="2743200" cy="365125"/>
          </a:xfrm>
        </p:spPr>
        <p:txBody>
          <a:bodyPr/>
          <a:lstStyle/>
          <a:p>
            <a:fld id="{AF9F945A-7155-4828-81E1-722329993529}" type="slidenum">
              <a:rPr lang="en-US" smtClean="0"/>
              <a:t>7</a:t>
            </a:fld>
            <a:endParaRPr lang="en-US" dirty="0"/>
          </a:p>
        </p:txBody>
      </p:sp>
      <p:sp>
        <p:nvSpPr>
          <p:cNvPr id="21" name="Title 1"/>
          <p:cNvSpPr>
            <a:spLocks noGrp="1"/>
          </p:cNvSpPr>
          <p:nvPr>
            <p:ph type="title"/>
          </p:nvPr>
        </p:nvSpPr>
        <p:spPr>
          <a:xfrm>
            <a:off x="166658" y="275127"/>
            <a:ext cx="11796741" cy="705609"/>
          </a:xfrm>
        </p:spPr>
        <p:txBody>
          <a:bodyPr>
            <a:normAutofit/>
          </a:bodyPr>
          <a:lstStyle/>
          <a:p>
            <a:r>
              <a:rPr lang="en-US" dirty="0"/>
              <a:t>Wiring Implementation</a:t>
            </a:r>
          </a:p>
        </p:txBody>
      </p:sp>
      <p:grpSp>
        <p:nvGrpSpPr>
          <p:cNvPr id="25" name="Group 24">
            <a:extLst>
              <a:ext uri="{FF2B5EF4-FFF2-40B4-BE49-F238E27FC236}">
                <a16:creationId xmlns:a16="http://schemas.microsoft.com/office/drawing/2014/main" id="{3F10CD25-3100-40F4-B5F9-D1EA959D7387}"/>
              </a:ext>
            </a:extLst>
          </p:cNvPr>
          <p:cNvGrpSpPr>
            <a:grpSpLocks/>
          </p:cNvGrpSpPr>
          <p:nvPr/>
        </p:nvGrpSpPr>
        <p:grpSpPr bwMode="auto">
          <a:xfrm>
            <a:off x="231516" y="844840"/>
            <a:ext cx="1878264" cy="1124119"/>
            <a:chOff x="2423374" y="1051455"/>
            <a:chExt cx="1984551" cy="1124755"/>
          </a:xfrm>
        </p:grpSpPr>
        <p:sp>
          <p:nvSpPr>
            <p:cNvPr id="26" name="Text Box 511">
              <a:extLst>
                <a:ext uri="{FF2B5EF4-FFF2-40B4-BE49-F238E27FC236}">
                  <a16:creationId xmlns:a16="http://schemas.microsoft.com/office/drawing/2014/main" id="{F941B573-6F89-47B6-BF74-D95AF9546FFD}"/>
                </a:ext>
              </a:extLst>
            </p:cNvPr>
            <p:cNvSpPr txBox="1"/>
            <p:nvPr/>
          </p:nvSpPr>
          <p:spPr bwMode="auto">
            <a:xfrm>
              <a:off x="2423374" y="1051455"/>
              <a:ext cx="1984551" cy="55104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1400" dirty="0">
                  <a:solidFill>
                    <a:schemeClr val="tx1"/>
                  </a:solidFill>
                  <a:ea typeface="Calibri"/>
                  <a:cs typeface="Times New Roman"/>
                </a:rPr>
                <a:t>wire to digital pin 7</a:t>
              </a:r>
              <a:endParaRPr lang="en-US" sz="1400" dirty="0">
                <a:solidFill>
                  <a:schemeClr val="bg1"/>
                </a:solidFill>
                <a:ea typeface="Calibri"/>
                <a:cs typeface="Times New Roman"/>
              </a:endParaRPr>
            </a:p>
          </p:txBody>
        </p:sp>
        <p:cxnSp>
          <p:nvCxnSpPr>
            <p:cNvPr id="27" name="Straight Arrow Connector 26">
              <a:extLst>
                <a:ext uri="{FF2B5EF4-FFF2-40B4-BE49-F238E27FC236}">
                  <a16:creationId xmlns:a16="http://schemas.microsoft.com/office/drawing/2014/main" id="{823616E1-A389-4684-B639-93C4DBA8A975}"/>
                </a:ext>
              </a:extLst>
            </p:cNvPr>
            <p:cNvCxnSpPr>
              <a:cxnSpLocks/>
            </p:cNvCxnSpPr>
            <p:nvPr/>
          </p:nvCxnSpPr>
          <p:spPr>
            <a:xfrm>
              <a:off x="3117319" y="1321440"/>
              <a:ext cx="0" cy="854770"/>
            </a:xfrm>
            <a:prstGeom prst="straightConnector1">
              <a:avLst/>
            </a:prstGeom>
            <a:ln w="28575">
              <a:solidFill>
                <a:srgbClr val="CB333B"/>
              </a:solidFill>
              <a:tailEnd type="arrow"/>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84E1290E-A2AC-46B0-B9F1-B050962443F0}"/>
              </a:ext>
            </a:extLst>
          </p:cNvPr>
          <p:cNvGrpSpPr>
            <a:grpSpLocks/>
          </p:cNvGrpSpPr>
          <p:nvPr/>
        </p:nvGrpSpPr>
        <p:grpSpPr bwMode="auto">
          <a:xfrm>
            <a:off x="1466139" y="1369572"/>
            <a:ext cx="3005126" cy="715114"/>
            <a:chOff x="7038484" y="1766258"/>
            <a:chExt cx="2873507" cy="2807422"/>
          </a:xfrm>
        </p:grpSpPr>
        <p:sp>
          <p:nvSpPr>
            <p:cNvPr id="29" name="Text Box 511">
              <a:extLst>
                <a:ext uri="{FF2B5EF4-FFF2-40B4-BE49-F238E27FC236}">
                  <a16:creationId xmlns:a16="http://schemas.microsoft.com/office/drawing/2014/main" id="{1DE525A1-0120-4276-B831-EED3AB9CCF83}"/>
                </a:ext>
              </a:extLst>
            </p:cNvPr>
            <p:cNvSpPr txBox="1"/>
            <p:nvPr/>
          </p:nvSpPr>
          <p:spPr bwMode="auto">
            <a:xfrm>
              <a:off x="8035812" y="1766258"/>
              <a:ext cx="1876179" cy="222848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defPPr>
                <a:defRPr lang="en-US"/>
              </a:defPPr>
              <a:lvl1pPr algn="ctr">
                <a:lnSpc>
                  <a:spcPct val="115000"/>
                </a:lnSpc>
                <a:spcBef>
                  <a:spcPts val="0"/>
                </a:spcBef>
                <a:spcAft>
                  <a:spcPts val="1000"/>
                </a:spcAft>
                <a:defRPr sz="1400">
                  <a:solidFill>
                    <a:schemeClr val="tx1"/>
                  </a:solidFill>
                  <a:ea typeface="Calibri"/>
                  <a:cs typeface="Times New Roman"/>
                </a:defRPr>
              </a:lvl1pPr>
            </a:lstStyle>
            <a:p>
              <a:r>
                <a:rPr lang="en-US" dirty="0"/>
                <a:t>Diode – silver stripe toward positive side</a:t>
              </a:r>
            </a:p>
          </p:txBody>
        </p:sp>
        <p:cxnSp>
          <p:nvCxnSpPr>
            <p:cNvPr id="30" name="Straight Arrow Connector 29">
              <a:extLst>
                <a:ext uri="{FF2B5EF4-FFF2-40B4-BE49-F238E27FC236}">
                  <a16:creationId xmlns:a16="http://schemas.microsoft.com/office/drawing/2014/main" id="{2240B27B-1835-4230-AA32-9A0E7DE6F7B2}"/>
                </a:ext>
              </a:extLst>
            </p:cNvPr>
            <p:cNvCxnSpPr/>
            <p:nvPr/>
          </p:nvCxnSpPr>
          <p:spPr>
            <a:xfrm flipH="1">
              <a:off x="7038484" y="3297649"/>
              <a:ext cx="1157228" cy="821702"/>
            </a:xfrm>
            <a:prstGeom prst="straightConnector1">
              <a:avLst/>
            </a:prstGeom>
            <a:ln w="19050">
              <a:solidFill>
                <a:srgbClr val="FFFF00">
                  <a:alpha val="63922"/>
                </a:srgbClr>
              </a:solidFill>
              <a:tailEnd type="arrow"/>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3D70B77-10D1-42CC-AE61-91273A7BE07A}"/>
                </a:ext>
              </a:extLst>
            </p:cNvPr>
            <p:cNvCxnSpPr>
              <a:cxnSpLocks/>
            </p:cNvCxnSpPr>
            <p:nvPr/>
          </p:nvCxnSpPr>
          <p:spPr>
            <a:xfrm flipH="1">
              <a:off x="7796178" y="3297649"/>
              <a:ext cx="399534" cy="1276031"/>
            </a:xfrm>
            <a:prstGeom prst="straightConnector1">
              <a:avLst/>
            </a:prstGeom>
            <a:ln w="19050">
              <a:solidFill>
                <a:srgbClr val="FFFF00">
                  <a:alpha val="63922"/>
                </a:srgbClr>
              </a:solidFill>
              <a:tailEnd type="arrow"/>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33" name="Text Box 511">
            <a:extLst>
              <a:ext uri="{FF2B5EF4-FFF2-40B4-BE49-F238E27FC236}">
                <a16:creationId xmlns:a16="http://schemas.microsoft.com/office/drawing/2014/main" id="{C67B969E-5C85-4F37-A4B4-B24AA5E55B04}"/>
              </a:ext>
            </a:extLst>
          </p:cNvPr>
          <p:cNvSpPr txBox="1"/>
          <p:nvPr/>
        </p:nvSpPr>
        <p:spPr bwMode="auto">
          <a:xfrm>
            <a:off x="2064061" y="877372"/>
            <a:ext cx="1266825" cy="2952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defPPr>
              <a:defRPr lang="en-US"/>
            </a:defPPr>
            <a:lvl1pPr algn="ctr">
              <a:lnSpc>
                <a:spcPct val="115000"/>
              </a:lnSpc>
              <a:spcBef>
                <a:spcPts val="0"/>
              </a:spcBef>
              <a:spcAft>
                <a:spcPts val="1000"/>
              </a:spcAft>
              <a:defRPr sz="1400">
                <a:solidFill>
                  <a:schemeClr val="tx1"/>
                </a:solidFill>
                <a:ea typeface="Calibri"/>
                <a:cs typeface="Times New Roman"/>
              </a:defRPr>
            </a:lvl1pPr>
          </a:lstStyle>
          <a:p>
            <a:r>
              <a:rPr lang="en-US" dirty="0"/>
              <a:t>transistor</a:t>
            </a:r>
          </a:p>
        </p:txBody>
      </p:sp>
      <p:sp>
        <p:nvSpPr>
          <p:cNvPr id="35" name="Text Box 511">
            <a:extLst>
              <a:ext uri="{FF2B5EF4-FFF2-40B4-BE49-F238E27FC236}">
                <a16:creationId xmlns:a16="http://schemas.microsoft.com/office/drawing/2014/main" id="{B3D35D90-0D76-49D2-BA85-52F7F10259E2}"/>
              </a:ext>
            </a:extLst>
          </p:cNvPr>
          <p:cNvSpPr txBox="1"/>
          <p:nvPr/>
        </p:nvSpPr>
        <p:spPr bwMode="auto">
          <a:xfrm>
            <a:off x="888293" y="1366720"/>
            <a:ext cx="420687" cy="2952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1400" dirty="0">
                <a:solidFill>
                  <a:schemeClr val="tx1"/>
                </a:solidFill>
                <a:ea typeface="Calibri"/>
                <a:cs typeface="Times New Roman"/>
              </a:rPr>
              <a:t>5V</a:t>
            </a:r>
            <a:endParaRPr lang="en-US" sz="1400" dirty="0">
              <a:solidFill>
                <a:schemeClr val="bg1"/>
              </a:solidFill>
              <a:ea typeface="Calibri"/>
              <a:cs typeface="Times New Roman"/>
            </a:endParaRPr>
          </a:p>
        </p:txBody>
      </p:sp>
      <p:sp>
        <p:nvSpPr>
          <p:cNvPr id="36" name="Text Box 511">
            <a:extLst>
              <a:ext uri="{FF2B5EF4-FFF2-40B4-BE49-F238E27FC236}">
                <a16:creationId xmlns:a16="http://schemas.microsoft.com/office/drawing/2014/main" id="{ACF5EBB4-A58B-473D-84EF-17967E7F60A1}"/>
              </a:ext>
            </a:extLst>
          </p:cNvPr>
          <p:cNvSpPr txBox="1"/>
          <p:nvPr/>
        </p:nvSpPr>
        <p:spPr bwMode="auto">
          <a:xfrm>
            <a:off x="2676372" y="2837528"/>
            <a:ext cx="490537" cy="2952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1400" dirty="0">
                <a:solidFill>
                  <a:schemeClr val="tx1"/>
                </a:solidFill>
                <a:ea typeface="Calibri"/>
                <a:cs typeface="Times New Roman"/>
              </a:rPr>
              <a:t>9V</a:t>
            </a:r>
            <a:endParaRPr lang="en-US" sz="1400" dirty="0">
              <a:solidFill>
                <a:schemeClr val="bg1"/>
              </a:solidFill>
              <a:ea typeface="Calibri"/>
              <a:cs typeface="Times New Roman"/>
            </a:endParaRPr>
          </a:p>
        </p:txBody>
      </p:sp>
      <p:cxnSp>
        <p:nvCxnSpPr>
          <p:cNvPr id="123" name="Straight Arrow Connector 122">
            <a:extLst>
              <a:ext uri="{FF2B5EF4-FFF2-40B4-BE49-F238E27FC236}">
                <a16:creationId xmlns:a16="http://schemas.microsoft.com/office/drawing/2014/main" id="{823616E1-A389-4684-B639-93C4DBA8A975}"/>
              </a:ext>
            </a:extLst>
          </p:cNvPr>
          <p:cNvCxnSpPr>
            <a:cxnSpLocks/>
          </p:cNvCxnSpPr>
          <p:nvPr/>
        </p:nvCxnSpPr>
        <p:spPr bwMode="auto">
          <a:xfrm flipH="1" flipV="1">
            <a:off x="2527818" y="2454405"/>
            <a:ext cx="297109" cy="423066"/>
          </a:xfrm>
          <a:prstGeom prst="straightConnector1">
            <a:avLst/>
          </a:prstGeom>
          <a:ln w="28575">
            <a:solidFill>
              <a:srgbClr val="CB333B"/>
            </a:solidFill>
            <a:tailEnd type="arrow"/>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823616E1-A389-4684-B639-93C4DBA8A975}"/>
              </a:ext>
            </a:extLst>
          </p:cNvPr>
          <p:cNvCxnSpPr>
            <a:cxnSpLocks/>
          </p:cNvCxnSpPr>
          <p:nvPr/>
        </p:nvCxnSpPr>
        <p:spPr bwMode="auto">
          <a:xfrm flipH="1">
            <a:off x="2277344" y="1167799"/>
            <a:ext cx="231805" cy="385805"/>
          </a:xfrm>
          <a:prstGeom prst="straightConnector1">
            <a:avLst/>
          </a:prstGeom>
          <a:ln w="28575">
            <a:solidFill>
              <a:srgbClr val="CB333B"/>
            </a:solidFill>
            <a:tailEnd type="arrow"/>
          </a:ln>
        </p:spPr>
        <p:style>
          <a:lnRef idx="1">
            <a:schemeClr val="accent1"/>
          </a:lnRef>
          <a:fillRef idx="0">
            <a:schemeClr val="accent1"/>
          </a:fillRef>
          <a:effectRef idx="0">
            <a:schemeClr val="accent1"/>
          </a:effectRef>
          <a:fontRef idx="minor">
            <a:schemeClr val="tx1"/>
          </a:fontRef>
        </p:style>
      </p:cxnSp>
      <p:sp>
        <p:nvSpPr>
          <p:cNvPr id="159" name="Text Box 511">
            <a:extLst>
              <a:ext uri="{FF2B5EF4-FFF2-40B4-BE49-F238E27FC236}">
                <a16:creationId xmlns:a16="http://schemas.microsoft.com/office/drawing/2014/main" id="{C67B969E-5C85-4F37-A4B4-B24AA5E55B04}"/>
              </a:ext>
            </a:extLst>
          </p:cNvPr>
          <p:cNvSpPr txBox="1"/>
          <p:nvPr/>
        </p:nvSpPr>
        <p:spPr bwMode="auto">
          <a:xfrm>
            <a:off x="1468619" y="2074526"/>
            <a:ext cx="747391" cy="23523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defPPr>
              <a:defRPr lang="en-US"/>
            </a:defPPr>
            <a:lvl1pPr algn="ctr">
              <a:lnSpc>
                <a:spcPct val="115000"/>
              </a:lnSpc>
              <a:spcBef>
                <a:spcPts val="0"/>
              </a:spcBef>
              <a:spcAft>
                <a:spcPts val="1000"/>
              </a:spcAft>
              <a:defRPr sz="1400">
                <a:solidFill>
                  <a:schemeClr val="tx1"/>
                </a:solidFill>
                <a:ea typeface="Calibri"/>
                <a:cs typeface="Times New Roman"/>
              </a:defRPr>
            </a:lvl1pPr>
          </a:lstStyle>
          <a:p>
            <a:pPr>
              <a:spcAft>
                <a:spcPts val="0"/>
              </a:spcAft>
            </a:pPr>
            <a:r>
              <a:rPr lang="en-US" sz="1000" dirty="0">
                <a:solidFill>
                  <a:schemeClr val="bg1"/>
                </a:solidFill>
              </a:rPr>
              <a:t>SPST Relay</a:t>
            </a:r>
          </a:p>
        </p:txBody>
      </p:sp>
      <p:sp>
        <p:nvSpPr>
          <p:cNvPr id="160" name="Oval 159">
            <a:extLst>
              <a:ext uri="{FF2B5EF4-FFF2-40B4-BE49-F238E27FC236}">
                <a16:creationId xmlns:a16="http://schemas.microsoft.com/office/drawing/2014/main" id="{56E9BAA8-ADD7-4C5C-A0C0-225171628D06}"/>
              </a:ext>
            </a:extLst>
          </p:cNvPr>
          <p:cNvSpPr/>
          <p:nvPr/>
        </p:nvSpPr>
        <p:spPr bwMode="auto">
          <a:xfrm flipH="1">
            <a:off x="1564887" y="2033459"/>
            <a:ext cx="45719" cy="45719"/>
          </a:xfrm>
          <a:prstGeom prst="ellipse">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C00000"/>
              </a:solidFill>
            </a:endParaRPr>
          </a:p>
        </p:txBody>
      </p:sp>
      <p:sp>
        <p:nvSpPr>
          <p:cNvPr id="161" name="Oval 160">
            <a:extLst>
              <a:ext uri="{FF2B5EF4-FFF2-40B4-BE49-F238E27FC236}">
                <a16:creationId xmlns:a16="http://schemas.microsoft.com/office/drawing/2014/main" id="{56E9BAA8-ADD7-4C5C-A0C0-225171628D06}"/>
              </a:ext>
            </a:extLst>
          </p:cNvPr>
          <p:cNvSpPr/>
          <p:nvPr/>
        </p:nvSpPr>
        <p:spPr bwMode="auto">
          <a:xfrm flipH="1">
            <a:off x="1562610" y="2268964"/>
            <a:ext cx="45719" cy="45719"/>
          </a:xfrm>
          <a:prstGeom prst="ellipse">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C00000"/>
              </a:solidFill>
            </a:endParaRPr>
          </a:p>
        </p:txBody>
      </p:sp>
      <p:sp>
        <p:nvSpPr>
          <p:cNvPr id="163" name="Oval 162">
            <a:extLst>
              <a:ext uri="{FF2B5EF4-FFF2-40B4-BE49-F238E27FC236}">
                <a16:creationId xmlns:a16="http://schemas.microsoft.com/office/drawing/2014/main" id="{56E9BAA8-ADD7-4C5C-A0C0-225171628D06}"/>
              </a:ext>
            </a:extLst>
          </p:cNvPr>
          <p:cNvSpPr/>
          <p:nvPr/>
        </p:nvSpPr>
        <p:spPr bwMode="auto">
          <a:xfrm flipH="1">
            <a:off x="1947910" y="2273563"/>
            <a:ext cx="45719" cy="45719"/>
          </a:xfrm>
          <a:prstGeom prst="ellipse">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C00000"/>
              </a:solidFill>
            </a:endParaRPr>
          </a:p>
        </p:txBody>
      </p:sp>
      <p:sp>
        <p:nvSpPr>
          <p:cNvPr id="245" name="Oval 244">
            <a:extLst>
              <a:ext uri="{FF2B5EF4-FFF2-40B4-BE49-F238E27FC236}">
                <a16:creationId xmlns:a16="http://schemas.microsoft.com/office/drawing/2014/main" id="{56E9BAA8-ADD7-4C5C-A0C0-225171628D06}"/>
              </a:ext>
            </a:extLst>
          </p:cNvPr>
          <p:cNvSpPr/>
          <p:nvPr/>
        </p:nvSpPr>
        <p:spPr bwMode="auto">
          <a:xfrm flipH="1">
            <a:off x="2064061" y="2038967"/>
            <a:ext cx="45719" cy="45719"/>
          </a:xfrm>
          <a:prstGeom prst="ellipse">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C00000"/>
              </a:solidFill>
            </a:endParaRPr>
          </a:p>
        </p:txBody>
      </p:sp>
      <p:pic>
        <p:nvPicPr>
          <p:cNvPr id="246" name="Picture 245"/>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31911" t="30350" r="40487" b="32632"/>
          <a:stretch/>
        </p:blipFill>
        <p:spPr>
          <a:xfrm>
            <a:off x="9892274" y="5732226"/>
            <a:ext cx="942489" cy="842649"/>
          </a:xfrm>
          <a:prstGeom prst="rect">
            <a:avLst/>
          </a:prstGeom>
        </p:spPr>
      </p:pic>
      <p:sp>
        <p:nvSpPr>
          <p:cNvPr id="247" name="Text Box 511">
            <a:extLst>
              <a:ext uri="{FF2B5EF4-FFF2-40B4-BE49-F238E27FC236}">
                <a16:creationId xmlns:a16="http://schemas.microsoft.com/office/drawing/2014/main" id="{C67B969E-5C85-4F37-A4B4-B24AA5E55B04}"/>
              </a:ext>
            </a:extLst>
          </p:cNvPr>
          <p:cNvSpPr txBox="1"/>
          <p:nvPr/>
        </p:nvSpPr>
        <p:spPr bwMode="auto">
          <a:xfrm>
            <a:off x="11101962" y="5668147"/>
            <a:ext cx="746407" cy="58474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defPPr>
              <a:defRPr lang="en-US"/>
            </a:defPPr>
            <a:lvl1pPr algn="ctr">
              <a:lnSpc>
                <a:spcPct val="115000"/>
              </a:lnSpc>
              <a:spcBef>
                <a:spcPts val="0"/>
              </a:spcBef>
              <a:spcAft>
                <a:spcPts val="1000"/>
              </a:spcAft>
              <a:defRPr sz="1400">
                <a:solidFill>
                  <a:schemeClr val="tx1"/>
                </a:solidFill>
                <a:ea typeface="Calibri"/>
                <a:cs typeface="Times New Roman"/>
              </a:defRPr>
            </a:lvl1pPr>
          </a:lstStyle>
          <a:p>
            <a:r>
              <a:rPr lang="en-US" dirty="0"/>
              <a:t>contact leads</a:t>
            </a:r>
          </a:p>
        </p:txBody>
      </p:sp>
      <p:sp>
        <p:nvSpPr>
          <p:cNvPr id="248" name="Text Box 511">
            <a:extLst>
              <a:ext uri="{FF2B5EF4-FFF2-40B4-BE49-F238E27FC236}">
                <a16:creationId xmlns:a16="http://schemas.microsoft.com/office/drawing/2014/main" id="{C67B969E-5C85-4F37-A4B4-B24AA5E55B04}"/>
              </a:ext>
            </a:extLst>
          </p:cNvPr>
          <p:cNvSpPr txBox="1"/>
          <p:nvPr/>
        </p:nvSpPr>
        <p:spPr bwMode="auto">
          <a:xfrm>
            <a:off x="8930743" y="5679270"/>
            <a:ext cx="632863" cy="58474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defPPr>
              <a:defRPr lang="en-US"/>
            </a:defPPr>
            <a:lvl1pPr algn="ctr">
              <a:lnSpc>
                <a:spcPct val="115000"/>
              </a:lnSpc>
              <a:spcBef>
                <a:spcPts val="0"/>
              </a:spcBef>
              <a:spcAft>
                <a:spcPts val="1000"/>
              </a:spcAft>
              <a:defRPr sz="1400">
                <a:solidFill>
                  <a:schemeClr val="tx1"/>
                </a:solidFill>
                <a:ea typeface="Calibri"/>
                <a:cs typeface="Times New Roman"/>
              </a:defRPr>
            </a:lvl1pPr>
          </a:lstStyle>
          <a:p>
            <a:r>
              <a:rPr lang="en-US" dirty="0"/>
              <a:t>coil leads</a:t>
            </a:r>
          </a:p>
        </p:txBody>
      </p:sp>
      <p:cxnSp>
        <p:nvCxnSpPr>
          <p:cNvPr id="249" name="Straight Arrow Connector 248">
            <a:extLst>
              <a:ext uri="{FF2B5EF4-FFF2-40B4-BE49-F238E27FC236}">
                <a16:creationId xmlns:a16="http://schemas.microsoft.com/office/drawing/2014/main" id="{823616E1-A389-4684-B639-93C4DBA8A975}"/>
              </a:ext>
            </a:extLst>
          </p:cNvPr>
          <p:cNvCxnSpPr>
            <a:cxnSpLocks/>
            <a:stCxn id="248" idx="3"/>
          </p:cNvCxnSpPr>
          <p:nvPr/>
        </p:nvCxnSpPr>
        <p:spPr bwMode="auto">
          <a:xfrm flipV="1">
            <a:off x="9563606" y="5837196"/>
            <a:ext cx="461899" cy="134446"/>
          </a:xfrm>
          <a:prstGeom prst="straightConnector1">
            <a:avLst/>
          </a:prstGeom>
          <a:ln w="28575">
            <a:solidFill>
              <a:srgbClr val="CB333B"/>
            </a:solidFill>
            <a:tailEnd type="arrow"/>
          </a:ln>
        </p:spPr>
        <p:style>
          <a:lnRef idx="1">
            <a:schemeClr val="accent1"/>
          </a:lnRef>
          <a:fillRef idx="0">
            <a:schemeClr val="accent1"/>
          </a:fillRef>
          <a:effectRef idx="0">
            <a:schemeClr val="accent1"/>
          </a:effectRef>
          <a:fontRef idx="minor">
            <a:schemeClr val="tx1"/>
          </a:fontRef>
        </p:style>
      </p:cxnSp>
      <p:cxnSp>
        <p:nvCxnSpPr>
          <p:cNvPr id="252" name="Straight Arrow Connector 251">
            <a:extLst>
              <a:ext uri="{FF2B5EF4-FFF2-40B4-BE49-F238E27FC236}">
                <a16:creationId xmlns:a16="http://schemas.microsoft.com/office/drawing/2014/main" id="{823616E1-A389-4684-B639-93C4DBA8A975}"/>
              </a:ext>
            </a:extLst>
          </p:cNvPr>
          <p:cNvCxnSpPr>
            <a:cxnSpLocks/>
            <a:stCxn id="248" idx="3"/>
          </p:cNvCxnSpPr>
          <p:nvPr/>
        </p:nvCxnSpPr>
        <p:spPr bwMode="auto">
          <a:xfrm>
            <a:off x="9563606" y="5971642"/>
            <a:ext cx="443901" cy="87748"/>
          </a:xfrm>
          <a:prstGeom prst="straightConnector1">
            <a:avLst/>
          </a:prstGeom>
          <a:ln w="28575">
            <a:solidFill>
              <a:srgbClr val="CB333B"/>
            </a:solidFill>
            <a:tailEnd type="arrow"/>
          </a:ln>
        </p:spPr>
        <p:style>
          <a:lnRef idx="1">
            <a:schemeClr val="accent1"/>
          </a:lnRef>
          <a:fillRef idx="0">
            <a:schemeClr val="accent1"/>
          </a:fillRef>
          <a:effectRef idx="0">
            <a:schemeClr val="accent1"/>
          </a:effectRef>
          <a:fontRef idx="minor">
            <a:schemeClr val="tx1"/>
          </a:fontRef>
        </p:style>
      </p:cxnSp>
      <p:cxnSp>
        <p:nvCxnSpPr>
          <p:cNvPr id="254" name="Straight Arrow Connector 253">
            <a:extLst>
              <a:ext uri="{FF2B5EF4-FFF2-40B4-BE49-F238E27FC236}">
                <a16:creationId xmlns:a16="http://schemas.microsoft.com/office/drawing/2014/main" id="{823616E1-A389-4684-B639-93C4DBA8A975}"/>
              </a:ext>
            </a:extLst>
          </p:cNvPr>
          <p:cNvCxnSpPr>
            <a:cxnSpLocks/>
            <a:stCxn id="247" idx="1"/>
          </p:cNvCxnSpPr>
          <p:nvPr/>
        </p:nvCxnSpPr>
        <p:spPr bwMode="auto">
          <a:xfrm flipH="1" flipV="1">
            <a:off x="10521641" y="5799275"/>
            <a:ext cx="580321" cy="161244"/>
          </a:xfrm>
          <a:prstGeom prst="straightConnector1">
            <a:avLst/>
          </a:prstGeom>
          <a:ln w="28575">
            <a:solidFill>
              <a:srgbClr val="CB333B"/>
            </a:solidFill>
            <a:tailEnd type="arrow"/>
          </a:ln>
        </p:spPr>
        <p:style>
          <a:lnRef idx="1">
            <a:schemeClr val="accent1"/>
          </a:lnRef>
          <a:fillRef idx="0">
            <a:schemeClr val="accent1"/>
          </a:fillRef>
          <a:effectRef idx="0">
            <a:schemeClr val="accent1"/>
          </a:effectRef>
          <a:fontRef idx="minor">
            <a:schemeClr val="tx1"/>
          </a:fontRef>
        </p:style>
      </p:cxnSp>
      <p:cxnSp>
        <p:nvCxnSpPr>
          <p:cNvPr id="256" name="Straight Arrow Connector 255">
            <a:extLst>
              <a:ext uri="{FF2B5EF4-FFF2-40B4-BE49-F238E27FC236}">
                <a16:creationId xmlns:a16="http://schemas.microsoft.com/office/drawing/2014/main" id="{823616E1-A389-4684-B639-93C4DBA8A975}"/>
              </a:ext>
            </a:extLst>
          </p:cNvPr>
          <p:cNvCxnSpPr>
            <a:cxnSpLocks/>
            <a:stCxn id="247" idx="1"/>
          </p:cNvCxnSpPr>
          <p:nvPr/>
        </p:nvCxnSpPr>
        <p:spPr bwMode="auto">
          <a:xfrm flipH="1">
            <a:off x="10654872" y="5960519"/>
            <a:ext cx="447090" cy="67049"/>
          </a:xfrm>
          <a:prstGeom prst="straightConnector1">
            <a:avLst/>
          </a:prstGeom>
          <a:ln w="28575">
            <a:solidFill>
              <a:srgbClr val="CB333B"/>
            </a:solidFill>
            <a:tailEnd type="arrow"/>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19A98F4C-7C4C-4A2A-B868-FC920833FAEB}"/>
              </a:ext>
            </a:extLst>
          </p:cNvPr>
          <p:cNvGrpSpPr/>
          <p:nvPr/>
        </p:nvGrpSpPr>
        <p:grpSpPr>
          <a:xfrm>
            <a:off x="6430044" y="470159"/>
            <a:ext cx="4925472" cy="3930926"/>
            <a:chOff x="6430044" y="470159"/>
            <a:chExt cx="4925472" cy="3930926"/>
          </a:xfrm>
        </p:grpSpPr>
        <p:cxnSp>
          <p:nvCxnSpPr>
            <p:cNvPr id="335" name="AutoShape 5">
              <a:extLst>
                <a:ext uri="{FF2B5EF4-FFF2-40B4-BE49-F238E27FC236}">
                  <a16:creationId xmlns:a16="http://schemas.microsoft.com/office/drawing/2014/main" id="{08AB16A1-8635-4BF0-8A42-B05EA709239A}"/>
                </a:ext>
              </a:extLst>
            </p:cNvPr>
            <p:cNvCxnSpPr>
              <a:cxnSpLocks noChangeShapeType="1"/>
            </p:cNvCxnSpPr>
            <p:nvPr/>
          </p:nvCxnSpPr>
          <p:spPr bwMode="auto">
            <a:xfrm flipV="1">
              <a:off x="9598271" y="3870134"/>
              <a:ext cx="7582" cy="23171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nvGrpSpPr>
            <p:cNvPr id="336" name="Group 155">
              <a:extLst>
                <a:ext uri="{FF2B5EF4-FFF2-40B4-BE49-F238E27FC236}">
                  <a16:creationId xmlns:a16="http://schemas.microsoft.com/office/drawing/2014/main" id="{ABDEB2F6-C019-480C-83B2-EAD27CD4B674}"/>
                </a:ext>
              </a:extLst>
            </p:cNvPr>
            <p:cNvGrpSpPr>
              <a:grpSpLocks/>
            </p:cNvGrpSpPr>
            <p:nvPr/>
          </p:nvGrpSpPr>
          <p:grpSpPr bwMode="auto">
            <a:xfrm>
              <a:off x="6430044" y="470159"/>
              <a:ext cx="2078772" cy="1774825"/>
              <a:chOff x="1121433" y="2264232"/>
              <a:chExt cx="2078967" cy="1775016"/>
            </a:xfrm>
          </p:grpSpPr>
          <p:grpSp>
            <p:nvGrpSpPr>
              <p:cNvPr id="399" name="Group 22">
                <a:extLst>
                  <a:ext uri="{FF2B5EF4-FFF2-40B4-BE49-F238E27FC236}">
                    <a16:creationId xmlns:a16="http://schemas.microsoft.com/office/drawing/2014/main" id="{CDC1F41A-DB33-4034-A4B8-381618FAD71F}"/>
                  </a:ext>
                </a:extLst>
              </p:cNvPr>
              <p:cNvGrpSpPr>
                <a:grpSpLocks/>
              </p:cNvGrpSpPr>
              <p:nvPr/>
            </p:nvGrpSpPr>
            <p:grpSpPr bwMode="auto">
              <a:xfrm>
                <a:off x="2619375" y="2264232"/>
                <a:ext cx="581025" cy="314260"/>
                <a:chOff x="3276600" y="744538"/>
                <a:chExt cx="581025" cy="314325"/>
              </a:xfrm>
            </p:grpSpPr>
            <p:sp>
              <p:nvSpPr>
                <p:cNvPr id="427" name="Text Box 511">
                  <a:extLst>
                    <a:ext uri="{FF2B5EF4-FFF2-40B4-BE49-F238E27FC236}">
                      <a16:creationId xmlns:a16="http://schemas.microsoft.com/office/drawing/2014/main" id="{D8683AAB-0CC7-4DA0-96EB-56CD404744A3}"/>
                    </a:ext>
                  </a:extLst>
                </p:cNvPr>
                <p:cNvSpPr txBox="1"/>
                <p:nvPr/>
              </p:nvSpPr>
              <p:spPr bwMode="auto">
                <a:xfrm>
                  <a:off x="3276010" y="744538"/>
                  <a:ext cx="581079" cy="295368"/>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1600" dirty="0">
                      <a:ea typeface="Calibri"/>
                      <a:cs typeface="Times New Roman"/>
                    </a:rPr>
                    <a:t>5V</a:t>
                  </a:r>
                  <a:r>
                    <a:rPr lang="en-US" sz="1200" dirty="0">
                      <a:ea typeface="Calibri"/>
                      <a:cs typeface="Times New Roman"/>
                    </a:rPr>
                    <a:t> </a:t>
                  </a:r>
                  <a:endParaRPr lang="en-US" sz="1100" dirty="0">
                    <a:ea typeface="Calibri"/>
                    <a:cs typeface="Times New Roman"/>
                  </a:endParaRPr>
                </a:p>
              </p:txBody>
            </p:sp>
            <p:cxnSp>
              <p:nvCxnSpPr>
                <p:cNvPr id="428" name="AutoShape 3">
                  <a:extLst>
                    <a:ext uri="{FF2B5EF4-FFF2-40B4-BE49-F238E27FC236}">
                      <a16:creationId xmlns:a16="http://schemas.microsoft.com/office/drawing/2014/main" id="{27A09670-F84E-47E1-8420-B3C4346F43DD}"/>
                    </a:ext>
                  </a:extLst>
                </p:cNvPr>
                <p:cNvCxnSpPr>
                  <a:cxnSpLocks noChangeShapeType="1"/>
                </p:cNvCxnSpPr>
                <p:nvPr/>
              </p:nvCxnSpPr>
              <p:spPr bwMode="auto">
                <a:xfrm>
                  <a:off x="3429000" y="1058863"/>
                  <a:ext cx="274955"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sp>
            <p:nvSpPr>
              <p:cNvPr id="400" name="Oval 399">
                <a:extLst>
                  <a:ext uri="{FF2B5EF4-FFF2-40B4-BE49-F238E27FC236}">
                    <a16:creationId xmlns:a16="http://schemas.microsoft.com/office/drawing/2014/main" id="{EBD620E9-297A-49F6-B5DB-91FEB2F81699}"/>
                  </a:ext>
                </a:extLst>
              </p:cNvPr>
              <p:cNvSpPr/>
              <p:nvPr/>
            </p:nvSpPr>
            <p:spPr bwMode="auto">
              <a:xfrm>
                <a:off x="2631486" y="3321621"/>
                <a:ext cx="520749" cy="520756"/>
              </a:xfrm>
              <a:prstGeom prst="ellipse">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01" name="AutoShape 5">
                <a:extLst>
                  <a:ext uri="{FF2B5EF4-FFF2-40B4-BE49-F238E27FC236}">
                    <a16:creationId xmlns:a16="http://schemas.microsoft.com/office/drawing/2014/main" id="{96D57071-DD7F-42CA-9FFE-11E6371BE9FD}"/>
                  </a:ext>
                </a:extLst>
              </p:cNvPr>
              <p:cNvCxnSpPr>
                <a:cxnSpLocks noChangeShapeType="1"/>
              </p:cNvCxnSpPr>
              <p:nvPr/>
            </p:nvCxnSpPr>
            <p:spPr bwMode="auto">
              <a:xfrm flipV="1">
                <a:off x="2783792" y="3409679"/>
                <a:ext cx="122420" cy="76486"/>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402" name="AutoShape 5">
                <a:extLst>
                  <a:ext uri="{FF2B5EF4-FFF2-40B4-BE49-F238E27FC236}">
                    <a16:creationId xmlns:a16="http://schemas.microsoft.com/office/drawing/2014/main" id="{55094EAD-4979-4AB8-A747-4F823DC086CD}"/>
                  </a:ext>
                </a:extLst>
              </p:cNvPr>
              <p:cNvCxnSpPr>
                <a:cxnSpLocks noChangeShapeType="1"/>
              </p:cNvCxnSpPr>
              <p:nvPr/>
            </p:nvCxnSpPr>
            <p:spPr bwMode="auto">
              <a:xfrm>
                <a:off x="2782251" y="3684611"/>
                <a:ext cx="122420" cy="76486"/>
              </a:xfrm>
              <a:prstGeom prst="straightConnector1">
                <a:avLst/>
              </a:prstGeom>
              <a:noFill/>
              <a:ln w="19050">
                <a:solidFill>
                  <a:srgbClr val="002060"/>
                </a:solidFill>
                <a:round/>
                <a:headEnd/>
                <a:tailEnd type="triangle" w="med" len="med"/>
              </a:ln>
              <a:extLst>
                <a:ext uri="{909E8E84-426E-40DD-AFC4-6F175D3DCCD1}">
                  <a14:hiddenFill xmlns:a14="http://schemas.microsoft.com/office/drawing/2010/main">
                    <a:noFill/>
                  </a14:hiddenFill>
                </a:ext>
              </a:extLst>
            </p:spPr>
          </p:cxnSp>
          <p:cxnSp>
            <p:nvCxnSpPr>
              <p:cNvPr id="403" name="AutoShape 5">
                <a:extLst>
                  <a:ext uri="{FF2B5EF4-FFF2-40B4-BE49-F238E27FC236}">
                    <a16:creationId xmlns:a16="http://schemas.microsoft.com/office/drawing/2014/main" id="{D902D3EB-2FF5-478F-8350-23E228CA8085}"/>
                  </a:ext>
                </a:extLst>
              </p:cNvPr>
              <p:cNvCxnSpPr>
                <a:cxnSpLocks noChangeShapeType="1"/>
              </p:cNvCxnSpPr>
              <p:nvPr/>
            </p:nvCxnSpPr>
            <p:spPr bwMode="auto">
              <a:xfrm>
                <a:off x="2792518" y="3690847"/>
                <a:ext cx="122420" cy="76486"/>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404" name="AutoShape 5">
                <a:extLst>
                  <a:ext uri="{FF2B5EF4-FFF2-40B4-BE49-F238E27FC236}">
                    <a16:creationId xmlns:a16="http://schemas.microsoft.com/office/drawing/2014/main" id="{DBDE35D2-394A-4E6E-B6AE-4D1DBE932340}"/>
                  </a:ext>
                </a:extLst>
              </p:cNvPr>
              <p:cNvCxnSpPr>
                <a:cxnSpLocks noChangeShapeType="1"/>
              </p:cNvCxnSpPr>
              <p:nvPr/>
            </p:nvCxnSpPr>
            <p:spPr bwMode="auto">
              <a:xfrm flipV="1">
                <a:off x="2902791" y="2584450"/>
                <a:ext cx="0" cy="834427"/>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405" name="AutoShape 5">
                <a:extLst>
                  <a:ext uri="{FF2B5EF4-FFF2-40B4-BE49-F238E27FC236}">
                    <a16:creationId xmlns:a16="http://schemas.microsoft.com/office/drawing/2014/main" id="{4F5E8CF9-DB3B-493D-9E51-7033BFCC55EE}"/>
                  </a:ext>
                </a:extLst>
              </p:cNvPr>
              <p:cNvCxnSpPr>
                <a:cxnSpLocks noChangeShapeType="1"/>
              </p:cNvCxnSpPr>
              <p:nvPr/>
            </p:nvCxnSpPr>
            <p:spPr bwMode="auto">
              <a:xfrm flipH="1" flipV="1">
                <a:off x="2777486" y="3441457"/>
                <a:ext cx="2" cy="274483"/>
              </a:xfrm>
              <a:prstGeom prst="straightConnector1">
                <a:avLst/>
              </a:prstGeom>
              <a:noFill/>
              <a:ln w="38100">
                <a:solidFill>
                  <a:srgbClr val="002060"/>
                </a:solidFill>
                <a:round/>
                <a:headEnd/>
                <a:tailEnd/>
              </a:ln>
              <a:extLst>
                <a:ext uri="{909E8E84-426E-40DD-AFC4-6F175D3DCCD1}">
                  <a14:hiddenFill xmlns:a14="http://schemas.microsoft.com/office/drawing/2010/main">
                    <a:noFill/>
                  </a14:hiddenFill>
                </a:ext>
              </a:extLst>
            </p:spPr>
          </p:cxnSp>
          <p:sp>
            <p:nvSpPr>
              <p:cNvPr id="406" name="Text Box 511">
                <a:extLst>
                  <a:ext uri="{FF2B5EF4-FFF2-40B4-BE49-F238E27FC236}">
                    <a16:creationId xmlns:a16="http://schemas.microsoft.com/office/drawing/2014/main" id="{67C220A1-3733-4235-B934-41E66737006A}"/>
                  </a:ext>
                </a:extLst>
              </p:cNvPr>
              <p:cNvSpPr txBox="1"/>
              <p:nvPr/>
            </p:nvSpPr>
            <p:spPr bwMode="auto">
              <a:xfrm>
                <a:off x="2883922" y="3099347"/>
                <a:ext cx="190518" cy="26672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1100" dirty="0">
                    <a:ea typeface="Calibri"/>
                    <a:cs typeface="Times New Roman"/>
                  </a:rPr>
                  <a:t>C</a:t>
                </a:r>
                <a:r>
                  <a:rPr lang="en-US" sz="1200" dirty="0">
                    <a:ea typeface="Calibri"/>
                    <a:cs typeface="Times New Roman"/>
                  </a:rPr>
                  <a:t> </a:t>
                </a:r>
                <a:endParaRPr lang="en-US" sz="1100" dirty="0">
                  <a:ea typeface="Calibri"/>
                  <a:cs typeface="Times New Roman"/>
                </a:endParaRPr>
              </a:p>
            </p:txBody>
          </p:sp>
          <p:sp>
            <p:nvSpPr>
              <p:cNvPr id="407" name="Text Box 511">
                <a:extLst>
                  <a:ext uri="{FF2B5EF4-FFF2-40B4-BE49-F238E27FC236}">
                    <a16:creationId xmlns:a16="http://schemas.microsoft.com/office/drawing/2014/main" id="{669E2507-3349-4100-95E9-3FEDA53AE2BB}"/>
                  </a:ext>
                </a:extLst>
              </p:cNvPr>
              <p:cNvSpPr txBox="1"/>
              <p:nvPr/>
            </p:nvSpPr>
            <p:spPr bwMode="auto">
              <a:xfrm>
                <a:off x="2455257" y="3354962"/>
                <a:ext cx="190518" cy="26672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1200" dirty="0">
                    <a:ea typeface="Calibri"/>
                    <a:cs typeface="Times New Roman"/>
                  </a:rPr>
                  <a:t>B </a:t>
                </a:r>
                <a:endParaRPr lang="en-US" sz="1100" dirty="0">
                  <a:ea typeface="Calibri"/>
                  <a:cs typeface="Times New Roman"/>
                </a:endParaRPr>
              </a:p>
            </p:txBody>
          </p:sp>
          <p:sp>
            <p:nvSpPr>
              <p:cNvPr id="408" name="Text Box 511">
                <a:extLst>
                  <a:ext uri="{FF2B5EF4-FFF2-40B4-BE49-F238E27FC236}">
                    <a16:creationId xmlns:a16="http://schemas.microsoft.com/office/drawing/2014/main" id="{B01914FB-C027-4408-BDE3-6DFB19E60AFD}"/>
                  </a:ext>
                </a:extLst>
              </p:cNvPr>
              <p:cNvSpPr txBox="1"/>
              <p:nvPr/>
            </p:nvSpPr>
            <p:spPr bwMode="auto">
              <a:xfrm>
                <a:off x="2885510" y="3772519"/>
                <a:ext cx="188931" cy="26672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1200" dirty="0">
                    <a:ea typeface="Calibri"/>
                    <a:cs typeface="Times New Roman"/>
                  </a:rPr>
                  <a:t>E </a:t>
                </a:r>
                <a:endParaRPr lang="en-US" sz="1100" dirty="0">
                  <a:ea typeface="Calibri"/>
                  <a:cs typeface="Times New Roman"/>
                </a:endParaRPr>
              </a:p>
            </p:txBody>
          </p:sp>
          <p:sp>
            <p:nvSpPr>
              <p:cNvPr id="409" name="Text Box 511">
                <a:extLst>
                  <a:ext uri="{FF2B5EF4-FFF2-40B4-BE49-F238E27FC236}">
                    <a16:creationId xmlns:a16="http://schemas.microsoft.com/office/drawing/2014/main" id="{9893A19D-AF37-4F02-8849-D3FB808124DF}"/>
                  </a:ext>
                </a:extLst>
              </p:cNvPr>
              <p:cNvSpPr txBox="1"/>
              <p:nvPr/>
            </p:nvSpPr>
            <p:spPr bwMode="auto">
              <a:xfrm>
                <a:off x="1121433" y="2932262"/>
                <a:ext cx="931647" cy="63824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1600" dirty="0">
                    <a:ea typeface="Calibri"/>
                    <a:cs typeface="Times New Roman"/>
                  </a:rPr>
                  <a:t>Digital pin 7</a:t>
                </a:r>
                <a:r>
                  <a:rPr lang="en-US" sz="1200" dirty="0">
                    <a:ea typeface="Calibri"/>
                    <a:cs typeface="Times New Roman"/>
                  </a:rPr>
                  <a:t> </a:t>
                </a:r>
                <a:endParaRPr lang="en-US" sz="1100" dirty="0">
                  <a:ea typeface="Calibri"/>
                  <a:cs typeface="Times New Roman"/>
                </a:endParaRPr>
              </a:p>
            </p:txBody>
          </p:sp>
          <p:grpSp>
            <p:nvGrpSpPr>
              <p:cNvPr id="410" name="Group 119">
                <a:extLst>
                  <a:ext uri="{FF2B5EF4-FFF2-40B4-BE49-F238E27FC236}">
                    <a16:creationId xmlns:a16="http://schemas.microsoft.com/office/drawing/2014/main" id="{9AF6526C-8F60-4C04-8642-B93B006EEB3B}"/>
                  </a:ext>
                </a:extLst>
              </p:cNvPr>
              <p:cNvGrpSpPr>
                <a:grpSpLocks/>
              </p:cNvGrpSpPr>
              <p:nvPr/>
            </p:nvGrpSpPr>
            <p:grpSpPr bwMode="auto">
              <a:xfrm>
                <a:off x="1539677" y="3471161"/>
                <a:ext cx="1236683" cy="486730"/>
                <a:chOff x="524173" y="685800"/>
                <a:chExt cx="1236839" cy="486901"/>
              </a:xfrm>
            </p:grpSpPr>
            <p:sp>
              <p:nvSpPr>
                <p:cNvPr id="412" name="Text Box 5">
                  <a:extLst>
                    <a:ext uri="{FF2B5EF4-FFF2-40B4-BE49-F238E27FC236}">
                      <a16:creationId xmlns:a16="http://schemas.microsoft.com/office/drawing/2014/main" id="{75DB6ADA-6856-4DCB-B521-BC89881CD17F}"/>
                    </a:ext>
                  </a:extLst>
                </p:cNvPr>
                <p:cNvSpPr txBox="1">
                  <a:spLocks noChangeArrowheads="1"/>
                </p:cNvSpPr>
                <p:nvPr/>
              </p:nvSpPr>
              <p:spPr bwMode="auto">
                <a:xfrm>
                  <a:off x="893649" y="864971"/>
                  <a:ext cx="484294" cy="308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400" b="1" dirty="0">
                      <a:latin typeface="+mn-lt"/>
                      <a:cs typeface="Arial" charset="0"/>
                    </a:rPr>
                    <a:t>1k</a:t>
                  </a:r>
                  <a:r>
                    <a:rPr lang="el-GR" sz="1400" b="1" dirty="0">
                      <a:latin typeface="+mn-lt"/>
                      <a:cs typeface="Arial" charset="0"/>
                    </a:rPr>
                    <a:t>Ω</a:t>
                  </a:r>
                  <a:endParaRPr lang="en-US" sz="1400" b="1" dirty="0">
                    <a:latin typeface="Symbol" pitchFamily="18" charset="2"/>
                    <a:cs typeface="Arial" charset="0"/>
                  </a:endParaRPr>
                </a:p>
              </p:txBody>
            </p:sp>
            <p:grpSp>
              <p:nvGrpSpPr>
                <p:cNvPr id="413" name="Group 121">
                  <a:extLst>
                    <a:ext uri="{FF2B5EF4-FFF2-40B4-BE49-F238E27FC236}">
                      <a16:creationId xmlns:a16="http://schemas.microsoft.com/office/drawing/2014/main" id="{8CA5E1CA-F05D-4DDB-B34C-3D7106D94E83}"/>
                    </a:ext>
                  </a:extLst>
                </p:cNvPr>
                <p:cNvGrpSpPr>
                  <a:grpSpLocks/>
                </p:cNvGrpSpPr>
                <p:nvPr/>
              </p:nvGrpSpPr>
              <p:grpSpPr bwMode="auto">
                <a:xfrm>
                  <a:off x="524173" y="685800"/>
                  <a:ext cx="1236839" cy="231767"/>
                  <a:chOff x="3516133" y="2939708"/>
                  <a:chExt cx="1236839" cy="231767"/>
                </a:xfrm>
              </p:grpSpPr>
              <p:grpSp>
                <p:nvGrpSpPr>
                  <p:cNvPr id="414" name="Group 122">
                    <a:extLst>
                      <a:ext uri="{FF2B5EF4-FFF2-40B4-BE49-F238E27FC236}">
                        <a16:creationId xmlns:a16="http://schemas.microsoft.com/office/drawing/2014/main" id="{B1F10BE5-EBDA-49B4-99BA-8A54F451125C}"/>
                      </a:ext>
                    </a:extLst>
                  </p:cNvPr>
                  <p:cNvGrpSpPr>
                    <a:grpSpLocks/>
                  </p:cNvGrpSpPr>
                  <p:nvPr/>
                </p:nvGrpSpPr>
                <p:grpSpPr bwMode="auto">
                  <a:xfrm rot="10800000">
                    <a:off x="3516133" y="2974516"/>
                    <a:ext cx="833252" cy="157788"/>
                    <a:chOff x="6499339" y="2571086"/>
                    <a:chExt cx="1220006" cy="347662"/>
                  </a:xfrm>
                </p:grpSpPr>
                <p:cxnSp>
                  <p:nvCxnSpPr>
                    <p:cNvPr id="418" name="Straight Connector 417">
                      <a:extLst>
                        <a:ext uri="{FF2B5EF4-FFF2-40B4-BE49-F238E27FC236}">
                          <a16:creationId xmlns:a16="http://schemas.microsoft.com/office/drawing/2014/main" id="{3C6103BA-33AD-4EF3-8C95-4475360BDBF2}"/>
                        </a:ext>
                      </a:extLst>
                    </p:cNvPr>
                    <p:cNvCxnSpPr/>
                    <p:nvPr/>
                  </p:nvCxnSpPr>
                  <p:spPr bwMode="auto">
                    <a:xfrm flipH="1">
                      <a:off x="7117930" y="2730146"/>
                      <a:ext cx="599811"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19" name="Group 98">
                      <a:extLst>
                        <a:ext uri="{FF2B5EF4-FFF2-40B4-BE49-F238E27FC236}">
                          <a16:creationId xmlns:a16="http://schemas.microsoft.com/office/drawing/2014/main" id="{9704F398-CA41-47C2-9E3A-E330F486DF3A}"/>
                        </a:ext>
                      </a:extLst>
                    </p:cNvPr>
                    <p:cNvGrpSpPr>
                      <a:grpSpLocks/>
                    </p:cNvGrpSpPr>
                    <p:nvPr/>
                  </p:nvGrpSpPr>
                  <p:grpSpPr bwMode="auto">
                    <a:xfrm>
                      <a:off x="6499339" y="2571086"/>
                      <a:ext cx="626267" cy="347662"/>
                      <a:chOff x="7209220" y="1678338"/>
                      <a:chExt cx="704492" cy="303002"/>
                    </a:xfrm>
                  </p:grpSpPr>
                  <p:cxnSp>
                    <p:nvCxnSpPr>
                      <p:cNvPr id="420" name="Straight Connector 419">
                        <a:extLst>
                          <a:ext uri="{FF2B5EF4-FFF2-40B4-BE49-F238E27FC236}">
                            <a16:creationId xmlns:a16="http://schemas.microsoft.com/office/drawing/2014/main" id="{C71B2423-DF42-4BA9-8843-A7EF71D0443E}"/>
                          </a:ext>
                        </a:extLst>
                      </p:cNvPr>
                      <p:cNvCxnSpPr/>
                      <p:nvPr/>
                    </p:nvCxnSpPr>
                    <p:spPr>
                      <a:xfrm flipV="1">
                        <a:off x="7408182" y="1670571"/>
                        <a:ext cx="117687" cy="29888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21" name="Straight Connector 420">
                        <a:extLst>
                          <a:ext uri="{FF2B5EF4-FFF2-40B4-BE49-F238E27FC236}">
                            <a16:creationId xmlns:a16="http://schemas.microsoft.com/office/drawing/2014/main" id="{00E11A0E-D5F7-4E92-9538-1F7B12FB469C}"/>
                          </a:ext>
                        </a:extLst>
                      </p:cNvPr>
                      <p:cNvCxnSpPr/>
                      <p:nvPr/>
                    </p:nvCxnSpPr>
                    <p:spPr>
                      <a:xfrm>
                        <a:off x="7525869" y="1670571"/>
                        <a:ext cx="117685" cy="29888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a:extLst>
                          <a:ext uri="{FF2B5EF4-FFF2-40B4-BE49-F238E27FC236}">
                            <a16:creationId xmlns:a16="http://schemas.microsoft.com/office/drawing/2014/main" id="{488F4D46-9B4C-412A-980F-15DB12E72FB9}"/>
                          </a:ext>
                        </a:extLst>
                      </p:cNvPr>
                      <p:cNvCxnSpPr/>
                      <p:nvPr/>
                    </p:nvCxnSpPr>
                    <p:spPr>
                      <a:xfrm flipV="1">
                        <a:off x="7863234" y="1826114"/>
                        <a:ext cx="70612" cy="149445"/>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23" name="Straight Connector 422">
                        <a:extLst>
                          <a:ext uri="{FF2B5EF4-FFF2-40B4-BE49-F238E27FC236}">
                            <a16:creationId xmlns:a16="http://schemas.microsoft.com/office/drawing/2014/main" id="{F087E10B-F958-40EB-91D5-61AB713BD7D9}"/>
                          </a:ext>
                        </a:extLst>
                      </p:cNvPr>
                      <p:cNvCxnSpPr/>
                      <p:nvPr/>
                    </p:nvCxnSpPr>
                    <p:spPr>
                      <a:xfrm flipV="1">
                        <a:off x="7230346" y="1670571"/>
                        <a:ext cx="70612" cy="152494"/>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a:extLst>
                          <a:ext uri="{FF2B5EF4-FFF2-40B4-BE49-F238E27FC236}">
                            <a16:creationId xmlns:a16="http://schemas.microsoft.com/office/drawing/2014/main" id="{F456F857-63DE-4FF6-BC96-0622C540D704}"/>
                          </a:ext>
                        </a:extLst>
                      </p:cNvPr>
                      <p:cNvCxnSpPr/>
                      <p:nvPr/>
                    </p:nvCxnSpPr>
                    <p:spPr>
                      <a:xfrm>
                        <a:off x="7287881" y="1670571"/>
                        <a:ext cx="115071" cy="29888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38A79ED2-E7FB-4FD5-AA39-F6769681294E}"/>
                          </a:ext>
                        </a:extLst>
                      </p:cNvPr>
                      <p:cNvCxnSpPr/>
                      <p:nvPr/>
                    </p:nvCxnSpPr>
                    <p:spPr>
                      <a:xfrm flipV="1">
                        <a:off x="7635709" y="1670571"/>
                        <a:ext cx="117685" cy="29888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a:extLst>
                          <a:ext uri="{FF2B5EF4-FFF2-40B4-BE49-F238E27FC236}">
                            <a16:creationId xmlns:a16="http://schemas.microsoft.com/office/drawing/2014/main" id="{DD086BC0-36F2-4EA7-BAB7-DBDB1B20E3E4}"/>
                          </a:ext>
                        </a:extLst>
                      </p:cNvPr>
                      <p:cNvCxnSpPr/>
                      <p:nvPr/>
                    </p:nvCxnSpPr>
                    <p:spPr>
                      <a:xfrm>
                        <a:off x="7740319" y="1670571"/>
                        <a:ext cx="115071" cy="29888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sp>
                <p:nvSpPr>
                  <p:cNvPr id="415" name="Rectangle 414">
                    <a:extLst>
                      <a:ext uri="{FF2B5EF4-FFF2-40B4-BE49-F238E27FC236}">
                        <a16:creationId xmlns:a16="http://schemas.microsoft.com/office/drawing/2014/main" id="{136058CC-C98F-4414-9482-6CE72C98F2A8}"/>
                      </a:ext>
                    </a:extLst>
                  </p:cNvPr>
                  <p:cNvSpPr/>
                  <p:nvPr/>
                </p:nvSpPr>
                <p:spPr>
                  <a:xfrm rot="10800000">
                    <a:off x="3925305" y="2937821"/>
                    <a:ext cx="352503" cy="38117"/>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416" name="Rectangle 415">
                    <a:extLst>
                      <a:ext uri="{FF2B5EF4-FFF2-40B4-BE49-F238E27FC236}">
                        <a16:creationId xmlns:a16="http://schemas.microsoft.com/office/drawing/2014/main" id="{9E39F8BC-6ECE-4047-BB31-2E5D2BB3C8D7}"/>
                      </a:ext>
                    </a:extLst>
                  </p:cNvPr>
                  <p:cNvSpPr/>
                  <p:nvPr/>
                </p:nvSpPr>
                <p:spPr>
                  <a:xfrm rot="10800000">
                    <a:off x="4006286" y="3131585"/>
                    <a:ext cx="352503" cy="38117"/>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cxnSp>
                <p:nvCxnSpPr>
                  <p:cNvPr id="417" name="Straight Connector 416">
                    <a:extLst>
                      <a:ext uri="{FF2B5EF4-FFF2-40B4-BE49-F238E27FC236}">
                        <a16:creationId xmlns:a16="http://schemas.microsoft.com/office/drawing/2014/main" id="{44125AD0-FE02-4DCD-8E17-94B4B247BDAA}"/>
                      </a:ext>
                    </a:extLst>
                  </p:cNvPr>
                  <p:cNvCxnSpPr/>
                  <p:nvPr/>
                </p:nvCxnSpPr>
                <p:spPr bwMode="auto">
                  <a:xfrm rot="10800000" flipH="1">
                    <a:off x="4342910" y="3050585"/>
                    <a:ext cx="409665"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sp>
            <p:nvSpPr>
              <p:cNvPr id="411" name="Oval 410">
                <a:extLst>
                  <a:ext uri="{FF2B5EF4-FFF2-40B4-BE49-F238E27FC236}">
                    <a16:creationId xmlns:a16="http://schemas.microsoft.com/office/drawing/2014/main" id="{22CE3DDD-EB97-470D-B820-46D355216418}"/>
                  </a:ext>
                </a:extLst>
              </p:cNvPr>
              <p:cNvSpPr/>
              <p:nvPr/>
            </p:nvSpPr>
            <p:spPr bwMode="auto">
              <a:xfrm>
                <a:off x="1502668" y="3548658"/>
                <a:ext cx="74619" cy="76208"/>
              </a:xfrm>
              <a:prstGeom prst="ellipse">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C00000"/>
                  </a:solidFill>
                </a:endParaRPr>
              </a:p>
            </p:txBody>
          </p:sp>
        </p:grpSp>
        <p:sp>
          <p:nvSpPr>
            <p:cNvPr id="337" name="Rectangle 336">
              <a:extLst>
                <a:ext uri="{FF2B5EF4-FFF2-40B4-BE49-F238E27FC236}">
                  <a16:creationId xmlns:a16="http://schemas.microsoft.com/office/drawing/2014/main" id="{51BE9F0B-F4EB-499D-8B7C-F84C009F5079}"/>
                </a:ext>
              </a:extLst>
            </p:cNvPr>
            <p:cNvSpPr/>
            <p:nvPr/>
          </p:nvSpPr>
          <p:spPr bwMode="auto">
            <a:xfrm>
              <a:off x="7851056" y="2608522"/>
              <a:ext cx="2255838" cy="1127125"/>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38" name="AutoShape 32">
              <a:extLst>
                <a:ext uri="{FF2B5EF4-FFF2-40B4-BE49-F238E27FC236}">
                  <a16:creationId xmlns:a16="http://schemas.microsoft.com/office/drawing/2014/main" id="{C346D230-F15C-4905-920E-1935185BDDBB}"/>
                </a:ext>
              </a:extLst>
            </p:cNvPr>
            <p:cNvCxnSpPr>
              <a:cxnSpLocks noChangeShapeType="1"/>
            </p:cNvCxnSpPr>
            <p:nvPr/>
          </p:nvCxnSpPr>
          <p:spPr bwMode="auto">
            <a:xfrm>
              <a:off x="9605853" y="3879660"/>
              <a:ext cx="1494330"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339" name="AutoShape 5">
              <a:extLst>
                <a:ext uri="{FF2B5EF4-FFF2-40B4-BE49-F238E27FC236}">
                  <a16:creationId xmlns:a16="http://schemas.microsoft.com/office/drawing/2014/main" id="{76CB3BF7-BF8E-4545-B879-008EE6E53C07}"/>
                </a:ext>
              </a:extLst>
            </p:cNvPr>
            <p:cNvCxnSpPr>
              <a:cxnSpLocks noChangeShapeType="1"/>
            </p:cNvCxnSpPr>
            <p:nvPr/>
          </p:nvCxnSpPr>
          <p:spPr bwMode="auto">
            <a:xfrm flipV="1">
              <a:off x="9333753" y="3569631"/>
              <a:ext cx="0" cy="553895"/>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340" name="AutoShape 32">
              <a:extLst>
                <a:ext uri="{FF2B5EF4-FFF2-40B4-BE49-F238E27FC236}">
                  <a16:creationId xmlns:a16="http://schemas.microsoft.com/office/drawing/2014/main" id="{2AB7E69A-B6B3-458C-B777-39F7D4AC31BA}"/>
                </a:ext>
              </a:extLst>
            </p:cNvPr>
            <p:cNvCxnSpPr>
              <a:cxnSpLocks noChangeShapeType="1"/>
            </p:cNvCxnSpPr>
            <p:nvPr/>
          </p:nvCxnSpPr>
          <p:spPr bwMode="auto">
            <a:xfrm>
              <a:off x="8215353" y="1971711"/>
              <a:ext cx="0" cy="756074"/>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nvGrpSpPr>
            <p:cNvPr id="341" name="Group 228">
              <a:extLst>
                <a:ext uri="{FF2B5EF4-FFF2-40B4-BE49-F238E27FC236}">
                  <a16:creationId xmlns:a16="http://schemas.microsoft.com/office/drawing/2014/main" id="{36B6BEA1-A9C8-4AD1-AE89-FCBB87876CFC}"/>
                </a:ext>
              </a:extLst>
            </p:cNvPr>
            <p:cNvGrpSpPr>
              <a:grpSpLocks/>
            </p:cNvGrpSpPr>
            <p:nvPr/>
          </p:nvGrpSpPr>
          <p:grpSpPr bwMode="auto">
            <a:xfrm>
              <a:off x="8104043" y="2796041"/>
              <a:ext cx="169846" cy="750806"/>
              <a:chOff x="4114800" y="2372911"/>
              <a:chExt cx="169087" cy="751289"/>
            </a:xfrm>
          </p:grpSpPr>
          <p:sp>
            <p:nvSpPr>
              <p:cNvPr id="387" name="Arc 386">
                <a:extLst>
                  <a:ext uri="{FF2B5EF4-FFF2-40B4-BE49-F238E27FC236}">
                    <a16:creationId xmlns:a16="http://schemas.microsoft.com/office/drawing/2014/main" id="{791B0616-2A3B-4F52-B78D-AD1C89C62635}"/>
                  </a:ext>
                </a:extLst>
              </p:cNvPr>
              <p:cNvSpPr/>
              <p:nvPr/>
            </p:nvSpPr>
            <p:spPr>
              <a:xfrm rot="10800000">
                <a:off x="4128452" y="2838153"/>
                <a:ext cx="154880" cy="54010"/>
              </a:xfrm>
              <a:prstGeom prst="arc">
                <a:avLst>
                  <a:gd name="adj1" fmla="val 16200000"/>
                  <a:gd name="adj2" fmla="val 5114154"/>
                </a:avLst>
              </a:prstGeom>
              <a:ln w="19050">
                <a:solidFill>
                  <a:srgbClr val="3A8B2D"/>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88" name="Arc 387">
                <a:extLst>
                  <a:ext uri="{FF2B5EF4-FFF2-40B4-BE49-F238E27FC236}">
                    <a16:creationId xmlns:a16="http://schemas.microsoft.com/office/drawing/2014/main" id="{FF096CAD-1DD8-4E0C-B99D-503C2D093D21}"/>
                  </a:ext>
                </a:extLst>
              </p:cNvPr>
              <p:cNvSpPr/>
              <p:nvPr/>
            </p:nvSpPr>
            <p:spPr>
              <a:xfrm>
                <a:off x="4117389" y="2738077"/>
                <a:ext cx="161201" cy="154086"/>
              </a:xfrm>
              <a:prstGeom prst="arc">
                <a:avLst>
                  <a:gd name="adj1" fmla="val 16200000"/>
                  <a:gd name="adj2" fmla="val 5114154"/>
                </a:avLst>
              </a:prstGeom>
              <a:ln w="19050">
                <a:solidFill>
                  <a:srgbClr val="3A8B2D"/>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89" name="Arc 388">
                <a:extLst>
                  <a:ext uri="{FF2B5EF4-FFF2-40B4-BE49-F238E27FC236}">
                    <a16:creationId xmlns:a16="http://schemas.microsoft.com/office/drawing/2014/main" id="{2D335249-2760-4CCF-9FBF-D3B2AF2EA3B6}"/>
                  </a:ext>
                </a:extLst>
              </p:cNvPr>
              <p:cNvSpPr/>
              <p:nvPr/>
            </p:nvSpPr>
            <p:spPr>
              <a:xfrm rot="10800000">
                <a:off x="4126872" y="2739665"/>
                <a:ext cx="153299" cy="52422"/>
              </a:xfrm>
              <a:prstGeom prst="arc">
                <a:avLst>
                  <a:gd name="adj1" fmla="val 16200000"/>
                  <a:gd name="adj2" fmla="val 5114154"/>
                </a:avLst>
              </a:prstGeom>
              <a:ln w="19050">
                <a:solidFill>
                  <a:srgbClr val="3A8B2D"/>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90" name="Arc 389">
                <a:extLst>
                  <a:ext uri="{FF2B5EF4-FFF2-40B4-BE49-F238E27FC236}">
                    <a16:creationId xmlns:a16="http://schemas.microsoft.com/office/drawing/2014/main" id="{F351C5AD-BDC3-4839-930B-531FF485C7E6}"/>
                  </a:ext>
                </a:extLst>
              </p:cNvPr>
              <p:cNvSpPr/>
              <p:nvPr/>
            </p:nvSpPr>
            <p:spPr>
              <a:xfrm>
                <a:off x="4117389" y="2839742"/>
                <a:ext cx="162781" cy="103253"/>
              </a:xfrm>
              <a:prstGeom prst="arc">
                <a:avLst>
                  <a:gd name="adj1" fmla="val 16200000"/>
                  <a:gd name="adj2" fmla="val 5114154"/>
                </a:avLst>
              </a:prstGeom>
              <a:ln w="19050">
                <a:solidFill>
                  <a:srgbClr val="3A8B2D"/>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91" name="Arc 390">
                <a:extLst>
                  <a:ext uri="{FF2B5EF4-FFF2-40B4-BE49-F238E27FC236}">
                    <a16:creationId xmlns:a16="http://schemas.microsoft.com/office/drawing/2014/main" id="{FD76E809-E1D7-4EA6-83FC-3AB7BC336FC2}"/>
                  </a:ext>
                </a:extLst>
              </p:cNvPr>
              <p:cNvSpPr/>
              <p:nvPr/>
            </p:nvSpPr>
            <p:spPr>
              <a:xfrm rot="10800000">
                <a:off x="4126872" y="2637999"/>
                <a:ext cx="153299" cy="52422"/>
              </a:xfrm>
              <a:prstGeom prst="arc">
                <a:avLst>
                  <a:gd name="adj1" fmla="val 16200000"/>
                  <a:gd name="adj2" fmla="val 5114154"/>
                </a:avLst>
              </a:prstGeom>
              <a:ln w="19050">
                <a:solidFill>
                  <a:srgbClr val="3A8B2D"/>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92" name="Arc 391">
                <a:extLst>
                  <a:ext uri="{FF2B5EF4-FFF2-40B4-BE49-F238E27FC236}">
                    <a16:creationId xmlns:a16="http://schemas.microsoft.com/office/drawing/2014/main" id="{5E8063EE-6449-41DB-B9DA-3673813234F5}"/>
                  </a:ext>
                </a:extLst>
              </p:cNvPr>
              <p:cNvSpPr/>
              <p:nvPr/>
            </p:nvSpPr>
            <p:spPr>
              <a:xfrm>
                <a:off x="4114229" y="2536334"/>
                <a:ext cx="161201" cy="155675"/>
              </a:xfrm>
              <a:prstGeom prst="arc">
                <a:avLst>
                  <a:gd name="adj1" fmla="val 16200000"/>
                  <a:gd name="adj2" fmla="val 5114154"/>
                </a:avLst>
              </a:prstGeom>
              <a:ln w="19050">
                <a:solidFill>
                  <a:srgbClr val="3A8B2D"/>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93" name="Arc 392">
                <a:extLst>
                  <a:ext uri="{FF2B5EF4-FFF2-40B4-BE49-F238E27FC236}">
                    <a16:creationId xmlns:a16="http://schemas.microsoft.com/office/drawing/2014/main" id="{963DE14A-277F-43F0-8FD0-3F67DB900CF3}"/>
                  </a:ext>
                </a:extLst>
              </p:cNvPr>
              <p:cNvSpPr/>
              <p:nvPr/>
            </p:nvSpPr>
            <p:spPr>
              <a:xfrm rot="10800000">
                <a:off x="4122130" y="2536334"/>
                <a:ext cx="153300" cy="52422"/>
              </a:xfrm>
              <a:prstGeom prst="arc">
                <a:avLst>
                  <a:gd name="adj1" fmla="val 16200000"/>
                  <a:gd name="adj2" fmla="val 5114154"/>
                </a:avLst>
              </a:prstGeom>
              <a:ln w="19050">
                <a:solidFill>
                  <a:srgbClr val="3A8B2D"/>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94" name="Arc 393">
                <a:extLst>
                  <a:ext uri="{FF2B5EF4-FFF2-40B4-BE49-F238E27FC236}">
                    <a16:creationId xmlns:a16="http://schemas.microsoft.com/office/drawing/2014/main" id="{D3626553-7238-434D-B038-20077419E0A5}"/>
                  </a:ext>
                </a:extLst>
              </p:cNvPr>
              <p:cNvSpPr/>
              <p:nvPr/>
            </p:nvSpPr>
            <p:spPr>
              <a:xfrm>
                <a:off x="4114229" y="2637999"/>
                <a:ext cx="161201" cy="154087"/>
              </a:xfrm>
              <a:prstGeom prst="arc">
                <a:avLst>
                  <a:gd name="adj1" fmla="val 16200000"/>
                  <a:gd name="adj2" fmla="val 5114154"/>
                </a:avLst>
              </a:prstGeom>
              <a:ln w="19050">
                <a:solidFill>
                  <a:srgbClr val="3A8B2D"/>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395" name="AutoShape 5">
                <a:extLst>
                  <a:ext uri="{FF2B5EF4-FFF2-40B4-BE49-F238E27FC236}">
                    <a16:creationId xmlns:a16="http://schemas.microsoft.com/office/drawing/2014/main" id="{6C465AD0-BE85-4A5B-9498-5D5C8808CDD3}"/>
                  </a:ext>
                </a:extLst>
              </p:cNvPr>
              <p:cNvCxnSpPr>
                <a:cxnSpLocks noChangeShapeType="1"/>
              </p:cNvCxnSpPr>
              <p:nvPr/>
            </p:nvCxnSpPr>
            <p:spPr bwMode="auto">
              <a:xfrm flipV="1">
                <a:off x="4170340" y="3022880"/>
                <a:ext cx="0" cy="101320"/>
              </a:xfrm>
              <a:prstGeom prst="straightConnector1">
                <a:avLst/>
              </a:prstGeom>
              <a:noFill/>
              <a:ln w="19050">
                <a:solidFill>
                  <a:srgbClr val="3A8B2D"/>
                </a:solidFill>
                <a:round/>
                <a:headEnd/>
                <a:tailEnd/>
              </a:ln>
              <a:extLst>
                <a:ext uri="{909E8E84-426E-40DD-AFC4-6F175D3DCCD1}">
                  <a14:hiddenFill xmlns:a14="http://schemas.microsoft.com/office/drawing/2010/main">
                    <a:noFill/>
                  </a14:hiddenFill>
                </a:ext>
              </a:extLst>
            </p:spPr>
          </p:cxnSp>
          <p:cxnSp>
            <p:nvCxnSpPr>
              <p:cNvPr id="396" name="AutoShape 5">
                <a:extLst>
                  <a:ext uri="{FF2B5EF4-FFF2-40B4-BE49-F238E27FC236}">
                    <a16:creationId xmlns:a16="http://schemas.microsoft.com/office/drawing/2014/main" id="{B7CECE08-8E9D-463A-AAE9-B4A2CD55C459}"/>
                  </a:ext>
                </a:extLst>
              </p:cNvPr>
              <p:cNvCxnSpPr>
                <a:cxnSpLocks noChangeShapeType="1"/>
              </p:cNvCxnSpPr>
              <p:nvPr/>
            </p:nvCxnSpPr>
            <p:spPr bwMode="auto">
              <a:xfrm flipV="1">
                <a:off x="4228356" y="2372911"/>
                <a:ext cx="0" cy="141308"/>
              </a:xfrm>
              <a:prstGeom prst="straightConnector1">
                <a:avLst/>
              </a:prstGeom>
              <a:noFill/>
              <a:ln w="19050">
                <a:solidFill>
                  <a:srgbClr val="3A8B2D"/>
                </a:solidFill>
                <a:round/>
                <a:headEnd/>
                <a:tailEnd/>
              </a:ln>
              <a:extLst>
                <a:ext uri="{909E8E84-426E-40DD-AFC4-6F175D3DCCD1}">
                  <a14:hiddenFill xmlns:a14="http://schemas.microsoft.com/office/drawing/2010/main">
                    <a:noFill/>
                  </a14:hiddenFill>
                </a:ext>
              </a:extLst>
            </p:spPr>
          </p:cxnSp>
          <p:sp>
            <p:nvSpPr>
              <p:cNvPr id="397" name="Arc 396">
                <a:extLst>
                  <a:ext uri="{FF2B5EF4-FFF2-40B4-BE49-F238E27FC236}">
                    <a16:creationId xmlns:a16="http://schemas.microsoft.com/office/drawing/2014/main" id="{205A182E-4740-4D2F-9CFB-B0C4E2E97CC5}"/>
                  </a:ext>
                </a:extLst>
              </p:cNvPr>
              <p:cNvSpPr/>
              <p:nvPr/>
            </p:nvSpPr>
            <p:spPr>
              <a:xfrm rot="10800000">
                <a:off x="4169542" y="2942996"/>
                <a:ext cx="77440" cy="169972"/>
              </a:xfrm>
              <a:prstGeom prst="arc">
                <a:avLst>
                  <a:gd name="adj1" fmla="val 21522596"/>
                  <a:gd name="adj2" fmla="val 5260297"/>
                </a:avLst>
              </a:prstGeom>
              <a:ln w="19050">
                <a:solidFill>
                  <a:srgbClr val="3A8B2D"/>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98" name="Arc 397">
                <a:extLst>
                  <a:ext uri="{FF2B5EF4-FFF2-40B4-BE49-F238E27FC236}">
                    <a16:creationId xmlns:a16="http://schemas.microsoft.com/office/drawing/2014/main" id="{4889A940-8F99-42D5-BA42-8158A6BF8B1B}"/>
                  </a:ext>
                </a:extLst>
              </p:cNvPr>
              <p:cNvSpPr/>
              <p:nvPr/>
            </p:nvSpPr>
            <p:spPr>
              <a:xfrm>
                <a:off x="4150577" y="2417195"/>
                <a:ext cx="77440" cy="169971"/>
              </a:xfrm>
              <a:prstGeom prst="arc">
                <a:avLst>
                  <a:gd name="adj1" fmla="val 21522596"/>
                  <a:gd name="adj2" fmla="val 5846444"/>
                </a:avLst>
              </a:prstGeom>
              <a:ln w="19050">
                <a:solidFill>
                  <a:srgbClr val="3A8B2D"/>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sp>
          <p:nvSpPr>
            <p:cNvPr id="342" name="Oval 341">
              <a:extLst>
                <a:ext uri="{FF2B5EF4-FFF2-40B4-BE49-F238E27FC236}">
                  <a16:creationId xmlns:a16="http://schemas.microsoft.com/office/drawing/2014/main" id="{483DD9CE-4505-41FF-8CF0-2EB473F95693}"/>
                </a:ext>
              </a:extLst>
            </p:cNvPr>
            <p:cNvSpPr/>
            <p:nvPr/>
          </p:nvSpPr>
          <p:spPr bwMode="auto">
            <a:xfrm>
              <a:off x="8178081" y="2738697"/>
              <a:ext cx="74613" cy="74612"/>
            </a:xfrm>
            <a:prstGeom prst="ellipse">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C00000"/>
                </a:solidFill>
              </a:endParaRPr>
            </a:p>
          </p:txBody>
        </p:sp>
        <p:sp>
          <p:nvSpPr>
            <p:cNvPr id="343" name="Oval 342">
              <a:extLst>
                <a:ext uri="{FF2B5EF4-FFF2-40B4-BE49-F238E27FC236}">
                  <a16:creationId xmlns:a16="http://schemas.microsoft.com/office/drawing/2014/main" id="{AD2FA48B-F410-4F4C-BD78-EA1D639FA483}"/>
                </a:ext>
              </a:extLst>
            </p:cNvPr>
            <p:cNvSpPr/>
            <p:nvPr/>
          </p:nvSpPr>
          <p:spPr bwMode="auto">
            <a:xfrm>
              <a:off x="8122519" y="3513397"/>
              <a:ext cx="74612" cy="74612"/>
            </a:xfrm>
            <a:prstGeom prst="ellipse">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4" name="Oval 343">
              <a:extLst>
                <a:ext uri="{FF2B5EF4-FFF2-40B4-BE49-F238E27FC236}">
                  <a16:creationId xmlns:a16="http://schemas.microsoft.com/office/drawing/2014/main" id="{B82D5807-76C2-466D-A16C-80E36ECA6D61}"/>
                </a:ext>
              </a:extLst>
            </p:cNvPr>
            <p:cNvSpPr/>
            <p:nvPr/>
          </p:nvSpPr>
          <p:spPr bwMode="auto">
            <a:xfrm>
              <a:off x="9298856" y="3529492"/>
              <a:ext cx="76200" cy="74613"/>
            </a:xfrm>
            <a:prstGeom prst="ellipse">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C00000"/>
                </a:solidFill>
              </a:endParaRPr>
            </a:p>
          </p:txBody>
        </p:sp>
        <p:sp>
          <p:nvSpPr>
            <p:cNvPr id="345" name="Text Box 511">
              <a:extLst>
                <a:ext uri="{FF2B5EF4-FFF2-40B4-BE49-F238E27FC236}">
                  <a16:creationId xmlns:a16="http://schemas.microsoft.com/office/drawing/2014/main" id="{80FC0358-4B2E-4954-A23E-B12CD7D792CA}"/>
                </a:ext>
              </a:extLst>
            </p:cNvPr>
            <p:cNvSpPr txBox="1"/>
            <p:nvPr/>
          </p:nvSpPr>
          <p:spPr bwMode="auto">
            <a:xfrm>
              <a:off x="8190781" y="2970472"/>
              <a:ext cx="581025" cy="2952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1600" dirty="0">
                  <a:ea typeface="Calibri"/>
                  <a:cs typeface="Times New Roman"/>
                </a:rPr>
                <a:t>coil</a:t>
              </a:r>
              <a:r>
                <a:rPr lang="en-US" sz="1200" dirty="0">
                  <a:ea typeface="Calibri"/>
                  <a:cs typeface="Times New Roman"/>
                </a:rPr>
                <a:t> </a:t>
              </a:r>
              <a:endParaRPr lang="en-US" sz="1100" dirty="0">
                <a:ea typeface="Calibri"/>
                <a:cs typeface="Times New Roman"/>
              </a:endParaRPr>
            </a:p>
          </p:txBody>
        </p:sp>
        <p:sp>
          <p:nvSpPr>
            <p:cNvPr id="346" name="Text Box 511">
              <a:extLst>
                <a:ext uri="{FF2B5EF4-FFF2-40B4-BE49-F238E27FC236}">
                  <a16:creationId xmlns:a16="http://schemas.microsoft.com/office/drawing/2014/main" id="{4FEA6A40-1E7B-4E9E-9633-2A1B57B8B879}"/>
                </a:ext>
              </a:extLst>
            </p:cNvPr>
            <p:cNvSpPr txBox="1"/>
            <p:nvPr/>
          </p:nvSpPr>
          <p:spPr bwMode="auto">
            <a:xfrm>
              <a:off x="8741644" y="2851409"/>
              <a:ext cx="1395412" cy="71278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1600" dirty="0">
                  <a:ea typeface="Calibri"/>
                  <a:cs typeface="Times New Roman"/>
                </a:rPr>
                <a:t>normally open</a:t>
              </a:r>
              <a:br>
                <a:rPr lang="en-US" sz="1600" dirty="0">
                  <a:ea typeface="Calibri"/>
                  <a:cs typeface="Times New Roman"/>
                </a:rPr>
              </a:br>
              <a:r>
                <a:rPr lang="en-US" sz="1600" dirty="0">
                  <a:ea typeface="Calibri"/>
                  <a:cs typeface="Times New Roman"/>
                </a:rPr>
                <a:t>contacts</a:t>
              </a:r>
            </a:p>
          </p:txBody>
        </p:sp>
        <p:sp>
          <p:nvSpPr>
            <p:cNvPr id="347" name="Text Box 511">
              <a:extLst>
                <a:ext uri="{FF2B5EF4-FFF2-40B4-BE49-F238E27FC236}">
                  <a16:creationId xmlns:a16="http://schemas.microsoft.com/office/drawing/2014/main" id="{6C9EB556-F24D-41A6-B671-16FFBFEE1971}"/>
                </a:ext>
              </a:extLst>
            </p:cNvPr>
            <p:cNvSpPr txBox="1"/>
            <p:nvPr/>
          </p:nvSpPr>
          <p:spPr bwMode="auto">
            <a:xfrm>
              <a:off x="8215353" y="3462473"/>
              <a:ext cx="1139825" cy="2952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1200" b="1" dirty="0">
                  <a:solidFill>
                    <a:schemeClr val="tx1"/>
                  </a:solidFill>
                  <a:ea typeface="Calibri"/>
                  <a:cs typeface="Times New Roman"/>
                </a:rPr>
                <a:t>SPST relay </a:t>
              </a:r>
              <a:endParaRPr lang="en-US" sz="1100" b="1" dirty="0">
                <a:solidFill>
                  <a:schemeClr val="tx1"/>
                </a:solidFill>
                <a:ea typeface="Calibri"/>
                <a:cs typeface="Times New Roman"/>
              </a:endParaRPr>
            </a:p>
          </p:txBody>
        </p:sp>
        <p:grpSp>
          <p:nvGrpSpPr>
            <p:cNvPr id="348" name="Group 142">
              <a:extLst>
                <a:ext uri="{FF2B5EF4-FFF2-40B4-BE49-F238E27FC236}">
                  <a16:creationId xmlns:a16="http://schemas.microsoft.com/office/drawing/2014/main" id="{99DD908C-7372-4D45-AC16-C6DE447CF4F7}"/>
                </a:ext>
              </a:extLst>
            </p:cNvPr>
            <p:cNvGrpSpPr>
              <a:grpSpLocks/>
            </p:cNvGrpSpPr>
            <p:nvPr/>
          </p:nvGrpSpPr>
          <p:grpSpPr bwMode="auto">
            <a:xfrm rot="10800000">
              <a:off x="7213538" y="2275397"/>
              <a:ext cx="306359" cy="1642885"/>
              <a:chOff x="5767382" y="3551136"/>
              <a:chExt cx="395766" cy="2165260"/>
            </a:xfrm>
          </p:grpSpPr>
          <p:cxnSp>
            <p:nvCxnSpPr>
              <p:cNvPr id="379" name="AutoShape 3">
                <a:extLst>
                  <a:ext uri="{FF2B5EF4-FFF2-40B4-BE49-F238E27FC236}">
                    <a16:creationId xmlns:a16="http://schemas.microsoft.com/office/drawing/2014/main" id="{DFF1204E-8FE6-4482-AFC7-70B8D28A122A}"/>
                  </a:ext>
                </a:extLst>
              </p:cNvPr>
              <p:cNvCxnSpPr>
                <a:cxnSpLocks noChangeShapeType="1"/>
              </p:cNvCxnSpPr>
              <p:nvPr/>
            </p:nvCxnSpPr>
            <p:spPr bwMode="auto">
              <a:xfrm>
                <a:off x="5804745" y="4449929"/>
                <a:ext cx="314777"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380" name="AutoShape 5">
                <a:extLst>
                  <a:ext uri="{FF2B5EF4-FFF2-40B4-BE49-F238E27FC236}">
                    <a16:creationId xmlns:a16="http://schemas.microsoft.com/office/drawing/2014/main" id="{A4392E51-1389-4A57-81B7-1F5B1EE3B111}"/>
                  </a:ext>
                </a:extLst>
              </p:cNvPr>
              <p:cNvCxnSpPr>
                <a:cxnSpLocks noChangeShapeType="1"/>
              </p:cNvCxnSpPr>
              <p:nvPr/>
            </p:nvCxnSpPr>
            <p:spPr bwMode="auto">
              <a:xfrm rot="10800000">
                <a:off x="5965825" y="3551136"/>
                <a:ext cx="0" cy="898794"/>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381" name="Straight Connector 145">
                <a:extLst>
                  <a:ext uri="{FF2B5EF4-FFF2-40B4-BE49-F238E27FC236}">
                    <a16:creationId xmlns:a16="http://schemas.microsoft.com/office/drawing/2014/main" id="{AFEFF46B-35B4-471E-82E1-C1E9F97ACAC5}"/>
                  </a:ext>
                </a:extLst>
              </p:cNvPr>
              <p:cNvCxnSpPr>
                <a:cxnSpLocks noChangeShapeType="1"/>
              </p:cNvCxnSpPr>
              <p:nvPr/>
            </p:nvCxnSpPr>
            <p:spPr bwMode="auto">
              <a:xfrm>
                <a:off x="5817607" y="4446754"/>
                <a:ext cx="148218" cy="317500"/>
              </a:xfrm>
              <a:prstGeom prst="line">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382" name="Straight Connector 146">
                <a:extLst>
                  <a:ext uri="{FF2B5EF4-FFF2-40B4-BE49-F238E27FC236}">
                    <a16:creationId xmlns:a16="http://schemas.microsoft.com/office/drawing/2014/main" id="{8F718340-0F9C-4870-8830-AA542E5F2AA2}"/>
                  </a:ext>
                </a:extLst>
              </p:cNvPr>
              <p:cNvCxnSpPr>
                <a:cxnSpLocks noChangeShapeType="1"/>
              </p:cNvCxnSpPr>
              <p:nvPr/>
            </p:nvCxnSpPr>
            <p:spPr bwMode="auto">
              <a:xfrm flipV="1">
                <a:off x="5962573" y="4446754"/>
                <a:ext cx="148218" cy="317500"/>
              </a:xfrm>
              <a:prstGeom prst="line">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383" name="AutoShape 32">
                <a:extLst>
                  <a:ext uri="{FF2B5EF4-FFF2-40B4-BE49-F238E27FC236}">
                    <a16:creationId xmlns:a16="http://schemas.microsoft.com/office/drawing/2014/main" id="{401F3F6E-235E-43F9-8054-BB1A59F2616F}"/>
                  </a:ext>
                </a:extLst>
              </p:cNvPr>
              <p:cNvCxnSpPr>
                <a:cxnSpLocks noChangeShapeType="1"/>
              </p:cNvCxnSpPr>
              <p:nvPr/>
            </p:nvCxnSpPr>
            <p:spPr bwMode="auto">
              <a:xfrm rot="10800000" flipV="1">
                <a:off x="5961673" y="4757109"/>
                <a:ext cx="0" cy="959287"/>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384" name="AutoShape 3">
                <a:extLst>
                  <a:ext uri="{FF2B5EF4-FFF2-40B4-BE49-F238E27FC236}">
                    <a16:creationId xmlns:a16="http://schemas.microsoft.com/office/drawing/2014/main" id="{67A002DA-525E-4669-B091-6D1161CB39DA}"/>
                  </a:ext>
                </a:extLst>
              </p:cNvPr>
              <p:cNvCxnSpPr>
                <a:cxnSpLocks noChangeShapeType="1"/>
              </p:cNvCxnSpPr>
              <p:nvPr/>
            </p:nvCxnSpPr>
            <p:spPr bwMode="auto">
              <a:xfrm>
                <a:off x="5822369" y="4753390"/>
                <a:ext cx="278316"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sp>
            <p:nvSpPr>
              <p:cNvPr id="385" name="Rectangle 384">
                <a:extLst>
                  <a:ext uri="{FF2B5EF4-FFF2-40B4-BE49-F238E27FC236}">
                    <a16:creationId xmlns:a16="http://schemas.microsoft.com/office/drawing/2014/main" id="{0F61142B-73A5-4A7F-A3C9-9851E501BA52}"/>
                  </a:ext>
                </a:extLst>
              </p:cNvPr>
              <p:cNvSpPr/>
              <p:nvPr/>
            </p:nvSpPr>
            <p:spPr>
              <a:xfrm>
                <a:off x="5759990" y="4377676"/>
                <a:ext cx="45117" cy="150643"/>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86" name="Rectangle 385">
                <a:extLst>
                  <a:ext uri="{FF2B5EF4-FFF2-40B4-BE49-F238E27FC236}">
                    <a16:creationId xmlns:a16="http://schemas.microsoft.com/office/drawing/2014/main" id="{D052E506-4477-468F-971B-3CA7CBECEC75}"/>
                  </a:ext>
                </a:extLst>
              </p:cNvPr>
              <p:cNvSpPr/>
              <p:nvPr/>
            </p:nvSpPr>
            <p:spPr>
              <a:xfrm>
                <a:off x="6110676" y="4367215"/>
                <a:ext cx="45117" cy="150643"/>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grpSp>
          <p:nvGrpSpPr>
            <p:cNvPr id="349" name="Group 181">
              <a:extLst>
                <a:ext uri="{FF2B5EF4-FFF2-40B4-BE49-F238E27FC236}">
                  <a16:creationId xmlns:a16="http://schemas.microsoft.com/office/drawing/2014/main" id="{062C9FF8-6A4B-4DE8-9FAF-8680A972FBD4}"/>
                </a:ext>
              </a:extLst>
            </p:cNvPr>
            <p:cNvGrpSpPr>
              <a:grpSpLocks/>
            </p:cNvGrpSpPr>
            <p:nvPr/>
          </p:nvGrpSpPr>
          <p:grpSpPr bwMode="auto">
            <a:xfrm>
              <a:off x="8036712" y="3598289"/>
              <a:ext cx="261866" cy="732416"/>
              <a:chOff x="2211547" y="2946872"/>
              <a:chExt cx="261890" cy="732495"/>
            </a:xfrm>
          </p:grpSpPr>
          <p:grpSp>
            <p:nvGrpSpPr>
              <p:cNvPr id="374" name="Group 34">
                <a:extLst>
                  <a:ext uri="{FF2B5EF4-FFF2-40B4-BE49-F238E27FC236}">
                    <a16:creationId xmlns:a16="http://schemas.microsoft.com/office/drawing/2014/main" id="{BFDBC010-CE8A-40A0-B5CD-04B9D4A302D3}"/>
                  </a:ext>
                </a:extLst>
              </p:cNvPr>
              <p:cNvGrpSpPr>
                <a:grpSpLocks/>
              </p:cNvGrpSpPr>
              <p:nvPr/>
            </p:nvGrpSpPr>
            <p:grpSpPr bwMode="auto">
              <a:xfrm rot="5400000">
                <a:off x="2283581" y="3489512"/>
                <a:ext cx="117821" cy="261890"/>
                <a:chOff x="0" y="0"/>
                <a:chExt cx="118368" cy="262890"/>
              </a:xfrm>
            </p:grpSpPr>
            <p:cxnSp>
              <p:nvCxnSpPr>
                <p:cNvPr id="376" name="AutoShape 4">
                  <a:extLst>
                    <a:ext uri="{FF2B5EF4-FFF2-40B4-BE49-F238E27FC236}">
                      <a16:creationId xmlns:a16="http://schemas.microsoft.com/office/drawing/2014/main" id="{DDAE0BF4-6C64-4DF7-BD82-95DA937E8657}"/>
                    </a:ext>
                  </a:extLst>
                </p:cNvPr>
                <p:cNvCxnSpPr>
                  <a:cxnSpLocks noChangeShapeType="1"/>
                </p:cNvCxnSpPr>
                <p:nvPr/>
              </p:nvCxnSpPr>
              <p:spPr bwMode="auto">
                <a:xfrm rot="-5400000">
                  <a:off x="68580" y="131445"/>
                  <a:ext cx="99575"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377" name="AutoShape 3">
                  <a:extLst>
                    <a:ext uri="{FF2B5EF4-FFF2-40B4-BE49-F238E27FC236}">
                      <a16:creationId xmlns:a16="http://schemas.microsoft.com/office/drawing/2014/main" id="{8DBDEB70-AA44-43B5-AE8E-922DF66C6357}"/>
                    </a:ext>
                  </a:extLst>
                </p:cNvPr>
                <p:cNvCxnSpPr>
                  <a:cxnSpLocks noChangeShapeType="1"/>
                </p:cNvCxnSpPr>
                <p:nvPr/>
              </p:nvCxnSpPr>
              <p:spPr bwMode="auto">
                <a:xfrm rot="-5400000">
                  <a:off x="-131445" y="131445"/>
                  <a:ext cx="262890"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378" name="AutoShape 3">
                  <a:extLst>
                    <a:ext uri="{FF2B5EF4-FFF2-40B4-BE49-F238E27FC236}">
                      <a16:creationId xmlns:a16="http://schemas.microsoft.com/office/drawing/2014/main" id="{A3B105C1-64A1-466E-BFB6-350CC3BFE4DB}"/>
                    </a:ext>
                  </a:extLst>
                </p:cNvPr>
                <p:cNvCxnSpPr>
                  <a:cxnSpLocks noChangeShapeType="1"/>
                </p:cNvCxnSpPr>
                <p:nvPr/>
              </p:nvCxnSpPr>
              <p:spPr bwMode="auto">
                <a:xfrm rot="-5400000">
                  <a:off x="-26670" y="131445"/>
                  <a:ext cx="178536"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cxnSp>
            <p:nvCxnSpPr>
              <p:cNvPr id="375" name="AutoShape 5">
                <a:extLst>
                  <a:ext uri="{FF2B5EF4-FFF2-40B4-BE49-F238E27FC236}">
                    <a16:creationId xmlns:a16="http://schemas.microsoft.com/office/drawing/2014/main" id="{593C03F3-B33E-4DE8-ABE6-8CEB89AB1C33}"/>
                  </a:ext>
                </a:extLst>
              </p:cNvPr>
              <p:cNvCxnSpPr>
                <a:cxnSpLocks noChangeShapeType="1"/>
              </p:cNvCxnSpPr>
              <p:nvPr/>
            </p:nvCxnSpPr>
            <p:spPr bwMode="auto">
              <a:xfrm>
                <a:off x="2338542" y="2946872"/>
                <a:ext cx="0" cy="614675"/>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cxnSp>
          <p:nvCxnSpPr>
            <p:cNvPr id="350" name="AutoShape 3">
              <a:extLst>
                <a:ext uri="{FF2B5EF4-FFF2-40B4-BE49-F238E27FC236}">
                  <a16:creationId xmlns:a16="http://schemas.microsoft.com/office/drawing/2014/main" id="{3DDDA1BF-5864-432C-9A7B-12448E05E8FD}"/>
                </a:ext>
              </a:extLst>
            </p:cNvPr>
            <p:cNvCxnSpPr>
              <a:cxnSpLocks noChangeShapeType="1"/>
            </p:cNvCxnSpPr>
            <p:nvPr/>
          </p:nvCxnSpPr>
          <p:spPr bwMode="auto">
            <a:xfrm>
              <a:off x="7356400" y="3911933"/>
              <a:ext cx="809549"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351" name="AutoShape 3">
              <a:extLst>
                <a:ext uri="{FF2B5EF4-FFF2-40B4-BE49-F238E27FC236}">
                  <a16:creationId xmlns:a16="http://schemas.microsoft.com/office/drawing/2014/main" id="{D6EA3AC4-FCC2-4CD2-98C3-A2E4807AEB19}"/>
                </a:ext>
              </a:extLst>
            </p:cNvPr>
            <p:cNvCxnSpPr>
              <a:cxnSpLocks noChangeShapeType="1"/>
            </p:cNvCxnSpPr>
            <p:nvPr/>
          </p:nvCxnSpPr>
          <p:spPr bwMode="auto">
            <a:xfrm>
              <a:off x="7364325" y="2275397"/>
              <a:ext cx="840784"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nvGrpSpPr>
            <p:cNvPr id="352" name="Group 169">
              <a:extLst>
                <a:ext uri="{FF2B5EF4-FFF2-40B4-BE49-F238E27FC236}">
                  <a16:creationId xmlns:a16="http://schemas.microsoft.com/office/drawing/2014/main" id="{E5E5FBB5-A804-4D6E-9748-09514EED5109}"/>
                </a:ext>
              </a:extLst>
            </p:cNvPr>
            <p:cNvGrpSpPr>
              <a:grpSpLocks/>
            </p:cNvGrpSpPr>
            <p:nvPr/>
          </p:nvGrpSpPr>
          <p:grpSpPr bwMode="auto">
            <a:xfrm flipV="1">
              <a:off x="10368650" y="2789285"/>
              <a:ext cx="306358" cy="1102863"/>
              <a:chOff x="5767382" y="3622888"/>
              <a:chExt cx="395766" cy="1763910"/>
            </a:xfrm>
          </p:grpSpPr>
          <p:cxnSp>
            <p:nvCxnSpPr>
              <p:cNvPr id="366" name="AutoShape 3">
                <a:extLst>
                  <a:ext uri="{FF2B5EF4-FFF2-40B4-BE49-F238E27FC236}">
                    <a16:creationId xmlns:a16="http://schemas.microsoft.com/office/drawing/2014/main" id="{1A8C4E20-6BBF-48B5-89BA-52D160321D82}"/>
                  </a:ext>
                </a:extLst>
              </p:cNvPr>
              <p:cNvCxnSpPr>
                <a:cxnSpLocks noChangeShapeType="1"/>
              </p:cNvCxnSpPr>
              <p:nvPr/>
            </p:nvCxnSpPr>
            <p:spPr bwMode="auto">
              <a:xfrm>
                <a:off x="5804745" y="4449929"/>
                <a:ext cx="314777"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367" name="AutoShape 5">
                <a:extLst>
                  <a:ext uri="{FF2B5EF4-FFF2-40B4-BE49-F238E27FC236}">
                    <a16:creationId xmlns:a16="http://schemas.microsoft.com/office/drawing/2014/main" id="{0BA9556C-169D-4833-9E65-65E720B94EFC}"/>
                  </a:ext>
                </a:extLst>
              </p:cNvPr>
              <p:cNvCxnSpPr>
                <a:cxnSpLocks noChangeShapeType="1"/>
              </p:cNvCxnSpPr>
              <p:nvPr/>
            </p:nvCxnSpPr>
            <p:spPr bwMode="auto">
              <a:xfrm flipV="1">
                <a:off x="5965825" y="3622888"/>
                <a:ext cx="0" cy="827042"/>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368" name="Straight Connector 172">
                <a:extLst>
                  <a:ext uri="{FF2B5EF4-FFF2-40B4-BE49-F238E27FC236}">
                    <a16:creationId xmlns:a16="http://schemas.microsoft.com/office/drawing/2014/main" id="{274C2C15-5E17-41FC-8B3F-1F53E1DEAA15}"/>
                  </a:ext>
                </a:extLst>
              </p:cNvPr>
              <p:cNvCxnSpPr>
                <a:cxnSpLocks noChangeShapeType="1"/>
              </p:cNvCxnSpPr>
              <p:nvPr/>
            </p:nvCxnSpPr>
            <p:spPr bwMode="auto">
              <a:xfrm>
                <a:off x="5817607" y="4446754"/>
                <a:ext cx="148218" cy="317500"/>
              </a:xfrm>
              <a:prstGeom prst="line">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369" name="Straight Connector 173">
                <a:extLst>
                  <a:ext uri="{FF2B5EF4-FFF2-40B4-BE49-F238E27FC236}">
                    <a16:creationId xmlns:a16="http://schemas.microsoft.com/office/drawing/2014/main" id="{52356F9C-251D-4CA8-835C-0E9843AD51C1}"/>
                  </a:ext>
                </a:extLst>
              </p:cNvPr>
              <p:cNvCxnSpPr>
                <a:cxnSpLocks noChangeShapeType="1"/>
              </p:cNvCxnSpPr>
              <p:nvPr/>
            </p:nvCxnSpPr>
            <p:spPr bwMode="auto">
              <a:xfrm flipV="1">
                <a:off x="5962573" y="4446754"/>
                <a:ext cx="148218" cy="317500"/>
              </a:xfrm>
              <a:prstGeom prst="line">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370" name="AutoShape 32">
                <a:extLst>
                  <a:ext uri="{FF2B5EF4-FFF2-40B4-BE49-F238E27FC236}">
                    <a16:creationId xmlns:a16="http://schemas.microsoft.com/office/drawing/2014/main" id="{ACAA0F58-EB7F-458A-9F28-EEC6ED14C4A7}"/>
                  </a:ext>
                </a:extLst>
              </p:cNvPr>
              <p:cNvCxnSpPr>
                <a:cxnSpLocks noChangeShapeType="1"/>
              </p:cNvCxnSpPr>
              <p:nvPr/>
            </p:nvCxnSpPr>
            <p:spPr bwMode="auto">
              <a:xfrm rot="10800000" flipV="1">
                <a:off x="5961673" y="4757108"/>
                <a:ext cx="0" cy="62969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371" name="AutoShape 3">
                <a:extLst>
                  <a:ext uri="{FF2B5EF4-FFF2-40B4-BE49-F238E27FC236}">
                    <a16:creationId xmlns:a16="http://schemas.microsoft.com/office/drawing/2014/main" id="{4C8D3692-125C-41A2-AC47-5B8FC1D4F1B5}"/>
                  </a:ext>
                </a:extLst>
              </p:cNvPr>
              <p:cNvCxnSpPr>
                <a:cxnSpLocks noChangeShapeType="1"/>
              </p:cNvCxnSpPr>
              <p:nvPr/>
            </p:nvCxnSpPr>
            <p:spPr bwMode="auto">
              <a:xfrm>
                <a:off x="5822369" y="4753390"/>
                <a:ext cx="278316"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sp>
            <p:nvSpPr>
              <p:cNvPr id="372" name="Rectangle 371">
                <a:extLst>
                  <a:ext uri="{FF2B5EF4-FFF2-40B4-BE49-F238E27FC236}">
                    <a16:creationId xmlns:a16="http://schemas.microsoft.com/office/drawing/2014/main" id="{964751B6-642D-4857-9E10-9D3547E01301}"/>
                  </a:ext>
                </a:extLst>
              </p:cNvPr>
              <p:cNvSpPr/>
              <p:nvPr/>
            </p:nvSpPr>
            <p:spPr>
              <a:xfrm>
                <a:off x="5766983" y="4387562"/>
                <a:ext cx="45118" cy="150806"/>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73" name="Rectangle 372">
                <a:extLst>
                  <a:ext uri="{FF2B5EF4-FFF2-40B4-BE49-F238E27FC236}">
                    <a16:creationId xmlns:a16="http://schemas.microsoft.com/office/drawing/2014/main" id="{45DB8B37-0251-4BE7-B030-C29DD249EAAB}"/>
                  </a:ext>
                </a:extLst>
              </p:cNvPr>
              <p:cNvSpPr/>
              <p:nvPr/>
            </p:nvSpPr>
            <p:spPr>
              <a:xfrm>
                <a:off x="6117669" y="4377089"/>
                <a:ext cx="45118" cy="150806"/>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cxnSp>
          <p:nvCxnSpPr>
            <p:cNvPr id="353" name="AutoShape 3">
              <a:extLst>
                <a:ext uri="{FF2B5EF4-FFF2-40B4-BE49-F238E27FC236}">
                  <a16:creationId xmlns:a16="http://schemas.microsoft.com/office/drawing/2014/main" id="{9FF28792-5F6F-49A1-A401-E259FEB4D37A}"/>
                </a:ext>
              </a:extLst>
            </p:cNvPr>
            <p:cNvCxnSpPr>
              <a:cxnSpLocks noChangeShapeType="1"/>
            </p:cNvCxnSpPr>
            <p:nvPr/>
          </p:nvCxnSpPr>
          <p:spPr bwMode="auto">
            <a:xfrm>
              <a:off x="9799407" y="2782571"/>
              <a:ext cx="1300776"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354" name="AutoShape 5">
              <a:extLst>
                <a:ext uri="{FF2B5EF4-FFF2-40B4-BE49-F238E27FC236}">
                  <a16:creationId xmlns:a16="http://schemas.microsoft.com/office/drawing/2014/main" id="{05950B35-9FBC-4204-8350-7E2E8E86E9E7}"/>
                </a:ext>
              </a:extLst>
            </p:cNvPr>
            <p:cNvCxnSpPr>
              <a:cxnSpLocks noChangeShapeType="1"/>
              <a:stCxn id="357" idx="0"/>
            </p:cNvCxnSpPr>
            <p:nvPr/>
          </p:nvCxnSpPr>
          <p:spPr bwMode="auto">
            <a:xfrm flipV="1">
              <a:off x="11100183" y="2775780"/>
              <a:ext cx="3450" cy="13889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grpSp>
          <p:nvGrpSpPr>
            <p:cNvPr id="355" name="Group 193">
              <a:extLst>
                <a:ext uri="{FF2B5EF4-FFF2-40B4-BE49-F238E27FC236}">
                  <a16:creationId xmlns:a16="http://schemas.microsoft.com/office/drawing/2014/main" id="{8E57E60B-3A02-4911-B85A-A5BE275AD4F5}"/>
                </a:ext>
              </a:extLst>
            </p:cNvPr>
            <p:cNvGrpSpPr>
              <a:grpSpLocks/>
            </p:cNvGrpSpPr>
            <p:nvPr/>
          </p:nvGrpSpPr>
          <p:grpSpPr bwMode="auto">
            <a:xfrm rot="10800000">
              <a:off x="9022332" y="3985831"/>
              <a:ext cx="874041" cy="415254"/>
              <a:chOff x="3960725" y="1753760"/>
              <a:chExt cx="874107" cy="415297"/>
            </a:xfrm>
          </p:grpSpPr>
          <p:grpSp>
            <p:nvGrpSpPr>
              <p:cNvPr id="359" name="Group 194">
                <a:extLst>
                  <a:ext uri="{FF2B5EF4-FFF2-40B4-BE49-F238E27FC236}">
                    <a16:creationId xmlns:a16="http://schemas.microsoft.com/office/drawing/2014/main" id="{A0563B4E-2B69-45DA-94A2-8A0D737212FE}"/>
                  </a:ext>
                </a:extLst>
              </p:cNvPr>
              <p:cNvGrpSpPr>
                <a:grpSpLocks/>
              </p:cNvGrpSpPr>
              <p:nvPr/>
            </p:nvGrpSpPr>
            <p:grpSpPr bwMode="auto">
              <a:xfrm rot="-5400000">
                <a:off x="4190130" y="1524355"/>
                <a:ext cx="415297" cy="874107"/>
                <a:chOff x="4092887" y="1515132"/>
                <a:chExt cx="415297" cy="874107"/>
              </a:xfrm>
            </p:grpSpPr>
            <p:sp>
              <p:nvSpPr>
                <p:cNvPr id="361" name="Rectangle 360">
                  <a:extLst>
                    <a:ext uri="{FF2B5EF4-FFF2-40B4-BE49-F238E27FC236}">
                      <a16:creationId xmlns:a16="http://schemas.microsoft.com/office/drawing/2014/main" id="{E7917487-7B24-46D2-B82F-3662173B7627}"/>
                    </a:ext>
                  </a:extLst>
                </p:cNvPr>
                <p:cNvSpPr/>
                <p:nvPr/>
              </p:nvSpPr>
              <p:spPr bwMode="auto">
                <a:xfrm>
                  <a:off x="4158895" y="1579256"/>
                  <a:ext cx="349289" cy="80998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2" name="Oval 361">
                  <a:extLst>
                    <a:ext uri="{FF2B5EF4-FFF2-40B4-BE49-F238E27FC236}">
                      <a16:creationId xmlns:a16="http://schemas.microsoft.com/office/drawing/2014/main" id="{4370CFCA-AFAA-4274-9B2C-BC4D3717FF4B}"/>
                    </a:ext>
                  </a:extLst>
                </p:cNvPr>
                <p:cNvSpPr/>
                <p:nvPr/>
              </p:nvSpPr>
              <p:spPr bwMode="auto">
                <a:xfrm>
                  <a:off x="4128727" y="1775946"/>
                  <a:ext cx="76208" cy="74620"/>
                </a:xfrm>
                <a:prstGeom prst="ellipse">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C00000"/>
                    </a:solidFill>
                  </a:endParaRPr>
                </a:p>
              </p:txBody>
            </p:sp>
            <p:sp>
              <p:nvSpPr>
                <p:cNvPr id="363" name="Oval 362">
                  <a:extLst>
                    <a:ext uri="{FF2B5EF4-FFF2-40B4-BE49-F238E27FC236}">
                      <a16:creationId xmlns:a16="http://schemas.microsoft.com/office/drawing/2014/main" id="{41675C9F-7A62-4FA8-91C3-5A761AE5230E}"/>
                    </a:ext>
                  </a:extLst>
                </p:cNvPr>
                <p:cNvSpPr/>
                <p:nvPr/>
              </p:nvSpPr>
              <p:spPr bwMode="auto">
                <a:xfrm>
                  <a:off x="4111264" y="2039496"/>
                  <a:ext cx="76208" cy="74620"/>
                </a:xfrm>
                <a:prstGeom prst="ellipse">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C00000"/>
                    </a:solidFill>
                  </a:endParaRPr>
                </a:p>
              </p:txBody>
            </p:sp>
            <p:sp>
              <p:nvSpPr>
                <p:cNvPr id="364" name="Text Box 511">
                  <a:extLst>
                    <a:ext uri="{FF2B5EF4-FFF2-40B4-BE49-F238E27FC236}">
                      <a16:creationId xmlns:a16="http://schemas.microsoft.com/office/drawing/2014/main" id="{04EE4183-E96B-425C-9158-A0F7F93C6875}"/>
                    </a:ext>
                  </a:extLst>
                </p:cNvPr>
                <p:cNvSpPr txBox="1"/>
                <p:nvPr/>
              </p:nvSpPr>
              <p:spPr bwMode="auto">
                <a:xfrm>
                  <a:off x="4092887" y="2022491"/>
                  <a:ext cx="290544" cy="36674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dirty="0">
                      <a:ea typeface="Calibri"/>
                      <a:cs typeface="Times New Roman"/>
                    </a:rPr>
                    <a:t>+</a:t>
                  </a:r>
                  <a:r>
                    <a:rPr lang="en-US" sz="1200" dirty="0">
                      <a:ea typeface="Calibri"/>
                      <a:cs typeface="Times New Roman"/>
                    </a:rPr>
                    <a:t> </a:t>
                  </a:r>
                  <a:endParaRPr lang="en-US" sz="1100" dirty="0">
                    <a:ea typeface="Calibri"/>
                    <a:cs typeface="Times New Roman"/>
                  </a:endParaRPr>
                </a:p>
              </p:txBody>
            </p:sp>
            <p:sp>
              <p:nvSpPr>
                <p:cNvPr id="365" name="Text Box 511">
                  <a:extLst>
                    <a:ext uri="{FF2B5EF4-FFF2-40B4-BE49-F238E27FC236}">
                      <a16:creationId xmlns:a16="http://schemas.microsoft.com/office/drawing/2014/main" id="{5D203FC0-D821-4F52-8525-BD6818F5D947}"/>
                    </a:ext>
                  </a:extLst>
                </p:cNvPr>
                <p:cNvSpPr txBox="1"/>
                <p:nvPr/>
              </p:nvSpPr>
              <p:spPr bwMode="auto">
                <a:xfrm rot="5400000">
                  <a:off x="4153239" y="1477026"/>
                  <a:ext cx="290540" cy="36675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dirty="0">
                      <a:ea typeface="Calibri"/>
                      <a:cs typeface="Times New Roman"/>
                    </a:rPr>
                    <a:t>-</a:t>
                  </a:r>
                  <a:r>
                    <a:rPr lang="en-US" sz="1200" dirty="0">
                      <a:ea typeface="Calibri"/>
                      <a:cs typeface="Times New Roman"/>
                    </a:rPr>
                    <a:t> </a:t>
                  </a:r>
                  <a:endParaRPr lang="en-US" sz="1100" dirty="0">
                    <a:ea typeface="Calibri"/>
                    <a:cs typeface="Times New Roman"/>
                  </a:endParaRPr>
                </a:p>
              </p:txBody>
            </p:sp>
          </p:grpSp>
          <p:sp>
            <p:nvSpPr>
              <p:cNvPr id="360" name="Text Box 511">
                <a:extLst>
                  <a:ext uri="{FF2B5EF4-FFF2-40B4-BE49-F238E27FC236}">
                    <a16:creationId xmlns:a16="http://schemas.microsoft.com/office/drawing/2014/main" id="{809FD63B-4137-4B5F-979C-B32217C131B7}"/>
                  </a:ext>
                </a:extLst>
              </p:cNvPr>
              <p:cNvSpPr txBox="1"/>
              <p:nvPr/>
            </p:nvSpPr>
            <p:spPr bwMode="auto">
              <a:xfrm rot="10800000">
                <a:off x="4101665" y="1787951"/>
                <a:ext cx="581080" cy="27784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Bef>
                    <a:spcPts val="0"/>
                  </a:spcBef>
                  <a:spcAft>
                    <a:spcPts val="1000"/>
                  </a:spcAft>
                  <a:defRPr/>
                </a:pPr>
                <a:r>
                  <a:rPr lang="en-US" sz="1400" dirty="0">
                    <a:solidFill>
                      <a:schemeClr val="tx1"/>
                    </a:solidFill>
                    <a:ea typeface="Calibri"/>
                    <a:cs typeface="Times New Roman"/>
                  </a:rPr>
                  <a:t>V</a:t>
                </a:r>
                <a:r>
                  <a:rPr lang="en-US" sz="1400" baseline="-25000" dirty="0">
                    <a:solidFill>
                      <a:schemeClr val="tx1"/>
                    </a:solidFill>
                    <a:ea typeface="Calibri"/>
                    <a:cs typeface="Times New Roman"/>
                  </a:rPr>
                  <a:t>in</a:t>
                </a:r>
              </a:p>
            </p:txBody>
          </p:sp>
        </p:grpSp>
        <p:cxnSp>
          <p:nvCxnSpPr>
            <p:cNvPr id="356" name="AutoShape 5">
              <a:extLst>
                <a:ext uri="{FF2B5EF4-FFF2-40B4-BE49-F238E27FC236}">
                  <a16:creationId xmlns:a16="http://schemas.microsoft.com/office/drawing/2014/main" id="{9069455C-7AA9-442E-A0DA-406E563631F2}"/>
                </a:ext>
              </a:extLst>
            </p:cNvPr>
            <p:cNvCxnSpPr>
              <a:cxnSpLocks noChangeShapeType="1"/>
            </p:cNvCxnSpPr>
            <p:nvPr/>
          </p:nvCxnSpPr>
          <p:spPr bwMode="auto">
            <a:xfrm flipV="1">
              <a:off x="11100774" y="3445592"/>
              <a:ext cx="0" cy="434069"/>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sp>
          <p:nvSpPr>
            <p:cNvPr id="357" name="Oval 356">
              <a:extLst>
                <a:ext uri="{FF2B5EF4-FFF2-40B4-BE49-F238E27FC236}">
                  <a16:creationId xmlns:a16="http://schemas.microsoft.com/office/drawing/2014/main" id="{CCD556B8-EFD4-463D-89CB-D7B4607D0A68}"/>
                </a:ext>
              </a:extLst>
            </p:cNvPr>
            <p:cNvSpPr/>
            <p:nvPr/>
          </p:nvSpPr>
          <p:spPr>
            <a:xfrm>
              <a:off x="10844850" y="2914679"/>
              <a:ext cx="510666" cy="510666"/>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M</a:t>
              </a:r>
            </a:p>
          </p:txBody>
        </p:sp>
        <p:sp>
          <p:nvSpPr>
            <p:cNvPr id="358" name="Oval 357">
              <a:extLst>
                <a:ext uri="{FF2B5EF4-FFF2-40B4-BE49-F238E27FC236}">
                  <a16:creationId xmlns:a16="http://schemas.microsoft.com/office/drawing/2014/main" id="{E867FBF8-FE0A-44D1-B842-4EAA7AC1ED46}"/>
                </a:ext>
              </a:extLst>
            </p:cNvPr>
            <p:cNvSpPr/>
            <p:nvPr/>
          </p:nvSpPr>
          <p:spPr bwMode="auto">
            <a:xfrm>
              <a:off x="9756056" y="2738474"/>
              <a:ext cx="76200" cy="74613"/>
            </a:xfrm>
            <a:prstGeom prst="ellipse">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C00000"/>
                </a:solidFill>
              </a:endParaRPr>
            </a:p>
          </p:txBody>
        </p:sp>
      </p:grpSp>
      <p:sp>
        <p:nvSpPr>
          <p:cNvPr id="528" name="Content Placeholder 2">
            <a:extLst>
              <a:ext uri="{FF2B5EF4-FFF2-40B4-BE49-F238E27FC236}">
                <a16:creationId xmlns:a16="http://schemas.microsoft.com/office/drawing/2014/main" id="{D1306CAC-FD0B-4ACD-AF28-99FAF0802021}"/>
              </a:ext>
            </a:extLst>
          </p:cNvPr>
          <p:cNvSpPr>
            <a:spLocks noGrp="1"/>
          </p:cNvSpPr>
          <p:nvPr>
            <p:ph idx="1"/>
          </p:nvPr>
        </p:nvSpPr>
        <p:spPr>
          <a:xfrm>
            <a:off x="157431" y="4275869"/>
            <a:ext cx="7972637" cy="2190022"/>
          </a:xfrm>
        </p:spPr>
        <p:txBody>
          <a:bodyPr>
            <a:noAutofit/>
          </a:bodyPr>
          <a:lstStyle/>
          <a:p>
            <a:pPr marL="0" indent="0">
              <a:buNone/>
            </a:pPr>
            <a:r>
              <a:rPr lang="en-US" sz="1800" dirty="0"/>
              <a:t>Tips:</a:t>
            </a:r>
          </a:p>
          <a:p>
            <a:pPr marL="285750" indent="-285750"/>
            <a:r>
              <a:rPr lang="en-US" sz="1800" dirty="0"/>
              <a:t>Diodes must be oriented correctly. </a:t>
            </a:r>
          </a:p>
          <a:p>
            <a:pPr marL="742950" lvl="1" indent="-285750"/>
            <a:r>
              <a:rPr lang="en-US" sz="1800" dirty="0"/>
              <a:t>Silver stripe towards positive. Silver stripe positioned the same as the line in diode schematic.</a:t>
            </a:r>
          </a:p>
          <a:p>
            <a:pPr marL="285750" indent="-285750"/>
            <a:r>
              <a:rPr lang="en-US" sz="1800" dirty="0"/>
              <a:t>The relay must be oriented correctly. Two legs are in line with each other (coil legs) and the other two are slight offset for each other (contacts legs). Use the red dots on the schematic and picture to help guide you.</a:t>
            </a:r>
          </a:p>
        </p:txBody>
      </p:sp>
      <p:grpSp>
        <p:nvGrpSpPr>
          <p:cNvPr id="125" name="Group 142">
            <a:extLst>
              <a:ext uri="{FF2B5EF4-FFF2-40B4-BE49-F238E27FC236}">
                <a16:creationId xmlns:a16="http://schemas.microsoft.com/office/drawing/2014/main" id="{66223492-38BC-4D80-BED6-7CD9D86A9F0C}"/>
              </a:ext>
            </a:extLst>
          </p:cNvPr>
          <p:cNvGrpSpPr>
            <a:grpSpLocks/>
          </p:cNvGrpSpPr>
          <p:nvPr/>
        </p:nvGrpSpPr>
        <p:grpSpPr bwMode="auto">
          <a:xfrm rot="16200000">
            <a:off x="8617618" y="4367243"/>
            <a:ext cx="388750" cy="1279052"/>
            <a:chOff x="5767382" y="3817894"/>
            <a:chExt cx="395766" cy="1598769"/>
          </a:xfrm>
        </p:grpSpPr>
        <p:cxnSp>
          <p:nvCxnSpPr>
            <p:cNvPr id="127" name="AutoShape 3">
              <a:extLst>
                <a:ext uri="{FF2B5EF4-FFF2-40B4-BE49-F238E27FC236}">
                  <a16:creationId xmlns:a16="http://schemas.microsoft.com/office/drawing/2014/main" id="{96CD492A-7885-49E0-940D-5C6E841B6EF4}"/>
                </a:ext>
              </a:extLst>
            </p:cNvPr>
            <p:cNvCxnSpPr>
              <a:cxnSpLocks noChangeShapeType="1"/>
            </p:cNvCxnSpPr>
            <p:nvPr/>
          </p:nvCxnSpPr>
          <p:spPr bwMode="auto">
            <a:xfrm>
              <a:off x="5804745" y="4449929"/>
              <a:ext cx="314777"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28" name="AutoShape 5">
              <a:extLst>
                <a:ext uri="{FF2B5EF4-FFF2-40B4-BE49-F238E27FC236}">
                  <a16:creationId xmlns:a16="http://schemas.microsoft.com/office/drawing/2014/main" id="{0B8F429F-CC40-49FB-9958-44A4F033E227}"/>
                </a:ext>
              </a:extLst>
            </p:cNvPr>
            <p:cNvCxnSpPr>
              <a:cxnSpLocks noChangeShapeType="1"/>
            </p:cNvCxnSpPr>
            <p:nvPr/>
          </p:nvCxnSpPr>
          <p:spPr bwMode="auto">
            <a:xfrm rot="10800000">
              <a:off x="5965826" y="3817894"/>
              <a:ext cx="0" cy="632036"/>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29" name="Straight Connector 145">
              <a:extLst>
                <a:ext uri="{FF2B5EF4-FFF2-40B4-BE49-F238E27FC236}">
                  <a16:creationId xmlns:a16="http://schemas.microsoft.com/office/drawing/2014/main" id="{7BBF6777-AB95-446E-87AC-1B3152B23243}"/>
                </a:ext>
              </a:extLst>
            </p:cNvPr>
            <p:cNvCxnSpPr>
              <a:cxnSpLocks noChangeShapeType="1"/>
            </p:cNvCxnSpPr>
            <p:nvPr/>
          </p:nvCxnSpPr>
          <p:spPr bwMode="auto">
            <a:xfrm>
              <a:off x="5817607" y="4446754"/>
              <a:ext cx="148218" cy="317500"/>
            </a:xfrm>
            <a:prstGeom prst="line">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30" name="Straight Connector 146">
              <a:extLst>
                <a:ext uri="{FF2B5EF4-FFF2-40B4-BE49-F238E27FC236}">
                  <a16:creationId xmlns:a16="http://schemas.microsoft.com/office/drawing/2014/main" id="{C6CBC34A-850C-4D82-AFB6-01F267C814A4}"/>
                </a:ext>
              </a:extLst>
            </p:cNvPr>
            <p:cNvCxnSpPr>
              <a:cxnSpLocks noChangeShapeType="1"/>
            </p:cNvCxnSpPr>
            <p:nvPr/>
          </p:nvCxnSpPr>
          <p:spPr bwMode="auto">
            <a:xfrm flipV="1">
              <a:off x="5962573" y="4446754"/>
              <a:ext cx="148218" cy="317500"/>
            </a:xfrm>
            <a:prstGeom prst="line">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31" name="AutoShape 32">
              <a:extLst>
                <a:ext uri="{FF2B5EF4-FFF2-40B4-BE49-F238E27FC236}">
                  <a16:creationId xmlns:a16="http://schemas.microsoft.com/office/drawing/2014/main" id="{6A567B11-8EE0-4CC7-92D7-306BB0FF21FA}"/>
                </a:ext>
              </a:extLst>
            </p:cNvPr>
            <p:cNvCxnSpPr>
              <a:cxnSpLocks noChangeShapeType="1"/>
            </p:cNvCxnSpPr>
            <p:nvPr/>
          </p:nvCxnSpPr>
          <p:spPr bwMode="auto">
            <a:xfrm rot="10800000" flipV="1">
              <a:off x="5961673" y="4757107"/>
              <a:ext cx="0" cy="659556"/>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cxnSp>
          <p:nvCxnSpPr>
            <p:cNvPr id="132" name="AutoShape 3">
              <a:extLst>
                <a:ext uri="{FF2B5EF4-FFF2-40B4-BE49-F238E27FC236}">
                  <a16:creationId xmlns:a16="http://schemas.microsoft.com/office/drawing/2014/main" id="{79139A87-620E-4261-B841-AB0945BB7E24}"/>
                </a:ext>
              </a:extLst>
            </p:cNvPr>
            <p:cNvCxnSpPr>
              <a:cxnSpLocks noChangeShapeType="1"/>
            </p:cNvCxnSpPr>
            <p:nvPr/>
          </p:nvCxnSpPr>
          <p:spPr bwMode="auto">
            <a:xfrm>
              <a:off x="5822369" y="4753390"/>
              <a:ext cx="278316" cy="0"/>
            </a:xfrm>
            <a:prstGeom prst="straightConnector1">
              <a:avLst/>
            </a:prstGeom>
            <a:noFill/>
            <a:ln w="19050">
              <a:solidFill>
                <a:srgbClr val="002060"/>
              </a:solidFill>
              <a:round/>
              <a:headEnd/>
              <a:tailEnd/>
            </a:ln>
            <a:extLst>
              <a:ext uri="{909E8E84-426E-40DD-AFC4-6F175D3DCCD1}">
                <a14:hiddenFill xmlns:a14="http://schemas.microsoft.com/office/drawing/2010/main">
                  <a:noFill/>
                </a14:hiddenFill>
              </a:ext>
            </a:extLst>
          </p:spPr>
        </p:cxnSp>
        <p:sp>
          <p:nvSpPr>
            <p:cNvPr id="133" name="Rectangle 132">
              <a:extLst>
                <a:ext uri="{FF2B5EF4-FFF2-40B4-BE49-F238E27FC236}">
                  <a16:creationId xmlns:a16="http://schemas.microsoft.com/office/drawing/2014/main" id="{C3FE001C-660E-436A-97B1-A4BFD16DCC4B}"/>
                </a:ext>
              </a:extLst>
            </p:cNvPr>
            <p:cNvSpPr/>
            <p:nvPr/>
          </p:nvSpPr>
          <p:spPr>
            <a:xfrm>
              <a:off x="5767545" y="4384997"/>
              <a:ext cx="45095" cy="150669"/>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34" name="Rectangle 133">
              <a:extLst>
                <a:ext uri="{FF2B5EF4-FFF2-40B4-BE49-F238E27FC236}">
                  <a16:creationId xmlns:a16="http://schemas.microsoft.com/office/drawing/2014/main" id="{CF085C0C-B107-4DF7-A2FC-586BD1C8EEF1}"/>
                </a:ext>
              </a:extLst>
            </p:cNvPr>
            <p:cNvSpPr/>
            <p:nvPr/>
          </p:nvSpPr>
          <p:spPr>
            <a:xfrm>
              <a:off x="6118053" y="4374533"/>
              <a:ext cx="45095" cy="150669"/>
            </a:xfrm>
            <a:prstGeom prst="rect">
              <a:avLst/>
            </a:prstGeom>
            <a:solidFill>
              <a:schemeClr val="bg1"/>
            </a:solidFill>
            <a:ln>
              <a:noFill/>
              <a:tailEnd type="arrow" w="sm"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pSp>
      <p:pic>
        <p:nvPicPr>
          <p:cNvPr id="3" name="Picture 2" descr="A picture containing outdoor, transport, sky, water&#10;&#10;Description automatically generated">
            <a:extLst>
              <a:ext uri="{FF2B5EF4-FFF2-40B4-BE49-F238E27FC236}">
                <a16:creationId xmlns:a16="http://schemas.microsoft.com/office/drawing/2014/main" id="{2F170759-BF58-4B94-91CF-CD649F84159E}"/>
              </a:ext>
            </a:extLst>
          </p:cNvPr>
          <p:cNvPicPr>
            <a:picLocks noChangeAspect="1"/>
          </p:cNvPicPr>
          <p:nvPr/>
        </p:nvPicPr>
        <p:blipFill rotWithShape="1">
          <a:blip r:embed="rId6">
            <a:extLst>
              <a:ext uri="{28A0092B-C50C-407E-A947-70E740481C1C}">
                <a14:useLocalDpi xmlns:a14="http://schemas.microsoft.com/office/drawing/2010/main" val="0"/>
              </a:ext>
            </a:extLst>
          </a:blip>
          <a:srcRect l="30955" t="46651" r="35967" b="47669"/>
          <a:stretch/>
        </p:blipFill>
        <p:spPr>
          <a:xfrm>
            <a:off x="9648985" y="4861455"/>
            <a:ext cx="2314414" cy="264933"/>
          </a:xfrm>
          <a:prstGeom prst="rect">
            <a:avLst/>
          </a:prstGeom>
        </p:spPr>
      </p:pic>
      <p:cxnSp>
        <p:nvCxnSpPr>
          <p:cNvPr id="7" name="Straight Connector 6">
            <a:extLst>
              <a:ext uri="{FF2B5EF4-FFF2-40B4-BE49-F238E27FC236}">
                <a16:creationId xmlns:a16="http://schemas.microsoft.com/office/drawing/2014/main" id="{42F424AB-93FA-4B2C-B69E-8F2B321BC026}"/>
              </a:ext>
            </a:extLst>
          </p:cNvPr>
          <p:cNvCxnSpPr/>
          <p:nvPr/>
        </p:nvCxnSpPr>
        <p:spPr>
          <a:xfrm>
            <a:off x="8920885" y="4823730"/>
            <a:ext cx="0" cy="323402"/>
          </a:xfrm>
          <a:prstGeom prst="line">
            <a:avLst/>
          </a:prstGeom>
          <a:ln w="38100">
            <a:solidFill>
              <a:srgbClr val="CB333B">
                <a:alpha val="74902"/>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B8D2AACA-EA6D-420B-A58F-D76AA8760504}"/>
              </a:ext>
            </a:extLst>
          </p:cNvPr>
          <p:cNvCxnSpPr/>
          <p:nvPr/>
        </p:nvCxnSpPr>
        <p:spPr>
          <a:xfrm>
            <a:off x="10880468" y="4823730"/>
            <a:ext cx="0" cy="323402"/>
          </a:xfrm>
          <a:prstGeom prst="line">
            <a:avLst/>
          </a:prstGeom>
          <a:ln w="38100">
            <a:solidFill>
              <a:srgbClr val="CB333B">
                <a:alpha val="74902"/>
              </a:srgbClr>
            </a:solidFill>
          </a:ln>
        </p:spPr>
        <p:style>
          <a:lnRef idx="1">
            <a:schemeClr val="accent1"/>
          </a:lnRef>
          <a:fillRef idx="0">
            <a:schemeClr val="accent1"/>
          </a:fillRef>
          <a:effectRef idx="0">
            <a:schemeClr val="accent1"/>
          </a:effectRef>
          <a:fontRef idx="minor">
            <a:schemeClr val="tx1"/>
          </a:fontRef>
        </p:style>
      </p:cxnSp>
      <p:sp>
        <p:nvSpPr>
          <p:cNvPr id="143" name="Rectangle 142">
            <a:extLst>
              <a:ext uri="{FF2B5EF4-FFF2-40B4-BE49-F238E27FC236}">
                <a16:creationId xmlns:a16="http://schemas.microsoft.com/office/drawing/2014/main" id="{2BA719D2-6236-4D5A-9E19-664A86846D40}"/>
              </a:ext>
            </a:extLst>
          </p:cNvPr>
          <p:cNvSpPr/>
          <p:nvPr/>
        </p:nvSpPr>
        <p:spPr>
          <a:xfrm>
            <a:off x="8685729" y="142666"/>
            <a:ext cx="3525955" cy="10317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9CA2BC5-D112-422A-8A8A-BB50526BB4BF}"/>
              </a:ext>
            </a:extLst>
          </p:cNvPr>
          <p:cNvSpPr/>
          <p:nvPr/>
        </p:nvSpPr>
        <p:spPr>
          <a:xfrm>
            <a:off x="8801869" y="222391"/>
            <a:ext cx="3339103" cy="923330"/>
          </a:xfrm>
          <a:prstGeom prst="rect">
            <a:avLst/>
          </a:prstGeom>
        </p:spPr>
        <p:txBody>
          <a:bodyPr wrap="square">
            <a:spAutoFit/>
          </a:bodyPr>
          <a:lstStyle/>
          <a:p>
            <a:r>
              <a:rPr lang="en-US" b="1" dirty="0">
                <a:solidFill>
                  <a:schemeClr val="bg1"/>
                </a:solidFill>
              </a:rPr>
              <a:t>GOAL: </a:t>
            </a:r>
            <a:r>
              <a:rPr lang="en-US" dirty="0">
                <a:solidFill>
                  <a:schemeClr val="bg1"/>
                </a:solidFill>
              </a:rPr>
              <a:t>Turn a motor on for 500ms and off for 2000ms using the cascading switch configuration.</a:t>
            </a:r>
          </a:p>
        </p:txBody>
      </p:sp>
    </p:spTree>
    <p:extLst>
      <p:ext uri="{BB962C8B-B14F-4D97-AF65-F5344CB8AC3E}">
        <p14:creationId xmlns:p14="http://schemas.microsoft.com/office/powerpoint/2010/main" val="2854866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220200" y="6356350"/>
            <a:ext cx="2743200" cy="365125"/>
          </a:xfrm>
        </p:spPr>
        <p:txBody>
          <a:bodyPr/>
          <a:lstStyle/>
          <a:p>
            <a:fld id="{AF9F945A-7155-4828-81E1-722329993529}" type="slidenum">
              <a:rPr lang="en-US" smtClean="0"/>
              <a:t>8</a:t>
            </a:fld>
            <a:endParaRPr lang="en-US" dirty="0"/>
          </a:p>
        </p:txBody>
      </p:sp>
      <p:sp>
        <p:nvSpPr>
          <p:cNvPr id="21" name="Title 1"/>
          <p:cNvSpPr>
            <a:spLocks noGrp="1"/>
          </p:cNvSpPr>
          <p:nvPr>
            <p:ph type="title"/>
          </p:nvPr>
        </p:nvSpPr>
        <p:spPr>
          <a:xfrm>
            <a:off x="166658" y="275127"/>
            <a:ext cx="11796741" cy="705609"/>
          </a:xfrm>
        </p:spPr>
        <p:txBody>
          <a:bodyPr>
            <a:normAutofit/>
          </a:bodyPr>
          <a:lstStyle/>
          <a:p>
            <a:r>
              <a:rPr lang="en-US" dirty="0"/>
              <a:t>Sketch Implementation</a:t>
            </a:r>
          </a:p>
        </p:txBody>
      </p:sp>
      <p:sp>
        <p:nvSpPr>
          <p:cNvPr id="20" name="Rectangle 19">
            <a:extLst>
              <a:ext uri="{FF2B5EF4-FFF2-40B4-BE49-F238E27FC236}">
                <a16:creationId xmlns:a16="http://schemas.microsoft.com/office/drawing/2014/main" id="{DE9925C8-6152-489A-9E83-75F0536D7700}"/>
              </a:ext>
            </a:extLst>
          </p:cNvPr>
          <p:cNvSpPr/>
          <p:nvPr/>
        </p:nvSpPr>
        <p:spPr>
          <a:xfrm>
            <a:off x="7748599" y="1720840"/>
            <a:ext cx="3172968" cy="3416320"/>
          </a:xfrm>
          <a:prstGeom prst="rect">
            <a:avLst/>
          </a:prstGeom>
          <a:ln w="28575">
            <a:solidFill>
              <a:srgbClr val="003087"/>
            </a:solidFill>
          </a:ln>
        </p:spPr>
        <p:txBody>
          <a:bodyPr wrap="square" lIns="182880" tIns="182880" rIns="182880" bIns="182880">
            <a:spAutoFit/>
          </a:bodyPr>
          <a:lstStyle/>
          <a:p>
            <a:pPr>
              <a:defRPr/>
            </a:pPr>
            <a:r>
              <a:rPr lang="en-US" sz="2000" dirty="0">
                <a:solidFill>
                  <a:srgbClr val="17A1A5"/>
                </a:solidFill>
                <a:cs typeface="Arial" charset="0"/>
              </a:rPr>
              <a:t>void</a:t>
            </a:r>
            <a:r>
              <a:rPr lang="en-US" sz="2000" dirty="0">
                <a:solidFill>
                  <a:schemeClr val="accent6">
                    <a:lumMod val="75000"/>
                  </a:schemeClr>
                </a:solidFill>
                <a:cs typeface="Arial" charset="0"/>
              </a:rPr>
              <a:t> setup</a:t>
            </a:r>
            <a:r>
              <a:rPr lang="en-US" sz="2000" dirty="0">
                <a:cs typeface="Arial" charset="0"/>
              </a:rPr>
              <a:t>() {</a:t>
            </a:r>
            <a:r>
              <a:rPr lang="en-US" sz="2000" dirty="0">
                <a:solidFill>
                  <a:schemeClr val="accent6">
                    <a:lumMod val="75000"/>
                  </a:schemeClr>
                </a:solidFill>
                <a:cs typeface="Arial" charset="0"/>
              </a:rPr>
              <a:t>                </a:t>
            </a:r>
          </a:p>
          <a:p>
            <a:pPr>
              <a:defRPr/>
            </a:pPr>
            <a:r>
              <a:rPr lang="en-US" sz="2000" dirty="0">
                <a:solidFill>
                  <a:schemeClr val="accent6">
                    <a:lumMod val="75000"/>
                  </a:schemeClr>
                </a:solidFill>
                <a:cs typeface="Arial" charset="0"/>
              </a:rPr>
              <a:t>   </a:t>
            </a:r>
            <a:r>
              <a:rPr lang="en-US" sz="2000" dirty="0" err="1">
                <a:solidFill>
                  <a:srgbClr val="D35400"/>
                </a:solidFill>
                <a:cs typeface="Arial" charset="0"/>
              </a:rPr>
              <a:t>pinMode</a:t>
            </a:r>
            <a:r>
              <a:rPr lang="en-US" sz="2000" dirty="0">
                <a:cs typeface="Arial" charset="0"/>
              </a:rPr>
              <a:t>(7,</a:t>
            </a:r>
            <a:r>
              <a:rPr lang="en-US" sz="2000" dirty="0">
                <a:solidFill>
                  <a:schemeClr val="accent6">
                    <a:lumMod val="75000"/>
                  </a:schemeClr>
                </a:solidFill>
                <a:cs typeface="Arial" charset="0"/>
              </a:rPr>
              <a:t> </a:t>
            </a:r>
            <a:r>
              <a:rPr lang="en-US" sz="2000" dirty="0">
                <a:solidFill>
                  <a:srgbClr val="17A1A5"/>
                </a:solidFill>
                <a:cs typeface="Arial" charset="0"/>
              </a:rPr>
              <a:t>OUTPUT</a:t>
            </a:r>
            <a:r>
              <a:rPr lang="en-US" sz="2000" dirty="0">
                <a:cs typeface="Arial" charset="0"/>
              </a:rPr>
              <a:t>);     </a:t>
            </a:r>
          </a:p>
          <a:p>
            <a:pPr>
              <a:defRPr/>
            </a:pPr>
            <a:r>
              <a:rPr lang="en-US" sz="2000" dirty="0">
                <a:cs typeface="Arial" charset="0"/>
              </a:rPr>
              <a:t>}</a:t>
            </a:r>
          </a:p>
          <a:p>
            <a:pPr>
              <a:defRPr/>
            </a:pPr>
            <a:r>
              <a:rPr lang="en-US" sz="2000" dirty="0">
                <a:solidFill>
                  <a:schemeClr val="accent6">
                    <a:lumMod val="75000"/>
                  </a:schemeClr>
                </a:solidFill>
                <a:cs typeface="Arial" charset="0"/>
              </a:rPr>
              <a:t> </a:t>
            </a:r>
          </a:p>
          <a:p>
            <a:pPr>
              <a:defRPr/>
            </a:pPr>
            <a:r>
              <a:rPr lang="en-US" sz="2000" dirty="0">
                <a:solidFill>
                  <a:srgbClr val="17A1A5"/>
                </a:solidFill>
                <a:cs typeface="Arial" charset="0"/>
              </a:rPr>
              <a:t>void </a:t>
            </a:r>
            <a:r>
              <a:rPr lang="en-US" sz="2000" dirty="0">
                <a:solidFill>
                  <a:schemeClr val="accent6">
                    <a:lumMod val="75000"/>
                  </a:schemeClr>
                </a:solidFill>
                <a:cs typeface="Arial" charset="0"/>
              </a:rPr>
              <a:t>loop</a:t>
            </a:r>
            <a:r>
              <a:rPr lang="en-US" sz="2000" dirty="0">
                <a:cs typeface="Arial" charset="0"/>
              </a:rPr>
              <a:t>() {</a:t>
            </a:r>
          </a:p>
          <a:p>
            <a:pPr>
              <a:defRPr/>
            </a:pPr>
            <a:r>
              <a:rPr lang="en-US" sz="2000" dirty="0">
                <a:solidFill>
                  <a:schemeClr val="accent6">
                    <a:lumMod val="75000"/>
                  </a:schemeClr>
                </a:solidFill>
                <a:cs typeface="Arial" charset="0"/>
              </a:rPr>
              <a:t>   </a:t>
            </a:r>
            <a:r>
              <a:rPr lang="en-US" sz="2000" dirty="0" err="1">
                <a:solidFill>
                  <a:srgbClr val="D35400"/>
                </a:solidFill>
                <a:cs typeface="Arial" charset="0"/>
              </a:rPr>
              <a:t>digitalWrite</a:t>
            </a:r>
            <a:r>
              <a:rPr lang="en-US" sz="2000" dirty="0">
                <a:cs typeface="Arial" charset="0"/>
              </a:rPr>
              <a:t>(7,</a:t>
            </a:r>
            <a:r>
              <a:rPr lang="en-US" sz="2000" dirty="0">
                <a:solidFill>
                  <a:schemeClr val="accent6">
                    <a:lumMod val="75000"/>
                  </a:schemeClr>
                </a:solidFill>
                <a:cs typeface="Arial" charset="0"/>
              </a:rPr>
              <a:t> </a:t>
            </a:r>
            <a:r>
              <a:rPr lang="en-US" sz="2000" dirty="0">
                <a:solidFill>
                  <a:srgbClr val="17A1A5"/>
                </a:solidFill>
                <a:cs typeface="Arial" charset="0"/>
              </a:rPr>
              <a:t>HIGH</a:t>
            </a:r>
            <a:r>
              <a:rPr lang="en-US" sz="2000" dirty="0">
                <a:cs typeface="Arial" charset="0"/>
              </a:rPr>
              <a:t>);</a:t>
            </a:r>
            <a:r>
              <a:rPr lang="en-US" sz="2000" dirty="0">
                <a:solidFill>
                  <a:schemeClr val="accent6">
                    <a:lumMod val="75000"/>
                  </a:schemeClr>
                </a:solidFill>
                <a:cs typeface="Arial" charset="0"/>
              </a:rPr>
              <a:t>   </a:t>
            </a:r>
          </a:p>
          <a:p>
            <a:pPr>
              <a:defRPr/>
            </a:pPr>
            <a:r>
              <a:rPr lang="en-US" sz="2000" dirty="0">
                <a:solidFill>
                  <a:srgbClr val="D35400"/>
                </a:solidFill>
                <a:cs typeface="Arial" charset="0"/>
              </a:rPr>
              <a:t>   delay</a:t>
            </a:r>
            <a:r>
              <a:rPr lang="en-US" sz="2000" dirty="0">
                <a:cs typeface="Arial" charset="0"/>
              </a:rPr>
              <a:t>(500);</a:t>
            </a:r>
            <a:r>
              <a:rPr lang="en-US" sz="2000" dirty="0">
                <a:solidFill>
                  <a:schemeClr val="accent6">
                    <a:lumMod val="75000"/>
                  </a:schemeClr>
                </a:solidFill>
                <a:cs typeface="Arial" charset="0"/>
              </a:rPr>
              <a:t>              </a:t>
            </a:r>
          </a:p>
          <a:p>
            <a:pPr>
              <a:defRPr/>
            </a:pPr>
            <a:r>
              <a:rPr lang="en-US" sz="2000" dirty="0">
                <a:solidFill>
                  <a:schemeClr val="accent6">
                    <a:lumMod val="75000"/>
                  </a:schemeClr>
                </a:solidFill>
                <a:cs typeface="Arial" charset="0"/>
              </a:rPr>
              <a:t>   </a:t>
            </a:r>
            <a:r>
              <a:rPr lang="en-US" sz="2000" dirty="0" err="1">
                <a:solidFill>
                  <a:srgbClr val="D35400"/>
                </a:solidFill>
                <a:cs typeface="Arial" charset="0"/>
              </a:rPr>
              <a:t>digitalWrite</a:t>
            </a:r>
            <a:r>
              <a:rPr lang="en-US" sz="2000" dirty="0">
                <a:cs typeface="Arial" charset="0"/>
              </a:rPr>
              <a:t>(7,</a:t>
            </a:r>
            <a:r>
              <a:rPr lang="en-US" sz="2000" dirty="0">
                <a:solidFill>
                  <a:schemeClr val="accent6">
                    <a:lumMod val="75000"/>
                  </a:schemeClr>
                </a:solidFill>
                <a:cs typeface="Arial" charset="0"/>
              </a:rPr>
              <a:t> </a:t>
            </a:r>
            <a:r>
              <a:rPr lang="en-US" sz="2000" dirty="0">
                <a:solidFill>
                  <a:srgbClr val="17A1A5"/>
                </a:solidFill>
                <a:cs typeface="Arial" charset="0"/>
              </a:rPr>
              <a:t>LOW</a:t>
            </a:r>
            <a:r>
              <a:rPr lang="en-US" sz="2000" dirty="0">
                <a:cs typeface="Arial" charset="0"/>
              </a:rPr>
              <a:t>);</a:t>
            </a:r>
            <a:r>
              <a:rPr lang="en-US" sz="2000" dirty="0">
                <a:solidFill>
                  <a:schemeClr val="accent6">
                    <a:lumMod val="75000"/>
                  </a:schemeClr>
                </a:solidFill>
                <a:cs typeface="Arial" charset="0"/>
              </a:rPr>
              <a:t>    </a:t>
            </a:r>
          </a:p>
          <a:p>
            <a:pPr>
              <a:defRPr/>
            </a:pPr>
            <a:r>
              <a:rPr lang="en-US" sz="2000" dirty="0">
                <a:solidFill>
                  <a:schemeClr val="accent6">
                    <a:lumMod val="75000"/>
                  </a:schemeClr>
                </a:solidFill>
                <a:cs typeface="Arial" charset="0"/>
              </a:rPr>
              <a:t>   </a:t>
            </a:r>
            <a:r>
              <a:rPr lang="en-US" sz="2000" dirty="0">
                <a:solidFill>
                  <a:srgbClr val="D35400"/>
                </a:solidFill>
                <a:cs typeface="Arial" charset="0"/>
              </a:rPr>
              <a:t>delay</a:t>
            </a:r>
            <a:r>
              <a:rPr lang="en-US" sz="2000" dirty="0">
                <a:cs typeface="Arial" charset="0"/>
              </a:rPr>
              <a:t>(2000);             </a:t>
            </a:r>
          </a:p>
          <a:p>
            <a:pPr>
              <a:defRPr/>
            </a:pPr>
            <a:r>
              <a:rPr lang="en-US" sz="2000" dirty="0">
                <a:cs typeface="Arial" charset="0"/>
              </a:rPr>
              <a:t>}</a:t>
            </a:r>
          </a:p>
        </p:txBody>
      </p:sp>
      <p:sp>
        <p:nvSpPr>
          <p:cNvPr id="125" name="Content Placeholder 2">
            <a:extLst>
              <a:ext uri="{FF2B5EF4-FFF2-40B4-BE49-F238E27FC236}">
                <a16:creationId xmlns:a16="http://schemas.microsoft.com/office/drawing/2014/main" id="{25AA2DE4-332F-468E-852D-B0BA0AB3C8F0}"/>
              </a:ext>
            </a:extLst>
          </p:cNvPr>
          <p:cNvSpPr>
            <a:spLocks noGrp="1"/>
          </p:cNvSpPr>
          <p:nvPr>
            <p:ph idx="1"/>
          </p:nvPr>
        </p:nvSpPr>
        <p:spPr>
          <a:xfrm>
            <a:off x="307636" y="1106072"/>
            <a:ext cx="7127880" cy="3608168"/>
          </a:xfrm>
        </p:spPr>
        <p:txBody>
          <a:bodyPr>
            <a:noAutofit/>
          </a:bodyPr>
          <a:lstStyle/>
          <a:p>
            <a:pPr marL="285750" indent="-285750"/>
            <a:r>
              <a:rPr lang="en-US" sz="2400" dirty="0"/>
              <a:t>How would you write the sketch to make the motor turn on and off?</a:t>
            </a:r>
          </a:p>
          <a:p>
            <a:pPr marL="0" indent="0">
              <a:buNone/>
            </a:pPr>
            <a:endParaRPr lang="en-US" sz="2400" dirty="0"/>
          </a:p>
          <a:p>
            <a:pPr marL="285750" indent="-285750"/>
            <a:r>
              <a:rPr lang="en-US" sz="2400" dirty="0"/>
              <a:t>What are you actually programming to turn on and off?</a:t>
            </a:r>
          </a:p>
          <a:p>
            <a:pPr marL="0" indent="0">
              <a:buNone/>
            </a:pPr>
            <a:endParaRPr lang="en-US" sz="2400" dirty="0"/>
          </a:p>
          <a:p>
            <a:pPr marL="285750" indent="-285750"/>
            <a:r>
              <a:rPr lang="en-US" sz="2400" dirty="0"/>
              <a:t>You are turning on the and off the digital pin connected to the transistor which is activating the contacts that will turn on and off the motor.</a:t>
            </a:r>
          </a:p>
          <a:p>
            <a:pPr marL="285750" indent="-285750"/>
            <a:r>
              <a:rPr lang="en-US" sz="2400" dirty="0"/>
              <a:t>What commands will do you write to turn on and off a digital pin?</a:t>
            </a:r>
          </a:p>
          <a:p>
            <a:pPr marL="285750" indent="-285750"/>
            <a:endParaRPr lang="en-US" sz="2400" dirty="0"/>
          </a:p>
        </p:txBody>
      </p:sp>
      <p:sp>
        <p:nvSpPr>
          <p:cNvPr id="126" name="Rectangle 125">
            <a:extLst>
              <a:ext uri="{FF2B5EF4-FFF2-40B4-BE49-F238E27FC236}">
                <a16:creationId xmlns:a16="http://schemas.microsoft.com/office/drawing/2014/main" id="{3C4EA67D-AAC6-4D47-88AC-998168A38EC8}"/>
              </a:ext>
            </a:extLst>
          </p:cNvPr>
          <p:cNvSpPr/>
          <p:nvPr/>
        </p:nvSpPr>
        <p:spPr>
          <a:xfrm>
            <a:off x="1137779" y="2910876"/>
            <a:ext cx="6781059" cy="461665"/>
          </a:xfrm>
          <a:prstGeom prst="rect">
            <a:avLst/>
          </a:prstGeom>
        </p:spPr>
        <p:txBody>
          <a:bodyPr wrap="square">
            <a:spAutoFit/>
          </a:bodyPr>
          <a:lstStyle/>
          <a:p>
            <a:r>
              <a:rPr lang="en-US" sz="2400" i="1" dirty="0">
                <a:solidFill>
                  <a:srgbClr val="003087"/>
                </a:solidFill>
              </a:rPr>
              <a:t>the digital pin connected to the transistor</a:t>
            </a:r>
            <a:endParaRPr lang="en-US" sz="2400" i="1" dirty="0"/>
          </a:p>
        </p:txBody>
      </p:sp>
      <p:sp>
        <p:nvSpPr>
          <p:cNvPr id="127" name="Rectangle 126">
            <a:extLst>
              <a:ext uri="{FF2B5EF4-FFF2-40B4-BE49-F238E27FC236}">
                <a16:creationId xmlns:a16="http://schemas.microsoft.com/office/drawing/2014/main" id="{1023AD5A-1BEC-4F08-9C45-0A5BFB787DB9}"/>
              </a:ext>
            </a:extLst>
          </p:cNvPr>
          <p:cNvSpPr/>
          <p:nvPr/>
        </p:nvSpPr>
        <p:spPr>
          <a:xfrm>
            <a:off x="596963" y="5521095"/>
            <a:ext cx="7458948" cy="461665"/>
          </a:xfrm>
          <a:prstGeom prst="rect">
            <a:avLst/>
          </a:prstGeom>
        </p:spPr>
        <p:txBody>
          <a:bodyPr wrap="square">
            <a:spAutoFit/>
          </a:bodyPr>
          <a:lstStyle/>
          <a:p>
            <a:r>
              <a:rPr lang="en-US" sz="2400" i="1" dirty="0" err="1">
                <a:solidFill>
                  <a:srgbClr val="003087"/>
                </a:solidFill>
              </a:rPr>
              <a:t>digitalWrite</a:t>
            </a:r>
            <a:r>
              <a:rPr lang="en-US" sz="2400" i="1" dirty="0">
                <a:solidFill>
                  <a:srgbClr val="003087"/>
                </a:solidFill>
              </a:rPr>
              <a:t> like you did when turning on and off an LED</a:t>
            </a:r>
            <a:endParaRPr lang="en-US" sz="2400" i="1" dirty="0"/>
          </a:p>
        </p:txBody>
      </p:sp>
      <p:sp>
        <p:nvSpPr>
          <p:cNvPr id="128" name="Rectangle 127">
            <a:extLst>
              <a:ext uri="{FF2B5EF4-FFF2-40B4-BE49-F238E27FC236}">
                <a16:creationId xmlns:a16="http://schemas.microsoft.com/office/drawing/2014/main" id="{7556CE93-071F-451F-BC4C-E48289C66D5B}"/>
              </a:ext>
            </a:extLst>
          </p:cNvPr>
          <p:cNvSpPr/>
          <p:nvPr/>
        </p:nvSpPr>
        <p:spPr>
          <a:xfrm>
            <a:off x="8685729" y="142666"/>
            <a:ext cx="3525955" cy="10317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499C7C01-A9AC-4B9F-A33E-F43A23413382}"/>
              </a:ext>
            </a:extLst>
          </p:cNvPr>
          <p:cNvSpPr/>
          <p:nvPr/>
        </p:nvSpPr>
        <p:spPr>
          <a:xfrm>
            <a:off x="8801869" y="222391"/>
            <a:ext cx="3339103" cy="923330"/>
          </a:xfrm>
          <a:prstGeom prst="rect">
            <a:avLst/>
          </a:prstGeom>
        </p:spPr>
        <p:txBody>
          <a:bodyPr wrap="square">
            <a:spAutoFit/>
          </a:bodyPr>
          <a:lstStyle/>
          <a:p>
            <a:r>
              <a:rPr lang="en-US" b="1" dirty="0">
                <a:solidFill>
                  <a:schemeClr val="bg1"/>
                </a:solidFill>
              </a:rPr>
              <a:t>GOAL: </a:t>
            </a:r>
            <a:r>
              <a:rPr lang="en-US" dirty="0">
                <a:solidFill>
                  <a:schemeClr val="bg1"/>
                </a:solidFill>
              </a:rPr>
              <a:t>Turn a motor on for 500ms and off for 2000ms using the cascading switch configuration.</a:t>
            </a:r>
          </a:p>
        </p:txBody>
      </p:sp>
    </p:spTree>
    <p:extLst>
      <p:ext uri="{BB962C8B-B14F-4D97-AF65-F5344CB8AC3E}">
        <p14:creationId xmlns:p14="http://schemas.microsoft.com/office/powerpoint/2010/main" val="107893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25" grpId="0" uiExpand="1" build="p"/>
      <p:bldP spid="126" grpId="0"/>
      <p:bldP spid="1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220200" y="6356350"/>
            <a:ext cx="2743200" cy="365125"/>
          </a:xfrm>
        </p:spPr>
        <p:txBody>
          <a:bodyPr/>
          <a:lstStyle/>
          <a:p>
            <a:fld id="{AF9F945A-7155-4828-81E1-722329993529}" type="slidenum">
              <a:rPr lang="en-US" smtClean="0"/>
              <a:t>9</a:t>
            </a:fld>
            <a:endParaRPr lang="en-US" dirty="0"/>
          </a:p>
        </p:txBody>
      </p:sp>
      <p:sp>
        <p:nvSpPr>
          <p:cNvPr id="21" name="Title 1"/>
          <p:cNvSpPr>
            <a:spLocks noGrp="1"/>
          </p:cNvSpPr>
          <p:nvPr>
            <p:ph type="title"/>
          </p:nvPr>
        </p:nvSpPr>
        <p:spPr>
          <a:xfrm>
            <a:off x="166658" y="275127"/>
            <a:ext cx="11796741" cy="705609"/>
          </a:xfrm>
        </p:spPr>
        <p:txBody>
          <a:bodyPr>
            <a:normAutofit/>
          </a:bodyPr>
          <a:lstStyle/>
          <a:p>
            <a:r>
              <a:rPr lang="en-US" dirty="0"/>
              <a:t>Cooling Control System</a:t>
            </a:r>
          </a:p>
        </p:txBody>
      </p:sp>
      <p:sp>
        <p:nvSpPr>
          <p:cNvPr id="125" name="Content Placeholder 2">
            <a:extLst>
              <a:ext uri="{FF2B5EF4-FFF2-40B4-BE49-F238E27FC236}">
                <a16:creationId xmlns:a16="http://schemas.microsoft.com/office/drawing/2014/main" id="{25AA2DE4-332F-468E-852D-B0BA0AB3C8F0}"/>
              </a:ext>
            </a:extLst>
          </p:cNvPr>
          <p:cNvSpPr>
            <a:spLocks noGrp="1"/>
          </p:cNvSpPr>
          <p:nvPr>
            <p:ph idx="1"/>
          </p:nvPr>
        </p:nvSpPr>
        <p:spPr>
          <a:xfrm>
            <a:off x="307636" y="1106071"/>
            <a:ext cx="5457530" cy="5476801"/>
          </a:xfrm>
        </p:spPr>
        <p:txBody>
          <a:bodyPr>
            <a:noAutofit/>
          </a:bodyPr>
          <a:lstStyle/>
          <a:p>
            <a:pPr marL="0" indent="0">
              <a:buNone/>
            </a:pPr>
            <a:r>
              <a:rPr lang="en-US" sz="2000" b="1" dirty="0"/>
              <a:t>GOAL: </a:t>
            </a:r>
            <a:r>
              <a:rPr lang="en-US" sz="2000" dirty="0"/>
              <a:t>Using the cascading switches configuration, turn on a fan when the air temperature gets too hot.</a:t>
            </a:r>
          </a:p>
          <a:p>
            <a:pPr marL="0" indent="0">
              <a:buNone/>
            </a:pPr>
            <a:r>
              <a:rPr lang="en-US" sz="2000" b="1" dirty="0"/>
              <a:t>Control System Structure:</a:t>
            </a:r>
          </a:p>
          <a:p>
            <a:r>
              <a:rPr lang="en-US" sz="2000" dirty="0"/>
              <a:t>Determine a setpoint (use 74.0°F). This should be set at the beginning of your sketch when you declare your variables.</a:t>
            </a:r>
          </a:p>
          <a:p>
            <a:r>
              <a:rPr lang="en-US" sz="2000" dirty="0"/>
              <a:t>Read in analog temperature values from your thermistor (add your thermistor circuit to your breadboard).</a:t>
            </a:r>
          </a:p>
          <a:p>
            <a:r>
              <a:rPr lang="en-US" sz="2000" dirty="0"/>
              <a:t>Convert the analog values into °F values using your inverted calibration equation.</a:t>
            </a:r>
          </a:p>
          <a:p>
            <a:r>
              <a:rPr lang="en-US" sz="2000" dirty="0"/>
              <a:t>Determine if temperature values satisfies conditional statements.</a:t>
            </a:r>
          </a:p>
          <a:p>
            <a:pPr lvl="1"/>
            <a:r>
              <a:rPr lang="en-US" sz="2000" dirty="0"/>
              <a:t>If </a:t>
            </a:r>
            <a:r>
              <a:rPr lang="en-US" sz="2000" dirty="0" err="1"/>
              <a:t>tempF</a:t>
            </a:r>
            <a:r>
              <a:rPr lang="en-US" sz="2000" dirty="0"/>
              <a:t> &gt; setpoint then turn fan on </a:t>
            </a:r>
          </a:p>
          <a:p>
            <a:pPr lvl="1"/>
            <a:r>
              <a:rPr lang="en-US" sz="2000" dirty="0"/>
              <a:t>If </a:t>
            </a:r>
            <a:r>
              <a:rPr lang="en-US" sz="2000" dirty="0" err="1"/>
              <a:t>tempF</a:t>
            </a:r>
            <a:r>
              <a:rPr lang="en-US" sz="2000" dirty="0"/>
              <a:t> &lt;= setpoint then turn fan off</a:t>
            </a:r>
          </a:p>
        </p:txBody>
      </p:sp>
      <p:pic>
        <p:nvPicPr>
          <p:cNvPr id="5" name="Picture 4" descr="A circuit board&#10;&#10;Description automatically generated">
            <a:extLst>
              <a:ext uri="{FF2B5EF4-FFF2-40B4-BE49-F238E27FC236}">
                <a16:creationId xmlns:a16="http://schemas.microsoft.com/office/drawing/2014/main" id="{A50CF200-797D-427A-AE37-47F3B1F4BE4B}"/>
              </a:ext>
            </a:extLst>
          </p:cNvPr>
          <p:cNvPicPr>
            <a:picLocks noChangeAspect="1"/>
          </p:cNvPicPr>
          <p:nvPr/>
        </p:nvPicPr>
        <p:blipFill rotWithShape="1">
          <a:blip r:embed="rId2">
            <a:extLst>
              <a:ext uri="{28A0092B-C50C-407E-A947-70E740481C1C}">
                <a14:useLocalDpi xmlns:a14="http://schemas.microsoft.com/office/drawing/2010/main" val="0"/>
              </a:ext>
            </a:extLst>
          </a:blip>
          <a:srcRect l="16544" t="6296" r="11605"/>
          <a:stretch/>
        </p:blipFill>
        <p:spPr>
          <a:xfrm>
            <a:off x="5908858" y="1106072"/>
            <a:ext cx="5848506" cy="5084784"/>
          </a:xfrm>
          <a:prstGeom prst="rect">
            <a:avLst/>
          </a:prstGeom>
        </p:spPr>
      </p:pic>
      <p:sp>
        <p:nvSpPr>
          <p:cNvPr id="11" name="Rectangle 10">
            <a:extLst>
              <a:ext uri="{FF2B5EF4-FFF2-40B4-BE49-F238E27FC236}">
                <a16:creationId xmlns:a16="http://schemas.microsoft.com/office/drawing/2014/main" id="{AD4D01C8-21BE-4878-AF6D-1E070AD42D44}"/>
              </a:ext>
            </a:extLst>
          </p:cNvPr>
          <p:cNvSpPr/>
          <p:nvPr/>
        </p:nvSpPr>
        <p:spPr>
          <a:xfrm>
            <a:off x="5908858" y="275127"/>
            <a:ext cx="5848506" cy="707886"/>
          </a:xfrm>
          <a:prstGeom prst="rect">
            <a:avLst/>
          </a:prstGeom>
        </p:spPr>
        <p:txBody>
          <a:bodyPr wrap="square">
            <a:spAutoFit/>
          </a:bodyPr>
          <a:lstStyle/>
          <a:p>
            <a:r>
              <a:rPr lang="en-US" sz="2000" i="1" dirty="0">
                <a:solidFill>
                  <a:srgbClr val="003087"/>
                </a:solidFill>
              </a:rPr>
              <a:t>Don’t forget to plug in your external power supply to get the full 9V to the fan.</a:t>
            </a:r>
            <a:endParaRPr lang="en-US" sz="2000" i="1" dirty="0"/>
          </a:p>
        </p:txBody>
      </p:sp>
    </p:spTree>
    <p:extLst>
      <p:ext uri="{BB962C8B-B14F-4D97-AF65-F5344CB8AC3E}">
        <p14:creationId xmlns:p14="http://schemas.microsoft.com/office/powerpoint/2010/main" val="407225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uiExpand="1" build="p"/>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7058</TotalTime>
  <Words>1383</Words>
  <Application>Microsoft Office PowerPoint</Application>
  <PresentationFormat>Widescreen</PresentationFormat>
  <Paragraphs>215</Paragraphs>
  <Slides>12</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Symbol</vt:lpstr>
      <vt:lpstr>Times New Roman</vt:lpstr>
      <vt:lpstr>Office Theme</vt:lpstr>
      <vt:lpstr>Cascading Switches</vt:lpstr>
      <vt:lpstr>Cascading Switches</vt:lpstr>
      <vt:lpstr>Cascading Switches With Your Sous Vide</vt:lpstr>
      <vt:lpstr>Cascading Switches Activity</vt:lpstr>
      <vt:lpstr>Why the Diodes?</vt:lpstr>
      <vt:lpstr>Power Considerations</vt:lpstr>
      <vt:lpstr>Wiring Implementation</vt:lpstr>
      <vt:lpstr>Sketch Implementation</vt:lpstr>
      <vt:lpstr>Cooling Control System</vt:lpstr>
      <vt:lpstr>Cooling Control System</vt:lpstr>
      <vt:lpstr>Cooling Control System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Electricity</dc:title>
  <dc:creator>Krystal Corbett</dc:creator>
  <cp:lastModifiedBy>Marvin Nelson</cp:lastModifiedBy>
  <cp:revision>117</cp:revision>
  <cp:lastPrinted>2022-02-10T17:11:31Z</cp:lastPrinted>
  <dcterms:created xsi:type="dcterms:W3CDTF">2017-03-05T23:41:57Z</dcterms:created>
  <dcterms:modified xsi:type="dcterms:W3CDTF">2022-02-10T17:13:18Z</dcterms:modified>
</cp:coreProperties>
</file>