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324" r:id="rId2"/>
    <p:sldId id="321" r:id="rId3"/>
    <p:sldId id="256" r:id="rId4"/>
    <p:sldId id="322" r:id="rId5"/>
    <p:sldId id="286" r:id="rId6"/>
    <p:sldId id="274" r:id="rId7"/>
    <p:sldId id="275" r:id="rId8"/>
    <p:sldId id="328" r:id="rId9"/>
    <p:sldId id="276" r:id="rId10"/>
    <p:sldId id="277" r:id="rId11"/>
    <p:sldId id="325" r:id="rId12"/>
    <p:sldId id="278" r:id="rId13"/>
    <p:sldId id="280" r:id="rId14"/>
    <p:sldId id="281" r:id="rId15"/>
    <p:sldId id="282" r:id="rId16"/>
    <p:sldId id="287" r:id="rId17"/>
    <p:sldId id="326" r:id="rId18"/>
    <p:sldId id="327" r:id="rId19"/>
    <p:sldId id="288" r:id="rId20"/>
    <p:sldId id="283" r:id="rId21"/>
    <p:sldId id="323" r:id="rId22"/>
    <p:sldId id="285" r:id="rId23"/>
    <p:sldId id="279" r:id="rId24"/>
  </p:sldIdLst>
  <p:sldSz cx="12192000" cy="6858000"/>
  <p:notesSz cx="9309100" cy="7023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087"/>
    <a:srgbClr val="CB333B"/>
    <a:srgbClr val="A5A5A5"/>
    <a:srgbClr val="69B3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980" autoAdjust="0"/>
    <p:restoredTop sz="94660"/>
  </p:normalViewPr>
  <p:slideViewPr>
    <p:cSldViewPr snapToGrid="0">
      <p:cViewPr varScale="1">
        <p:scale>
          <a:sx n="82" d="100"/>
          <a:sy n="82" d="100"/>
        </p:scale>
        <p:origin x="552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Analog Value versus Temperature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6"/>
            <c:spPr>
              <a:solidFill>
                <a:srgbClr val="003087"/>
              </a:solidFill>
              <a:ln w="9525">
                <a:solidFill>
                  <a:srgbClr val="003087"/>
                </a:solidFill>
              </a:ln>
              <a:effectLst/>
            </c:spPr>
          </c:marker>
          <c:trendline>
            <c:spPr>
              <a:ln w="22225" cap="rnd">
                <a:solidFill>
                  <a:srgbClr val="CB333B"/>
                </a:solidFill>
                <a:prstDash val="solid"/>
              </a:ln>
              <a:effectLst/>
            </c:spPr>
            <c:trendlineType val="linear"/>
            <c:dispRSqr val="0"/>
            <c:dispEq val="1"/>
            <c:trendlineLbl>
              <c:layout>
                <c:manualLayout>
                  <c:x val="5.7328302712160981E-2"/>
                  <c:y val="0.37278251676873725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Sheet1!$B$3:$B$5</c:f>
              <c:numCache>
                <c:formatCode>General</c:formatCode>
                <c:ptCount val="3"/>
                <c:pt idx="0">
                  <c:v>54</c:v>
                </c:pt>
                <c:pt idx="1">
                  <c:v>71.8</c:v>
                </c:pt>
                <c:pt idx="2">
                  <c:v>135.30000000000001</c:v>
                </c:pt>
              </c:numCache>
            </c:numRef>
          </c:xVal>
          <c:yVal>
            <c:numRef>
              <c:f>Sheet1!$C$3:$C$5</c:f>
              <c:numCache>
                <c:formatCode>General</c:formatCode>
                <c:ptCount val="3"/>
                <c:pt idx="0">
                  <c:v>384</c:v>
                </c:pt>
                <c:pt idx="1">
                  <c:v>484</c:v>
                </c:pt>
                <c:pt idx="2">
                  <c:v>782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FEE-4097-8B97-18170674AB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65964472"/>
        <c:axId val="665966440"/>
      </c:scatterChart>
      <c:valAx>
        <c:axId val="6659644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Temperature (°F)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5966440"/>
        <c:crosses val="autoZero"/>
        <c:crossBetween val="midCat"/>
      </c:valAx>
      <c:valAx>
        <c:axId val="665966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Analog Values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596447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Analog Value versus Temperature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6"/>
            <c:spPr>
              <a:solidFill>
                <a:srgbClr val="003087"/>
              </a:solidFill>
              <a:ln w="9525">
                <a:solidFill>
                  <a:srgbClr val="003087"/>
                </a:solidFill>
              </a:ln>
              <a:effectLst/>
            </c:spPr>
          </c:marker>
          <c:trendline>
            <c:spPr>
              <a:ln w="22225" cap="rnd">
                <a:solidFill>
                  <a:srgbClr val="CB333B"/>
                </a:solidFill>
                <a:prstDash val="solid"/>
              </a:ln>
              <a:effectLst/>
            </c:spPr>
            <c:trendlineType val="linear"/>
            <c:dispRSqr val="0"/>
            <c:dispEq val="1"/>
            <c:trendlineLbl>
              <c:layout>
                <c:manualLayout>
                  <c:x val="5.7328302712160981E-2"/>
                  <c:y val="0.37278251676873725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Sheet1!$C$3:$C$5</c:f>
              <c:numCache>
                <c:formatCode>General</c:formatCode>
                <c:ptCount val="3"/>
                <c:pt idx="0">
                  <c:v>384</c:v>
                </c:pt>
                <c:pt idx="1">
                  <c:v>484</c:v>
                </c:pt>
                <c:pt idx="2">
                  <c:v>782</c:v>
                </c:pt>
              </c:numCache>
            </c:numRef>
          </c:xVal>
          <c:yVal>
            <c:numRef>
              <c:f>Sheet1!$B$3:$B$5</c:f>
              <c:numCache>
                <c:formatCode>General</c:formatCode>
                <c:ptCount val="3"/>
                <c:pt idx="0">
                  <c:v>54</c:v>
                </c:pt>
                <c:pt idx="1">
                  <c:v>71.8</c:v>
                </c:pt>
                <c:pt idx="2">
                  <c:v>135.30000000000001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E9E-4D68-B25D-48E24BBAC3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65964472"/>
        <c:axId val="665966440"/>
      </c:scatterChart>
      <c:valAx>
        <c:axId val="6659644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Analog</a:t>
                </a:r>
                <a:r>
                  <a:rPr lang="en-US" baseline="0"/>
                  <a:t> Values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5966440"/>
        <c:crosses val="autoZero"/>
        <c:crossBetween val="midCat"/>
      </c:valAx>
      <c:valAx>
        <c:axId val="665966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b="0" i="0" u="none" strike="noStrike" baseline="0">
                    <a:effectLst/>
                  </a:rPr>
                  <a:t>Temperature (°F)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596447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943" cy="352375"/>
          </a:xfrm>
          <a:prstGeom prst="rect">
            <a:avLst/>
          </a:prstGeom>
        </p:spPr>
        <p:txBody>
          <a:bodyPr vert="horz" lIns="93324" tIns="46662" rIns="93324" bIns="46662" numCol="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73003" y="0"/>
            <a:ext cx="4033943" cy="352375"/>
          </a:xfrm>
          <a:prstGeom prst="rect">
            <a:avLst/>
          </a:prstGeom>
        </p:spPr>
        <p:txBody>
          <a:bodyPr vert="horz" lIns="93324" tIns="46662" rIns="93324" bIns="46662" numCol="1" rtlCol="0"/>
          <a:lstStyle>
            <a:lvl1pPr algn="r">
              <a:defRPr sz="1200"/>
            </a:lvl1pPr>
          </a:lstStyle>
          <a:p>
            <a:fld id="{E12FD5A5-DF4B-4627-9F9C-6066DB7694D9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3225" cy="23701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numCol="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</p:spPr>
        <p:txBody>
          <a:bodyPr vert="horz" lIns="93324" tIns="46662" rIns="93324" bIns="46662" numCol="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70726"/>
            <a:ext cx="4033943" cy="352374"/>
          </a:xfrm>
          <a:prstGeom prst="rect">
            <a:avLst/>
          </a:prstGeom>
        </p:spPr>
        <p:txBody>
          <a:bodyPr vert="horz" lIns="93324" tIns="46662" rIns="93324" bIns="46662" numCol="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73003" y="6670726"/>
            <a:ext cx="4033943" cy="352374"/>
          </a:xfrm>
          <a:prstGeom prst="rect">
            <a:avLst/>
          </a:prstGeom>
        </p:spPr>
        <p:txBody>
          <a:bodyPr vert="horz" lIns="93324" tIns="46662" rIns="93324" bIns="46662" numCol="1" rtlCol="0" anchor="b"/>
          <a:lstStyle>
            <a:lvl1pPr algn="r">
              <a:defRPr sz="1200"/>
            </a:lvl1pPr>
          </a:lstStyle>
          <a:p>
            <a:fld id="{CD1A2F82-008E-42F5-875F-E0FDFEC9A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795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6905" y="1122363"/>
            <a:ext cx="10058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6905" y="3602038"/>
            <a:ext cx="100584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45FB1-D36B-4391-8864-D05D8C06178A}" type="datetime1">
              <a:rPr lang="en-US" smtClean="0"/>
              <a:t>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890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68FCE-8F93-4D12-84F3-B18965AC2A84}" type="datetime1">
              <a:rPr lang="en-US" smtClean="0"/>
              <a:t>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329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7B4FC-7E49-47B0-AB63-0EE9A4048EF2}" type="datetime1">
              <a:rPr lang="en-US" smtClean="0"/>
              <a:t>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373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13D7E-1CFE-4B3E-AED2-10EF9441C6D2}" type="datetime1">
              <a:rPr lang="en-US" smtClean="0"/>
              <a:t>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202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9CEB20FD-57B4-4116-B954-02381E9596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883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92594-8B53-425F-9F52-CF0BE8986943}" type="datetime1">
              <a:rPr lang="en-US" smtClean="0"/>
              <a:t>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709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59" y="1078029"/>
            <a:ext cx="5654041" cy="50989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078029"/>
            <a:ext cx="5654040" cy="50989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CC34F-8BF9-4379-9584-4F9F5FDE5C61}" type="datetime1">
              <a:rPr lang="en-US" smtClean="0"/>
              <a:t>6/9/2022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955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59234-9316-478F-9D5A-A6C6C1AD1631}" type="datetime1">
              <a:rPr lang="en-US" smtClean="0"/>
              <a:t>6/9/2022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35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D79D6-E007-4C22-A104-30B040C23118}" type="datetime1">
              <a:rPr lang="en-US" smtClean="0"/>
              <a:t>6/9/2022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617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4D494-BD0C-4F1D-AE3E-6DBE5D6B45EE}" type="datetime1">
              <a:rPr lang="en-US" smtClean="0"/>
              <a:t>6/9/2022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03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1C26B-6CE4-48A4-936C-1A3A830F32FC}" type="datetime1">
              <a:rPr lang="en-US" smtClean="0"/>
              <a:t>6/9/2022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281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EAB94-FC85-4FF7-A739-C75CEDCAB84A}" type="datetime1">
              <a:rPr lang="en-US" smtClean="0"/>
              <a:t>6/9/2022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969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5759" y="211757"/>
            <a:ext cx="11482939" cy="7507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59" y="1116531"/>
            <a:ext cx="11482939" cy="5060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11680" y="6356350"/>
            <a:ext cx="1569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6B552B-D5C0-4E00-8985-5A7619954177}" type="datetime1">
              <a:rPr lang="en-US" smtClean="0"/>
              <a:t>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32380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F945A-7155-4828-81E1-72232999352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4" y="6311900"/>
            <a:ext cx="1898734" cy="6194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01CABD-1922-4B7B-812F-D13D4B3950E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4" y="6311900"/>
            <a:ext cx="1898734" cy="61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357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0.png"/><Relationship Id="rId4" Type="http://schemas.openxmlformats.org/officeDocument/2006/relationships/image" Target="../media/image3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youtube.com/watch?v=4mQ3o1t4Ssg&amp;list=PLln3BHg93SQ812ihcqWb9OOWbZ-09DLW6&amp;index=8" TargetMode="Externa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microsoft.com/office/2007/relationships/hdphoto" Target="../media/hdphoto9.wdp"/><Relationship Id="rId3" Type="http://schemas.microsoft.com/office/2007/relationships/hdphoto" Target="../media/hdphoto4.wdp"/><Relationship Id="rId7" Type="http://schemas.microsoft.com/office/2007/relationships/hdphoto" Target="../media/hdphoto6.wdp"/><Relationship Id="rId12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46.png"/><Relationship Id="rId4" Type="http://schemas.openxmlformats.org/officeDocument/2006/relationships/image" Target="../media/image43.png"/><Relationship Id="rId9" Type="http://schemas.microsoft.com/office/2007/relationships/hdphoto" Target="../media/hdphoto7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latech.edu/" TargetMode="External"/><Relationship Id="rId11" Type="http://schemas.openxmlformats.org/officeDocument/2006/relationships/image" Target="../media/image11.png"/><Relationship Id="rId5" Type="http://schemas.openxmlformats.org/officeDocument/2006/relationships/image" Target="../media/image6.jpeg"/><Relationship Id="rId10" Type="http://schemas.openxmlformats.org/officeDocument/2006/relationships/image" Target="../media/image10.png"/><Relationship Id="rId4" Type="http://schemas.openxmlformats.org/officeDocument/2006/relationships/image" Target="../media/image5.jpeg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AC66D-7D44-4E68-A7E8-0BEC99C04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 Problem 09b-1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4B18A4-3FE4-4280-B7E0-639A3FAE4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1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29E6BB6-F495-42EA-9683-9D28BABDDF2B}"/>
              </a:ext>
            </a:extLst>
          </p:cNvPr>
          <p:cNvGrpSpPr/>
          <p:nvPr/>
        </p:nvGrpSpPr>
        <p:grpSpPr>
          <a:xfrm>
            <a:off x="7495953" y="1084383"/>
            <a:ext cx="3416807" cy="4604035"/>
            <a:chOff x="6473030" y="2106186"/>
            <a:chExt cx="2115268" cy="314620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CF40406-2E73-47A2-B1CC-2100BE77502C}"/>
                </a:ext>
              </a:extLst>
            </p:cNvPr>
            <p:cNvGrpSpPr/>
            <p:nvPr/>
          </p:nvGrpSpPr>
          <p:grpSpPr>
            <a:xfrm>
              <a:off x="7945957" y="2106186"/>
              <a:ext cx="642341" cy="438150"/>
              <a:chOff x="7916715" y="2215208"/>
              <a:chExt cx="642341" cy="438150"/>
            </a:xfrm>
          </p:grpSpPr>
          <p:sp>
            <p:nvSpPr>
              <p:cNvPr id="35" name="Text Box 61">
                <a:extLst>
                  <a:ext uri="{FF2B5EF4-FFF2-40B4-BE49-F238E27FC236}">
                    <a16:creationId xmlns:a16="http://schemas.microsoft.com/office/drawing/2014/main" id="{8928F500-E7EA-4453-AA5F-50185A2DF884}"/>
                  </a:ext>
                </a:extLst>
              </p:cNvPr>
              <p:cNvSpPr txBox="1"/>
              <p:nvPr/>
            </p:nvSpPr>
            <p:spPr bwMode="auto">
              <a:xfrm>
                <a:off x="7916715" y="2215208"/>
                <a:ext cx="642341" cy="438150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ctr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defRPr/>
                </a:pPr>
                <a:r>
                  <a:rPr lang="en-US" sz="3200" dirty="0">
                    <a:solidFill>
                      <a:schemeClr val="tx1"/>
                    </a:solidFill>
                    <a:ea typeface="Calibri"/>
                    <a:cs typeface="Times New Roman"/>
                  </a:rPr>
                  <a:t>5V</a:t>
                </a:r>
                <a:endParaRPr lang="en-US" sz="2400" dirty="0">
                  <a:solidFill>
                    <a:schemeClr val="tx1"/>
                  </a:solidFill>
                  <a:ea typeface="Calibri"/>
                  <a:cs typeface="Times New Roman"/>
                </a:endParaRPr>
              </a:p>
            </p:txBody>
          </p:sp>
          <p:cxnSp>
            <p:nvCxnSpPr>
              <p:cNvPr id="36" name="AutoShape 3">
                <a:extLst>
                  <a:ext uri="{FF2B5EF4-FFF2-40B4-BE49-F238E27FC236}">
                    <a16:creationId xmlns:a16="http://schemas.microsoft.com/office/drawing/2014/main" id="{D703CA9E-28A3-4123-BF9E-6733167A0AE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8105089" y="2569499"/>
                <a:ext cx="275533" cy="0"/>
              </a:xfrm>
              <a:prstGeom prst="straightConnector1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6" name="AutoShape 4">
              <a:extLst>
                <a:ext uri="{FF2B5EF4-FFF2-40B4-BE49-F238E27FC236}">
                  <a16:creationId xmlns:a16="http://schemas.microsoft.com/office/drawing/2014/main" id="{73D3D614-CC15-41F1-B404-BECEA83B96E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252678" y="5252391"/>
              <a:ext cx="99650" cy="0"/>
            </a:xfrm>
            <a:prstGeom prst="straightConnector1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" name="AutoShape 7">
              <a:extLst>
                <a:ext uri="{FF2B5EF4-FFF2-40B4-BE49-F238E27FC236}">
                  <a16:creationId xmlns:a16="http://schemas.microsoft.com/office/drawing/2014/main" id="{8E991F65-3149-4CA7-BCCE-689CBADDC8E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8209836" y="4345928"/>
              <a:ext cx="182163" cy="100770"/>
            </a:xfrm>
            <a:prstGeom prst="straightConnector1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" name="AutoShape 8">
              <a:extLst>
                <a:ext uri="{FF2B5EF4-FFF2-40B4-BE49-F238E27FC236}">
                  <a16:creationId xmlns:a16="http://schemas.microsoft.com/office/drawing/2014/main" id="{110A3C85-9EC1-47DB-B0F0-7CF1A4FDD8D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209836" y="4446698"/>
              <a:ext cx="182163" cy="50385"/>
            </a:xfrm>
            <a:prstGeom prst="straightConnector1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AutoShape 9">
              <a:extLst>
                <a:ext uri="{FF2B5EF4-FFF2-40B4-BE49-F238E27FC236}">
                  <a16:creationId xmlns:a16="http://schemas.microsoft.com/office/drawing/2014/main" id="{B17A3ECE-C978-4780-BE78-3FE2B5DD498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8209836" y="4497084"/>
              <a:ext cx="182163" cy="106369"/>
            </a:xfrm>
            <a:prstGeom prst="straightConnector1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AutoShape 10">
              <a:extLst>
                <a:ext uri="{FF2B5EF4-FFF2-40B4-BE49-F238E27FC236}">
                  <a16:creationId xmlns:a16="http://schemas.microsoft.com/office/drawing/2014/main" id="{16D7BE71-BC2A-4C19-8BA6-D46094F0496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209836" y="4602892"/>
              <a:ext cx="182163" cy="50385"/>
            </a:xfrm>
            <a:prstGeom prst="straightConnector1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AutoShape 13">
              <a:extLst>
                <a:ext uri="{FF2B5EF4-FFF2-40B4-BE49-F238E27FC236}">
                  <a16:creationId xmlns:a16="http://schemas.microsoft.com/office/drawing/2014/main" id="{0708015B-ABED-4BA3-92FE-E311DECF5F7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257522" y="4278378"/>
              <a:ext cx="134477" cy="67550"/>
            </a:xfrm>
            <a:prstGeom prst="straightConnector1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" name="AutoShape 14">
              <a:extLst>
                <a:ext uri="{FF2B5EF4-FFF2-40B4-BE49-F238E27FC236}">
                  <a16:creationId xmlns:a16="http://schemas.microsoft.com/office/drawing/2014/main" id="{DE02DBF4-42D2-43BE-9A8B-576646919E4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8290859" y="4653278"/>
              <a:ext cx="101141" cy="72775"/>
            </a:xfrm>
            <a:prstGeom prst="straightConnector1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" name="AutoShape 15">
              <a:extLst>
                <a:ext uri="{FF2B5EF4-FFF2-40B4-BE49-F238E27FC236}">
                  <a16:creationId xmlns:a16="http://schemas.microsoft.com/office/drawing/2014/main" id="{7B5C2E54-22BF-47D2-B9DA-37FE6993300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296958" y="4720458"/>
              <a:ext cx="0" cy="419876"/>
            </a:xfrm>
            <a:prstGeom prst="straightConnector1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AutoShape 3">
              <a:extLst>
                <a:ext uri="{FF2B5EF4-FFF2-40B4-BE49-F238E27FC236}">
                  <a16:creationId xmlns:a16="http://schemas.microsoft.com/office/drawing/2014/main" id="{46056C52-A04E-4650-92C1-89A8FAACEBB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166992" y="5138103"/>
              <a:ext cx="263089" cy="0"/>
            </a:xfrm>
            <a:prstGeom prst="straightConnector1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AutoShape 3">
              <a:extLst>
                <a:ext uri="{FF2B5EF4-FFF2-40B4-BE49-F238E27FC236}">
                  <a16:creationId xmlns:a16="http://schemas.microsoft.com/office/drawing/2014/main" id="{CA4E018C-0E5A-4C63-85CF-B66CC80ED2C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209836" y="5200010"/>
              <a:ext cx="178671" cy="0"/>
            </a:xfrm>
            <a:prstGeom prst="straightConnector1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" name="Text Box 40">
              <a:extLst>
                <a:ext uri="{FF2B5EF4-FFF2-40B4-BE49-F238E27FC236}">
                  <a16:creationId xmlns:a16="http://schemas.microsoft.com/office/drawing/2014/main" id="{31284AC7-21A4-45A1-A55D-5E2080867EB9}"/>
                </a:ext>
              </a:extLst>
            </p:cNvPr>
            <p:cNvSpPr txBox="1"/>
            <p:nvPr/>
          </p:nvSpPr>
          <p:spPr bwMode="auto">
            <a:xfrm>
              <a:off x="6473030" y="3875793"/>
              <a:ext cx="1463355" cy="349488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r" eaLnBrk="1" hangingPunct="1">
                <a:lnSpc>
                  <a:spcPct val="115000"/>
                </a:lnSpc>
                <a:spcAft>
                  <a:spcPts val="1000"/>
                </a:spcAft>
                <a:defRPr/>
              </a:pPr>
              <a:r>
                <a:rPr lang="en-US" sz="2800" dirty="0">
                  <a:ea typeface="Calibri" pitchFamily="34" charset="0"/>
                  <a:cs typeface="Times New Roman" pitchFamily="18" charset="0"/>
                </a:rPr>
                <a:t>analog input 5</a:t>
              </a:r>
            </a:p>
          </p:txBody>
        </p:sp>
        <p:sp>
          <p:nvSpPr>
            <p:cNvPr id="17" name="Text Box 6">
              <a:extLst>
                <a:ext uri="{FF2B5EF4-FFF2-40B4-BE49-F238E27FC236}">
                  <a16:creationId xmlns:a16="http://schemas.microsoft.com/office/drawing/2014/main" id="{88BE5E29-100E-4B3D-9916-9EF2CF8D7616}"/>
                </a:ext>
              </a:extLst>
            </p:cNvPr>
            <p:cNvSpPr txBox="1"/>
            <p:nvPr/>
          </p:nvSpPr>
          <p:spPr bwMode="auto">
            <a:xfrm>
              <a:off x="6849489" y="3093942"/>
              <a:ext cx="1188680" cy="30045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US" sz="2800" dirty="0">
                  <a:solidFill>
                    <a:schemeClr val="tx1"/>
                  </a:solidFill>
                  <a:ea typeface="Calibri"/>
                  <a:cs typeface="Calibri"/>
                </a:rPr>
                <a:t>thermistor</a:t>
              </a:r>
              <a:endParaRPr lang="en-US" sz="2800" dirty="0">
                <a:solidFill>
                  <a:schemeClr val="tx1"/>
                </a:solidFill>
                <a:ea typeface="Calibri"/>
                <a:cs typeface="Times New Roman"/>
              </a:endParaRPr>
            </a:p>
          </p:txBody>
        </p:sp>
        <p:sp>
          <p:nvSpPr>
            <p:cNvPr id="18" name="Text Box 6">
              <a:extLst>
                <a:ext uri="{FF2B5EF4-FFF2-40B4-BE49-F238E27FC236}">
                  <a16:creationId xmlns:a16="http://schemas.microsoft.com/office/drawing/2014/main" id="{B40CC30F-38C2-427C-87AF-5AB559F7E161}"/>
                </a:ext>
              </a:extLst>
            </p:cNvPr>
            <p:cNvSpPr txBox="1"/>
            <p:nvPr/>
          </p:nvSpPr>
          <p:spPr bwMode="auto">
            <a:xfrm>
              <a:off x="7296469" y="4356242"/>
              <a:ext cx="880155" cy="332852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US" sz="2800" dirty="0">
                  <a:solidFill>
                    <a:schemeClr val="tx1"/>
                  </a:solidFill>
                </a:rPr>
                <a:t>10k</a:t>
              </a:r>
              <a:r>
                <a:rPr lang="en-US" sz="2800" dirty="0">
                  <a:solidFill>
                    <a:schemeClr val="tx1"/>
                  </a:solidFill>
                  <a:latin typeface="Symbol" pitchFamily="18" charset="2"/>
                </a:rPr>
                <a:t>W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10373A0-7BF6-4854-959E-9E8AA4A3841C}"/>
                </a:ext>
              </a:extLst>
            </p:cNvPr>
            <p:cNvGrpSpPr/>
            <p:nvPr/>
          </p:nvGrpSpPr>
          <p:grpSpPr>
            <a:xfrm>
              <a:off x="8139370" y="2896811"/>
              <a:ext cx="299129" cy="2141443"/>
              <a:chOff x="5165842" y="2573689"/>
              <a:chExt cx="299129" cy="2141443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AF7871C-A386-4447-ADB0-D505F0DE0A00}"/>
                  </a:ext>
                </a:extLst>
              </p:cNvPr>
              <p:cNvSpPr/>
              <p:nvPr/>
            </p:nvSpPr>
            <p:spPr>
              <a:xfrm>
                <a:off x="5392280" y="2573689"/>
                <a:ext cx="45719" cy="3717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3600" dirty="0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82206BC-CCEE-4A18-998D-D9A982E53A31}"/>
                  </a:ext>
                </a:extLst>
              </p:cNvPr>
              <p:cNvSpPr/>
              <p:nvPr/>
            </p:nvSpPr>
            <p:spPr>
              <a:xfrm>
                <a:off x="5165842" y="2610948"/>
                <a:ext cx="45719" cy="3717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3600" dirty="0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CB368EA-D15B-465A-8427-216E69BD2A6E}"/>
                  </a:ext>
                </a:extLst>
              </p:cNvPr>
              <p:cNvSpPr/>
              <p:nvPr/>
            </p:nvSpPr>
            <p:spPr>
              <a:xfrm>
                <a:off x="5419252" y="3999576"/>
                <a:ext cx="45719" cy="3717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3600" dirty="0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D8FC8C09-3E85-4582-8F48-74DD86EB7B8D}"/>
                  </a:ext>
                </a:extLst>
              </p:cNvPr>
              <p:cNvSpPr/>
              <p:nvPr/>
            </p:nvSpPr>
            <p:spPr>
              <a:xfrm>
                <a:off x="5190240" y="4031409"/>
                <a:ext cx="45719" cy="3717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3600" dirty="0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FE651245-49ED-4A7E-87BE-E86F5206A174}"/>
                  </a:ext>
                </a:extLst>
              </p:cNvPr>
              <p:cNvSpPr/>
              <p:nvPr/>
            </p:nvSpPr>
            <p:spPr>
              <a:xfrm>
                <a:off x="5266958" y="4343400"/>
                <a:ext cx="45719" cy="3717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3600" dirty="0"/>
              </a:p>
            </p:txBody>
          </p:sp>
        </p:grpSp>
        <p:grpSp>
          <p:nvGrpSpPr>
            <p:cNvPr id="20" name="Group 12">
              <a:extLst>
                <a:ext uri="{FF2B5EF4-FFF2-40B4-BE49-F238E27FC236}">
                  <a16:creationId xmlns:a16="http://schemas.microsoft.com/office/drawing/2014/main" id="{935B0048-E02D-4D8A-868F-2B73770EE83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55165" y="3852751"/>
              <a:ext cx="1447800" cy="66675"/>
              <a:chOff x="-321" y="139005"/>
              <a:chExt cx="1448099" cy="66674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8591FE0E-F177-4BEC-8211-4BC346BF1094}"/>
                  </a:ext>
                </a:extLst>
              </p:cNvPr>
              <p:cNvSpPr/>
              <p:nvPr/>
            </p:nvSpPr>
            <p:spPr>
              <a:xfrm>
                <a:off x="1381089" y="139005"/>
                <a:ext cx="66689" cy="66674"/>
              </a:xfrm>
              <a:prstGeom prst="ellipse">
                <a:avLst/>
              </a:prstGeom>
              <a:solidFill>
                <a:srgbClr val="C0000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 sz="3600" dirty="0"/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3A7D6268-98A8-4F37-9E40-44B148593956}"/>
                  </a:ext>
                </a:extLst>
              </p:cNvPr>
              <p:cNvCxnSpPr/>
              <p:nvPr/>
            </p:nvCxnSpPr>
            <p:spPr>
              <a:xfrm flipH="1">
                <a:off x="-321" y="167580"/>
                <a:ext cx="1390937" cy="0"/>
              </a:xfrm>
              <a:prstGeom prst="line">
                <a:avLst/>
              </a:prstGeom>
              <a:ln w="1905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CDD3D73-4778-4D9E-BB0A-CF0FA37F4AB4}"/>
                </a:ext>
              </a:extLst>
            </p:cNvPr>
            <p:cNvGrpSpPr/>
            <p:nvPr/>
          </p:nvGrpSpPr>
          <p:grpSpPr>
            <a:xfrm>
              <a:off x="8064903" y="2459675"/>
              <a:ext cx="444020" cy="1827967"/>
              <a:chOff x="7419278" y="1149252"/>
              <a:chExt cx="444020" cy="1827967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D44F84C-C25E-4792-9F42-14D66752D17D}"/>
                  </a:ext>
                </a:extLst>
              </p:cNvPr>
              <p:cNvSpPr/>
              <p:nvPr/>
            </p:nvSpPr>
            <p:spPr>
              <a:xfrm>
                <a:off x="7523356" y="1676400"/>
                <a:ext cx="191164" cy="479502"/>
              </a:xfrm>
              <a:prstGeom prst="rect">
                <a:avLst/>
              </a:prstGeom>
              <a:ln w="19050">
                <a:solidFill>
                  <a:srgbClr val="002060"/>
                </a:solidFill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3600" dirty="0"/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8ED37077-57A4-4C7C-859C-E02D41A65990}"/>
                  </a:ext>
                </a:extLst>
              </p:cNvPr>
              <p:cNvCxnSpPr/>
              <p:nvPr/>
            </p:nvCxnSpPr>
            <p:spPr bwMode="auto">
              <a:xfrm flipH="1">
                <a:off x="7419278" y="1821367"/>
                <a:ext cx="379142" cy="34197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B60FA94C-B882-4486-B9C6-59666170F370}"/>
                  </a:ext>
                </a:extLst>
              </p:cNvPr>
              <p:cNvCxnSpPr/>
              <p:nvPr/>
            </p:nvCxnSpPr>
            <p:spPr bwMode="auto">
              <a:xfrm>
                <a:off x="7791277" y="1639230"/>
                <a:ext cx="0" cy="197005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A26E5648-6D21-482E-880E-9717395AE6AC}"/>
                  </a:ext>
                </a:extLst>
              </p:cNvPr>
              <p:cNvSpPr/>
              <p:nvPr/>
            </p:nvSpPr>
            <p:spPr>
              <a:xfrm rot="16200000" flipV="1">
                <a:off x="7775487" y="1817188"/>
                <a:ext cx="129904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3600" dirty="0"/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8FBA2414-E1A0-4B53-982C-F6EBA91FA11D}"/>
                  </a:ext>
                </a:extLst>
              </p:cNvPr>
              <p:cNvCxnSpPr/>
              <p:nvPr/>
            </p:nvCxnSpPr>
            <p:spPr bwMode="auto">
              <a:xfrm flipH="1">
                <a:off x="7620200" y="2153521"/>
                <a:ext cx="1" cy="823698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A718D962-68FA-400E-BAAE-B8F85DCCE1A0}"/>
                  </a:ext>
                </a:extLst>
              </p:cNvPr>
              <p:cNvCxnSpPr/>
              <p:nvPr/>
            </p:nvCxnSpPr>
            <p:spPr bwMode="auto">
              <a:xfrm flipH="1">
                <a:off x="7620199" y="1149252"/>
                <a:ext cx="1261" cy="529529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3C5A7C40-08A6-4728-9D4B-9FB829731332}"/>
              </a:ext>
            </a:extLst>
          </p:cNvPr>
          <p:cNvSpPr txBox="1"/>
          <p:nvPr/>
        </p:nvSpPr>
        <p:spPr>
          <a:xfrm>
            <a:off x="370845" y="910881"/>
            <a:ext cx="65415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This circuit returns an </a:t>
            </a:r>
            <a:r>
              <a:rPr lang="en-US" sz="2800" dirty="0" err="1"/>
              <a:t>analogRead</a:t>
            </a:r>
            <a:r>
              <a:rPr lang="en-US" sz="2800" dirty="0"/>
              <a:t> value of 419 at room temperature (73°). What is the resistance of the thermistor?</a:t>
            </a:r>
          </a:p>
        </p:txBody>
      </p:sp>
    </p:spTree>
    <p:extLst>
      <p:ext uri="{BB962C8B-B14F-4D97-AF65-F5344CB8AC3E}">
        <p14:creationId xmlns:p14="http://schemas.microsoft.com/office/powerpoint/2010/main" val="2873235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484" y="153932"/>
            <a:ext cx="10515600" cy="705609"/>
          </a:xfrm>
        </p:spPr>
        <p:txBody>
          <a:bodyPr/>
          <a:lstStyle/>
          <a:p>
            <a:r>
              <a:rPr lang="en-US" dirty="0"/>
              <a:t>Collect Data Using Arduino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502" y="967536"/>
            <a:ext cx="11048996" cy="993470"/>
          </a:xfrm>
        </p:spPr>
        <p:txBody>
          <a:bodyPr>
            <a:noAutofit/>
          </a:bodyPr>
          <a:lstStyle/>
          <a:p>
            <a:r>
              <a:rPr lang="en-US" sz="2400" dirty="0"/>
              <a:t>Analog values can be converted to voltage drop across the 10k</a:t>
            </a:r>
            <a:r>
              <a:rPr lang="el-GR" sz="2400" dirty="0">
                <a:latin typeface="Calibri" panose="020F0502020204030204" pitchFamily="34" charset="0"/>
              </a:rPr>
              <a:t>Ω</a:t>
            </a:r>
            <a:r>
              <a:rPr lang="en-US" sz="2400" dirty="0">
                <a:latin typeface="Calibri" panose="020F0502020204030204" pitchFamily="34" charset="0"/>
              </a:rPr>
              <a:t> resistor</a:t>
            </a:r>
          </a:p>
          <a:p>
            <a:pPr lvl="1"/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B20FD-57B4-4116-B954-02381E95969F}" type="slidenum">
              <a:rPr lang="en-US" smtClean="0"/>
              <a:pPr/>
              <a:t>10</a:t>
            </a:fld>
            <a:endParaRPr lang="en-US" dirty="0"/>
          </a:p>
        </p:txBody>
      </p:sp>
      <p:grpSp>
        <p:nvGrpSpPr>
          <p:cNvPr id="44" name="Group 43"/>
          <p:cNvGrpSpPr/>
          <p:nvPr/>
        </p:nvGrpSpPr>
        <p:grpSpPr>
          <a:xfrm>
            <a:off x="9411029" y="266711"/>
            <a:ext cx="1952469" cy="2395120"/>
            <a:chOff x="5691381" y="2106186"/>
            <a:chExt cx="2896917" cy="3146205"/>
          </a:xfrm>
        </p:grpSpPr>
        <p:grpSp>
          <p:nvGrpSpPr>
            <p:cNvPr id="45" name="Group 44"/>
            <p:cNvGrpSpPr/>
            <p:nvPr/>
          </p:nvGrpSpPr>
          <p:grpSpPr>
            <a:xfrm>
              <a:off x="7945957" y="2106186"/>
              <a:ext cx="642341" cy="438150"/>
              <a:chOff x="7916715" y="2215208"/>
              <a:chExt cx="642341" cy="438150"/>
            </a:xfrm>
          </p:grpSpPr>
          <p:sp>
            <p:nvSpPr>
              <p:cNvPr id="75" name="Text Box 61"/>
              <p:cNvSpPr txBox="1"/>
              <p:nvPr/>
            </p:nvSpPr>
            <p:spPr bwMode="auto">
              <a:xfrm>
                <a:off x="7916715" y="2215208"/>
                <a:ext cx="642341" cy="438150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ctr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defRPr/>
                </a:pPr>
                <a:r>
                  <a:rPr lang="en-US" sz="1600" dirty="0">
                    <a:solidFill>
                      <a:schemeClr val="tx1"/>
                    </a:solidFill>
                    <a:ea typeface="Calibri"/>
                    <a:cs typeface="Times New Roman"/>
                  </a:rPr>
                  <a:t>5V</a:t>
                </a:r>
                <a:endParaRPr lang="en-US" sz="1200" dirty="0">
                  <a:solidFill>
                    <a:schemeClr val="tx1"/>
                  </a:solidFill>
                  <a:ea typeface="Calibri"/>
                  <a:cs typeface="Times New Roman"/>
                </a:endParaRPr>
              </a:p>
            </p:txBody>
          </p:sp>
          <p:cxnSp>
            <p:nvCxnSpPr>
              <p:cNvPr id="76" name="AutoShape 3"/>
              <p:cNvCxnSpPr>
                <a:cxnSpLocks noChangeShapeType="1"/>
              </p:cNvCxnSpPr>
              <p:nvPr/>
            </p:nvCxnSpPr>
            <p:spPr bwMode="auto">
              <a:xfrm>
                <a:off x="8105089" y="2569499"/>
                <a:ext cx="275533" cy="0"/>
              </a:xfrm>
              <a:prstGeom prst="straightConnector1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46" name="AutoShape 4"/>
            <p:cNvCxnSpPr>
              <a:cxnSpLocks noChangeShapeType="1"/>
            </p:cNvCxnSpPr>
            <p:nvPr/>
          </p:nvCxnSpPr>
          <p:spPr bwMode="auto">
            <a:xfrm>
              <a:off x="8252678" y="5252391"/>
              <a:ext cx="99650" cy="0"/>
            </a:xfrm>
            <a:prstGeom prst="straightConnector1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7" name="AutoShape 7"/>
            <p:cNvCxnSpPr>
              <a:cxnSpLocks noChangeShapeType="1"/>
            </p:cNvCxnSpPr>
            <p:nvPr/>
          </p:nvCxnSpPr>
          <p:spPr bwMode="auto">
            <a:xfrm flipH="1">
              <a:off x="8209836" y="4345928"/>
              <a:ext cx="182163" cy="100770"/>
            </a:xfrm>
            <a:prstGeom prst="straightConnector1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8" name="AutoShape 8"/>
            <p:cNvCxnSpPr>
              <a:cxnSpLocks noChangeShapeType="1"/>
            </p:cNvCxnSpPr>
            <p:nvPr/>
          </p:nvCxnSpPr>
          <p:spPr bwMode="auto">
            <a:xfrm>
              <a:off x="8209836" y="4446698"/>
              <a:ext cx="182163" cy="50385"/>
            </a:xfrm>
            <a:prstGeom prst="straightConnector1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" name="AutoShape 9"/>
            <p:cNvCxnSpPr>
              <a:cxnSpLocks noChangeShapeType="1"/>
            </p:cNvCxnSpPr>
            <p:nvPr/>
          </p:nvCxnSpPr>
          <p:spPr bwMode="auto">
            <a:xfrm flipH="1">
              <a:off x="8209836" y="4497084"/>
              <a:ext cx="182163" cy="106369"/>
            </a:xfrm>
            <a:prstGeom prst="straightConnector1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0" name="AutoShape 10"/>
            <p:cNvCxnSpPr>
              <a:cxnSpLocks noChangeShapeType="1"/>
            </p:cNvCxnSpPr>
            <p:nvPr/>
          </p:nvCxnSpPr>
          <p:spPr bwMode="auto">
            <a:xfrm>
              <a:off x="8209836" y="4602892"/>
              <a:ext cx="182163" cy="50385"/>
            </a:xfrm>
            <a:prstGeom prst="straightConnector1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" name="AutoShape 13"/>
            <p:cNvCxnSpPr>
              <a:cxnSpLocks noChangeShapeType="1"/>
            </p:cNvCxnSpPr>
            <p:nvPr/>
          </p:nvCxnSpPr>
          <p:spPr bwMode="auto">
            <a:xfrm>
              <a:off x="8257522" y="4278378"/>
              <a:ext cx="134477" cy="67550"/>
            </a:xfrm>
            <a:prstGeom prst="straightConnector1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2" name="AutoShape 14"/>
            <p:cNvCxnSpPr>
              <a:cxnSpLocks noChangeShapeType="1"/>
            </p:cNvCxnSpPr>
            <p:nvPr/>
          </p:nvCxnSpPr>
          <p:spPr bwMode="auto">
            <a:xfrm flipH="1">
              <a:off x="8290859" y="4653278"/>
              <a:ext cx="101141" cy="72775"/>
            </a:xfrm>
            <a:prstGeom prst="straightConnector1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3" name="AutoShape 15"/>
            <p:cNvCxnSpPr>
              <a:cxnSpLocks noChangeShapeType="1"/>
            </p:cNvCxnSpPr>
            <p:nvPr/>
          </p:nvCxnSpPr>
          <p:spPr bwMode="auto">
            <a:xfrm>
              <a:off x="8296958" y="4720458"/>
              <a:ext cx="0" cy="419876"/>
            </a:xfrm>
            <a:prstGeom prst="straightConnector1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4" name="AutoShape 3"/>
            <p:cNvCxnSpPr>
              <a:cxnSpLocks noChangeShapeType="1"/>
            </p:cNvCxnSpPr>
            <p:nvPr/>
          </p:nvCxnSpPr>
          <p:spPr bwMode="auto">
            <a:xfrm>
              <a:off x="8166992" y="5138103"/>
              <a:ext cx="263089" cy="0"/>
            </a:xfrm>
            <a:prstGeom prst="straightConnector1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5" name="AutoShape 3"/>
            <p:cNvCxnSpPr>
              <a:cxnSpLocks noChangeShapeType="1"/>
            </p:cNvCxnSpPr>
            <p:nvPr/>
          </p:nvCxnSpPr>
          <p:spPr bwMode="auto">
            <a:xfrm>
              <a:off x="8209836" y="5200010"/>
              <a:ext cx="178671" cy="0"/>
            </a:xfrm>
            <a:prstGeom prst="straightConnector1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6" name="Text Box 40"/>
            <p:cNvSpPr txBox="1"/>
            <p:nvPr/>
          </p:nvSpPr>
          <p:spPr bwMode="auto">
            <a:xfrm>
              <a:off x="5691381" y="3846920"/>
              <a:ext cx="2023141" cy="349488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r" eaLnBrk="1" hangingPunct="1">
                <a:lnSpc>
                  <a:spcPct val="115000"/>
                </a:lnSpc>
                <a:spcAft>
                  <a:spcPts val="1000"/>
                </a:spcAft>
                <a:defRPr/>
              </a:pPr>
              <a:r>
                <a:rPr lang="en-US" sz="1400" dirty="0">
                  <a:ea typeface="Calibri" pitchFamily="34" charset="0"/>
                  <a:cs typeface="Times New Roman" pitchFamily="18" charset="0"/>
                </a:rPr>
                <a:t>analog input 5</a:t>
              </a:r>
            </a:p>
          </p:txBody>
        </p:sp>
        <p:sp>
          <p:nvSpPr>
            <p:cNvPr id="57" name="Text Box 6"/>
            <p:cNvSpPr txBox="1"/>
            <p:nvPr/>
          </p:nvSpPr>
          <p:spPr bwMode="auto">
            <a:xfrm>
              <a:off x="6459011" y="3093942"/>
              <a:ext cx="1579158" cy="30045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US" sz="1400" dirty="0">
                  <a:solidFill>
                    <a:schemeClr val="tx1"/>
                  </a:solidFill>
                  <a:ea typeface="Calibri"/>
                  <a:cs typeface="Calibri"/>
                </a:rPr>
                <a:t>thermistor</a:t>
              </a:r>
              <a:endParaRPr lang="en-US" sz="1400" dirty="0">
                <a:solidFill>
                  <a:schemeClr val="tx1"/>
                </a:solidFill>
                <a:ea typeface="Calibri"/>
                <a:cs typeface="Times New Roman"/>
              </a:endParaRPr>
            </a:p>
          </p:txBody>
        </p:sp>
        <p:sp>
          <p:nvSpPr>
            <p:cNvPr id="58" name="Text Box 6"/>
            <p:cNvSpPr txBox="1"/>
            <p:nvPr/>
          </p:nvSpPr>
          <p:spPr bwMode="auto">
            <a:xfrm>
              <a:off x="7078109" y="4356242"/>
              <a:ext cx="1098516" cy="332852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US" sz="1400" dirty="0">
                  <a:solidFill>
                    <a:schemeClr val="tx1"/>
                  </a:solidFill>
                </a:rPr>
                <a:t>10k</a:t>
              </a:r>
              <a:r>
                <a:rPr lang="en-US" sz="1400" dirty="0">
                  <a:solidFill>
                    <a:schemeClr val="tx1"/>
                  </a:solidFill>
                  <a:latin typeface="Symbol" pitchFamily="18" charset="2"/>
                </a:rPr>
                <a:t>W</a:t>
              </a:r>
            </a:p>
          </p:txBody>
        </p:sp>
        <p:grpSp>
          <p:nvGrpSpPr>
            <p:cNvPr id="59" name="Group 58"/>
            <p:cNvGrpSpPr/>
            <p:nvPr/>
          </p:nvGrpSpPr>
          <p:grpSpPr>
            <a:xfrm>
              <a:off x="8139370" y="2896811"/>
              <a:ext cx="299129" cy="2141443"/>
              <a:chOff x="5165842" y="2573689"/>
              <a:chExt cx="299129" cy="2141443"/>
            </a:xfrm>
          </p:grpSpPr>
          <p:sp>
            <p:nvSpPr>
              <p:cNvPr id="70" name="Rectangle 69"/>
              <p:cNvSpPr/>
              <p:nvPr/>
            </p:nvSpPr>
            <p:spPr>
              <a:xfrm>
                <a:off x="5392280" y="2573689"/>
                <a:ext cx="45719" cy="3717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5165842" y="2610948"/>
                <a:ext cx="45719" cy="3717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5419252" y="3999576"/>
                <a:ext cx="45719" cy="3717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5190240" y="4031409"/>
                <a:ext cx="45719" cy="3717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5266958" y="4343400"/>
                <a:ext cx="45719" cy="3717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60" name="Group 12"/>
            <p:cNvGrpSpPr>
              <a:grpSpLocks/>
            </p:cNvGrpSpPr>
            <p:nvPr/>
          </p:nvGrpSpPr>
          <p:grpSpPr bwMode="auto">
            <a:xfrm>
              <a:off x="6855165" y="3852751"/>
              <a:ext cx="1447800" cy="66675"/>
              <a:chOff x="-321" y="139005"/>
              <a:chExt cx="1448099" cy="66674"/>
            </a:xfrm>
          </p:grpSpPr>
          <p:sp>
            <p:nvSpPr>
              <p:cNvPr id="68" name="Oval 67"/>
              <p:cNvSpPr/>
              <p:nvPr/>
            </p:nvSpPr>
            <p:spPr>
              <a:xfrm>
                <a:off x="1381089" y="139005"/>
                <a:ext cx="66689" cy="66674"/>
              </a:xfrm>
              <a:prstGeom prst="ellipse">
                <a:avLst/>
              </a:prstGeom>
              <a:solidFill>
                <a:srgbClr val="C0000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 dirty="0"/>
              </a:p>
            </p:txBody>
          </p:sp>
          <p:cxnSp>
            <p:nvCxnSpPr>
              <p:cNvPr id="69" name="Straight Connector 68"/>
              <p:cNvCxnSpPr/>
              <p:nvPr/>
            </p:nvCxnSpPr>
            <p:spPr>
              <a:xfrm flipH="1">
                <a:off x="-321" y="167580"/>
                <a:ext cx="1390937" cy="0"/>
              </a:xfrm>
              <a:prstGeom prst="line">
                <a:avLst/>
              </a:prstGeom>
              <a:ln w="1905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Group 60"/>
            <p:cNvGrpSpPr/>
            <p:nvPr/>
          </p:nvGrpSpPr>
          <p:grpSpPr>
            <a:xfrm>
              <a:off x="8064903" y="2459675"/>
              <a:ext cx="434854" cy="1827967"/>
              <a:chOff x="7419278" y="1149252"/>
              <a:chExt cx="434854" cy="1827967"/>
            </a:xfrm>
          </p:grpSpPr>
          <p:sp>
            <p:nvSpPr>
              <p:cNvPr id="62" name="Rectangle 61"/>
              <p:cNvSpPr/>
              <p:nvPr/>
            </p:nvSpPr>
            <p:spPr>
              <a:xfrm>
                <a:off x="7523356" y="1676400"/>
                <a:ext cx="191164" cy="479502"/>
              </a:xfrm>
              <a:prstGeom prst="rect">
                <a:avLst/>
              </a:prstGeom>
              <a:ln w="19050">
                <a:solidFill>
                  <a:srgbClr val="002060"/>
                </a:solidFill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63" name="Straight Connector 62"/>
              <p:cNvCxnSpPr/>
              <p:nvPr/>
            </p:nvCxnSpPr>
            <p:spPr bwMode="auto">
              <a:xfrm flipH="1">
                <a:off x="7419278" y="1821367"/>
                <a:ext cx="379142" cy="34197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 bwMode="auto">
              <a:xfrm>
                <a:off x="7791277" y="1639230"/>
                <a:ext cx="0" cy="197005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Rectangle 64"/>
              <p:cNvSpPr/>
              <p:nvPr/>
            </p:nvSpPr>
            <p:spPr>
              <a:xfrm rot="16200000" flipV="1">
                <a:off x="7766321" y="1817188"/>
                <a:ext cx="129903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66" name="Straight Connector 65"/>
              <p:cNvCxnSpPr/>
              <p:nvPr/>
            </p:nvCxnSpPr>
            <p:spPr bwMode="auto">
              <a:xfrm flipH="1">
                <a:off x="7620200" y="2153521"/>
                <a:ext cx="1" cy="823698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 bwMode="auto">
              <a:xfrm flipH="1">
                <a:off x="7620199" y="1149252"/>
                <a:ext cx="1261" cy="529529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/>
              <p:cNvSpPr txBox="1"/>
              <p:nvPr/>
            </p:nvSpPr>
            <p:spPr>
              <a:xfrm>
                <a:off x="2612842" y="1457642"/>
                <a:ext cx="4341701" cy="6183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/>
                        </a:rPr>
                        <m:t>𝑣𝑜𝑙𝑡𝑎𝑔𝑒</m:t>
                      </m:r>
                      <m:r>
                        <a:rPr lang="en-US" i="1" smtClean="0">
                          <a:latin typeface="Cambria Math"/>
                        </a:rPr>
                        <m:t>=</m:t>
                      </m:r>
                      <m:r>
                        <m:rPr>
                          <m:nor/>
                        </m:rPr>
                        <a:rPr lang="en-US" b="1" dirty="0" smtClean="0">
                          <a:solidFill>
                            <a:srgbClr val="D35400"/>
                          </a:solidFill>
                          <a:latin typeface="Courier New" pitchFamily="49" charset="0"/>
                          <a:cs typeface="Courier New" pitchFamily="49" charset="0"/>
                        </a:rPr>
                        <m:t>analogRead</m:t>
                      </m:r>
                      <m:r>
                        <a:rPr lang="en-US" i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  <a:cs typeface="Courier New" pitchFamily="49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/>
                        </a:rPr>
                        <m:t>𝑣𝑎𝑙𝑢𝑒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5 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𝑣𝑜𝑙𝑡𝑠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1023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7" name="TextBox 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2842" y="1457642"/>
                <a:ext cx="4341701" cy="61831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Content Placeholder 2"/>
              <p:cNvSpPr txBox="1">
                <a:spLocks/>
              </p:cNvSpPr>
              <p:nvPr/>
            </p:nvSpPr>
            <p:spPr>
              <a:xfrm>
                <a:off x="314501" y="2394377"/>
                <a:ext cx="11048997" cy="385312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Aft>
                    <a:spcPts val="1200"/>
                  </a:spcAft>
                </a:pPr>
                <a:r>
                  <a:rPr lang="en-US" sz="2400" dirty="0"/>
                  <a:t>Recall Resistors in series and Ohm’s Law: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∙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</m:oMath>
                </a14:m>
                <a:endParaRPr lang="en-US" sz="2400" dirty="0"/>
              </a:p>
              <a:p>
                <a:pPr lvl="1">
                  <a:spcAft>
                    <a:spcPts val="1200"/>
                  </a:spcAft>
                </a:pPr>
                <a:r>
                  <a:rPr lang="en-US" sz="2000" dirty="0"/>
                  <a:t>If the voltage drop across the 10k</a:t>
                </a:r>
                <a:r>
                  <a:rPr lang="el-GR" sz="2000" dirty="0">
                    <a:latin typeface="Calibri" panose="020F0502020204030204" pitchFamily="34" charset="0"/>
                  </a:rPr>
                  <a:t>Ω</a:t>
                </a:r>
                <a:r>
                  <a:rPr lang="en-US" sz="2000" dirty="0">
                    <a:latin typeface="Calibri" panose="020F0502020204030204" pitchFamily="34" charset="0"/>
                  </a:rPr>
                  <a:t> resistor increases, then the voltage drop across the thermistor </a:t>
                </a:r>
                <a:r>
                  <a:rPr lang="en-US" sz="2000" u="sng" dirty="0">
                    <a:latin typeface="Calibri" panose="020F0502020204030204" pitchFamily="34" charset="0"/>
                  </a:rPr>
                  <a:t>		 </a:t>
                </a:r>
                <a:r>
                  <a:rPr lang="en-US" sz="2000" dirty="0">
                    <a:latin typeface="Calibri" panose="020F0502020204030204" pitchFamily="34" charset="0"/>
                  </a:rPr>
                  <a:t>.</a:t>
                </a:r>
              </a:p>
              <a:p>
                <a:pPr lvl="1"/>
                <a:r>
                  <a:rPr lang="en-US" sz="2000" dirty="0">
                    <a:latin typeface="Calibri" panose="020F0502020204030204" pitchFamily="34" charset="0"/>
                  </a:rPr>
                  <a:t>If the voltage drop across the thermistor decreases, then the resistance of the thermistor</a:t>
                </a:r>
              </a:p>
              <a:p>
                <a:pPr marL="457200" lvl="1" indent="0">
                  <a:spcAft>
                    <a:spcPts val="1200"/>
                  </a:spcAft>
                  <a:buNone/>
                </a:pPr>
                <a:r>
                  <a:rPr lang="en-US" sz="2000" dirty="0">
                    <a:latin typeface="Calibri" panose="020F0502020204030204" pitchFamily="34" charset="0"/>
                  </a:rPr>
                  <a:t>   </a:t>
                </a:r>
                <a:r>
                  <a:rPr lang="en-US" sz="2000" u="sng" dirty="0">
                    <a:latin typeface="Calibri" panose="020F0502020204030204" pitchFamily="34" charset="0"/>
                  </a:rPr>
                  <a:t>		 </a:t>
                </a:r>
                <a:r>
                  <a:rPr lang="en-US" sz="2000" dirty="0">
                    <a:latin typeface="Calibri" panose="020F0502020204030204" pitchFamily="34" charset="0"/>
                  </a:rPr>
                  <a:t>.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sz="2400" b="1" dirty="0">
                    <a:latin typeface="Calibri" panose="020F0502020204030204" pitchFamily="34" charset="0"/>
                  </a:rPr>
                  <a:t>Summary: </a:t>
                </a:r>
                <a:r>
                  <a:rPr lang="en-US" sz="2400">
                    <a:latin typeface="Calibri" panose="020F0502020204030204" pitchFamily="34" charset="0"/>
                  </a:rPr>
                  <a:t>An </a:t>
                </a:r>
                <a:r>
                  <a:rPr lang="en-US" sz="2400" b="1" i="1">
                    <a:latin typeface="Calibri" panose="020F0502020204030204" pitchFamily="34" charset="0"/>
                  </a:rPr>
                  <a:t>increase </a:t>
                </a:r>
                <a:r>
                  <a:rPr lang="en-US" sz="2400" b="1" i="1" dirty="0">
                    <a:latin typeface="Calibri" panose="020F0502020204030204" pitchFamily="34" charset="0"/>
                  </a:rPr>
                  <a:t>in analog values </a:t>
                </a:r>
                <a:r>
                  <a:rPr lang="en-US" sz="2400" dirty="0">
                    <a:latin typeface="Calibri" panose="020F0502020204030204" pitchFamily="34" charset="0"/>
                  </a:rPr>
                  <a:t>read by the Arduino means the resistance of the thermistor is </a:t>
                </a:r>
                <a:r>
                  <a:rPr lang="en-US" sz="2400" u="sng" dirty="0">
                    <a:latin typeface="Calibri" panose="020F0502020204030204" pitchFamily="34" charset="0"/>
                  </a:rPr>
                  <a:t>		  </a:t>
                </a:r>
                <a:r>
                  <a:rPr lang="en-US" sz="2400" dirty="0">
                    <a:latin typeface="Calibri" panose="020F0502020204030204" pitchFamily="34" charset="0"/>
                  </a:rPr>
                  <a:t> which means </a:t>
                </a:r>
                <a:r>
                  <a:rPr lang="en-US" sz="2400" b="1" i="1" dirty="0">
                    <a:latin typeface="Calibri" panose="020F0502020204030204" pitchFamily="34" charset="0"/>
                  </a:rPr>
                  <a:t>temperature is increasing</a:t>
                </a:r>
                <a:r>
                  <a:rPr lang="en-US" sz="2400" dirty="0">
                    <a:latin typeface="Calibri" panose="020F0502020204030204" pitchFamily="34" charset="0"/>
                  </a:rPr>
                  <a:t>.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2400" dirty="0">
                    <a:latin typeface="Calibri" panose="020F0502020204030204" pitchFamily="34" charset="0"/>
                  </a:rPr>
                  <a:t>Is this consistent with the values read by your </a:t>
                </a:r>
                <a:r>
                  <a:rPr lang="en-US" sz="2400" dirty="0" err="1">
                    <a:latin typeface="Calibri" panose="020F0502020204030204" pitchFamily="34" charset="0"/>
                  </a:rPr>
                  <a:t>multimeter</a:t>
                </a:r>
                <a:r>
                  <a:rPr lang="en-US" sz="2400" dirty="0">
                    <a:latin typeface="Calibri" panose="020F0502020204030204" pitchFamily="34" charset="0"/>
                  </a:rPr>
                  <a:t> at the beginning of class?</a:t>
                </a:r>
                <a:endParaRPr lang="en-US" sz="2400" dirty="0"/>
              </a:p>
            </p:txBody>
          </p:sp>
        </mc:Choice>
        <mc:Fallback xmlns="">
          <p:sp>
            <p:nvSpPr>
              <p:cNvPr id="78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501" y="2394377"/>
                <a:ext cx="11048997" cy="3853129"/>
              </a:xfrm>
              <a:prstGeom prst="rect">
                <a:avLst/>
              </a:prstGeom>
              <a:blipFill>
                <a:blip r:embed="rId3"/>
                <a:stretch>
                  <a:fillRect l="-773" t="-2215" r="-1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Content Placeholder 2"/>
          <p:cNvSpPr txBox="1">
            <a:spLocks/>
          </p:cNvSpPr>
          <p:nvPr/>
        </p:nvSpPr>
        <p:spPr>
          <a:xfrm>
            <a:off x="1070751" y="3213647"/>
            <a:ext cx="1439164" cy="4002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rgbClr val="003087"/>
                </a:solidFill>
              </a:rPr>
              <a:t>decreases</a:t>
            </a:r>
            <a:endParaRPr lang="en-US" sz="1800" u="sng" dirty="0">
              <a:solidFill>
                <a:srgbClr val="003087"/>
              </a:solidFill>
            </a:endParaRPr>
          </a:p>
        </p:txBody>
      </p:sp>
      <p:sp>
        <p:nvSpPr>
          <p:cNvPr id="79" name="Content Placeholder 2"/>
          <p:cNvSpPr txBox="1">
            <a:spLocks/>
          </p:cNvSpPr>
          <p:nvPr/>
        </p:nvSpPr>
        <p:spPr>
          <a:xfrm>
            <a:off x="1070751" y="4026335"/>
            <a:ext cx="1439164" cy="4002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rgbClr val="003087"/>
                </a:solidFill>
              </a:rPr>
              <a:t>decreases</a:t>
            </a:r>
            <a:endParaRPr lang="en-US" sz="1800" u="sng" dirty="0">
              <a:solidFill>
                <a:srgbClr val="003087"/>
              </a:solidFill>
            </a:endParaRPr>
          </a:p>
        </p:txBody>
      </p:sp>
      <p:sp>
        <p:nvSpPr>
          <p:cNvPr id="80" name="Content Placeholder 2"/>
          <p:cNvSpPr txBox="1">
            <a:spLocks/>
          </p:cNvSpPr>
          <p:nvPr/>
        </p:nvSpPr>
        <p:spPr>
          <a:xfrm>
            <a:off x="2714442" y="4923914"/>
            <a:ext cx="1671291" cy="4002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003087"/>
                </a:solidFill>
              </a:rPr>
              <a:t>decreasing</a:t>
            </a:r>
            <a:endParaRPr lang="en-US" sz="2000" b="1" u="sng" dirty="0">
              <a:solidFill>
                <a:srgbClr val="003087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1070751" y="3259015"/>
            <a:ext cx="1219962" cy="2368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1070751" y="4106951"/>
            <a:ext cx="1116268" cy="1822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2791059" y="4932706"/>
            <a:ext cx="1359793" cy="3173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67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78" grpId="0" uiExpand="1" build="p"/>
      <p:bldP spid="81" grpId="0" animBg="1"/>
      <p:bldP spid="82" grpId="0" animBg="1"/>
      <p:bldP spid="8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677C0-A491-4D0A-B4A4-D2E8336C9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Collection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AB94B-5EB7-4BCE-8654-30088733E3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59" y="1116531"/>
            <a:ext cx="5620293" cy="157350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Collect data and complete data collection sheet.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408E97-F44D-4BAA-AF1F-C31E16AB6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B20FD-57B4-4116-B954-02381E95969F}" type="slidenum">
              <a:rPr lang="en-US" smtClean="0"/>
              <a:pPr/>
              <a:t>11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9290224-46B5-4324-9B33-4FF735B3FA4D}"/>
              </a:ext>
            </a:extLst>
          </p:cNvPr>
          <p:cNvGrpSpPr/>
          <p:nvPr/>
        </p:nvGrpSpPr>
        <p:grpSpPr>
          <a:xfrm>
            <a:off x="3126753" y="2690037"/>
            <a:ext cx="2565422" cy="3587010"/>
            <a:chOff x="6473030" y="2106186"/>
            <a:chExt cx="2115268" cy="314620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A7BE258-ADCF-4161-9260-FE21F0E1BEB8}"/>
                </a:ext>
              </a:extLst>
            </p:cNvPr>
            <p:cNvGrpSpPr/>
            <p:nvPr/>
          </p:nvGrpSpPr>
          <p:grpSpPr>
            <a:xfrm>
              <a:off x="7945957" y="2106186"/>
              <a:ext cx="642341" cy="438150"/>
              <a:chOff x="7916715" y="2215208"/>
              <a:chExt cx="642341" cy="438150"/>
            </a:xfrm>
          </p:grpSpPr>
          <p:sp>
            <p:nvSpPr>
              <p:cNvPr id="37" name="Text Box 61">
                <a:extLst>
                  <a:ext uri="{FF2B5EF4-FFF2-40B4-BE49-F238E27FC236}">
                    <a16:creationId xmlns:a16="http://schemas.microsoft.com/office/drawing/2014/main" id="{78E8CB6A-A901-482E-BBC2-46AC557ABB00}"/>
                  </a:ext>
                </a:extLst>
              </p:cNvPr>
              <p:cNvSpPr txBox="1"/>
              <p:nvPr/>
            </p:nvSpPr>
            <p:spPr bwMode="auto">
              <a:xfrm>
                <a:off x="7916715" y="2215208"/>
                <a:ext cx="642341" cy="438150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ctr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defRPr/>
                </a:pPr>
                <a:r>
                  <a:rPr lang="en-US" sz="2400" dirty="0">
                    <a:solidFill>
                      <a:schemeClr val="tx1"/>
                    </a:solidFill>
                    <a:ea typeface="Calibri"/>
                    <a:cs typeface="Times New Roman"/>
                  </a:rPr>
                  <a:t>5V</a:t>
                </a:r>
                <a:endParaRPr lang="en-US" dirty="0">
                  <a:solidFill>
                    <a:schemeClr val="tx1"/>
                  </a:solidFill>
                  <a:ea typeface="Calibri"/>
                  <a:cs typeface="Times New Roman"/>
                </a:endParaRPr>
              </a:p>
            </p:txBody>
          </p:sp>
          <p:cxnSp>
            <p:nvCxnSpPr>
              <p:cNvPr id="38" name="AutoShape 3">
                <a:extLst>
                  <a:ext uri="{FF2B5EF4-FFF2-40B4-BE49-F238E27FC236}">
                    <a16:creationId xmlns:a16="http://schemas.microsoft.com/office/drawing/2014/main" id="{3A7D93C8-8ECE-4A00-8628-41ED90CEC6B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8105089" y="2569499"/>
                <a:ext cx="275533" cy="0"/>
              </a:xfrm>
              <a:prstGeom prst="straightConnector1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8" name="AutoShape 4">
              <a:extLst>
                <a:ext uri="{FF2B5EF4-FFF2-40B4-BE49-F238E27FC236}">
                  <a16:creationId xmlns:a16="http://schemas.microsoft.com/office/drawing/2014/main" id="{642956B8-8628-41EF-803D-D10ADF0200F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252678" y="5252391"/>
              <a:ext cx="99650" cy="0"/>
            </a:xfrm>
            <a:prstGeom prst="straightConnector1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AutoShape 7">
              <a:extLst>
                <a:ext uri="{FF2B5EF4-FFF2-40B4-BE49-F238E27FC236}">
                  <a16:creationId xmlns:a16="http://schemas.microsoft.com/office/drawing/2014/main" id="{5A1A1F54-F9D5-4DA7-866E-D57989BEF8C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8209836" y="4345928"/>
              <a:ext cx="182163" cy="100770"/>
            </a:xfrm>
            <a:prstGeom prst="straightConnector1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AutoShape 8">
              <a:extLst>
                <a:ext uri="{FF2B5EF4-FFF2-40B4-BE49-F238E27FC236}">
                  <a16:creationId xmlns:a16="http://schemas.microsoft.com/office/drawing/2014/main" id="{15851F52-E988-4E5C-9240-0141D52E136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209836" y="4446698"/>
              <a:ext cx="182163" cy="50385"/>
            </a:xfrm>
            <a:prstGeom prst="straightConnector1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AutoShape 9">
              <a:extLst>
                <a:ext uri="{FF2B5EF4-FFF2-40B4-BE49-F238E27FC236}">
                  <a16:creationId xmlns:a16="http://schemas.microsoft.com/office/drawing/2014/main" id="{D71A1BEF-8F24-4BF5-A3FE-607D2CE4848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8209836" y="4497084"/>
              <a:ext cx="182163" cy="106369"/>
            </a:xfrm>
            <a:prstGeom prst="straightConnector1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" name="AutoShape 10">
              <a:extLst>
                <a:ext uri="{FF2B5EF4-FFF2-40B4-BE49-F238E27FC236}">
                  <a16:creationId xmlns:a16="http://schemas.microsoft.com/office/drawing/2014/main" id="{AF94FDCA-A644-4578-A6FE-32426C99819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209836" y="4602892"/>
              <a:ext cx="182163" cy="50385"/>
            </a:xfrm>
            <a:prstGeom prst="straightConnector1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" name="AutoShape 13">
              <a:extLst>
                <a:ext uri="{FF2B5EF4-FFF2-40B4-BE49-F238E27FC236}">
                  <a16:creationId xmlns:a16="http://schemas.microsoft.com/office/drawing/2014/main" id="{C20A9DE3-A049-4EC9-AEB5-9F6478A2192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257522" y="4278378"/>
              <a:ext cx="134477" cy="67550"/>
            </a:xfrm>
            <a:prstGeom prst="straightConnector1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AutoShape 14">
              <a:extLst>
                <a:ext uri="{FF2B5EF4-FFF2-40B4-BE49-F238E27FC236}">
                  <a16:creationId xmlns:a16="http://schemas.microsoft.com/office/drawing/2014/main" id="{9FBF8077-3493-4850-BB49-3E12971F9BF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8290859" y="4653278"/>
              <a:ext cx="101141" cy="72775"/>
            </a:xfrm>
            <a:prstGeom prst="straightConnector1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AutoShape 15">
              <a:extLst>
                <a:ext uri="{FF2B5EF4-FFF2-40B4-BE49-F238E27FC236}">
                  <a16:creationId xmlns:a16="http://schemas.microsoft.com/office/drawing/2014/main" id="{26DBEC4E-BB1E-4BB4-9151-BF57C825314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296958" y="4720458"/>
              <a:ext cx="0" cy="419876"/>
            </a:xfrm>
            <a:prstGeom prst="straightConnector1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AutoShape 3">
              <a:extLst>
                <a:ext uri="{FF2B5EF4-FFF2-40B4-BE49-F238E27FC236}">
                  <a16:creationId xmlns:a16="http://schemas.microsoft.com/office/drawing/2014/main" id="{FA1DB510-F9D8-4CFA-BE40-58618197CA3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166992" y="5138103"/>
              <a:ext cx="263089" cy="0"/>
            </a:xfrm>
            <a:prstGeom prst="straightConnector1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" name="AutoShape 3">
              <a:extLst>
                <a:ext uri="{FF2B5EF4-FFF2-40B4-BE49-F238E27FC236}">
                  <a16:creationId xmlns:a16="http://schemas.microsoft.com/office/drawing/2014/main" id="{76E9DA96-EDF0-4A03-8647-B613617720E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209836" y="5200010"/>
              <a:ext cx="178671" cy="0"/>
            </a:xfrm>
            <a:prstGeom prst="straightConnector1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8" name="Text Box 40">
              <a:extLst>
                <a:ext uri="{FF2B5EF4-FFF2-40B4-BE49-F238E27FC236}">
                  <a16:creationId xmlns:a16="http://schemas.microsoft.com/office/drawing/2014/main" id="{68B42C40-5E6B-4568-A320-3158D62BFA30}"/>
                </a:ext>
              </a:extLst>
            </p:cNvPr>
            <p:cNvSpPr txBox="1"/>
            <p:nvPr/>
          </p:nvSpPr>
          <p:spPr bwMode="auto">
            <a:xfrm>
              <a:off x="6473030" y="3875793"/>
              <a:ext cx="1463355" cy="349488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r" eaLnBrk="1" hangingPunct="1">
                <a:lnSpc>
                  <a:spcPct val="115000"/>
                </a:lnSpc>
                <a:spcAft>
                  <a:spcPts val="1000"/>
                </a:spcAft>
                <a:defRPr/>
              </a:pPr>
              <a:r>
                <a:rPr lang="en-US" sz="2000" dirty="0">
                  <a:ea typeface="Calibri" pitchFamily="34" charset="0"/>
                  <a:cs typeface="Times New Roman" pitchFamily="18" charset="0"/>
                </a:rPr>
                <a:t>analog input 5</a:t>
              </a:r>
            </a:p>
          </p:txBody>
        </p:sp>
        <p:sp>
          <p:nvSpPr>
            <p:cNvPr id="19" name="Text Box 6">
              <a:extLst>
                <a:ext uri="{FF2B5EF4-FFF2-40B4-BE49-F238E27FC236}">
                  <a16:creationId xmlns:a16="http://schemas.microsoft.com/office/drawing/2014/main" id="{4497F1B7-133B-4FB5-B5FB-033533DB4C95}"/>
                </a:ext>
              </a:extLst>
            </p:cNvPr>
            <p:cNvSpPr txBox="1"/>
            <p:nvPr/>
          </p:nvSpPr>
          <p:spPr bwMode="auto">
            <a:xfrm>
              <a:off x="6849489" y="3093942"/>
              <a:ext cx="1188680" cy="30045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US" sz="2000" dirty="0">
                  <a:solidFill>
                    <a:schemeClr val="tx1"/>
                  </a:solidFill>
                  <a:ea typeface="Calibri"/>
                  <a:cs typeface="Calibri"/>
                </a:rPr>
                <a:t>thermistor</a:t>
              </a:r>
              <a:endParaRPr lang="en-US" sz="2000" dirty="0">
                <a:solidFill>
                  <a:schemeClr val="tx1"/>
                </a:solidFill>
                <a:ea typeface="Calibri"/>
                <a:cs typeface="Times New Roman"/>
              </a:endParaRPr>
            </a:p>
          </p:txBody>
        </p:sp>
        <p:sp>
          <p:nvSpPr>
            <p:cNvPr id="20" name="Text Box 6">
              <a:extLst>
                <a:ext uri="{FF2B5EF4-FFF2-40B4-BE49-F238E27FC236}">
                  <a16:creationId xmlns:a16="http://schemas.microsoft.com/office/drawing/2014/main" id="{7246EEBB-A7C4-479C-BC73-D892E0CEFD91}"/>
                </a:ext>
              </a:extLst>
            </p:cNvPr>
            <p:cNvSpPr txBox="1"/>
            <p:nvPr/>
          </p:nvSpPr>
          <p:spPr bwMode="auto">
            <a:xfrm>
              <a:off x="7296469" y="4356242"/>
              <a:ext cx="880155" cy="332852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US" sz="2000" dirty="0">
                  <a:solidFill>
                    <a:schemeClr val="tx1"/>
                  </a:solidFill>
                </a:rPr>
                <a:t>10k</a:t>
              </a:r>
              <a:r>
                <a:rPr lang="en-US" sz="2000" dirty="0">
                  <a:solidFill>
                    <a:schemeClr val="tx1"/>
                  </a:solidFill>
                  <a:latin typeface="Symbol" pitchFamily="18" charset="2"/>
                </a:rPr>
                <a:t>W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1B60311-455A-4029-A4F9-DA82068FD7F1}"/>
                </a:ext>
              </a:extLst>
            </p:cNvPr>
            <p:cNvGrpSpPr/>
            <p:nvPr/>
          </p:nvGrpSpPr>
          <p:grpSpPr>
            <a:xfrm>
              <a:off x="8139370" y="2896811"/>
              <a:ext cx="299129" cy="2141443"/>
              <a:chOff x="5165842" y="2573689"/>
              <a:chExt cx="299129" cy="2141443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C1AA61CD-1ADA-4C79-9C92-915D8B3598F9}"/>
                  </a:ext>
                </a:extLst>
              </p:cNvPr>
              <p:cNvSpPr/>
              <p:nvPr/>
            </p:nvSpPr>
            <p:spPr>
              <a:xfrm>
                <a:off x="5392280" y="2573689"/>
                <a:ext cx="45719" cy="3717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800" dirty="0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07DA1E40-12BC-41BD-8543-11FC36C8637B}"/>
                  </a:ext>
                </a:extLst>
              </p:cNvPr>
              <p:cNvSpPr/>
              <p:nvPr/>
            </p:nvSpPr>
            <p:spPr>
              <a:xfrm>
                <a:off x="5165842" y="2610948"/>
                <a:ext cx="45719" cy="3717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800" dirty="0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BC3A453-E087-4421-B3E2-711821EE33FD}"/>
                  </a:ext>
                </a:extLst>
              </p:cNvPr>
              <p:cNvSpPr/>
              <p:nvPr/>
            </p:nvSpPr>
            <p:spPr>
              <a:xfrm>
                <a:off x="5419252" y="3999576"/>
                <a:ext cx="45719" cy="3717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800" dirty="0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85F463E1-C71A-4A17-9573-1E70A194C90F}"/>
                  </a:ext>
                </a:extLst>
              </p:cNvPr>
              <p:cNvSpPr/>
              <p:nvPr/>
            </p:nvSpPr>
            <p:spPr>
              <a:xfrm>
                <a:off x="5190240" y="4031409"/>
                <a:ext cx="45719" cy="3717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800" dirty="0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33808F9A-FA67-46DC-96F4-59826506F688}"/>
                  </a:ext>
                </a:extLst>
              </p:cNvPr>
              <p:cNvSpPr/>
              <p:nvPr/>
            </p:nvSpPr>
            <p:spPr>
              <a:xfrm>
                <a:off x="5266958" y="4343400"/>
                <a:ext cx="45719" cy="3717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800" dirty="0"/>
              </a:p>
            </p:txBody>
          </p:sp>
        </p:grpSp>
        <p:grpSp>
          <p:nvGrpSpPr>
            <p:cNvPr id="22" name="Group 12">
              <a:extLst>
                <a:ext uri="{FF2B5EF4-FFF2-40B4-BE49-F238E27FC236}">
                  <a16:creationId xmlns:a16="http://schemas.microsoft.com/office/drawing/2014/main" id="{A838F429-17D1-410F-AB5E-FCF52D3BFE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55165" y="3852751"/>
              <a:ext cx="1447800" cy="66675"/>
              <a:chOff x="-321" y="139005"/>
              <a:chExt cx="1448099" cy="66674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1213C79B-47B0-4624-97F3-23E108063DD4}"/>
                  </a:ext>
                </a:extLst>
              </p:cNvPr>
              <p:cNvSpPr/>
              <p:nvPr/>
            </p:nvSpPr>
            <p:spPr>
              <a:xfrm>
                <a:off x="1381089" y="139005"/>
                <a:ext cx="66689" cy="66674"/>
              </a:xfrm>
              <a:prstGeom prst="ellipse">
                <a:avLst/>
              </a:prstGeom>
              <a:solidFill>
                <a:srgbClr val="C0000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 sz="2800" dirty="0"/>
              </a:p>
            </p:txBody>
          </p: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67E922B0-62CE-4C39-9921-7E71A5D2C26E}"/>
                  </a:ext>
                </a:extLst>
              </p:cNvPr>
              <p:cNvCxnSpPr/>
              <p:nvPr/>
            </p:nvCxnSpPr>
            <p:spPr>
              <a:xfrm flipH="1">
                <a:off x="-321" y="167580"/>
                <a:ext cx="1390937" cy="0"/>
              </a:xfrm>
              <a:prstGeom prst="line">
                <a:avLst/>
              </a:prstGeom>
              <a:ln w="1905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0EDC62B-D672-4628-AD71-904EA772C472}"/>
                </a:ext>
              </a:extLst>
            </p:cNvPr>
            <p:cNvGrpSpPr/>
            <p:nvPr/>
          </p:nvGrpSpPr>
          <p:grpSpPr>
            <a:xfrm>
              <a:off x="8064903" y="2459675"/>
              <a:ext cx="444020" cy="1827967"/>
              <a:chOff x="7419278" y="1149252"/>
              <a:chExt cx="444020" cy="1827967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4259118-7976-42C0-993A-F38E1CC2E2BB}"/>
                  </a:ext>
                </a:extLst>
              </p:cNvPr>
              <p:cNvSpPr/>
              <p:nvPr/>
            </p:nvSpPr>
            <p:spPr>
              <a:xfrm>
                <a:off x="7523356" y="1676400"/>
                <a:ext cx="191164" cy="479502"/>
              </a:xfrm>
              <a:prstGeom prst="rect">
                <a:avLst/>
              </a:prstGeom>
              <a:ln w="19050">
                <a:solidFill>
                  <a:srgbClr val="002060"/>
                </a:solidFill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800" dirty="0"/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A8C33734-507E-4524-A8A3-C8562D3CE6E0}"/>
                  </a:ext>
                </a:extLst>
              </p:cNvPr>
              <p:cNvCxnSpPr/>
              <p:nvPr/>
            </p:nvCxnSpPr>
            <p:spPr bwMode="auto">
              <a:xfrm flipH="1">
                <a:off x="7419278" y="1821367"/>
                <a:ext cx="379142" cy="34197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32ABE008-B6B1-4214-9F59-7E08390D276E}"/>
                  </a:ext>
                </a:extLst>
              </p:cNvPr>
              <p:cNvCxnSpPr/>
              <p:nvPr/>
            </p:nvCxnSpPr>
            <p:spPr bwMode="auto">
              <a:xfrm>
                <a:off x="7791277" y="1639230"/>
                <a:ext cx="0" cy="197005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071E2F4-0EC0-4F4C-AC8B-F1C0377E616C}"/>
                  </a:ext>
                </a:extLst>
              </p:cNvPr>
              <p:cNvSpPr/>
              <p:nvPr/>
            </p:nvSpPr>
            <p:spPr>
              <a:xfrm rot="16200000" flipV="1">
                <a:off x="7775487" y="1817188"/>
                <a:ext cx="129904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800" dirty="0"/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AD938D7F-4336-484B-A60C-5F7B87834EE5}"/>
                  </a:ext>
                </a:extLst>
              </p:cNvPr>
              <p:cNvCxnSpPr/>
              <p:nvPr/>
            </p:nvCxnSpPr>
            <p:spPr bwMode="auto">
              <a:xfrm flipH="1">
                <a:off x="7620200" y="2153521"/>
                <a:ext cx="1" cy="823698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E5DB1AD8-1AF1-4BBE-8E82-F7422061448C}"/>
                  </a:ext>
                </a:extLst>
              </p:cNvPr>
              <p:cNvCxnSpPr/>
              <p:nvPr/>
            </p:nvCxnSpPr>
            <p:spPr bwMode="auto">
              <a:xfrm flipH="1">
                <a:off x="7620199" y="1149252"/>
                <a:ext cx="1261" cy="529529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516B726A-5B7C-42BF-BDE2-D735955F5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7900" y="351995"/>
            <a:ext cx="4753638" cy="615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9083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484" y="153932"/>
            <a:ext cx="10515600" cy="705609"/>
          </a:xfrm>
        </p:spPr>
        <p:txBody>
          <a:bodyPr/>
          <a:lstStyle/>
          <a:p>
            <a:r>
              <a:rPr lang="en-US" dirty="0"/>
              <a:t>Calibration Equation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502" y="967536"/>
            <a:ext cx="11048996" cy="1142618"/>
          </a:xfrm>
        </p:spPr>
        <p:txBody>
          <a:bodyPr>
            <a:noAutofit/>
          </a:bodyPr>
          <a:lstStyle/>
          <a:p>
            <a:r>
              <a:rPr lang="en-US" sz="2400" dirty="0"/>
              <a:t>Develop an equation (called a </a:t>
            </a:r>
            <a:r>
              <a:rPr lang="en-US" sz="2400" b="1" dirty="0">
                <a:solidFill>
                  <a:srgbClr val="003087"/>
                </a:solidFill>
              </a:rPr>
              <a:t>calibration equation</a:t>
            </a:r>
            <a:r>
              <a:rPr lang="en-US" sz="2400" dirty="0"/>
              <a:t>) that correlates analog values to temperature values.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</a:rPr>
              <a:t>Use known temperature values that are mapped to analog values read by the Arduino.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B20FD-57B4-4116-B954-02381E95969F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81" name="Content Placeholder 2"/>
          <p:cNvSpPr txBox="1">
            <a:spLocks/>
          </p:cNvSpPr>
          <p:nvPr/>
        </p:nvSpPr>
        <p:spPr>
          <a:xfrm>
            <a:off x="234156" y="2085434"/>
            <a:ext cx="3849873" cy="41657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US" b="1" dirty="0">
                <a:latin typeface="Calibri" panose="020F0502020204030204" pitchFamily="34" charset="0"/>
              </a:rPr>
              <a:t>Setup per group: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</a:rPr>
              <a:t>3 Cups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latin typeface="Calibri" panose="020F0502020204030204" pitchFamily="34" charset="0"/>
              </a:rPr>
              <a:t>Cup 1: Cool water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latin typeface="Calibri" panose="020F0502020204030204" pitchFamily="34" charset="0"/>
              </a:rPr>
              <a:t>Cup 2: Warm water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latin typeface="Calibri" panose="020F0502020204030204" pitchFamily="34" charset="0"/>
              </a:rPr>
              <a:t>Cup 3: Hot water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</a:rPr>
              <a:t>1 digital thermometer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</a:rPr>
              <a:t>Waterproofed thermistor connected in voltage divider circuit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</a:rPr>
              <a:t>Arduino, laptop, Excel</a:t>
            </a:r>
          </a:p>
        </p:txBody>
      </p:sp>
      <p:sp>
        <p:nvSpPr>
          <p:cNvPr id="83" name="Content Placeholder 2"/>
          <p:cNvSpPr txBox="1">
            <a:spLocks/>
          </p:cNvSpPr>
          <p:nvPr/>
        </p:nvSpPr>
        <p:spPr>
          <a:xfrm>
            <a:off x="7099789" y="2110154"/>
            <a:ext cx="4989430" cy="3795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sz="2400" b="1" dirty="0"/>
              <a:t>Procedure:</a:t>
            </a:r>
            <a:endParaRPr lang="en-US" sz="2000" b="1" u="sng" dirty="0">
              <a:latin typeface="Calibri" panose="020F0502020204030204" pitchFamily="34" charset="0"/>
            </a:endParaRPr>
          </a:p>
          <a:p>
            <a:pPr lvl="1"/>
            <a:r>
              <a:rPr lang="en-US" sz="2000" b="1" u="sng" dirty="0">
                <a:latin typeface="Calibri" panose="020F0502020204030204" pitchFamily="34" charset="0"/>
              </a:rPr>
              <a:t>Step 1</a:t>
            </a:r>
            <a:r>
              <a:rPr lang="en-US" sz="2000" b="1" dirty="0">
                <a:latin typeface="Calibri" panose="020F0502020204030204" pitchFamily="34" charset="0"/>
              </a:rPr>
              <a:t>:</a:t>
            </a:r>
            <a:r>
              <a:rPr lang="en-US" sz="2000" dirty="0">
                <a:latin typeface="Calibri" panose="020F0502020204030204" pitchFamily="34" charset="0"/>
              </a:rPr>
              <a:t> Fill cups with respective water temperatures</a:t>
            </a:r>
          </a:p>
          <a:p>
            <a:pPr lvl="1"/>
            <a:r>
              <a:rPr lang="en-US" sz="2000" b="1" u="sng" dirty="0">
                <a:latin typeface="Calibri" panose="020F0502020204030204" pitchFamily="34" charset="0"/>
              </a:rPr>
              <a:t>Step 2</a:t>
            </a:r>
            <a:r>
              <a:rPr lang="en-US" sz="2000" b="1" dirty="0">
                <a:latin typeface="Calibri" panose="020F0502020204030204" pitchFamily="34" charset="0"/>
              </a:rPr>
              <a:t>: </a:t>
            </a:r>
            <a:r>
              <a:rPr lang="en-US" sz="2000" dirty="0">
                <a:latin typeface="Calibri" panose="020F0502020204030204" pitchFamily="34" charset="0"/>
              </a:rPr>
              <a:t>Collect analog values for each cup of water (three data points)</a:t>
            </a:r>
          </a:p>
          <a:p>
            <a:pPr lvl="1"/>
            <a:r>
              <a:rPr lang="en-US" sz="2000" b="1" u="sng" dirty="0">
                <a:latin typeface="Calibri" panose="020F0502020204030204" pitchFamily="34" charset="0"/>
              </a:rPr>
              <a:t>Step 3</a:t>
            </a:r>
            <a:r>
              <a:rPr lang="en-US" sz="2000" b="1" dirty="0">
                <a:latin typeface="Calibri" panose="020F0502020204030204" pitchFamily="34" charset="0"/>
              </a:rPr>
              <a:t>: </a:t>
            </a:r>
            <a:r>
              <a:rPr lang="en-US" sz="2000" dirty="0">
                <a:latin typeface="Calibri" panose="020F0502020204030204" pitchFamily="34" charset="0"/>
              </a:rPr>
              <a:t>Record data points in Excel</a:t>
            </a:r>
          </a:p>
          <a:p>
            <a:pPr lvl="1"/>
            <a:r>
              <a:rPr lang="en-US" sz="2000" b="1" u="sng" dirty="0">
                <a:latin typeface="Calibri" panose="020F0502020204030204" pitchFamily="34" charset="0"/>
              </a:rPr>
              <a:t>Step 4</a:t>
            </a:r>
            <a:r>
              <a:rPr lang="en-US" sz="2000" b="1" dirty="0">
                <a:latin typeface="Calibri" panose="020F0502020204030204" pitchFamily="34" charset="0"/>
              </a:rPr>
              <a:t>: </a:t>
            </a:r>
            <a:r>
              <a:rPr lang="en-US" sz="2000" dirty="0">
                <a:latin typeface="Calibri" panose="020F0502020204030204" pitchFamily="34" charset="0"/>
              </a:rPr>
              <a:t>Plot data points on a scatter plot</a:t>
            </a:r>
          </a:p>
          <a:p>
            <a:pPr lvl="1"/>
            <a:r>
              <a:rPr lang="en-US" sz="2000" b="1" u="sng" dirty="0">
                <a:latin typeface="Calibri" panose="020F0502020204030204" pitchFamily="34" charset="0"/>
              </a:rPr>
              <a:t>Step 5</a:t>
            </a:r>
            <a:r>
              <a:rPr lang="en-US" sz="2000" b="1" dirty="0">
                <a:latin typeface="Calibri" panose="020F0502020204030204" pitchFamily="34" charset="0"/>
              </a:rPr>
              <a:t>: </a:t>
            </a:r>
            <a:r>
              <a:rPr lang="en-US" sz="2000" dirty="0">
                <a:latin typeface="Calibri" panose="020F0502020204030204" pitchFamily="34" charset="0"/>
              </a:rPr>
              <a:t>Add appropriate trendline and obtain corresponding equation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6A4232-7B43-4CEA-926D-4B5AC0165DB8}"/>
              </a:ext>
            </a:extLst>
          </p:cNvPr>
          <p:cNvSpPr/>
          <p:nvPr/>
        </p:nvSpPr>
        <p:spPr>
          <a:xfrm>
            <a:off x="8188230" y="6356350"/>
            <a:ext cx="2802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003087"/>
                </a:solidFill>
              </a:rPr>
              <a:t>Details on subsequent slides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EA9F53-F109-42FB-9218-2359BA8D76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4" t="2244" r="30541"/>
          <a:stretch/>
        </p:blipFill>
        <p:spPr>
          <a:xfrm>
            <a:off x="4246686" y="2190626"/>
            <a:ext cx="2690446" cy="410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7165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422" y="79119"/>
            <a:ext cx="11662213" cy="677340"/>
          </a:xfrm>
        </p:spPr>
        <p:txBody>
          <a:bodyPr>
            <a:normAutofit/>
          </a:bodyPr>
          <a:lstStyle/>
          <a:p>
            <a:r>
              <a:rPr lang="en-US" sz="3600" dirty="0"/>
              <a:t>Step 1: Fill cups about 2/3 full with cool, warm, and hot water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189" y="760443"/>
            <a:ext cx="11048996" cy="128469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2000" dirty="0"/>
              <a:t>Cool water – water fountain (~54</a:t>
            </a:r>
            <a:r>
              <a:rPr lang="en-US" sz="2000" dirty="0">
                <a:latin typeface="Calibri" panose="020F0502020204030204" pitchFamily="34" charset="0"/>
              </a:rPr>
              <a:t>ᵒF)</a:t>
            </a:r>
            <a:endParaRPr lang="en-US" sz="2000" dirty="0"/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2000" dirty="0"/>
              <a:t>Warm water – faucet in classroom (~72</a:t>
            </a:r>
            <a:r>
              <a:rPr lang="en-US" sz="2000" dirty="0">
                <a:latin typeface="Calibri" panose="020F0502020204030204" pitchFamily="34" charset="0"/>
              </a:rPr>
              <a:t>ᵒF)</a:t>
            </a:r>
            <a:endParaRPr lang="en-US" sz="2000" dirty="0"/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2000" dirty="0"/>
              <a:t>Hot water – Hot water pot (~122</a:t>
            </a:r>
            <a:r>
              <a:rPr lang="en-US" sz="2000" dirty="0">
                <a:latin typeface="Calibri" panose="020F0502020204030204" pitchFamily="34" charset="0"/>
              </a:rPr>
              <a:t>ᵒF)</a:t>
            </a:r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B20FD-57B4-4116-B954-02381E95969F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83422" y="1716863"/>
            <a:ext cx="11105804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3600" dirty="0">
                <a:latin typeface="+mj-lt"/>
                <a:ea typeface="+mj-ea"/>
                <a:cs typeface="+mj-cs"/>
              </a:rPr>
              <a:t>Step 2: Collect analog values for each cup of water</a:t>
            </a:r>
            <a:endParaRPr lang="en-US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306188" y="2328025"/>
            <a:ext cx="8222350" cy="19203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2000" dirty="0"/>
              <a:t>Insert thermistor and thermometer into water while running the sketch that prints </a:t>
            </a:r>
            <a:r>
              <a:rPr lang="en-US" sz="2000" dirty="0" err="1"/>
              <a:t>analogRead</a:t>
            </a:r>
            <a:r>
              <a:rPr lang="en-US" sz="2000" dirty="0"/>
              <a:t> values (</a:t>
            </a:r>
            <a:r>
              <a:rPr lang="en-US" sz="1800" dirty="0"/>
              <a:t>Sketch can be found on slide 6).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2000" dirty="0"/>
              <a:t>Wait until values from thermistor circuit reach a steady value.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2000" dirty="0"/>
              <a:t>Record the temperature from the thermometer and the analog value on the Serial Monitor.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2000" dirty="0">
                <a:latin typeface="Calibri" panose="020F0502020204030204" pitchFamily="34" charset="0"/>
              </a:rPr>
              <a:t>Repeat for each cup of water (three data points).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AB82A633-B014-4884-AE74-ECDB7E89BC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024429"/>
              </p:ext>
            </p:extLst>
          </p:nvPr>
        </p:nvGraphicFramePr>
        <p:xfrm>
          <a:off x="684397" y="4272457"/>
          <a:ext cx="3854953" cy="2041623"/>
        </p:xfrm>
        <a:graphic>
          <a:graphicData uri="http://schemas.openxmlformats.org/drawingml/2006/table">
            <a:tbl>
              <a:tblPr/>
              <a:tblGrid>
                <a:gridCol w="1308108">
                  <a:extLst>
                    <a:ext uri="{9D8B030D-6E8A-4147-A177-3AD203B41FA5}">
                      <a16:colId xmlns:a16="http://schemas.microsoft.com/office/drawing/2014/main" val="760315663"/>
                    </a:ext>
                  </a:extLst>
                </a:gridCol>
                <a:gridCol w="1308108">
                  <a:extLst>
                    <a:ext uri="{9D8B030D-6E8A-4147-A177-3AD203B41FA5}">
                      <a16:colId xmlns:a16="http://schemas.microsoft.com/office/drawing/2014/main" val="3814026988"/>
                    </a:ext>
                  </a:extLst>
                </a:gridCol>
                <a:gridCol w="1238737">
                  <a:extLst>
                    <a:ext uri="{9D8B030D-6E8A-4147-A177-3AD203B41FA5}">
                      <a16:colId xmlns:a16="http://schemas.microsoft.com/office/drawing/2014/main" val="3370472537"/>
                    </a:ext>
                  </a:extLst>
                </a:gridCol>
              </a:tblGrid>
              <a:tr h="8334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Cup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9B3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Thermometer Temperature</a:t>
                      </a:r>
                    </a:p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(ᵒF)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9B3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Analog Value</a:t>
                      </a:r>
                    </a:p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(0 to 1023)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9B3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5627623"/>
                  </a:ext>
                </a:extLst>
              </a:tr>
              <a:tr h="3961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(Hot)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414515"/>
                  </a:ext>
                </a:extLst>
              </a:tr>
              <a:tr h="3961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(Warm)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2376293"/>
                  </a:ext>
                </a:extLst>
              </a:tr>
              <a:tr h="41593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(Cold)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9527806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90D39D92-1807-4AC7-9DE4-BEBC6FD6E230}"/>
              </a:ext>
            </a:extLst>
          </p:cNvPr>
          <p:cNvSpPr/>
          <p:nvPr/>
        </p:nvSpPr>
        <p:spPr>
          <a:xfrm>
            <a:off x="5309652" y="4897228"/>
            <a:ext cx="28305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003087"/>
                </a:solidFill>
              </a:rPr>
              <a:t>Do not move the thermistor (stir it in the water) while collecting data points. This could give erroneous values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4DE73CD-0891-4E84-A148-82C75B303B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4" t="2244" r="30541" b="6773"/>
          <a:stretch/>
        </p:blipFill>
        <p:spPr>
          <a:xfrm>
            <a:off x="8764404" y="2439443"/>
            <a:ext cx="2743199" cy="389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4081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692" y="155935"/>
            <a:ext cx="10515600" cy="1674868"/>
          </a:xfrm>
        </p:spPr>
        <p:txBody>
          <a:bodyPr>
            <a:normAutofit fontScale="90000"/>
          </a:bodyPr>
          <a:lstStyle/>
          <a:p>
            <a:r>
              <a:rPr lang="en-US" dirty="0"/>
              <a:t>Step 3: Record data points in Excel</a:t>
            </a:r>
            <a:br>
              <a:rPr lang="en-US" dirty="0"/>
            </a:br>
            <a:r>
              <a:rPr lang="en-US" dirty="0"/>
              <a:t>Step 4: Plot data points</a:t>
            </a:r>
            <a:br>
              <a:rPr lang="en-US" dirty="0"/>
            </a:br>
            <a:r>
              <a:rPr lang="en-US" dirty="0"/>
              <a:t>Step 5: Add linear trendline and equation on chart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B20FD-57B4-4116-B954-02381E95969F}" type="slidenum">
              <a:rPr lang="en-US" smtClean="0"/>
              <a:pPr/>
              <a:t>14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695421" y="5624368"/>
                <a:ext cx="6801157" cy="830997"/>
              </a:xfrm>
              <a:prstGeom prst="rect">
                <a:avLst/>
              </a:prstGeom>
              <a:noFill/>
              <a:ln w="28575">
                <a:solidFill>
                  <a:srgbClr val="003087"/>
                </a:solidFill>
              </a:ln>
            </p:spPr>
            <p:txBody>
              <a:bodyPr wrap="none" lIns="228600" tIns="228600" rIns="228600" bIns="2286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𝐴𝑛𝑎𝑙𝑜𝑔𝑉𝑎𝑙𝑢𝑒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=4.8418∙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𝑇𝑒𝑚𝑝𝑒𝑟𝑎𝑡𝑢𝑟𝑒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+128.6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5421" y="5624368"/>
                <a:ext cx="6801157" cy="83099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28575">
                <a:solidFill>
                  <a:srgbClr val="003087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2463348" y="5010055"/>
            <a:ext cx="28034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Calibration Equation: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D1802BF5-2511-4EC2-8016-6495E558F4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8974824"/>
              </p:ext>
            </p:extLst>
          </p:nvPr>
        </p:nvGraphicFramePr>
        <p:xfrm>
          <a:off x="761998" y="2521343"/>
          <a:ext cx="3854953" cy="1815313"/>
        </p:xfrm>
        <a:graphic>
          <a:graphicData uri="http://schemas.openxmlformats.org/drawingml/2006/table">
            <a:tbl>
              <a:tblPr/>
              <a:tblGrid>
                <a:gridCol w="1308108">
                  <a:extLst>
                    <a:ext uri="{9D8B030D-6E8A-4147-A177-3AD203B41FA5}">
                      <a16:colId xmlns:a16="http://schemas.microsoft.com/office/drawing/2014/main" val="760315663"/>
                    </a:ext>
                  </a:extLst>
                </a:gridCol>
                <a:gridCol w="1308108">
                  <a:extLst>
                    <a:ext uri="{9D8B030D-6E8A-4147-A177-3AD203B41FA5}">
                      <a16:colId xmlns:a16="http://schemas.microsoft.com/office/drawing/2014/main" val="3814026988"/>
                    </a:ext>
                  </a:extLst>
                </a:gridCol>
                <a:gridCol w="1238737">
                  <a:extLst>
                    <a:ext uri="{9D8B030D-6E8A-4147-A177-3AD203B41FA5}">
                      <a16:colId xmlns:a16="http://schemas.microsoft.com/office/drawing/2014/main" val="3370472537"/>
                    </a:ext>
                  </a:extLst>
                </a:gridCol>
              </a:tblGrid>
              <a:tr h="59657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Cup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9B3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Thermometer Temperature</a:t>
                      </a:r>
                    </a:p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(ᵒC)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9B3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Analog Value</a:t>
                      </a:r>
                    </a:p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(0 to 1023)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9B3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5627623"/>
                  </a:ext>
                </a:extLst>
              </a:tr>
              <a:tr h="35221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(Hot)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414515"/>
                  </a:ext>
                </a:extLst>
              </a:tr>
              <a:tr h="35221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(Warm)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2376293"/>
                  </a:ext>
                </a:extLst>
              </a:tr>
              <a:tr h="3698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(Cold)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9527806"/>
                  </a:ext>
                </a:extLst>
              </a:tr>
            </a:tbl>
          </a:graphicData>
        </a:graphic>
      </p:graphicFrame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8D250870-1605-46D8-92C5-EB09A4BBC0E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6284783"/>
              </p:ext>
            </p:extLst>
          </p:nvPr>
        </p:nvGraphicFramePr>
        <p:xfrm>
          <a:off x="5729647" y="1983036"/>
          <a:ext cx="5584676" cy="3383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0204119" y="2757670"/>
            <a:ext cx="18007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CB333B"/>
                </a:solidFill>
              </a:rPr>
              <a:t>use four or five digits for these fitting constants</a:t>
            </a:r>
          </a:p>
        </p:txBody>
      </p:sp>
      <p:cxnSp>
        <p:nvCxnSpPr>
          <p:cNvPr id="12" name="Straight Arrow Connector 11"/>
          <p:cNvCxnSpPr>
            <a:cxnSpLocks/>
          </p:cNvCxnSpPr>
          <p:nvPr/>
        </p:nvCxnSpPr>
        <p:spPr>
          <a:xfrm flipH="1">
            <a:off x="10366872" y="3423342"/>
            <a:ext cx="251304" cy="467546"/>
          </a:xfrm>
          <a:prstGeom prst="straightConnector1">
            <a:avLst/>
          </a:prstGeom>
          <a:ln>
            <a:solidFill>
              <a:srgbClr val="CB33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cxnSpLocks/>
          </p:cNvCxnSpPr>
          <p:nvPr/>
        </p:nvCxnSpPr>
        <p:spPr>
          <a:xfrm flipH="1">
            <a:off x="9727894" y="3423342"/>
            <a:ext cx="890282" cy="467546"/>
          </a:xfrm>
          <a:prstGeom prst="straightConnector1">
            <a:avLst/>
          </a:prstGeom>
          <a:ln>
            <a:solidFill>
              <a:srgbClr val="CB33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69029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484" y="153932"/>
            <a:ext cx="10515600" cy="705609"/>
          </a:xfrm>
        </p:spPr>
        <p:txBody>
          <a:bodyPr/>
          <a:lstStyle/>
          <a:p>
            <a:r>
              <a:rPr lang="en-US" dirty="0"/>
              <a:t>Using the Calibration Equation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314502" y="967536"/>
            <a:ext cx="11048996" cy="2461463"/>
          </a:xfrm>
        </p:spPr>
        <p:txBody>
          <a:bodyPr>
            <a:noAutofit/>
          </a:bodyPr>
          <a:lstStyle/>
          <a:p>
            <a:r>
              <a:rPr lang="en-US" sz="2800" dirty="0"/>
              <a:t>When temperature is known, input temperature and get corresponding analog value</a:t>
            </a:r>
          </a:p>
          <a:p>
            <a:endParaRPr lang="en-US" sz="2800" dirty="0">
              <a:latin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</a:rPr>
              <a:t>What is the </a:t>
            </a:r>
            <a:r>
              <a:rPr lang="en-US" sz="2800" b="1" i="1" dirty="0">
                <a:latin typeface="Calibri" panose="020F0502020204030204" pitchFamily="34" charset="0"/>
              </a:rPr>
              <a:t>analog</a:t>
            </a:r>
            <a:r>
              <a:rPr lang="en-US" sz="2800" dirty="0">
                <a:latin typeface="Calibri" panose="020F0502020204030204" pitchFamily="34" charset="0"/>
              </a:rPr>
              <a:t> value when </a:t>
            </a:r>
            <a:r>
              <a:rPr lang="en-US" sz="2800" b="1" i="1" dirty="0">
                <a:latin typeface="Calibri" panose="020F0502020204030204" pitchFamily="34" charset="0"/>
              </a:rPr>
              <a:t>temperature</a:t>
            </a:r>
            <a:r>
              <a:rPr lang="en-US" sz="2800" dirty="0">
                <a:latin typeface="Calibri" panose="020F0502020204030204" pitchFamily="34" charset="0"/>
              </a:rPr>
              <a:t> is 62.7°F?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585642" y="6356350"/>
            <a:ext cx="377757" cy="365125"/>
          </a:xfrm>
        </p:spPr>
        <p:txBody>
          <a:bodyPr/>
          <a:lstStyle/>
          <a:p>
            <a:fld id="{9CEB20FD-57B4-4116-B954-02381E95969F}" type="slidenum">
              <a:rPr lang="en-US" smtClean="0"/>
              <a:pPr/>
              <a:t>15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2037240" y="1751991"/>
                <a:ext cx="7872924" cy="892552"/>
              </a:xfrm>
              <a:prstGeom prst="rect">
                <a:avLst/>
              </a:prstGeom>
              <a:noFill/>
              <a:ln w="28575">
                <a:solidFill>
                  <a:srgbClr val="003087"/>
                </a:solidFill>
              </a:ln>
            </p:spPr>
            <p:txBody>
              <a:bodyPr wrap="none" lIns="228600" tIns="228600" rIns="228600" bIns="2286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𝐴𝑛𝑎𝑙𝑜𝑔𝑉𝑎𝑙𝑢𝑒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=4.8418∙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𝑇𝑒𝑚𝑝𝑒𝑟𝑎𝑡𝑢𝑟𝑒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+128.6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7240" y="1751991"/>
                <a:ext cx="7872924" cy="89255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28575">
                <a:solidFill>
                  <a:srgbClr val="003087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4955460-E5BC-4F08-96C9-9C6BCCF61FEF}"/>
                  </a:ext>
                </a:extLst>
              </p:cNvPr>
              <p:cNvSpPr/>
              <p:nvPr/>
            </p:nvSpPr>
            <p:spPr>
              <a:xfrm>
                <a:off x="2584485" y="3439964"/>
                <a:ext cx="552997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𝐴𝑛𝑎𝑙𝑜𝑔𝑉𝑎𝑙𝑢𝑒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=4.8418∙62.7℉+128.6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4955460-E5BC-4F08-96C9-9C6BCCF61F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4485" y="3439964"/>
                <a:ext cx="5529975" cy="461665"/>
              </a:xfrm>
              <a:prstGeom prst="rect">
                <a:avLst/>
              </a:prstGeom>
              <a:blipFill>
                <a:blip r:embed="rId3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FE4F0A7-92F9-4FE5-8D99-97E15FDAF840}"/>
                  </a:ext>
                </a:extLst>
              </p:cNvPr>
              <p:cNvSpPr/>
              <p:nvPr/>
            </p:nvSpPr>
            <p:spPr>
              <a:xfrm>
                <a:off x="3330634" y="4095103"/>
                <a:ext cx="335514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𝐴𝑛𝑎𝑙𝑜𝑔𝑉𝑎𝑙𝑢𝑒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=432.18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FE4F0A7-92F9-4FE5-8D99-97E15FDAF8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0634" y="4095103"/>
                <a:ext cx="3355149" cy="461665"/>
              </a:xfrm>
              <a:prstGeom prst="rect">
                <a:avLst/>
              </a:prstGeom>
              <a:blipFill>
                <a:blip r:embed="rId4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Multiplication Sign 4">
            <a:extLst>
              <a:ext uri="{FF2B5EF4-FFF2-40B4-BE49-F238E27FC236}">
                <a16:creationId xmlns:a16="http://schemas.microsoft.com/office/drawing/2014/main" id="{28CEA648-9975-4953-A983-24E1D199B339}"/>
              </a:ext>
            </a:extLst>
          </p:cNvPr>
          <p:cNvSpPr/>
          <p:nvPr/>
        </p:nvSpPr>
        <p:spPr>
          <a:xfrm>
            <a:off x="6214795" y="4082345"/>
            <a:ext cx="562708" cy="474423"/>
          </a:xfrm>
          <a:prstGeom prst="mathMultiply">
            <a:avLst>
              <a:gd name="adj1" fmla="val 17960"/>
            </a:avLst>
          </a:prstGeom>
          <a:solidFill>
            <a:srgbClr val="CB333B"/>
          </a:solidFill>
          <a:ln>
            <a:solidFill>
              <a:srgbClr val="CB33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33EB61B-8C06-4475-9277-21D94C028F67}"/>
                  </a:ext>
                </a:extLst>
              </p:cNvPr>
              <p:cNvSpPr/>
              <p:nvPr/>
            </p:nvSpPr>
            <p:spPr>
              <a:xfrm>
                <a:off x="3427951" y="4750242"/>
                <a:ext cx="295279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𝐴𝑛𝑎𝑙𝑜𝑔𝑉𝑎𝑙𝑢𝑒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=432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33EB61B-8C06-4475-9277-21D94C028F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7951" y="4750242"/>
                <a:ext cx="2952796" cy="461665"/>
              </a:xfrm>
              <a:prstGeom prst="rect">
                <a:avLst/>
              </a:prstGeom>
              <a:blipFill>
                <a:blip r:embed="rId5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8482D4F7-BC1F-4B84-9282-15E805BF0FAF}"/>
              </a:ext>
            </a:extLst>
          </p:cNvPr>
          <p:cNvSpPr/>
          <p:nvPr/>
        </p:nvSpPr>
        <p:spPr>
          <a:xfrm>
            <a:off x="7198242" y="3874396"/>
            <a:ext cx="458263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rgbClr val="003087"/>
                </a:solidFill>
              </a:rPr>
              <a:t>Remember analog values are whole numbers and the Arduino truncates values after the decimal.</a:t>
            </a:r>
          </a:p>
        </p:txBody>
      </p:sp>
    </p:spTree>
    <p:extLst>
      <p:ext uri="{BB962C8B-B14F-4D97-AF65-F5344CB8AC3E}">
        <p14:creationId xmlns:p14="http://schemas.microsoft.com/office/powerpoint/2010/main" val="313782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484" y="153932"/>
            <a:ext cx="10515600" cy="705609"/>
          </a:xfrm>
        </p:spPr>
        <p:txBody>
          <a:bodyPr/>
          <a:lstStyle/>
          <a:p>
            <a:r>
              <a:rPr lang="en-US" dirty="0"/>
              <a:t>Using the Calibration Equation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292731" y="985492"/>
            <a:ext cx="11048996" cy="2461463"/>
          </a:xfrm>
        </p:spPr>
        <p:txBody>
          <a:bodyPr>
            <a:noAutofit/>
          </a:bodyPr>
          <a:lstStyle/>
          <a:p>
            <a:r>
              <a:rPr lang="en-US" dirty="0"/>
              <a:t>Calibration Equation:</a:t>
            </a: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</a:rPr>
              <a:t>What if temperature is not known?</a:t>
            </a:r>
          </a:p>
          <a:p>
            <a:r>
              <a:rPr lang="en-US" dirty="0">
                <a:latin typeface="Calibri" panose="020F0502020204030204" pitchFamily="34" charset="0"/>
              </a:rPr>
              <a:t>Replot the data but </a:t>
            </a:r>
            <a:r>
              <a:rPr lang="en-US" u="sng" dirty="0">
                <a:latin typeface="Calibri" panose="020F0502020204030204" pitchFamily="34" charset="0"/>
              </a:rPr>
              <a:t>swap the x and y axis values</a:t>
            </a:r>
            <a:r>
              <a:rPr lang="en-US" dirty="0"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585642" y="6356350"/>
            <a:ext cx="377757" cy="365125"/>
          </a:xfrm>
        </p:spPr>
        <p:txBody>
          <a:bodyPr/>
          <a:lstStyle/>
          <a:p>
            <a:fld id="{9CEB20FD-57B4-4116-B954-02381E95969F}" type="slidenum">
              <a:rPr lang="en-US" smtClean="0"/>
              <a:pPr/>
              <a:t>16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4180804" y="859541"/>
                <a:ext cx="7872924" cy="892552"/>
              </a:xfrm>
              <a:prstGeom prst="rect">
                <a:avLst/>
              </a:prstGeom>
              <a:noFill/>
              <a:ln w="28575">
                <a:solidFill>
                  <a:srgbClr val="003087"/>
                </a:solidFill>
              </a:ln>
            </p:spPr>
            <p:txBody>
              <a:bodyPr wrap="none" lIns="228600" tIns="228600" rIns="228600" bIns="2286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𝐴𝑛𝑎𝑙𝑜𝑔𝑉𝑎𝑙𝑢𝑒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=4.8418∙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𝑇𝑒𝑚𝑝𝑒𝑟𝑎𝑡𝑢𝑟𝑒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+128.6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0804" y="859541"/>
                <a:ext cx="7872924" cy="89255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28575">
                <a:solidFill>
                  <a:srgbClr val="003087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Content Placeholder 2"/>
          <p:cNvSpPr txBox="1">
            <a:spLocks/>
          </p:cNvSpPr>
          <p:nvPr/>
        </p:nvSpPr>
        <p:spPr>
          <a:xfrm>
            <a:off x="6501996" y="2173246"/>
            <a:ext cx="4172088" cy="4838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solidFill>
                  <a:srgbClr val="003087"/>
                </a:solidFill>
              </a:rPr>
              <a:t>Invert the Equation</a:t>
            </a:r>
            <a:endParaRPr lang="en-US" u="sng" dirty="0">
              <a:solidFill>
                <a:srgbClr val="003087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2947293" y="6334736"/>
                <a:ext cx="6509411" cy="369332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𝑇𝑒𝑚𝑝𝑒𝑟𝑎𝑡𝑢𝑟𝑒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=0.2063∙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𝐴𝑛𝑎𝑙𝑜𝑔𝑉𝑎𝑙𝑢𝑒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−26.428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7293" y="6334736"/>
                <a:ext cx="6509411" cy="369332"/>
              </a:xfrm>
              <a:prstGeom prst="rect">
                <a:avLst/>
              </a:prstGeom>
              <a:blipFill>
                <a:blip r:embed="rId3"/>
                <a:stretch>
                  <a:fillRect l="-1124" r="-749" b="-34426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8D250870-1605-46D8-92C5-EB09A4BBC0E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3087642"/>
              </p:ext>
            </p:extLst>
          </p:nvPr>
        </p:nvGraphicFramePr>
        <p:xfrm>
          <a:off x="3331030" y="3200400"/>
          <a:ext cx="5823856" cy="3155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633775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8A877-286F-46CA-ACD5-84417389D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Inverting the Calibration Equation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46B3F2-3581-48A0-B498-89ACE47DD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59" y="2090057"/>
            <a:ext cx="11482939" cy="4086906"/>
          </a:xfrm>
        </p:spPr>
        <p:txBody>
          <a:bodyPr/>
          <a:lstStyle/>
          <a:p>
            <a:r>
              <a:rPr lang="en-US" dirty="0"/>
              <a:t>Rewrite the Calibration Equation as Follows: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Solve this equation for 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369F93-0BB3-4800-B3DB-520ED16DA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B20FD-57B4-4116-B954-02381E95969F}" type="slidenum">
              <a:rPr lang="en-US" smtClean="0"/>
              <a:pPr/>
              <a:t>17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2A4906D-E4B9-4803-A8E7-E6C4AF45E9A3}"/>
                  </a:ext>
                </a:extLst>
              </p:cNvPr>
              <p:cNvSpPr txBox="1"/>
              <p:nvPr/>
            </p:nvSpPr>
            <p:spPr>
              <a:xfrm>
                <a:off x="1654995" y="1011365"/>
                <a:ext cx="8936805" cy="954107"/>
              </a:xfrm>
              <a:prstGeom prst="rect">
                <a:avLst/>
              </a:prstGeom>
              <a:noFill/>
              <a:ln w="28575">
                <a:solidFill>
                  <a:srgbClr val="003087"/>
                </a:solidFill>
              </a:ln>
            </p:spPr>
            <p:txBody>
              <a:bodyPr wrap="none" lIns="228600" tIns="228600" rIns="228600" bIns="2286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𝐴𝑛𝑎𝑙𝑜𝑔𝑉𝑎𝑙𝑢𝑒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=4.8418∙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𝑇𝑒𝑚𝑝𝑒𝑟𝑎𝑡𝑢𝑟𝑒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+128.6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2A4906D-E4B9-4803-A8E7-E6C4AF45E9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4995" y="1011365"/>
                <a:ext cx="8936805" cy="95410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28575">
                <a:solidFill>
                  <a:srgbClr val="003087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7E88E11-8C66-40B3-871A-CB1A5BD9B4A8}"/>
                  </a:ext>
                </a:extLst>
              </p:cNvPr>
              <p:cNvSpPr txBox="1"/>
              <p:nvPr/>
            </p:nvSpPr>
            <p:spPr>
              <a:xfrm>
                <a:off x="2835912" y="2770645"/>
                <a:ext cx="4312334" cy="954107"/>
              </a:xfrm>
              <a:prstGeom prst="rect">
                <a:avLst/>
              </a:prstGeom>
              <a:noFill/>
              <a:ln w="28575">
                <a:solidFill>
                  <a:srgbClr val="003087"/>
                </a:solidFill>
              </a:ln>
            </p:spPr>
            <p:txBody>
              <a:bodyPr wrap="none" lIns="228600" tIns="228600" rIns="228600" bIns="2286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=4.8418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+128.6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7E88E11-8C66-40B3-871A-CB1A5BD9B4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5912" y="2770645"/>
                <a:ext cx="4312334" cy="95410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rgbClr val="003087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19902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8FD49-93D6-47DD-8AE9-211E8934D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 Problem 09b-2   (2022 Data)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3FC5DA-39B8-48CD-907B-4D55A9097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B20FD-57B4-4116-B954-02381E95969F}" type="slidenum">
              <a:rPr lang="en-US" smtClean="0"/>
              <a:pPr/>
              <a:t>18</a:t>
            </a:fld>
            <a:endParaRPr lang="en-US" dirty="0"/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48762D44-F3D6-47B5-AADC-9200762B13BC}"/>
              </a:ext>
            </a:extLst>
          </p:cNvPr>
          <p:cNvCxnSpPr>
            <a:cxnSpLocks/>
            <a:stCxn id="15" idx="3"/>
            <a:endCxn id="16" idx="3"/>
          </p:cNvCxnSpPr>
          <p:nvPr/>
        </p:nvCxnSpPr>
        <p:spPr>
          <a:xfrm>
            <a:off x="5991782" y="2482736"/>
            <a:ext cx="12700" cy="1135489"/>
          </a:xfrm>
          <a:prstGeom prst="bentConnector3">
            <a:avLst>
              <a:gd name="adj1" fmla="val 3534937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E47C16A-0FC2-4489-B17F-2CDD2AA5C0AC}"/>
              </a:ext>
            </a:extLst>
          </p:cNvPr>
          <p:cNvSpPr txBox="1"/>
          <p:nvPr/>
        </p:nvSpPr>
        <p:spPr>
          <a:xfrm>
            <a:off x="6969978" y="2388760"/>
            <a:ext cx="29782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Swap A and T</a:t>
            </a:r>
          </a:p>
          <a:p>
            <a:r>
              <a:rPr lang="en-US" sz="4000" dirty="0"/>
              <a:t>Solve for 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A43B39C-0CBD-49D3-8D68-1F0EB35563AC}"/>
              </a:ext>
            </a:extLst>
          </p:cNvPr>
          <p:cNvSpPr/>
          <p:nvPr/>
        </p:nvSpPr>
        <p:spPr>
          <a:xfrm>
            <a:off x="895515" y="962526"/>
            <a:ext cx="489589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y = 5.2468x + 111.28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8E24C4-1771-4E94-B378-0E726BCE18C0}"/>
              </a:ext>
            </a:extLst>
          </p:cNvPr>
          <p:cNvSpPr/>
          <p:nvPr/>
        </p:nvSpPr>
        <p:spPr>
          <a:xfrm>
            <a:off x="895515" y="2098015"/>
            <a:ext cx="509626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A</a:t>
            </a:r>
            <a:r>
              <a:rPr lang="en-US" sz="4400" b="1" dirty="0"/>
              <a:t> = 5.2468</a:t>
            </a:r>
            <a:r>
              <a:rPr lang="en-US" sz="4400" b="1" dirty="0">
                <a:solidFill>
                  <a:srgbClr val="FF0000"/>
                </a:solidFill>
              </a:rPr>
              <a:t>T</a:t>
            </a:r>
            <a:r>
              <a:rPr lang="en-US" sz="4400" b="1" dirty="0"/>
              <a:t> + 111.28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2ACC1C9-E8DF-469A-B9D7-6FA211240BE0}"/>
              </a:ext>
            </a:extLst>
          </p:cNvPr>
          <p:cNvSpPr/>
          <p:nvPr/>
        </p:nvSpPr>
        <p:spPr>
          <a:xfrm>
            <a:off x="895515" y="3233504"/>
            <a:ext cx="509626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T</a:t>
            </a:r>
            <a:r>
              <a:rPr lang="en-US" sz="4400" b="1" dirty="0"/>
              <a:t> = 5.2468</a:t>
            </a:r>
            <a:r>
              <a:rPr lang="en-US" sz="4400" b="1" dirty="0">
                <a:solidFill>
                  <a:srgbClr val="FF0000"/>
                </a:solidFill>
              </a:rPr>
              <a:t>A</a:t>
            </a:r>
            <a:r>
              <a:rPr lang="en-US" sz="4400" b="1" dirty="0"/>
              <a:t> + 111.28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DC5814-C975-427B-AD1E-D4F66CAFD62B}"/>
              </a:ext>
            </a:extLst>
          </p:cNvPr>
          <p:cNvSpPr/>
          <p:nvPr/>
        </p:nvSpPr>
        <p:spPr>
          <a:xfrm>
            <a:off x="1784124" y="5492935"/>
            <a:ext cx="706546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/>
              <a:t>2022 Data:  T = 0.19A - 20.943</a:t>
            </a:r>
          </a:p>
        </p:txBody>
      </p:sp>
    </p:spTree>
    <p:extLst>
      <p:ext uri="{BB962C8B-B14F-4D97-AF65-F5344CB8AC3E}">
        <p14:creationId xmlns:p14="http://schemas.microsoft.com/office/powerpoint/2010/main" val="42543776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484" y="153932"/>
            <a:ext cx="10515600" cy="705609"/>
          </a:xfrm>
        </p:spPr>
        <p:txBody>
          <a:bodyPr/>
          <a:lstStyle/>
          <a:p>
            <a:r>
              <a:rPr lang="en-US" dirty="0"/>
              <a:t>Using the Calibration Equation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6418374" y="953763"/>
            <a:ext cx="5087826" cy="3651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/>
              <a:t>Inverted Calibration Equation:</a:t>
            </a:r>
          </a:p>
          <a:p>
            <a:pPr marL="0" indent="0">
              <a:buNone/>
            </a:pPr>
            <a:endParaRPr lang="en-US" sz="2800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585642" y="6356350"/>
            <a:ext cx="377757" cy="365125"/>
          </a:xfrm>
        </p:spPr>
        <p:txBody>
          <a:bodyPr/>
          <a:lstStyle/>
          <a:p>
            <a:fld id="{9CEB20FD-57B4-4116-B954-02381E95969F}" type="slidenum">
              <a:rPr lang="en-US" smtClean="0"/>
              <a:pPr/>
              <a:t>19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37757" y="1413110"/>
                <a:ext cx="5758243" cy="769441"/>
              </a:xfrm>
              <a:prstGeom prst="rect">
                <a:avLst/>
              </a:prstGeom>
              <a:noFill/>
              <a:ln w="28575">
                <a:solidFill>
                  <a:srgbClr val="003087"/>
                </a:solidFill>
              </a:ln>
            </p:spPr>
            <p:txBody>
              <a:bodyPr wrap="none" lIns="228600" tIns="228600" rIns="228600" bIns="2286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𝐴𝑛𝑎𝑙𝑜𝑔𝑉𝑎𝑙𝑢𝑒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=4.8418∙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𝑇𝑒𝑚𝑝𝑒𝑟𝑎𝑡𝑢𝑟𝑒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+128.6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757" y="1413110"/>
                <a:ext cx="5758243" cy="76944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28575">
                <a:solidFill>
                  <a:srgbClr val="003087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AEFF4E8-756F-4E2A-8427-A9902A907F83}"/>
              </a:ext>
            </a:extLst>
          </p:cNvPr>
          <p:cNvSpPr txBox="1">
            <a:spLocks/>
          </p:cNvSpPr>
          <p:nvPr/>
        </p:nvSpPr>
        <p:spPr>
          <a:xfrm>
            <a:off x="427486" y="953763"/>
            <a:ext cx="4209828" cy="36512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Calibration Equation:</a:t>
            </a:r>
          </a:p>
          <a:p>
            <a:endParaRPr lang="en-US" dirty="0">
              <a:latin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F83D8AC-FE31-4B2A-AE72-25C08DD662F8}"/>
                  </a:ext>
                </a:extLst>
              </p:cNvPr>
              <p:cNvSpPr txBox="1"/>
              <p:nvPr/>
            </p:nvSpPr>
            <p:spPr>
              <a:xfrm>
                <a:off x="6138628" y="1413110"/>
                <a:ext cx="5900911" cy="769441"/>
              </a:xfrm>
              <a:prstGeom prst="rect">
                <a:avLst/>
              </a:prstGeom>
              <a:noFill/>
              <a:ln w="28575">
                <a:solidFill>
                  <a:srgbClr val="003087"/>
                </a:solidFill>
              </a:ln>
            </p:spPr>
            <p:txBody>
              <a:bodyPr wrap="none" lIns="228600" tIns="228600" rIns="228600" bIns="2286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𝑇𝑒𝑚𝑝𝑒𝑟𝑎𝑡𝑢𝑟𝑒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=0.2063∙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𝐴𝑛𝑎𝑙𝑜𝑔𝑉𝑎𝑙𝑢𝑒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−26.428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F83D8AC-FE31-4B2A-AE72-25C08DD662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8628" y="1413110"/>
                <a:ext cx="5900911" cy="76944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rgbClr val="003087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EAB9079-FBF6-4C8D-86B0-577C895FF8AB}"/>
              </a:ext>
            </a:extLst>
          </p:cNvPr>
          <p:cNvSpPr txBox="1">
            <a:spLocks/>
          </p:cNvSpPr>
          <p:nvPr/>
        </p:nvSpPr>
        <p:spPr>
          <a:xfrm>
            <a:off x="259134" y="2256177"/>
            <a:ext cx="11048996" cy="134305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alibri" panose="020F0502020204030204" pitchFamily="34" charset="0"/>
              </a:rPr>
              <a:t>Now you have equations that can take you from Analog to Temperature OR from Temperature to Analog.</a:t>
            </a:r>
          </a:p>
          <a:p>
            <a:r>
              <a:rPr lang="en-US" dirty="0">
                <a:latin typeface="Calibri" panose="020F0502020204030204" pitchFamily="34" charset="0"/>
              </a:rPr>
              <a:t>What is the </a:t>
            </a:r>
            <a:r>
              <a:rPr lang="en-US" b="1" i="1" dirty="0">
                <a:latin typeface="Calibri" panose="020F0502020204030204" pitchFamily="34" charset="0"/>
              </a:rPr>
              <a:t>temperature</a:t>
            </a:r>
            <a:r>
              <a:rPr lang="en-US" dirty="0">
                <a:latin typeface="Calibri" panose="020F0502020204030204" pitchFamily="34" charset="0"/>
              </a:rPr>
              <a:t> value when the </a:t>
            </a:r>
            <a:r>
              <a:rPr lang="en-US" b="1" i="1" dirty="0">
                <a:latin typeface="Calibri" panose="020F0502020204030204" pitchFamily="34" charset="0"/>
              </a:rPr>
              <a:t>analog</a:t>
            </a:r>
            <a:r>
              <a:rPr lang="en-US" dirty="0">
                <a:latin typeface="Calibri" panose="020F0502020204030204" pitchFamily="34" charset="0"/>
              </a:rPr>
              <a:t> value is 578?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7AF0A68-1A73-4ED4-B0F9-FF964992523C}"/>
                  </a:ext>
                </a:extLst>
              </p:cNvPr>
              <p:cNvSpPr/>
              <p:nvPr/>
            </p:nvSpPr>
            <p:spPr>
              <a:xfrm>
                <a:off x="2521025" y="4028408"/>
                <a:ext cx="779469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𝑇𝑒𝑚𝑝𝑒𝑟𝑎𝑡𝑢𝑟𝑒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=0.2063∙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𝐴𝑛𝑎𝑙𝑜𝑔𝑉𝑎𝑙𝑢𝑒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−26.428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7AF0A68-1A73-4ED4-B0F9-FF96499252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1025" y="4028408"/>
                <a:ext cx="7794698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6FDA7CF-D158-46A2-A497-FC226BB13245}"/>
                  </a:ext>
                </a:extLst>
              </p:cNvPr>
              <p:cNvSpPr/>
              <p:nvPr/>
            </p:nvSpPr>
            <p:spPr>
              <a:xfrm>
                <a:off x="2988215" y="4930769"/>
                <a:ext cx="630082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𝑇𝑒𝑚𝑝𝑒𝑟𝑎𝑡𝑢𝑟𝑒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=0.2063∙578−26.428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6FDA7CF-D158-46A2-A497-FC226BB132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8215" y="4930769"/>
                <a:ext cx="6300827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AC55471-0558-4554-9645-EC8DE954A77C}"/>
                  </a:ext>
                </a:extLst>
              </p:cNvPr>
              <p:cNvSpPr/>
              <p:nvPr/>
            </p:nvSpPr>
            <p:spPr>
              <a:xfrm>
                <a:off x="3630858" y="5833130"/>
                <a:ext cx="406617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𝑇𝑒𝑚𝑝𝑒𝑟𝑎𝑡𝑢𝑟𝑒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=92.81℉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AC55471-0558-4554-9645-EC8DE954A7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0858" y="5833130"/>
                <a:ext cx="4066178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644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5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D339768-4824-4829-BAD8-6DCFACDB7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i="1" dirty="0"/>
              <a:t>Temperature Sensors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D09216-794D-459B-9516-E4DDFFC53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B20FD-57B4-4116-B954-02381E95969F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7C0EDE-6240-432F-B571-CF54B379579E}"/>
              </a:ext>
            </a:extLst>
          </p:cNvPr>
          <p:cNvSpPr txBox="1"/>
          <p:nvPr/>
        </p:nvSpPr>
        <p:spPr>
          <a:xfrm>
            <a:off x="1035698" y="5794311"/>
            <a:ext cx="10415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Temperature Sensors(11:19)  </a:t>
            </a:r>
            <a:r>
              <a:rPr lang="en-US" sz="1400" dirty="0">
                <a:hlinkClick r:id="rId2"/>
              </a:rPr>
              <a:t>https://www.youtube.com/watch?v=4mQ3o1t4Ssg&amp;list=PLln3BHg93SQ812ihcqWb9OOWbZ-09DLW6&amp;index=8</a:t>
            </a:r>
            <a:endParaRPr lang="en-US" sz="1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A7DD8E-9DE1-4EA0-92C1-8303C80BB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919" y="1089657"/>
            <a:ext cx="7946974" cy="457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465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E4C599-87D2-46A5-8A5D-9123B294B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471" y="1866755"/>
            <a:ext cx="11066122" cy="41821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484" y="153932"/>
            <a:ext cx="10515600" cy="705609"/>
          </a:xfrm>
        </p:spPr>
        <p:txBody>
          <a:bodyPr/>
          <a:lstStyle/>
          <a:p>
            <a:r>
              <a:rPr lang="en-US" dirty="0"/>
              <a:t>Using the Calibration Equation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447474" y="809065"/>
            <a:ext cx="11430934" cy="130448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400" dirty="0"/>
              <a:t>Adapt the Arduino sketch to print both the analog value and its corresponding temperature value in degrees Fahrenheit. </a:t>
            </a:r>
            <a:endParaRPr lang="en-US" sz="2000" dirty="0"/>
          </a:p>
          <a:p>
            <a:pPr lvl="1">
              <a:spcAft>
                <a:spcPts val="1200"/>
              </a:spcAft>
            </a:pPr>
            <a:r>
              <a:rPr lang="en-US" sz="2000" dirty="0"/>
              <a:t>Move the thermistor around in the air (or water) to change the temperature readings.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585642" y="6356350"/>
            <a:ext cx="377757" cy="365125"/>
          </a:xfrm>
        </p:spPr>
        <p:txBody>
          <a:bodyPr/>
          <a:lstStyle/>
          <a:p>
            <a:fld id="{9CEB20FD-57B4-4116-B954-02381E95969F}" type="slidenum">
              <a:rPr lang="en-US" smtClean="0"/>
              <a:pPr/>
              <a:t>20</a:t>
            </a:fld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C9D76DA-CAA8-4DB4-98F3-EA28A19DAE1E}"/>
              </a:ext>
            </a:extLst>
          </p:cNvPr>
          <p:cNvGrpSpPr/>
          <p:nvPr/>
        </p:nvGrpSpPr>
        <p:grpSpPr>
          <a:xfrm>
            <a:off x="2014035" y="2234557"/>
            <a:ext cx="3768365" cy="461665"/>
            <a:chOff x="2523392" y="4335789"/>
            <a:chExt cx="3768365" cy="461665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BE463339-671C-4E0A-B23B-5A4790261F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23392" y="4510453"/>
              <a:ext cx="386862" cy="0"/>
            </a:xfrm>
            <a:prstGeom prst="straightConnector1">
              <a:avLst/>
            </a:prstGeom>
            <a:ln w="38100">
              <a:solidFill>
                <a:srgbClr val="CB333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F5DC9E0-AE17-4F51-8792-4704A04D2033}"/>
                </a:ext>
              </a:extLst>
            </p:cNvPr>
            <p:cNvSpPr/>
            <p:nvPr/>
          </p:nvSpPr>
          <p:spPr>
            <a:xfrm>
              <a:off x="2910254" y="4335789"/>
              <a:ext cx="3381503" cy="461665"/>
            </a:xfrm>
            <a:prstGeom prst="rect">
              <a:avLst/>
            </a:prstGeom>
            <a:ln w="38100">
              <a:solidFill>
                <a:srgbClr val="CB333B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2400" dirty="0"/>
                <a:t>A new variable is needed.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56D1776-3DAF-44C2-AFBA-3126F0BFF891}"/>
              </a:ext>
            </a:extLst>
          </p:cNvPr>
          <p:cNvGrpSpPr/>
          <p:nvPr/>
        </p:nvGrpSpPr>
        <p:grpSpPr>
          <a:xfrm>
            <a:off x="3125972" y="3523505"/>
            <a:ext cx="5509243" cy="1537593"/>
            <a:chOff x="2495825" y="3271434"/>
            <a:chExt cx="4017223" cy="1537593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895C9568-CFF9-4FF5-8251-FBC59C02499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95825" y="3640766"/>
              <a:ext cx="650853" cy="1168261"/>
            </a:xfrm>
            <a:prstGeom prst="straightConnector1">
              <a:avLst/>
            </a:prstGeom>
            <a:ln w="38100">
              <a:solidFill>
                <a:srgbClr val="CB333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27B3567-B5B1-44A8-8A8B-291D63C44E68}"/>
                </a:ext>
              </a:extLst>
            </p:cNvPr>
            <p:cNvSpPr/>
            <p:nvPr/>
          </p:nvSpPr>
          <p:spPr>
            <a:xfrm>
              <a:off x="3146677" y="3271434"/>
              <a:ext cx="3366371" cy="830997"/>
            </a:xfrm>
            <a:prstGeom prst="rect">
              <a:avLst/>
            </a:prstGeom>
            <a:ln w="38100">
              <a:solidFill>
                <a:srgbClr val="CB333B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2400" dirty="0"/>
                <a:t>Use inverted calibration equation.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B12979F-48B8-476F-B883-D8222BBAF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8148" y="1833434"/>
            <a:ext cx="2756378" cy="284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44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484" y="153932"/>
            <a:ext cx="10515600" cy="705609"/>
          </a:xfrm>
        </p:spPr>
        <p:txBody>
          <a:bodyPr/>
          <a:lstStyle/>
          <a:p>
            <a:r>
              <a:rPr lang="en-US" dirty="0"/>
              <a:t>Using the Calibration Equation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585642" y="6356350"/>
            <a:ext cx="377757" cy="365125"/>
          </a:xfrm>
        </p:spPr>
        <p:txBody>
          <a:bodyPr/>
          <a:lstStyle/>
          <a:p>
            <a:fld id="{9CEB20FD-57B4-4116-B954-02381E95969F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9F90205-755E-499A-A57F-15C3B627B2ED}"/>
              </a:ext>
            </a:extLst>
          </p:cNvPr>
          <p:cNvSpPr/>
          <p:nvPr/>
        </p:nvSpPr>
        <p:spPr>
          <a:xfrm>
            <a:off x="6576051" y="1064775"/>
            <a:ext cx="4506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3087"/>
                </a:solidFill>
              </a:rPr>
              <a:t>547, 548, and 549 are all 86°F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D989CB10-B612-42A3-880A-772E9A09BDAE}"/>
              </a:ext>
            </a:extLst>
          </p:cNvPr>
          <p:cNvSpPr txBox="1">
            <a:spLocks/>
          </p:cNvSpPr>
          <p:nvPr/>
        </p:nvSpPr>
        <p:spPr>
          <a:xfrm>
            <a:off x="447474" y="1128944"/>
            <a:ext cx="11430934" cy="67346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/>
              <a:t>What do you notice about the values?</a:t>
            </a:r>
          </a:p>
          <a:p>
            <a:pPr>
              <a:spcBef>
                <a:spcPts val="0"/>
              </a:spcBef>
            </a:pPr>
            <a:r>
              <a:rPr lang="en-US" dirty="0"/>
              <a:t>Check the equation.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4814575-19C9-4729-8FF0-EACA7D8ABC13}"/>
                  </a:ext>
                </a:extLst>
              </p:cNvPr>
              <p:cNvSpPr txBox="1"/>
              <p:nvPr/>
            </p:nvSpPr>
            <p:spPr>
              <a:xfrm>
                <a:off x="699437" y="1915545"/>
                <a:ext cx="6983002" cy="369332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𝑇𝑒𝑚𝑝𝑒𝑟𝑎𝑡𝑢𝑟𝑒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=0.2063∙547−26.428=86.4181℉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4814575-19C9-4729-8FF0-EACA7D8ABC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437" y="1915545"/>
                <a:ext cx="6983002" cy="369332"/>
              </a:xfrm>
              <a:prstGeom prst="rect">
                <a:avLst/>
              </a:prstGeom>
              <a:blipFill>
                <a:blip r:embed="rId2"/>
                <a:stretch>
                  <a:fillRect l="-1048" r="-611" b="-32787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81860CD-79DB-457E-ADC0-F143C6B4A04E}"/>
                  </a:ext>
                </a:extLst>
              </p:cNvPr>
              <p:cNvSpPr txBox="1"/>
              <p:nvPr/>
            </p:nvSpPr>
            <p:spPr>
              <a:xfrm>
                <a:off x="699437" y="2428554"/>
                <a:ext cx="6983002" cy="369332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𝑇𝑒𝑚𝑝𝑒𝑟𝑎𝑡𝑢𝑟𝑒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=0.2063∙548−26.428=86.6244℉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81860CD-79DB-457E-ADC0-F143C6B4A0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437" y="2428554"/>
                <a:ext cx="6983002" cy="369332"/>
              </a:xfrm>
              <a:prstGeom prst="rect">
                <a:avLst/>
              </a:prstGeom>
              <a:blipFill>
                <a:blip r:embed="rId3"/>
                <a:stretch>
                  <a:fillRect l="-1048" r="-611" b="-32787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B78304B-E0E3-4B35-A3DD-6551577CE28D}"/>
                  </a:ext>
                </a:extLst>
              </p:cNvPr>
              <p:cNvSpPr txBox="1"/>
              <p:nvPr/>
            </p:nvSpPr>
            <p:spPr>
              <a:xfrm>
                <a:off x="684737" y="2950826"/>
                <a:ext cx="6983002" cy="369332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𝑇𝑒𝑚𝑝𝑒𝑟𝑎𝑡𝑢𝑟𝑒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=0.2063∙549−26.428=86.8307℉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B78304B-E0E3-4B35-A3DD-6551577CE2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737" y="2950826"/>
                <a:ext cx="6983002" cy="369332"/>
              </a:xfrm>
              <a:prstGeom prst="rect">
                <a:avLst/>
              </a:prstGeom>
              <a:blipFill>
                <a:blip r:embed="rId4"/>
                <a:stretch>
                  <a:fillRect l="-1047" r="-611" b="-32787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>
            <a:extLst>
              <a:ext uri="{FF2B5EF4-FFF2-40B4-BE49-F238E27FC236}">
                <a16:creationId xmlns:a16="http://schemas.microsoft.com/office/drawing/2014/main" id="{D73D8B68-10D6-4A1C-9519-8539C12DA080}"/>
              </a:ext>
            </a:extLst>
          </p:cNvPr>
          <p:cNvSpPr/>
          <p:nvPr/>
        </p:nvSpPr>
        <p:spPr>
          <a:xfrm>
            <a:off x="2073897" y="3933985"/>
            <a:ext cx="56085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/>
              <a:t>The decimals are not printed on the serial monitor. It is like values after the decimal are chopped off. This is called </a:t>
            </a:r>
            <a:r>
              <a:rPr lang="en-US" sz="2400" b="1" i="1" dirty="0">
                <a:solidFill>
                  <a:srgbClr val="003087"/>
                </a:solidFill>
              </a:rPr>
              <a:t>truncation</a:t>
            </a:r>
            <a:r>
              <a:rPr lang="en-US" sz="2400" i="1" dirty="0"/>
              <a:t>.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02194BF-42BD-4D4F-BB59-C9979EF37246}"/>
              </a:ext>
            </a:extLst>
          </p:cNvPr>
          <p:cNvSpPr/>
          <p:nvPr/>
        </p:nvSpPr>
        <p:spPr>
          <a:xfrm>
            <a:off x="158484" y="5729056"/>
            <a:ext cx="116117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solidFill>
                  <a:srgbClr val="003087"/>
                </a:solidFill>
              </a:rPr>
              <a:t>Never trust that you program everything correctly or that the computer is giving you exactly what you want. Always check your work! If you have a calculation, you should check it!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12979F-48B8-476F-B883-D8222BBAF6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8847" y="1764855"/>
            <a:ext cx="3536795" cy="364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883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uiExpand="1" build="p"/>
      <p:bldP spid="34" grpId="0"/>
      <p:bldP spid="35" grpId="0"/>
      <p:bldP spid="36" grpId="0"/>
      <p:bldP spid="37" grpId="0"/>
      <p:bldP spid="3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33" y="55921"/>
            <a:ext cx="10515600" cy="705609"/>
          </a:xfrm>
        </p:spPr>
        <p:txBody>
          <a:bodyPr>
            <a:normAutofit/>
          </a:bodyPr>
          <a:lstStyle/>
          <a:p>
            <a:r>
              <a:rPr lang="en-US" sz="4000" dirty="0"/>
              <a:t>Using the Calibration Equation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585642" y="6356350"/>
            <a:ext cx="377757" cy="365125"/>
          </a:xfrm>
        </p:spPr>
        <p:txBody>
          <a:bodyPr/>
          <a:lstStyle/>
          <a:p>
            <a:fld id="{9CEB20FD-57B4-4116-B954-02381E95969F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34E0F5-67CB-4A33-B35C-20700BB86C92}"/>
              </a:ext>
            </a:extLst>
          </p:cNvPr>
          <p:cNvSpPr/>
          <p:nvPr/>
        </p:nvSpPr>
        <p:spPr>
          <a:xfrm>
            <a:off x="281292" y="646883"/>
            <a:ext cx="1130435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What happens if you change the temperature variable to be a</a:t>
            </a:r>
            <a:r>
              <a:rPr lang="en-US" sz="2200" b="1" i="1" dirty="0">
                <a:solidFill>
                  <a:srgbClr val="003087"/>
                </a:solidFill>
              </a:rPr>
              <a:t> </a:t>
            </a:r>
            <a:r>
              <a:rPr lang="en-US" sz="2200" b="1" dirty="0">
                <a:solidFill>
                  <a:srgbClr val="17A1A5"/>
                </a:solidFill>
                <a:latin typeface="Courier Std" panose="02070409020205020404" pitchFamily="49" charset="0"/>
              </a:rPr>
              <a:t>float</a:t>
            </a:r>
            <a:r>
              <a:rPr lang="en-US" sz="2200" b="1" i="1" dirty="0">
                <a:solidFill>
                  <a:srgbClr val="003087"/>
                </a:solidFill>
              </a:rPr>
              <a:t> </a:t>
            </a:r>
            <a:r>
              <a:rPr lang="en-US" sz="2200" dirty="0"/>
              <a:t>instead of an </a:t>
            </a:r>
            <a:r>
              <a:rPr lang="en-US" sz="2200" b="1" dirty="0">
                <a:solidFill>
                  <a:srgbClr val="17A1A5"/>
                </a:solidFill>
                <a:latin typeface="Courier Std" panose="02070409020205020404" pitchFamily="49" charset="0"/>
              </a:rPr>
              <a:t>int</a:t>
            </a:r>
            <a:r>
              <a:rPr lang="en-US" sz="2200" dirty="0"/>
              <a:t>?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A </a:t>
            </a:r>
            <a:r>
              <a:rPr lang="en-US" sz="2200" b="1" dirty="0">
                <a:solidFill>
                  <a:srgbClr val="17A1A5"/>
                </a:solidFill>
                <a:latin typeface="Courier Std" panose="02070409020205020404" pitchFamily="49" charset="0"/>
              </a:rPr>
              <a:t>float</a:t>
            </a:r>
            <a:r>
              <a:rPr lang="en-US" sz="2200" dirty="0"/>
              <a:t> is a data type that allows for decimal values to be included in the sketch.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0F5833F-F085-4FDF-ADC0-C28357A465EE}"/>
              </a:ext>
            </a:extLst>
          </p:cNvPr>
          <p:cNvSpPr/>
          <p:nvPr/>
        </p:nvSpPr>
        <p:spPr>
          <a:xfrm>
            <a:off x="686804" y="1093159"/>
            <a:ext cx="36413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3087"/>
                </a:solidFill>
              </a:rPr>
              <a:t>You get decimals to appear.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97F6709-F345-44BE-BAFB-E239FCBBC516}"/>
              </a:ext>
            </a:extLst>
          </p:cNvPr>
          <p:cNvSpPr/>
          <p:nvPr/>
        </p:nvSpPr>
        <p:spPr>
          <a:xfrm>
            <a:off x="281290" y="5228427"/>
            <a:ext cx="1130435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Tip: By default the sketch will </a:t>
            </a:r>
            <a:r>
              <a:rPr lang="en-US" sz="2000" dirty="0"/>
              <a:t>print</a:t>
            </a:r>
            <a:r>
              <a:rPr lang="en-US" dirty="0"/>
              <a:t> 2 decimal values. To have it print more, go to the line of code that is printing the variable put a comma followed by the number of decimal values you would like it to print.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1C449F5-D34C-4C7B-8A16-5ADC2FEE6841}"/>
              </a:ext>
            </a:extLst>
          </p:cNvPr>
          <p:cNvGrpSpPr/>
          <p:nvPr/>
        </p:nvGrpSpPr>
        <p:grpSpPr>
          <a:xfrm>
            <a:off x="7790642" y="5956016"/>
            <a:ext cx="777240" cy="400334"/>
            <a:chOff x="6563360" y="6007462"/>
            <a:chExt cx="777240" cy="400334"/>
          </a:xfrm>
        </p:grpSpPr>
        <p:sp>
          <p:nvSpPr>
            <p:cNvPr id="24" name="Left Bracket 23">
              <a:extLst>
                <a:ext uri="{FF2B5EF4-FFF2-40B4-BE49-F238E27FC236}">
                  <a16:creationId xmlns:a16="http://schemas.microsoft.com/office/drawing/2014/main" id="{86D86E5F-0A24-42A0-ABE4-6AD85C2D467A}"/>
                </a:ext>
              </a:extLst>
            </p:cNvPr>
            <p:cNvSpPr/>
            <p:nvPr/>
          </p:nvSpPr>
          <p:spPr>
            <a:xfrm rot="5400000">
              <a:off x="6900534" y="5967730"/>
              <a:ext cx="102892" cy="777240"/>
            </a:xfrm>
            <a:prstGeom prst="leftBracket">
              <a:avLst/>
            </a:prstGeom>
            <a:ln w="38100">
              <a:solidFill>
                <a:srgbClr val="CB33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FC9A400E-06D8-4E4B-9381-E87129953E63}"/>
                </a:ext>
              </a:extLst>
            </p:cNvPr>
            <p:cNvCxnSpPr>
              <a:endCxn id="24" idx="1"/>
            </p:cNvCxnSpPr>
            <p:nvPr/>
          </p:nvCxnSpPr>
          <p:spPr>
            <a:xfrm>
              <a:off x="6951980" y="6007462"/>
              <a:ext cx="0" cy="297442"/>
            </a:xfrm>
            <a:prstGeom prst="straightConnector1">
              <a:avLst/>
            </a:prstGeom>
            <a:ln w="38100">
              <a:solidFill>
                <a:srgbClr val="CB333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46ACD23-5789-4C92-8C26-83B09B2C0BEF}"/>
              </a:ext>
            </a:extLst>
          </p:cNvPr>
          <p:cNvSpPr/>
          <p:nvPr/>
        </p:nvSpPr>
        <p:spPr>
          <a:xfrm>
            <a:off x="6264613" y="1093159"/>
            <a:ext cx="59273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solidFill>
                  <a:srgbClr val="003087"/>
                </a:solidFill>
              </a:rPr>
              <a:t>You will learn more about data types in another lesson.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9EE575-74B3-437E-A855-2A6D0EC5D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6509" y="2109862"/>
            <a:ext cx="2981431" cy="28085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3F1169-4599-4471-B17A-7EB1964950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291" y="1941157"/>
            <a:ext cx="8830811" cy="33170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B1919C-E53B-43F2-8484-395B8721D2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8007" y="6381891"/>
            <a:ext cx="9786663" cy="34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84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28" grpId="0"/>
      <p:bldP spid="21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484" y="153932"/>
            <a:ext cx="12033516" cy="705609"/>
          </a:xfrm>
        </p:spPr>
        <p:txBody>
          <a:bodyPr>
            <a:normAutofit/>
          </a:bodyPr>
          <a:lstStyle/>
          <a:p>
            <a:r>
              <a:rPr lang="en-US" dirty="0"/>
              <a:t>Behind the Scenes: Waterproofing the Thermistor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B20FD-57B4-4116-B954-02381E95969F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60524" y="2633420"/>
            <a:ext cx="22128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Clip approx. 1/2in off of thermistor legs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146355" y="2633420"/>
            <a:ext cx="2468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Attach wire extensions to each leg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287908" y="2598303"/>
            <a:ext cx="3538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Cut heat shrink material to approx. 3in and slide it over the thermistor 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9920494" y="983179"/>
            <a:ext cx="170173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Note: Leave approx. 1/2in of material passed the thermistor to be used as for a seal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530174" y="5511769"/>
            <a:ext cx="20709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Shrink material using heat gun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058046" y="5513480"/>
            <a:ext cx="59225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Clamp end of heated material to seal in the thermistor</a:t>
            </a:r>
          </a:p>
          <a:p>
            <a:pPr algn="ctr"/>
            <a:r>
              <a:rPr lang="en-US" dirty="0">
                <a:latin typeface="Calibri" panose="020F0502020204030204" pitchFamily="34" charset="0"/>
              </a:rPr>
              <a:t>Be sure to not crush the thermistor when clamping material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8980580" y="5567658"/>
            <a:ext cx="24688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Strip jumper wires and connect them to wire extensions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4524" r="7634" b="6476"/>
          <a:stretch/>
        </p:blipFill>
        <p:spPr>
          <a:xfrm rot="5400000">
            <a:off x="832852" y="920172"/>
            <a:ext cx="1566158" cy="17485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26175" y="1012967"/>
            <a:ext cx="2138322" cy="15960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7210161" y="172415"/>
            <a:ext cx="1564602" cy="3242478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8852171" y="1460756"/>
            <a:ext cx="619327" cy="266706"/>
            <a:chOff x="8852171" y="1460756"/>
            <a:chExt cx="619327" cy="266706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8852171" y="1485878"/>
              <a:ext cx="0" cy="241584"/>
            </a:xfrm>
            <a:prstGeom prst="line">
              <a:avLst/>
            </a:prstGeom>
            <a:ln w="19050">
              <a:solidFill>
                <a:srgbClr val="CB33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9471498" y="1460756"/>
              <a:ext cx="0" cy="241584"/>
            </a:xfrm>
            <a:prstGeom prst="line">
              <a:avLst/>
            </a:prstGeom>
            <a:ln w="19050">
              <a:solidFill>
                <a:srgbClr val="CB33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8852171" y="1606670"/>
              <a:ext cx="619327" cy="0"/>
            </a:xfrm>
            <a:prstGeom prst="straightConnector1">
              <a:avLst/>
            </a:prstGeom>
            <a:ln w="19050">
              <a:solidFill>
                <a:srgbClr val="CB333B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/>
          <p:cNvSpPr/>
          <p:nvPr/>
        </p:nvSpPr>
        <p:spPr>
          <a:xfrm>
            <a:off x="8669295" y="988066"/>
            <a:ext cx="9560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CB333B"/>
                </a:solidFill>
                <a:latin typeface="Calibri" panose="020F0502020204030204" pitchFamily="34" charset="0"/>
              </a:rPr>
              <a:t>1/2in of extra material</a:t>
            </a:r>
            <a:endParaRPr lang="en-US" sz="1200" dirty="0">
              <a:solidFill>
                <a:srgbClr val="CB333B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251721" y="2229936"/>
            <a:ext cx="161101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B050"/>
                </a:solidFill>
                <a:latin typeface="Calibri" panose="020F0502020204030204" pitchFamily="34" charset="0"/>
              </a:rPr>
              <a:t>Tip of Thermistor here</a:t>
            </a:r>
            <a:endParaRPr lang="en-US" sz="1200" dirty="0">
              <a:solidFill>
                <a:srgbClr val="00B050"/>
              </a:solidFill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 flipV="1">
            <a:off x="8486161" y="1860342"/>
            <a:ext cx="327872" cy="373565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71276" y="3539862"/>
            <a:ext cx="2213038" cy="195469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01452" y="3543606"/>
            <a:ext cx="5678291" cy="195095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204" y="3539862"/>
            <a:ext cx="2423453" cy="1954694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3119190" y="3578723"/>
            <a:ext cx="22266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CB333B"/>
                </a:solidFill>
                <a:latin typeface="Calibri" panose="020F0502020204030204" pitchFamily="34" charset="0"/>
              </a:rPr>
              <a:t>Heat the end last so that it is amenable when clamping</a:t>
            </a:r>
            <a:endParaRPr lang="en-US" sz="1200" dirty="0">
              <a:solidFill>
                <a:srgbClr val="CB333B"/>
              </a:solidFill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 flipH="1" flipV="1">
            <a:off x="2169268" y="3794538"/>
            <a:ext cx="1156907" cy="33101"/>
          </a:xfrm>
          <a:prstGeom prst="straightConnector1">
            <a:avLst/>
          </a:prstGeom>
          <a:ln w="19050">
            <a:solidFill>
              <a:srgbClr val="CB33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6718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/>
          <p:cNvSpPr/>
          <p:nvPr/>
        </p:nvSpPr>
        <p:spPr>
          <a:xfrm>
            <a:off x="2314208" y="2683059"/>
            <a:ext cx="5040565" cy="136172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0" y="4164126"/>
            <a:ext cx="2198320" cy="13617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909622" y="1160741"/>
            <a:ext cx="2445149" cy="13976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10004362" y="5642064"/>
            <a:ext cx="2187639" cy="121593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2314208" y="4164126"/>
            <a:ext cx="2462339" cy="136172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en-US"/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44" b="16579"/>
          <a:stretch/>
        </p:blipFill>
        <p:spPr>
          <a:xfrm>
            <a:off x="2335767" y="5642064"/>
            <a:ext cx="2425048" cy="1208902"/>
          </a:xfrm>
          <a:prstGeom prst="rect">
            <a:avLst/>
          </a:prstGeom>
        </p:spPr>
      </p:pic>
      <p:sp>
        <p:nvSpPr>
          <p:cNvPr id="52" name="Rectangle 51"/>
          <p:cNvSpPr/>
          <p:nvPr/>
        </p:nvSpPr>
        <p:spPr>
          <a:xfrm>
            <a:off x="7470660" y="2683060"/>
            <a:ext cx="4721341" cy="2842788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en-US"/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1" r="53761" b="61381"/>
          <a:stretch/>
        </p:blipFill>
        <p:spPr>
          <a:xfrm>
            <a:off x="0" y="-14067"/>
            <a:ext cx="2208628" cy="111134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75" r="53761" b="16340"/>
          <a:stretch/>
        </p:blipFill>
        <p:spPr>
          <a:xfrm>
            <a:off x="0" y="1181686"/>
            <a:ext cx="2208628" cy="1390018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95" t="41444" r="-430" b="16340"/>
          <a:stretch/>
        </p:blipFill>
        <p:spPr>
          <a:xfrm>
            <a:off x="2321168" y="1181685"/>
            <a:ext cx="2475915" cy="1384487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27" t="4731" b="61875"/>
          <a:stretch/>
        </p:blipFill>
        <p:spPr>
          <a:xfrm>
            <a:off x="2321169" y="2136"/>
            <a:ext cx="2482512" cy="1095144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4892434" y="-1"/>
            <a:ext cx="2462339" cy="108304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7470660" y="0"/>
            <a:ext cx="2462339" cy="108304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10048887" y="-1"/>
            <a:ext cx="2143114" cy="10830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7470660" y="1196690"/>
            <a:ext cx="2462339" cy="136172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10048887" y="1196689"/>
            <a:ext cx="2143114" cy="136172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0" y="2683059"/>
            <a:ext cx="2198321" cy="1361722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0" y="5642066"/>
            <a:ext cx="2198321" cy="121593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4892434" y="5642066"/>
            <a:ext cx="2462339" cy="121593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7470660" y="5642067"/>
            <a:ext cx="2462339" cy="12159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03019" y="2869809"/>
            <a:ext cx="4256621" cy="2534328"/>
          </a:xfrm>
        </p:spPr>
        <p:txBody>
          <a:bodyPr numCol="1"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Thermistors and Calibration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317182" y="6351729"/>
            <a:ext cx="2743200" cy="365125"/>
          </a:xfrm>
          <a:ln>
            <a:noFill/>
          </a:ln>
        </p:spPr>
        <p:txBody>
          <a:bodyPr numCol="1"/>
          <a:lstStyle/>
          <a:p>
            <a:fld id="{AF9F945A-7155-4828-81E1-722329993529}" type="slidenum">
              <a:rPr lang="en-US" smtClean="0"/>
              <a:t>3</a:t>
            </a:fld>
            <a:endParaRPr lang="en-US"/>
          </a:p>
        </p:txBody>
      </p:sp>
      <p:pic>
        <p:nvPicPr>
          <p:cNvPr id="9" name="Picture 8">
            <a:hlinkClick r:id="rId6"/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99938" y="96711"/>
            <a:ext cx="1041012" cy="947437"/>
          </a:xfrm>
          <a:prstGeom prst="rect">
            <a:avLst/>
          </a:prstGeom>
        </p:spPr>
      </p:pic>
      <p:pic>
        <p:nvPicPr>
          <p:cNvPr id="12" name="Picture 2" descr="NSF 4-Color Bitmap Logo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06661" y="5761860"/>
            <a:ext cx="974544" cy="974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7" t="32820" b="5942"/>
          <a:stretch/>
        </p:blipFill>
        <p:spPr>
          <a:xfrm>
            <a:off x="7467309" y="1179776"/>
            <a:ext cx="2453249" cy="1366476"/>
          </a:xfrm>
          <a:prstGeom prst="rect">
            <a:avLst/>
          </a:prstGeom>
        </p:spPr>
      </p:pic>
      <p:sp>
        <p:nvSpPr>
          <p:cNvPr id="77" name="Rectangle 76"/>
          <p:cNvSpPr/>
          <p:nvPr/>
        </p:nvSpPr>
        <p:spPr>
          <a:xfrm>
            <a:off x="4892434" y="4164126"/>
            <a:ext cx="2462337" cy="136172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en-US"/>
          </a:p>
        </p:txBody>
      </p:sp>
      <p:pic>
        <p:nvPicPr>
          <p:cNvPr id="31" name="Picture 30" descr="A close up of text on a black background  Description automatically generated">
            <a:extLst>
              <a:ext uri="{FF2B5EF4-FFF2-40B4-BE49-F238E27FC236}">
                <a16:creationId xmlns:a16="http://schemas.microsoft.com/office/drawing/2014/main" id="{934FC200-CB81-4BDF-B1E5-19512ADFBA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25" y="2778759"/>
            <a:ext cx="4559817" cy="118262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5FEEA90-6FB5-40E7-A46D-7146D78AE18C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0" y="4475285"/>
            <a:ext cx="2108499" cy="85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374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0C04E-60DF-49FA-B3C1-C74862502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3799"/>
          </a:xfrm>
        </p:spPr>
        <p:txBody>
          <a:bodyPr>
            <a:normAutofit/>
          </a:bodyPr>
          <a:lstStyle/>
          <a:p>
            <a:r>
              <a:rPr lang="en-US" sz="4800" b="1" dirty="0"/>
              <a:t>Thermistors and Calibration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37DDA-E8D4-4EE7-8210-ADDA41C9F6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8924"/>
            <a:ext cx="10515600" cy="5008039"/>
          </a:xfrm>
        </p:spPr>
        <p:txBody>
          <a:bodyPr>
            <a:normAutofit/>
          </a:bodyPr>
          <a:lstStyle/>
          <a:p>
            <a:r>
              <a:rPr lang="en-US" sz="3200" dirty="0"/>
              <a:t>Describe how to measure temperature with a thermistor. </a:t>
            </a:r>
          </a:p>
          <a:p>
            <a:r>
              <a:rPr lang="en-US" sz="3200" dirty="0"/>
              <a:t>Measure a thermistor resistance over temperature with a multimeter.  (Waterproof thermistor for taking data.)</a:t>
            </a:r>
          </a:p>
          <a:p>
            <a:r>
              <a:rPr lang="en-US" sz="3200" dirty="0"/>
              <a:t>Collect data (from a thermistor) using a multimeter.</a:t>
            </a:r>
          </a:p>
          <a:p>
            <a:r>
              <a:rPr lang="en-US" sz="3200" dirty="0"/>
              <a:t>Develop a calibration equation that correlates analog values to temperature values.</a:t>
            </a:r>
          </a:p>
          <a:p>
            <a:r>
              <a:rPr lang="en-US" sz="3200" dirty="0"/>
              <a:t>Use a calibration equation to monitor temperature using the Arduino.</a:t>
            </a:r>
          </a:p>
          <a:p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D7C63A-E8D8-43A9-8E32-56B0FE7BB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B20FD-57B4-4116-B954-02381E95969F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5010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484" y="153932"/>
            <a:ext cx="10515600" cy="705609"/>
          </a:xfrm>
        </p:spPr>
        <p:txBody>
          <a:bodyPr/>
          <a:lstStyle/>
          <a:p>
            <a:r>
              <a:rPr lang="en-US" dirty="0"/>
              <a:t>What is a temperature?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502" y="967535"/>
            <a:ext cx="11513430" cy="2438137"/>
          </a:xfrm>
        </p:spPr>
        <p:txBody>
          <a:bodyPr>
            <a:noAutofit/>
          </a:bodyPr>
          <a:lstStyle/>
          <a:p>
            <a:r>
              <a:rPr lang="en-US" dirty="0"/>
              <a:t>Sense of warmness of coldness of a material</a:t>
            </a:r>
          </a:p>
          <a:p>
            <a:r>
              <a:rPr lang="en-US" dirty="0"/>
              <a:t>Measure of the average thermal energy of particles in a material</a:t>
            </a:r>
          </a:p>
          <a:p>
            <a:r>
              <a:rPr lang="en-US" dirty="0"/>
              <a:t>Thermodynamic property of a substance that is related to the average energy of microscopic motions in a substance.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B20FD-57B4-4116-B954-02381E95969F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99" y="3666067"/>
            <a:ext cx="3683000" cy="24553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099" y="3666068"/>
            <a:ext cx="3687234" cy="24581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933" y="3666067"/>
            <a:ext cx="3682999" cy="245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340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484" y="153932"/>
            <a:ext cx="10515600" cy="705609"/>
          </a:xfrm>
        </p:spPr>
        <p:txBody>
          <a:bodyPr/>
          <a:lstStyle/>
          <a:p>
            <a:r>
              <a:rPr lang="en-US" dirty="0"/>
              <a:t>Measuring Temperature with a Thermistor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714" y="767496"/>
            <a:ext cx="11509594" cy="5588854"/>
          </a:xfrm>
        </p:spPr>
        <p:txBody>
          <a:bodyPr>
            <a:noAutofit/>
          </a:bodyPr>
          <a:lstStyle/>
          <a:p>
            <a:r>
              <a:rPr lang="en-US" dirty="0"/>
              <a:t>Measures electrical resistance changes with temperature</a:t>
            </a:r>
          </a:p>
          <a:p>
            <a:pPr lvl="1"/>
            <a:r>
              <a:rPr lang="en-US" dirty="0"/>
              <a:t>As resistance decreases, temperature increases</a:t>
            </a:r>
          </a:p>
          <a:p>
            <a:r>
              <a:rPr lang="en-US" dirty="0"/>
              <a:t>Advantages</a:t>
            </a:r>
          </a:p>
          <a:p>
            <a:pPr lvl="1"/>
            <a:r>
              <a:rPr lang="en-US" dirty="0"/>
              <a:t>High Output</a:t>
            </a:r>
          </a:p>
          <a:p>
            <a:pPr lvl="1"/>
            <a:r>
              <a:rPr lang="en-US" dirty="0"/>
              <a:t>Fast</a:t>
            </a:r>
          </a:p>
          <a:p>
            <a:pPr lvl="1"/>
            <a:r>
              <a:rPr lang="en-US" dirty="0"/>
              <a:t>Two-wire Ohm Measurement</a:t>
            </a:r>
          </a:p>
          <a:p>
            <a:r>
              <a:rPr lang="en-US" dirty="0"/>
              <a:t>Disadvantages</a:t>
            </a:r>
          </a:p>
          <a:p>
            <a:pPr lvl="1"/>
            <a:r>
              <a:rPr lang="en-US" dirty="0"/>
              <a:t>Non-linear</a:t>
            </a:r>
          </a:p>
          <a:p>
            <a:pPr lvl="1"/>
            <a:r>
              <a:rPr lang="en-US" dirty="0"/>
              <a:t>Limited Temperature Range</a:t>
            </a:r>
          </a:p>
          <a:p>
            <a:pPr lvl="1"/>
            <a:r>
              <a:rPr lang="en-US" dirty="0"/>
              <a:t>Fragile</a:t>
            </a:r>
          </a:p>
          <a:p>
            <a:pPr lvl="1"/>
            <a:r>
              <a:rPr lang="en-US" dirty="0"/>
              <a:t>Current Source Required</a:t>
            </a:r>
          </a:p>
          <a:p>
            <a:pPr lvl="1"/>
            <a:r>
              <a:rPr lang="en-US" dirty="0"/>
              <a:t>Self-heating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B20FD-57B4-4116-B954-02381E95969F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470" y="1786355"/>
            <a:ext cx="4804365" cy="4762947"/>
          </a:xfrm>
          <a:prstGeom prst="rect">
            <a:avLst/>
          </a:prstGeom>
        </p:spPr>
      </p:pic>
      <p:sp>
        <p:nvSpPr>
          <p:cNvPr id="26" name="Text Box 6"/>
          <p:cNvSpPr txBox="1"/>
          <p:nvPr/>
        </p:nvSpPr>
        <p:spPr bwMode="auto">
          <a:xfrm>
            <a:off x="8665535" y="1694936"/>
            <a:ext cx="3074188" cy="522947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en-US" sz="2000" b="1" dirty="0">
                <a:solidFill>
                  <a:schemeClr val="tx1"/>
                </a:solidFill>
                <a:ea typeface="Calibri"/>
                <a:cs typeface="Times New Roman"/>
              </a:rPr>
              <a:t>Circuit Diagram Symbol:</a:t>
            </a:r>
          </a:p>
        </p:txBody>
      </p:sp>
      <p:grpSp>
        <p:nvGrpSpPr>
          <p:cNvPr id="30" name="Group 29"/>
          <p:cNvGrpSpPr/>
          <p:nvPr/>
        </p:nvGrpSpPr>
        <p:grpSpPr>
          <a:xfrm rot="16200000">
            <a:off x="9735340" y="1363588"/>
            <a:ext cx="675780" cy="2384371"/>
            <a:chOff x="7419278" y="1149252"/>
            <a:chExt cx="434854" cy="1827967"/>
          </a:xfrm>
        </p:grpSpPr>
        <p:sp>
          <p:nvSpPr>
            <p:cNvPr id="31" name="Rectangle 30"/>
            <p:cNvSpPr/>
            <p:nvPr/>
          </p:nvSpPr>
          <p:spPr>
            <a:xfrm>
              <a:off x="7523356" y="1676400"/>
              <a:ext cx="191164" cy="479502"/>
            </a:xfrm>
            <a:prstGeom prst="rect">
              <a:avLst/>
            </a:prstGeom>
            <a:ln w="19050">
              <a:solidFill>
                <a:srgbClr val="002060"/>
              </a:solidFill>
              <a:tail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2" name="Straight Connector 31"/>
            <p:cNvCxnSpPr/>
            <p:nvPr/>
          </p:nvCxnSpPr>
          <p:spPr bwMode="auto">
            <a:xfrm flipH="1">
              <a:off x="7419278" y="1821367"/>
              <a:ext cx="379142" cy="34197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 bwMode="auto">
            <a:xfrm>
              <a:off x="7791277" y="1639230"/>
              <a:ext cx="0" cy="197005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/>
            <p:cNvSpPr/>
            <p:nvPr/>
          </p:nvSpPr>
          <p:spPr>
            <a:xfrm rot="16200000" flipV="1">
              <a:off x="7766321" y="1817188"/>
              <a:ext cx="129903" cy="45719"/>
            </a:xfrm>
            <a:prstGeom prst="rect">
              <a:avLst/>
            </a:prstGeom>
            <a:solidFill>
              <a:schemeClr val="bg1"/>
            </a:solidFill>
            <a:ln>
              <a:noFill/>
              <a:tail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5" name="Straight Connector 34"/>
            <p:cNvCxnSpPr/>
            <p:nvPr/>
          </p:nvCxnSpPr>
          <p:spPr bwMode="auto">
            <a:xfrm flipH="1">
              <a:off x="7620200" y="2153521"/>
              <a:ext cx="1" cy="823698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 bwMode="auto">
            <a:xfrm flipH="1">
              <a:off x="7620199" y="1149252"/>
              <a:ext cx="1261" cy="529529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94546" y="3500654"/>
            <a:ext cx="3329550" cy="166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3275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664" y="330092"/>
            <a:ext cx="10515600" cy="705609"/>
          </a:xfrm>
        </p:spPr>
        <p:txBody>
          <a:bodyPr/>
          <a:lstStyle/>
          <a:p>
            <a:r>
              <a:rPr lang="en-US" dirty="0"/>
              <a:t>Measure Thermistor Resistance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3915" y="1339674"/>
            <a:ext cx="7210018" cy="2365869"/>
          </a:xfrm>
        </p:spPr>
        <p:txBody>
          <a:bodyPr>
            <a:noAutofit/>
          </a:bodyPr>
          <a:lstStyle/>
          <a:p>
            <a:r>
              <a:rPr lang="en-US" dirty="0"/>
              <a:t>Connect a thermistor to your </a:t>
            </a:r>
            <a:r>
              <a:rPr lang="en-US" dirty="0" err="1"/>
              <a:t>multimeter</a:t>
            </a:r>
            <a:endParaRPr lang="en-US" dirty="0"/>
          </a:p>
          <a:p>
            <a:r>
              <a:rPr lang="en-US" dirty="0"/>
              <a:t>Measure its resistance</a:t>
            </a:r>
          </a:p>
          <a:p>
            <a:r>
              <a:rPr lang="en-US" dirty="0"/>
              <a:t>Hold the thermistor to change the temperature</a:t>
            </a:r>
          </a:p>
          <a:p>
            <a:r>
              <a:rPr lang="en-US" dirty="0"/>
              <a:t>Measure its resistance</a:t>
            </a:r>
          </a:p>
          <a:p>
            <a:r>
              <a:rPr lang="en-US" dirty="0"/>
              <a:t>What do you observe?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B20FD-57B4-4116-B954-02381E95969F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07777" y="4728007"/>
            <a:ext cx="7188396" cy="4002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003087"/>
                </a:solidFill>
              </a:rPr>
              <a:t>Resistance </a:t>
            </a:r>
            <a:r>
              <a:rPr lang="en-US" u="sng" dirty="0">
                <a:solidFill>
                  <a:srgbClr val="003087"/>
                </a:solidFill>
              </a:rPr>
              <a:t>Decreases</a:t>
            </a:r>
            <a:r>
              <a:rPr lang="en-US" dirty="0">
                <a:solidFill>
                  <a:srgbClr val="003087"/>
                </a:solidFill>
              </a:rPr>
              <a:t> as Temperature </a:t>
            </a:r>
            <a:r>
              <a:rPr lang="en-US" u="sng" dirty="0">
                <a:solidFill>
                  <a:srgbClr val="003087"/>
                </a:solidFill>
              </a:rPr>
              <a:t>Increases</a:t>
            </a:r>
            <a:endParaRPr lang="en-US" sz="2400" u="sng" dirty="0">
              <a:solidFill>
                <a:srgbClr val="003087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7778927" y="305994"/>
            <a:ext cx="3857386" cy="40320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12567" b="9289"/>
          <a:stretch/>
        </p:blipFill>
        <p:spPr>
          <a:xfrm>
            <a:off x="7676623" y="4450837"/>
            <a:ext cx="4047013" cy="18137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08455" y="4690977"/>
            <a:ext cx="1460140" cy="3740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919223" y="4702775"/>
            <a:ext cx="1460140" cy="3740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561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327BA-45D9-4BA1-9A28-CBF9BF1E1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Voltage Divider (Thermistor)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AB27B8-1EBA-4E22-989C-771396916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8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7748B2D-DD2A-4FDD-A806-CDB69C2EF4F3}"/>
              </a:ext>
            </a:extLst>
          </p:cNvPr>
          <p:cNvGrpSpPr/>
          <p:nvPr/>
        </p:nvGrpSpPr>
        <p:grpSpPr>
          <a:xfrm>
            <a:off x="8156965" y="864046"/>
            <a:ext cx="3416807" cy="4604035"/>
            <a:chOff x="6473030" y="2106186"/>
            <a:chExt cx="2115268" cy="314620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8B8CAEC-8E04-4FCE-9617-265126E9ECB6}"/>
                </a:ext>
              </a:extLst>
            </p:cNvPr>
            <p:cNvGrpSpPr/>
            <p:nvPr/>
          </p:nvGrpSpPr>
          <p:grpSpPr>
            <a:xfrm>
              <a:off x="7945957" y="2106186"/>
              <a:ext cx="642341" cy="438150"/>
              <a:chOff x="7916715" y="2215208"/>
              <a:chExt cx="642341" cy="438150"/>
            </a:xfrm>
          </p:grpSpPr>
          <p:sp>
            <p:nvSpPr>
              <p:cNvPr id="35" name="Text Box 61">
                <a:extLst>
                  <a:ext uri="{FF2B5EF4-FFF2-40B4-BE49-F238E27FC236}">
                    <a16:creationId xmlns:a16="http://schemas.microsoft.com/office/drawing/2014/main" id="{89B326FA-233F-4522-A730-C6DC619A8FB0}"/>
                  </a:ext>
                </a:extLst>
              </p:cNvPr>
              <p:cNvSpPr txBox="1"/>
              <p:nvPr/>
            </p:nvSpPr>
            <p:spPr bwMode="auto">
              <a:xfrm>
                <a:off x="7916715" y="2215208"/>
                <a:ext cx="642341" cy="438150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ctr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defRPr/>
                </a:pPr>
                <a:r>
                  <a:rPr lang="en-US" sz="3200" dirty="0">
                    <a:solidFill>
                      <a:schemeClr val="tx1"/>
                    </a:solidFill>
                    <a:ea typeface="Calibri"/>
                    <a:cs typeface="Times New Roman"/>
                  </a:rPr>
                  <a:t>5V</a:t>
                </a:r>
                <a:endParaRPr lang="en-US" sz="2400" dirty="0">
                  <a:solidFill>
                    <a:schemeClr val="tx1"/>
                  </a:solidFill>
                  <a:ea typeface="Calibri"/>
                  <a:cs typeface="Times New Roman"/>
                </a:endParaRPr>
              </a:p>
            </p:txBody>
          </p:sp>
          <p:cxnSp>
            <p:nvCxnSpPr>
              <p:cNvPr id="36" name="AutoShape 3">
                <a:extLst>
                  <a:ext uri="{FF2B5EF4-FFF2-40B4-BE49-F238E27FC236}">
                    <a16:creationId xmlns:a16="http://schemas.microsoft.com/office/drawing/2014/main" id="{D09939D3-2157-43F1-9238-EF198534617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8105089" y="2569499"/>
                <a:ext cx="275533" cy="0"/>
              </a:xfrm>
              <a:prstGeom prst="straightConnector1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6" name="AutoShape 4">
              <a:extLst>
                <a:ext uri="{FF2B5EF4-FFF2-40B4-BE49-F238E27FC236}">
                  <a16:creationId xmlns:a16="http://schemas.microsoft.com/office/drawing/2014/main" id="{3D85891C-EEBF-4588-AA6F-1864DF72925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252678" y="5252391"/>
              <a:ext cx="99650" cy="0"/>
            </a:xfrm>
            <a:prstGeom prst="straightConnector1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" name="AutoShape 7">
              <a:extLst>
                <a:ext uri="{FF2B5EF4-FFF2-40B4-BE49-F238E27FC236}">
                  <a16:creationId xmlns:a16="http://schemas.microsoft.com/office/drawing/2014/main" id="{63FBDF1A-5A8C-42B2-9A51-EC94AEA4950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8209836" y="4345928"/>
              <a:ext cx="182163" cy="100770"/>
            </a:xfrm>
            <a:prstGeom prst="straightConnector1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" name="AutoShape 8">
              <a:extLst>
                <a:ext uri="{FF2B5EF4-FFF2-40B4-BE49-F238E27FC236}">
                  <a16:creationId xmlns:a16="http://schemas.microsoft.com/office/drawing/2014/main" id="{C236F361-D0A8-44B7-A5FA-D771CA86370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209836" y="4446698"/>
              <a:ext cx="182163" cy="50385"/>
            </a:xfrm>
            <a:prstGeom prst="straightConnector1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AutoShape 9">
              <a:extLst>
                <a:ext uri="{FF2B5EF4-FFF2-40B4-BE49-F238E27FC236}">
                  <a16:creationId xmlns:a16="http://schemas.microsoft.com/office/drawing/2014/main" id="{EDF30123-14EE-40F3-9B44-85A0E1A3BF4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8209836" y="4497084"/>
              <a:ext cx="182163" cy="106369"/>
            </a:xfrm>
            <a:prstGeom prst="straightConnector1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AutoShape 10">
              <a:extLst>
                <a:ext uri="{FF2B5EF4-FFF2-40B4-BE49-F238E27FC236}">
                  <a16:creationId xmlns:a16="http://schemas.microsoft.com/office/drawing/2014/main" id="{C0619A57-0D3B-4582-AC77-BE253ECBF6C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209836" y="4602892"/>
              <a:ext cx="182163" cy="50385"/>
            </a:xfrm>
            <a:prstGeom prst="straightConnector1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AutoShape 13">
              <a:extLst>
                <a:ext uri="{FF2B5EF4-FFF2-40B4-BE49-F238E27FC236}">
                  <a16:creationId xmlns:a16="http://schemas.microsoft.com/office/drawing/2014/main" id="{F0D9A0C9-8B4D-4BA0-91BF-B1EDCA0C007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257522" y="4278378"/>
              <a:ext cx="134477" cy="67550"/>
            </a:xfrm>
            <a:prstGeom prst="straightConnector1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" name="AutoShape 14">
              <a:extLst>
                <a:ext uri="{FF2B5EF4-FFF2-40B4-BE49-F238E27FC236}">
                  <a16:creationId xmlns:a16="http://schemas.microsoft.com/office/drawing/2014/main" id="{4C756DE2-CD11-483C-A88B-D6EBE07A6EC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8290859" y="4653278"/>
              <a:ext cx="101141" cy="72775"/>
            </a:xfrm>
            <a:prstGeom prst="straightConnector1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" name="AutoShape 15">
              <a:extLst>
                <a:ext uri="{FF2B5EF4-FFF2-40B4-BE49-F238E27FC236}">
                  <a16:creationId xmlns:a16="http://schemas.microsoft.com/office/drawing/2014/main" id="{E29246E2-4092-45BB-A419-006550C837E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296958" y="4720458"/>
              <a:ext cx="0" cy="419876"/>
            </a:xfrm>
            <a:prstGeom prst="straightConnector1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AutoShape 3">
              <a:extLst>
                <a:ext uri="{FF2B5EF4-FFF2-40B4-BE49-F238E27FC236}">
                  <a16:creationId xmlns:a16="http://schemas.microsoft.com/office/drawing/2014/main" id="{5516EB82-F54E-43EF-A46C-785BE7BDBCA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166992" y="5138103"/>
              <a:ext cx="263089" cy="0"/>
            </a:xfrm>
            <a:prstGeom prst="straightConnector1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AutoShape 3">
              <a:extLst>
                <a:ext uri="{FF2B5EF4-FFF2-40B4-BE49-F238E27FC236}">
                  <a16:creationId xmlns:a16="http://schemas.microsoft.com/office/drawing/2014/main" id="{40B3959C-5164-49DF-91D2-01D3BCC0242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209836" y="5200010"/>
              <a:ext cx="178671" cy="0"/>
            </a:xfrm>
            <a:prstGeom prst="straightConnector1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" name="Text Box 40">
              <a:extLst>
                <a:ext uri="{FF2B5EF4-FFF2-40B4-BE49-F238E27FC236}">
                  <a16:creationId xmlns:a16="http://schemas.microsoft.com/office/drawing/2014/main" id="{B248044B-0D9A-4D84-8A19-6DEC276F7719}"/>
                </a:ext>
              </a:extLst>
            </p:cNvPr>
            <p:cNvSpPr txBox="1"/>
            <p:nvPr/>
          </p:nvSpPr>
          <p:spPr bwMode="auto">
            <a:xfrm>
              <a:off x="6473030" y="3875793"/>
              <a:ext cx="1463355" cy="349488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r" eaLnBrk="1" hangingPunct="1">
                <a:lnSpc>
                  <a:spcPct val="115000"/>
                </a:lnSpc>
                <a:spcAft>
                  <a:spcPts val="1000"/>
                </a:spcAft>
                <a:defRPr/>
              </a:pPr>
              <a:r>
                <a:rPr lang="en-US" sz="2800" dirty="0">
                  <a:ea typeface="Calibri" pitchFamily="34" charset="0"/>
                  <a:cs typeface="Times New Roman" pitchFamily="18" charset="0"/>
                </a:rPr>
                <a:t>analog input 5</a:t>
              </a:r>
            </a:p>
          </p:txBody>
        </p:sp>
        <p:sp>
          <p:nvSpPr>
            <p:cNvPr id="17" name="Text Box 6">
              <a:extLst>
                <a:ext uri="{FF2B5EF4-FFF2-40B4-BE49-F238E27FC236}">
                  <a16:creationId xmlns:a16="http://schemas.microsoft.com/office/drawing/2014/main" id="{5D363845-4E8A-4EA4-9A13-2A18414277B2}"/>
                </a:ext>
              </a:extLst>
            </p:cNvPr>
            <p:cNvSpPr txBox="1"/>
            <p:nvPr/>
          </p:nvSpPr>
          <p:spPr bwMode="auto">
            <a:xfrm>
              <a:off x="6849489" y="3093942"/>
              <a:ext cx="1188680" cy="30045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US" sz="2800" dirty="0">
                  <a:solidFill>
                    <a:schemeClr val="tx1"/>
                  </a:solidFill>
                  <a:ea typeface="Calibri"/>
                  <a:cs typeface="Calibri"/>
                </a:rPr>
                <a:t>thermistor</a:t>
              </a:r>
              <a:endParaRPr lang="en-US" sz="2800" dirty="0">
                <a:solidFill>
                  <a:schemeClr val="tx1"/>
                </a:solidFill>
                <a:ea typeface="Calibri"/>
                <a:cs typeface="Times New Roman"/>
              </a:endParaRPr>
            </a:p>
          </p:txBody>
        </p:sp>
        <p:sp>
          <p:nvSpPr>
            <p:cNvPr id="18" name="Text Box 6">
              <a:extLst>
                <a:ext uri="{FF2B5EF4-FFF2-40B4-BE49-F238E27FC236}">
                  <a16:creationId xmlns:a16="http://schemas.microsoft.com/office/drawing/2014/main" id="{8146940E-AFAF-4DC4-99B0-0D9D1635725D}"/>
                </a:ext>
              </a:extLst>
            </p:cNvPr>
            <p:cNvSpPr txBox="1"/>
            <p:nvPr/>
          </p:nvSpPr>
          <p:spPr bwMode="auto">
            <a:xfrm>
              <a:off x="7296469" y="4356242"/>
              <a:ext cx="880155" cy="332852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US" sz="2800" dirty="0">
                  <a:solidFill>
                    <a:schemeClr val="tx1"/>
                  </a:solidFill>
                </a:rPr>
                <a:t>10k</a:t>
              </a:r>
              <a:r>
                <a:rPr lang="en-US" sz="2800" dirty="0">
                  <a:solidFill>
                    <a:schemeClr val="tx1"/>
                  </a:solidFill>
                  <a:latin typeface="Symbol" pitchFamily="18" charset="2"/>
                </a:rPr>
                <a:t>W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4BC4E19-34C0-41FB-BB79-6A5BD3701FEF}"/>
                </a:ext>
              </a:extLst>
            </p:cNvPr>
            <p:cNvGrpSpPr/>
            <p:nvPr/>
          </p:nvGrpSpPr>
          <p:grpSpPr>
            <a:xfrm>
              <a:off x="8139370" y="2896811"/>
              <a:ext cx="299129" cy="2141443"/>
              <a:chOff x="5165842" y="2573689"/>
              <a:chExt cx="299129" cy="2141443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D8AED43-8566-4E8B-9C6C-7C4038A70158}"/>
                  </a:ext>
                </a:extLst>
              </p:cNvPr>
              <p:cNvSpPr/>
              <p:nvPr/>
            </p:nvSpPr>
            <p:spPr>
              <a:xfrm>
                <a:off x="5392280" y="2573689"/>
                <a:ext cx="45719" cy="3717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3600" dirty="0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E9A99974-D270-4B31-B385-7DF3D349C739}"/>
                  </a:ext>
                </a:extLst>
              </p:cNvPr>
              <p:cNvSpPr/>
              <p:nvPr/>
            </p:nvSpPr>
            <p:spPr>
              <a:xfrm>
                <a:off x="5165842" y="2610948"/>
                <a:ext cx="45719" cy="3717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3600" dirty="0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AA1841ED-2008-4169-ABF0-38A2938D5CD4}"/>
                  </a:ext>
                </a:extLst>
              </p:cNvPr>
              <p:cNvSpPr/>
              <p:nvPr/>
            </p:nvSpPr>
            <p:spPr>
              <a:xfrm>
                <a:off x="5419252" y="3999576"/>
                <a:ext cx="45719" cy="3717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3600" dirty="0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BF34D91A-30DA-40C2-8D5C-5C875BF7947A}"/>
                  </a:ext>
                </a:extLst>
              </p:cNvPr>
              <p:cNvSpPr/>
              <p:nvPr/>
            </p:nvSpPr>
            <p:spPr>
              <a:xfrm>
                <a:off x="5190240" y="4031409"/>
                <a:ext cx="45719" cy="3717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3600" dirty="0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3AC2A6B2-3731-47B0-821A-C5A4C212CE19}"/>
                  </a:ext>
                </a:extLst>
              </p:cNvPr>
              <p:cNvSpPr/>
              <p:nvPr/>
            </p:nvSpPr>
            <p:spPr>
              <a:xfrm>
                <a:off x="5266958" y="4343400"/>
                <a:ext cx="45719" cy="3717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3600" dirty="0"/>
              </a:p>
            </p:txBody>
          </p:sp>
        </p:grpSp>
        <p:grpSp>
          <p:nvGrpSpPr>
            <p:cNvPr id="20" name="Group 12">
              <a:extLst>
                <a:ext uri="{FF2B5EF4-FFF2-40B4-BE49-F238E27FC236}">
                  <a16:creationId xmlns:a16="http://schemas.microsoft.com/office/drawing/2014/main" id="{14357684-3F54-4BDD-9E33-E0FA37ADE85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55165" y="3852751"/>
              <a:ext cx="1447800" cy="66675"/>
              <a:chOff x="-321" y="139005"/>
              <a:chExt cx="1448099" cy="66674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D010EDFE-2EAF-41E5-8A2B-553917E61F5D}"/>
                  </a:ext>
                </a:extLst>
              </p:cNvPr>
              <p:cNvSpPr/>
              <p:nvPr/>
            </p:nvSpPr>
            <p:spPr>
              <a:xfrm>
                <a:off x="1381089" y="139005"/>
                <a:ext cx="66689" cy="66674"/>
              </a:xfrm>
              <a:prstGeom prst="ellipse">
                <a:avLst/>
              </a:prstGeom>
              <a:solidFill>
                <a:srgbClr val="C0000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 sz="3600" dirty="0"/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67C9DC62-2CEA-4FCC-83B3-8D247D008A67}"/>
                  </a:ext>
                </a:extLst>
              </p:cNvPr>
              <p:cNvCxnSpPr/>
              <p:nvPr/>
            </p:nvCxnSpPr>
            <p:spPr>
              <a:xfrm flipH="1">
                <a:off x="-321" y="167580"/>
                <a:ext cx="1390937" cy="0"/>
              </a:xfrm>
              <a:prstGeom prst="line">
                <a:avLst/>
              </a:prstGeom>
              <a:ln w="1905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439022A-2DF7-4118-BB5D-126AA56F1ABF}"/>
                </a:ext>
              </a:extLst>
            </p:cNvPr>
            <p:cNvGrpSpPr/>
            <p:nvPr/>
          </p:nvGrpSpPr>
          <p:grpSpPr>
            <a:xfrm>
              <a:off x="8064903" y="2459675"/>
              <a:ext cx="444020" cy="1827967"/>
              <a:chOff x="7419278" y="1149252"/>
              <a:chExt cx="444020" cy="1827967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DC21F171-C93A-4084-AEF6-A6621608A079}"/>
                  </a:ext>
                </a:extLst>
              </p:cNvPr>
              <p:cNvSpPr/>
              <p:nvPr/>
            </p:nvSpPr>
            <p:spPr>
              <a:xfrm>
                <a:off x="7523356" y="1676400"/>
                <a:ext cx="191164" cy="479502"/>
              </a:xfrm>
              <a:prstGeom prst="rect">
                <a:avLst/>
              </a:prstGeom>
              <a:ln w="19050">
                <a:solidFill>
                  <a:srgbClr val="002060"/>
                </a:solidFill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3600" dirty="0"/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3A53CAA8-03D3-4EDC-A20B-0ED68FDBCF20}"/>
                  </a:ext>
                </a:extLst>
              </p:cNvPr>
              <p:cNvCxnSpPr/>
              <p:nvPr/>
            </p:nvCxnSpPr>
            <p:spPr bwMode="auto">
              <a:xfrm flipH="1">
                <a:off x="7419278" y="1821367"/>
                <a:ext cx="379142" cy="34197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9AD38F7B-4C9C-4876-9800-370D8E15E524}"/>
                  </a:ext>
                </a:extLst>
              </p:cNvPr>
              <p:cNvCxnSpPr/>
              <p:nvPr/>
            </p:nvCxnSpPr>
            <p:spPr bwMode="auto">
              <a:xfrm>
                <a:off x="7791277" y="1639230"/>
                <a:ext cx="0" cy="197005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AD87CF80-A65E-4B72-A376-6E9D0100DB81}"/>
                  </a:ext>
                </a:extLst>
              </p:cNvPr>
              <p:cNvSpPr/>
              <p:nvPr/>
            </p:nvSpPr>
            <p:spPr>
              <a:xfrm rot="16200000" flipV="1">
                <a:off x="7775487" y="1817188"/>
                <a:ext cx="129904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3600" dirty="0"/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AD1CCA98-33BA-477D-A673-5B882FE681FE}"/>
                  </a:ext>
                </a:extLst>
              </p:cNvPr>
              <p:cNvCxnSpPr/>
              <p:nvPr/>
            </p:nvCxnSpPr>
            <p:spPr bwMode="auto">
              <a:xfrm flipH="1">
                <a:off x="7620200" y="2153521"/>
                <a:ext cx="1" cy="823698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D6BF6EC9-0F0E-4C34-8EA6-70B3CBB7CE30}"/>
                  </a:ext>
                </a:extLst>
              </p:cNvPr>
              <p:cNvCxnSpPr/>
              <p:nvPr/>
            </p:nvCxnSpPr>
            <p:spPr bwMode="auto">
              <a:xfrm flipH="1">
                <a:off x="7620199" y="1149252"/>
                <a:ext cx="1261" cy="529529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448A22E3-6C1C-47B2-8960-97C88CE9A9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54" y="2048125"/>
            <a:ext cx="5356183" cy="4518777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4FBD2CC4-CB60-43E1-BDC2-D3F9CD24F0B6}"/>
              </a:ext>
            </a:extLst>
          </p:cNvPr>
          <p:cNvSpPr txBox="1"/>
          <p:nvPr/>
        </p:nvSpPr>
        <p:spPr>
          <a:xfrm>
            <a:off x="1662071" y="975553"/>
            <a:ext cx="74543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As the temperature increases:</a:t>
            </a:r>
          </a:p>
          <a:p>
            <a:r>
              <a:rPr lang="en-US" sz="2400" dirty="0"/>
              <a:t>The resistance of the thermistor ______________</a:t>
            </a:r>
          </a:p>
          <a:p>
            <a:r>
              <a:rPr lang="en-US" sz="2400" dirty="0"/>
              <a:t>The voltage drop across the 10K resistor ____________</a:t>
            </a:r>
          </a:p>
          <a:p>
            <a:r>
              <a:rPr lang="en-US" sz="2400" dirty="0"/>
              <a:t>The Analog Read value _____________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65A6B25-912D-4587-ABF0-612005615C01}"/>
              </a:ext>
            </a:extLst>
          </p:cNvPr>
          <p:cNvSpPr txBox="1"/>
          <p:nvPr/>
        </p:nvSpPr>
        <p:spPr>
          <a:xfrm>
            <a:off x="6107228" y="1266676"/>
            <a:ext cx="14293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3087"/>
                </a:solidFill>
              </a:rPr>
              <a:t>decreases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D84746D-44A2-4F2F-A883-3A375E03B57E}"/>
              </a:ext>
            </a:extLst>
          </p:cNvPr>
          <p:cNvSpPr txBox="1"/>
          <p:nvPr/>
        </p:nvSpPr>
        <p:spPr>
          <a:xfrm>
            <a:off x="6897072" y="1675111"/>
            <a:ext cx="1346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3087"/>
                </a:solidFill>
              </a:rPr>
              <a:t>increases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15D6073-B26C-4440-8F94-96CABD90D9A8}"/>
              </a:ext>
            </a:extLst>
          </p:cNvPr>
          <p:cNvSpPr txBox="1"/>
          <p:nvPr/>
        </p:nvSpPr>
        <p:spPr>
          <a:xfrm>
            <a:off x="4928734" y="2025594"/>
            <a:ext cx="1346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3087"/>
                </a:solidFill>
              </a:rPr>
              <a:t>increases</a:t>
            </a:r>
          </a:p>
        </p:txBody>
      </p:sp>
    </p:spTree>
    <p:extLst>
      <p:ext uri="{BB962C8B-B14F-4D97-AF65-F5344CB8AC3E}">
        <p14:creationId xmlns:p14="http://schemas.microsoft.com/office/powerpoint/2010/main" val="3874396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484" y="153932"/>
            <a:ext cx="10515600" cy="705609"/>
          </a:xfrm>
        </p:spPr>
        <p:txBody>
          <a:bodyPr/>
          <a:lstStyle/>
          <a:p>
            <a:r>
              <a:rPr lang="en-US" dirty="0"/>
              <a:t>Collect Data Using Arduino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502" y="665072"/>
            <a:ext cx="11530168" cy="993470"/>
          </a:xfrm>
        </p:spPr>
        <p:txBody>
          <a:bodyPr>
            <a:noAutofit/>
          </a:bodyPr>
          <a:lstStyle/>
          <a:p>
            <a:r>
              <a:rPr lang="en-US" sz="2800" dirty="0"/>
              <a:t>Connect the thermistor to your breadboard and Arduino</a:t>
            </a:r>
          </a:p>
          <a:p>
            <a:r>
              <a:rPr lang="en-US" sz="2800" dirty="0"/>
              <a:t>Use the given sketch to print analog values read by the voltage divider circuit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B20FD-57B4-4116-B954-02381E95969F}" type="slidenum">
              <a:rPr lang="en-US" smtClean="0"/>
              <a:pPr/>
              <a:t>9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4902390" y="1658542"/>
            <a:ext cx="2565422" cy="3587010"/>
            <a:chOff x="6473030" y="2106186"/>
            <a:chExt cx="2115268" cy="3146205"/>
          </a:xfrm>
        </p:grpSpPr>
        <p:grpSp>
          <p:nvGrpSpPr>
            <p:cNvPr id="9" name="Group 8"/>
            <p:cNvGrpSpPr/>
            <p:nvPr/>
          </p:nvGrpSpPr>
          <p:grpSpPr>
            <a:xfrm>
              <a:off x="7945957" y="2106186"/>
              <a:ext cx="642341" cy="438150"/>
              <a:chOff x="7916715" y="2215208"/>
              <a:chExt cx="642341" cy="438150"/>
            </a:xfrm>
          </p:grpSpPr>
          <p:sp>
            <p:nvSpPr>
              <p:cNvPr id="40" name="Text Box 61"/>
              <p:cNvSpPr txBox="1"/>
              <p:nvPr/>
            </p:nvSpPr>
            <p:spPr bwMode="auto">
              <a:xfrm>
                <a:off x="7916715" y="2215208"/>
                <a:ext cx="642341" cy="438150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ctr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defRPr/>
                </a:pPr>
                <a:r>
                  <a:rPr lang="en-US" sz="2400" dirty="0">
                    <a:solidFill>
                      <a:schemeClr val="tx1"/>
                    </a:solidFill>
                    <a:ea typeface="Calibri"/>
                    <a:cs typeface="Times New Roman"/>
                  </a:rPr>
                  <a:t>5V</a:t>
                </a:r>
                <a:endParaRPr lang="en-US" dirty="0">
                  <a:solidFill>
                    <a:schemeClr val="tx1"/>
                  </a:solidFill>
                  <a:ea typeface="Calibri"/>
                  <a:cs typeface="Times New Roman"/>
                </a:endParaRPr>
              </a:p>
            </p:txBody>
          </p:sp>
          <p:cxnSp>
            <p:nvCxnSpPr>
              <p:cNvPr id="41" name="AutoShape 3"/>
              <p:cNvCxnSpPr>
                <a:cxnSpLocks noChangeShapeType="1"/>
              </p:cNvCxnSpPr>
              <p:nvPr/>
            </p:nvCxnSpPr>
            <p:spPr bwMode="auto">
              <a:xfrm>
                <a:off x="8105089" y="2569499"/>
                <a:ext cx="275533" cy="0"/>
              </a:xfrm>
              <a:prstGeom prst="straightConnector1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11" name="AutoShape 4"/>
            <p:cNvCxnSpPr>
              <a:cxnSpLocks noChangeShapeType="1"/>
            </p:cNvCxnSpPr>
            <p:nvPr/>
          </p:nvCxnSpPr>
          <p:spPr bwMode="auto">
            <a:xfrm>
              <a:off x="8252678" y="5252391"/>
              <a:ext cx="99650" cy="0"/>
            </a:xfrm>
            <a:prstGeom prst="straightConnector1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" name="AutoShape 7"/>
            <p:cNvCxnSpPr>
              <a:cxnSpLocks noChangeShapeType="1"/>
            </p:cNvCxnSpPr>
            <p:nvPr/>
          </p:nvCxnSpPr>
          <p:spPr bwMode="auto">
            <a:xfrm flipH="1">
              <a:off x="8209836" y="4345928"/>
              <a:ext cx="182163" cy="100770"/>
            </a:xfrm>
            <a:prstGeom prst="straightConnector1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" name="AutoShape 8"/>
            <p:cNvCxnSpPr>
              <a:cxnSpLocks noChangeShapeType="1"/>
            </p:cNvCxnSpPr>
            <p:nvPr/>
          </p:nvCxnSpPr>
          <p:spPr bwMode="auto">
            <a:xfrm>
              <a:off x="8209836" y="4446698"/>
              <a:ext cx="182163" cy="50385"/>
            </a:xfrm>
            <a:prstGeom prst="straightConnector1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AutoShape 9"/>
            <p:cNvCxnSpPr>
              <a:cxnSpLocks noChangeShapeType="1"/>
            </p:cNvCxnSpPr>
            <p:nvPr/>
          </p:nvCxnSpPr>
          <p:spPr bwMode="auto">
            <a:xfrm flipH="1">
              <a:off x="8209836" y="4497084"/>
              <a:ext cx="182163" cy="106369"/>
            </a:xfrm>
            <a:prstGeom prst="straightConnector1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AutoShape 10"/>
            <p:cNvCxnSpPr>
              <a:cxnSpLocks noChangeShapeType="1"/>
            </p:cNvCxnSpPr>
            <p:nvPr/>
          </p:nvCxnSpPr>
          <p:spPr bwMode="auto">
            <a:xfrm>
              <a:off x="8209836" y="4602892"/>
              <a:ext cx="182163" cy="50385"/>
            </a:xfrm>
            <a:prstGeom prst="straightConnector1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AutoShape 13"/>
            <p:cNvCxnSpPr>
              <a:cxnSpLocks noChangeShapeType="1"/>
            </p:cNvCxnSpPr>
            <p:nvPr/>
          </p:nvCxnSpPr>
          <p:spPr bwMode="auto">
            <a:xfrm>
              <a:off x="8257522" y="4278378"/>
              <a:ext cx="134477" cy="67550"/>
            </a:xfrm>
            <a:prstGeom prst="straightConnector1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" name="AutoShape 14"/>
            <p:cNvCxnSpPr>
              <a:cxnSpLocks noChangeShapeType="1"/>
            </p:cNvCxnSpPr>
            <p:nvPr/>
          </p:nvCxnSpPr>
          <p:spPr bwMode="auto">
            <a:xfrm flipH="1">
              <a:off x="8290859" y="4653278"/>
              <a:ext cx="101141" cy="72775"/>
            </a:xfrm>
            <a:prstGeom prst="straightConnector1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AutoShape 15"/>
            <p:cNvCxnSpPr>
              <a:cxnSpLocks noChangeShapeType="1"/>
            </p:cNvCxnSpPr>
            <p:nvPr/>
          </p:nvCxnSpPr>
          <p:spPr bwMode="auto">
            <a:xfrm>
              <a:off x="8296958" y="4720458"/>
              <a:ext cx="0" cy="419876"/>
            </a:xfrm>
            <a:prstGeom prst="straightConnector1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AutoShape 3"/>
            <p:cNvCxnSpPr>
              <a:cxnSpLocks noChangeShapeType="1"/>
            </p:cNvCxnSpPr>
            <p:nvPr/>
          </p:nvCxnSpPr>
          <p:spPr bwMode="auto">
            <a:xfrm>
              <a:off x="8166992" y="5138103"/>
              <a:ext cx="263089" cy="0"/>
            </a:xfrm>
            <a:prstGeom prst="straightConnector1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" name="AutoShape 3"/>
            <p:cNvCxnSpPr>
              <a:cxnSpLocks noChangeShapeType="1"/>
            </p:cNvCxnSpPr>
            <p:nvPr/>
          </p:nvCxnSpPr>
          <p:spPr bwMode="auto">
            <a:xfrm>
              <a:off x="8209836" y="5200010"/>
              <a:ext cx="178671" cy="0"/>
            </a:xfrm>
            <a:prstGeom prst="straightConnector1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" name="Text Box 40"/>
            <p:cNvSpPr txBox="1"/>
            <p:nvPr/>
          </p:nvSpPr>
          <p:spPr bwMode="auto">
            <a:xfrm>
              <a:off x="6473030" y="3875793"/>
              <a:ext cx="1463355" cy="349488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r" eaLnBrk="1" hangingPunct="1">
                <a:lnSpc>
                  <a:spcPct val="115000"/>
                </a:lnSpc>
                <a:spcAft>
                  <a:spcPts val="1000"/>
                </a:spcAft>
                <a:defRPr/>
              </a:pPr>
              <a:r>
                <a:rPr lang="en-US" sz="2000" dirty="0">
                  <a:ea typeface="Calibri" pitchFamily="34" charset="0"/>
                  <a:cs typeface="Times New Roman" pitchFamily="18" charset="0"/>
                </a:rPr>
                <a:t>analog input 5</a:t>
              </a:r>
            </a:p>
          </p:txBody>
        </p:sp>
        <p:sp>
          <p:nvSpPr>
            <p:cNvPr id="22" name="Text Box 6"/>
            <p:cNvSpPr txBox="1"/>
            <p:nvPr/>
          </p:nvSpPr>
          <p:spPr bwMode="auto">
            <a:xfrm>
              <a:off x="6849489" y="3093942"/>
              <a:ext cx="1188680" cy="30045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US" sz="2000" dirty="0">
                  <a:solidFill>
                    <a:schemeClr val="tx1"/>
                  </a:solidFill>
                  <a:ea typeface="Calibri"/>
                  <a:cs typeface="Calibri"/>
                </a:rPr>
                <a:t>thermistor</a:t>
              </a:r>
              <a:endParaRPr lang="en-US" sz="2000" dirty="0">
                <a:solidFill>
                  <a:schemeClr val="tx1"/>
                </a:solidFill>
                <a:ea typeface="Calibri"/>
                <a:cs typeface="Times New Roman"/>
              </a:endParaRPr>
            </a:p>
          </p:txBody>
        </p:sp>
        <p:sp>
          <p:nvSpPr>
            <p:cNvPr id="23" name="Text Box 6"/>
            <p:cNvSpPr txBox="1"/>
            <p:nvPr/>
          </p:nvSpPr>
          <p:spPr bwMode="auto">
            <a:xfrm>
              <a:off x="7296469" y="4356242"/>
              <a:ext cx="880155" cy="332852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US" sz="2000" dirty="0">
                  <a:solidFill>
                    <a:schemeClr val="tx1"/>
                  </a:solidFill>
                </a:rPr>
                <a:t>10k</a:t>
              </a:r>
              <a:r>
                <a:rPr lang="en-US" sz="2000" dirty="0">
                  <a:solidFill>
                    <a:schemeClr val="tx1"/>
                  </a:solidFill>
                  <a:latin typeface="Symbol" pitchFamily="18" charset="2"/>
                </a:rPr>
                <a:t>W</a:t>
              </a: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8139370" y="2896811"/>
              <a:ext cx="299129" cy="2141443"/>
              <a:chOff x="5165842" y="2573689"/>
              <a:chExt cx="299129" cy="2141443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5392280" y="2573689"/>
                <a:ext cx="45719" cy="3717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800" dirty="0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5165842" y="2610948"/>
                <a:ext cx="45719" cy="3717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800" dirty="0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5419252" y="3999576"/>
                <a:ext cx="45719" cy="3717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800" dirty="0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5190240" y="4031409"/>
                <a:ext cx="45719" cy="3717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800" dirty="0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5266958" y="4343400"/>
                <a:ext cx="45719" cy="3717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800" dirty="0"/>
              </a:p>
            </p:txBody>
          </p:sp>
        </p:grpSp>
        <p:grpSp>
          <p:nvGrpSpPr>
            <p:cNvPr id="25" name="Group 12"/>
            <p:cNvGrpSpPr>
              <a:grpSpLocks/>
            </p:cNvGrpSpPr>
            <p:nvPr/>
          </p:nvGrpSpPr>
          <p:grpSpPr bwMode="auto">
            <a:xfrm>
              <a:off x="6855165" y="3852751"/>
              <a:ext cx="1447800" cy="66675"/>
              <a:chOff x="-321" y="139005"/>
              <a:chExt cx="1448099" cy="66674"/>
            </a:xfrm>
          </p:grpSpPr>
          <p:sp>
            <p:nvSpPr>
              <p:cNvPr id="33" name="Oval 32"/>
              <p:cNvSpPr/>
              <p:nvPr/>
            </p:nvSpPr>
            <p:spPr>
              <a:xfrm>
                <a:off x="1381089" y="139005"/>
                <a:ext cx="66689" cy="66674"/>
              </a:xfrm>
              <a:prstGeom prst="ellipse">
                <a:avLst/>
              </a:prstGeom>
              <a:solidFill>
                <a:srgbClr val="C0000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 sz="2800" dirty="0"/>
              </a:p>
            </p:txBody>
          </p:sp>
          <p:cxnSp>
            <p:nvCxnSpPr>
              <p:cNvPr id="34" name="Straight Connector 33"/>
              <p:cNvCxnSpPr/>
              <p:nvPr/>
            </p:nvCxnSpPr>
            <p:spPr>
              <a:xfrm flipH="1">
                <a:off x="-321" y="167580"/>
                <a:ext cx="1390937" cy="0"/>
              </a:xfrm>
              <a:prstGeom prst="line">
                <a:avLst/>
              </a:prstGeom>
              <a:ln w="1905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/>
            <p:cNvGrpSpPr/>
            <p:nvPr/>
          </p:nvGrpSpPr>
          <p:grpSpPr>
            <a:xfrm>
              <a:off x="8064903" y="2459675"/>
              <a:ext cx="444020" cy="1827967"/>
              <a:chOff x="7419278" y="1149252"/>
              <a:chExt cx="444020" cy="1827967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7523356" y="1676400"/>
                <a:ext cx="191164" cy="479502"/>
              </a:xfrm>
              <a:prstGeom prst="rect">
                <a:avLst/>
              </a:prstGeom>
              <a:ln w="19050">
                <a:solidFill>
                  <a:srgbClr val="002060"/>
                </a:solidFill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800" dirty="0"/>
              </a:p>
            </p:txBody>
          </p:sp>
          <p:cxnSp>
            <p:nvCxnSpPr>
              <p:cNvPr id="28" name="Straight Connector 27"/>
              <p:cNvCxnSpPr/>
              <p:nvPr/>
            </p:nvCxnSpPr>
            <p:spPr bwMode="auto">
              <a:xfrm flipH="1">
                <a:off x="7419278" y="1821367"/>
                <a:ext cx="379142" cy="34197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 bwMode="auto">
              <a:xfrm>
                <a:off x="7791277" y="1639230"/>
                <a:ext cx="0" cy="197005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Rectangle 29"/>
              <p:cNvSpPr/>
              <p:nvPr/>
            </p:nvSpPr>
            <p:spPr>
              <a:xfrm rot="16200000" flipV="1">
                <a:off x="7775487" y="1817188"/>
                <a:ext cx="129904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800" dirty="0"/>
              </a:p>
            </p:txBody>
          </p:sp>
          <p:cxnSp>
            <p:nvCxnSpPr>
              <p:cNvPr id="31" name="Straight Connector 30"/>
              <p:cNvCxnSpPr/>
              <p:nvPr/>
            </p:nvCxnSpPr>
            <p:spPr bwMode="auto">
              <a:xfrm flipH="1">
                <a:off x="7620200" y="2153521"/>
                <a:ext cx="1" cy="823698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 bwMode="auto">
              <a:xfrm flipH="1">
                <a:off x="7620199" y="1149252"/>
                <a:ext cx="1261" cy="529529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Rectangle 4"/>
          <p:cNvSpPr/>
          <p:nvPr/>
        </p:nvSpPr>
        <p:spPr>
          <a:xfrm>
            <a:off x="7657616" y="1972941"/>
            <a:ext cx="3962718" cy="2862322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17A1A5"/>
                </a:solidFill>
                <a:latin typeface="Courier Std" panose="020704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int</a:t>
            </a:r>
            <a:r>
              <a:rPr lang="en-US" dirty="0">
                <a:latin typeface="Courier Std" panose="020704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Std" panose="020704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val</a:t>
            </a:r>
            <a:r>
              <a:rPr lang="en-US" dirty="0">
                <a:latin typeface="Courier Std" panose="020704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;                 </a:t>
            </a:r>
          </a:p>
          <a:p>
            <a:endParaRPr lang="en-US" dirty="0">
              <a:latin typeface="Courier Std" panose="02070409020205020404" pitchFamily="49" charset="0"/>
              <a:ea typeface="Cambria Math" panose="02040503050406030204" pitchFamily="18" charset="0"/>
              <a:cs typeface="Courier New" panose="02070309020205020404" pitchFamily="49" charset="0"/>
            </a:endParaRPr>
          </a:p>
          <a:p>
            <a:r>
              <a:rPr lang="en-US" dirty="0">
                <a:solidFill>
                  <a:srgbClr val="17A1A5"/>
                </a:solidFill>
                <a:latin typeface="Courier Std" panose="020704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void</a:t>
            </a:r>
            <a:r>
              <a:rPr lang="en-US" dirty="0">
                <a:latin typeface="Courier Std" panose="020704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5E6D03"/>
                </a:solidFill>
                <a:latin typeface="Courier Std" panose="020704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setup</a:t>
            </a:r>
            <a:r>
              <a:rPr lang="en-US" dirty="0">
                <a:latin typeface="Courier Std" panose="020704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() {  </a:t>
            </a:r>
          </a:p>
          <a:p>
            <a:r>
              <a:rPr lang="en-US" dirty="0">
                <a:latin typeface="Courier Std" panose="020704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   </a:t>
            </a:r>
            <a:r>
              <a:rPr lang="en-US" dirty="0" err="1">
                <a:solidFill>
                  <a:srgbClr val="D35400"/>
                </a:solidFill>
                <a:latin typeface="Courier Std" panose="020704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Serial</a:t>
            </a:r>
            <a:r>
              <a:rPr lang="en-US" dirty="0" err="1">
                <a:latin typeface="Courier Std" panose="020704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D35400"/>
                </a:solidFill>
                <a:latin typeface="Courier Std" panose="020704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begin</a:t>
            </a:r>
            <a:r>
              <a:rPr lang="en-US" dirty="0">
                <a:latin typeface="Courier Std" panose="020704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(9600);              </a:t>
            </a:r>
          </a:p>
          <a:p>
            <a:r>
              <a:rPr lang="en-US" dirty="0">
                <a:latin typeface="Courier Std" panose="020704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}</a:t>
            </a:r>
          </a:p>
          <a:p>
            <a:endParaRPr lang="en-US" dirty="0">
              <a:latin typeface="Courier Std" panose="02070409020205020404" pitchFamily="49" charset="0"/>
              <a:ea typeface="Cambria Math" panose="02040503050406030204" pitchFamily="18" charset="0"/>
              <a:cs typeface="Courier New" panose="02070309020205020404" pitchFamily="49" charset="0"/>
            </a:endParaRPr>
          </a:p>
          <a:p>
            <a:r>
              <a:rPr lang="en-US" dirty="0">
                <a:solidFill>
                  <a:srgbClr val="17A1A5"/>
                </a:solidFill>
                <a:latin typeface="Courier Std" panose="020704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void</a:t>
            </a:r>
            <a:r>
              <a:rPr lang="en-US" dirty="0">
                <a:latin typeface="Courier Std" panose="020704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5E6D03"/>
                </a:solidFill>
                <a:latin typeface="Courier Std" panose="020704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loop</a:t>
            </a:r>
            <a:r>
              <a:rPr lang="en-US" dirty="0">
                <a:latin typeface="Courier Std" panose="020704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() {</a:t>
            </a:r>
          </a:p>
          <a:p>
            <a:r>
              <a:rPr lang="en-US" dirty="0">
                <a:latin typeface="Courier Std" panose="020704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    </a:t>
            </a:r>
            <a:r>
              <a:rPr lang="en-US" dirty="0" err="1">
                <a:latin typeface="Courier Std" panose="020704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val</a:t>
            </a:r>
            <a:r>
              <a:rPr lang="en-US" dirty="0">
                <a:latin typeface="Courier Std" panose="020704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 = </a:t>
            </a:r>
            <a:r>
              <a:rPr lang="en-US" dirty="0" err="1">
                <a:solidFill>
                  <a:srgbClr val="D35400"/>
                </a:solidFill>
                <a:latin typeface="Courier Std" panose="020704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analogRead</a:t>
            </a:r>
            <a:r>
              <a:rPr lang="en-US" dirty="0">
                <a:latin typeface="Courier Std" panose="020704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(5);      </a:t>
            </a:r>
          </a:p>
          <a:p>
            <a:r>
              <a:rPr lang="en-US" dirty="0">
                <a:latin typeface="Courier Std" panose="020704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    </a:t>
            </a:r>
            <a:r>
              <a:rPr lang="en-US" dirty="0" err="1">
                <a:solidFill>
                  <a:srgbClr val="D35400"/>
                </a:solidFill>
                <a:latin typeface="Courier Std" panose="020704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Serial</a:t>
            </a:r>
            <a:r>
              <a:rPr lang="en-US" dirty="0" err="1">
                <a:latin typeface="Courier Std" panose="020704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D35400"/>
                </a:solidFill>
                <a:latin typeface="Courier Std" panose="020704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println</a:t>
            </a:r>
            <a:r>
              <a:rPr lang="en-US" dirty="0">
                <a:latin typeface="Courier Std" panose="020704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(</a:t>
            </a:r>
            <a:r>
              <a:rPr lang="en-US" dirty="0" err="1">
                <a:latin typeface="Courier Std" panose="020704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val</a:t>
            </a:r>
            <a:r>
              <a:rPr lang="en-US" dirty="0">
                <a:latin typeface="Courier Std" panose="020704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);      </a:t>
            </a:r>
          </a:p>
          <a:p>
            <a:r>
              <a:rPr lang="en-US" dirty="0">
                <a:latin typeface="Courier Std" panose="020704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42" name="Content Placeholder 2"/>
          <p:cNvSpPr txBox="1">
            <a:spLocks/>
          </p:cNvSpPr>
          <p:nvPr/>
        </p:nvSpPr>
        <p:spPr>
          <a:xfrm>
            <a:off x="314502" y="5399598"/>
            <a:ext cx="11048996" cy="9934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Press your fingers over the thermistor (Increase temperature).</a:t>
            </a:r>
          </a:p>
          <a:p>
            <a:r>
              <a:rPr lang="en-US" sz="2400" dirty="0"/>
              <a:t>What do you observe?</a:t>
            </a:r>
          </a:p>
        </p:txBody>
      </p:sp>
      <p:sp>
        <p:nvSpPr>
          <p:cNvPr id="43" name="Content Placeholder 2"/>
          <p:cNvSpPr txBox="1">
            <a:spLocks/>
          </p:cNvSpPr>
          <p:nvPr/>
        </p:nvSpPr>
        <p:spPr>
          <a:xfrm>
            <a:off x="3954398" y="5838755"/>
            <a:ext cx="6274719" cy="4002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rgbClr val="003087"/>
                </a:solidFill>
              </a:rPr>
              <a:t>Analog Value </a:t>
            </a:r>
            <a:r>
              <a:rPr lang="en-US" sz="2400" u="sng" dirty="0">
                <a:solidFill>
                  <a:srgbClr val="003087"/>
                </a:solidFill>
              </a:rPr>
              <a:t>Increases</a:t>
            </a:r>
            <a:r>
              <a:rPr lang="en-US" sz="2400" dirty="0">
                <a:solidFill>
                  <a:srgbClr val="003087"/>
                </a:solidFill>
              </a:rPr>
              <a:t> as Temperature </a:t>
            </a:r>
            <a:r>
              <a:rPr lang="en-US" sz="2400" u="sng" dirty="0">
                <a:solidFill>
                  <a:srgbClr val="003087"/>
                </a:solidFill>
              </a:rPr>
              <a:t>Increases</a:t>
            </a:r>
            <a:endParaRPr lang="en-US" sz="2000" u="sng" dirty="0">
              <a:solidFill>
                <a:srgbClr val="003087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719156" y="5762694"/>
            <a:ext cx="1159714" cy="3740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8961120" y="5762693"/>
            <a:ext cx="1264165" cy="3740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E07940-E11D-4B96-86B1-783B839ADB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0" t="36931" r="26951" b="7315"/>
          <a:stretch/>
        </p:blipFill>
        <p:spPr>
          <a:xfrm>
            <a:off x="279566" y="1636509"/>
            <a:ext cx="4759219" cy="376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749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5" grpId="0" animBg="1"/>
      <p:bldP spid="46" grpId="0" animBg="1"/>
    </p:bldLst>
  </p:timing>
</p:sld>
</file>

<file path=ppt/theme/theme1.xml><?xml version="1.0" encoding="utf-8"?>
<a:theme xmlns:a="http://schemas.openxmlformats.org/drawingml/2006/main" name="Expanded Slid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panded Slide Theme" id="{2F7484A4-7A9F-4B98-96AC-2FF08647E21D}" vid="{D2194315-72CD-433D-82C0-34C57640788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Expanded Slide Theme</Template>
  <TotalTime>1480</TotalTime>
  <Words>1534</Words>
  <Application>Microsoft Office PowerPoint</Application>
  <PresentationFormat>Widescreen</PresentationFormat>
  <Paragraphs>253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Cambria Math</vt:lpstr>
      <vt:lpstr>Courier New</vt:lpstr>
      <vt:lpstr>Courier Std</vt:lpstr>
      <vt:lpstr>Symbol</vt:lpstr>
      <vt:lpstr>Expanded Slide Theme</vt:lpstr>
      <vt:lpstr>Class Problem 09b-1</vt:lpstr>
      <vt:lpstr>Temperature Sensors</vt:lpstr>
      <vt:lpstr>Thermistors and Calibration</vt:lpstr>
      <vt:lpstr>Thermistors and Calibration</vt:lpstr>
      <vt:lpstr>What is a temperature?</vt:lpstr>
      <vt:lpstr>Measuring Temperature with a Thermistor</vt:lpstr>
      <vt:lpstr>Measure Thermistor Resistance</vt:lpstr>
      <vt:lpstr>Voltage Divider (Thermistor)</vt:lpstr>
      <vt:lpstr>Collect Data Using Arduino</vt:lpstr>
      <vt:lpstr>Collect Data Using Arduino</vt:lpstr>
      <vt:lpstr>Data Collection</vt:lpstr>
      <vt:lpstr>Calibration Equation</vt:lpstr>
      <vt:lpstr>Step 1: Fill cups about 2/3 full with cool, warm, and hot water</vt:lpstr>
      <vt:lpstr>Step 3: Record data points in Excel Step 4: Plot data points Step 5: Add linear trendline and equation on chart</vt:lpstr>
      <vt:lpstr>Using the Calibration Equation</vt:lpstr>
      <vt:lpstr>Using the Calibration Equation</vt:lpstr>
      <vt:lpstr>Inverting the Calibration Equation </vt:lpstr>
      <vt:lpstr>Class Problem 09b-2   (2022 Data)</vt:lpstr>
      <vt:lpstr>Using the Calibration Equation</vt:lpstr>
      <vt:lpstr>Using the Calibration Equation</vt:lpstr>
      <vt:lpstr>Using the Calibration Equation</vt:lpstr>
      <vt:lpstr>Using the Calibration Equation</vt:lpstr>
      <vt:lpstr>Behind the Scenes: Waterproofing the Thermistor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Electricity</dc:title>
  <dc:creator>Krystal Corbett</dc:creator>
  <cp:lastModifiedBy>Marvin Nelson</cp:lastModifiedBy>
  <cp:revision>99</cp:revision>
  <cp:lastPrinted>2020-10-09T16:10:42Z</cp:lastPrinted>
  <dcterms:created xsi:type="dcterms:W3CDTF">2017-03-05T23:41:57Z</dcterms:created>
  <dcterms:modified xsi:type="dcterms:W3CDTF">2022-06-09T14:58:52Z</dcterms:modified>
</cp:coreProperties>
</file>