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80" r:id="rId2"/>
    <p:sldId id="317" r:id="rId3"/>
    <p:sldId id="267" r:id="rId4"/>
    <p:sldId id="302" r:id="rId5"/>
    <p:sldId id="268" r:id="rId6"/>
    <p:sldId id="269" r:id="rId7"/>
    <p:sldId id="270" r:id="rId8"/>
    <p:sldId id="316" r:id="rId9"/>
    <p:sldId id="262" r:id="rId10"/>
    <p:sldId id="402" r:id="rId11"/>
    <p:sldId id="403" r:id="rId12"/>
    <p:sldId id="404" r:id="rId13"/>
    <p:sldId id="405" r:id="rId1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087"/>
    <a:srgbClr val="CB333B"/>
    <a:srgbClr val="A5A5A5"/>
    <a:srgbClr val="69B3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3" autoAdjust="0"/>
    <p:restoredTop sz="94660"/>
  </p:normalViewPr>
  <p:slideViewPr>
    <p:cSldViewPr snapToGrid="0">
      <p:cViewPr varScale="1">
        <p:scale>
          <a:sx n="99" d="100"/>
          <a:sy n="99" d="100"/>
        </p:scale>
        <p:origin x="84" y="192"/>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1"/>
            <a:ext cx="3043343" cy="467072"/>
          </a:xfrm>
          <a:prstGeom prst="rect">
            <a:avLst/>
          </a:prstGeom>
        </p:spPr>
        <p:txBody>
          <a:bodyPr vert="horz" lIns="93324" tIns="46662" rIns="93324" bIns="46662" rtlCol="0"/>
          <a:lstStyle>
            <a:lvl1pPr algn="r">
              <a:defRPr sz="1200"/>
            </a:lvl1pPr>
          </a:lstStyle>
          <a:p>
            <a:fld id="{E12FD5A5-DF4B-4627-9F9C-6066DB7694D9}" type="datetimeFigureOut">
              <a:rPr lang="en-US" smtClean="0"/>
              <a:t>1/28/2022</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3"/>
            <a:ext cx="5618480" cy="3665459"/>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7071"/>
          </a:xfrm>
          <a:prstGeom prst="rect">
            <a:avLst/>
          </a:prstGeom>
        </p:spPr>
        <p:txBody>
          <a:bodyPr vert="horz" lIns="93324" tIns="46662" rIns="93324" bIns="46662" rtlCol="0" anchor="b"/>
          <a:lstStyle>
            <a:lvl1pPr algn="r">
              <a:defRPr sz="1200"/>
            </a:lvl1pPr>
          </a:lstStyle>
          <a:p>
            <a:fld id="{CD1A2F82-008E-42F5-875F-E0FDFEC9A36F}" type="slidenum">
              <a:rPr lang="en-US" smtClean="0"/>
              <a:t>‹#›</a:t>
            </a:fld>
            <a:endParaRPr lang="en-US"/>
          </a:p>
        </p:txBody>
      </p:sp>
    </p:spTree>
    <p:extLst>
      <p:ext uri="{BB962C8B-B14F-4D97-AF65-F5344CB8AC3E}">
        <p14:creationId xmlns:p14="http://schemas.microsoft.com/office/powerpoint/2010/main" val="611795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81F2F-9B08-47FF-B515-417A0BE339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6033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81F2F-9B08-47FF-B515-417A0BE339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9727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81F2F-9B08-47FF-B515-417A0BE339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6556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81F2F-9B08-47FF-B515-417A0BE339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6387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06905" y="1122363"/>
            <a:ext cx="10058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06905" y="3602038"/>
            <a:ext cx="100584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EC3512A-6016-49CE-A361-A219426E54A4}" type="datetime1">
              <a:rPr lang="en-US" smtClean="0"/>
              <a:t>1/28/2022</a:t>
            </a:fld>
            <a:endParaRPr lang="en-US"/>
          </a:p>
        </p:txBody>
      </p:sp>
      <p:sp>
        <p:nvSpPr>
          <p:cNvPr id="5" name="Footer Placeholder 4"/>
          <p:cNvSpPr>
            <a:spLocks noGrp="1"/>
          </p:cNvSpPr>
          <p:nvPr>
            <p:ph type="ftr" sz="quarter" idx="11"/>
          </p:nvPr>
        </p:nvSpPr>
        <p:spPr/>
        <p:txBody>
          <a:bodyPr/>
          <a:lstStyle/>
          <a:p>
            <a:r>
              <a:rPr lang="en-US"/>
              <a:t>M. Nelson 2022</a:t>
            </a:r>
          </a:p>
        </p:txBody>
      </p:sp>
      <p:sp>
        <p:nvSpPr>
          <p:cNvPr id="6" name="Slide Number Placeholder 5"/>
          <p:cNvSpPr>
            <a:spLocks noGrp="1"/>
          </p:cNvSpPr>
          <p:nvPr>
            <p:ph type="sldNum" sz="quarter" idx="12"/>
          </p:nvPr>
        </p:nvSpPr>
        <p:spPr/>
        <p:txBody>
          <a:bodyPr/>
          <a:lstStyle/>
          <a:p>
            <a:fld id="{AF9F945A-7155-4828-81E1-722329993529}" type="slidenum">
              <a:rPr lang="en-US" smtClean="0"/>
              <a:t>‹#›</a:t>
            </a:fld>
            <a:endParaRPr lang="en-US"/>
          </a:p>
        </p:txBody>
      </p:sp>
    </p:spTree>
    <p:extLst>
      <p:ext uri="{BB962C8B-B14F-4D97-AF65-F5344CB8AC3E}">
        <p14:creationId xmlns:p14="http://schemas.microsoft.com/office/powerpoint/2010/main" val="2320343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D8770E-2F0B-4BD4-B47D-AF32F5D0C0CD}" type="datetime1">
              <a:rPr lang="en-US" smtClean="0"/>
              <a:t>1/28/2022</a:t>
            </a:fld>
            <a:endParaRPr lang="en-US"/>
          </a:p>
        </p:txBody>
      </p:sp>
      <p:sp>
        <p:nvSpPr>
          <p:cNvPr id="5" name="Footer Placeholder 4"/>
          <p:cNvSpPr>
            <a:spLocks noGrp="1"/>
          </p:cNvSpPr>
          <p:nvPr>
            <p:ph type="ftr" sz="quarter" idx="11"/>
          </p:nvPr>
        </p:nvSpPr>
        <p:spPr/>
        <p:txBody>
          <a:bodyPr/>
          <a:lstStyle/>
          <a:p>
            <a:r>
              <a:rPr lang="en-US"/>
              <a:t>M. Nelson 2022</a:t>
            </a:r>
          </a:p>
        </p:txBody>
      </p:sp>
      <p:sp>
        <p:nvSpPr>
          <p:cNvPr id="6" name="Slide Number Placeholder 5"/>
          <p:cNvSpPr>
            <a:spLocks noGrp="1"/>
          </p:cNvSpPr>
          <p:nvPr>
            <p:ph type="sldNum" sz="quarter" idx="12"/>
          </p:nvPr>
        </p:nvSpPr>
        <p:spPr/>
        <p:txBody>
          <a:bodyPr/>
          <a:lstStyle/>
          <a:p>
            <a:fld id="{AF9F945A-7155-4828-81E1-722329993529}" type="slidenum">
              <a:rPr lang="en-US" smtClean="0"/>
              <a:t>‹#›</a:t>
            </a:fld>
            <a:endParaRPr lang="en-US"/>
          </a:p>
        </p:txBody>
      </p:sp>
    </p:spTree>
    <p:extLst>
      <p:ext uri="{BB962C8B-B14F-4D97-AF65-F5344CB8AC3E}">
        <p14:creationId xmlns:p14="http://schemas.microsoft.com/office/powerpoint/2010/main" val="1775228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4EF085-FB7A-45D4-93B6-B5F5067B1FEE}" type="datetime1">
              <a:rPr lang="en-US" smtClean="0"/>
              <a:t>1/28/2022</a:t>
            </a:fld>
            <a:endParaRPr lang="en-US"/>
          </a:p>
        </p:txBody>
      </p:sp>
      <p:sp>
        <p:nvSpPr>
          <p:cNvPr id="5" name="Footer Placeholder 4"/>
          <p:cNvSpPr>
            <a:spLocks noGrp="1"/>
          </p:cNvSpPr>
          <p:nvPr>
            <p:ph type="ftr" sz="quarter" idx="11"/>
          </p:nvPr>
        </p:nvSpPr>
        <p:spPr/>
        <p:txBody>
          <a:bodyPr/>
          <a:lstStyle/>
          <a:p>
            <a:r>
              <a:rPr lang="en-US"/>
              <a:t>M. Nelson 2022</a:t>
            </a:r>
          </a:p>
        </p:txBody>
      </p:sp>
      <p:sp>
        <p:nvSpPr>
          <p:cNvPr id="6" name="Slide Number Placeholder 5"/>
          <p:cNvSpPr>
            <a:spLocks noGrp="1"/>
          </p:cNvSpPr>
          <p:nvPr>
            <p:ph type="sldNum" sz="quarter" idx="12"/>
          </p:nvPr>
        </p:nvSpPr>
        <p:spPr/>
        <p:txBody>
          <a:bodyPr/>
          <a:lstStyle/>
          <a:p>
            <a:fld id="{AF9F945A-7155-4828-81E1-722329993529}" type="slidenum">
              <a:rPr lang="en-US" smtClean="0"/>
              <a:t>‹#›</a:t>
            </a:fld>
            <a:endParaRPr lang="en-US"/>
          </a:p>
        </p:txBody>
      </p:sp>
    </p:spTree>
    <p:extLst>
      <p:ext uri="{BB962C8B-B14F-4D97-AF65-F5344CB8AC3E}">
        <p14:creationId xmlns:p14="http://schemas.microsoft.com/office/powerpoint/2010/main" val="1956275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B50B2F-DD67-472E-9510-747520A07981}" type="datetime1">
              <a:rPr lang="en-US" smtClean="0"/>
              <a:t>1/28/2022</a:t>
            </a:fld>
            <a:endParaRPr lang="en-US"/>
          </a:p>
        </p:txBody>
      </p:sp>
      <p:sp>
        <p:nvSpPr>
          <p:cNvPr id="5" name="Footer Placeholder 4"/>
          <p:cNvSpPr>
            <a:spLocks noGrp="1"/>
          </p:cNvSpPr>
          <p:nvPr>
            <p:ph type="ftr" sz="quarter" idx="11"/>
          </p:nvPr>
        </p:nvSpPr>
        <p:spPr/>
        <p:txBody>
          <a:bodyPr/>
          <a:lstStyle/>
          <a:p>
            <a:r>
              <a:rPr lang="en-US"/>
              <a:t>M. Nelson 2022</a:t>
            </a:r>
          </a:p>
        </p:txBody>
      </p:sp>
      <p:sp>
        <p:nvSpPr>
          <p:cNvPr id="6" name="Slide Number Placeholder 5"/>
          <p:cNvSpPr>
            <a:spLocks noGrp="1"/>
          </p:cNvSpPr>
          <p:nvPr>
            <p:ph type="sldNum" sz="quarter" idx="12"/>
          </p:nvPr>
        </p:nvSpPr>
        <p:spPr>
          <a:xfrm>
            <a:off x="9220200" y="6356350"/>
            <a:ext cx="2743200" cy="365125"/>
          </a:xfrm>
        </p:spPr>
        <p:txBody>
          <a:bodyPr/>
          <a:lstStyle>
            <a:lvl1pPr>
              <a:defRPr/>
            </a:lvl1pPr>
          </a:lstStyle>
          <a:p>
            <a:fld id="{9CEB20FD-57B4-4116-B954-02381E95969F}" type="slidenum">
              <a:rPr lang="en-US" smtClean="0"/>
              <a:pPr/>
              <a:t>‹#›</a:t>
            </a:fld>
            <a:endParaRPr lang="en-US" dirty="0"/>
          </a:p>
        </p:txBody>
      </p:sp>
    </p:spTree>
    <p:extLst>
      <p:ext uri="{BB962C8B-B14F-4D97-AF65-F5344CB8AC3E}">
        <p14:creationId xmlns:p14="http://schemas.microsoft.com/office/powerpoint/2010/main" val="945730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72CBCA-47FC-4585-B61C-471FDFEEB616}" type="datetime1">
              <a:rPr lang="en-US" smtClean="0"/>
              <a:t>1/28/2022</a:t>
            </a:fld>
            <a:endParaRPr lang="en-US"/>
          </a:p>
        </p:txBody>
      </p:sp>
      <p:sp>
        <p:nvSpPr>
          <p:cNvPr id="5" name="Footer Placeholder 4"/>
          <p:cNvSpPr>
            <a:spLocks noGrp="1"/>
          </p:cNvSpPr>
          <p:nvPr>
            <p:ph type="ftr" sz="quarter" idx="11"/>
          </p:nvPr>
        </p:nvSpPr>
        <p:spPr/>
        <p:txBody>
          <a:bodyPr/>
          <a:lstStyle/>
          <a:p>
            <a:r>
              <a:rPr lang="en-US"/>
              <a:t>M. Nelson 2022</a:t>
            </a:r>
          </a:p>
        </p:txBody>
      </p:sp>
      <p:sp>
        <p:nvSpPr>
          <p:cNvPr id="6" name="Slide Number Placeholder 5"/>
          <p:cNvSpPr>
            <a:spLocks noGrp="1"/>
          </p:cNvSpPr>
          <p:nvPr>
            <p:ph type="sldNum" sz="quarter" idx="12"/>
          </p:nvPr>
        </p:nvSpPr>
        <p:spPr/>
        <p:txBody>
          <a:bodyPr/>
          <a:lstStyle/>
          <a:p>
            <a:fld id="{AF9F945A-7155-4828-81E1-722329993529}" type="slidenum">
              <a:rPr lang="en-US" smtClean="0"/>
              <a:t>‹#›</a:t>
            </a:fld>
            <a:endParaRPr lang="en-US"/>
          </a:p>
        </p:txBody>
      </p:sp>
    </p:spTree>
    <p:extLst>
      <p:ext uri="{BB962C8B-B14F-4D97-AF65-F5344CB8AC3E}">
        <p14:creationId xmlns:p14="http://schemas.microsoft.com/office/powerpoint/2010/main" val="4207681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759" y="1078029"/>
            <a:ext cx="5654041" cy="509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8029"/>
            <a:ext cx="5654040" cy="509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81BC4E-04AC-4101-BEA8-DFC5032A35C1}" type="datetime1">
              <a:rPr lang="en-US" smtClean="0"/>
              <a:t>1/28/2022</a:t>
            </a:fld>
            <a:endParaRPr lang="en-US"/>
          </a:p>
        </p:txBody>
      </p:sp>
      <p:sp>
        <p:nvSpPr>
          <p:cNvPr id="6" name="Footer Placeholder 5"/>
          <p:cNvSpPr>
            <a:spLocks noGrp="1"/>
          </p:cNvSpPr>
          <p:nvPr>
            <p:ph type="ftr" sz="quarter" idx="11"/>
          </p:nvPr>
        </p:nvSpPr>
        <p:spPr/>
        <p:txBody>
          <a:bodyPr/>
          <a:lstStyle/>
          <a:p>
            <a:r>
              <a:rPr lang="en-US"/>
              <a:t>M. Nelson 2022</a:t>
            </a:r>
          </a:p>
        </p:txBody>
      </p:sp>
      <p:sp>
        <p:nvSpPr>
          <p:cNvPr id="7" name="Slide Number Placeholder 6"/>
          <p:cNvSpPr>
            <a:spLocks noGrp="1"/>
          </p:cNvSpPr>
          <p:nvPr>
            <p:ph type="sldNum" sz="quarter" idx="12"/>
          </p:nvPr>
        </p:nvSpPr>
        <p:spPr/>
        <p:txBody>
          <a:bodyPr/>
          <a:lstStyle/>
          <a:p>
            <a:fld id="{AF9F945A-7155-4828-81E1-722329993529}" type="slidenum">
              <a:rPr lang="en-US" smtClean="0"/>
              <a:t>‹#›</a:t>
            </a:fld>
            <a:endParaRPr lang="en-US"/>
          </a:p>
        </p:txBody>
      </p:sp>
    </p:spTree>
    <p:extLst>
      <p:ext uri="{BB962C8B-B14F-4D97-AF65-F5344CB8AC3E}">
        <p14:creationId xmlns:p14="http://schemas.microsoft.com/office/powerpoint/2010/main" val="635849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9EEDFB-260D-4F69-87D7-BDB5C149DBF7}" type="datetime1">
              <a:rPr lang="en-US" smtClean="0"/>
              <a:t>1/28/2022</a:t>
            </a:fld>
            <a:endParaRPr lang="en-US"/>
          </a:p>
        </p:txBody>
      </p:sp>
      <p:sp>
        <p:nvSpPr>
          <p:cNvPr id="8" name="Footer Placeholder 7"/>
          <p:cNvSpPr>
            <a:spLocks noGrp="1"/>
          </p:cNvSpPr>
          <p:nvPr>
            <p:ph type="ftr" sz="quarter" idx="11"/>
          </p:nvPr>
        </p:nvSpPr>
        <p:spPr/>
        <p:txBody>
          <a:bodyPr/>
          <a:lstStyle/>
          <a:p>
            <a:r>
              <a:rPr lang="en-US"/>
              <a:t>M. Nelson 2022</a:t>
            </a:r>
          </a:p>
        </p:txBody>
      </p:sp>
      <p:sp>
        <p:nvSpPr>
          <p:cNvPr id="9" name="Slide Number Placeholder 8"/>
          <p:cNvSpPr>
            <a:spLocks noGrp="1"/>
          </p:cNvSpPr>
          <p:nvPr>
            <p:ph type="sldNum" sz="quarter" idx="12"/>
          </p:nvPr>
        </p:nvSpPr>
        <p:spPr/>
        <p:txBody>
          <a:bodyPr/>
          <a:lstStyle/>
          <a:p>
            <a:fld id="{AF9F945A-7155-4828-81E1-722329993529}" type="slidenum">
              <a:rPr lang="en-US" smtClean="0"/>
              <a:t>‹#›</a:t>
            </a:fld>
            <a:endParaRPr lang="en-US"/>
          </a:p>
        </p:txBody>
      </p:sp>
    </p:spTree>
    <p:extLst>
      <p:ext uri="{BB962C8B-B14F-4D97-AF65-F5344CB8AC3E}">
        <p14:creationId xmlns:p14="http://schemas.microsoft.com/office/powerpoint/2010/main" val="720948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D5C39B-E73A-437F-B971-DC761CBF9D28}" type="datetime1">
              <a:rPr lang="en-US" smtClean="0"/>
              <a:t>1/28/2022</a:t>
            </a:fld>
            <a:endParaRPr lang="en-US"/>
          </a:p>
        </p:txBody>
      </p:sp>
      <p:sp>
        <p:nvSpPr>
          <p:cNvPr id="4" name="Footer Placeholder 3"/>
          <p:cNvSpPr>
            <a:spLocks noGrp="1"/>
          </p:cNvSpPr>
          <p:nvPr>
            <p:ph type="ftr" sz="quarter" idx="11"/>
          </p:nvPr>
        </p:nvSpPr>
        <p:spPr/>
        <p:txBody>
          <a:bodyPr/>
          <a:lstStyle/>
          <a:p>
            <a:r>
              <a:rPr lang="en-US"/>
              <a:t>M. Nelson 2022</a:t>
            </a:r>
          </a:p>
        </p:txBody>
      </p:sp>
      <p:sp>
        <p:nvSpPr>
          <p:cNvPr id="5" name="Slide Number Placeholder 4"/>
          <p:cNvSpPr>
            <a:spLocks noGrp="1"/>
          </p:cNvSpPr>
          <p:nvPr>
            <p:ph type="sldNum" sz="quarter" idx="12"/>
          </p:nvPr>
        </p:nvSpPr>
        <p:spPr/>
        <p:txBody>
          <a:bodyPr/>
          <a:lstStyle/>
          <a:p>
            <a:fld id="{AF9F945A-7155-4828-81E1-722329993529}" type="slidenum">
              <a:rPr lang="en-US" smtClean="0"/>
              <a:t>‹#›</a:t>
            </a:fld>
            <a:endParaRPr lang="en-US"/>
          </a:p>
        </p:txBody>
      </p:sp>
    </p:spTree>
    <p:extLst>
      <p:ext uri="{BB962C8B-B14F-4D97-AF65-F5344CB8AC3E}">
        <p14:creationId xmlns:p14="http://schemas.microsoft.com/office/powerpoint/2010/main" val="1794149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30FAC7-030E-479B-AAEF-7AE2927FBEB9}" type="datetime1">
              <a:rPr lang="en-US" smtClean="0"/>
              <a:t>1/28/2022</a:t>
            </a:fld>
            <a:endParaRPr lang="en-US"/>
          </a:p>
        </p:txBody>
      </p:sp>
      <p:sp>
        <p:nvSpPr>
          <p:cNvPr id="3" name="Footer Placeholder 2"/>
          <p:cNvSpPr>
            <a:spLocks noGrp="1"/>
          </p:cNvSpPr>
          <p:nvPr>
            <p:ph type="ftr" sz="quarter" idx="11"/>
          </p:nvPr>
        </p:nvSpPr>
        <p:spPr/>
        <p:txBody>
          <a:bodyPr/>
          <a:lstStyle/>
          <a:p>
            <a:r>
              <a:rPr lang="en-US"/>
              <a:t>M. Nelson 2022</a:t>
            </a:r>
          </a:p>
        </p:txBody>
      </p:sp>
      <p:sp>
        <p:nvSpPr>
          <p:cNvPr id="4" name="Slide Number Placeholder 3"/>
          <p:cNvSpPr>
            <a:spLocks noGrp="1"/>
          </p:cNvSpPr>
          <p:nvPr>
            <p:ph type="sldNum" sz="quarter" idx="12"/>
          </p:nvPr>
        </p:nvSpPr>
        <p:spPr/>
        <p:txBody>
          <a:bodyPr/>
          <a:lstStyle/>
          <a:p>
            <a:fld id="{AF9F945A-7155-4828-81E1-722329993529}" type="slidenum">
              <a:rPr lang="en-US" smtClean="0"/>
              <a:t>‹#›</a:t>
            </a:fld>
            <a:endParaRPr lang="en-US"/>
          </a:p>
        </p:txBody>
      </p:sp>
    </p:spTree>
    <p:extLst>
      <p:ext uri="{BB962C8B-B14F-4D97-AF65-F5344CB8AC3E}">
        <p14:creationId xmlns:p14="http://schemas.microsoft.com/office/powerpoint/2010/main" val="4141799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304D80-E093-4E89-A3FA-B875D8834C67}" type="datetime1">
              <a:rPr lang="en-US" smtClean="0"/>
              <a:t>1/28/2022</a:t>
            </a:fld>
            <a:endParaRPr lang="en-US"/>
          </a:p>
        </p:txBody>
      </p:sp>
      <p:sp>
        <p:nvSpPr>
          <p:cNvPr id="6" name="Footer Placeholder 5"/>
          <p:cNvSpPr>
            <a:spLocks noGrp="1"/>
          </p:cNvSpPr>
          <p:nvPr>
            <p:ph type="ftr" sz="quarter" idx="11"/>
          </p:nvPr>
        </p:nvSpPr>
        <p:spPr/>
        <p:txBody>
          <a:bodyPr/>
          <a:lstStyle/>
          <a:p>
            <a:r>
              <a:rPr lang="en-US"/>
              <a:t>M. Nelson 2022</a:t>
            </a:r>
          </a:p>
        </p:txBody>
      </p:sp>
      <p:sp>
        <p:nvSpPr>
          <p:cNvPr id="7" name="Slide Number Placeholder 6"/>
          <p:cNvSpPr>
            <a:spLocks noGrp="1"/>
          </p:cNvSpPr>
          <p:nvPr>
            <p:ph type="sldNum" sz="quarter" idx="12"/>
          </p:nvPr>
        </p:nvSpPr>
        <p:spPr/>
        <p:txBody>
          <a:bodyPr/>
          <a:lstStyle/>
          <a:p>
            <a:fld id="{AF9F945A-7155-4828-81E1-722329993529}" type="slidenum">
              <a:rPr lang="en-US" smtClean="0"/>
              <a:t>‹#›</a:t>
            </a:fld>
            <a:endParaRPr lang="en-US"/>
          </a:p>
        </p:txBody>
      </p:sp>
    </p:spTree>
    <p:extLst>
      <p:ext uri="{BB962C8B-B14F-4D97-AF65-F5344CB8AC3E}">
        <p14:creationId xmlns:p14="http://schemas.microsoft.com/office/powerpoint/2010/main" val="589338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EDFFFA-13DA-4170-8B0B-8D4F8F139092}" type="datetime1">
              <a:rPr lang="en-US" smtClean="0"/>
              <a:t>1/28/2022</a:t>
            </a:fld>
            <a:endParaRPr lang="en-US"/>
          </a:p>
        </p:txBody>
      </p:sp>
      <p:sp>
        <p:nvSpPr>
          <p:cNvPr id="6" name="Footer Placeholder 5"/>
          <p:cNvSpPr>
            <a:spLocks noGrp="1"/>
          </p:cNvSpPr>
          <p:nvPr>
            <p:ph type="ftr" sz="quarter" idx="11"/>
          </p:nvPr>
        </p:nvSpPr>
        <p:spPr/>
        <p:txBody>
          <a:bodyPr/>
          <a:lstStyle/>
          <a:p>
            <a:r>
              <a:rPr lang="en-US"/>
              <a:t>M. Nelson 2022</a:t>
            </a:r>
          </a:p>
        </p:txBody>
      </p:sp>
      <p:sp>
        <p:nvSpPr>
          <p:cNvPr id="7" name="Slide Number Placeholder 6"/>
          <p:cNvSpPr>
            <a:spLocks noGrp="1"/>
          </p:cNvSpPr>
          <p:nvPr>
            <p:ph type="sldNum" sz="quarter" idx="12"/>
          </p:nvPr>
        </p:nvSpPr>
        <p:spPr/>
        <p:txBody>
          <a:bodyPr/>
          <a:lstStyle/>
          <a:p>
            <a:fld id="{AF9F945A-7155-4828-81E1-722329993529}" type="slidenum">
              <a:rPr lang="en-US" smtClean="0"/>
              <a:t>‹#›</a:t>
            </a:fld>
            <a:endParaRPr lang="en-US"/>
          </a:p>
        </p:txBody>
      </p:sp>
    </p:spTree>
    <p:extLst>
      <p:ext uri="{BB962C8B-B14F-4D97-AF65-F5344CB8AC3E}">
        <p14:creationId xmlns:p14="http://schemas.microsoft.com/office/powerpoint/2010/main" val="2908060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59" y="211757"/>
            <a:ext cx="11482939" cy="75076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65759" y="1116531"/>
            <a:ext cx="11482939" cy="50604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11680" y="6356350"/>
            <a:ext cx="156972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629364-9703-4416-A440-C464B4763C50}" type="datetime1">
              <a:rPr lang="en-US" smtClean="0"/>
              <a:t>1/28/2022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 Nelson 2022</a:t>
            </a:r>
          </a:p>
        </p:txBody>
      </p:sp>
      <p:sp>
        <p:nvSpPr>
          <p:cNvPr id="6" name="Slide Number Placeholder 5"/>
          <p:cNvSpPr>
            <a:spLocks noGrp="1"/>
          </p:cNvSpPr>
          <p:nvPr>
            <p:ph type="sldNum" sz="quarter" idx="4"/>
          </p:nvPr>
        </p:nvSpPr>
        <p:spPr>
          <a:xfrm>
            <a:off x="8610600" y="6356350"/>
            <a:ext cx="323809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9F945A-7155-4828-81E1-722329993529}" type="slidenum">
              <a:rPr lang="en-US" smtClean="0"/>
              <a:t>‹#›</a:t>
            </a:fld>
            <a:endParaRPr lang="en-US"/>
          </a:p>
        </p:txBody>
      </p:sp>
      <p:pic>
        <p:nvPicPr>
          <p:cNvPr id="8" name="Pictur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4994" y="6311900"/>
            <a:ext cx="1898734" cy="619464"/>
          </a:xfrm>
          <a:prstGeom prst="rect">
            <a:avLst/>
          </a:prstGeom>
        </p:spPr>
      </p:pic>
      <p:pic>
        <p:nvPicPr>
          <p:cNvPr id="9" name="Picture 8">
            <a:extLst>
              <a:ext uri="{FF2B5EF4-FFF2-40B4-BE49-F238E27FC236}">
                <a16:creationId xmlns:a16="http://schemas.microsoft.com/office/drawing/2014/main" id="{4F194A1C-AB64-4783-B382-23891FE5637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4994" y="6311900"/>
            <a:ext cx="1898734" cy="619464"/>
          </a:xfrm>
          <a:prstGeom prst="rect">
            <a:avLst/>
          </a:prstGeom>
        </p:spPr>
      </p:pic>
    </p:spTree>
    <p:extLst>
      <p:ext uri="{BB962C8B-B14F-4D97-AF65-F5344CB8AC3E}">
        <p14:creationId xmlns:p14="http://schemas.microsoft.com/office/powerpoint/2010/main" val="36141391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hyperlink" Target="http://www.latech.edu/" TargetMode="External"/><Relationship Id="rId11" Type="http://schemas.openxmlformats.org/officeDocument/2006/relationships/image" Target="../media/image10.png"/><Relationship Id="rId5" Type="http://schemas.openxmlformats.org/officeDocument/2006/relationships/image" Target="../media/image5.jpeg"/><Relationship Id="rId10" Type="http://schemas.openxmlformats.org/officeDocument/2006/relationships/image" Target="../media/image9.png"/><Relationship Id="rId4" Type="http://schemas.openxmlformats.org/officeDocument/2006/relationships/image" Target="../media/image4.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2314208" y="2683059"/>
            <a:ext cx="5040565" cy="136172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0" y="4164126"/>
            <a:ext cx="2198320" cy="13617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09622" y="1160741"/>
            <a:ext cx="2445149" cy="13976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10004362" y="5642064"/>
            <a:ext cx="2187639" cy="121593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2314208" y="4164126"/>
            <a:ext cx="2462339" cy="136172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Picture 67"/>
          <p:cNvPicPr>
            <a:picLocks noChangeAspect="1"/>
          </p:cNvPicPr>
          <p:nvPr/>
        </p:nvPicPr>
        <p:blipFill rotWithShape="1">
          <a:blip r:embed="rId2" cstate="hqprint">
            <a:extLst>
              <a:ext uri="{28A0092B-C50C-407E-A947-70E740481C1C}">
                <a14:useLocalDpi xmlns:a14="http://schemas.microsoft.com/office/drawing/2010/main" val="0"/>
              </a:ext>
            </a:extLst>
          </a:blip>
          <a:srcRect t="8644" b="16579"/>
          <a:stretch/>
        </p:blipFill>
        <p:spPr>
          <a:xfrm>
            <a:off x="2335767" y="5642064"/>
            <a:ext cx="2425048" cy="1208902"/>
          </a:xfrm>
          <a:prstGeom prst="rect">
            <a:avLst/>
          </a:prstGeom>
        </p:spPr>
      </p:pic>
      <p:sp>
        <p:nvSpPr>
          <p:cNvPr id="52" name="Rectangle 51"/>
          <p:cNvSpPr/>
          <p:nvPr/>
        </p:nvSpPr>
        <p:spPr>
          <a:xfrm>
            <a:off x="7470660" y="2683060"/>
            <a:ext cx="4721341" cy="284278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63"/>
          <p:cNvPicPr>
            <a:picLocks noChangeAspect="1"/>
          </p:cNvPicPr>
          <p:nvPr/>
        </p:nvPicPr>
        <p:blipFill rotWithShape="1">
          <a:blip r:embed="rId3" cstate="hqprint">
            <a:extLst>
              <a:ext uri="{28A0092B-C50C-407E-A947-70E740481C1C}">
                <a14:useLocalDpi xmlns:a14="http://schemas.microsoft.com/office/drawing/2010/main" val="0"/>
              </a:ext>
            </a:extLst>
          </a:blip>
          <a:srcRect t="4731" r="53761" b="61381"/>
          <a:stretch/>
        </p:blipFill>
        <p:spPr>
          <a:xfrm>
            <a:off x="0" y="-14067"/>
            <a:ext cx="2208628" cy="1111347"/>
          </a:xfrm>
          <a:prstGeom prst="rect">
            <a:avLst/>
          </a:prstGeom>
        </p:spPr>
      </p:pic>
      <p:pic>
        <p:nvPicPr>
          <p:cNvPr id="65" name="Picture 64"/>
          <p:cNvPicPr>
            <a:picLocks noChangeAspect="1"/>
          </p:cNvPicPr>
          <p:nvPr/>
        </p:nvPicPr>
        <p:blipFill rotWithShape="1">
          <a:blip r:embed="rId4" cstate="hqprint">
            <a:extLst>
              <a:ext uri="{28A0092B-C50C-407E-A947-70E740481C1C}">
                <a14:useLocalDpi xmlns:a14="http://schemas.microsoft.com/office/drawing/2010/main" val="0"/>
              </a:ext>
            </a:extLst>
          </a:blip>
          <a:srcRect t="41275" r="53761" b="16340"/>
          <a:stretch/>
        </p:blipFill>
        <p:spPr>
          <a:xfrm>
            <a:off x="0" y="1181686"/>
            <a:ext cx="2208628" cy="1390018"/>
          </a:xfrm>
          <a:prstGeom prst="rect">
            <a:avLst/>
          </a:prstGeom>
        </p:spPr>
      </p:pic>
      <p:pic>
        <p:nvPicPr>
          <p:cNvPr id="66" name="Picture 65"/>
          <p:cNvPicPr>
            <a:picLocks noChangeAspect="1"/>
          </p:cNvPicPr>
          <p:nvPr/>
        </p:nvPicPr>
        <p:blipFill rotWithShape="1">
          <a:blip r:embed="rId4" cstate="hqprint">
            <a:extLst>
              <a:ext uri="{28A0092B-C50C-407E-A947-70E740481C1C}">
                <a14:useLocalDpi xmlns:a14="http://schemas.microsoft.com/office/drawing/2010/main" val="0"/>
              </a:ext>
            </a:extLst>
          </a:blip>
          <a:srcRect l="48595" t="41444" r="-430" b="16340"/>
          <a:stretch/>
        </p:blipFill>
        <p:spPr>
          <a:xfrm>
            <a:off x="2321168" y="1181685"/>
            <a:ext cx="2475915" cy="1384487"/>
          </a:xfrm>
          <a:prstGeom prst="rect">
            <a:avLst/>
          </a:prstGeom>
        </p:spPr>
      </p:pic>
      <p:pic>
        <p:nvPicPr>
          <p:cNvPr id="67" name="Picture 66"/>
          <p:cNvPicPr>
            <a:picLocks noChangeAspect="1"/>
          </p:cNvPicPr>
          <p:nvPr/>
        </p:nvPicPr>
        <p:blipFill rotWithShape="1">
          <a:blip r:embed="rId5" cstate="hqprint">
            <a:extLst>
              <a:ext uri="{28A0092B-C50C-407E-A947-70E740481C1C}">
                <a14:useLocalDpi xmlns:a14="http://schemas.microsoft.com/office/drawing/2010/main" val="0"/>
              </a:ext>
            </a:extLst>
          </a:blip>
          <a:srcRect l="48027" t="4731" b="61875"/>
          <a:stretch/>
        </p:blipFill>
        <p:spPr>
          <a:xfrm>
            <a:off x="2321169" y="2136"/>
            <a:ext cx="2482512" cy="1095144"/>
          </a:xfrm>
          <a:prstGeom prst="rect">
            <a:avLst/>
          </a:prstGeom>
        </p:spPr>
      </p:pic>
      <p:sp>
        <p:nvSpPr>
          <p:cNvPr id="40" name="Rectangle 39"/>
          <p:cNvSpPr/>
          <p:nvPr/>
        </p:nvSpPr>
        <p:spPr>
          <a:xfrm>
            <a:off x="4892434" y="-1"/>
            <a:ext cx="2462339" cy="1083045"/>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470660" y="0"/>
            <a:ext cx="2462339" cy="108304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0048887" y="-1"/>
            <a:ext cx="2143114" cy="10830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7470660" y="1196690"/>
            <a:ext cx="2462339" cy="136172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0048887" y="1196689"/>
            <a:ext cx="2143114" cy="136172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0" y="2683059"/>
            <a:ext cx="2198321" cy="1361722"/>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0" y="5642066"/>
            <a:ext cx="2198321" cy="121593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4892434" y="5642066"/>
            <a:ext cx="2462339" cy="121593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7470660" y="5642067"/>
            <a:ext cx="2462339" cy="12159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703019" y="3268073"/>
            <a:ext cx="4256621" cy="1711016"/>
          </a:xfrm>
        </p:spPr>
        <p:txBody>
          <a:bodyPr>
            <a:noAutofit/>
          </a:bodyPr>
          <a:lstStyle/>
          <a:p>
            <a:r>
              <a:rPr lang="en-US" dirty="0">
                <a:solidFill>
                  <a:schemeClr val="bg1"/>
                </a:solidFill>
              </a:rPr>
              <a:t>Using a Sonic Sensor</a:t>
            </a:r>
          </a:p>
        </p:txBody>
      </p:sp>
      <p:sp>
        <p:nvSpPr>
          <p:cNvPr id="3" name="Slide Number Placeholder 2"/>
          <p:cNvSpPr>
            <a:spLocks noGrp="1"/>
          </p:cNvSpPr>
          <p:nvPr>
            <p:ph type="sldNum" sz="quarter" idx="12"/>
          </p:nvPr>
        </p:nvSpPr>
        <p:spPr>
          <a:xfrm>
            <a:off x="9317182" y="6351729"/>
            <a:ext cx="2743200" cy="365125"/>
          </a:xfrm>
          <a:ln>
            <a:noFill/>
          </a:ln>
        </p:spPr>
        <p:txBody>
          <a:bodyPr/>
          <a:lstStyle/>
          <a:p>
            <a:fld id="{AF9F945A-7155-4828-81E1-722329993529}" type="slidenum">
              <a:rPr lang="en-US" smtClean="0"/>
              <a:t>1</a:t>
            </a:fld>
            <a:endParaRPr lang="en-US"/>
          </a:p>
        </p:txBody>
      </p:sp>
      <p:pic>
        <p:nvPicPr>
          <p:cNvPr id="9" name="Picture 8">
            <a:hlinkClick r:id="rId6"/>
          </p:cNvPr>
          <p:cNvPicPr>
            <a:picLocks noChangeAspect="1"/>
          </p:cNvPicPr>
          <p:nvPr/>
        </p:nvPicPr>
        <p:blipFill>
          <a:blip r:embed="rId7">
            <a:clrChange>
              <a:clrFrom>
                <a:srgbClr val="FFFFFF"/>
              </a:clrFrom>
              <a:clrTo>
                <a:srgbClr val="FFFFFF">
                  <a:alpha val="0"/>
                </a:srgbClr>
              </a:clrTo>
            </a:clrChange>
          </a:blip>
          <a:stretch>
            <a:fillRect/>
          </a:stretch>
        </p:blipFill>
        <p:spPr>
          <a:xfrm>
            <a:off x="10599938" y="96711"/>
            <a:ext cx="1041012" cy="947437"/>
          </a:xfrm>
          <a:prstGeom prst="rect">
            <a:avLst/>
          </a:prstGeom>
        </p:spPr>
      </p:pic>
      <p:pic>
        <p:nvPicPr>
          <p:cNvPr id="12" name="Picture 2" descr="NSF 4-Color Bitmap Logo"/>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06661" y="5761860"/>
            <a:ext cx="974544" cy="974544"/>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75"/>
          <p:cNvPicPr>
            <a:picLocks noChangeAspect="1"/>
          </p:cNvPicPr>
          <p:nvPr/>
        </p:nvPicPr>
        <p:blipFill rotWithShape="1">
          <a:blip r:embed="rId9" cstate="hqprint">
            <a:extLst>
              <a:ext uri="{28A0092B-C50C-407E-A947-70E740481C1C}">
                <a14:useLocalDpi xmlns:a14="http://schemas.microsoft.com/office/drawing/2010/main" val="0"/>
              </a:ext>
            </a:extLst>
          </a:blip>
          <a:srcRect l="26707" t="32820" b="5942"/>
          <a:stretch/>
        </p:blipFill>
        <p:spPr>
          <a:xfrm>
            <a:off x="7467309" y="1179776"/>
            <a:ext cx="2453249" cy="1366476"/>
          </a:xfrm>
          <a:prstGeom prst="rect">
            <a:avLst/>
          </a:prstGeom>
        </p:spPr>
      </p:pic>
      <p:sp>
        <p:nvSpPr>
          <p:cNvPr id="77" name="Rectangle 76"/>
          <p:cNvSpPr/>
          <p:nvPr/>
        </p:nvSpPr>
        <p:spPr>
          <a:xfrm>
            <a:off x="4892434" y="4164126"/>
            <a:ext cx="2462337" cy="136172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text on a black background&#10;&#10;Description automatically generated">
            <a:extLst>
              <a:ext uri="{FF2B5EF4-FFF2-40B4-BE49-F238E27FC236}">
                <a16:creationId xmlns:a16="http://schemas.microsoft.com/office/drawing/2014/main" id="{0653BFE7-A2E3-4A0D-AC4C-81A6E00DB9B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12525" y="2778759"/>
            <a:ext cx="4559817" cy="1182626"/>
          </a:xfrm>
          <a:prstGeom prst="rect">
            <a:avLst/>
          </a:prstGeom>
        </p:spPr>
      </p:pic>
      <p:pic>
        <p:nvPicPr>
          <p:cNvPr id="30" name="Picture 29">
            <a:extLst>
              <a:ext uri="{FF2B5EF4-FFF2-40B4-BE49-F238E27FC236}">
                <a16:creationId xmlns:a16="http://schemas.microsoft.com/office/drawing/2014/main" id="{85DFB068-BEFA-4BB7-96B6-B49B7BE20B6D}"/>
              </a:ext>
            </a:extLst>
          </p:cNvPr>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910" y="4475285"/>
            <a:ext cx="2108499" cy="854151"/>
          </a:xfrm>
          <a:prstGeom prst="rect">
            <a:avLst/>
          </a:prstGeom>
        </p:spPr>
      </p:pic>
      <p:sp>
        <p:nvSpPr>
          <p:cNvPr id="4" name="Footer Placeholder 3">
            <a:extLst>
              <a:ext uri="{FF2B5EF4-FFF2-40B4-BE49-F238E27FC236}">
                <a16:creationId xmlns:a16="http://schemas.microsoft.com/office/drawing/2014/main" id="{E54448D1-BF33-47F3-B54C-89BCEF1FCC08}"/>
              </a:ext>
            </a:extLst>
          </p:cNvPr>
          <p:cNvSpPr>
            <a:spLocks noGrp="1"/>
          </p:cNvSpPr>
          <p:nvPr>
            <p:ph type="ftr" sz="quarter" idx="11"/>
          </p:nvPr>
        </p:nvSpPr>
        <p:spPr/>
        <p:txBody>
          <a:bodyPr/>
          <a:lstStyle/>
          <a:p>
            <a:r>
              <a:rPr lang="en-US"/>
              <a:t>M. Nelson 2022</a:t>
            </a:r>
          </a:p>
        </p:txBody>
      </p:sp>
    </p:spTree>
    <p:extLst>
      <p:ext uri="{BB962C8B-B14F-4D97-AF65-F5344CB8AC3E}">
        <p14:creationId xmlns:p14="http://schemas.microsoft.com/office/powerpoint/2010/main" val="1803906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l"/>
            <a:r>
              <a:rPr lang="en-US" b="1" dirty="0"/>
              <a:t>Class Problem</a:t>
            </a:r>
          </a:p>
        </p:txBody>
      </p:sp>
      <p:sp>
        <p:nvSpPr>
          <p:cNvPr id="7" name="Content Placeholder 6"/>
          <p:cNvSpPr>
            <a:spLocks noGrp="1"/>
          </p:cNvSpPr>
          <p:nvPr>
            <p:ph idx="1"/>
          </p:nvPr>
        </p:nvSpPr>
        <p:spPr/>
        <p:txBody>
          <a:bodyPr>
            <a:normAutofit/>
          </a:bodyPr>
          <a:lstStyle/>
          <a:p>
            <a:r>
              <a:rPr lang="en-US" sz="3600" dirty="0"/>
              <a:t>Find the time it will take a pulse, emitted from the PING sensor to return from an object 3 meters away. (@20 C).</a:t>
            </a:r>
          </a:p>
          <a:p>
            <a:r>
              <a:rPr lang="en-US" sz="3600" dirty="0"/>
              <a:t>Determine the value returned by the PULSIN command for this scenario.</a:t>
            </a:r>
          </a:p>
        </p:txBody>
      </p:sp>
      <p:sp>
        <p:nvSpPr>
          <p:cNvPr id="5" name="Footer Placeholder 4"/>
          <p:cNvSpPr>
            <a:spLocks noGrp="1"/>
          </p:cNvSpPr>
          <p:nvPr>
            <p:ph type="ftr" sz="quarter" idx="11"/>
          </p:nvPr>
        </p:nvSpPr>
        <p:spPr/>
        <p:txBody>
          <a:bodyPr/>
          <a:lstStyle/>
          <a:p>
            <a:r>
              <a:rPr lang="en-US">
                <a:solidFill>
                  <a:prstClr val="black"/>
                </a:solidFill>
                <a:latin typeface="Calibri"/>
              </a:rPr>
              <a:t>AP Physics - Nelson 2016</a:t>
            </a:r>
            <a:endParaRPr lang="en-US" dirty="0">
              <a:solidFill>
                <a:prstClr val="black"/>
              </a:solidFill>
              <a:latin typeface="Calibri"/>
            </a:endParaRPr>
          </a:p>
        </p:txBody>
      </p:sp>
      <p:sp>
        <p:nvSpPr>
          <p:cNvPr id="8" name="Slide Number Placeholder 7"/>
          <p:cNvSpPr>
            <a:spLocks noGrp="1"/>
          </p:cNvSpPr>
          <p:nvPr>
            <p:ph type="sldNum" sz="quarter" idx="12"/>
          </p:nvPr>
        </p:nvSpPr>
        <p:spPr/>
        <p:txBody>
          <a:bodyPr/>
          <a:lstStyle/>
          <a:p>
            <a:fld id="{34828951-AB8C-4FFC-80DE-E88C2CA4F2A3}" type="slidenum">
              <a:rPr lang="en-US">
                <a:solidFill>
                  <a:prstClr val="black">
                    <a:tint val="75000"/>
                  </a:prstClr>
                </a:solidFill>
                <a:latin typeface="Calibri"/>
              </a:rPr>
              <a:pPr/>
              <a:t>10</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59283818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l"/>
            <a:r>
              <a:rPr lang="en-US" b="1" dirty="0"/>
              <a:t>Solution</a:t>
            </a:r>
          </a:p>
        </p:txBody>
      </p:sp>
      <p:sp>
        <p:nvSpPr>
          <p:cNvPr id="13" name="Footer Placeholder 12"/>
          <p:cNvSpPr>
            <a:spLocks noGrp="1"/>
          </p:cNvSpPr>
          <p:nvPr>
            <p:ph type="ftr" sz="quarter" idx="11"/>
          </p:nvPr>
        </p:nvSpPr>
        <p:spPr/>
        <p:txBody>
          <a:bodyPr/>
          <a:lstStyle/>
          <a:p>
            <a:r>
              <a:rPr lang="en-US">
                <a:solidFill>
                  <a:prstClr val="black"/>
                </a:solidFill>
                <a:latin typeface="Calibri"/>
              </a:rPr>
              <a:t>AP Physics - Nelson 2016</a:t>
            </a:r>
            <a:endParaRPr lang="en-US" dirty="0">
              <a:solidFill>
                <a:prstClr val="black"/>
              </a:solidFill>
              <a:latin typeface="Calibri"/>
            </a:endParaRPr>
          </a:p>
        </p:txBody>
      </p:sp>
      <p:sp>
        <p:nvSpPr>
          <p:cNvPr id="14" name="Slide Number Placeholder 13"/>
          <p:cNvSpPr>
            <a:spLocks noGrp="1"/>
          </p:cNvSpPr>
          <p:nvPr>
            <p:ph type="sldNum" sz="quarter" idx="12"/>
          </p:nvPr>
        </p:nvSpPr>
        <p:spPr/>
        <p:txBody>
          <a:bodyPr/>
          <a:lstStyle/>
          <a:p>
            <a:fld id="{34828951-AB8C-4FFC-80DE-E88C2CA4F2A3}" type="slidenum">
              <a:rPr lang="en-US">
                <a:solidFill>
                  <a:prstClr val="black">
                    <a:tint val="75000"/>
                  </a:prstClr>
                </a:solidFill>
                <a:latin typeface="Calibri"/>
              </a:rPr>
              <a:pPr/>
              <a:t>11</a:t>
            </a:fld>
            <a:endParaRPr lang="en-US" dirty="0">
              <a:solidFill>
                <a:prstClr val="black">
                  <a:tint val="75000"/>
                </a:prstClr>
              </a:solidFill>
              <a:latin typeface="Calibri"/>
            </a:endParaRPr>
          </a:p>
        </p:txBody>
      </p:sp>
      <p:pic>
        <p:nvPicPr>
          <p:cNvPr id="7"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962401" y="1295401"/>
            <a:ext cx="2311399" cy="1078653"/>
          </a:xfrm>
          <a:prstGeom prst="rect">
            <a:avLst/>
          </a:prstGeom>
          <a:noFill/>
        </p:spPr>
      </p:pic>
      <p:pic>
        <p:nvPicPr>
          <p:cNvPr id="8"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876801" y="2514601"/>
            <a:ext cx="2595881" cy="592667"/>
          </a:xfrm>
          <a:prstGeom prst="rect">
            <a:avLst/>
          </a:prstGeom>
          <a:noFill/>
        </p:spPr>
      </p:pic>
      <p:pic>
        <p:nvPicPr>
          <p:cNvPr id="9"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990976" y="3581400"/>
            <a:ext cx="6246707" cy="1066800"/>
          </a:xfrm>
          <a:prstGeom prst="rect">
            <a:avLst/>
          </a:prstGeom>
          <a:noFill/>
        </p:spPr>
      </p:pic>
      <p:sp>
        <p:nvSpPr>
          <p:cNvPr id="10" name="TextBox 9"/>
          <p:cNvSpPr txBox="1"/>
          <p:nvPr/>
        </p:nvSpPr>
        <p:spPr>
          <a:xfrm>
            <a:off x="7772400" y="1371600"/>
            <a:ext cx="1689886" cy="707886"/>
          </a:xfrm>
          <a:prstGeom prst="rect">
            <a:avLst/>
          </a:prstGeom>
          <a:noFill/>
        </p:spPr>
        <p:txBody>
          <a:bodyPr wrap="none" rtlCol="0">
            <a:spAutoFit/>
          </a:bodyPr>
          <a:lstStyle/>
          <a:p>
            <a:r>
              <a:rPr lang="en-US" sz="2000" dirty="0">
                <a:solidFill>
                  <a:srgbClr val="FF0000"/>
                </a:solidFill>
                <a:latin typeface="Calibri"/>
              </a:rPr>
              <a:t>6 meters total </a:t>
            </a:r>
          </a:p>
          <a:p>
            <a:r>
              <a:rPr lang="en-US" sz="2000" dirty="0">
                <a:solidFill>
                  <a:srgbClr val="FF0000"/>
                </a:solidFill>
                <a:latin typeface="Calibri"/>
              </a:rPr>
              <a:t>(out and back)</a:t>
            </a:r>
          </a:p>
        </p:txBody>
      </p:sp>
      <p:cxnSp>
        <p:nvCxnSpPr>
          <p:cNvPr id="12" name="Straight Arrow Connector 11"/>
          <p:cNvCxnSpPr>
            <a:stCxn id="10" idx="1"/>
          </p:cNvCxnSpPr>
          <p:nvPr/>
        </p:nvCxnSpPr>
        <p:spPr>
          <a:xfrm flipH="1">
            <a:off x="6400800" y="1725544"/>
            <a:ext cx="1371600" cy="3318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553047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814459" y="242455"/>
            <a:ext cx="3097481" cy="914400"/>
          </a:xfrm>
        </p:spPr>
        <p:txBody>
          <a:bodyPr>
            <a:normAutofit fontScale="90000"/>
          </a:bodyPr>
          <a:lstStyle/>
          <a:p>
            <a:pPr algn="l"/>
            <a:r>
              <a:rPr lang="en-US" b="1" dirty="0"/>
              <a:t>Sonic Sensor Test Program</a:t>
            </a:r>
          </a:p>
        </p:txBody>
      </p:sp>
      <p:sp>
        <p:nvSpPr>
          <p:cNvPr id="10" name="Rectangle 9"/>
          <p:cNvSpPr/>
          <p:nvPr/>
        </p:nvSpPr>
        <p:spPr>
          <a:xfrm>
            <a:off x="154378" y="242455"/>
            <a:ext cx="12124707" cy="6001643"/>
          </a:xfrm>
          <a:prstGeom prst="rect">
            <a:avLst/>
          </a:prstGeom>
        </p:spPr>
        <p:txBody>
          <a:bodyPr wrap="square">
            <a:spAutoFit/>
          </a:bodyPr>
          <a:lstStyle/>
          <a:p>
            <a:r>
              <a:rPr lang="en-US" sz="2400" b="1" dirty="0">
                <a:solidFill>
                  <a:srgbClr val="FF0000"/>
                </a:solidFill>
                <a:latin typeface="Calibri"/>
              </a:rPr>
              <a:t>' {$STAMP BS2}</a:t>
            </a:r>
          </a:p>
          <a:p>
            <a:r>
              <a:rPr lang="en-US" sz="2400" dirty="0">
                <a:solidFill>
                  <a:prstClr val="black"/>
                </a:solidFill>
                <a:latin typeface="Calibri"/>
              </a:rPr>
              <a:t>' {$PBASIC 2.5}</a:t>
            </a:r>
          </a:p>
          <a:p>
            <a:r>
              <a:rPr lang="en-US" sz="2400" dirty="0">
                <a:solidFill>
                  <a:prstClr val="black"/>
                </a:solidFill>
                <a:latin typeface="Calibri"/>
              </a:rPr>
              <a:t>CmConstant CON 2260		</a:t>
            </a:r>
            <a:r>
              <a:rPr lang="en-US" sz="2400" dirty="0">
                <a:solidFill>
                  <a:srgbClr val="00B050"/>
                </a:solidFill>
                <a:latin typeface="Calibri"/>
              </a:rPr>
              <a:t> ‘Conversion constant for centimeters</a:t>
            </a:r>
            <a:endParaRPr lang="en-US" sz="2400" dirty="0">
              <a:solidFill>
                <a:prstClr val="black"/>
              </a:solidFill>
              <a:latin typeface="Calibri"/>
            </a:endParaRPr>
          </a:p>
          <a:p>
            <a:r>
              <a:rPr lang="en-US" sz="2400" dirty="0">
                <a:solidFill>
                  <a:prstClr val="black"/>
                </a:solidFill>
                <a:latin typeface="Calibri"/>
              </a:rPr>
              <a:t>InConstant CON 890		</a:t>
            </a:r>
            <a:r>
              <a:rPr lang="en-US" sz="2400" dirty="0">
                <a:solidFill>
                  <a:srgbClr val="00B050"/>
                </a:solidFill>
                <a:latin typeface="Calibri"/>
              </a:rPr>
              <a:t> ‘Conversion constant for inches</a:t>
            </a:r>
            <a:endParaRPr lang="en-US" sz="2400" dirty="0">
              <a:solidFill>
                <a:prstClr val="black"/>
              </a:solidFill>
              <a:latin typeface="Calibri"/>
            </a:endParaRPr>
          </a:p>
          <a:p>
            <a:r>
              <a:rPr lang="en-US" sz="2400" dirty="0">
                <a:solidFill>
                  <a:prstClr val="black"/>
                </a:solidFill>
                <a:latin typeface="Calibri"/>
              </a:rPr>
              <a:t>cmDistance VAR Word</a:t>
            </a:r>
          </a:p>
          <a:p>
            <a:r>
              <a:rPr lang="en-US" sz="2400" dirty="0">
                <a:solidFill>
                  <a:prstClr val="black"/>
                </a:solidFill>
                <a:latin typeface="Calibri"/>
              </a:rPr>
              <a:t>inDistance VAR Word</a:t>
            </a:r>
          </a:p>
          <a:p>
            <a:r>
              <a:rPr lang="en-US" sz="2400" dirty="0">
                <a:solidFill>
                  <a:prstClr val="black"/>
                </a:solidFill>
                <a:latin typeface="Calibri"/>
              </a:rPr>
              <a:t>time VAR Word</a:t>
            </a:r>
          </a:p>
          <a:p>
            <a:r>
              <a:rPr lang="en-US" sz="2400" dirty="0">
                <a:solidFill>
                  <a:srgbClr val="0070C0"/>
                </a:solidFill>
                <a:latin typeface="Calibri"/>
              </a:rPr>
              <a:t>DO</a:t>
            </a:r>
          </a:p>
          <a:p>
            <a:r>
              <a:rPr lang="en-US" sz="2400" dirty="0">
                <a:solidFill>
                  <a:prstClr val="black"/>
                </a:solidFill>
                <a:latin typeface="Calibri"/>
              </a:rPr>
              <a:t>   </a:t>
            </a:r>
            <a:r>
              <a:rPr lang="en-US" sz="2400" dirty="0">
                <a:solidFill>
                  <a:srgbClr val="0070C0"/>
                </a:solidFill>
                <a:latin typeface="Calibri"/>
              </a:rPr>
              <a:t>PULSOUT</a:t>
            </a:r>
            <a:r>
              <a:rPr lang="en-US" sz="2400" dirty="0">
                <a:solidFill>
                  <a:prstClr val="black"/>
                </a:solidFill>
                <a:latin typeface="Calibri"/>
              </a:rPr>
              <a:t> 15, 5			  </a:t>
            </a:r>
            <a:r>
              <a:rPr lang="en-US" sz="2400" dirty="0">
                <a:solidFill>
                  <a:srgbClr val="00B050"/>
                </a:solidFill>
                <a:latin typeface="Calibri"/>
              </a:rPr>
              <a:t>‘Pulse the sonic sensor to take a measurement</a:t>
            </a:r>
          </a:p>
          <a:p>
            <a:r>
              <a:rPr lang="en-US" sz="2400" dirty="0">
                <a:solidFill>
                  <a:prstClr val="black"/>
                </a:solidFill>
                <a:latin typeface="Calibri"/>
              </a:rPr>
              <a:t>   </a:t>
            </a:r>
            <a:r>
              <a:rPr lang="en-US" sz="2400" dirty="0">
                <a:solidFill>
                  <a:srgbClr val="0070C0"/>
                </a:solidFill>
                <a:latin typeface="Calibri"/>
              </a:rPr>
              <a:t>PULSIN</a:t>
            </a:r>
            <a:r>
              <a:rPr lang="en-US" sz="2400" dirty="0">
                <a:solidFill>
                  <a:prstClr val="black"/>
                </a:solidFill>
                <a:latin typeface="Calibri"/>
              </a:rPr>
              <a:t> 15, 1, time		  </a:t>
            </a:r>
            <a:r>
              <a:rPr lang="en-US" sz="2400" dirty="0">
                <a:solidFill>
                  <a:srgbClr val="00B050"/>
                </a:solidFill>
                <a:latin typeface="Calibri"/>
              </a:rPr>
              <a:t>‘Return the time in 2</a:t>
            </a:r>
            <a:r>
              <a:rPr lang="en-US" sz="2400" dirty="0">
                <a:solidFill>
                  <a:srgbClr val="00B050"/>
                </a:solidFill>
                <a:latin typeface="Calibri"/>
                <a:sym typeface="Symbol"/>
              </a:rPr>
              <a:t></a:t>
            </a:r>
            <a:r>
              <a:rPr lang="en-US" sz="2400" dirty="0">
                <a:solidFill>
                  <a:srgbClr val="00B050"/>
                </a:solidFill>
                <a:latin typeface="Calibri"/>
              </a:rPr>
              <a:t>s intervals</a:t>
            </a:r>
          </a:p>
          <a:p>
            <a:r>
              <a:rPr lang="en-US" sz="2400" dirty="0">
                <a:solidFill>
                  <a:prstClr val="black"/>
                </a:solidFill>
                <a:latin typeface="Calibri"/>
              </a:rPr>
              <a:t>   cmDistance = cmConstant ** time        </a:t>
            </a:r>
            <a:r>
              <a:rPr lang="en-US" sz="2400" dirty="0">
                <a:solidFill>
                  <a:srgbClr val="00B050"/>
                </a:solidFill>
                <a:latin typeface="Calibri"/>
              </a:rPr>
              <a:t>‘ Return high 16 bits from 32 bit result</a:t>
            </a:r>
          </a:p>
          <a:p>
            <a:r>
              <a:rPr lang="en-US" sz="2400" dirty="0">
                <a:solidFill>
                  <a:prstClr val="black"/>
                </a:solidFill>
                <a:latin typeface="Calibri"/>
              </a:rPr>
              <a:t>   inDistance = inConstant ** time</a:t>
            </a:r>
          </a:p>
          <a:p>
            <a:r>
              <a:rPr lang="en-US" sz="2400" dirty="0">
                <a:solidFill>
                  <a:prstClr val="black"/>
                </a:solidFill>
                <a:latin typeface="Calibri"/>
              </a:rPr>
              <a:t>   </a:t>
            </a:r>
            <a:r>
              <a:rPr lang="en-US" sz="2400" dirty="0">
                <a:solidFill>
                  <a:srgbClr val="0070C0"/>
                </a:solidFill>
                <a:latin typeface="Calibri"/>
              </a:rPr>
              <a:t>DEBUG</a:t>
            </a:r>
            <a:r>
              <a:rPr lang="en-US" sz="2400" dirty="0">
                <a:solidFill>
                  <a:prstClr val="black"/>
                </a:solidFill>
                <a:latin typeface="Calibri"/>
              </a:rPr>
              <a:t> HOME, DEC3 cmDistance, " cm"</a:t>
            </a:r>
          </a:p>
          <a:p>
            <a:r>
              <a:rPr lang="en-US" sz="2400" dirty="0">
                <a:solidFill>
                  <a:prstClr val="black"/>
                </a:solidFill>
                <a:latin typeface="Calibri"/>
              </a:rPr>
              <a:t>   </a:t>
            </a:r>
            <a:r>
              <a:rPr lang="en-US" sz="2400" dirty="0">
                <a:solidFill>
                  <a:srgbClr val="0070C0"/>
                </a:solidFill>
                <a:latin typeface="Calibri"/>
              </a:rPr>
              <a:t>DEBUG</a:t>
            </a:r>
            <a:r>
              <a:rPr lang="en-US" sz="2400" dirty="0">
                <a:solidFill>
                  <a:prstClr val="black"/>
                </a:solidFill>
                <a:latin typeface="Calibri"/>
              </a:rPr>
              <a:t> CR, DEC3 inDistance, " in"</a:t>
            </a:r>
          </a:p>
          <a:p>
            <a:r>
              <a:rPr lang="en-US" sz="2400" dirty="0">
                <a:solidFill>
                  <a:srgbClr val="0070C0"/>
                </a:solidFill>
                <a:latin typeface="Calibri"/>
              </a:rPr>
              <a:t>   PAUSE</a:t>
            </a:r>
            <a:r>
              <a:rPr lang="en-US" sz="2400" dirty="0">
                <a:solidFill>
                  <a:prstClr val="black"/>
                </a:solidFill>
                <a:latin typeface="Calibri"/>
              </a:rPr>
              <a:t> 100</a:t>
            </a:r>
          </a:p>
          <a:p>
            <a:r>
              <a:rPr lang="en-US" sz="2400" dirty="0">
                <a:solidFill>
                  <a:srgbClr val="0070C0"/>
                </a:solidFill>
                <a:latin typeface="Calibri"/>
              </a:rPr>
              <a:t>LOOP</a:t>
            </a:r>
          </a:p>
        </p:txBody>
      </p:sp>
      <p:sp>
        <p:nvSpPr>
          <p:cNvPr id="11" name="TextBox 10"/>
          <p:cNvSpPr txBox="1"/>
          <p:nvPr/>
        </p:nvSpPr>
        <p:spPr>
          <a:xfrm>
            <a:off x="6096001" y="2209801"/>
            <a:ext cx="1587999" cy="461665"/>
          </a:xfrm>
          <a:prstGeom prst="rect">
            <a:avLst/>
          </a:prstGeom>
          <a:noFill/>
        </p:spPr>
        <p:txBody>
          <a:bodyPr wrap="none" rtlCol="0">
            <a:spAutoFit/>
          </a:bodyPr>
          <a:lstStyle/>
          <a:p>
            <a:r>
              <a:rPr lang="en-US" sz="2400" dirty="0">
                <a:solidFill>
                  <a:srgbClr val="FF0000"/>
                </a:solidFill>
                <a:latin typeface="Calibri"/>
              </a:rPr>
              <a:t>Why 2260?</a:t>
            </a:r>
          </a:p>
        </p:txBody>
      </p:sp>
      <p:sp>
        <p:nvSpPr>
          <p:cNvPr id="12" name="Oval 11"/>
          <p:cNvSpPr/>
          <p:nvPr/>
        </p:nvSpPr>
        <p:spPr>
          <a:xfrm>
            <a:off x="5867400" y="2057400"/>
            <a:ext cx="20574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cxnSp>
        <p:nvCxnSpPr>
          <p:cNvPr id="14" name="Straight Arrow Connector 13"/>
          <p:cNvCxnSpPr>
            <a:endCxn id="12" idx="2"/>
          </p:cNvCxnSpPr>
          <p:nvPr/>
        </p:nvCxnSpPr>
        <p:spPr>
          <a:xfrm>
            <a:off x="3146961" y="1156855"/>
            <a:ext cx="2720439" cy="128154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2" idx="3"/>
          </p:cNvCxnSpPr>
          <p:nvPr/>
        </p:nvCxnSpPr>
        <p:spPr>
          <a:xfrm flipH="1">
            <a:off x="3146961" y="2707808"/>
            <a:ext cx="3021738" cy="129417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Footer Placeholder 18"/>
          <p:cNvSpPr>
            <a:spLocks noGrp="1"/>
          </p:cNvSpPr>
          <p:nvPr>
            <p:ph type="ftr" sz="quarter" idx="11"/>
          </p:nvPr>
        </p:nvSpPr>
        <p:spPr/>
        <p:txBody>
          <a:bodyPr/>
          <a:lstStyle/>
          <a:p>
            <a:r>
              <a:rPr lang="en-US">
                <a:solidFill>
                  <a:prstClr val="black"/>
                </a:solidFill>
                <a:latin typeface="Calibri"/>
              </a:rPr>
              <a:t>AP Physics - Nelson 2016</a:t>
            </a:r>
            <a:endParaRPr lang="en-US" dirty="0">
              <a:solidFill>
                <a:prstClr val="black"/>
              </a:solidFill>
              <a:latin typeface="Calibri"/>
            </a:endParaRPr>
          </a:p>
        </p:txBody>
      </p:sp>
      <p:sp>
        <p:nvSpPr>
          <p:cNvPr id="20" name="Slide Number Placeholder 19"/>
          <p:cNvSpPr>
            <a:spLocks noGrp="1"/>
          </p:cNvSpPr>
          <p:nvPr>
            <p:ph type="sldNum" sz="quarter" idx="12"/>
          </p:nvPr>
        </p:nvSpPr>
        <p:spPr/>
        <p:txBody>
          <a:bodyPr/>
          <a:lstStyle/>
          <a:p>
            <a:fld id="{34828951-AB8C-4FFC-80DE-E88C2CA4F2A3}" type="slidenum">
              <a:rPr lang="en-US">
                <a:solidFill>
                  <a:prstClr val="black">
                    <a:tint val="75000"/>
                  </a:prstClr>
                </a:solidFill>
                <a:latin typeface="Calibri"/>
              </a:rPr>
              <a:pPr/>
              <a:t>12</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7743527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981200" y="152400"/>
            <a:ext cx="8229600" cy="990600"/>
          </a:xfrm>
        </p:spPr>
        <p:txBody>
          <a:bodyPr>
            <a:normAutofit/>
          </a:bodyPr>
          <a:lstStyle/>
          <a:p>
            <a:pPr algn="l"/>
            <a:r>
              <a:rPr lang="en-US" b="1" dirty="0"/>
              <a:t>Conversion Constants</a:t>
            </a:r>
          </a:p>
        </p:txBody>
      </p:sp>
      <p:pic>
        <p:nvPicPr>
          <p:cNvPr id="5"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777344" y="1828800"/>
            <a:ext cx="6357257" cy="838200"/>
          </a:xfrm>
          <a:prstGeom prst="rect">
            <a:avLst/>
          </a:prstGeom>
          <a:noFill/>
        </p:spPr>
      </p:pic>
      <p:sp>
        <p:nvSpPr>
          <p:cNvPr id="8" name="TextBox 7"/>
          <p:cNvSpPr txBox="1"/>
          <p:nvPr/>
        </p:nvSpPr>
        <p:spPr>
          <a:xfrm>
            <a:off x="1676401" y="1915180"/>
            <a:ext cx="2213683" cy="523220"/>
          </a:xfrm>
          <a:prstGeom prst="rect">
            <a:avLst/>
          </a:prstGeom>
          <a:noFill/>
        </p:spPr>
        <p:txBody>
          <a:bodyPr wrap="none" rtlCol="0">
            <a:spAutoFit/>
          </a:bodyPr>
          <a:lstStyle/>
          <a:p>
            <a:r>
              <a:rPr lang="en-US" sz="2800" dirty="0">
                <a:solidFill>
                  <a:prstClr val="black"/>
                </a:solidFill>
                <a:latin typeface="Calibri"/>
              </a:rPr>
              <a:t>cmDistance = </a:t>
            </a:r>
          </a:p>
        </p:txBody>
      </p:sp>
      <p:sp>
        <p:nvSpPr>
          <p:cNvPr id="2050"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prstClr val="black"/>
              </a:solidFill>
              <a:latin typeface="Calibri"/>
            </a:endParaRPr>
          </a:p>
        </p:txBody>
      </p:sp>
      <p:pic>
        <p:nvPicPr>
          <p:cNvPr id="2049"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752601" y="4114800"/>
            <a:ext cx="6368143" cy="762000"/>
          </a:xfrm>
          <a:prstGeom prst="rect">
            <a:avLst/>
          </a:prstGeom>
          <a:noFill/>
        </p:spPr>
      </p:pic>
      <p:sp>
        <p:nvSpPr>
          <p:cNvPr id="11" name="TextBox 10"/>
          <p:cNvSpPr txBox="1"/>
          <p:nvPr/>
        </p:nvSpPr>
        <p:spPr>
          <a:xfrm>
            <a:off x="3657600" y="1752601"/>
            <a:ext cx="1402948" cy="307777"/>
          </a:xfrm>
          <a:prstGeom prst="rect">
            <a:avLst/>
          </a:prstGeom>
          <a:noFill/>
        </p:spPr>
        <p:txBody>
          <a:bodyPr wrap="none" rtlCol="0">
            <a:spAutoFit/>
          </a:bodyPr>
          <a:lstStyle/>
          <a:p>
            <a:r>
              <a:rPr lang="en-US" sz="1400" dirty="0">
                <a:solidFill>
                  <a:srgbClr val="FF0000"/>
                </a:solidFill>
                <a:latin typeface="Calibri"/>
              </a:rPr>
              <a:t>6m out and back</a:t>
            </a:r>
          </a:p>
        </p:txBody>
      </p:sp>
      <p:sp>
        <p:nvSpPr>
          <p:cNvPr id="12" name="Rectangle 11"/>
          <p:cNvSpPr/>
          <p:nvPr/>
        </p:nvSpPr>
        <p:spPr>
          <a:xfrm>
            <a:off x="1752601" y="1219200"/>
            <a:ext cx="5223609" cy="523220"/>
          </a:xfrm>
          <a:prstGeom prst="rect">
            <a:avLst/>
          </a:prstGeom>
        </p:spPr>
        <p:txBody>
          <a:bodyPr wrap="none">
            <a:spAutoFit/>
          </a:bodyPr>
          <a:lstStyle/>
          <a:p>
            <a:r>
              <a:rPr lang="en-US" sz="2800" dirty="0">
                <a:solidFill>
                  <a:prstClr val="black"/>
                </a:solidFill>
                <a:latin typeface="Calibri"/>
              </a:rPr>
              <a:t>cmDistance = cmConstant ** time </a:t>
            </a:r>
          </a:p>
        </p:txBody>
      </p:sp>
      <p:sp>
        <p:nvSpPr>
          <p:cNvPr id="13" name="TextBox 12"/>
          <p:cNvSpPr txBox="1"/>
          <p:nvPr/>
        </p:nvSpPr>
        <p:spPr>
          <a:xfrm>
            <a:off x="3962400" y="2362200"/>
            <a:ext cx="663964" cy="400110"/>
          </a:xfrm>
          <a:prstGeom prst="rect">
            <a:avLst/>
          </a:prstGeom>
          <a:noFill/>
        </p:spPr>
        <p:txBody>
          <a:bodyPr wrap="none" rtlCol="0">
            <a:spAutoFit/>
          </a:bodyPr>
          <a:lstStyle/>
          <a:p>
            <a:r>
              <a:rPr lang="en-US" sz="2000" i="1" dirty="0">
                <a:solidFill>
                  <a:srgbClr val="FF0000"/>
                </a:solidFill>
                <a:latin typeface="Calibri"/>
              </a:rPr>
              <a:t>time</a:t>
            </a:r>
          </a:p>
        </p:txBody>
      </p:sp>
      <p:sp>
        <p:nvSpPr>
          <p:cNvPr id="14" name="TextBox 13"/>
          <p:cNvSpPr txBox="1"/>
          <p:nvPr/>
        </p:nvSpPr>
        <p:spPr>
          <a:xfrm>
            <a:off x="7772400" y="381000"/>
            <a:ext cx="1821076" cy="707886"/>
          </a:xfrm>
          <a:prstGeom prst="rect">
            <a:avLst/>
          </a:prstGeom>
          <a:noFill/>
        </p:spPr>
        <p:txBody>
          <a:bodyPr wrap="none" rtlCol="0">
            <a:spAutoFit/>
          </a:bodyPr>
          <a:lstStyle/>
          <a:p>
            <a:pPr algn="ctr"/>
            <a:r>
              <a:rPr lang="en-US" sz="2000" i="1" dirty="0">
                <a:solidFill>
                  <a:srgbClr val="FF0000"/>
                </a:solidFill>
                <a:latin typeface="Calibri"/>
              </a:rPr>
              <a:t>½ total distance</a:t>
            </a:r>
          </a:p>
          <a:p>
            <a:pPr algn="ctr"/>
            <a:r>
              <a:rPr lang="en-US" sz="2000" i="1" dirty="0">
                <a:solidFill>
                  <a:srgbClr val="FF0000"/>
                </a:solidFill>
                <a:latin typeface="Calibri"/>
              </a:rPr>
              <a:t>(1 way)</a:t>
            </a:r>
          </a:p>
        </p:txBody>
      </p:sp>
      <p:cxnSp>
        <p:nvCxnSpPr>
          <p:cNvPr id="16" name="Straight Arrow Connector 15"/>
          <p:cNvCxnSpPr>
            <a:stCxn id="14" idx="2"/>
          </p:cNvCxnSpPr>
          <p:nvPr/>
        </p:nvCxnSpPr>
        <p:spPr>
          <a:xfrm flipH="1">
            <a:off x="8610600" y="1088886"/>
            <a:ext cx="72338" cy="73991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7772400" y="2514600"/>
            <a:ext cx="0" cy="1447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886200" y="2438400"/>
            <a:ext cx="9906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105400" y="2590800"/>
            <a:ext cx="4953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324600" y="2514600"/>
            <a:ext cx="1419684" cy="400110"/>
          </a:xfrm>
          <a:prstGeom prst="rect">
            <a:avLst/>
          </a:prstGeom>
          <a:noFill/>
        </p:spPr>
        <p:txBody>
          <a:bodyPr wrap="none" rtlCol="0">
            <a:spAutoFit/>
          </a:bodyPr>
          <a:lstStyle/>
          <a:p>
            <a:r>
              <a:rPr lang="en-US" sz="2000" i="1" dirty="0">
                <a:solidFill>
                  <a:srgbClr val="FF0000"/>
                </a:solidFill>
                <a:latin typeface="Calibri"/>
              </a:rPr>
              <a:t>cmConstant</a:t>
            </a:r>
          </a:p>
        </p:txBody>
      </p:sp>
      <p:sp>
        <p:nvSpPr>
          <p:cNvPr id="28" name="TextBox 27"/>
          <p:cNvSpPr txBox="1"/>
          <p:nvPr/>
        </p:nvSpPr>
        <p:spPr>
          <a:xfrm>
            <a:off x="603662" y="5423228"/>
            <a:ext cx="11173764" cy="523220"/>
          </a:xfrm>
          <a:prstGeom prst="rect">
            <a:avLst/>
          </a:prstGeom>
          <a:noFill/>
        </p:spPr>
        <p:txBody>
          <a:bodyPr wrap="none" rtlCol="0">
            <a:spAutoFit/>
          </a:bodyPr>
          <a:lstStyle/>
          <a:p>
            <a:r>
              <a:rPr lang="en-US" sz="2800" dirty="0">
                <a:solidFill>
                  <a:prstClr val="black"/>
                </a:solidFill>
                <a:latin typeface="Calibri"/>
              </a:rPr>
              <a:t>Returning high 16 bits truncates 32 bit number, effectively dividing it by 2</a:t>
            </a:r>
            <a:r>
              <a:rPr lang="en-US" sz="2800" baseline="30000" dirty="0">
                <a:solidFill>
                  <a:prstClr val="black"/>
                </a:solidFill>
                <a:latin typeface="Calibri"/>
              </a:rPr>
              <a:t>16</a:t>
            </a:r>
            <a:r>
              <a:rPr lang="en-US" sz="2800" dirty="0">
                <a:solidFill>
                  <a:prstClr val="black"/>
                </a:solidFill>
                <a:latin typeface="Calibri"/>
              </a:rPr>
              <a:t>.</a:t>
            </a:r>
          </a:p>
        </p:txBody>
      </p:sp>
      <p:cxnSp>
        <p:nvCxnSpPr>
          <p:cNvPr id="29" name="Straight Arrow Connector 28"/>
          <p:cNvCxnSpPr/>
          <p:nvPr/>
        </p:nvCxnSpPr>
        <p:spPr>
          <a:xfrm flipV="1">
            <a:off x="9601200" y="2438400"/>
            <a:ext cx="0" cy="2667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52"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prstClr val="black"/>
              </a:solidFill>
              <a:latin typeface="Calibri"/>
            </a:endParaRPr>
          </a:p>
        </p:txBody>
      </p:sp>
      <p:pic>
        <p:nvPicPr>
          <p:cNvPr id="2051"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544948" y="2819400"/>
            <a:ext cx="1636653" cy="685800"/>
          </a:xfrm>
          <a:prstGeom prst="rect">
            <a:avLst/>
          </a:prstGeom>
          <a:noFill/>
        </p:spPr>
      </p:pic>
      <p:cxnSp>
        <p:nvCxnSpPr>
          <p:cNvPr id="41" name="Elbow Connector 40"/>
          <p:cNvCxnSpPr/>
          <p:nvPr/>
        </p:nvCxnSpPr>
        <p:spPr>
          <a:xfrm rot="10800000">
            <a:off x="5105400" y="3352800"/>
            <a:ext cx="4495800" cy="1447800"/>
          </a:xfrm>
          <a:prstGeom prst="bentConnector3">
            <a:avLst>
              <a:gd name="adj1" fmla="val 15375"/>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6" name="Footer Placeholder 45"/>
          <p:cNvSpPr>
            <a:spLocks noGrp="1"/>
          </p:cNvSpPr>
          <p:nvPr>
            <p:ph type="ftr" sz="quarter" idx="11"/>
          </p:nvPr>
        </p:nvSpPr>
        <p:spPr/>
        <p:txBody>
          <a:bodyPr/>
          <a:lstStyle/>
          <a:p>
            <a:r>
              <a:rPr lang="en-US">
                <a:solidFill>
                  <a:prstClr val="black"/>
                </a:solidFill>
                <a:latin typeface="Calibri"/>
              </a:rPr>
              <a:t>AP Physics - Nelson 2016</a:t>
            </a:r>
            <a:endParaRPr lang="en-US" dirty="0">
              <a:solidFill>
                <a:prstClr val="black"/>
              </a:solidFill>
              <a:latin typeface="Calibri"/>
            </a:endParaRPr>
          </a:p>
        </p:txBody>
      </p:sp>
      <p:sp>
        <p:nvSpPr>
          <p:cNvPr id="47" name="Slide Number Placeholder 46"/>
          <p:cNvSpPr>
            <a:spLocks noGrp="1"/>
          </p:cNvSpPr>
          <p:nvPr>
            <p:ph type="sldNum" sz="quarter" idx="12"/>
          </p:nvPr>
        </p:nvSpPr>
        <p:spPr/>
        <p:txBody>
          <a:bodyPr/>
          <a:lstStyle/>
          <a:p>
            <a:fld id="{34828951-AB8C-4FFC-80DE-E88C2CA4F2A3}" type="slidenum">
              <a:rPr lang="en-US">
                <a:solidFill>
                  <a:prstClr val="black">
                    <a:tint val="75000"/>
                  </a:prstClr>
                </a:solidFill>
                <a:latin typeface="Calibri"/>
              </a:rPr>
              <a:pPr/>
              <a:t>13</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91202955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0C04E-60DF-49FA-B3C1-C74862502CF7}"/>
              </a:ext>
            </a:extLst>
          </p:cNvPr>
          <p:cNvSpPr>
            <a:spLocks noGrp="1"/>
          </p:cNvSpPr>
          <p:nvPr>
            <p:ph type="title"/>
          </p:nvPr>
        </p:nvSpPr>
        <p:spPr>
          <a:xfrm>
            <a:off x="838200" y="365125"/>
            <a:ext cx="10515600" cy="803799"/>
          </a:xfrm>
        </p:spPr>
        <p:txBody>
          <a:bodyPr>
            <a:normAutofit/>
          </a:bodyPr>
          <a:lstStyle/>
          <a:p>
            <a:r>
              <a:rPr lang="en-US" sz="4800" b="1" dirty="0"/>
              <a:t>Using a Sonic Sensor</a:t>
            </a:r>
          </a:p>
        </p:txBody>
      </p:sp>
      <p:sp>
        <p:nvSpPr>
          <p:cNvPr id="3" name="Content Placeholder 2">
            <a:extLst>
              <a:ext uri="{FF2B5EF4-FFF2-40B4-BE49-F238E27FC236}">
                <a16:creationId xmlns:a16="http://schemas.microsoft.com/office/drawing/2014/main" id="{56937DDA-E8D4-4EE7-8210-ADDA41C9F6E0}"/>
              </a:ext>
            </a:extLst>
          </p:cNvPr>
          <p:cNvSpPr>
            <a:spLocks noGrp="1"/>
          </p:cNvSpPr>
          <p:nvPr>
            <p:ph idx="1"/>
          </p:nvPr>
        </p:nvSpPr>
        <p:spPr>
          <a:xfrm>
            <a:off x="838200" y="1168924"/>
            <a:ext cx="11125200" cy="5008039"/>
          </a:xfrm>
        </p:spPr>
        <p:txBody>
          <a:bodyPr>
            <a:normAutofit/>
          </a:bodyPr>
          <a:lstStyle/>
          <a:p>
            <a:r>
              <a:rPr lang="en-US" dirty="0"/>
              <a:t>Describe how a Sonic Sensor works.</a:t>
            </a:r>
          </a:p>
          <a:p>
            <a:r>
              <a:rPr lang="en-US" dirty="0"/>
              <a:t>Wire a Sonic Sensor on the Arduino platform</a:t>
            </a:r>
          </a:p>
          <a:p>
            <a:r>
              <a:rPr lang="en-US" sz="3200" dirty="0"/>
              <a:t>Program the Arduino to:</a:t>
            </a:r>
          </a:p>
          <a:p>
            <a:pPr lvl="1"/>
            <a:r>
              <a:rPr lang="en-US" dirty="0"/>
              <a:t> Read the Sonic Sensor input</a:t>
            </a:r>
          </a:p>
          <a:p>
            <a:pPr lvl="1"/>
            <a:r>
              <a:rPr lang="en-US" dirty="0"/>
              <a:t>Convert the input to distance in centimeters</a:t>
            </a:r>
          </a:p>
          <a:p>
            <a:pPr lvl="1"/>
            <a:r>
              <a:rPr lang="en-US" dirty="0"/>
              <a:t>Print the distance on the Serial Monitor</a:t>
            </a:r>
          </a:p>
          <a:p>
            <a:r>
              <a:rPr lang="en-US" dirty="0"/>
              <a:t>Use the Sonic Sensor in an object detection application.</a:t>
            </a:r>
          </a:p>
        </p:txBody>
      </p:sp>
      <p:sp>
        <p:nvSpPr>
          <p:cNvPr id="4" name="Slide Number Placeholder 3">
            <a:extLst>
              <a:ext uri="{FF2B5EF4-FFF2-40B4-BE49-F238E27FC236}">
                <a16:creationId xmlns:a16="http://schemas.microsoft.com/office/drawing/2014/main" id="{B5D7C63A-E8D8-43A9-8E32-56B0FE7BBD21}"/>
              </a:ext>
            </a:extLst>
          </p:cNvPr>
          <p:cNvSpPr>
            <a:spLocks noGrp="1"/>
          </p:cNvSpPr>
          <p:nvPr>
            <p:ph type="sldNum" sz="quarter" idx="12"/>
          </p:nvPr>
        </p:nvSpPr>
        <p:spPr/>
        <p:txBody>
          <a:bodyPr/>
          <a:lstStyle/>
          <a:p>
            <a:fld id="{9CEB20FD-57B4-4116-B954-02381E95969F}" type="slidenum">
              <a:rPr lang="en-US" smtClean="0"/>
              <a:pPr/>
              <a:t>2</a:t>
            </a:fld>
            <a:endParaRPr lang="en-US" dirty="0"/>
          </a:p>
        </p:txBody>
      </p:sp>
      <p:sp>
        <p:nvSpPr>
          <p:cNvPr id="5" name="Footer Placeholder 4">
            <a:extLst>
              <a:ext uri="{FF2B5EF4-FFF2-40B4-BE49-F238E27FC236}">
                <a16:creationId xmlns:a16="http://schemas.microsoft.com/office/drawing/2014/main" id="{3795D26A-6C0F-4310-9D13-850534C9B3F1}"/>
              </a:ext>
            </a:extLst>
          </p:cNvPr>
          <p:cNvSpPr>
            <a:spLocks noGrp="1"/>
          </p:cNvSpPr>
          <p:nvPr>
            <p:ph type="ftr" sz="quarter" idx="11"/>
          </p:nvPr>
        </p:nvSpPr>
        <p:spPr/>
        <p:txBody>
          <a:bodyPr/>
          <a:lstStyle/>
          <a:p>
            <a:r>
              <a:rPr lang="en-US"/>
              <a:t>M. Nelson 2022</a:t>
            </a:r>
          </a:p>
        </p:txBody>
      </p:sp>
    </p:spTree>
    <p:extLst>
      <p:ext uri="{BB962C8B-B14F-4D97-AF65-F5344CB8AC3E}">
        <p14:creationId xmlns:p14="http://schemas.microsoft.com/office/powerpoint/2010/main" val="1817642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PING Sonic Sensor</a:t>
            </a:r>
          </a:p>
        </p:txBody>
      </p:sp>
      <p:sp>
        <p:nvSpPr>
          <p:cNvPr id="3" name="Content Placeholder 2"/>
          <p:cNvSpPr>
            <a:spLocks noGrp="1"/>
          </p:cNvSpPr>
          <p:nvPr>
            <p:ph idx="1"/>
          </p:nvPr>
        </p:nvSpPr>
        <p:spPr>
          <a:xfrm>
            <a:off x="838200" y="1294327"/>
            <a:ext cx="10515600" cy="4953000"/>
          </a:xfrm>
        </p:spPr>
        <p:txBody>
          <a:bodyPr>
            <a:normAutofit/>
          </a:bodyPr>
          <a:lstStyle/>
          <a:p>
            <a:r>
              <a:rPr lang="en-US" sz="3600" dirty="0"/>
              <a:t>The Parallax PING))) ultrasonic distance sensor provides precise distance measurements from about 2 cm (0.8 in) to 3 meters (9+ feet). </a:t>
            </a:r>
          </a:p>
          <a:p>
            <a:r>
              <a:rPr lang="en-US" sz="3600" dirty="0"/>
              <a:t>The PING))) sensor works by transmitting an ultrasonic (40 kHz) burst and providing an output pulse that corresponds to the time required for the burst echo to return to the sensor. </a:t>
            </a:r>
          </a:p>
          <a:p>
            <a:r>
              <a:rPr lang="en-US" sz="3600" dirty="0"/>
              <a:t>By measuring the echo pulse width, the distance to target can be calculated.</a:t>
            </a:r>
          </a:p>
        </p:txBody>
      </p:sp>
      <p:sp>
        <p:nvSpPr>
          <p:cNvPr id="4" name="Date Placeholder 3"/>
          <p:cNvSpPr>
            <a:spLocks noGrp="1"/>
          </p:cNvSpPr>
          <p:nvPr>
            <p:ph type="dt" sz="half" idx="10"/>
          </p:nvPr>
        </p:nvSpPr>
        <p:spPr/>
        <p:txBody>
          <a:bodyPr/>
          <a:lstStyle/>
          <a:p>
            <a:r>
              <a:rPr lang="en-US"/>
              <a:t>M.Nelson, 2017</a:t>
            </a:r>
            <a:endParaRPr lang="en-US" dirty="0"/>
          </a:p>
        </p:txBody>
      </p:sp>
      <p:sp>
        <p:nvSpPr>
          <p:cNvPr id="5" name="Footer Placeholder 4"/>
          <p:cNvSpPr>
            <a:spLocks noGrp="1"/>
          </p:cNvSpPr>
          <p:nvPr>
            <p:ph type="ftr" sz="quarter" idx="11"/>
          </p:nvPr>
        </p:nvSpPr>
        <p:spPr/>
        <p:txBody>
          <a:bodyPr/>
          <a:lstStyle/>
          <a:p>
            <a:r>
              <a:rPr lang="en-US"/>
              <a:t>Tiger Tech Starter Kit</a:t>
            </a:r>
            <a:endParaRPr lang="en-US" dirty="0"/>
          </a:p>
        </p:txBody>
      </p:sp>
    </p:spTree>
    <p:extLst>
      <p:ext uri="{BB962C8B-B14F-4D97-AF65-F5344CB8AC3E}">
        <p14:creationId xmlns:p14="http://schemas.microsoft.com/office/powerpoint/2010/main" val="822668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437372" y="136525"/>
            <a:ext cx="9144000" cy="1543564"/>
          </a:xfrm>
        </p:spPr>
        <p:txBody>
          <a:bodyPr>
            <a:normAutofit/>
          </a:bodyPr>
          <a:lstStyle/>
          <a:p>
            <a:r>
              <a:rPr lang="en-US" sz="8800" dirty="0"/>
              <a:t>PING)) Sonic Sensor</a:t>
            </a:r>
          </a:p>
        </p:txBody>
      </p:sp>
      <p:sp>
        <p:nvSpPr>
          <p:cNvPr id="5" name="Date Placeholder 4"/>
          <p:cNvSpPr>
            <a:spLocks noGrp="1"/>
          </p:cNvSpPr>
          <p:nvPr>
            <p:ph type="dt" sz="half" idx="10"/>
          </p:nvPr>
        </p:nvSpPr>
        <p:spPr/>
        <p:txBody>
          <a:bodyPr/>
          <a:lstStyle/>
          <a:p>
            <a:r>
              <a:rPr lang="en-US"/>
              <a:t>M.Nelson, 2017</a:t>
            </a:r>
          </a:p>
        </p:txBody>
      </p:sp>
      <p:sp>
        <p:nvSpPr>
          <p:cNvPr id="6" name="Footer Placeholder 5"/>
          <p:cNvSpPr>
            <a:spLocks noGrp="1"/>
          </p:cNvSpPr>
          <p:nvPr>
            <p:ph type="ftr" sz="quarter" idx="11"/>
          </p:nvPr>
        </p:nvSpPr>
        <p:spPr/>
        <p:txBody>
          <a:bodyPr/>
          <a:lstStyle/>
          <a:p>
            <a:r>
              <a:rPr lang="en-US"/>
              <a:t>Tiger Tech Starter Kit</a:t>
            </a:r>
          </a:p>
        </p:txBody>
      </p:sp>
      <p:pic>
        <p:nvPicPr>
          <p:cNvPr id="8" name="Picture 2"/>
          <p:cNvPicPr>
            <a:picLocks noChangeAspect="1" noChangeArrowheads="1"/>
          </p:cNvPicPr>
          <p:nvPr/>
        </p:nvPicPr>
        <p:blipFill>
          <a:blip r:embed="rId2" cstate="print"/>
          <a:srcRect/>
          <a:stretch>
            <a:fillRect/>
          </a:stretch>
        </p:blipFill>
        <p:spPr bwMode="auto">
          <a:xfrm>
            <a:off x="887277" y="1988542"/>
            <a:ext cx="10474852" cy="3786615"/>
          </a:xfrm>
          <a:prstGeom prst="rect">
            <a:avLst/>
          </a:prstGeom>
          <a:noFill/>
          <a:ln w="9525">
            <a:noFill/>
            <a:miter lim="800000"/>
            <a:headEnd/>
            <a:tailEnd/>
          </a:ln>
        </p:spPr>
      </p:pic>
    </p:spTree>
    <p:extLst>
      <p:ext uri="{BB962C8B-B14F-4D97-AF65-F5344CB8AC3E}">
        <p14:creationId xmlns:p14="http://schemas.microsoft.com/office/powerpoint/2010/main" val="125439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PING Sensor Operation</a:t>
            </a:r>
          </a:p>
        </p:txBody>
      </p:sp>
      <p:sp>
        <p:nvSpPr>
          <p:cNvPr id="4" name="Date Placeholder 3"/>
          <p:cNvSpPr>
            <a:spLocks noGrp="1"/>
          </p:cNvSpPr>
          <p:nvPr>
            <p:ph type="dt" sz="half" idx="10"/>
          </p:nvPr>
        </p:nvSpPr>
        <p:spPr/>
        <p:txBody>
          <a:bodyPr/>
          <a:lstStyle/>
          <a:p>
            <a:r>
              <a:rPr lang="en-US"/>
              <a:t>M.Nelson, 2017</a:t>
            </a:r>
            <a:endParaRPr lang="en-US" dirty="0"/>
          </a:p>
        </p:txBody>
      </p:sp>
      <p:sp>
        <p:nvSpPr>
          <p:cNvPr id="5" name="Footer Placeholder 4"/>
          <p:cNvSpPr>
            <a:spLocks noGrp="1"/>
          </p:cNvSpPr>
          <p:nvPr>
            <p:ph type="ftr" sz="quarter" idx="11"/>
          </p:nvPr>
        </p:nvSpPr>
        <p:spPr/>
        <p:txBody>
          <a:bodyPr/>
          <a:lstStyle/>
          <a:p>
            <a:r>
              <a:rPr lang="en-US"/>
              <a:t>Tiger Tech Starter Kit</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011680" y="1314604"/>
            <a:ext cx="8431633" cy="3048000"/>
          </a:xfrm>
          <a:prstGeom prst="rect">
            <a:avLst/>
          </a:prstGeom>
          <a:noFill/>
          <a:ln w="9525">
            <a:noFill/>
            <a:miter lim="800000"/>
            <a:headEnd/>
            <a:tailEnd/>
          </a:ln>
        </p:spPr>
      </p:pic>
      <p:sp>
        <p:nvSpPr>
          <p:cNvPr id="17" name="TextBox 16">
            <a:extLst>
              <a:ext uri="{FF2B5EF4-FFF2-40B4-BE49-F238E27FC236}">
                <a16:creationId xmlns:a16="http://schemas.microsoft.com/office/drawing/2014/main" id="{EA167AD6-15AC-4D28-B569-A37C5CE9D846}"/>
              </a:ext>
            </a:extLst>
          </p:cNvPr>
          <p:cNvSpPr txBox="1"/>
          <p:nvPr/>
        </p:nvSpPr>
        <p:spPr>
          <a:xfrm>
            <a:off x="2877954" y="4619277"/>
            <a:ext cx="5361271" cy="1384995"/>
          </a:xfrm>
          <a:prstGeom prst="rect">
            <a:avLst/>
          </a:prstGeom>
          <a:noFill/>
          <a:ln>
            <a:solidFill>
              <a:schemeClr val="tx1"/>
            </a:solidFill>
          </a:ln>
        </p:spPr>
        <p:txBody>
          <a:bodyPr wrap="square" rtlCol="0">
            <a:spAutoFit/>
          </a:bodyPr>
          <a:lstStyle/>
          <a:p>
            <a:r>
              <a:rPr lang="en-US" sz="2800" b="1" dirty="0"/>
              <a:t>PING SENSOR for ARDUINO</a:t>
            </a:r>
          </a:p>
          <a:p>
            <a:pPr marL="457200" indent="-457200">
              <a:buFont typeface="Arial" panose="020B0604020202020204" pitchFamily="34" charset="0"/>
              <a:buChar char="•"/>
            </a:pPr>
            <a:r>
              <a:rPr lang="en-US" sz="2800" dirty="0"/>
              <a:t>See front of Sensor for wiring.</a:t>
            </a:r>
          </a:p>
          <a:p>
            <a:pPr marL="457200" indent="-457200">
              <a:buFont typeface="Arial" panose="020B0604020202020204" pitchFamily="34" charset="0"/>
              <a:buChar char="•"/>
            </a:pPr>
            <a:r>
              <a:rPr lang="en-US" sz="2800" dirty="0"/>
              <a:t>Use a Digital Pin on Arduino.</a:t>
            </a:r>
          </a:p>
        </p:txBody>
      </p:sp>
    </p:spTree>
    <p:extLst>
      <p:ext uri="{BB962C8B-B14F-4D97-AF65-F5344CB8AC3E}">
        <p14:creationId xmlns:p14="http://schemas.microsoft.com/office/powerpoint/2010/main" val="1667739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011680" y="718103"/>
            <a:ext cx="8536551" cy="3086100"/>
          </a:xfrm>
          <a:prstGeom prst="rect">
            <a:avLst/>
          </a:prstGeom>
          <a:noFill/>
          <a:ln w="9525">
            <a:noFill/>
            <a:miter lim="800000"/>
            <a:headEnd/>
            <a:tailEnd/>
          </a:ln>
        </p:spPr>
      </p:pic>
      <p:sp>
        <p:nvSpPr>
          <p:cNvPr id="5" name="Title 4"/>
          <p:cNvSpPr>
            <a:spLocks noGrp="1"/>
          </p:cNvSpPr>
          <p:nvPr>
            <p:ph type="title"/>
          </p:nvPr>
        </p:nvSpPr>
        <p:spPr/>
        <p:txBody>
          <a:bodyPr/>
          <a:lstStyle/>
          <a:p>
            <a:r>
              <a:rPr lang="en-US" dirty="0"/>
              <a:t>Object Detection</a:t>
            </a:r>
          </a:p>
        </p:txBody>
      </p:sp>
      <p:sp>
        <p:nvSpPr>
          <p:cNvPr id="3" name="Date Placeholder 2"/>
          <p:cNvSpPr>
            <a:spLocks noGrp="1"/>
          </p:cNvSpPr>
          <p:nvPr>
            <p:ph type="dt" sz="half" idx="10"/>
          </p:nvPr>
        </p:nvSpPr>
        <p:spPr/>
        <p:txBody>
          <a:bodyPr/>
          <a:lstStyle/>
          <a:p>
            <a:r>
              <a:rPr lang="en-US"/>
              <a:t>M.Nelson, 2017</a:t>
            </a:r>
            <a:endParaRPr lang="en-US" dirty="0"/>
          </a:p>
        </p:txBody>
      </p:sp>
      <p:sp>
        <p:nvSpPr>
          <p:cNvPr id="4" name="Footer Placeholder 3"/>
          <p:cNvSpPr>
            <a:spLocks noGrp="1"/>
          </p:cNvSpPr>
          <p:nvPr>
            <p:ph type="ftr" sz="quarter" idx="11"/>
          </p:nvPr>
        </p:nvSpPr>
        <p:spPr/>
        <p:txBody>
          <a:bodyPr/>
          <a:lstStyle/>
          <a:p>
            <a:r>
              <a:rPr lang="en-US"/>
              <a:t>Tiger Tech Starter Kit</a:t>
            </a:r>
            <a:endParaRPr lang="en-US" dirty="0"/>
          </a:p>
        </p:txBody>
      </p:sp>
      <p:sp>
        <p:nvSpPr>
          <p:cNvPr id="8" name="Rectangle 7"/>
          <p:cNvSpPr/>
          <p:nvPr/>
        </p:nvSpPr>
        <p:spPr>
          <a:xfrm>
            <a:off x="581748" y="3735320"/>
            <a:ext cx="11266950" cy="2677656"/>
          </a:xfrm>
          <a:prstGeom prst="rect">
            <a:avLst/>
          </a:prstGeom>
        </p:spPr>
        <p:txBody>
          <a:bodyPr wrap="square">
            <a:spAutoFit/>
          </a:bodyPr>
          <a:lstStyle/>
          <a:p>
            <a:r>
              <a:rPr lang="en-US" sz="2800" dirty="0"/>
              <a:t>Objects that absorb sound or have a soft or irregular surface, such as a stuffed animal, may not reflect enough sound to be detected accurately. </a:t>
            </a:r>
          </a:p>
          <a:p>
            <a:endParaRPr lang="en-US" sz="2800" dirty="0"/>
          </a:p>
          <a:p>
            <a:r>
              <a:rPr lang="en-US" sz="2800" dirty="0"/>
              <a:t>Temperature has an effect on the speed of sound in air that is measurable by the PING))) sensor. If the temperature (°C) is known, the formula is:</a:t>
            </a:r>
          </a:p>
          <a:p>
            <a:r>
              <a:rPr lang="en-US" sz="2800" dirty="0"/>
              <a:t> </a:t>
            </a:r>
            <a:r>
              <a:rPr lang="pt-BR" sz="2800" b="1" dirty="0"/>
              <a:t>C</a:t>
            </a:r>
            <a:r>
              <a:rPr lang="pt-BR" sz="2800" b="1" baseline="-25000" dirty="0"/>
              <a:t>air</a:t>
            </a:r>
            <a:r>
              <a:rPr lang="pt-BR" sz="2800" b="1" dirty="0"/>
              <a:t> = 331.5+ (0.6× T</a:t>
            </a:r>
            <a:r>
              <a:rPr lang="pt-BR" sz="2800" b="1" baseline="-25000" dirty="0"/>
              <a:t>C</a:t>
            </a:r>
            <a:r>
              <a:rPr lang="pt-BR" sz="2800" b="1" dirty="0"/>
              <a:t> ) m/s</a:t>
            </a:r>
            <a:endParaRPr lang="en-US" sz="2800" dirty="0"/>
          </a:p>
        </p:txBody>
      </p:sp>
    </p:spTree>
    <p:extLst>
      <p:ext uri="{BB962C8B-B14F-4D97-AF65-F5344CB8AC3E}">
        <p14:creationId xmlns:p14="http://schemas.microsoft.com/office/powerpoint/2010/main" val="1902361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dirty="0"/>
              <a:t>Sonic Sensor Wiring</a:t>
            </a:r>
          </a:p>
        </p:txBody>
      </p:sp>
      <p:sp>
        <p:nvSpPr>
          <p:cNvPr id="3" name="Date Placeholder 2"/>
          <p:cNvSpPr>
            <a:spLocks noGrp="1"/>
          </p:cNvSpPr>
          <p:nvPr>
            <p:ph type="dt" sz="half" idx="10"/>
          </p:nvPr>
        </p:nvSpPr>
        <p:spPr/>
        <p:txBody>
          <a:bodyPr/>
          <a:lstStyle/>
          <a:p>
            <a:r>
              <a:rPr lang="en-US"/>
              <a:t>M.Nelson, 2017</a:t>
            </a:r>
            <a:endParaRPr lang="en-US" dirty="0"/>
          </a:p>
        </p:txBody>
      </p:sp>
      <p:sp>
        <p:nvSpPr>
          <p:cNvPr id="4" name="Footer Placeholder 3"/>
          <p:cNvSpPr>
            <a:spLocks noGrp="1"/>
          </p:cNvSpPr>
          <p:nvPr>
            <p:ph type="ftr" sz="quarter" idx="11"/>
          </p:nvPr>
        </p:nvSpPr>
        <p:spPr/>
        <p:txBody>
          <a:bodyPr/>
          <a:lstStyle/>
          <a:p>
            <a:r>
              <a:rPr lang="en-US"/>
              <a:t>Tiger Tech Starter Kit</a:t>
            </a:r>
            <a:endParaRPr lang="en-US" dirty="0"/>
          </a:p>
        </p:txBody>
      </p:sp>
      <p:sp>
        <p:nvSpPr>
          <p:cNvPr id="5" name="TextBox 4"/>
          <p:cNvSpPr txBox="1"/>
          <p:nvPr/>
        </p:nvSpPr>
        <p:spPr>
          <a:xfrm>
            <a:off x="1912290" y="5452822"/>
            <a:ext cx="8367419" cy="523220"/>
          </a:xfrm>
          <a:prstGeom prst="rect">
            <a:avLst/>
          </a:prstGeom>
          <a:noFill/>
        </p:spPr>
        <p:txBody>
          <a:bodyPr wrap="none" rtlCol="0">
            <a:spAutoFit/>
          </a:bodyPr>
          <a:lstStyle/>
          <a:p>
            <a:r>
              <a:rPr lang="en-US" sz="2800" dirty="0"/>
              <a:t>Plug in to 3 adjacent rows on your breadboard and wire.</a:t>
            </a:r>
          </a:p>
        </p:txBody>
      </p:sp>
      <p:grpSp>
        <p:nvGrpSpPr>
          <p:cNvPr id="6" name="Group 5">
            <a:extLst>
              <a:ext uri="{FF2B5EF4-FFF2-40B4-BE49-F238E27FC236}">
                <a16:creationId xmlns:a16="http://schemas.microsoft.com/office/drawing/2014/main" id="{7E47E694-E3A8-47FE-811A-121F16C25502}"/>
              </a:ext>
            </a:extLst>
          </p:cNvPr>
          <p:cNvGrpSpPr/>
          <p:nvPr/>
        </p:nvGrpSpPr>
        <p:grpSpPr>
          <a:xfrm>
            <a:off x="2390782" y="1307980"/>
            <a:ext cx="5762618" cy="3764534"/>
            <a:chOff x="2390782" y="1307980"/>
            <a:chExt cx="5762618" cy="3764534"/>
          </a:xfrm>
        </p:grpSpPr>
        <p:pic>
          <p:nvPicPr>
            <p:cNvPr id="4098" name="Picture 2"/>
            <p:cNvPicPr>
              <a:picLocks noChangeAspect="1" noChangeArrowheads="1"/>
            </p:cNvPicPr>
            <p:nvPr/>
          </p:nvPicPr>
          <p:blipFill rotWithShape="1">
            <a:blip r:embed="rId2" cstate="print"/>
            <a:srcRect l="4658" r="49154" b="10550"/>
            <a:stretch/>
          </p:blipFill>
          <p:spPr bwMode="auto">
            <a:xfrm>
              <a:off x="3389402" y="1307980"/>
              <a:ext cx="4763998" cy="3764534"/>
            </a:xfrm>
            <a:prstGeom prst="rect">
              <a:avLst/>
            </a:prstGeom>
            <a:noFill/>
            <a:ln w="9525">
              <a:noFill/>
              <a:miter lim="800000"/>
              <a:headEnd/>
              <a:tailEnd/>
            </a:ln>
          </p:spPr>
        </p:pic>
        <p:sp>
          <p:nvSpPr>
            <p:cNvPr id="7" name="TextBox 6">
              <a:extLst>
                <a:ext uri="{FF2B5EF4-FFF2-40B4-BE49-F238E27FC236}">
                  <a16:creationId xmlns:a16="http://schemas.microsoft.com/office/drawing/2014/main" id="{F2D9B1E1-745F-4E27-951D-1D8591E9A682}"/>
                </a:ext>
              </a:extLst>
            </p:cNvPr>
            <p:cNvSpPr txBox="1"/>
            <p:nvPr/>
          </p:nvSpPr>
          <p:spPr>
            <a:xfrm>
              <a:off x="2390782" y="3958389"/>
              <a:ext cx="1436034" cy="461665"/>
            </a:xfrm>
            <a:prstGeom prst="rect">
              <a:avLst/>
            </a:prstGeom>
            <a:solidFill>
              <a:schemeClr val="bg1"/>
            </a:solidFill>
          </p:spPr>
          <p:txBody>
            <a:bodyPr wrap="none" rtlCol="0">
              <a:spAutoFit/>
            </a:bodyPr>
            <a:lstStyle/>
            <a:p>
              <a:r>
                <a:rPr lang="en-US" sz="2400" dirty="0"/>
                <a:t>Digital Pin</a:t>
              </a:r>
            </a:p>
          </p:txBody>
        </p:sp>
      </p:grpSp>
    </p:spTree>
    <p:extLst>
      <p:ext uri="{BB962C8B-B14F-4D97-AF65-F5344CB8AC3E}">
        <p14:creationId xmlns:p14="http://schemas.microsoft.com/office/powerpoint/2010/main" val="3439445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0C04E-60DF-49FA-B3C1-C74862502CF7}"/>
              </a:ext>
            </a:extLst>
          </p:cNvPr>
          <p:cNvSpPr>
            <a:spLocks noGrp="1"/>
          </p:cNvSpPr>
          <p:nvPr>
            <p:ph type="title"/>
          </p:nvPr>
        </p:nvSpPr>
        <p:spPr>
          <a:xfrm>
            <a:off x="838200" y="365125"/>
            <a:ext cx="10515600" cy="803799"/>
          </a:xfrm>
        </p:spPr>
        <p:txBody>
          <a:bodyPr>
            <a:normAutofit/>
          </a:bodyPr>
          <a:lstStyle/>
          <a:p>
            <a:r>
              <a:rPr lang="en-US" sz="4800" b="1" dirty="0"/>
              <a:t>Sonic Sensor Project</a:t>
            </a:r>
          </a:p>
        </p:txBody>
      </p:sp>
      <p:sp>
        <p:nvSpPr>
          <p:cNvPr id="3" name="Content Placeholder 2">
            <a:extLst>
              <a:ext uri="{FF2B5EF4-FFF2-40B4-BE49-F238E27FC236}">
                <a16:creationId xmlns:a16="http://schemas.microsoft.com/office/drawing/2014/main" id="{56937DDA-E8D4-4EE7-8210-ADDA41C9F6E0}"/>
              </a:ext>
            </a:extLst>
          </p:cNvPr>
          <p:cNvSpPr>
            <a:spLocks noGrp="1"/>
          </p:cNvSpPr>
          <p:nvPr>
            <p:ph idx="1"/>
          </p:nvPr>
        </p:nvSpPr>
        <p:spPr>
          <a:xfrm>
            <a:off x="838200" y="1168924"/>
            <a:ext cx="11125200" cy="5008039"/>
          </a:xfrm>
        </p:spPr>
        <p:txBody>
          <a:bodyPr>
            <a:normAutofit lnSpcReduction="10000"/>
          </a:bodyPr>
          <a:lstStyle/>
          <a:p>
            <a:r>
              <a:rPr lang="en-US" dirty="0"/>
              <a:t>Wire Green &amp; RED LEDS, Piezo Speaker, and Sonic Senor to digital pins.</a:t>
            </a:r>
          </a:p>
          <a:p>
            <a:r>
              <a:rPr lang="en-US" dirty="0"/>
              <a:t>Detect an object and measure its distance from a Sonic Sensor</a:t>
            </a:r>
          </a:p>
          <a:p>
            <a:pPr lvl="1"/>
            <a:r>
              <a:rPr lang="en-US" dirty="0"/>
              <a:t>Place/detect object at  about 12 in.</a:t>
            </a:r>
          </a:p>
          <a:p>
            <a:pPr lvl="1"/>
            <a:r>
              <a:rPr lang="en-US" dirty="0"/>
              <a:t>Print the distance on the Serial Monitor</a:t>
            </a:r>
          </a:p>
          <a:p>
            <a:r>
              <a:rPr lang="en-US" dirty="0"/>
              <a:t>Correlate distance with sound frequency using a Piezo Speaker</a:t>
            </a:r>
          </a:p>
          <a:p>
            <a:pPr lvl="1"/>
            <a:r>
              <a:rPr lang="en-US" dirty="0"/>
              <a:t>Move object toward sensor.</a:t>
            </a:r>
          </a:p>
          <a:p>
            <a:pPr lvl="1"/>
            <a:r>
              <a:rPr lang="en-US" dirty="0"/>
              <a:t>Start emitting sound at 10 in.  (Piezo Speaker)</a:t>
            </a:r>
          </a:p>
          <a:p>
            <a:pPr lvl="1"/>
            <a:r>
              <a:rPr lang="en-US" dirty="0"/>
              <a:t>As the object gets closer, the frequency gets higher</a:t>
            </a:r>
          </a:p>
          <a:p>
            <a:r>
              <a:rPr lang="en-US" sz="3200" dirty="0"/>
              <a:t>Light a RED LED while the object is “out of range” (&gt;10 in.)</a:t>
            </a:r>
          </a:p>
          <a:p>
            <a:r>
              <a:rPr lang="en-US" dirty="0"/>
              <a:t>Light a GREEN LED when the object is “in range” (&lt; 10 in.)</a:t>
            </a:r>
            <a:endParaRPr lang="en-US" sz="3200" dirty="0"/>
          </a:p>
        </p:txBody>
      </p:sp>
      <p:sp>
        <p:nvSpPr>
          <p:cNvPr id="4" name="Slide Number Placeholder 3">
            <a:extLst>
              <a:ext uri="{FF2B5EF4-FFF2-40B4-BE49-F238E27FC236}">
                <a16:creationId xmlns:a16="http://schemas.microsoft.com/office/drawing/2014/main" id="{B5D7C63A-E8D8-43A9-8E32-56B0FE7BBD21}"/>
              </a:ext>
            </a:extLst>
          </p:cNvPr>
          <p:cNvSpPr>
            <a:spLocks noGrp="1"/>
          </p:cNvSpPr>
          <p:nvPr>
            <p:ph type="sldNum" sz="quarter" idx="12"/>
          </p:nvPr>
        </p:nvSpPr>
        <p:spPr/>
        <p:txBody>
          <a:bodyPr/>
          <a:lstStyle/>
          <a:p>
            <a:fld id="{9CEB20FD-57B4-4116-B954-02381E95969F}" type="slidenum">
              <a:rPr lang="en-US" smtClean="0"/>
              <a:pPr/>
              <a:t>8</a:t>
            </a:fld>
            <a:endParaRPr lang="en-US" dirty="0"/>
          </a:p>
        </p:txBody>
      </p:sp>
      <p:sp>
        <p:nvSpPr>
          <p:cNvPr id="5" name="Footer Placeholder 4">
            <a:extLst>
              <a:ext uri="{FF2B5EF4-FFF2-40B4-BE49-F238E27FC236}">
                <a16:creationId xmlns:a16="http://schemas.microsoft.com/office/drawing/2014/main" id="{3795D26A-6C0F-4310-9D13-850534C9B3F1}"/>
              </a:ext>
            </a:extLst>
          </p:cNvPr>
          <p:cNvSpPr>
            <a:spLocks noGrp="1"/>
          </p:cNvSpPr>
          <p:nvPr>
            <p:ph type="ftr" sz="quarter" idx="11"/>
          </p:nvPr>
        </p:nvSpPr>
        <p:spPr/>
        <p:txBody>
          <a:bodyPr/>
          <a:lstStyle/>
          <a:p>
            <a:r>
              <a:rPr lang="en-US"/>
              <a:t>M. Nelson 2022</a:t>
            </a:r>
          </a:p>
        </p:txBody>
      </p:sp>
    </p:spTree>
    <p:extLst>
      <p:ext uri="{BB962C8B-B14F-4D97-AF65-F5344CB8AC3E}">
        <p14:creationId xmlns:p14="http://schemas.microsoft.com/office/powerpoint/2010/main" val="2192139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01CB0-871B-4193-A008-77FFC72192C1}"/>
              </a:ext>
            </a:extLst>
          </p:cNvPr>
          <p:cNvSpPr>
            <a:spLocks noGrp="1"/>
          </p:cNvSpPr>
          <p:nvPr>
            <p:ph type="title"/>
          </p:nvPr>
        </p:nvSpPr>
        <p:spPr>
          <a:xfrm>
            <a:off x="4243137" y="103802"/>
            <a:ext cx="3705725" cy="1530416"/>
          </a:xfrm>
        </p:spPr>
        <p:txBody>
          <a:bodyPr>
            <a:normAutofit/>
          </a:bodyPr>
          <a:lstStyle/>
          <a:p>
            <a:r>
              <a:rPr lang="en-US" dirty="0"/>
              <a:t>Read PING)) Sonic Sensor</a:t>
            </a:r>
          </a:p>
        </p:txBody>
      </p:sp>
      <p:sp>
        <p:nvSpPr>
          <p:cNvPr id="3" name="Rectangle 2">
            <a:extLst>
              <a:ext uri="{FF2B5EF4-FFF2-40B4-BE49-F238E27FC236}">
                <a16:creationId xmlns:a16="http://schemas.microsoft.com/office/drawing/2014/main" id="{82977D8A-FBB9-408F-BE6D-3EA61FDDC4A4}"/>
              </a:ext>
            </a:extLst>
          </p:cNvPr>
          <p:cNvSpPr/>
          <p:nvPr/>
        </p:nvSpPr>
        <p:spPr>
          <a:xfrm>
            <a:off x="343302" y="103802"/>
            <a:ext cx="8681292" cy="6524863"/>
          </a:xfrm>
          <a:prstGeom prst="rect">
            <a:avLst/>
          </a:prstGeom>
        </p:spPr>
        <p:txBody>
          <a:bodyPr wrap="square">
            <a:spAutoFit/>
          </a:bodyPr>
          <a:lstStyle/>
          <a:p>
            <a:r>
              <a:rPr lang="en-US" sz="2000" dirty="0">
                <a:solidFill>
                  <a:srgbClr val="FF0000"/>
                </a:solidFill>
              </a:rPr>
              <a:t>//Rounds to nearest inch</a:t>
            </a:r>
          </a:p>
          <a:p>
            <a:r>
              <a:rPr lang="en-US" sz="2000" dirty="0"/>
              <a:t>const int </a:t>
            </a:r>
            <a:r>
              <a:rPr lang="en-US" sz="2000" dirty="0" err="1"/>
              <a:t>pingPin</a:t>
            </a:r>
            <a:r>
              <a:rPr lang="en-US" sz="2000" dirty="0"/>
              <a:t> = 7;</a:t>
            </a:r>
          </a:p>
          <a:p>
            <a:r>
              <a:rPr lang="en-US" sz="2000" dirty="0"/>
              <a:t>unsigned int duration, inches;</a:t>
            </a:r>
          </a:p>
          <a:p>
            <a:endParaRPr lang="en-US" sz="2000" dirty="0"/>
          </a:p>
          <a:p>
            <a:r>
              <a:rPr lang="en-US" sz="2000" dirty="0"/>
              <a:t>void setup() {</a:t>
            </a:r>
          </a:p>
          <a:p>
            <a:r>
              <a:rPr lang="en-US" sz="2000" dirty="0"/>
              <a:t>  </a:t>
            </a:r>
            <a:r>
              <a:rPr lang="en-US" sz="2000" dirty="0" err="1"/>
              <a:t>Serial.begin</a:t>
            </a:r>
            <a:r>
              <a:rPr lang="en-US" sz="2000" dirty="0"/>
              <a:t>(9600);</a:t>
            </a:r>
          </a:p>
          <a:p>
            <a:r>
              <a:rPr lang="en-US" sz="2000" dirty="0"/>
              <a:t>}</a:t>
            </a:r>
          </a:p>
          <a:p>
            <a:endParaRPr lang="en-US" sz="2000" dirty="0"/>
          </a:p>
          <a:p>
            <a:r>
              <a:rPr lang="en-US" sz="2000" dirty="0"/>
              <a:t>void loop() {</a:t>
            </a:r>
          </a:p>
          <a:p>
            <a:r>
              <a:rPr lang="en-US" sz="2000" dirty="0"/>
              <a:t>  </a:t>
            </a:r>
            <a:r>
              <a:rPr lang="en-US" sz="2000" dirty="0" err="1"/>
              <a:t>pinMode</a:t>
            </a:r>
            <a:r>
              <a:rPr lang="en-US" sz="2000" dirty="0"/>
              <a:t>(</a:t>
            </a:r>
            <a:r>
              <a:rPr lang="en-US" sz="2000" dirty="0" err="1"/>
              <a:t>pingPin</a:t>
            </a:r>
            <a:r>
              <a:rPr lang="en-US" sz="2000" dirty="0"/>
              <a:t>, OUTPUT);          	</a:t>
            </a:r>
            <a:r>
              <a:rPr lang="en-US" sz="2000" dirty="0">
                <a:solidFill>
                  <a:srgbClr val="FF0000"/>
                </a:solidFill>
              </a:rPr>
              <a:t>// Set pin to OUTPUT</a:t>
            </a:r>
          </a:p>
          <a:p>
            <a:r>
              <a:rPr lang="en-US" sz="2000" dirty="0"/>
              <a:t>  </a:t>
            </a:r>
            <a:r>
              <a:rPr lang="en-US" sz="2000" dirty="0" err="1"/>
              <a:t>digitalWrite</a:t>
            </a:r>
            <a:r>
              <a:rPr lang="en-US" sz="2000" dirty="0"/>
              <a:t>(</a:t>
            </a:r>
            <a:r>
              <a:rPr lang="en-US" sz="2000" dirty="0" err="1"/>
              <a:t>pingPin</a:t>
            </a:r>
            <a:r>
              <a:rPr lang="en-US" sz="2000" dirty="0"/>
              <a:t>, LOW);        	</a:t>
            </a:r>
            <a:r>
              <a:rPr lang="en-US" sz="2000" dirty="0">
                <a:solidFill>
                  <a:srgbClr val="FF0000"/>
                </a:solidFill>
              </a:rPr>
              <a:t>// Ensure pin is low</a:t>
            </a:r>
          </a:p>
          <a:p>
            <a:r>
              <a:rPr lang="en-US" sz="2000" dirty="0"/>
              <a:t>  </a:t>
            </a:r>
            <a:r>
              <a:rPr lang="en-US" sz="2000" dirty="0" err="1"/>
              <a:t>delayMicroseconds</a:t>
            </a:r>
            <a:r>
              <a:rPr lang="en-US" sz="2000" dirty="0"/>
              <a:t>(2);</a:t>
            </a:r>
          </a:p>
          <a:p>
            <a:r>
              <a:rPr lang="en-US" sz="2000" dirty="0"/>
              <a:t>  </a:t>
            </a:r>
            <a:r>
              <a:rPr lang="en-US" sz="2000" dirty="0" err="1"/>
              <a:t>digitalWrite</a:t>
            </a:r>
            <a:r>
              <a:rPr lang="en-US" sz="2000" dirty="0"/>
              <a:t>(</a:t>
            </a:r>
            <a:r>
              <a:rPr lang="en-US" sz="2000" dirty="0" err="1"/>
              <a:t>pingPin</a:t>
            </a:r>
            <a:r>
              <a:rPr lang="en-US" sz="2000" dirty="0"/>
              <a:t>, HIGH);       	</a:t>
            </a:r>
            <a:r>
              <a:rPr lang="en-US" sz="2000" dirty="0">
                <a:solidFill>
                  <a:srgbClr val="FF0000"/>
                </a:solidFill>
              </a:rPr>
              <a:t>// Start ranging</a:t>
            </a:r>
          </a:p>
          <a:p>
            <a:r>
              <a:rPr lang="en-US" sz="2000" dirty="0"/>
              <a:t>  </a:t>
            </a:r>
            <a:r>
              <a:rPr lang="en-US" sz="2000" dirty="0" err="1"/>
              <a:t>delayMicroseconds</a:t>
            </a:r>
            <a:r>
              <a:rPr lang="en-US" sz="2000" dirty="0"/>
              <a:t>(5);              	</a:t>
            </a:r>
            <a:r>
              <a:rPr lang="en-US" sz="2000" dirty="0">
                <a:solidFill>
                  <a:srgbClr val="FF0000"/>
                </a:solidFill>
              </a:rPr>
              <a:t>//   with 5 microsecond burst</a:t>
            </a:r>
          </a:p>
          <a:p>
            <a:r>
              <a:rPr lang="en-US" sz="2000" dirty="0"/>
              <a:t>  </a:t>
            </a:r>
            <a:r>
              <a:rPr lang="en-US" sz="2000" dirty="0" err="1"/>
              <a:t>digitalWrite</a:t>
            </a:r>
            <a:r>
              <a:rPr lang="en-US" sz="2000" dirty="0"/>
              <a:t>(</a:t>
            </a:r>
            <a:r>
              <a:rPr lang="en-US" sz="2000" dirty="0" err="1"/>
              <a:t>pingPin</a:t>
            </a:r>
            <a:r>
              <a:rPr lang="en-US" sz="2000" dirty="0"/>
              <a:t>, LOW);        	</a:t>
            </a:r>
            <a:r>
              <a:rPr lang="en-US" sz="2000" dirty="0">
                <a:solidFill>
                  <a:srgbClr val="FF0000"/>
                </a:solidFill>
              </a:rPr>
              <a:t>// End ranging</a:t>
            </a:r>
          </a:p>
          <a:p>
            <a:r>
              <a:rPr lang="en-US" sz="2000" dirty="0"/>
              <a:t>  </a:t>
            </a:r>
            <a:r>
              <a:rPr lang="en-US" sz="2000" dirty="0" err="1"/>
              <a:t>pinMode</a:t>
            </a:r>
            <a:r>
              <a:rPr lang="en-US" sz="2000" dirty="0"/>
              <a:t>(</a:t>
            </a:r>
            <a:r>
              <a:rPr lang="en-US" sz="2000" dirty="0" err="1"/>
              <a:t>pingPin</a:t>
            </a:r>
            <a:r>
              <a:rPr lang="en-US" sz="2000" dirty="0"/>
              <a:t>, INPUT);           	</a:t>
            </a:r>
            <a:r>
              <a:rPr lang="en-US" sz="2000" dirty="0">
                <a:solidFill>
                  <a:srgbClr val="FF0000"/>
                </a:solidFill>
              </a:rPr>
              <a:t>// Set pin to INPUT</a:t>
            </a:r>
          </a:p>
          <a:p>
            <a:r>
              <a:rPr lang="en-US" sz="2000" dirty="0"/>
              <a:t>  duration = </a:t>
            </a:r>
            <a:r>
              <a:rPr lang="en-US" sz="2000" dirty="0" err="1"/>
              <a:t>pulseIn</a:t>
            </a:r>
            <a:r>
              <a:rPr lang="en-US" sz="2000" dirty="0"/>
              <a:t>(</a:t>
            </a:r>
            <a:r>
              <a:rPr lang="en-US" sz="2000" dirty="0" err="1"/>
              <a:t>pingPin</a:t>
            </a:r>
            <a:r>
              <a:rPr lang="en-US" sz="2000" dirty="0"/>
              <a:t>, HIGH); 	</a:t>
            </a:r>
            <a:r>
              <a:rPr lang="en-US" sz="2000" dirty="0">
                <a:solidFill>
                  <a:srgbClr val="FF0000"/>
                </a:solidFill>
              </a:rPr>
              <a:t>// Read echo pulse</a:t>
            </a:r>
          </a:p>
          <a:p>
            <a:r>
              <a:rPr lang="en-US" sz="2000" dirty="0"/>
              <a:t>  inches = duration / 74 / 2;        	</a:t>
            </a:r>
            <a:r>
              <a:rPr lang="en-US" sz="2000" dirty="0">
                <a:solidFill>
                  <a:srgbClr val="FF0000"/>
                </a:solidFill>
              </a:rPr>
              <a:t>// Convert to inches</a:t>
            </a:r>
          </a:p>
          <a:p>
            <a:r>
              <a:rPr lang="en-US" sz="2000" dirty="0"/>
              <a:t>  </a:t>
            </a:r>
            <a:r>
              <a:rPr lang="en-US" sz="2000" dirty="0" err="1"/>
              <a:t>Serial.println</a:t>
            </a:r>
            <a:r>
              <a:rPr lang="en-US" sz="2000" dirty="0"/>
              <a:t>(inches);            	</a:t>
            </a:r>
            <a:r>
              <a:rPr lang="en-US" sz="2000" dirty="0">
                <a:solidFill>
                  <a:srgbClr val="FF0000"/>
                </a:solidFill>
              </a:rPr>
              <a:t>// Display result</a:t>
            </a:r>
          </a:p>
          <a:p>
            <a:r>
              <a:rPr lang="en-US" sz="2000" dirty="0"/>
              <a:t>  delay(200);		             	</a:t>
            </a:r>
            <a:r>
              <a:rPr lang="en-US" sz="2000" dirty="0">
                <a:solidFill>
                  <a:srgbClr val="FF0000"/>
                </a:solidFill>
              </a:rPr>
              <a:t>// Short delay</a:t>
            </a:r>
          </a:p>
          <a:p>
            <a:r>
              <a:rPr lang="en-US" sz="2000" dirty="0"/>
              <a:t>}</a:t>
            </a:r>
          </a:p>
        </p:txBody>
      </p:sp>
      <p:grpSp>
        <p:nvGrpSpPr>
          <p:cNvPr id="7" name="Group 6">
            <a:extLst>
              <a:ext uri="{FF2B5EF4-FFF2-40B4-BE49-F238E27FC236}">
                <a16:creationId xmlns:a16="http://schemas.microsoft.com/office/drawing/2014/main" id="{E7FFD259-6F94-4C17-88B5-86FA38D539E0}"/>
              </a:ext>
            </a:extLst>
          </p:cNvPr>
          <p:cNvGrpSpPr/>
          <p:nvPr/>
        </p:nvGrpSpPr>
        <p:grpSpPr>
          <a:xfrm>
            <a:off x="6429382" y="746119"/>
            <a:ext cx="5762618" cy="3764534"/>
            <a:chOff x="2390782" y="1307980"/>
            <a:chExt cx="5762618" cy="3764534"/>
          </a:xfrm>
        </p:grpSpPr>
        <p:pic>
          <p:nvPicPr>
            <p:cNvPr id="8" name="Picture 2">
              <a:extLst>
                <a:ext uri="{FF2B5EF4-FFF2-40B4-BE49-F238E27FC236}">
                  <a16:creationId xmlns:a16="http://schemas.microsoft.com/office/drawing/2014/main" id="{F1E9C1A9-75BC-482A-AF37-DCB36C63A19B}"/>
                </a:ext>
              </a:extLst>
            </p:cNvPr>
            <p:cNvPicPr>
              <a:picLocks noChangeAspect="1" noChangeArrowheads="1"/>
            </p:cNvPicPr>
            <p:nvPr/>
          </p:nvPicPr>
          <p:blipFill rotWithShape="1">
            <a:blip r:embed="rId2" cstate="print"/>
            <a:srcRect l="4658" r="49154" b="10550"/>
            <a:stretch/>
          </p:blipFill>
          <p:spPr bwMode="auto">
            <a:xfrm>
              <a:off x="3389402" y="1307980"/>
              <a:ext cx="4763998" cy="3764534"/>
            </a:xfrm>
            <a:prstGeom prst="rect">
              <a:avLst/>
            </a:prstGeom>
            <a:noFill/>
            <a:ln w="9525">
              <a:noFill/>
              <a:miter lim="800000"/>
              <a:headEnd/>
              <a:tailEnd/>
            </a:ln>
          </p:spPr>
        </p:pic>
        <p:sp>
          <p:nvSpPr>
            <p:cNvPr id="9" name="TextBox 8">
              <a:extLst>
                <a:ext uri="{FF2B5EF4-FFF2-40B4-BE49-F238E27FC236}">
                  <a16:creationId xmlns:a16="http://schemas.microsoft.com/office/drawing/2014/main" id="{68C4117B-AB0D-4900-BCF1-A47AD2E71543}"/>
                </a:ext>
              </a:extLst>
            </p:cNvPr>
            <p:cNvSpPr txBox="1"/>
            <p:nvPr/>
          </p:nvSpPr>
          <p:spPr>
            <a:xfrm>
              <a:off x="2390782" y="3958389"/>
              <a:ext cx="1436034" cy="461665"/>
            </a:xfrm>
            <a:prstGeom prst="rect">
              <a:avLst/>
            </a:prstGeom>
            <a:solidFill>
              <a:schemeClr val="bg1"/>
            </a:solidFill>
          </p:spPr>
          <p:txBody>
            <a:bodyPr wrap="none" rtlCol="0">
              <a:spAutoFit/>
            </a:bodyPr>
            <a:lstStyle/>
            <a:p>
              <a:r>
                <a:rPr lang="en-US" sz="2400" dirty="0"/>
                <a:t>Digital Pin</a:t>
              </a:r>
            </a:p>
          </p:txBody>
        </p:sp>
      </p:grpSp>
    </p:spTree>
    <p:extLst>
      <p:ext uri="{BB962C8B-B14F-4D97-AF65-F5344CB8AC3E}">
        <p14:creationId xmlns:p14="http://schemas.microsoft.com/office/powerpoint/2010/main" val="1811309558"/>
      </p:ext>
    </p:extLst>
  </p:cSld>
  <p:clrMapOvr>
    <a:masterClrMapping/>
  </p:clrMapOvr>
</p:sld>
</file>

<file path=ppt/theme/theme1.xml><?xml version="1.0" encoding="utf-8"?>
<a:theme xmlns:a="http://schemas.openxmlformats.org/drawingml/2006/main" name="Expanded Slid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panded Slide Theme" id="{2F7484A4-7A9F-4B98-96AC-2FF08647E21D}" vid="{D2194315-72CD-433D-82C0-34C5764078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1174</TotalTime>
  <Words>845</Words>
  <Application>Microsoft Office PowerPoint</Application>
  <PresentationFormat>Widescreen</PresentationFormat>
  <Paragraphs>121</Paragraphs>
  <Slides>13</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Expanded Slide Theme</vt:lpstr>
      <vt:lpstr>Using a Sonic Sensor</vt:lpstr>
      <vt:lpstr>Using a Sonic Sensor</vt:lpstr>
      <vt:lpstr>PING Sonic Sensor</vt:lpstr>
      <vt:lpstr>PING)) Sonic Sensor</vt:lpstr>
      <vt:lpstr>PING Sensor Operation</vt:lpstr>
      <vt:lpstr>Object Detection</vt:lpstr>
      <vt:lpstr>Sonic Sensor Wiring</vt:lpstr>
      <vt:lpstr>Sonic Sensor Project</vt:lpstr>
      <vt:lpstr>Read PING)) Sonic Sensor</vt:lpstr>
      <vt:lpstr>Class Problem</vt:lpstr>
      <vt:lpstr>Solution</vt:lpstr>
      <vt:lpstr>Sonic Sensor Test Program</vt:lpstr>
      <vt:lpstr>Conversion Constants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Electricity</dc:title>
  <dc:creator>Krystal Corbett</dc:creator>
  <cp:lastModifiedBy>Marvin Nelson</cp:lastModifiedBy>
  <cp:revision>110</cp:revision>
  <cp:lastPrinted>2022-01-27T20:10:49Z</cp:lastPrinted>
  <dcterms:created xsi:type="dcterms:W3CDTF">2017-03-05T23:41:57Z</dcterms:created>
  <dcterms:modified xsi:type="dcterms:W3CDTF">2022-01-28T12:51:18Z</dcterms:modified>
</cp:coreProperties>
</file>