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63" r:id="rId2"/>
    <p:sldId id="280" r:id="rId3"/>
    <p:sldId id="315" r:id="rId4"/>
    <p:sldId id="281" r:id="rId5"/>
    <p:sldId id="364" r:id="rId6"/>
    <p:sldId id="365" r:id="rId7"/>
    <p:sldId id="282" r:id="rId8"/>
    <p:sldId id="283" r:id="rId9"/>
    <p:sldId id="291" r:id="rId10"/>
    <p:sldId id="284" r:id="rId11"/>
    <p:sldId id="285" r:id="rId12"/>
    <p:sldId id="366" r:id="rId13"/>
    <p:sldId id="367" r:id="rId14"/>
    <p:sldId id="286" r:id="rId15"/>
    <p:sldId id="368" r:id="rId16"/>
    <p:sldId id="369" r:id="rId17"/>
    <p:sldId id="370" r:id="rId18"/>
    <p:sldId id="371" r:id="rId19"/>
    <p:sldId id="372" r:id="rId20"/>
    <p:sldId id="290" r:id="rId21"/>
    <p:sldId id="292" r:id="rId22"/>
    <p:sldId id="293" r:id="rId23"/>
    <p:sldId id="322" r:id="rId24"/>
    <p:sldId id="373" r:id="rId25"/>
    <p:sldId id="374" r:id="rId2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33B"/>
    <a:srgbClr val="003087"/>
    <a:srgbClr val="A5A5A5"/>
    <a:srgbClr val="69B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53" autoAdjust="0"/>
    <p:restoredTop sz="94660"/>
  </p:normalViewPr>
  <p:slideViewPr>
    <p:cSldViewPr snapToGrid="0">
      <p:cViewPr varScale="1">
        <p:scale>
          <a:sx n="99" d="100"/>
          <a:sy n="99" d="100"/>
        </p:scale>
        <p:origin x="90" y="24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6-24T19:40:32.265"/>
    </inkml:context>
    <inkml:brush xml:id="br0">
      <inkml:brushProperty name="width" value="0.1" units="cm"/>
      <inkml:brushProperty name="height" value="0.1" units="cm"/>
      <inkml:brushProperty name="color" value="#E71225"/>
    </inkml:brush>
  </inkml:definitions>
  <inkml:trace contextRef="#ctx0" brushRef="#br0">10 437 10768 0 0,'0'0'241'0'0,"0"0"38"0"0,0 0 13 0 0,0 0-26 0 0,0 0-36 0 0,0 0 479 0 0,0 0 231 0 0,0 0 48 0 0,0 0-41 0 0,0 0-218 0 0,0 0-97 0 0,0 0-22 0 0,0 0-14 0 0,0 0-52 0 0,0 0-28 0 0,0 0-4 0 0,0 0-21 0 0,0 0-91 0 0,0 0-44 0 0,0 0-11 0 0,0 0-5 0 0,0 0-16 0 0,0 1-4 0 0,-3 9-109 0 0,1-1-1 0 0,0 1 1 0 0,1 0-1 0 0,0 0 0 0 0,1 0 1 0 0,0-1-1 0 0,0 1 0 0 0,1 0 1 0 0,0 0-1 0 0,2 4-210 0 0,2 55 506 0 0,7 8-364 0 0,-6-45-131 0 0,-6-28-5 0 0,0 0 0 0 0,1 0-1 0 0,-1 0 1 0 0,1 0 0 0 0,0 0 0 0 0,0 0 0 0 0,1-1 0 0 0,-1 1-1 0 0,1 1-5 0 0,-1-4 1 0 0,2 5 10 0 0,-3-4 42 0 0,1-3-48 0 0,1 1 0 0 0,-1-1-1 0 0,0 1 1 0 0,0-1 0 0 0,0 1-1 0 0,0-1 1 0 0,0 1 0 0 0,0-1 0 0 0,1 0-1 0 0,-2 0 1 0 0,1 0 0 0 0,0 0-1 0 0,0 1 1 0 0,0-1 0 0 0,0 0 0 0 0,0 0-1 0 0,0-1-4 0 0,12-20 48 0 0,-5 7-41 0 0,-5 11 0 0 0,-1 0-1 0 0,0 0 1 0 0,0-1 0 0 0,0 1-1 0 0,0-1 1 0 0,-1 1 0 0 0,1-4-7 0 0,-1 4 8 0 0,1 0 0 0 0,-1 0 0 0 0,1 0 0 0 0,-1 0 0 0 0,1 1 0 0 0,0-1 0 0 0,3-3-8 0 0,5-12 18 0 0,8-23-18 0 0,2 0 0 0 0,7-8 0 0 0,4-9-56 0 0,-15 28-70 0 0,14-19 126 0 0,-5 11-116 0 0,2-2 400 0 0,3-1-284 0 0,-5 6-104 0 0,-2-1 1 0 0,18-38 103 0 0,6-10-117 0 0,-46 83 47 0 0,1 0-3 0 0,-1 1-4243 0 0,-1 1 2921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E12FD5A5-DF4B-4627-9F9C-6066DB7694D9}" type="datetimeFigureOut">
              <a:rPr lang="en-US" smtClean="0"/>
              <a:t>1/2/2022</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CD1A2F82-008E-42F5-875F-E0FDFEC9A36F}" type="slidenum">
              <a:rPr lang="en-US" smtClean="0"/>
              <a:t>‹#›</a:t>
            </a:fld>
            <a:endParaRPr lang="en-US"/>
          </a:p>
        </p:txBody>
      </p:sp>
    </p:spTree>
    <p:extLst>
      <p:ext uri="{BB962C8B-B14F-4D97-AF65-F5344CB8AC3E}">
        <p14:creationId xmlns:p14="http://schemas.microsoft.com/office/powerpoint/2010/main" val="61179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905" y="1122363"/>
            <a:ext cx="10058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06905" y="3602038"/>
            <a:ext cx="10058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89CBE5-450A-4F2B-9B14-B2E4926F499F}" type="datetime1">
              <a:rPr lang="en-US" smtClean="0"/>
              <a:t>1/2/2022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25559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7D23-5F38-4D50-867C-003B0DC71197}" type="datetime1">
              <a:rPr lang="en-US" smtClean="0"/>
              <a:t>1/2/2022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46957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235AA-332D-4C31-90A7-9FD251DF1EDA}" type="datetime1">
              <a:rPr lang="en-US" smtClean="0"/>
              <a:t>1/2/2022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86754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ECFE4-3141-423D-9003-778CDFC067DF}" type="datetime1">
              <a:rPr lang="en-US" smtClean="0"/>
              <a:t>1/2/2022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a:xfrm>
            <a:off x="9220200" y="6356350"/>
            <a:ext cx="2743200" cy="365125"/>
          </a:xfrm>
        </p:spPr>
        <p:txBody>
          <a:bodyPr/>
          <a:lstStyle>
            <a:lvl1pPr>
              <a:defRPr/>
            </a:lvl1pPr>
          </a:lstStyle>
          <a:p>
            <a:fld id="{9CEB20FD-57B4-4116-B954-02381E95969F}" type="slidenum">
              <a:rPr lang="en-US" smtClean="0"/>
              <a:pPr/>
              <a:t>‹#›</a:t>
            </a:fld>
            <a:endParaRPr lang="en-US" dirty="0"/>
          </a:p>
        </p:txBody>
      </p:sp>
    </p:spTree>
    <p:extLst>
      <p:ext uri="{BB962C8B-B14F-4D97-AF65-F5344CB8AC3E}">
        <p14:creationId xmlns:p14="http://schemas.microsoft.com/office/powerpoint/2010/main" val="27358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E2286-19B5-4F97-B5D7-9EE17742D4B1}" type="datetime1">
              <a:rPr lang="en-US" smtClean="0"/>
              <a:t>1/2/2022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37368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59" y="1078029"/>
            <a:ext cx="5654041" cy="509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8029"/>
            <a:ext cx="5654040" cy="509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6CAA01-3C71-4EF4-A6FD-BCDC40EF92EB}" type="datetime1">
              <a:rPr lang="en-US" smtClean="0"/>
              <a:t>1/2/2022</a:t>
            </a:fld>
            <a:endParaRPr lang="en-US"/>
          </a:p>
        </p:txBody>
      </p:sp>
      <p:sp>
        <p:nvSpPr>
          <p:cNvPr id="6" name="Footer Placeholder 5"/>
          <p:cNvSpPr>
            <a:spLocks noGrp="1"/>
          </p:cNvSpPr>
          <p:nvPr>
            <p:ph type="ftr" sz="quarter" idx="11"/>
          </p:nvPr>
        </p:nvSpPr>
        <p:spPr/>
        <p:txBody>
          <a:bodyPr/>
          <a:lstStyle/>
          <a:p>
            <a:r>
              <a:rPr lang="en-US"/>
              <a:t>M. Nelson 2022</a:t>
            </a:r>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20671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C1880-D899-4815-8B44-A59021D9A3D8}" type="datetime1">
              <a:rPr lang="en-US" smtClean="0"/>
              <a:t>1/2/2022</a:t>
            </a:fld>
            <a:endParaRPr lang="en-US"/>
          </a:p>
        </p:txBody>
      </p:sp>
      <p:sp>
        <p:nvSpPr>
          <p:cNvPr id="8" name="Footer Placeholder 7"/>
          <p:cNvSpPr>
            <a:spLocks noGrp="1"/>
          </p:cNvSpPr>
          <p:nvPr>
            <p:ph type="ftr" sz="quarter" idx="11"/>
          </p:nvPr>
        </p:nvSpPr>
        <p:spPr/>
        <p:txBody>
          <a:bodyPr/>
          <a:lstStyle/>
          <a:p>
            <a:r>
              <a:rPr lang="en-US"/>
              <a:t>M. Nelson 2022</a:t>
            </a:r>
          </a:p>
        </p:txBody>
      </p:sp>
      <p:sp>
        <p:nvSpPr>
          <p:cNvPr id="9" name="Slide Number Placeholder 8"/>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94990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118FD-6E9B-4F53-BDCD-C4889B407531}" type="datetime1">
              <a:rPr lang="en-US" smtClean="0"/>
              <a:t>1/2/2022</a:t>
            </a:fld>
            <a:endParaRPr lang="en-US"/>
          </a:p>
        </p:txBody>
      </p:sp>
      <p:sp>
        <p:nvSpPr>
          <p:cNvPr id="4" name="Footer Placeholder 3"/>
          <p:cNvSpPr>
            <a:spLocks noGrp="1"/>
          </p:cNvSpPr>
          <p:nvPr>
            <p:ph type="ftr" sz="quarter" idx="11"/>
          </p:nvPr>
        </p:nvSpPr>
        <p:spPr/>
        <p:txBody>
          <a:bodyPr/>
          <a:lstStyle/>
          <a:p>
            <a:r>
              <a:rPr lang="en-US"/>
              <a:t>M. Nelson 2022</a:t>
            </a:r>
          </a:p>
        </p:txBody>
      </p:sp>
      <p:sp>
        <p:nvSpPr>
          <p:cNvPr id="5" name="Slide Number Placeholder 4"/>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414691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F525B-A7DB-49B3-BE14-5943D22EADE0}" type="datetime1">
              <a:rPr lang="en-US" smtClean="0"/>
              <a:t>1/2/2022</a:t>
            </a:fld>
            <a:endParaRPr lang="en-US"/>
          </a:p>
        </p:txBody>
      </p:sp>
      <p:sp>
        <p:nvSpPr>
          <p:cNvPr id="3" name="Footer Placeholder 2"/>
          <p:cNvSpPr>
            <a:spLocks noGrp="1"/>
          </p:cNvSpPr>
          <p:nvPr>
            <p:ph type="ftr" sz="quarter" idx="11"/>
          </p:nvPr>
        </p:nvSpPr>
        <p:spPr/>
        <p:txBody>
          <a:bodyPr/>
          <a:lstStyle/>
          <a:p>
            <a:r>
              <a:rPr lang="en-US"/>
              <a:t>M. Nelson 2022</a:t>
            </a:r>
          </a:p>
        </p:txBody>
      </p:sp>
      <p:sp>
        <p:nvSpPr>
          <p:cNvPr id="4" name="Slide Number Placeholder 3"/>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9015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D0CC3-4C94-4DA0-805C-FFFCD4F12257}" type="datetime1">
              <a:rPr lang="en-US" smtClean="0"/>
              <a:t>1/2/2022</a:t>
            </a:fld>
            <a:endParaRPr lang="en-US"/>
          </a:p>
        </p:txBody>
      </p:sp>
      <p:sp>
        <p:nvSpPr>
          <p:cNvPr id="6" name="Footer Placeholder 5"/>
          <p:cNvSpPr>
            <a:spLocks noGrp="1"/>
          </p:cNvSpPr>
          <p:nvPr>
            <p:ph type="ftr" sz="quarter" idx="11"/>
          </p:nvPr>
        </p:nvSpPr>
        <p:spPr/>
        <p:txBody>
          <a:bodyPr/>
          <a:lstStyle/>
          <a:p>
            <a:r>
              <a:rPr lang="en-US"/>
              <a:t>M. Nelson 2022</a:t>
            </a:r>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96013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DB7C98-4462-4701-BCC5-B39A325FDCBF}" type="datetime1">
              <a:rPr lang="en-US" smtClean="0"/>
              <a:t>1/2/2022</a:t>
            </a:fld>
            <a:endParaRPr lang="en-US"/>
          </a:p>
        </p:txBody>
      </p:sp>
      <p:sp>
        <p:nvSpPr>
          <p:cNvPr id="6" name="Footer Placeholder 5"/>
          <p:cNvSpPr>
            <a:spLocks noGrp="1"/>
          </p:cNvSpPr>
          <p:nvPr>
            <p:ph type="ftr" sz="quarter" idx="11"/>
          </p:nvPr>
        </p:nvSpPr>
        <p:spPr/>
        <p:txBody>
          <a:bodyPr/>
          <a:lstStyle/>
          <a:p>
            <a:r>
              <a:rPr lang="en-US"/>
              <a:t>M. Nelson 2022</a:t>
            </a:r>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58018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211757"/>
            <a:ext cx="11482939" cy="750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759" y="1116531"/>
            <a:ext cx="11482939" cy="5060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11680" y="6356350"/>
            <a:ext cx="15697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40714-89EC-425D-BA19-BADCBF6FB1E1}" type="datetime1">
              <a:rPr lang="en-US" smtClean="0"/>
              <a:t>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Nelson 2022</a:t>
            </a:r>
          </a:p>
        </p:txBody>
      </p:sp>
      <p:sp>
        <p:nvSpPr>
          <p:cNvPr id="6" name="Slide Number Placeholder 5"/>
          <p:cNvSpPr>
            <a:spLocks noGrp="1"/>
          </p:cNvSpPr>
          <p:nvPr>
            <p:ph type="sldNum" sz="quarter" idx="4"/>
          </p:nvPr>
        </p:nvSpPr>
        <p:spPr>
          <a:xfrm>
            <a:off x="8610600" y="6356350"/>
            <a:ext cx="32380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945A-7155-4828-81E1-722329993529}" type="slidenum">
              <a:rPr lang="en-US" smtClean="0"/>
              <a:t>‹#›</a:t>
            </a:fld>
            <a:endParaRPr lang="en-U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pic>
        <p:nvPicPr>
          <p:cNvPr id="9" name="Picture 8">
            <a:extLst>
              <a:ext uri="{FF2B5EF4-FFF2-40B4-BE49-F238E27FC236}">
                <a16:creationId xmlns:a16="http://schemas.microsoft.com/office/drawing/2014/main" id="{D14A3A92-DCAB-49A6-8DBE-AC4BA65E5E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spTree>
    <p:extLst>
      <p:ext uri="{BB962C8B-B14F-4D97-AF65-F5344CB8AC3E}">
        <p14:creationId xmlns:p14="http://schemas.microsoft.com/office/powerpoint/2010/main" val="238574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latech.edu/" TargetMode="External"/><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youtube.com/watch?v=PbAGl_mv5X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Class Problem 4a</a:t>
            </a:r>
          </a:p>
        </p:txBody>
      </p:sp>
      <p:sp>
        <p:nvSpPr>
          <p:cNvPr id="7" name="Content Placeholder 6"/>
          <p:cNvSpPr>
            <a:spLocks noGrp="1"/>
          </p:cNvSpPr>
          <p:nvPr>
            <p:ph sz="half" idx="1"/>
          </p:nvPr>
        </p:nvSpPr>
        <p:spPr>
          <a:xfrm>
            <a:off x="457199" y="1187967"/>
            <a:ext cx="6385541" cy="4938198"/>
          </a:xfrm>
        </p:spPr>
        <p:txBody>
          <a:bodyPr>
            <a:noAutofit/>
          </a:bodyPr>
          <a:lstStyle/>
          <a:p>
            <a:pPr marL="0" indent="0">
              <a:buNone/>
            </a:pPr>
            <a:r>
              <a:rPr lang="en-US" sz="3600" dirty="0"/>
              <a:t>If a 12V power supply is connected to terminals A and B, </a:t>
            </a:r>
          </a:p>
          <a:p>
            <a:pPr marL="742950" indent="-742950">
              <a:buFont typeface="+mj-lt"/>
              <a:buAutoNum type="alphaLcParenR"/>
            </a:pPr>
            <a:r>
              <a:rPr lang="en-US" sz="3600" dirty="0"/>
              <a:t>how much current is passing through the 120</a:t>
            </a:r>
            <a:r>
              <a:rPr lang="en-US" sz="3600" dirty="0">
                <a:sym typeface="Symbol" panose="05050102010706020507" pitchFamily="18" charset="2"/>
              </a:rPr>
              <a:t> resistor.</a:t>
            </a:r>
          </a:p>
          <a:p>
            <a:pPr marL="742950" indent="-742950">
              <a:buFont typeface="+mj-lt"/>
              <a:buAutoNum type="alphaLcParenR"/>
            </a:pPr>
            <a:r>
              <a:rPr lang="en-US" sz="3600" dirty="0">
                <a:sym typeface="Symbol" panose="05050102010706020507" pitchFamily="18" charset="2"/>
              </a:rPr>
              <a:t>What is the voltage at node C?</a:t>
            </a:r>
          </a:p>
          <a:p>
            <a:pPr marL="742950" indent="-742950">
              <a:buFont typeface="+mj-lt"/>
              <a:buAutoNum type="alphaLcParenR"/>
            </a:pPr>
            <a:r>
              <a:rPr lang="en-US" sz="3600" dirty="0">
                <a:sym typeface="Symbol" panose="05050102010706020507" pitchFamily="18" charset="2"/>
              </a:rPr>
              <a:t>How much current is flowing through the 220 resistor?</a:t>
            </a:r>
            <a:endParaRPr lang="en-US" sz="3600" dirty="0"/>
          </a:p>
        </p:txBody>
      </p:sp>
      <p:sp>
        <p:nvSpPr>
          <p:cNvPr id="5" name="Footer Placeholder 4"/>
          <p:cNvSpPr>
            <a:spLocks noGrp="1"/>
          </p:cNvSpPr>
          <p:nvPr>
            <p:ph type="ftr" sz="quarter" idx="11"/>
          </p:nvPr>
        </p:nvSpPr>
        <p:spPr/>
        <p:txBody>
          <a:bodyPr/>
          <a:lstStyle/>
          <a:p>
            <a:r>
              <a:rPr lang="en-US"/>
              <a:t>M. Nelson 2022</a:t>
            </a:r>
          </a:p>
        </p:txBody>
      </p:sp>
      <p:sp>
        <p:nvSpPr>
          <p:cNvPr id="10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7162797" y="1745681"/>
            <a:ext cx="4326029" cy="2667000"/>
            <a:chOff x="4267200" y="1828800"/>
            <a:chExt cx="4326029" cy="2667000"/>
          </a:xfrm>
        </p:grpSpPr>
        <p:sp>
          <p:nvSpPr>
            <p:cNvPr id="12" name="Freeform 11"/>
            <p:cNvSpPr/>
            <p:nvPr/>
          </p:nvSpPr>
          <p:spPr>
            <a:xfrm rot="5400000">
              <a:off x="6827608" y="3306992"/>
              <a:ext cx="845688" cy="327704"/>
            </a:xfrm>
            <a:custGeom>
              <a:avLst/>
              <a:gdLst>
                <a:gd name="connsiteX0" fmla="*/ 0 w 845688"/>
                <a:gd name="connsiteY0" fmla="*/ 163852 h 327704"/>
                <a:gd name="connsiteX1" fmla="*/ 63427 w 845688"/>
                <a:gd name="connsiteY1" fmla="*/ 0 h 327704"/>
                <a:gd name="connsiteX2" fmla="*/ 206136 w 845688"/>
                <a:gd name="connsiteY2" fmla="*/ 317133 h 327704"/>
                <a:gd name="connsiteX3" fmla="*/ 343561 w 845688"/>
                <a:gd name="connsiteY3" fmla="*/ 5285 h 327704"/>
                <a:gd name="connsiteX4" fmla="*/ 491556 w 845688"/>
                <a:gd name="connsiteY4" fmla="*/ 322418 h 327704"/>
                <a:gd name="connsiteX5" fmla="*/ 634266 w 845688"/>
                <a:gd name="connsiteY5" fmla="*/ 5285 h 327704"/>
                <a:gd name="connsiteX6" fmla="*/ 771690 w 845688"/>
                <a:gd name="connsiteY6" fmla="*/ 327704 h 327704"/>
                <a:gd name="connsiteX7" fmla="*/ 845688 w 845688"/>
                <a:gd name="connsiteY7" fmla="*/ 163852 h 3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688" h="327704">
                  <a:moveTo>
                    <a:pt x="0" y="163852"/>
                  </a:moveTo>
                  <a:lnTo>
                    <a:pt x="63427" y="0"/>
                  </a:lnTo>
                  <a:lnTo>
                    <a:pt x="206136" y="317133"/>
                  </a:lnTo>
                  <a:lnTo>
                    <a:pt x="343561" y="5285"/>
                  </a:lnTo>
                  <a:lnTo>
                    <a:pt x="491556" y="322418"/>
                  </a:lnTo>
                  <a:lnTo>
                    <a:pt x="634266" y="5285"/>
                  </a:lnTo>
                  <a:lnTo>
                    <a:pt x="771690" y="327704"/>
                  </a:lnTo>
                  <a:lnTo>
                    <a:pt x="845688" y="163852"/>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4" name="Straight Connector 13"/>
            <p:cNvCxnSpPr>
              <a:stCxn id="20" idx="0"/>
              <a:endCxn id="18" idx="6"/>
            </p:cNvCxnSpPr>
            <p:nvPr/>
          </p:nvCxnSpPr>
          <p:spPr>
            <a:xfrm flipH="1" flipV="1">
              <a:off x="4419600" y="2514600"/>
              <a:ext cx="304800" cy="11452"/>
            </a:xfrm>
            <a:prstGeom prst="line">
              <a:avLst/>
            </a:prstGeom>
          </p:spPr>
          <p:style>
            <a:lnRef idx="2">
              <a:schemeClr val="dk1"/>
            </a:lnRef>
            <a:fillRef idx="0">
              <a:schemeClr val="dk1"/>
            </a:fillRef>
            <a:effectRef idx="1">
              <a:schemeClr val="dk1"/>
            </a:effectRef>
            <a:fontRef idx="minor">
              <a:schemeClr val="tx1"/>
            </a:fontRef>
          </p:style>
        </p:cxnSp>
        <p:sp>
          <p:nvSpPr>
            <p:cNvPr id="18" name="Oval 17"/>
            <p:cNvSpPr/>
            <p:nvPr/>
          </p:nvSpPr>
          <p:spPr>
            <a:xfrm>
              <a:off x="4267200" y="2438400"/>
              <a:ext cx="152400" cy="152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2"/>
            <p:cNvCxnSpPr>
              <a:endCxn id="12" idx="0"/>
            </p:cNvCxnSpPr>
            <p:nvPr/>
          </p:nvCxnSpPr>
          <p:spPr>
            <a:xfrm>
              <a:off x="7239000" y="2514600"/>
              <a:ext cx="11452" cy="5334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2" idx="7"/>
            </p:cNvCxnSpPr>
            <p:nvPr/>
          </p:nvCxnSpPr>
          <p:spPr>
            <a:xfrm flipH="1">
              <a:off x="7239000" y="3893688"/>
              <a:ext cx="11452" cy="525912"/>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a:endCxn id="38" idx="6"/>
            </p:cNvCxnSpPr>
            <p:nvPr/>
          </p:nvCxnSpPr>
          <p:spPr>
            <a:xfrm flipH="1">
              <a:off x="4495800" y="4419600"/>
              <a:ext cx="2743200" cy="0"/>
            </a:xfrm>
            <a:prstGeom prst="line">
              <a:avLst/>
            </a:prstGeom>
          </p:spPr>
          <p:style>
            <a:lnRef idx="2">
              <a:schemeClr val="dk1"/>
            </a:lnRef>
            <a:fillRef idx="0">
              <a:schemeClr val="dk1"/>
            </a:fillRef>
            <a:effectRef idx="1">
              <a:schemeClr val="dk1"/>
            </a:effectRef>
            <a:fontRef idx="minor">
              <a:schemeClr val="tx1"/>
            </a:fontRef>
          </p:style>
        </p:cxnSp>
        <p:sp>
          <p:nvSpPr>
            <p:cNvPr id="38" name="Oval 37"/>
            <p:cNvSpPr/>
            <p:nvPr/>
          </p:nvSpPr>
          <p:spPr>
            <a:xfrm>
              <a:off x="4343400" y="4343400"/>
              <a:ext cx="152400" cy="152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TextBox 40"/>
            <p:cNvSpPr txBox="1"/>
            <p:nvPr/>
          </p:nvSpPr>
          <p:spPr>
            <a:xfrm>
              <a:off x="7467600" y="3200400"/>
              <a:ext cx="1125629" cy="584775"/>
            </a:xfrm>
            <a:prstGeom prst="rect">
              <a:avLst/>
            </a:prstGeom>
            <a:noFill/>
          </p:spPr>
          <p:txBody>
            <a:bodyPr wrap="none" rtlCol="0">
              <a:spAutoFit/>
            </a:bodyPr>
            <a:lstStyle/>
            <a:p>
              <a:r>
                <a:rPr lang="en-US" sz="3200" dirty="0"/>
                <a:t>220</a:t>
              </a:r>
              <a:r>
                <a:rPr lang="en-US" sz="3200" dirty="0">
                  <a:sym typeface="Symbol"/>
                </a:rPr>
                <a:t></a:t>
              </a:r>
              <a:endParaRPr lang="en-US" sz="3200" dirty="0"/>
            </a:p>
          </p:txBody>
        </p:sp>
        <p:sp>
          <p:nvSpPr>
            <p:cNvPr id="42" name="TextBox 41"/>
            <p:cNvSpPr txBox="1"/>
            <p:nvPr/>
          </p:nvSpPr>
          <p:spPr>
            <a:xfrm>
              <a:off x="5181600" y="3200400"/>
              <a:ext cx="922047" cy="584775"/>
            </a:xfrm>
            <a:prstGeom prst="rect">
              <a:avLst/>
            </a:prstGeom>
            <a:noFill/>
          </p:spPr>
          <p:txBody>
            <a:bodyPr wrap="none" rtlCol="0">
              <a:spAutoFit/>
            </a:bodyPr>
            <a:lstStyle/>
            <a:p>
              <a:r>
                <a:rPr lang="en-US" sz="3200" dirty="0"/>
                <a:t>1K</a:t>
              </a:r>
              <a:r>
                <a:rPr lang="en-US" sz="3200" dirty="0">
                  <a:sym typeface="Symbol"/>
                </a:rPr>
                <a:t></a:t>
              </a:r>
              <a:endParaRPr lang="en-US" sz="3200" dirty="0"/>
            </a:p>
          </p:txBody>
        </p:sp>
        <p:sp>
          <p:nvSpPr>
            <p:cNvPr id="22" name="Freeform 21"/>
            <p:cNvSpPr/>
            <p:nvPr/>
          </p:nvSpPr>
          <p:spPr>
            <a:xfrm rot="5400000">
              <a:off x="5837008" y="3306992"/>
              <a:ext cx="845688" cy="327704"/>
            </a:xfrm>
            <a:custGeom>
              <a:avLst/>
              <a:gdLst>
                <a:gd name="connsiteX0" fmla="*/ 0 w 845688"/>
                <a:gd name="connsiteY0" fmla="*/ 163852 h 327704"/>
                <a:gd name="connsiteX1" fmla="*/ 63427 w 845688"/>
                <a:gd name="connsiteY1" fmla="*/ 0 h 327704"/>
                <a:gd name="connsiteX2" fmla="*/ 206136 w 845688"/>
                <a:gd name="connsiteY2" fmla="*/ 317133 h 327704"/>
                <a:gd name="connsiteX3" fmla="*/ 343561 w 845688"/>
                <a:gd name="connsiteY3" fmla="*/ 5285 h 327704"/>
                <a:gd name="connsiteX4" fmla="*/ 491556 w 845688"/>
                <a:gd name="connsiteY4" fmla="*/ 322418 h 327704"/>
                <a:gd name="connsiteX5" fmla="*/ 634266 w 845688"/>
                <a:gd name="connsiteY5" fmla="*/ 5285 h 327704"/>
                <a:gd name="connsiteX6" fmla="*/ 771690 w 845688"/>
                <a:gd name="connsiteY6" fmla="*/ 327704 h 327704"/>
                <a:gd name="connsiteX7" fmla="*/ 845688 w 845688"/>
                <a:gd name="connsiteY7" fmla="*/ 163852 h 3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688" h="327704">
                  <a:moveTo>
                    <a:pt x="0" y="163852"/>
                  </a:moveTo>
                  <a:lnTo>
                    <a:pt x="63427" y="0"/>
                  </a:lnTo>
                  <a:lnTo>
                    <a:pt x="206136" y="317133"/>
                  </a:lnTo>
                  <a:lnTo>
                    <a:pt x="343561" y="5285"/>
                  </a:lnTo>
                  <a:lnTo>
                    <a:pt x="491556" y="322418"/>
                  </a:lnTo>
                  <a:lnTo>
                    <a:pt x="634266" y="5285"/>
                  </a:lnTo>
                  <a:lnTo>
                    <a:pt x="771690" y="327704"/>
                  </a:lnTo>
                  <a:lnTo>
                    <a:pt x="845688" y="163852"/>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7" name="Straight Connector 26"/>
            <p:cNvCxnSpPr>
              <a:endCxn id="22" idx="0"/>
            </p:cNvCxnSpPr>
            <p:nvPr/>
          </p:nvCxnSpPr>
          <p:spPr>
            <a:xfrm>
              <a:off x="6248400" y="2514600"/>
              <a:ext cx="11452" cy="5334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a:stCxn id="22" idx="7"/>
            </p:cNvCxnSpPr>
            <p:nvPr/>
          </p:nvCxnSpPr>
          <p:spPr>
            <a:xfrm flipH="1">
              <a:off x="6248400" y="3893688"/>
              <a:ext cx="11452" cy="525912"/>
            </a:xfrm>
            <a:prstGeom prst="line">
              <a:avLst/>
            </a:prstGeom>
          </p:spPr>
          <p:style>
            <a:lnRef idx="2">
              <a:schemeClr val="dk1"/>
            </a:lnRef>
            <a:fillRef idx="0">
              <a:schemeClr val="dk1"/>
            </a:fillRef>
            <a:effectRef idx="1">
              <a:schemeClr val="dk1"/>
            </a:effectRef>
            <a:fontRef idx="minor">
              <a:schemeClr val="tx1"/>
            </a:fontRef>
          </p:style>
        </p:cxnSp>
        <p:sp>
          <p:nvSpPr>
            <p:cNvPr id="20" name="Freeform 19"/>
            <p:cNvSpPr/>
            <p:nvPr/>
          </p:nvSpPr>
          <p:spPr>
            <a:xfrm>
              <a:off x="4724400" y="2362200"/>
              <a:ext cx="845688" cy="327704"/>
            </a:xfrm>
            <a:custGeom>
              <a:avLst/>
              <a:gdLst>
                <a:gd name="connsiteX0" fmla="*/ 0 w 845688"/>
                <a:gd name="connsiteY0" fmla="*/ 163852 h 327704"/>
                <a:gd name="connsiteX1" fmla="*/ 63427 w 845688"/>
                <a:gd name="connsiteY1" fmla="*/ 0 h 327704"/>
                <a:gd name="connsiteX2" fmla="*/ 206136 w 845688"/>
                <a:gd name="connsiteY2" fmla="*/ 317133 h 327704"/>
                <a:gd name="connsiteX3" fmla="*/ 343561 w 845688"/>
                <a:gd name="connsiteY3" fmla="*/ 5285 h 327704"/>
                <a:gd name="connsiteX4" fmla="*/ 491556 w 845688"/>
                <a:gd name="connsiteY4" fmla="*/ 322418 h 327704"/>
                <a:gd name="connsiteX5" fmla="*/ 634266 w 845688"/>
                <a:gd name="connsiteY5" fmla="*/ 5285 h 327704"/>
                <a:gd name="connsiteX6" fmla="*/ 771690 w 845688"/>
                <a:gd name="connsiteY6" fmla="*/ 327704 h 327704"/>
                <a:gd name="connsiteX7" fmla="*/ 845688 w 845688"/>
                <a:gd name="connsiteY7" fmla="*/ 163852 h 3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688" h="327704">
                  <a:moveTo>
                    <a:pt x="0" y="163852"/>
                  </a:moveTo>
                  <a:lnTo>
                    <a:pt x="63427" y="0"/>
                  </a:lnTo>
                  <a:lnTo>
                    <a:pt x="206136" y="317133"/>
                  </a:lnTo>
                  <a:lnTo>
                    <a:pt x="343561" y="5285"/>
                  </a:lnTo>
                  <a:lnTo>
                    <a:pt x="491556" y="322418"/>
                  </a:lnTo>
                  <a:lnTo>
                    <a:pt x="634266" y="5285"/>
                  </a:lnTo>
                  <a:lnTo>
                    <a:pt x="771690" y="327704"/>
                  </a:lnTo>
                  <a:lnTo>
                    <a:pt x="845688" y="163852"/>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8" name="Straight Connector 27"/>
            <p:cNvCxnSpPr/>
            <p:nvPr/>
          </p:nvCxnSpPr>
          <p:spPr>
            <a:xfrm flipH="1">
              <a:off x="5562600" y="2514600"/>
              <a:ext cx="1676400" cy="0"/>
            </a:xfrm>
            <a:prstGeom prst="line">
              <a:avLst/>
            </a:prstGeom>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4572000" y="1828800"/>
              <a:ext cx="1125629" cy="584775"/>
            </a:xfrm>
            <a:prstGeom prst="rect">
              <a:avLst/>
            </a:prstGeom>
            <a:noFill/>
          </p:spPr>
          <p:txBody>
            <a:bodyPr wrap="none" rtlCol="0">
              <a:spAutoFit/>
            </a:bodyPr>
            <a:lstStyle/>
            <a:p>
              <a:r>
                <a:rPr lang="en-US" sz="3200" dirty="0"/>
                <a:t>120</a:t>
              </a:r>
              <a:r>
                <a:rPr lang="en-US" sz="3200" dirty="0">
                  <a:sym typeface="Symbol"/>
                </a:rPr>
                <a:t></a:t>
              </a:r>
              <a:endParaRPr lang="en-US" sz="3200" dirty="0"/>
            </a:p>
          </p:txBody>
        </p:sp>
      </p:grpSp>
      <p:sp>
        <p:nvSpPr>
          <p:cNvPr id="2" name="Slide Number Placeholder 1"/>
          <p:cNvSpPr>
            <a:spLocks noGrp="1"/>
          </p:cNvSpPr>
          <p:nvPr>
            <p:ph type="sldNum" sz="quarter" idx="12"/>
          </p:nvPr>
        </p:nvSpPr>
        <p:spPr/>
        <p:txBody>
          <a:bodyPr/>
          <a:lstStyle/>
          <a:p>
            <a:fld id="{9865F30A-2D48-444F-9D0B-9B9455E1E03F}" type="slidenum">
              <a:rPr lang="en-US" smtClean="0"/>
              <a:t>1</a:t>
            </a:fld>
            <a:endParaRPr lang="en-US"/>
          </a:p>
        </p:txBody>
      </p:sp>
      <p:sp>
        <p:nvSpPr>
          <p:cNvPr id="25" name="TextBox 24"/>
          <p:cNvSpPr txBox="1"/>
          <p:nvPr/>
        </p:nvSpPr>
        <p:spPr>
          <a:xfrm>
            <a:off x="6980370" y="1647395"/>
            <a:ext cx="481222" cy="707886"/>
          </a:xfrm>
          <a:prstGeom prst="rect">
            <a:avLst/>
          </a:prstGeom>
          <a:noFill/>
        </p:spPr>
        <p:txBody>
          <a:bodyPr wrap="none" rtlCol="0">
            <a:spAutoFit/>
          </a:bodyPr>
          <a:lstStyle/>
          <a:p>
            <a:r>
              <a:rPr lang="en-US" sz="4000" dirty="0"/>
              <a:t>A</a:t>
            </a:r>
          </a:p>
        </p:txBody>
      </p:sp>
      <p:sp>
        <p:nvSpPr>
          <p:cNvPr id="29" name="TextBox 28"/>
          <p:cNvSpPr txBox="1"/>
          <p:nvPr/>
        </p:nvSpPr>
        <p:spPr>
          <a:xfrm>
            <a:off x="7074586" y="4397541"/>
            <a:ext cx="481222" cy="707886"/>
          </a:xfrm>
          <a:prstGeom prst="rect">
            <a:avLst/>
          </a:prstGeom>
          <a:noFill/>
        </p:spPr>
        <p:txBody>
          <a:bodyPr wrap="none" rtlCol="0">
            <a:spAutoFit/>
          </a:bodyPr>
          <a:lstStyle/>
          <a:p>
            <a:r>
              <a:rPr lang="en-US" sz="4000" dirty="0"/>
              <a:t>B</a:t>
            </a:r>
          </a:p>
        </p:txBody>
      </p:sp>
      <p:sp>
        <p:nvSpPr>
          <p:cNvPr id="30" name="TextBox 29"/>
          <p:cNvSpPr txBox="1"/>
          <p:nvPr/>
        </p:nvSpPr>
        <p:spPr>
          <a:xfrm>
            <a:off x="9438727" y="1665667"/>
            <a:ext cx="458780" cy="707886"/>
          </a:xfrm>
          <a:prstGeom prst="rect">
            <a:avLst/>
          </a:prstGeom>
          <a:noFill/>
        </p:spPr>
        <p:txBody>
          <a:bodyPr wrap="none" rtlCol="0">
            <a:spAutoFit/>
          </a:bodyPr>
          <a:lstStyle/>
          <a:p>
            <a:r>
              <a:rPr lang="en-US" sz="4000" dirty="0"/>
              <a:t>C</a:t>
            </a:r>
          </a:p>
        </p:txBody>
      </p:sp>
      <p:sp>
        <p:nvSpPr>
          <p:cNvPr id="3" name="Oval 2"/>
          <p:cNvSpPr/>
          <p:nvPr/>
        </p:nvSpPr>
        <p:spPr>
          <a:xfrm>
            <a:off x="9597132" y="2355281"/>
            <a:ext cx="174347" cy="1832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4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9" y="5247"/>
            <a:ext cx="10515600" cy="887120"/>
          </a:xfrm>
        </p:spPr>
        <p:txBody>
          <a:bodyPr/>
          <a:lstStyle/>
          <a:p>
            <a:r>
              <a:rPr lang="en-US" dirty="0"/>
              <a:t>Arduino </a:t>
            </a:r>
            <a:r>
              <a:rPr lang="en-US" dirty="0">
                <a:solidFill>
                  <a:srgbClr val="FF0000"/>
                </a:solidFill>
              </a:rPr>
              <a:t>IDE </a:t>
            </a:r>
            <a:r>
              <a:rPr lang="en-US" sz="3600" dirty="0">
                <a:solidFill>
                  <a:srgbClr val="FF0000"/>
                </a:solidFill>
              </a:rPr>
              <a:t>(Integrated Development Environment)</a:t>
            </a:r>
            <a:endParaRPr lang="en-US" dirty="0">
              <a:solidFill>
                <a:srgbClr val="FF0000"/>
              </a:solidFill>
            </a:endParaRPr>
          </a:p>
        </p:txBody>
      </p:sp>
      <p:sp>
        <p:nvSpPr>
          <p:cNvPr id="5" name="Content Placeholder 4"/>
          <p:cNvSpPr>
            <a:spLocks noGrp="1"/>
          </p:cNvSpPr>
          <p:nvPr>
            <p:ph idx="1"/>
          </p:nvPr>
        </p:nvSpPr>
        <p:spPr>
          <a:xfrm>
            <a:off x="150934" y="803909"/>
            <a:ext cx="9544263" cy="395023"/>
          </a:xfrm>
        </p:spPr>
        <p:txBody>
          <a:bodyPr>
            <a:normAutofit fontScale="77500" lnSpcReduction="20000"/>
          </a:bodyPr>
          <a:lstStyle/>
          <a:p>
            <a:pPr marL="0" indent="0">
              <a:buNone/>
            </a:pPr>
            <a:r>
              <a:rPr lang="en-US" i="1" dirty="0">
                <a:solidFill>
                  <a:srgbClr val="003087"/>
                </a:solidFill>
              </a:rPr>
              <a:t>Contains the components to help you successfully write a sketch.</a:t>
            </a:r>
          </a:p>
        </p:txBody>
      </p:sp>
      <p:sp>
        <p:nvSpPr>
          <p:cNvPr id="6" name="Slide Number Placeholder 5"/>
          <p:cNvSpPr>
            <a:spLocks noGrp="1"/>
          </p:cNvSpPr>
          <p:nvPr>
            <p:ph type="sldNum" sz="quarter" idx="12"/>
          </p:nvPr>
        </p:nvSpPr>
        <p:spPr/>
        <p:txBody>
          <a:bodyPr/>
          <a:lstStyle/>
          <a:p>
            <a:fld id="{AF9F945A-7155-4828-81E1-722329993529}" type="slidenum">
              <a:rPr lang="en-US" smtClean="0"/>
              <a:t>10</a:t>
            </a:fld>
            <a:endParaRPr lang="en-US"/>
          </a:p>
        </p:txBody>
      </p:sp>
      <p:pic>
        <p:nvPicPr>
          <p:cNvPr id="3" name="Picture 2"/>
          <p:cNvPicPr>
            <a:picLocks noChangeAspect="1"/>
          </p:cNvPicPr>
          <p:nvPr/>
        </p:nvPicPr>
        <p:blipFill>
          <a:blip r:embed="rId2"/>
          <a:stretch>
            <a:fillRect/>
          </a:stretch>
        </p:blipFill>
        <p:spPr>
          <a:xfrm>
            <a:off x="3022750" y="2084189"/>
            <a:ext cx="6361071" cy="4479627"/>
          </a:xfrm>
          <a:prstGeom prst="rect">
            <a:avLst/>
          </a:prstGeom>
        </p:spPr>
      </p:pic>
      <p:sp>
        <p:nvSpPr>
          <p:cNvPr id="4" name="Rectangle 3"/>
          <p:cNvSpPr/>
          <p:nvPr/>
        </p:nvSpPr>
        <p:spPr>
          <a:xfrm>
            <a:off x="4152181" y="4141261"/>
            <a:ext cx="3079241" cy="800219"/>
          </a:xfrm>
          <a:prstGeom prst="rect">
            <a:avLst/>
          </a:prstGeom>
        </p:spPr>
        <p:txBody>
          <a:bodyPr wrap="none">
            <a:spAutoFit/>
          </a:bodyPr>
          <a:lstStyle/>
          <a:p>
            <a:r>
              <a:rPr lang="en-US" sz="2800" dirty="0">
                <a:solidFill>
                  <a:srgbClr val="CB333B"/>
                </a:solidFill>
              </a:rPr>
              <a:t>Text Editor</a:t>
            </a:r>
          </a:p>
          <a:p>
            <a:r>
              <a:rPr lang="en-US" dirty="0">
                <a:solidFill>
                  <a:srgbClr val="CB333B"/>
                </a:solidFill>
              </a:rPr>
              <a:t>(where you write the sketches)</a:t>
            </a:r>
          </a:p>
        </p:txBody>
      </p:sp>
      <p:sp>
        <p:nvSpPr>
          <p:cNvPr id="7" name="Rectangle 6"/>
          <p:cNvSpPr/>
          <p:nvPr/>
        </p:nvSpPr>
        <p:spPr>
          <a:xfrm>
            <a:off x="3659449" y="5801637"/>
            <a:ext cx="4616713" cy="523220"/>
          </a:xfrm>
          <a:prstGeom prst="rect">
            <a:avLst/>
          </a:prstGeom>
        </p:spPr>
        <p:txBody>
          <a:bodyPr wrap="none">
            <a:spAutoFit/>
          </a:bodyPr>
          <a:lstStyle/>
          <a:p>
            <a:r>
              <a:rPr lang="en-US" sz="2800" dirty="0">
                <a:solidFill>
                  <a:srgbClr val="CB333B"/>
                </a:solidFill>
              </a:rPr>
              <a:t>Message Area </a:t>
            </a:r>
            <a:r>
              <a:rPr lang="en-US" dirty="0">
                <a:solidFill>
                  <a:srgbClr val="CB333B"/>
                </a:solidFill>
              </a:rPr>
              <a:t>(alerts you of any issues)</a:t>
            </a:r>
          </a:p>
        </p:txBody>
      </p:sp>
      <p:sp>
        <p:nvSpPr>
          <p:cNvPr id="10" name="Rectangle 9"/>
          <p:cNvSpPr/>
          <p:nvPr/>
        </p:nvSpPr>
        <p:spPr>
          <a:xfrm>
            <a:off x="5271046" y="2353268"/>
            <a:ext cx="1154367" cy="461665"/>
          </a:xfrm>
          <a:prstGeom prst="rect">
            <a:avLst/>
          </a:prstGeom>
          <a:ln w="19050">
            <a:noFill/>
          </a:ln>
        </p:spPr>
        <p:txBody>
          <a:bodyPr wrap="square">
            <a:spAutoFit/>
          </a:bodyPr>
          <a:lstStyle/>
          <a:p>
            <a:pPr algn="ctr"/>
            <a:r>
              <a:rPr lang="en-US" sz="2400" dirty="0">
                <a:solidFill>
                  <a:srgbClr val="CB333B"/>
                </a:solidFill>
              </a:rPr>
              <a:t>Toolbar</a:t>
            </a:r>
          </a:p>
        </p:txBody>
      </p:sp>
      <p:sp>
        <p:nvSpPr>
          <p:cNvPr id="11" name="Rectangle 10"/>
          <p:cNvSpPr/>
          <p:nvPr/>
        </p:nvSpPr>
        <p:spPr>
          <a:xfrm>
            <a:off x="5337520" y="2101356"/>
            <a:ext cx="1054926" cy="461665"/>
          </a:xfrm>
          <a:prstGeom prst="rect">
            <a:avLst/>
          </a:prstGeom>
          <a:ln w="19050">
            <a:noFill/>
          </a:ln>
        </p:spPr>
        <p:txBody>
          <a:bodyPr wrap="square">
            <a:spAutoFit/>
          </a:bodyPr>
          <a:lstStyle/>
          <a:p>
            <a:r>
              <a:rPr lang="en-US" sz="2400" dirty="0">
                <a:solidFill>
                  <a:srgbClr val="CB333B"/>
                </a:solidFill>
              </a:rPr>
              <a:t>Menus</a:t>
            </a:r>
          </a:p>
        </p:txBody>
      </p:sp>
      <p:pic>
        <p:nvPicPr>
          <p:cNvPr id="28" name="Picture 27"/>
          <p:cNvPicPr>
            <a:picLocks noChangeAspect="1"/>
          </p:cNvPicPr>
          <p:nvPr/>
        </p:nvPicPr>
        <p:blipFill>
          <a:blip r:embed="rId3"/>
          <a:stretch>
            <a:fillRect/>
          </a:stretch>
        </p:blipFill>
        <p:spPr>
          <a:xfrm>
            <a:off x="7916304" y="4027813"/>
            <a:ext cx="3466456" cy="1777670"/>
          </a:xfrm>
          <a:prstGeom prst="rect">
            <a:avLst/>
          </a:prstGeom>
        </p:spPr>
      </p:pic>
      <p:sp>
        <p:nvSpPr>
          <p:cNvPr id="56" name="Rectangle 55"/>
          <p:cNvSpPr/>
          <p:nvPr/>
        </p:nvSpPr>
        <p:spPr>
          <a:xfrm>
            <a:off x="8434120" y="4439594"/>
            <a:ext cx="2430824" cy="1077218"/>
          </a:xfrm>
          <a:prstGeom prst="rect">
            <a:avLst/>
          </a:prstGeom>
          <a:solidFill>
            <a:schemeClr val="bg1">
              <a:alpha val="82000"/>
            </a:schemeClr>
          </a:solidFill>
        </p:spPr>
        <p:txBody>
          <a:bodyPr wrap="square">
            <a:spAutoFit/>
          </a:bodyPr>
          <a:lstStyle/>
          <a:p>
            <a:pPr algn="ctr"/>
            <a:r>
              <a:rPr lang="en-US" sz="2800" dirty="0">
                <a:solidFill>
                  <a:srgbClr val="CB333B"/>
                </a:solidFill>
              </a:rPr>
              <a:t>Serial Monitor </a:t>
            </a:r>
            <a:r>
              <a:rPr lang="en-US" dirty="0">
                <a:solidFill>
                  <a:srgbClr val="CB333B"/>
                </a:solidFill>
              </a:rPr>
              <a:t>(prints out information from the Arduino)</a:t>
            </a:r>
          </a:p>
        </p:txBody>
      </p:sp>
      <p:cxnSp>
        <p:nvCxnSpPr>
          <p:cNvPr id="185" name="Straight Arrow Connector 184"/>
          <p:cNvCxnSpPr/>
          <p:nvPr/>
        </p:nvCxnSpPr>
        <p:spPr>
          <a:xfrm flipH="1">
            <a:off x="4393470" y="2380662"/>
            <a:ext cx="989508" cy="0"/>
          </a:xfrm>
          <a:prstGeom prst="straightConnector1">
            <a:avLst/>
          </a:prstGeom>
          <a:ln w="19050">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393678" y="2233827"/>
            <a:ext cx="1736475" cy="461665"/>
            <a:chOff x="1387372" y="2454859"/>
            <a:chExt cx="1736475" cy="461665"/>
          </a:xfrm>
        </p:grpSpPr>
        <p:sp>
          <p:nvSpPr>
            <p:cNvPr id="13" name="Rectangle 12"/>
            <p:cNvSpPr/>
            <p:nvPr/>
          </p:nvSpPr>
          <p:spPr>
            <a:xfrm>
              <a:off x="1387372" y="2454859"/>
              <a:ext cx="1044330" cy="461665"/>
            </a:xfrm>
            <a:prstGeom prst="rect">
              <a:avLst/>
            </a:prstGeom>
            <a:ln w="19050">
              <a:noFill/>
            </a:ln>
          </p:spPr>
          <p:txBody>
            <a:bodyPr wrap="square">
              <a:spAutoFit/>
            </a:bodyPr>
            <a:lstStyle/>
            <a:p>
              <a:pPr algn="ctr"/>
              <a:r>
                <a:rPr lang="en-US" sz="2400" dirty="0">
                  <a:solidFill>
                    <a:srgbClr val="CB333B"/>
                  </a:solidFill>
                </a:rPr>
                <a:t>Verify</a:t>
              </a:r>
            </a:p>
          </p:txBody>
        </p:sp>
        <p:cxnSp>
          <p:nvCxnSpPr>
            <p:cNvPr id="20" name="Straight Arrow Connector 19"/>
            <p:cNvCxnSpPr/>
            <p:nvPr/>
          </p:nvCxnSpPr>
          <p:spPr>
            <a:xfrm>
              <a:off x="2342269" y="2732690"/>
              <a:ext cx="781578" cy="112794"/>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151133" y="1679601"/>
            <a:ext cx="2270883" cy="860875"/>
            <a:chOff x="1144827" y="1900633"/>
            <a:chExt cx="2270883" cy="860875"/>
          </a:xfrm>
        </p:grpSpPr>
        <p:sp>
          <p:nvSpPr>
            <p:cNvPr id="14" name="Rectangle 13"/>
            <p:cNvSpPr/>
            <p:nvPr/>
          </p:nvSpPr>
          <p:spPr>
            <a:xfrm>
              <a:off x="1144827" y="1900633"/>
              <a:ext cx="1340892" cy="461665"/>
            </a:xfrm>
            <a:prstGeom prst="rect">
              <a:avLst/>
            </a:prstGeom>
            <a:ln w="19050">
              <a:noFill/>
            </a:ln>
          </p:spPr>
          <p:txBody>
            <a:bodyPr wrap="square">
              <a:spAutoFit/>
            </a:bodyPr>
            <a:lstStyle/>
            <a:p>
              <a:pPr algn="ctr"/>
              <a:r>
                <a:rPr lang="en-US" sz="2400" dirty="0">
                  <a:solidFill>
                    <a:srgbClr val="CB333B"/>
                  </a:solidFill>
                </a:rPr>
                <a:t>Upload</a:t>
              </a:r>
            </a:p>
          </p:txBody>
        </p:sp>
        <p:cxnSp>
          <p:nvCxnSpPr>
            <p:cNvPr id="21" name="Straight Arrow Connector 20"/>
            <p:cNvCxnSpPr/>
            <p:nvPr/>
          </p:nvCxnSpPr>
          <p:spPr>
            <a:xfrm>
              <a:off x="2342270" y="2243068"/>
              <a:ext cx="1073440" cy="518440"/>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2594399" y="1567999"/>
            <a:ext cx="1686881" cy="1018462"/>
            <a:chOff x="2588093" y="1789031"/>
            <a:chExt cx="1686881" cy="1018462"/>
          </a:xfrm>
        </p:grpSpPr>
        <p:sp>
          <p:nvSpPr>
            <p:cNvPr id="15" name="Rectangle 14"/>
            <p:cNvSpPr/>
            <p:nvPr/>
          </p:nvSpPr>
          <p:spPr>
            <a:xfrm>
              <a:off x="2588093" y="1789031"/>
              <a:ext cx="1686881" cy="461665"/>
            </a:xfrm>
            <a:prstGeom prst="rect">
              <a:avLst/>
            </a:prstGeom>
            <a:ln w="19050">
              <a:noFill/>
            </a:ln>
          </p:spPr>
          <p:txBody>
            <a:bodyPr wrap="square">
              <a:spAutoFit/>
            </a:bodyPr>
            <a:lstStyle/>
            <a:p>
              <a:pPr algn="ctr"/>
              <a:r>
                <a:rPr lang="en-US" sz="2400" dirty="0">
                  <a:solidFill>
                    <a:srgbClr val="CB333B"/>
                  </a:solidFill>
                </a:rPr>
                <a:t>New Sketch</a:t>
              </a:r>
            </a:p>
          </p:txBody>
        </p:sp>
        <p:cxnSp>
          <p:nvCxnSpPr>
            <p:cNvPr id="22" name="Straight Arrow Connector 21"/>
            <p:cNvCxnSpPr/>
            <p:nvPr/>
          </p:nvCxnSpPr>
          <p:spPr>
            <a:xfrm flipH="1">
              <a:off x="3627358" y="2207773"/>
              <a:ext cx="21065" cy="599720"/>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849855" y="1442042"/>
            <a:ext cx="1191633" cy="1119103"/>
            <a:chOff x="3843549" y="1663074"/>
            <a:chExt cx="1191633" cy="1119103"/>
          </a:xfrm>
        </p:grpSpPr>
        <p:sp>
          <p:nvSpPr>
            <p:cNvPr id="16" name="Rectangle 15"/>
            <p:cNvSpPr/>
            <p:nvPr/>
          </p:nvSpPr>
          <p:spPr>
            <a:xfrm>
              <a:off x="3990851" y="1663074"/>
              <a:ext cx="1044331" cy="461665"/>
            </a:xfrm>
            <a:prstGeom prst="rect">
              <a:avLst/>
            </a:prstGeom>
            <a:ln w="19050">
              <a:noFill/>
            </a:ln>
          </p:spPr>
          <p:txBody>
            <a:bodyPr wrap="square">
              <a:spAutoFit/>
            </a:bodyPr>
            <a:lstStyle/>
            <a:p>
              <a:pPr algn="ctr"/>
              <a:r>
                <a:rPr lang="en-US" sz="2400" dirty="0">
                  <a:solidFill>
                    <a:srgbClr val="CB333B"/>
                  </a:solidFill>
                </a:rPr>
                <a:t>Open</a:t>
              </a:r>
            </a:p>
          </p:txBody>
        </p:sp>
        <p:cxnSp>
          <p:nvCxnSpPr>
            <p:cNvPr id="23" name="Straight Arrow Connector 22"/>
            <p:cNvCxnSpPr/>
            <p:nvPr/>
          </p:nvCxnSpPr>
          <p:spPr>
            <a:xfrm flipH="1">
              <a:off x="3843549" y="2061094"/>
              <a:ext cx="543614" cy="721083"/>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062337" y="1662793"/>
            <a:ext cx="1531637" cy="936691"/>
            <a:chOff x="4056031" y="1883825"/>
            <a:chExt cx="1531637" cy="936691"/>
          </a:xfrm>
        </p:grpSpPr>
        <p:sp>
          <p:nvSpPr>
            <p:cNvPr id="17" name="Rectangle 16"/>
            <p:cNvSpPr/>
            <p:nvPr/>
          </p:nvSpPr>
          <p:spPr>
            <a:xfrm>
              <a:off x="4543337" y="1883825"/>
              <a:ext cx="1044331" cy="461665"/>
            </a:xfrm>
            <a:prstGeom prst="rect">
              <a:avLst/>
            </a:prstGeom>
            <a:ln w="19050">
              <a:noFill/>
            </a:ln>
          </p:spPr>
          <p:txBody>
            <a:bodyPr wrap="square">
              <a:spAutoFit/>
            </a:bodyPr>
            <a:lstStyle/>
            <a:p>
              <a:pPr algn="ctr"/>
              <a:r>
                <a:rPr lang="en-US" sz="2400" dirty="0">
                  <a:solidFill>
                    <a:srgbClr val="CB333B"/>
                  </a:solidFill>
                </a:rPr>
                <a:t>Save</a:t>
              </a:r>
            </a:p>
          </p:txBody>
        </p:sp>
        <p:cxnSp>
          <p:nvCxnSpPr>
            <p:cNvPr id="24" name="Straight Arrow Connector 23"/>
            <p:cNvCxnSpPr/>
            <p:nvPr/>
          </p:nvCxnSpPr>
          <p:spPr>
            <a:xfrm flipH="1">
              <a:off x="4056031" y="2231691"/>
              <a:ext cx="743147" cy="588825"/>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163130" y="1657479"/>
            <a:ext cx="2566435" cy="882997"/>
            <a:chOff x="9156824" y="1878511"/>
            <a:chExt cx="2566435" cy="882997"/>
          </a:xfrm>
        </p:grpSpPr>
        <p:sp>
          <p:nvSpPr>
            <p:cNvPr id="18" name="Rectangle 17"/>
            <p:cNvSpPr/>
            <p:nvPr/>
          </p:nvSpPr>
          <p:spPr>
            <a:xfrm>
              <a:off x="9542106" y="1878511"/>
              <a:ext cx="2181153" cy="461665"/>
            </a:xfrm>
            <a:prstGeom prst="rect">
              <a:avLst/>
            </a:prstGeom>
            <a:ln w="19050">
              <a:noFill/>
            </a:ln>
          </p:spPr>
          <p:txBody>
            <a:bodyPr wrap="square">
              <a:spAutoFit/>
            </a:bodyPr>
            <a:lstStyle/>
            <a:p>
              <a:pPr algn="ctr"/>
              <a:r>
                <a:rPr lang="en-US" sz="2400" dirty="0">
                  <a:solidFill>
                    <a:srgbClr val="CB333B"/>
                  </a:solidFill>
                </a:rPr>
                <a:t>Serial Monitor</a:t>
              </a:r>
            </a:p>
          </p:txBody>
        </p:sp>
        <p:cxnSp>
          <p:nvCxnSpPr>
            <p:cNvPr id="25" name="Straight Arrow Connector 24"/>
            <p:cNvCxnSpPr/>
            <p:nvPr/>
          </p:nvCxnSpPr>
          <p:spPr>
            <a:xfrm flipH="1">
              <a:off x="9156824" y="2148211"/>
              <a:ext cx="486402" cy="613297"/>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9163130" y="2049993"/>
            <a:ext cx="2040529" cy="798689"/>
            <a:chOff x="9156824" y="2271025"/>
            <a:chExt cx="2040529" cy="798689"/>
          </a:xfrm>
        </p:grpSpPr>
        <p:sp>
          <p:nvSpPr>
            <p:cNvPr id="19" name="Rectangle 18"/>
            <p:cNvSpPr/>
            <p:nvPr/>
          </p:nvSpPr>
          <p:spPr>
            <a:xfrm>
              <a:off x="9464226" y="2271025"/>
              <a:ext cx="1733127" cy="461665"/>
            </a:xfrm>
            <a:prstGeom prst="rect">
              <a:avLst/>
            </a:prstGeom>
            <a:ln w="19050">
              <a:noFill/>
            </a:ln>
          </p:spPr>
          <p:txBody>
            <a:bodyPr wrap="square">
              <a:spAutoFit/>
            </a:bodyPr>
            <a:lstStyle/>
            <a:p>
              <a:pPr algn="ctr"/>
              <a:r>
                <a:rPr lang="en-US" sz="2400" dirty="0">
                  <a:solidFill>
                    <a:srgbClr val="CB333B"/>
                  </a:solidFill>
                </a:rPr>
                <a:t>Tab Control</a:t>
              </a:r>
            </a:p>
          </p:txBody>
        </p:sp>
        <p:cxnSp>
          <p:nvCxnSpPr>
            <p:cNvPr id="26" name="Straight Arrow Connector 25"/>
            <p:cNvCxnSpPr/>
            <p:nvPr/>
          </p:nvCxnSpPr>
          <p:spPr>
            <a:xfrm flipH="1">
              <a:off x="9156824" y="2669438"/>
              <a:ext cx="532067" cy="400276"/>
            </a:xfrm>
            <a:prstGeom prst="straightConnector1">
              <a:avLst/>
            </a:prstGeom>
            <a:ln w="28575">
              <a:solidFill>
                <a:srgbClr val="CB333B"/>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flipH="1">
            <a:off x="4278301" y="2624452"/>
            <a:ext cx="989508" cy="0"/>
          </a:xfrm>
          <a:prstGeom prst="straightConnector1">
            <a:avLst/>
          </a:prstGeom>
          <a:ln w="19050">
            <a:solidFill>
              <a:srgbClr val="CB333B"/>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D49ED943-7FB1-4975-B336-53190A48861E}"/>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20463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5" y="66296"/>
            <a:ext cx="10515600" cy="853467"/>
          </a:xfrm>
        </p:spPr>
        <p:txBody>
          <a:bodyPr/>
          <a:lstStyle/>
          <a:p>
            <a:r>
              <a:rPr lang="en-US" dirty="0"/>
              <a:t>How is the code structured?</a:t>
            </a:r>
          </a:p>
        </p:txBody>
      </p:sp>
      <p:sp>
        <p:nvSpPr>
          <p:cNvPr id="3" name="Content Placeholder 2"/>
          <p:cNvSpPr>
            <a:spLocks noGrp="1"/>
          </p:cNvSpPr>
          <p:nvPr>
            <p:ph idx="1"/>
          </p:nvPr>
        </p:nvSpPr>
        <p:spPr>
          <a:xfrm>
            <a:off x="252353" y="812293"/>
            <a:ext cx="10515600" cy="621611"/>
          </a:xfrm>
        </p:spPr>
        <p:txBody>
          <a:bodyPr>
            <a:normAutofit fontScale="92500"/>
          </a:bodyPr>
          <a:lstStyle/>
          <a:p>
            <a:pPr marL="0" indent="0">
              <a:buNone/>
            </a:pPr>
            <a:r>
              <a:rPr lang="en-US" dirty="0">
                <a:solidFill>
                  <a:srgbClr val="003087"/>
                </a:solidFill>
              </a:rPr>
              <a:t>Open the example sketch: Blink (File </a:t>
            </a:r>
            <a:r>
              <a:rPr lang="en-US" sz="2000" dirty="0">
                <a:solidFill>
                  <a:srgbClr val="003087"/>
                </a:solidFill>
                <a:sym typeface="Wingdings" panose="05000000000000000000" pitchFamily="2" charset="2"/>
              </a:rPr>
              <a:t> </a:t>
            </a:r>
            <a:r>
              <a:rPr lang="en-US" dirty="0">
                <a:solidFill>
                  <a:srgbClr val="003087"/>
                </a:solidFill>
                <a:sym typeface="Wingdings" panose="05000000000000000000" pitchFamily="2" charset="2"/>
              </a:rPr>
              <a:t>Examples</a:t>
            </a:r>
            <a:r>
              <a:rPr lang="en-US" sz="2000" dirty="0">
                <a:solidFill>
                  <a:srgbClr val="003087"/>
                </a:solidFill>
                <a:sym typeface="Wingdings" panose="05000000000000000000" pitchFamily="2" charset="2"/>
              </a:rPr>
              <a:t>  </a:t>
            </a:r>
            <a:r>
              <a:rPr lang="en-US" dirty="0">
                <a:solidFill>
                  <a:srgbClr val="003087"/>
                </a:solidFill>
                <a:sym typeface="Wingdings" panose="05000000000000000000" pitchFamily="2" charset="2"/>
              </a:rPr>
              <a:t>Basics </a:t>
            </a:r>
            <a:r>
              <a:rPr lang="en-US" sz="2000" dirty="0">
                <a:solidFill>
                  <a:srgbClr val="003087"/>
                </a:solidFill>
                <a:sym typeface="Wingdings" panose="05000000000000000000" pitchFamily="2" charset="2"/>
              </a:rPr>
              <a:t></a:t>
            </a:r>
            <a:r>
              <a:rPr lang="en-US" dirty="0">
                <a:solidFill>
                  <a:srgbClr val="003087"/>
                </a:solidFill>
                <a:sym typeface="Wingdings" panose="05000000000000000000" pitchFamily="2" charset="2"/>
              </a:rPr>
              <a:t> Blink)</a:t>
            </a:r>
            <a:endParaRPr lang="en-US" dirty="0">
              <a:solidFill>
                <a:srgbClr val="003087"/>
              </a:solidFill>
            </a:endParaRPr>
          </a:p>
          <a:p>
            <a:endParaRPr lang="en-US" dirty="0"/>
          </a:p>
        </p:txBody>
      </p:sp>
      <p:sp>
        <p:nvSpPr>
          <p:cNvPr id="5" name="Slide Number Placeholder 4"/>
          <p:cNvSpPr>
            <a:spLocks noGrp="1"/>
          </p:cNvSpPr>
          <p:nvPr>
            <p:ph type="sldNum" sz="quarter" idx="12"/>
          </p:nvPr>
        </p:nvSpPr>
        <p:spPr/>
        <p:txBody>
          <a:bodyPr/>
          <a:lstStyle/>
          <a:p>
            <a:fld id="{AF9F945A-7155-4828-81E1-722329993529}" type="slidenum">
              <a:rPr lang="en-US" smtClean="0"/>
              <a:t>11</a:t>
            </a:fld>
            <a:endParaRPr lang="en-US"/>
          </a:p>
        </p:txBody>
      </p:sp>
      <p:pic>
        <p:nvPicPr>
          <p:cNvPr id="4" name="Picture 3"/>
          <p:cNvPicPr>
            <a:picLocks noChangeAspect="1"/>
          </p:cNvPicPr>
          <p:nvPr/>
        </p:nvPicPr>
        <p:blipFill>
          <a:blip r:embed="rId2"/>
          <a:stretch>
            <a:fillRect/>
          </a:stretch>
        </p:blipFill>
        <p:spPr>
          <a:xfrm>
            <a:off x="926758" y="2165420"/>
            <a:ext cx="3201836" cy="3682314"/>
          </a:xfrm>
          <a:prstGeom prst="rect">
            <a:avLst/>
          </a:prstGeom>
        </p:spPr>
      </p:pic>
      <p:grpSp>
        <p:nvGrpSpPr>
          <p:cNvPr id="36" name="Group 35"/>
          <p:cNvGrpSpPr/>
          <p:nvPr/>
        </p:nvGrpSpPr>
        <p:grpSpPr>
          <a:xfrm>
            <a:off x="980141" y="1907150"/>
            <a:ext cx="10172514" cy="3502209"/>
            <a:chOff x="980141" y="2064800"/>
            <a:chExt cx="10172514" cy="3502209"/>
          </a:xfrm>
        </p:grpSpPr>
        <p:sp>
          <p:nvSpPr>
            <p:cNvPr id="7" name="Rectangle 6"/>
            <p:cNvSpPr/>
            <p:nvPr/>
          </p:nvSpPr>
          <p:spPr>
            <a:xfrm>
              <a:off x="980141" y="2785035"/>
              <a:ext cx="3023448" cy="15120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4003589" y="2064800"/>
              <a:ext cx="877693" cy="720236"/>
            </a:xfrm>
            <a:prstGeom prst="line">
              <a:avLst/>
            </a:prstGeom>
            <a:ln w="38100">
              <a:solidFill>
                <a:srgbClr val="CB333B"/>
              </a:solidFill>
              <a:prstDash val="sys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003589" y="4297082"/>
              <a:ext cx="783564" cy="1246016"/>
            </a:xfrm>
            <a:prstGeom prst="line">
              <a:avLst/>
            </a:prstGeom>
            <a:ln w="38100">
              <a:solidFill>
                <a:srgbClr val="CB333B"/>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881282" y="2150076"/>
              <a:ext cx="6271373" cy="3393022"/>
            </a:xfrm>
            <a:prstGeom prst="rect">
              <a:avLst/>
            </a:prstGeom>
            <a:ln w="57150">
              <a:solidFill>
                <a:srgbClr val="CB333B"/>
              </a:solidFill>
            </a:ln>
          </p:spPr>
        </p:pic>
        <p:sp>
          <p:nvSpPr>
            <p:cNvPr id="35" name="Rectangle 34"/>
            <p:cNvSpPr/>
            <p:nvPr/>
          </p:nvSpPr>
          <p:spPr>
            <a:xfrm>
              <a:off x="6858000" y="3751127"/>
              <a:ext cx="4087906" cy="1815882"/>
            </a:xfrm>
            <a:prstGeom prst="rect">
              <a:avLst/>
            </a:prstGeom>
          </p:spPr>
          <p:txBody>
            <a:bodyPr wrap="square">
              <a:spAutoFit/>
            </a:bodyPr>
            <a:lstStyle/>
            <a:p>
              <a:r>
                <a:rPr lang="en-US" sz="2800" dirty="0">
                  <a:solidFill>
                    <a:srgbClr val="CB333B"/>
                  </a:solidFill>
                </a:rPr>
                <a:t>Header Section – contains information/comments on preceding sketch. It can sometimes contain code.</a:t>
              </a:r>
            </a:p>
          </p:txBody>
        </p:sp>
      </p:grpSp>
      <p:sp>
        <p:nvSpPr>
          <p:cNvPr id="6" name="Footer Placeholder 5">
            <a:extLst>
              <a:ext uri="{FF2B5EF4-FFF2-40B4-BE49-F238E27FC236}">
                <a16:creationId xmlns:a16="http://schemas.microsoft.com/office/drawing/2014/main" id="{EA66EEB8-28D7-4494-9C21-AB8E3CEC8A65}"/>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31310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5" y="66296"/>
            <a:ext cx="10515600" cy="853467"/>
          </a:xfrm>
        </p:spPr>
        <p:txBody>
          <a:bodyPr/>
          <a:lstStyle/>
          <a:p>
            <a:r>
              <a:rPr lang="en-US" dirty="0"/>
              <a:t>How is the code structured?</a:t>
            </a:r>
          </a:p>
        </p:txBody>
      </p:sp>
      <p:sp>
        <p:nvSpPr>
          <p:cNvPr id="3" name="Content Placeholder 2"/>
          <p:cNvSpPr>
            <a:spLocks noGrp="1"/>
          </p:cNvSpPr>
          <p:nvPr>
            <p:ph idx="1"/>
          </p:nvPr>
        </p:nvSpPr>
        <p:spPr>
          <a:xfrm>
            <a:off x="252353" y="812293"/>
            <a:ext cx="10515600" cy="621611"/>
          </a:xfrm>
        </p:spPr>
        <p:txBody>
          <a:bodyPr>
            <a:normAutofit fontScale="92500"/>
          </a:bodyPr>
          <a:lstStyle/>
          <a:p>
            <a:pPr marL="0" indent="0">
              <a:buNone/>
            </a:pPr>
            <a:r>
              <a:rPr lang="en-US" dirty="0">
                <a:solidFill>
                  <a:srgbClr val="003087"/>
                </a:solidFill>
              </a:rPr>
              <a:t>Open the example sketch: Blink (File </a:t>
            </a:r>
            <a:r>
              <a:rPr lang="en-US" sz="2000" dirty="0">
                <a:solidFill>
                  <a:srgbClr val="003087"/>
                </a:solidFill>
                <a:sym typeface="Wingdings" panose="05000000000000000000" pitchFamily="2" charset="2"/>
              </a:rPr>
              <a:t> </a:t>
            </a:r>
            <a:r>
              <a:rPr lang="en-US" dirty="0">
                <a:solidFill>
                  <a:srgbClr val="003087"/>
                </a:solidFill>
                <a:sym typeface="Wingdings" panose="05000000000000000000" pitchFamily="2" charset="2"/>
              </a:rPr>
              <a:t>Examples</a:t>
            </a:r>
            <a:r>
              <a:rPr lang="en-US" sz="2000" dirty="0">
                <a:solidFill>
                  <a:srgbClr val="003087"/>
                </a:solidFill>
                <a:sym typeface="Wingdings" panose="05000000000000000000" pitchFamily="2" charset="2"/>
              </a:rPr>
              <a:t>  </a:t>
            </a:r>
            <a:r>
              <a:rPr lang="en-US" dirty="0">
                <a:solidFill>
                  <a:srgbClr val="003087"/>
                </a:solidFill>
                <a:sym typeface="Wingdings" panose="05000000000000000000" pitchFamily="2" charset="2"/>
              </a:rPr>
              <a:t>Basics </a:t>
            </a:r>
            <a:r>
              <a:rPr lang="en-US" sz="2000" dirty="0">
                <a:solidFill>
                  <a:srgbClr val="003087"/>
                </a:solidFill>
                <a:sym typeface="Wingdings" panose="05000000000000000000" pitchFamily="2" charset="2"/>
              </a:rPr>
              <a:t></a:t>
            </a:r>
            <a:r>
              <a:rPr lang="en-US" dirty="0">
                <a:solidFill>
                  <a:srgbClr val="003087"/>
                </a:solidFill>
                <a:sym typeface="Wingdings" panose="05000000000000000000" pitchFamily="2" charset="2"/>
              </a:rPr>
              <a:t> Blink)</a:t>
            </a:r>
            <a:endParaRPr lang="en-US" dirty="0">
              <a:solidFill>
                <a:srgbClr val="003087"/>
              </a:solidFill>
            </a:endParaRPr>
          </a:p>
          <a:p>
            <a:endParaRPr lang="en-US" dirty="0"/>
          </a:p>
        </p:txBody>
      </p:sp>
      <p:sp>
        <p:nvSpPr>
          <p:cNvPr id="5" name="Slide Number Placeholder 4"/>
          <p:cNvSpPr>
            <a:spLocks noGrp="1"/>
          </p:cNvSpPr>
          <p:nvPr>
            <p:ph type="sldNum" sz="quarter" idx="12"/>
          </p:nvPr>
        </p:nvSpPr>
        <p:spPr/>
        <p:txBody>
          <a:bodyPr/>
          <a:lstStyle/>
          <a:p>
            <a:fld id="{AF9F945A-7155-4828-81E1-722329993529}" type="slidenum">
              <a:rPr lang="en-US" smtClean="0"/>
              <a:t>12</a:t>
            </a:fld>
            <a:endParaRPr lang="en-US" dirty="0"/>
          </a:p>
        </p:txBody>
      </p:sp>
      <p:pic>
        <p:nvPicPr>
          <p:cNvPr id="4" name="Picture 3"/>
          <p:cNvPicPr>
            <a:picLocks noChangeAspect="1"/>
          </p:cNvPicPr>
          <p:nvPr/>
        </p:nvPicPr>
        <p:blipFill>
          <a:blip r:embed="rId2"/>
          <a:stretch>
            <a:fillRect/>
          </a:stretch>
        </p:blipFill>
        <p:spPr>
          <a:xfrm>
            <a:off x="926758" y="2165420"/>
            <a:ext cx="3201836" cy="3682314"/>
          </a:xfrm>
          <a:prstGeom prst="rect">
            <a:avLst/>
          </a:prstGeom>
        </p:spPr>
      </p:pic>
      <p:grpSp>
        <p:nvGrpSpPr>
          <p:cNvPr id="44" name="Group 43"/>
          <p:cNvGrpSpPr/>
          <p:nvPr/>
        </p:nvGrpSpPr>
        <p:grpSpPr>
          <a:xfrm>
            <a:off x="980141" y="3208355"/>
            <a:ext cx="10954504" cy="2973540"/>
            <a:chOff x="980141" y="3366005"/>
            <a:chExt cx="10954504" cy="2973540"/>
          </a:xfrm>
        </p:grpSpPr>
        <p:sp>
          <p:nvSpPr>
            <p:cNvPr id="37" name="Rectangle 36"/>
            <p:cNvSpPr/>
            <p:nvPr/>
          </p:nvSpPr>
          <p:spPr>
            <a:xfrm>
              <a:off x="980141" y="4360322"/>
              <a:ext cx="3023448" cy="3987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a:stretch>
              <a:fillRect/>
            </a:stretch>
          </p:blipFill>
          <p:spPr>
            <a:xfrm>
              <a:off x="4881282" y="3366005"/>
              <a:ext cx="7053363" cy="1219442"/>
            </a:xfrm>
            <a:prstGeom prst="rect">
              <a:avLst/>
            </a:prstGeom>
            <a:ln w="57150">
              <a:solidFill>
                <a:srgbClr val="CB333B"/>
              </a:solidFill>
            </a:ln>
          </p:spPr>
        </p:pic>
        <p:cxnSp>
          <p:nvCxnSpPr>
            <p:cNvPr id="40" name="Straight Connector 39"/>
            <p:cNvCxnSpPr/>
            <p:nvPr/>
          </p:nvCxnSpPr>
          <p:spPr>
            <a:xfrm flipV="1">
              <a:off x="4003589" y="4612341"/>
              <a:ext cx="877693" cy="146706"/>
            </a:xfrm>
            <a:prstGeom prst="line">
              <a:avLst/>
            </a:prstGeom>
            <a:ln w="38100">
              <a:solidFill>
                <a:srgbClr val="CB333B"/>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003589" y="3410582"/>
              <a:ext cx="877693" cy="949740"/>
            </a:xfrm>
            <a:prstGeom prst="line">
              <a:avLst/>
            </a:prstGeom>
            <a:ln w="38100">
              <a:solidFill>
                <a:srgbClr val="CB333B"/>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863349" y="4523663"/>
              <a:ext cx="5615608" cy="1815882"/>
            </a:xfrm>
            <a:prstGeom prst="rect">
              <a:avLst/>
            </a:prstGeom>
          </p:spPr>
          <p:txBody>
            <a:bodyPr wrap="square">
              <a:spAutoFit/>
            </a:bodyPr>
            <a:lstStyle/>
            <a:p>
              <a:r>
                <a:rPr lang="en-US" sz="2800" b="1" dirty="0">
                  <a:solidFill>
                    <a:srgbClr val="CB333B"/>
                  </a:solidFill>
                </a:rPr>
                <a:t>Setup Function </a:t>
              </a:r>
              <a:r>
                <a:rPr lang="en-US" sz="2800" dirty="0">
                  <a:solidFill>
                    <a:srgbClr val="CB333B"/>
                  </a:solidFill>
                </a:rPr>
                <a:t>– executed only once at the start. Initialize variables, pin modes, and start using libraries in this section.</a:t>
              </a:r>
            </a:p>
          </p:txBody>
        </p:sp>
      </p:grpSp>
      <p:sp>
        <p:nvSpPr>
          <p:cNvPr id="6" name="Footer Placeholder 5">
            <a:extLst>
              <a:ext uri="{FF2B5EF4-FFF2-40B4-BE49-F238E27FC236}">
                <a16:creationId xmlns:a16="http://schemas.microsoft.com/office/drawing/2014/main" id="{2B1D8D1C-991E-41D3-909E-247644717E2C}"/>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2323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5" y="66296"/>
            <a:ext cx="10515600" cy="853467"/>
          </a:xfrm>
        </p:spPr>
        <p:txBody>
          <a:bodyPr/>
          <a:lstStyle/>
          <a:p>
            <a:r>
              <a:rPr lang="en-US" dirty="0"/>
              <a:t>How is the code structured?</a:t>
            </a:r>
          </a:p>
        </p:txBody>
      </p:sp>
      <p:sp>
        <p:nvSpPr>
          <p:cNvPr id="3" name="Content Placeholder 2"/>
          <p:cNvSpPr>
            <a:spLocks noGrp="1"/>
          </p:cNvSpPr>
          <p:nvPr>
            <p:ph idx="1"/>
          </p:nvPr>
        </p:nvSpPr>
        <p:spPr>
          <a:xfrm>
            <a:off x="252353" y="812293"/>
            <a:ext cx="10515600" cy="621611"/>
          </a:xfrm>
        </p:spPr>
        <p:txBody>
          <a:bodyPr>
            <a:normAutofit fontScale="92500"/>
          </a:bodyPr>
          <a:lstStyle/>
          <a:p>
            <a:pPr marL="0" indent="0">
              <a:buNone/>
            </a:pPr>
            <a:r>
              <a:rPr lang="en-US" dirty="0">
                <a:solidFill>
                  <a:srgbClr val="003087"/>
                </a:solidFill>
              </a:rPr>
              <a:t>Open the example sketch: Blink (File </a:t>
            </a:r>
            <a:r>
              <a:rPr lang="en-US" sz="2000" dirty="0">
                <a:solidFill>
                  <a:srgbClr val="003087"/>
                </a:solidFill>
                <a:sym typeface="Wingdings" panose="05000000000000000000" pitchFamily="2" charset="2"/>
              </a:rPr>
              <a:t> </a:t>
            </a:r>
            <a:r>
              <a:rPr lang="en-US" dirty="0">
                <a:solidFill>
                  <a:srgbClr val="003087"/>
                </a:solidFill>
                <a:sym typeface="Wingdings" panose="05000000000000000000" pitchFamily="2" charset="2"/>
              </a:rPr>
              <a:t>Examples</a:t>
            </a:r>
            <a:r>
              <a:rPr lang="en-US" sz="2000" dirty="0">
                <a:solidFill>
                  <a:srgbClr val="003087"/>
                </a:solidFill>
                <a:sym typeface="Wingdings" panose="05000000000000000000" pitchFamily="2" charset="2"/>
              </a:rPr>
              <a:t>  </a:t>
            </a:r>
            <a:r>
              <a:rPr lang="en-US" dirty="0">
                <a:solidFill>
                  <a:srgbClr val="003087"/>
                </a:solidFill>
                <a:sym typeface="Wingdings" panose="05000000000000000000" pitchFamily="2" charset="2"/>
              </a:rPr>
              <a:t>Basics </a:t>
            </a:r>
            <a:r>
              <a:rPr lang="en-US" sz="2000" dirty="0">
                <a:solidFill>
                  <a:srgbClr val="003087"/>
                </a:solidFill>
                <a:sym typeface="Wingdings" panose="05000000000000000000" pitchFamily="2" charset="2"/>
              </a:rPr>
              <a:t></a:t>
            </a:r>
            <a:r>
              <a:rPr lang="en-US" dirty="0">
                <a:solidFill>
                  <a:srgbClr val="003087"/>
                </a:solidFill>
                <a:sym typeface="Wingdings" panose="05000000000000000000" pitchFamily="2" charset="2"/>
              </a:rPr>
              <a:t> Blink)</a:t>
            </a:r>
            <a:endParaRPr lang="en-US" dirty="0">
              <a:solidFill>
                <a:srgbClr val="003087"/>
              </a:solidFill>
            </a:endParaRPr>
          </a:p>
          <a:p>
            <a:endParaRPr lang="en-US" dirty="0"/>
          </a:p>
        </p:txBody>
      </p:sp>
      <p:sp>
        <p:nvSpPr>
          <p:cNvPr id="5" name="Slide Number Placeholder 4"/>
          <p:cNvSpPr>
            <a:spLocks noGrp="1"/>
          </p:cNvSpPr>
          <p:nvPr>
            <p:ph type="sldNum" sz="quarter" idx="12"/>
          </p:nvPr>
        </p:nvSpPr>
        <p:spPr/>
        <p:txBody>
          <a:bodyPr/>
          <a:lstStyle/>
          <a:p>
            <a:fld id="{AF9F945A-7155-4828-81E1-722329993529}" type="slidenum">
              <a:rPr lang="en-US" smtClean="0"/>
              <a:t>13</a:t>
            </a:fld>
            <a:endParaRPr lang="en-US"/>
          </a:p>
        </p:txBody>
      </p:sp>
      <p:pic>
        <p:nvPicPr>
          <p:cNvPr id="4" name="Picture 3"/>
          <p:cNvPicPr>
            <a:picLocks noChangeAspect="1"/>
          </p:cNvPicPr>
          <p:nvPr/>
        </p:nvPicPr>
        <p:blipFill>
          <a:blip r:embed="rId2"/>
          <a:stretch>
            <a:fillRect/>
          </a:stretch>
        </p:blipFill>
        <p:spPr>
          <a:xfrm>
            <a:off x="926758" y="2165420"/>
            <a:ext cx="3201836" cy="3682314"/>
          </a:xfrm>
          <a:prstGeom prst="rect">
            <a:avLst/>
          </a:prstGeom>
        </p:spPr>
      </p:pic>
      <p:grpSp>
        <p:nvGrpSpPr>
          <p:cNvPr id="53" name="Group 52"/>
          <p:cNvGrpSpPr/>
          <p:nvPr/>
        </p:nvGrpSpPr>
        <p:grpSpPr>
          <a:xfrm>
            <a:off x="980141" y="2531767"/>
            <a:ext cx="11064846" cy="3833330"/>
            <a:chOff x="980141" y="2689417"/>
            <a:chExt cx="11064846" cy="3833330"/>
          </a:xfrm>
        </p:grpSpPr>
        <p:pic>
          <p:nvPicPr>
            <p:cNvPr id="45" name="Picture 44"/>
            <p:cNvPicPr>
              <a:picLocks noChangeAspect="1"/>
            </p:cNvPicPr>
            <p:nvPr/>
          </p:nvPicPr>
          <p:blipFill>
            <a:blip r:embed="rId3"/>
            <a:stretch>
              <a:fillRect/>
            </a:stretch>
          </p:blipFill>
          <p:spPr>
            <a:xfrm>
              <a:off x="4881282" y="4970611"/>
              <a:ext cx="7163705" cy="1552136"/>
            </a:xfrm>
            <a:prstGeom prst="rect">
              <a:avLst/>
            </a:prstGeom>
            <a:ln w="57150">
              <a:solidFill>
                <a:srgbClr val="CB333B"/>
              </a:solidFill>
            </a:ln>
          </p:spPr>
        </p:pic>
        <p:sp>
          <p:nvSpPr>
            <p:cNvPr id="46" name="Rectangle 45"/>
            <p:cNvSpPr/>
            <p:nvPr/>
          </p:nvSpPr>
          <p:spPr>
            <a:xfrm>
              <a:off x="980141" y="4771745"/>
              <a:ext cx="3023448" cy="5851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3997782" y="4771791"/>
              <a:ext cx="836132" cy="160250"/>
            </a:xfrm>
            <a:prstGeom prst="line">
              <a:avLst/>
            </a:prstGeom>
            <a:ln w="38100">
              <a:solidFill>
                <a:srgbClr val="CB333B"/>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03589" y="5356940"/>
              <a:ext cx="839716" cy="1110409"/>
            </a:xfrm>
            <a:prstGeom prst="line">
              <a:avLst/>
            </a:prstGeom>
            <a:ln w="38100">
              <a:solidFill>
                <a:srgbClr val="CB333B"/>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230695" y="2689417"/>
              <a:ext cx="6612162" cy="1569660"/>
            </a:xfrm>
            <a:prstGeom prst="rect">
              <a:avLst/>
            </a:prstGeom>
          </p:spPr>
          <p:txBody>
            <a:bodyPr wrap="square">
              <a:spAutoFit/>
            </a:bodyPr>
            <a:lstStyle/>
            <a:p>
              <a:r>
                <a:rPr lang="en-US" sz="3200" b="1" dirty="0">
                  <a:solidFill>
                    <a:srgbClr val="CB333B"/>
                  </a:solidFill>
                </a:rPr>
                <a:t>Loop Function </a:t>
              </a:r>
              <a:r>
                <a:rPr lang="en-US" sz="3200" dirty="0">
                  <a:solidFill>
                    <a:srgbClr val="CB333B"/>
                  </a:solidFill>
                </a:rPr>
                <a:t>– Repeated indefinitely. This section contains code that tells the Arduino what to do.</a:t>
              </a:r>
            </a:p>
          </p:txBody>
        </p:sp>
      </p:grpSp>
      <p:sp>
        <p:nvSpPr>
          <p:cNvPr id="6" name="Footer Placeholder 5">
            <a:extLst>
              <a:ext uri="{FF2B5EF4-FFF2-40B4-BE49-F238E27FC236}">
                <a16:creationId xmlns:a16="http://schemas.microsoft.com/office/drawing/2014/main" id="{6D6DB503-4039-4F40-9A3E-381DDBF21807}"/>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40340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83266"/>
            <a:ext cx="10515600" cy="1325563"/>
          </a:xfrm>
        </p:spPr>
        <p:txBody>
          <a:bodyPr/>
          <a:lstStyle/>
          <a:p>
            <a:r>
              <a:rPr lang="en-US" dirty="0"/>
              <a:t>How does the code work?</a:t>
            </a:r>
          </a:p>
        </p:txBody>
      </p:sp>
      <p:sp>
        <p:nvSpPr>
          <p:cNvPr id="5" name="Slide Number Placeholder 4"/>
          <p:cNvSpPr>
            <a:spLocks noGrp="1"/>
          </p:cNvSpPr>
          <p:nvPr>
            <p:ph type="sldNum" sz="quarter" idx="12"/>
          </p:nvPr>
        </p:nvSpPr>
        <p:spPr/>
        <p:txBody>
          <a:bodyPr/>
          <a:lstStyle/>
          <a:p>
            <a:fld id="{AF9F945A-7155-4828-81E1-722329993529}" type="slidenum">
              <a:rPr lang="en-US" smtClean="0"/>
              <a:t>14</a:t>
            </a:fld>
            <a:endParaRPr lang="en-US"/>
          </a:p>
        </p:txBody>
      </p:sp>
      <p:pic>
        <p:nvPicPr>
          <p:cNvPr id="4" name="Picture 3"/>
          <p:cNvPicPr>
            <a:picLocks noChangeAspect="1"/>
          </p:cNvPicPr>
          <p:nvPr/>
        </p:nvPicPr>
        <p:blipFill rotWithShape="1">
          <a:blip r:embed="rId2"/>
          <a:srcRect t="1" b="300"/>
          <a:stretch/>
        </p:blipFill>
        <p:spPr>
          <a:xfrm>
            <a:off x="380655" y="1251109"/>
            <a:ext cx="10470393" cy="4090911"/>
          </a:xfrm>
          <a:prstGeom prst="rect">
            <a:avLst/>
          </a:prstGeom>
        </p:spPr>
      </p:pic>
      <p:sp>
        <p:nvSpPr>
          <p:cNvPr id="6" name="Rectangle 5">
            <a:extLst>
              <a:ext uri="{FF2B5EF4-FFF2-40B4-BE49-F238E27FC236}">
                <a16:creationId xmlns:a16="http://schemas.microsoft.com/office/drawing/2014/main" id="{214EA0DF-51BF-476F-B3C1-8063425E224B}"/>
              </a:ext>
            </a:extLst>
          </p:cNvPr>
          <p:cNvSpPr/>
          <p:nvPr/>
        </p:nvSpPr>
        <p:spPr>
          <a:xfrm>
            <a:off x="7630944" y="2796829"/>
            <a:ext cx="4332456" cy="707886"/>
          </a:xfrm>
          <a:prstGeom prst="rect">
            <a:avLst/>
          </a:prstGeom>
        </p:spPr>
        <p:txBody>
          <a:bodyPr wrap="square">
            <a:spAutoFit/>
          </a:bodyPr>
          <a:lstStyle/>
          <a:p>
            <a:r>
              <a:rPr lang="en-US" sz="2000" dirty="0">
                <a:solidFill>
                  <a:srgbClr val="003087"/>
                </a:solidFill>
              </a:rPr>
              <a:t>Why do you think comments can be helpful when writing a sketch?</a:t>
            </a:r>
          </a:p>
        </p:txBody>
      </p:sp>
      <p:grpSp>
        <p:nvGrpSpPr>
          <p:cNvPr id="60" name="Group 59">
            <a:extLst>
              <a:ext uri="{FF2B5EF4-FFF2-40B4-BE49-F238E27FC236}">
                <a16:creationId xmlns:a16="http://schemas.microsoft.com/office/drawing/2014/main" id="{00BC5C39-6DC1-4213-8CFE-E8EAE19882C3}"/>
              </a:ext>
            </a:extLst>
          </p:cNvPr>
          <p:cNvGrpSpPr/>
          <p:nvPr/>
        </p:nvGrpSpPr>
        <p:grpSpPr>
          <a:xfrm>
            <a:off x="5852161" y="1553262"/>
            <a:ext cx="6159713" cy="2152464"/>
            <a:chOff x="5803687" y="11509"/>
            <a:chExt cx="6159713" cy="2152464"/>
          </a:xfrm>
        </p:grpSpPr>
        <p:sp>
          <p:nvSpPr>
            <p:cNvPr id="48" name="Rectangle 47">
              <a:extLst>
                <a:ext uri="{FF2B5EF4-FFF2-40B4-BE49-F238E27FC236}">
                  <a16:creationId xmlns:a16="http://schemas.microsoft.com/office/drawing/2014/main" id="{D06DA52E-046E-4B09-9912-69C39B373C6C}"/>
                </a:ext>
              </a:extLst>
            </p:cNvPr>
            <p:cNvSpPr/>
            <p:nvPr/>
          </p:nvSpPr>
          <p:spPr>
            <a:xfrm>
              <a:off x="7433741" y="245547"/>
              <a:ext cx="4529659" cy="1015663"/>
            </a:xfrm>
            <a:prstGeom prst="rect">
              <a:avLst/>
            </a:prstGeom>
          </p:spPr>
          <p:txBody>
            <a:bodyPr wrap="square">
              <a:spAutoFit/>
            </a:bodyPr>
            <a:lstStyle/>
            <a:p>
              <a:r>
                <a:rPr lang="en-US" sz="2000" dirty="0"/>
                <a:t>Gray lines starting with // are comments and are not components of the sketch that are processed by the Arduino.</a:t>
              </a:r>
            </a:p>
          </p:txBody>
        </p:sp>
        <p:sp>
          <p:nvSpPr>
            <p:cNvPr id="7" name="Rectangle 6">
              <a:extLst>
                <a:ext uri="{FF2B5EF4-FFF2-40B4-BE49-F238E27FC236}">
                  <a16:creationId xmlns:a16="http://schemas.microsoft.com/office/drawing/2014/main" id="{21CFE91F-8726-4332-AE2D-CB96E658C40E}"/>
                </a:ext>
              </a:extLst>
            </p:cNvPr>
            <p:cNvSpPr/>
            <p:nvPr/>
          </p:nvSpPr>
          <p:spPr>
            <a:xfrm>
              <a:off x="7433741" y="245547"/>
              <a:ext cx="4529658" cy="1803512"/>
            </a:xfrm>
            <a:prstGeom prst="rect">
              <a:avLst/>
            </a:prstGeom>
            <a:noFill/>
            <a:ln w="254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FECE6D1-A7E7-467F-AF76-46F1BD366DAC}"/>
                </a:ext>
              </a:extLst>
            </p:cNvPr>
            <p:cNvCxnSpPr>
              <a:cxnSpLocks/>
              <a:stCxn id="7" idx="1"/>
            </p:cNvCxnSpPr>
            <p:nvPr/>
          </p:nvCxnSpPr>
          <p:spPr>
            <a:xfrm flipH="1" flipV="1">
              <a:off x="6200385" y="595055"/>
              <a:ext cx="1233356" cy="552248"/>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Arrow Connector 53">
              <a:extLst>
                <a:ext uri="{FF2B5EF4-FFF2-40B4-BE49-F238E27FC236}">
                  <a16:creationId xmlns:a16="http://schemas.microsoft.com/office/drawing/2014/main" id="{A6F052CF-2323-44AC-B87D-78FCD8245FD1}"/>
                </a:ext>
              </a:extLst>
            </p:cNvPr>
            <p:cNvCxnSpPr>
              <a:cxnSpLocks/>
              <a:stCxn id="7" idx="1"/>
            </p:cNvCxnSpPr>
            <p:nvPr/>
          </p:nvCxnSpPr>
          <p:spPr>
            <a:xfrm flipH="1" flipV="1">
              <a:off x="6641085" y="11509"/>
              <a:ext cx="792656" cy="1135794"/>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a:extLst>
                <a:ext uri="{FF2B5EF4-FFF2-40B4-BE49-F238E27FC236}">
                  <a16:creationId xmlns:a16="http://schemas.microsoft.com/office/drawing/2014/main" id="{4EECC0AC-415F-4817-BF55-A4BED30D866C}"/>
                </a:ext>
              </a:extLst>
            </p:cNvPr>
            <p:cNvCxnSpPr>
              <a:cxnSpLocks/>
              <a:stCxn id="7" idx="1"/>
            </p:cNvCxnSpPr>
            <p:nvPr/>
          </p:nvCxnSpPr>
          <p:spPr>
            <a:xfrm flipH="1">
              <a:off x="5803687" y="1147303"/>
              <a:ext cx="1630054" cy="368659"/>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a:extLst>
                <a:ext uri="{FF2B5EF4-FFF2-40B4-BE49-F238E27FC236}">
                  <a16:creationId xmlns:a16="http://schemas.microsoft.com/office/drawing/2014/main" id="{9237455B-5AE2-4843-9438-C7B0215B3762}"/>
                </a:ext>
              </a:extLst>
            </p:cNvPr>
            <p:cNvCxnSpPr>
              <a:cxnSpLocks/>
              <a:stCxn id="7" idx="1"/>
            </p:cNvCxnSpPr>
            <p:nvPr/>
          </p:nvCxnSpPr>
          <p:spPr>
            <a:xfrm flipH="1">
              <a:off x="6200385" y="1147303"/>
              <a:ext cx="1233356" cy="1016670"/>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3" name="Footer Placeholder 2">
            <a:extLst>
              <a:ext uri="{FF2B5EF4-FFF2-40B4-BE49-F238E27FC236}">
                <a16:creationId xmlns:a16="http://schemas.microsoft.com/office/drawing/2014/main" id="{E83C5D91-B8B0-41EE-A7DA-40AC42CCE931}"/>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38540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83266"/>
            <a:ext cx="10515600" cy="1325563"/>
          </a:xfrm>
        </p:spPr>
        <p:txBody>
          <a:bodyPr/>
          <a:lstStyle/>
          <a:p>
            <a:r>
              <a:rPr lang="en-US" dirty="0"/>
              <a:t>How does the code work?</a:t>
            </a:r>
          </a:p>
        </p:txBody>
      </p:sp>
      <p:sp>
        <p:nvSpPr>
          <p:cNvPr id="5" name="Slide Number Placeholder 4"/>
          <p:cNvSpPr>
            <a:spLocks noGrp="1"/>
          </p:cNvSpPr>
          <p:nvPr>
            <p:ph type="sldNum" sz="quarter" idx="12"/>
          </p:nvPr>
        </p:nvSpPr>
        <p:spPr/>
        <p:txBody>
          <a:bodyPr/>
          <a:lstStyle/>
          <a:p>
            <a:fld id="{AF9F945A-7155-4828-81E1-722329993529}" type="slidenum">
              <a:rPr lang="en-US" smtClean="0"/>
              <a:t>15</a:t>
            </a:fld>
            <a:endParaRPr lang="en-US"/>
          </a:p>
        </p:txBody>
      </p:sp>
      <p:pic>
        <p:nvPicPr>
          <p:cNvPr id="4" name="Picture 3"/>
          <p:cNvPicPr>
            <a:picLocks noChangeAspect="1"/>
          </p:cNvPicPr>
          <p:nvPr/>
        </p:nvPicPr>
        <p:blipFill rotWithShape="1">
          <a:blip r:embed="rId2"/>
          <a:srcRect t="1" b="300"/>
          <a:stretch/>
        </p:blipFill>
        <p:spPr>
          <a:xfrm>
            <a:off x="380656" y="1251110"/>
            <a:ext cx="9138418" cy="3570492"/>
          </a:xfrm>
          <a:prstGeom prst="rect">
            <a:avLst/>
          </a:prstGeom>
        </p:spPr>
      </p:pic>
      <p:grpSp>
        <p:nvGrpSpPr>
          <p:cNvPr id="61" name="Group 60">
            <a:extLst>
              <a:ext uri="{FF2B5EF4-FFF2-40B4-BE49-F238E27FC236}">
                <a16:creationId xmlns:a16="http://schemas.microsoft.com/office/drawing/2014/main" id="{DE2438C2-C6A9-4F62-BBA7-8BB542C4E950}"/>
              </a:ext>
            </a:extLst>
          </p:cNvPr>
          <p:cNvGrpSpPr/>
          <p:nvPr/>
        </p:nvGrpSpPr>
        <p:grpSpPr>
          <a:xfrm>
            <a:off x="3907858" y="1597261"/>
            <a:ext cx="8055541" cy="4630214"/>
            <a:chOff x="3907858" y="1404755"/>
            <a:chExt cx="8055541" cy="4630214"/>
          </a:xfrm>
        </p:grpSpPr>
        <p:sp>
          <p:nvSpPr>
            <p:cNvPr id="49" name="Rectangle 48">
              <a:extLst>
                <a:ext uri="{FF2B5EF4-FFF2-40B4-BE49-F238E27FC236}">
                  <a16:creationId xmlns:a16="http://schemas.microsoft.com/office/drawing/2014/main" id="{C403841C-2E95-4271-B69B-6B6A960A64F1}"/>
                </a:ext>
              </a:extLst>
            </p:cNvPr>
            <p:cNvSpPr/>
            <p:nvPr/>
          </p:nvSpPr>
          <p:spPr>
            <a:xfrm>
              <a:off x="6574054" y="1404755"/>
              <a:ext cx="5389345" cy="4524315"/>
            </a:xfrm>
            <a:prstGeom prst="rect">
              <a:avLst/>
            </a:prstGeom>
            <a:solidFill>
              <a:schemeClr val="bg1"/>
            </a:solidFill>
          </p:spPr>
          <p:txBody>
            <a:bodyPr wrap="square">
              <a:spAutoFit/>
            </a:bodyPr>
            <a:lstStyle/>
            <a:p>
              <a:r>
                <a:rPr lang="en-US" sz="2400" dirty="0"/>
                <a:t>Assign the digital </a:t>
              </a:r>
              <a:r>
                <a:rPr lang="en-US" dirty="0">
                  <a:solidFill>
                    <a:srgbClr val="D35400"/>
                  </a:solidFill>
                  <a:latin typeface="Courier New" pitchFamily="49" charset="0"/>
                  <a:cs typeface="Courier New" pitchFamily="49" charset="0"/>
                </a:rPr>
                <a:t>pin</a:t>
              </a:r>
              <a:r>
                <a:rPr lang="en-US" sz="2400" dirty="0"/>
                <a:t> named “</a:t>
              </a:r>
              <a:r>
                <a:rPr lang="en-US" dirty="0">
                  <a:solidFill>
                    <a:srgbClr val="0096BD"/>
                  </a:solidFill>
                  <a:latin typeface="Courier New" pitchFamily="49" charset="0"/>
                  <a:cs typeface="Courier New" pitchFamily="49" charset="0"/>
                </a:rPr>
                <a:t>LED_BUILTIN</a:t>
              </a:r>
              <a:r>
                <a:rPr lang="en-US" sz="2400" dirty="0"/>
                <a:t>” to be of the  </a:t>
              </a:r>
              <a:r>
                <a:rPr lang="en-US" dirty="0">
                  <a:solidFill>
                    <a:srgbClr val="D35400"/>
                  </a:solidFill>
                  <a:latin typeface="Courier New" pitchFamily="49" charset="0"/>
                  <a:cs typeface="Courier New" pitchFamily="49" charset="0"/>
                </a:rPr>
                <a:t>mode</a:t>
              </a:r>
              <a:r>
                <a:rPr lang="en-US" sz="2400" dirty="0"/>
                <a:t> </a:t>
              </a:r>
              <a:r>
                <a:rPr lang="en-US" dirty="0">
                  <a:solidFill>
                    <a:srgbClr val="0096BD"/>
                  </a:solidFill>
                  <a:latin typeface="Courier New" pitchFamily="49" charset="0"/>
                  <a:cs typeface="Courier New" pitchFamily="49" charset="0"/>
                </a:rPr>
                <a:t>OUTPUT</a:t>
              </a:r>
              <a:r>
                <a:rPr lang="en-US" sz="2400" dirty="0"/>
                <a:t>.</a:t>
              </a:r>
            </a:p>
            <a:p>
              <a:pPr marL="285750" indent="-285750">
                <a:buFont typeface="Arial" panose="020B0604020202020204" pitchFamily="34" charset="0"/>
                <a:buChar char="•"/>
              </a:pPr>
              <a:r>
                <a:rPr lang="en-US" sz="2400" b="1" dirty="0">
                  <a:solidFill>
                    <a:srgbClr val="FF0000"/>
                  </a:solidFill>
                </a:rPr>
                <a:t>LED_BULITIN </a:t>
              </a:r>
              <a:r>
                <a:rPr lang="en-US" sz="2400" dirty="0"/>
                <a:t>is another name for pin </a:t>
              </a:r>
              <a:r>
                <a:rPr lang="en-US" sz="2400" b="1" dirty="0">
                  <a:solidFill>
                    <a:srgbClr val="FF0000"/>
                  </a:solidFill>
                </a:rPr>
                <a:t>13</a:t>
              </a:r>
              <a:r>
                <a:rPr lang="en-US" sz="2400" dirty="0"/>
                <a:t>. You could replace LED_BUILTIN with 13 and the sketch will work the same. Try it out!</a:t>
              </a:r>
            </a:p>
            <a:p>
              <a:pPr marL="285750" indent="-285750">
                <a:buFont typeface="Arial" panose="020B0604020202020204" pitchFamily="34" charset="0"/>
                <a:buChar char="•"/>
              </a:pPr>
              <a:r>
                <a:rPr lang="en-US" sz="2400" dirty="0"/>
                <a:t>The tells the Arduino that somewhere in the sketch you will program it to send 5V out of pin 13 (aka LED_BUILTIN).</a:t>
              </a:r>
            </a:p>
            <a:p>
              <a:pPr marL="285750" indent="-285750">
                <a:buFont typeface="Arial" panose="020B0604020202020204" pitchFamily="34" charset="0"/>
                <a:buChar char="•"/>
              </a:pPr>
              <a:r>
                <a:rPr lang="en-US" sz="2400" dirty="0"/>
                <a:t>The </a:t>
              </a:r>
              <a:r>
                <a:rPr lang="en-US" sz="2400" dirty="0" err="1"/>
                <a:t>pinMode</a:t>
              </a:r>
              <a:r>
                <a:rPr lang="en-US" sz="2400" dirty="0"/>
                <a:t> is always written in the setup function.</a:t>
              </a:r>
            </a:p>
          </p:txBody>
        </p:sp>
        <p:sp>
          <p:nvSpPr>
            <p:cNvPr id="28" name="Rectangle 27">
              <a:extLst>
                <a:ext uri="{FF2B5EF4-FFF2-40B4-BE49-F238E27FC236}">
                  <a16:creationId xmlns:a16="http://schemas.microsoft.com/office/drawing/2014/main" id="{DBC3DA2F-9A02-4ECC-B179-60F514CB69A0}"/>
                </a:ext>
              </a:extLst>
            </p:cNvPr>
            <p:cNvSpPr/>
            <p:nvPr/>
          </p:nvSpPr>
          <p:spPr>
            <a:xfrm>
              <a:off x="6574054" y="1404755"/>
              <a:ext cx="5389345" cy="4630214"/>
            </a:xfrm>
            <a:prstGeom prst="rect">
              <a:avLst/>
            </a:prstGeom>
            <a:noFill/>
            <a:ln w="254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cxnSp>
          <p:nvCxnSpPr>
            <p:cNvPr id="34" name="Straight Arrow Connector 33">
              <a:extLst>
                <a:ext uri="{FF2B5EF4-FFF2-40B4-BE49-F238E27FC236}">
                  <a16:creationId xmlns:a16="http://schemas.microsoft.com/office/drawing/2014/main" id="{248D52ED-A744-434A-9B99-41B60C1793EE}"/>
                </a:ext>
              </a:extLst>
            </p:cNvPr>
            <p:cNvCxnSpPr>
              <a:cxnSpLocks/>
            </p:cNvCxnSpPr>
            <p:nvPr/>
          </p:nvCxnSpPr>
          <p:spPr>
            <a:xfrm flipH="1">
              <a:off x="3907858" y="2004164"/>
              <a:ext cx="2666196" cy="0"/>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3" name="Footer Placeholder 2">
            <a:extLst>
              <a:ext uri="{FF2B5EF4-FFF2-40B4-BE49-F238E27FC236}">
                <a16:creationId xmlns:a16="http://schemas.microsoft.com/office/drawing/2014/main" id="{B312AFE1-E2EE-46E6-9FC9-5A723C782FF9}"/>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38277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83266"/>
            <a:ext cx="10515600" cy="1325563"/>
          </a:xfrm>
        </p:spPr>
        <p:txBody>
          <a:bodyPr/>
          <a:lstStyle/>
          <a:p>
            <a:r>
              <a:rPr lang="en-US" dirty="0"/>
              <a:t>How does the code work?</a:t>
            </a:r>
          </a:p>
        </p:txBody>
      </p:sp>
      <p:sp>
        <p:nvSpPr>
          <p:cNvPr id="5" name="Slide Number Placeholder 4"/>
          <p:cNvSpPr>
            <a:spLocks noGrp="1"/>
          </p:cNvSpPr>
          <p:nvPr>
            <p:ph type="sldNum" sz="quarter" idx="12"/>
          </p:nvPr>
        </p:nvSpPr>
        <p:spPr/>
        <p:txBody>
          <a:bodyPr/>
          <a:lstStyle/>
          <a:p>
            <a:fld id="{AF9F945A-7155-4828-81E1-722329993529}" type="slidenum">
              <a:rPr lang="en-US" smtClean="0"/>
              <a:t>16</a:t>
            </a:fld>
            <a:endParaRPr lang="en-US"/>
          </a:p>
        </p:txBody>
      </p:sp>
      <p:pic>
        <p:nvPicPr>
          <p:cNvPr id="4" name="Picture 3"/>
          <p:cNvPicPr>
            <a:picLocks noChangeAspect="1"/>
          </p:cNvPicPr>
          <p:nvPr/>
        </p:nvPicPr>
        <p:blipFill rotWithShape="1">
          <a:blip r:embed="rId2"/>
          <a:srcRect t="1" b="300"/>
          <a:stretch/>
        </p:blipFill>
        <p:spPr>
          <a:xfrm>
            <a:off x="380656" y="1251109"/>
            <a:ext cx="9731338" cy="3802153"/>
          </a:xfrm>
          <a:prstGeom prst="rect">
            <a:avLst/>
          </a:prstGeom>
        </p:spPr>
      </p:pic>
      <p:grpSp>
        <p:nvGrpSpPr>
          <p:cNvPr id="62" name="Group 61">
            <a:extLst>
              <a:ext uri="{FF2B5EF4-FFF2-40B4-BE49-F238E27FC236}">
                <a16:creationId xmlns:a16="http://schemas.microsoft.com/office/drawing/2014/main" id="{53222F29-656E-44F0-91C7-C8E95205213F}"/>
              </a:ext>
            </a:extLst>
          </p:cNvPr>
          <p:cNvGrpSpPr/>
          <p:nvPr/>
        </p:nvGrpSpPr>
        <p:grpSpPr>
          <a:xfrm>
            <a:off x="4398745" y="3539654"/>
            <a:ext cx="7275897" cy="1384995"/>
            <a:chOff x="4687503" y="1895643"/>
            <a:chExt cx="7275897" cy="1384995"/>
          </a:xfrm>
        </p:grpSpPr>
        <p:sp>
          <p:nvSpPr>
            <p:cNvPr id="63" name="Rectangle 62">
              <a:extLst>
                <a:ext uri="{FF2B5EF4-FFF2-40B4-BE49-F238E27FC236}">
                  <a16:creationId xmlns:a16="http://schemas.microsoft.com/office/drawing/2014/main" id="{751AC85F-3458-4AB7-BD55-4C61019E5ECD}"/>
                </a:ext>
              </a:extLst>
            </p:cNvPr>
            <p:cNvSpPr/>
            <p:nvPr/>
          </p:nvSpPr>
          <p:spPr>
            <a:xfrm>
              <a:off x="7433741" y="1895643"/>
              <a:ext cx="4529659" cy="1384995"/>
            </a:xfrm>
            <a:prstGeom prst="rect">
              <a:avLst/>
            </a:prstGeom>
            <a:solidFill>
              <a:schemeClr val="bg1"/>
            </a:solidFill>
          </p:spPr>
          <p:txBody>
            <a:bodyPr wrap="square">
              <a:spAutoFit/>
            </a:bodyPr>
            <a:lstStyle/>
            <a:p>
              <a:r>
                <a:rPr lang="en-US" sz="2000" dirty="0">
                  <a:solidFill>
                    <a:srgbClr val="D35400"/>
                  </a:solidFill>
                  <a:latin typeface="Courier New" pitchFamily="49" charset="0"/>
                  <a:cs typeface="Courier New" pitchFamily="49" charset="0"/>
                </a:rPr>
                <a:t>Writes</a:t>
              </a:r>
              <a:r>
                <a:rPr lang="en-US" sz="2800" dirty="0"/>
                <a:t> the </a:t>
              </a:r>
              <a:r>
                <a:rPr lang="en-US" sz="2000" dirty="0">
                  <a:solidFill>
                    <a:srgbClr val="D35400"/>
                  </a:solidFill>
                  <a:latin typeface="Courier New" pitchFamily="49" charset="0"/>
                  <a:cs typeface="Courier New" pitchFamily="49" charset="0"/>
                </a:rPr>
                <a:t>digital </a:t>
              </a:r>
              <a:r>
                <a:rPr lang="en-US" sz="2800" dirty="0"/>
                <a:t>pin named “</a:t>
              </a:r>
              <a:r>
                <a:rPr lang="en-US" sz="2000" dirty="0">
                  <a:solidFill>
                    <a:srgbClr val="0096BD"/>
                  </a:solidFill>
                  <a:latin typeface="Courier New" pitchFamily="49" charset="0"/>
                  <a:cs typeface="Courier New" pitchFamily="49" charset="0"/>
                </a:rPr>
                <a:t>LED_BUILTIN</a:t>
              </a:r>
              <a:r>
                <a:rPr lang="en-US" sz="2800" dirty="0"/>
                <a:t>” to be </a:t>
              </a:r>
              <a:r>
                <a:rPr lang="en-US" sz="2000" b="1" dirty="0">
                  <a:solidFill>
                    <a:srgbClr val="0096BD"/>
                  </a:solidFill>
                  <a:latin typeface="Courier New" pitchFamily="49" charset="0"/>
                  <a:cs typeface="Courier New" pitchFamily="49" charset="0"/>
                </a:rPr>
                <a:t>HIGH</a:t>
              </a:r>
              <a:r>
                <a:rPr lang="en-US" sz="2000" dirty="0">
                  <a:solidFill>
                    <a:srgbClr val="0096BD"/>
                  </a:solidFill>
                  <a:latin typeface="Courier New" pitchFamily="49" charset="0"/>
                  <a:cs typeface="Courier New" pitchFamily="49" charset="0"/>
                </a:rPr>
                <a:t> </a:t>
              </a:r>
              <a:r>
                <a:rPr lang="en-US" sz="2800" dirty="0"/>
                <a:t>which is </a:t>
              </a:r>
              <a:r>
                <a:rPr lang="en-US" sz="2800" b="1" dirty="0">
                  <a:solidFill>
                    <a:srgbClr val="FF0000"/>
                  </a:solidFill>
                </a:rPr>
                <a:t>5V</a:t>
              </a:r>
              <a:r>
                <a:rPr lang="en-US" sz="2800" dirty="0"/>
                <a:t>.</a:t>
              </a:r>
            </a:p>
          </p:txBody>
        </p:sp>
        <p:sp>
          <p:nvSpPr>
            <p:cNvPr id="64" name="Rectangle 63">
              <a:extLst>
                <a:ext uri="{FF2B5EF4-FFF2-40B4-BE49-F238E27FC236}">
                  <a16:creationId xmlns:a16="http://schemas.microsoft.com/office/drawing/2014/main" id="{A1B4A369-DED2-46BC-BA62-26F7C2380919}"/>
                </a:ext>
              </a:extLst>
            </p:cNvPr>
            <p:cNvSpPr/>
            <p:nvPr/>
          </p:nvSpPr>
          <p:spPr>
            <a:xfrm>
              <a:off x="7433741" y="1895643"/>
              <a:ext cx="4529658" cy="1384985"/>
            </a:xfrm>
            <a:prstGeom prst="rect">
              <a:avLst/>
            </a:prstGeom>
            <a:noFill/>
            <a:ln w="254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5" name="Straight Arrow Connector 64">
              <a:extLst>
                <a:ext uri="{FF2B5EF4-FFF2-40B4-BE49-F238E27FC236}">
                  <a16:creationId xmlns:a16="http://schemas.microsoft.com/office/drawing/2014/main" id="{079D04AE-FEFF-4215-BF29-3E35D40FA557}"/>
                </a:ext>
              </a:extLst>
            </p:cNvPr>
            <p:cNvCxnSpPr>
              <a:cxnSpLocks/>
            </p:cNvCxnSpPr>
            <p:nvPr/>
          </p:nvCxnSpPr>
          <p:spPr>
            <a:xfrm flipH="1">
              <a:off x="4687503" y="2004164"/>
              <a:ext cx="2746240" cy="0"/>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3" name="Footer Placeholder 2">
            <a:extLst>
              <a:ext uri="{FF2B5EF4-FFF2-40B4-BE49-F238E27FC236}">
                <a16:creationId xmlns:a16="http://schemas.microsoft.com/office/drawing/2014/main" id="{8FBFA511-DC0F-4CD0-A699-4E0FF4097416}"/>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3334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83266"/>
            <a:ext cx="10515600" cy="1325563"/>
          </a:xfrm>
        </p:spPr>
        <p:txBody>
          <a:bodyPr/>
          <a:lstStyle/>
          <a:p>
            <a:r>
              <a:rPr lang="en-US" dirty="0"/>
              <a:t>How does the code work?</a:t>
            </a:r>
          </a:p>
        </p:txBody>
      </p:sp>
      <p:sp>
        <p:nvSpPr>
          <p:cNvPr id="5" name="Slide Number Placeholder 4"/>
          <p:cNvSpPr>
            <a:spLocks noGrp="1"/>
          </p:cNvSpPr>
          <p:nvPr>
            <p:ph type="sldNum" sz="quarter" idx="12"/>
          </p:nvPr>
        </p:nvSpPr>
        <p:spPr/>
        <p:txBody>
          <a:bodyPr/>
          <a:lstStyle/>
          <a:p>
            <a:fld id="{AF9F945A-7155-4828-81E1-722329993529}" type="slidenum">
              <a:rPr lang="en-US" smtClean="0"/>
              <a:t>17</a:t>
            </a:fld>
            <a:endParaRPr lang="en-US"/>
          </a:p>
        </p:txBody>
      </p:sp>
      <p:pic>
        <p:nvPicPr>
          <p:cNvPr id="4" name="Picture 3"/>
          <p:cNvPicPr>
            <a:picLocks noChangeAspect="1"/>
          </p:cNvPicPr>
          <p:nvPr/>
        </p:nvPicPr>
        <p:blipFill rotWithShape="1">
          <a:blip r:embed="rId2"/>
          <a:srcRect t="1" b="300"/>
          <a:stretch/>
        </p:blipFill>
        <p:spPr>
          <a:xfrm>
            <a:off x="380655" y="1251110"/>
            <a:ext cx="9312541" cy="3638524"/>
          </a:xfrm>
          <a:prstGeom prst="rect">
            <a:avLst/>
          </a:prstGeom>
        </p:spPr>
      </p:pic>
      <p:grpSp>
        <p:nvGrpSpPr>
          <p:cNvPr id="67" name="Group 66">
            <a:extLst>
              <a:ext uri="{FF2B5EF4-FFF2-40B4-BE49-F238E27FC236}">
                <a16:creationId xmlns:a16="http://schemas.microsoft.com/office/drawing/2014/main" id="{486B4116-82BE-46EE-9E73-265F02B198F3}"/>
              </a:ext>
            </a:extLst>
          </p:cNvPr>
          <p:cNvGrpSpPr/>
          <p:nvPr/>
        </p:nvGrpSpPr>
        <p:grpSpPr>
          <a:xfrm>
            <a:off x="3294345" y="3717564"/>
            <a:ext cx="8669055" cy="848459"/>
            <a:chOff x="3294345" y="1895643"/>
            <a:chExt cx="8669055" cy="848459"/>
          </a:xfrm>
        </p:grpSpPr>
        <p:sp>
          <p:nvSpPr>
            <p:cNvPr id="68" name="Rectangle 67">
              <a:extLst>
                <a:ext uri="{FF2B5EF4-FFF2-40B4-BE49-F238E27FC236}">
                  <a16:creationId xmlns:a16="http://schemas.microsoft.com/office/drawing/2014/main" id="{B2B66AED-1DB9-4580-AC3E-593A7B10523E}"/>
                </a:ext>
              </a:extLst>
            </p:cNvPr>
            <p:cNvSpPr/>
            <p:nvPr/>
          </p:nvSpPr>
          <p:spPr>
            <a:xfrm>
              <a:off x="7433741" y="1895643"/>
              <a:ext cx="4529659" cy="830997"/>
            </a:xfrm>
            <a:prstGeom prst="rect">
              <a:avLst/>
            </a:prstGeom>
            <a:solidFill>
              <a:schemeClr val="bg1"/>
            </a:solidFill>
          </p:spPr>
          <p:txBody>
            <a:bodyPr wrap="square">
              <a:spAutoFit/>
            </a:bodyPr>
            <a:lstStyle/>
            <a:p>
              <a:r>
                <a:rPr lang="en-US" sz="2400" dirty="0">
                  <a:cs typeface="Courier New" pitchFamily="49" charset="0"/>
                </a:rPr>
                <a:t>Holds the state of the Arduino for a </a:t>
              </a:r>
              <a:r>
                <a:rPr lang="en-US" dirty="0">
                  <a:solidFill>
                    <a:srgbClr val="D35400"/>
                  </a:solidFill>
                  <a:latin typeface="Courier New" pitchFamily="49" charset="0"/>
                  <a:cs typeface="Courier New" pitchFamily="49" charset="0"/>
                </a:rPr>
                <a:t>delay </a:t>
              </a:r>
              <a:r>
                <a:rPr lang="en-US" sz="2400" dirty="0">
                  <a:cs typeface="Courier New" pitchFamily="49" charset="0"/>
                </a:rPr>
                <a:t>of </a:t>
              </a:r>
              <a:r>
                <a:rPr lang="en-US" sz="2400" b="1" dirty="0">
                  <a:solidFill>
                    <a:srgbClr val="FF0000"/>
                  </a:solidFill>
                  <a:cs typeface="Courier New" pitchFamily="49" charset="0"/>
                </a:rPr>
                <a:t>1000 milliseconds</a:t>
              </a:r>
              <a:r>
                <a:rPr lang="en-US" sz="2400" dirty="0">
                  <a:cs typeface="Courier New" pitchFamily="49" charset="0"/>
                </a:rPr>
                <a:t>.</a:t>
              </a:r>
            </a:p>
          </p:txBody>
        </p:sp>
        <p:sp>
          <p:nvSpPr>
            <p:cNvPr id="69" name="Rectangle 68">
              <a:extLst>
                <a:ext uri="{FF2B5EF4-FFF2-40B4-BE49-F238E27FC236}">
                  <a16:creationId xmlns:a16="http://schemas.microsoft.com/office/drawing/2014/main" id="{6B314D12-A45A-4ED8-9AF0-6FA135F18335}"/>
                </a:ext>
              </a:extLst>
            </p:cNvPr>
            <p:cNvSpPr/>
            <p:nvPr/>
          </p:nvSpPr>
          <p:spPr>
            <a:xfrm>
              <a:off x="7433741" y="1895643"/>
              <a:ext cx="4529658" cy="848459"/>
            </a:xfrm>
            <a:prstGeom prst="rect">
              <a:avLst/>
            </a:prstGeom>
            <a:noFill/>
            <a:ln w="254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0" name="Straight Arrow Connector 69">
              <a:extLst>
                <a:ext uri="{FF2B5EF4-FFF2-40B4-BE49-F238E27FC236}">
                  <a16:creationId xmlns:a16="http://schemas.microsoft.com/office/drawing/2014/main" id="{932D09B1-DBB3-4110-8B0F-3BCFC428E237}"/>
                </a:ext>
              </a:extLst>
            </p:cNvPr>
            <p:cNvCxnSpPr>
              <a:cxnSpLocks/>
            </p:cNvCxnSpPr>
            <p:nvPr/>
          </p:nvCxnSpPr>
          <p:spPr>
            <a:xfrm flipH="1">
              <a:off x="3294345" y="2004164"/>
              <a:ext cx="4139397" cy="0"/>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3" name="Footer Placeholder 2">
            <a:extLst>
              <a:ext uri="{FF2B5EF4-FFF2-40B4-BE49-F238E27FC236}">
                <a16:creationId xmlns:a16="http://schemas.microsoft.com/office/drawing/2014/main" id="{3B864745-DF78-49BB-8E1D-DDD400831AA0}"/>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3812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83266"/>
            <a:ext cx="10515600" cy="1325563"/>
          </a:xfrm>
        </p:spPr>
        <p:txBody>
          <a:bodyPr/>
          <a:lstStyle/>
          <a:p>
            <a:r>
              <a:rPr lang="en-US" dirty="0"/>
              <a:t>How does the code work?</a:t>
            </a:r>
          </a:p>
        </p:txBody>
      </p:sp>
      <p:sp>
        <p:nvSpPr>
          <p:cNvPr id="5" name="Slide Number Placeholder 4"/>
          <p:cNvSpPr>
            <a:spLocks noGrp="1"/>
          </p:cNvSpPr>
          <p:nvPr>
            <p:ph type="sldNum" sz="quarter" idx="12"/>
          </p:nvPr>
        </p:nvSpPr>
        <p:spPr/>
        <p:txBody>
          <a:bodyPr/>
          <a:lstStyle/>
          <a:p>
            <a:fld id="{AF9F945A-7155-4828-81E1-722329993529}" type="slidenum">
              <a:rPr lang="en-US" smtClean="0"/>
              <a:t>18</a:t>
            </a:fld>
            <a:endParaRPr lang="en-US"/>
          </a:p>
        </p:txBody>
      </p:sp>
      <p:pic>
        <p:nvPicPr>
          <p:cNvPr id="4" name="Picture 3"/>
          <p:cNvPicPr>
            <a:picLocks noChangeAspect="1"/>
          </p:cNvPicPr>
          <p:nvPr/>
        </p:nvPicPr>
        <p:blipFill rotWithShape="1">
          <a:blip r:embed="rId2"/>
          <a:srcRect t="1" b="300"/>
          <a:stretch/>
        </p:blipFill>
        <p:spPr>
          <a:xfrm>
            <a:off x="380656" y="1251110"/>
            <a:ext cx="8967648" cy="3503770"/>
          </a:xfrm>
          <a:prstGeom prst="rect">
            <a:avLst/>
          </a:prstGeom>
        </p:spPr>
      </p:pic>
      <p:grpSp>
        <p:nvGrpSpPr>
          <p:cNvPr id="71" name="Group 70">
            <a:extLst>
              <a:ext uri="{FF2B5EF4-FFF2-40B4-BE49-F238E27FC236}">
                <a16:creationId xmlns:a16="http://schemas.microsoft.com/office/drawing/2014/main" id="{52BE0397-5BD4-41B2-A652-7164BA5E4D1D}"/>
              </a:ext>
            </a:extLst>
          </p:cNvPr>
          <p:cNvGrpSpPr/>
          <p:nvPr/>
        </p:nvGrpSpPr>
        <p:grpSpPr>
          <a:xfrm>
            <a:off x="3955983" y="3896195"/>
            <a:ext cx="8137885" cy="1200325"/>
            <a:chOff x="3825516" y="1895643"/>
            <a:chExt cx="8137885" cy="1200325"/>
          </a:xfrm>
        </p:grpSpPr>
        <p:sp>
          <p:nvSpPr>
            <p:cNvPr id="72" name="Rectangle 71">
              <a:extLst>
                <a:ext uri="{FF2B5EF4-FFF2-40B4-BE49-F238E27FC236}">
                  <a16:creationId xmlns:a16="http://schemas.microsoft.com/office/drawing/2014/main" id="{1D5EE251-8867-494E-8A09-7622F1220AC2}"/>
                </a:ext>
              </a:extLst>
            </p:cNvPr>
            <p:cNvSpPr/>
            <p:nvPr/>
          </p:nvSpPr>
          <p:spPr>
            <a:xfrm>
              <a:off x="7194359" y="1895643"/>
              <a:ext cx="4769042" cy="830997"/>
            </a:xfrm>
            <a:prstGeom prst="rect">
              <a:avLst/>
            </a:prstGeom>
            <a:solidFill>
              <a:schemeClr val="bg1"/>
            </a:solidFill>
          </p:spPr>
          <p:txBody>
            <a:bodyPr wrap="square">
              <a:spAutoFit/>
            </a:bodyPr>
            <a:lstStyle/>
            <a:p>
              <a:r>
                <a:rPr lang="en-US" dirty="0">
                  <a:solidFill>
                    <a:srgbClr val="D35400"/>
                  </a:solidFill>
                  <a:latin typeface="Courier New" pitchFamily="49" charset="0"/>
                  <a:cs typeface="Courier New" pitchFamily="49" charset="0"/>
                </a:rPr>
                <a:t>Writes</a:t>
              </a:r>
              <a:r>
                <a:rPr lang="en-US" sz="2400" dirty="0"/>
                <a:t> the </a:t>
              </a:r>
              <a:r>
                <a:rPr lang="en-US" dirty="0">
                  <a:solidFill>
                    <a:srgbClr val="D35400"/>
                  </a:solidFill>
                  <a:latin typeface="Courier New" pitchFamily="49" charset="0"/>
                  <a:cs typeface="Courier New" pitchFamily="49" charset="0"/>
                </a:rPr>
                <a:t>digital </a:t>
              </a:r>
              <a:r>
                <a:rPr lang="en-US" sz="2400" dirty="0"/>
                <a:t>pin named “</a:t>
              </a:r>
              <a:r>
                <a:rPr lang="en-US" dirty="0">
                  <a:solidFill>
                    <a:srgbClr val="0096BD"/>
                  </a:solidFill>
                  <a:latin typeface="Courier New" pitchFamily="49" charset="0"/>
                  <a:cs typeface="Courier New" pitchFamily="49" charset="0"/>
                </a:rPr>
                <a:t>LED_BUILTIN</a:t>
              </a:r>
              <a:r>
                <a:rPr lang="en-US" sz="2400" dirty="0"/>
                <a:t>” to be </a:t>
              </a:r>
              <a:r>
                <a:rPr lang="en-US" dirty="0">
                  <a:solidFill>
                    <a:srgbClr val="0096BD"/>
                  </a:solidFill>
                  <a:latin typeface="Courier New" pitchFamily="49" charset="0"/>
                  <a:cs typeface="Courier New" pitchFamily="49" charset="0"/>
                </a:rPr>
                <a:t>LOW </a:t>
              </a:r>
              <a:r>
                <a:rPr lang="en-US" sz="2400" dirty="0"/>
                <a:t>which is 0V.</a:t>
              </a:r>
            </a:p>
          </p:txBody>
        </p:sp>
        <p:sp>
          <p:nvSpPr>
            <p:cNvPr id="73" name="Rectangle 72">
              <a:extLst>
                <a:ext uri="{FF2B5EF4-FFF2-40B4-BE49-F238E27FC236}">
                  <a16:creationId xmlns:a16="http://schemas.microsoft.com/office/drawing/2014/main" id="{5B8B475C-B57C-48B4-92A5-69E10C0CD2A2}"/>
                </a:ext>
              </a:extLst>
            </p:cNvPr>
            <p:cNvSpPr/>
            <p:nvPr/>
          </p:nvSpPr>
          <p:spPr>
            <a:xfrm>
              <a:off x="7194358" y="1895643"/>
              <a:ext cx="4769041" cy="1200325"/>
            </a:xfrm>
            <a:prstGeom prst="rect">
              <a:avLst/>
            </a:prstGeom>
            <a:noFill/>
            <a:ln w="254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4" name="Straight Arrow Connector 73">
              <a:extLst>
                <a:ext uri="{FF2B5EF4-FFF2-40B4-BE49-F238E27FC236}">
                  <a16:creationId xmlns:a16="http://schemas.microsoft.com/office/drawing/2014/main" id="{4B6067CE-79CE-4ECA-9557-A961300F8ACD}"/>
                </a:ext>
              </a:extLst>
            </p:cNvPr>
            <p:cNvCxnSpPr>
              <a:cxnSpLocks/>
            </p:cNvCxnSpPr>
            <p:nvPr/>
          </p:nvCxnSpPr>
          <p:spPr>
            <a:xfrm flipH="1">
              <a:off x="3825516" y="2004164"/>
              <a:ext cx="3368842" cy="0"/>
            </a:xfrm>
            <a:prstGeom prst="straightConnector1">
              <a:avLst/>
            </a:prstGeom>
            <a:noFill/>
            <a:ln w="25400">
              <a:solidFill>
                <a:srgbClr val="003087"/>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3" name="Footer Placeholder 2">
            <a:extLst>
              <a:ext uri="{FF2B5EF4-FFF2-40B4-BE49-F238E27FC236}">
                <a16:creationId xmlns:a16="http://schemas.microsoft.com/office/drawing/2014/main" id="{2E35AEC8-D140-4E36-B82C-C0A8E606DB0D}"/>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1606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83266"/>
            <a:ext cx="10515600" cy="1325563"/>
          </a:xfrm>
        </p:spPr>
        <p:txBody>
          <a:bodyPr/>
          <a:lstStyle/>
          <a:p>
            <a:r>
              <a:rPr lang="en-US" dirty="0"/>
              <a:t>How does the code work?</a:t>
            </a:r>
          </a:p>
        </p:txBody>
      </p:sp>
      <p:sp>
        <p:nvSpPr>
          <p:cNvPr id="5" name="Slide Number Placeholder 4"/>
          <p:cNvSpPr>
            <a:spLocks noGrp="1"/>
          </p:cNvSpPr>
          <p:nvPr>
            <p:ph type="sldNum" sz="quarter" idx="12"/>
          </p:nvPr>
        </p:nvSpPr>
        <p:spPr/>
        <p:txBody>
          <a:bodyPr/>
          <a:lstStyle/>
          <a:p>
            <a:fld id="{AF9F945A-7155-4828-81E1-722329993529}" type="slidenum">
              <a:rPr lang="en-US" smtClean="0"/>
              <a:t>19</a:t>
            </a:fld>
            <a:endParaRPr lang="en-US"/>
          </a:p>
        </p:txBody>
      </p:sp>
      <p:pic>
        <p:nvPicPr>
          <p:cNvPr id="4" name="Picture 3"/>
          <p:cNvPicPr>
            <a:picLocks noChangeAspect="1"/>
          </p:cNvPicPr>
          <p:nvPr/>
        </p:nvPicPr>
        <p:blipFill rotWithShape="1">
          <a:blip r:embed="rId2"/>
          <a:srcRect t="1" b="300"/>
          <a:stretch/>
        </p:blipFill>
        <p:spPr>
          <a:xfrm>
            <a:off x="380656" y="923005"/>
            <a:ext cx="8975044" cy="3506660"/>
          </a:xfrm>
          <a:prstGeom prst="rect">
            <a:avLst/>
          </a:prstGeom>
        </p:spPr>
      </p:pic>
      <p:grpSp>
        <p:nvGrpSpPr>
          <p:cNvPr id="3" name="Group 2"/>
          <p:cNvGrpSpPr/>
          <p:nvPr/>
        </p:nvGrpSpPr>
        <p:grpSpPr>
          <a:xfrm>
            <a:off x="380656" y="4299285"/>
            <a:ext cx="6310191" cy="1822918"/>
            <a:chOff x="4330100" y="4893820"/>
            <a:chExt cx="6310191" cy="1822918"/>
          </a:xfrm>
        </p:grpSpPr>
        <p:sp>
          <p:nvSpPr>
            <p:cNvPr id="46" name="Rectangle 45"/>
            <p:cNvSpPr/>
            <p:nvPr/>
          </p:nvSpPr>
          <p:spPr bwMode="auto">
            <a:xfrm>
              <a:off x="4330100" y="4893820"/>
              <a:ext cx="6310191" cy="1822918"/>
            </a:xfrm>
            <a:prstGeom prst="rect">
              <a:avLst/>
            </a:prstGeom>
            <a:solidFill>
              <a:schemeClr val="bg1"/>
            </a:solidFill>
            <a:ln w="381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n w="38100">
                  <a:solidFill>
                    <a:srgbClr val="003087"/>
                  </a:solidFill>
                </a:ln>
              </a:endParaRPr>
            </a:p>
          </p:txBody>
        </p:sp>
        <p:sp>
          <p:nvSpPr>
            <p:cNvPr id="47" name="TextBox 27"/>
            <p:cNvSpPr txBox="1">
              <a:spLocks noChangeArrowheads="1"/>
            </p:cNvSpPr>
            <p:nvPr/>
          </p:nvSpPr>
          <p:spPr bwMode="auto">
            <a:xfrm>
              <a:off x="9325209" y="5163664"/>
              <a:ext cx="12636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b="1" dirty="0">
                  <a:latin typeface="+mn-lt"/>
                </a:rPr>
                <a:t>Note: </a:t>
              </a:r>
            </a:p>
            <a:p>
              <a:pPr eaLnBrk="1" hangingPunct="1"/>
              <a:r>
                <a:rPr lang="en-US" dirty="0">
                  <a:latin typeface="+mn-lt"/>
                </a:rPr>
                <a:t>HIGH = 5V      LOW = 0V      (Always)</a:t>
              </a:r>
            </a:p>
          </p:txBody>
        </p:sp>
        <p:cxnSp>
          <p:nvCxnSpPr>
            <p:cNvPr id="15" name="Straight Arrow Connector 14"/>
            <p:cNvCxnSpPr/>
            <p:nvPr/>
          </p:nvCxnSpPr>
          <p:spPr bwMode="auto">
            <a:xfrm flipV="1">
              <a:off x="5163647" y="5180276"/>
              <a:ext cx="0" cy="12207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a:off x="5163647" y="6401063"/>
              <a:ext cx="393268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flipV="1">
              <a:off x="5571654" y="5456501"/>
              <a:ext cx="0" cy="8397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5571654" y="5456501"/>
              <a:ext cx="59057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flipV="1">
              <a:off x="5400196" y="6286764"/>
              <a:ext cx="171458" cy="95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flipV="1">
              <a:off x="6152706" y="5466026"/>
              <a:ext cx="0" cy="8397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6152706" y="6296288"/>
              <a:ext cx="61125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 Box 5"/>
            <p:cNvSpPr txBox="1">
              <a:spLocks noChangeArrowheads="1"/>
            </p:cNvSpPr>
            <p:nvPr/>
          </p:nvSpPr>
          <p:spPr bwMode="auto">
            <a:xfrm>
              <a:off x="8270782" y="6408961"/>
              <a:ext cx="882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400" dirty="0">
                  <a:latin typeface="+mn-lt"/>
                </a:rPr>
                <a:t>time (ms)</a:t>
              </a:r>
            </a:p>
          </p:txBody>
        </p:sp>
        <p:sp>
          <p:nvSpPr>
            <p:cNvPr id="23" name="Text Box 5"/>
            <p:cNvSpPr txBox="1">
              <a:spLocks noChangeArrowheads="1"/>
            </p:cNvSpPr>
            <p:nvPr/>
          </p:nvSpPr>
          <p:spPr bwMode="auto">
            <a:xfrm rot="16200000">
              <a:off x="4062140" y="5705667"/>
              <a:ext cx="1081002" cy="33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600" dirty="0">
                  <a:latin typeface="+mn-lt"/>
                </a:rPr>
                <a:t>voltage (V)</a:t>
              </a:r>
            </a:p>
          </p:txBody>
        </p:sp>
        <p:cxnSp>
          <p:nvCxnSpPr>
            <p:cNvPr id="24" name="Straight Connector 23"/>
            <p:cNvCxnSpPr/>
            <p:nvPr/>
          </p:nvCxnSpPr>
          <p:spPr bwMode="auto">
            <a:xfrm>
              <a:off x="5163647" y="6288392"/>
              <a:ext cx="3898014" cy="2531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5152535" y="5456501"/>
              <a:ext cx="3387880" cy="2857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61"/>
            <p:cNvSpPr txBox="1">
              <a:spLocks noChangeArrowheads="1"/>
            </p:cNvSpPr>
            <p:nvPr/>
          </p:nvSpPr>
          <p:spPr bwMode="auto">
            <a:xfrm>
              <a:off x="4758023" y="6149681"/>
              <a:ext cx="469705" cy="3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400" dirty="0">
                  <a:latin typeface="+mn-lt"/>
                </a:rPr>
                <a:t>0V</a:t>
              </a:r>
            </a:p>
          </p:txBody>
        </p:sp>
        <p:sp>
          <p:nvSpPr>
            <p:cNvPr id="27" name="TextBox 72"/>
            <p:cNvSpPr txBox="1">
              <a:spLocks noChangeArrowheads="1"/>
            </p:cNvSpPr>
            <p:nvPr/>
          </p:nvSpPr>
          <p:spPr bwMode="auto">
            <a:xfrm>
              <a:off x="4738877" y="5312321"/>
              <a:ext cx="469705" cy="3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400" dirty="0">
                  <a:latin typeface="+mn-lt"/>
                </a:rPr>
                <a:t>5V</a:t>
              </a:r>
            </a:p>
          </p:txBody>
        </p:sp>
        <p:cxnSp>
          <p:nvCxnSpPr>
            <p:cNvPr id="42" name="Straight Connector 41"/>
            <p:cNvCxnSpPr/>
            <p:nvPr/>
          </p:nvCxnSpPr>
          <p:spPr bwMode="auto">
            <a:xfrm flipV="1">
              <a:off x="6763961" y="5466026"/>
              <a:ext cx="0" cy="8397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6767096" y="5466026"/>
              <a:ext cx="59057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flipV="1">
              <a:off x="8527413" y="5485076"/>
              <a:ext cx="0" cy="8397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7357673" y="6291098"/>
              <a:ext cx="582668" cy="519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flipV="1">
              <a:off x="7362436" y="5466026"/>
              <a:ext cx="0" cy="8397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a:off x="7940341" y="5485076"/>
              <a:ext cx="59057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flipV="1">
              <a:off x="7943488" y="5475551"/>
              <a:ext cx="0" cy="8397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8540415" y="6315339"/>
              <a:ext cx="295288" cy="0"/>
            </a:xfrm>
            <a:prstGeom prst="line">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flipH="1" flipV="1">
              <a:off x="5581179" y="5378713"/>
              <a:ext cx="581052" cy="0"/>
            </a:xfrm>
            <a:prstGeom prst="straightConnector1">
              <a:avLst/>
            </a:prstGeom>
            <a:ln w="127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33" name="TextBox 96"/>
            <p:cNvSpPr txBox="1">
              <a:spLocks noChangeArrowheads="1"/>
            </p:cNvSpPr>
            <p:nvPr/>
          </p:nvSpPr>
          <p:spPr bwMode="auto">
            <a:xfrm>
              <a:off x="5534392" y="5075501"/>
              <a:ext cx="915189" cy="27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200" dirty="0">
                  <a:latin typeface="+mn-lt"/>
                </a:rPr>
                <a:t>1000 ms</a:t>
              </a:r>
            </a:p>
          </p:txBody>
        </p:sp>
        <p:cxnSp>
          <p:nvCxnSpPr>
            <p:cNvPr id="36" name="Straight Connector 35"/>
            <p:cNvCxnSpPr/>
            <p:nvPr/>
          </p:nvCxnSpPr>
          <p:spPr bwMode="auto">
            <a:xfrm flipV="1">
              <a:off x="5571654" y="5334263"/>
              <a:ext cx="0" cy="93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flipV="1">
              <a:off x="6162231" y="5323151"/>
              <a:ext cx="0" cy="95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flipH="1" flipV="1">
              <a:off x="6170246" y="5366924"/>
              <a:ext cx="581052" cy="0"/>
            </a:xfrm>
            <a:prstGeom prst="straightConnector1">
              <a:avLst/>
            </a:prstGeom>
            <a:ln w="127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51" name="TextBox 96"/>
            <p:cNvSpPr txBox="1">
              <a:spLocks noChangeArrowheads="1"/>
            </p:cNvSpPr>
            <p:nvPr/>
          </p:nvSpPr>
          <p:spPr bwMode="auto">
            <a:xfrm>
              <a:off x="6132129" y="5082821"/>
              <a:ext cx="915189" cy="27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200" dirty="0">
                  <a:latin typeface="+mn-lt"/>
                </a:rPr>
                <a:t>1000 ms</a:t>
              </a:r>
            </a:p>
          </p:txBody>
        </p:sp>
        <p:cxnSp>
          <p:nvCxnSpPr>
            <p:cNvPr id="52" name="Straight Connector 51"/>
            <p:cNvCxnSpPr/>
            <p:nvPr/>
          </p:nvCxnSpPr>
          <p:spPr bwMode="auto">
            <a:xfrm flipV="1">
              <a:off x="6160721" y="5322474"/>
              <a:ext cx="0" cy="93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V="1">
              <a:off x="6751298" y="5311362"/>
              <a:ext cx="0" cy="95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AD4F0F5B-0347-483A-8327-B831498FB7F3}"/>
              </a:ext>
            </a:extLst>
          </p:cNvPr>
          <p:cNvSpPr/>
          <p:nvPr/>
        </p:nvSpPr>
        <p:spPr>
          <a:xfrm>
            <a:off x="7151880" y="3915044"/>
            <a:ext cx="4529660" cy="1569660"/>
          </a:xfrm>
          <a:prstGeom prst="rect">
            <a:avLst/>
          </a:prstGeom>
        </p:spPr>
        <p:txBody>
          <a:bodyPr wrap="square">
            <a:spAutoFit/>
          </a:bodyPr>
          <a:lstStyle/>
          <a:p>
            <a:r>
              <a:rPr lang="en-US" sz="2400" dirty="0">
                <a:solidFill>
                  <a:srgbClr val="003087"/>
                </a:solidFill>
              </a:rPr>
              <a:t>Why does the LED blink continuously and not just ON once and OFF once like is written in the sketch?</a:t>
            </a:r>
          </a:p>
        </p:txBody>
      </p:sp>
      <p:sp>
        <p:nvSpPr>
          <p:cNvPr id="80" name="Rectangle 79">
            <a:extLst>
              <a:ext uri="{FF2B5EF4-FFF2-40B4-BE49-F238E27FC236}">
                <a16:creationId xmlns:a16="http://schemas.microsoft.com/office/drawing/2014/main" id="{F0C6A748-E9C4-4827-A3DA-41A726767802}"/>
              </a:ext>
            </a:extLst>
          </p:cNvPr>
          <p:cNvSpPr/>
          <p:nvPr/>
        </p:nvSpPr>
        <p:spPr>
          <a:xfrm>
            <a:off x="7169793" y="5584557"/>
            <a:ext cx="4529660" cy="830997"/>
          </a:xfrm>
          <a:prstGeom prst="rect">
            <a:avLst/>
          </a:prstGeom>
        </p:spPr>
        <p:txBody>
          <a:bodyPr wrap="square">
            <a:spAutoFit/>
          </a:bodyPr>
          <a:lstStyle/>
          <a:p>
            <a:r>
              <a:rPr lang="en-US" sz="2400" dirty="0">
                <a:solidFill>
                  <a:srgbClr val="003087"/>
                </a:solidFill>
              </a:rPr>
              <a:t>Because the </a:t>
            </a:r>
            <a:r>
              <a:rPr lang="en-US" dirty="0">
                <a:solidFill>
                  <a:srgbClr val="0096BD"/>
                </a:solidFill>
                <a:latin typeface="Courier New" pitchFamily="49" charset="0"/>
                <a:cs typeface="Courier New" pitchFamily="49" charset="0"/>
              </a:rPr>
              <a:t>void</a:t>
            </a:r>
            <a:r>
              <a:rPr lang="en-US" sz="2400" dirty="0">
                <a:solidFill>
                  <a:srgbClr val="003087"/>
                </a:solidFill>
              </a:rPr>
              <a:t> </a:t>
            </a:r>
            <a:r>
              <a:rPr lang="en-US" dirty="0">
                <a:solidFill>
                  <a:srgbClr val="5E6D03"/>
                </a:solidFill>
                <a:latin typeface="Courier New" pitchFamily="49" charset="0"/>
                <a:cs typeface="Courier New" pitchFamily="49" charset="0"/>
              </a:rPr>
              <a:t>loop</a:t>
            </a:r>
            <a:r>
              <a:rPr lang="en-US" sz="2400" dirty="0">
                <a:solidFill>
                  <a:srgbClr val="003087"/>
                </a:solidFill>
              </a:rPr>
              <a:t>() function is executed indefinitely.</a:t>
            </a:r>
          </a:p>
        </p:txBody>
      </p:sp>
      <p:sp>
        <p:nvSpPr>
          <p:cNvPr id="6" name="Footer Placeholder 5">
            <a:extLst>
              <a:ext uri="{FF2B5EF4-FFF2-40B4-BE49-F238E27FC236}">
                <a16:creationId xmlns:a16="http://schemas.microsoft.com/office/drawing/2014/main" id="{D0222F13-1F91-4587-AC90-D1CF595A7BF5}"/>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41840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314208" y="2683059"/>
            <a:ext cx="5040565"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4164126"/>
            <a:ext cx="2198320" cy="13617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09622" y="1160741"/>
            <a:ext cx="2445149" cy="1397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004362" y="5642064"/>
            <a:ext cx="2187639"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208" y="4164126"/>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2" cstate="hqprint">
            <a:extLst>
              <a:ext uri="{28A0092B-C50C-407E-A947-70E740481C1C}">
                <a14:useLocalDpi xmlns:a14="http://schemas.microsoft.com/office/drawing/2010/main" val="0"/>
              </a:ext>
            </a:extLst>
          </a:blip>
          <a:srcRect t="8644" b="16579"/>
          <a:stretch/>
        </p:blipFill>
        <p:spPr>
          <a:xfrm>
            <a:off x="2335767" y="5642064"/>
            <a:ext cx="2425048" cy="1208902"/>
          </a:xfrm>
          <a:prstGeom prst="rect">
            <a:avLst/>
          </a:prstGeom>
        </p:spPr>
      </p:pic>
      <p:sp>
        <p:nvSpPr>
          <p:cNvPr id="52" name="Rectangle 51"/>
          <p:cNvSpPr/>
          <p:nvPr/>
        </p:nvSpPr>
        <p:spPr>
          <a:xfrm>
            <a:off x="7470660" y="2683060"/>
            <a:ext cx="4721341" cy="2842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3" cstate="hqprint">
            <a:extLst>
              <a:ext uri="{28A0092B-C50C-407E-A947-70E740481C1C}">
                <a14:useLocalDpi xmlns:a14="http://schemas.microsoft.com/office/drawing/2010/main" val="0"/>
              </a:ext>
            </a:extLst>
          </a:blip>
          <a:srcRect t="4731" r="53761" b="61381"/>
          <a:stretch/>
        </p:blipFill>
        <p:spPr>
          <a:xfrm>
            <a:off x="0" y="-14067"/>
            <a:ext cx="2208628" cy="1111347"/>
          </a:xfrm>
          <a:prstGeom prst="rect">
            <a:avLst/>
          </a:prstGeom>
        </p:spPr>
      </p:pic>
      <p:pic>
        <p:nvPicPr>
          <p:cNvPr id="65" name="Picture 64"/>
          <p:cNvPicPr>
            <a:picLocks noChangeAspect="1"/>
          </p:cNvPicPr>
          <p:nvPr/>
        </p:nvPicPr>
        <p:blipFill rotWithShape="1">
          <a:blip r:embed="rId4" cstate="hqprint">
            <a:extLst>
              <a:ext uri="{28A0092B-C50C-407E-A947-70E740481C1C}">
                <a14:useLocalDpi xmlns:a14="http://schemas.microsoft.com/office/drawing/2010/main" val="0"/>
              </a:ext>
            </a:extLst>
          </a:blip>
          <a:srcRect t="41275" r="53761" b="16340"/>
          <a:stretch/>
        </p:blipFill>
        <p:spPr>
          <a:xfrm>
            <a:off x="0" y="1181686"/>
            <a:ext cx="2208628" cy="1390018"/>
          </a:xfrm>
          <a:prstGeom prst="rect">
            <a:avLst/>
          </a:prstGeom>
        </p:spPr>
      </p:pic>
      <p:pic>
        <p:nvPicPr>
          <p:cNvPr id="66" name="Picture 65"/>
          <p:cNvPicPr>
            <a:picLocks noChangeAspect="1"/>
          </p:cNvPicPr>
          <p:nvPr/>
        </p:nvPicPr>
        <p:blipFill rotWithShape="1">
          <a:blip r:embed="rId4" cstate="hqprint">
            <a:extLst>
              <a:ext uri="{28A0092B-C50C-407E-A947-70E740481C1C}">
                <a14:useLocalDpi xmlns:a14="http://schemas.microsoft.com/office/drawing/2010/main" val="0"/>
              </a:ext>
            </a:extLst>
          </a:blip>
          <a:srcRect l="48595" t="41444" r="-430" b="16340"/>
          <a:stretch/>
        </p:blipFill>
        <p:spPr>
          <a:xfrm>
            <a:off x="2321168" y="1181685"/>
            <a:ext cx="2475915" cy="1384487"/>
          </a:xfrm>
          <a:prstGeom prst="rect">
            <a:avLst/>
          </a:prstGeom>
        </p:spPr>
      </p:pic>
      <p:pic>
        <p:nvPicPr>
          <p:cNvPr id="67" name="Picture 66"/>
          <p:cNvPicPr>
            <a:picLocks noChangeAspect="1"/>
          </p:cNvPicPr>
          <p:nvPr/>
        </p:nvPicPr>
        <p:blipFill rotWithShape="1">
          <a:blip r:embed="rId5" cstate="hqprint">
            <a:extLst>
              <a:ext uri="{28A0092B-C50C-407E-A947-70E740481C1C}">
                <a14:useLocalDpi xmlns:a14="http://schemas.microsoft.com/office/drawing/2010/main" val="0"/>
              </a:ext>
            </a:extLst>
          </a:blip>
          <a:srcRect l="48027" t="4731" b="61875"/>
          <a:stretch/>
        </p:blipFill>
        <p:spPr>
          <a:xfrm>
            <a:off x="2321169" y="2136"/>
            <a:ext cx="2482512" cy="1095144"/>
          </a:xfrm>
          <a:prstGeom prst="rect">
            <a:avLst/>
          </a:prstGeom>
        </p:spPr>
      </p:pic>
      <p:sp>
        <p:nvSpPr>
          <p:cNvPr id="40" name="Rectangle 39"/>
          <p:cNvSpPr/>
          <p:nvPr/>
        </p:nvSpPr>
        <p:spPr>
          <a:xfrm>
            <a:off x="4892434" y="-1"/>
            <a:ext cx="2462339" cy="10830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70660" y="0"/>
            <a:ext cx="2462339" cy="10830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048887" y="-1"/>
            <a:ext cx="2143114" cy="1083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70660" y="1196690"/>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048887" y="1196689"/>
            <a:ext cx="2143114"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2683059"/>
            <a:ext cx="2198321" cy="136172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5642066"/>
            <a:ext cx="2198321"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2434" y="5642066"/>
            <a:ext cx="2462339" cy="1215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470660" y="5642067"/>
            <a:ext cx="2462339" cy="1215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727159" y="2908758"/>
            <a:ext cx="4208342" cy="2420678"/>
          </a:xfrm>
        </p:spPr>
        <p:txBody>
          <a:bodyPr>
            <a:noAutofit/>
          </a:bodyPr>
          <a:lstStyle/>
          <a:p>
            <a:r>
              <a:rPr lang="en-US" dirty="0">
                <a:solidFill>
                  <a:schemeClr val="bg1"/>
                </a:solidFill>
              </a:rPr>
              <a:t>Getting Started with the Arduino</a:t>
            </a:r>
          </a:p>
        </p:txBody>
      </p:sp>
      <p:sp>
        <p:nvSpPr>
          <p:cNvPr id="3" name="Slide Number Placeholder 2"/>
          <p:cNvSpPr>
            <a:spLocks noGrp="1"/>
          </p:cNvSpPr>
          <p:nvPr>
            <p:ph type="sldNum" sz="quarter" idx="12"/>
          </p:nvPr>
        </p:nvSpPr>
        <p:spPr>
          <a:xfrm>
            <a:off x="9317182" y="6351729"/>
            <a:ext cx="2743200" cy="365125"/>
          </a:xfrm>
          <a:ln>
            <a:noFill/>
          </a:ln>
        </p:spPr>
        <p:txBody>
          <a:bodyPr/>
          <a:lstStyle/>
          <a:p>
            <a:fld id="{AF9F945A-7155-4828-81E1-722329993529}" type="slidenum">
              <a:rPr lang="en-US" smtClean="0"/>
              <a:t>2</a:t>
            </a:fld>
            <a:endParaRPr lang="en-US"/>
          </a:p>
        </p:txBody>
      </p:sp>
      <p:pic>
        <p:nvPicPr>
          <p:cNvPr id="9" name="Picture 8">
            <a:hlinkClick r:id="rId6"/>
          </p:cNvPr>
          <p:cNvPicPr>
            <a:picLocks noChangeAspect="1"/>
          </p:cNvPicPr>
          <p:nvPr/>
        </p:nvPicPr>
        <p:blipFill>
          <a:blip r:embed="rId7">
            <a:clrChange>
              <a:clrFrom>
                <a:srgbClr val="FFFFFF"/>
              </a:clrFrom>
              <a:clrTo>
                <a:srgbClr val="FFFFFF">
                  <a:alpha val="0"/>
                </a:srgbClr>
              </a:clrTo>
            </a:clrChange>
          </a:blip>
          <a:stretch>
            <a:fillRect/>
          </a:stretch>
        </p:blipFill>
        <p:spPr>
          <a:xfrm>
            <a:off x="10599938" y="96711"/>
            <a:ext cx="1041012" cy="947437"/>
          </a:xfrm>
          <a:prstGeom prst="rect">
            <a:avLst/>
          </a:prstGeom>
        </p:spPr>
      </p:pic>
      <p:pic>
        <p:nvPicPr>
          <p:cNvPr id="12" name="Picture 2" descr="NSF 4-Color Bitmap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661" y="5761860"/>
            <a:ext cx="974544" cy="9745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9" cstate="hqprint">
            <a:extLst>
              <a:ext uri="{28A0092B-C50C-407E-A947-70E740481C1C}">
                <a14:useLocalDpi xmlns:a14="http://schemas.microsoft.com/office/drawing/2010/main" val="0"/>
              </a:ext>
            </a:extLst>
          </a:blip>
          <a:srcRect l="26707" t="32820" b="5942"/>
          <a:stretch/>
        </p:blipFill>
        <p:spPr>
          <a:xfrm>
            <a:off x="7467309" y="1179776"/>
            <a:ext cx="2453249" cy="1366476"/>
          </a:xfrm>
          <a:prstGeom prst="rect">
            <a:avLst/>
          </a:prstGeom>
        </p:spPr>
      </p:pic>
      <p:sp>
        <p:nvSpPr>
          <p:cNvPr id="77" name="Rectangle 76"/>
          <p:cNvSpPr/>
          <p:nvPr/>
        </p:nvSpPr>
        <p:spPr>
          <a:xfrm>
            <a:off x="4892434" y="4164126"/>
            <a:ext cx="2462337" cy="13617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text on a black background&#10;&#10;Description automatically generated">
            <a:extLst>
              <a:ext uri="{FF2B5EF4-FFF2-40B4-BE49-F238E27FC236}">
                <a16:creationId xmlns:a16="http://schemas.microsoft.com/office/drawing/2014/main" id="{59FEAEB9-F91A-4A23-ABFE-F5FFD60AAB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2525" y="2778759"/>
            <a:ext cx="4559817" cy="1182626"/>
          </a:xfrm>
          <a:prstGeom prst="rect">
            <a:avLst/>
          </a:prstGeom>
        </p:spPr>
      </p:pic>
      <p:pic>
        <p:nvPicPr>
          <p:cNvPr id="5" name="Picture 4">
            <a:extLst>
              <a:ext uri="{FF2B5EF4-FFF2-40B4-BE49-F238E27FC236}">
                <a16:creationId xmlns:a16="http://schemas.microsoft.com/office/drawing/2014/main" id="{B729C493-F69B-4978-BDE3-DFE81761F97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10" y="4475285"/>
            <a:ext cx="2108499" cy="854151"/>
          </a:xfrm>
          <a:prstGeom prst="rect">
            <a:avLst/>
          </a:prstGeom>
        </p:spPr>
      </p:pic>
      <p:sp>
        <p:nvSpPr>
          <p:cNvPr id="4" name="Footer Placeholder 3">
            <a:extLst>
              <a:ext uri="{FF2B5EF4-FFF2-40B4-BE49-F238E27FC236}">
                <a16:creationId xmlns:a16="http://schemas.microsoft.com/office/drawing/2014/main" id="{7762C84E-3819-47FD-8446-7F101A21412F}"/>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80390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130291"/>
            <a:ext cx="10515600" cy="1325563"/>
          </a:xfrm>
        </p:spPr>
        <p:txBody>
          <a:bodyPr>
            <a:normAutofit/>
          </a:bodyPr>
          <a:lstStyle/>
          <a:p>
            <a:pPr>
              <a:spcAft>
                <a:spcPts val="600"/>
              </a:spcAft>
            </a:pPr>
            <a:r>
              <a:rPr lang="en-US" dirty="0"/>
              <a:t>Play around with the sketch.</a:t>
            </a:r>
          </a:p>
        </p:txBody>
      </p:sp>
      <p:sp>
        <p:nvSpPr>
          <p:cNvPr id="3" name="Content Placeholder 2"/>
          <p:cNvSpPr>
            <a:spLocks noGrp="1"/>
          </p:cNvSpPr>
          <p:nvPr>
            <p:ph idx="1"/>
          </p:nvPr>
        </p:nvSpPr>
        <p:spPr>
          <a:xfrm>
            <a:off x="225468" y="1195272"/>
            <a:ext cx="11682514" cy="4351338"/>
          </a:xfrm>
        </p:spPr>
        <p:txBody>
          <a:bodyPr>
            <a:normAutofit/>
          </a:bodyPr>
          <a:lstStyle/>
          <a:p>
            <a:pPr marL="457200" indent="-457200">
              <a:spcAft>
                <a:spcPts val="1200"/>
              </a:spcAft>
              <a:buFont typeface="+mj-lt"/>
              <a:buAutoNum type="arabicPeriod"/>
            </a:pPr>
            <a:r>
              <a:rPr lang="en-US" dirty="0"/>
              <a:t>Change the time to 1.5 seconds on and 1 second off.</a:t>
            </a:r>
          </a:p>
          <a:p>
            <a:pPr marL="457200" indent="-457200">
              <a:buFont typeface="+mj-lt"/>
              <a:buAutoNum type="arabicPeriod"/>
            </a:pPr>
            <a:r>
              <a:rPr lang="en-US" dirty="0"/>
              <a:t>Blink out SOS in Morse code (dot-dot-dot-dash-dash-dash-dot-dot-dot)</a:t>
            </a:r>
          </a:p>
          <a:p>
            <a:pPr lvl="1"/>
            <a:r>
              <a:rPr lang="en-US" sz="2800" dirty="0"/>
              <a:t>three short pulses (0.25 seconds each) followed by</a:t>
            </a:r>
          </a:p>
          <a:p>
            <a:pPr lvl="1"/>
            <a:r>
              <a:rPr lang="en-US" sz="2800" dirty="0"/>
              <a:t>three long pulses (0.75 second each) followed by</a:t>
            </a:r>
          </a:p>
          <a:p>
            <a:pPr lvl="1"/>
            <a:r>
              <a:rPr lang="en-US" sz="2800" dirty="0"/>
              <a:t>three short pulses (0.25 seconds each) followed by</a:t>
            </a:r>
          </a:p>
          <a:p>
            <a:pPr lvl="1"/>
            <a:r>
              <a:rPr lang="en-US" sz="2800" dirty="0"/>
              <a:t>a brief pause (1 second) </a:t>
            </a:r>
          </a:p>
          <a:p>
            <a:pPr lvl="1"/>
            <a:r>
              <a:rPr lang="en-US" sz="2800"/>
              <a:t>repeat using </a:t>
            </a:r>
            <a:r>
              <a:rPr lang="en-US" sz="2800" dirty="0"/>
              <a:t>an infinite loop</a:t>
            </a:r>
          </a:p>
          <a:p>
            <a:endParaRPr lang="en-US" dirty="0"/>
          </a:p>
        </p:txBody>
      </p:sp>
      <p:sp>
        <p:nvSpPr>
          <p:cNvPr id="4" name="Slide Number Placeholder 3"/>
          <p:cNvSpPr>
            <a:spLocks noGrp="1"/>
          </p:cNvSpPr>
          <p:nvPr>
            <p:ph type="sldNum" sz="quarter" idx="12"/>
          </p:nvPr>
        </p:nvSpPr>
        <p:spPr/>
        <p:txBody>
          <a:bodyPr/>
          <a:lstStyle/>
          <a:p>
            <a:fld id="{AF9F945A-7155-4828-81E1-722329993529}" type="slidenum">
              <a:rPr lang="en-US" smtClean="0"/>
              <a:t>20</a:t>
            </a:fld>
            <a:endParaRPr lang="en-US"/>
          </a:p>
        </p:txBody>
      </p:sp>
      <p:sp>
        <p:nvSpPr>
          <p:cNvPr id="5" name="Footer Placeholder 4">
            <a:extLst>
              <a:ext uri="{FF2B5EF4-FFF2-40B4-BE49-F238E27FC236}">
                <a16:creationId xmlns:a16="http://schemas.microsoft.com/office/drawing/2014/main" id="{2E70B0E4-6C7D-4560-93DE-72CEFD25BBBC}"/>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357855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130291"/>
            <a:ext cx="10515600" cy="1325563"/>
          </a:xfrm>
        </p:spPr>
        <p:txBody>
          <a:bodyPr>
            <a:normAutofit/>
          </a:bodyPr>
          <a:lstStyle/>
          <a:p>
            <a:pPr>
              <a:spcAft>
                <a:spcPts val="600"/>
              </a:spcAft>
            </a:pPr>
            <a:r>
              <a:rPr lang="en-US" dirty="0"/>
              <a:t>Programming Tips</a:t>
            </a:r>
          </a:p>
        </p:txBody>
      </p:sp>
      <p:sp>
        <p:nvSpPr>
          <p:cNvPr id="3" name="Content Placeholder 2"/>
          <p:cNvSpPr>
            <a:spLocks noGrp="1"/>
          </p:cNvSpPr>
          <p:nvPr>
            <p:ph idx="1"/>
          </p:nvPr>
        </p:nvSpPr>
        <p:spPr>
          <a:xfrm>
            <a:off x="225468" y="1195271"/>
            <a:ext cx="11682514" cy="4797211"/>
          </a:xfrm>
        </p:spPr>
        <p:txBody>
          <a:bodyPr>
            <a:normAutofit fontScale="92500" lnSpcReduction="10000"/>
          </a:bodyPr>
          <a:lstStyle/>
          <a:p>
            <a:r>
              <a:rPr lang="en-US" sz="2400" dirty="0"/>
              <a:t>Arduino is case sensitive.</a:t>
            </a:r>
          </a:p>
          <a:p>
            <a:pPr lvl="1"/>
            <a:r>
              <a:rPr lang="en-US" dirty="0"/>
              <a:t>Look for color changes, if the color should change and it is still black text, you probably have an upper or lower case wrong. </a:t>
            </a:r>
          </a:p>
          <a:p>
            <a:r>
              <a:rPr lang="en-US" sz="2400" dirty="0"/>
              <a:t>Don’t stress about the syntax    ()    ;    ,    .</a:t>
            </a:r>
          </a:p>
          <a:p>
            <a:pPr lvl="1"/>
            <a:r>
              <a:rPr lang="en-US" dirty="0"/>
              <a:t>You can pull up old code or example codes to help you place them.</a:t>
            </a:r>
          </a:p>
          <a:p>
            <a:r>
              <a:rPr lang="en-US" sz="2400" dirty="0"/>
              <a:t>Put comments after each line to help you or anyone that looks at your code know what the lines are supposed to do.</a:t>
            </a:r>
          </a:p>
          <a:p>
            <a:pPr lvl="1"/>
            <a:r>
              <a:rPr lang="en-US" dirty="0"/>
              <a:t>Comments start with two </a:t>
            </a:r>
            <a:r>
              <a:rPr lang="en-US" b="1" dirty="0">
                <a:solidFill>
                  <a:srgbClr val="FF0000"/>
                </a:solidFill>
              </a:rPr>
              <a:t>forward slashes </a:t>
            </a:r>
            <a:r>
              <a:rPr lang="en-US" dirty="0"/>
              <a:t>(e.g.;  </a:t>
            </a:r>
            <a:r>
              <a:rPr lang="en-US" b="1" dirty="0">
                <a:solidFill>
                  <a:srgbClr val="FF0000"/>
                </a:solidFill>
              </a:rPr>
              <a:t>//</a:t>
            </a:r>
            <a:r>
              <a:rPr lang="en-US" dirty="0"/>
              <a:t>).</a:t>
            </a:r>
          </a:p>
          <a:p>
            <a:r>
              <a:rPr lang="en-US" sz="2400" dirty="0"/>
              <a:t>Remember the setup function runs once.</a:t>
            </a:r>
          </a:p>
          <a:p>
            <a:r>
              <a:rPr lang="en-US" sz="2400" dirty="0"/>
              <a:t>Remember the loop function runs indefinitely.</a:t>
            </a:r>
          </a:p>
          <a:p>
            <a:r>
              <a:rPr lang="en-US" sz="2400" dirty="0"/>
              <a:t>You MUST have both the setup function and the loop function in your sketch in order for it to work even if you do not have any code written in one of them.</a:t>
            </a:r>
          </a:p>
          <a:p>
            <a:r>
              <a:rPr lang="en-US" sz="2400" dirty="0"/>
              <a:t>Delays are written in units of milliseconds.</a:t>
            </a:r>
          </a:p>
          <a:p>
            <a:endParaRPr lang="en-US" sz="2400" dirty="0"/>
          </a:p>
        </p:txBody>
      </p:sp>
      <p:sp>
        <p:nvSpPr>
          <p:cNvPr id="4" name="Slide Number Placeholder 3"/>
          <p:cNvSpPr>
            <a:spLocks noGrp="1"/>
          </p:cNvSpPr>
          <p:nvPr>
            <p:ph type="sldNum" sz="quarter" idx="12"/>
          </p:nvPr>
        </p:nvSpPr>
        <p:spPr/>
        <p:txBody>
          <a:bodyPr/>
          <a:lstStyle/>
          <a:p>
            <a:fld id="{AF9F945A-7155-4828-81E1-722329993529}" type="slidenum">
              <a:rPr lang="en-US" smtClean="0"/>
              <a:t>21</a:t>
            </a:fld>
            <a:endParaRPr lang="en-US"/>
          </a:p>
        </p:txBody>
      </p:sp>
      <p:sp>
        <p:nvSpPr>
          <p:cNvPr id="5" name="Footer Placeholder 4">
            <a:extLst>
              <a:ext uri="{FF2B5EF4-FFF2-40B4-BE49-F238E27FC236}">
                <a16:creationId xmlns:a16="http://schemas.microsoft.com/office/drawing/2014/main" id="{71106055-2A4E-472A-B36D-289F436B768F}"/>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81730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D8F416-C001-4647-A570-3B532D44E740}"/>
              </a:ext>
            </a:extLst>
          </p:cNvPr>
          <p:cNvPicPr>
            <a:picLocks noChangeAspect="1"/>
          </p:cNvPicPr>
          <p:nvPr/>
        </p:nvPicPr>
        <p:blipFill rotWithShape="1">
          <a:blip r:embed="rId2"/>
          <a:srcRect l="35121" t="13601" r="54783" b="50000"/>
          <a:stretch/>
        </p:blipFill>
        <p:spPr>
          <a:xfrm>
            <a:off x="6515100" y="853256"/>
            <a:ext cx="5476970" cy="5476970"/>
          </a:xfrm>
          <a:prstGeom prst="rect">
            <a:avLst/>
          </a:prstGeom>
        </p:spPr>
      </p:pic>
      <p:sp>
        <p:nvSpPr>
          <p:cNvPr id="2" name="Title 1"/>
          <p:cNvSpPr>
            <a:spLocks noGrp="1"/>
          </p:cNvSpPr>
          <p:nvPr>
            <p:ph type="title"/>
          </p:nvPr>
        </p:nvSpPr>
        <p:spPr>
          <a:xfrm>
            <a:off x="115824" y="-130291"/>
            <a:ext cx="10515600" cy="1325563"/>
          </a:xfrm>
        </p:spPr>
        <p:txBody>
          <a:bodyPr>
            <a:normAutofit/>
          </a:bodyPr>
          <a:lstStyle/>
          <a:p>
            <a:pPr>
              <a:spcAft>
                <a:spcPts val="600"/>
              </a:spcAft>
            </a:pPr>
            <a:r>
              <a:rPr lang="en-US" dirty="0"/>
              <a:t>Quick Troubleshooting Tips</a:t>
            </a:r>
          </a:p>
        </p:txBody>
      </p:sp>
      <p:sp>
        <p:nvSpPr>
          <p:cNvPr id="13" name="Content Placeholder 2">
            <a:extLst>
              <a:ext uri="{FF2B5EF4-FFF2-40B4-BE49-F238E27FC236}">
                <a16:creationId xmlns:a16="http://schemas.microsoft.com/office/drawing/2014/main" id="{DE6B9BF1-E358-4070-8757-BD92C85BA523}"/>
              </a:ext>
            </a:extLst>
          </p:cNvPr>
          <p:cNvSpPr>
            <a:spLocks noGrp="1"/>
          </p:cNvSpPr>
          <p:nvPr>
            <p:ph idx="1"/>
          </p:nvPr>
        </p:nvSpPr>
        <p:spPr>
          <a:xfrm>
            <a:off x="254743" y="940374"/>
            <a:ext cx="5952627" cy="2488625"/>
          </a:xfrm>
        </p:spPr>
        <p:txBody>
          <a:bodyPr>
            <a:normAutofit/>
          </a:bodyPr>
          <a:lstStyle/>
          <a:p>
            <a:r>
              <a:rPr lang="en-US" sz="2400" dirty="0"/>
              <a:t>If you get an error when uploading, check</a:t>
            </a:r>
          </a:p>
          <a:p>
            <a:pPr lvl="1"/>
            <a:r>
              <a:rPr lang="en-US" sz="2000" dirty="0"/>
              <a:t>To make sure board is lighting up (green on LED).</a:t>
            </a:r>
          </a:p>
          <a:p>
            <a:pPr lvl="2"/>
            <a:r>
              <a:rPr lang="en-US" sz="1600" dirty="0"/>
              <a:t>Switch cables/board to determine issue.</a:t>
            </a:r>
          </a:p>
          <a:p>
            <a:pPr lvl="1"/>
            <a:r>
              <a:rPr lang="en-US" sz="2000" dirty="0"/>
              <a:t>For the correct Board: “Arduino/</a:t>
            </a:r>
            <a:r>
              <a:rPr lang="en-US" sz="2000" dirty="0" err="1"/>
              <a:t>Genuino</a:t>
            </a:r>
            <a:r>
              <a:rPr lang="en-US" sz="2000" dirty="0"/>
              <a:t> Uno.”</a:t>
            </a:r>
          </a:p>
          <a:p>
            <a:pPr lvl="1"/>
            <a:r>
              <a:rPr lang="en-US" sz="2000" dirty="0"/>
              <a:t>That the port is checked.</a:t>
            </a:r>
          </a:p>
          <a:p>
            <a:pPr lvl="1"/>
            <a:r>
              <a:rPr lang="en-US" sz="2000" dirty="0"/>
              <a:t>Check sketch for proper syntax in sketch.</a:t>
            </a:r>
          </a:p>
        </p:txBody>
      </p:sp>
      <p:sp>
        <p:nvSpPr>
          <p:cNvPr id="4" name="Slide Number Placeholder 3"/>
          <p:cNvSpPr>
            <a:spLocks noGrp="1"/>
          </p:cNvSpPr>
          <p:nvPr>
            <p:ph type="sldNum" sz="quarter" idx="12"/>
          </p:nvPr>
        </p:nvSpPr>
        <p:spPr/>
        <p:txBody>
          <a:bodyPr/>
          <a:lstStyle/>
          <a:p>
            <a:fld id="{AF9F945A-7155-4828-81E1-722329993529}" type="slidenum">
              <a:rPr lang="en-US" smtClean="0"/>
              <a:t>22</a:t>
            </a:fld>
            <a:endParaRPr lang="en-US"/>
          </a:p>
        </p:txBody>
      </p:sp>
      <p:sp>
        <p:nvSpPr>
          <p:cNvPr id="14" name="Rectangle: Rounded Corners 13">
            <a:extLst>
              <a:ext uri="{FF2B5EF4-FFF2-40B4-BE49-F238E27FC236}">
                <a16:creationId xmlns:a16="http://schemas.microsoft.com/office/drawing/2014/main" id="{3B5E9280-1DB2-4679-A4B3-BB31CFAB66BF}"/>
              </a:ext>
            </a:extLst>
          </p:cNvPr>
          <p:cNvSpPr/>
          <p:nvPr/>
        </p:nvSpPr>
        <p:spPr>
          <a:xfrm>
            <a:off x="7697011" y="2787162"/>
            <a:ext cx="1622835" cy="175846"/>
          </a:xfrm>
          <a:prstGeom prst="roundRect">
            <a:avLst/>
          </a:pr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41DB6782-B111-4F18-98DD-7F8F8CEB969B}"/>
                  </a:ext>
                </a:extLst>
              </p14:cNvPr>
              <p14:cNvContentPartPr/>
              <p14:nvPr/>
            </p14:nvContentPartPr>
            <p14:xfrm>
              <a:off x="10255093" y="2998176"/>
              <a:ext cx="175680" cy="279720"/>
            </p14:xfrm>
          </p:contentPart>
        </mc:Choice>
        <mc:Fallback xmlns="">
          <p:pic>
            <p:nvPicPr>
              <p:cNvPr id="17" name="Ink 16">
                <a:extLst>
                  <a:ext uri="{FF2B5EF4-FFF2-40B4-BE49-F238E27FC236}">
                    <a16:creationId xmlns:a16="http://schemas.microsoft.com/office/drawing/2014/main" id="{41DB6782-B111-4F18-98DD-7F8F8CEB969B}"/>
                  </a:ext>
                </a:extLst>
              </p:cNvPr>
              <p:cNvPicPr/>
              <p:nvPr/>
            </p:nvPicPr>
            <p:blipFill>
              <a:blip r:embed="rId4"/>
              <a:stretch>
                <a:fillRect/>
              </a:stretch>
            </p:blipFill>
            <p:spPr>
              <a:xfrm>
                <a:off x="10237453" y="2980536"/>
                <a:ext cx="211320" cy="315360"/>
              </a:xfrm>
              <a:prstGeom prst="rect">
                <a:avLst/>
              </a:prstGeom>
            </p:spPr>
          </p:pic>
        </mc:Fallback>
      </mc:AlternateContent>
      <p:sp>
        <p:nvSpPr>
          <p:cNvPr id="18" name="Content Placeholder 4">
            <a:extLst>
              <a:ext uri="{FF2B5EF4-FFF2-40B4-BE49-F238E27FC236}">
                <a16:creationId xmlns:a16="http://schemas.microsoft.com/office/drawing/2014/main" id="{2A5BCF6B-3526-4514-B888-791156326EE1}"/>
              </a:ext>
            </a:extLst>
          </p:cNvPr>
          <p:cNvSpPr txBox="1">
            <a:spLocks/>
          </p:cNvSpPr>
          <p:nvPr/>
        </p:nvSpPr>
        <p:spPr>
          <a:xfrm>
            <a:off x="2155580" y="6430208"/>
            <a:ext cx="9544263" cy="3651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solidFill>
                  <a:srgbClr val="003087"/>
                </a:solidFill>
              </a:rPr>
              <a:t>For more troubleshooting tips, refer to the “Why Won’t My Arduino Work” presentation.</a:t>
            </a:r>
          </a:p>
        </p:txBody>
      </p:sp>
      <p:sp>
        <p:nvSpPr>
          <p:cNvPr id="3" name="Footer Placeholder 2">
            <a:extLst>
              <a:ext uri="{FF2B5EF4-FFF2-40B4-BE49-F238E27FC236}">
                <a16:creationId xmlns:a16="http://schemas.microsoft.com/office/drawing/2014/main" id="{09FB614C-AB3F-4000-BECA-6BF8494D1AA1}"/>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55771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26EE3-4E42-44C0-A9D5-10E948CDC614}"/>
              </a:ext>
            </a:extLst>
          </p:cNvPr>
          <p:cNvSpPr>
            <a:spLocks noGrp="1"/>
          </p:cNvSpPr>
          <p:nvPr>
            <p:ph type="sldNum" sz="quarter" idx="12"/>
          </p:nvPr>
        </p:nvSpPr>
        <p:spPr/>
        <p:txBody>
          <a:bodyPr/>
          <a:lstStyle/>
          <a:p>
            <a:fld id="{9CEB20FD-57B4-4116-B954-02381E95969F}" type="slidenum">
              <a:rPr lang="en-US" smtClean="0"/>
              <a:pPr/>
              <a:t>23</a:t>
            </a:fld>
            <a:endParaRPr lang="en-US" dirty="0"/>
          </a:p>
        </p:txBody>
      </p:sp>
      <p:pic>
        <p:nvPicPr>
          <p:cNvPr id="5" name="Picture 4">
            <a:extLst>
              <a:ext uri="{FF2B5EF4-FFF2-40B4-BE49-F238E27FC236}">
                <a16:creationId xmlns:a16="http://schemas.microsoft.com/office/drawing/2014/main" id="{52DCC932-9102-4346-9DC9-E9F96D7FF918}"/>
              </a:ext>
            </a:extLst>
          </p:cNvPr>
          <p:cNvPicPr>
            <a:picLocks noChangeAspect="1"/>
          </p:cNvPicPr>
          <p:nvPr/>
        </p:nvPicPr>
        <p:blipFill rotWithShape="1">
          <a:blip r:embed="rId2"/>
          <a:srcRect t="1" b="300"/>
          <a:stretch/>
        </p:blipFill>
        <p:spPr>
          <a:xfrm>
            <a:off x="809712" y="1030479"/>
            <a:ext cx="10936542" cy="4273041"/>
          </a:xfrm>
          <a:prstGeom prst="rect">
            <a:avLst/>
          </a:prstGeom>
        </p:spPr>
      </p:pic>
      <p:sp>
        <p:nvSpPr>
          <p:cNvPr id="6" name="Content Placeholder 2">
            <a:extLst>
              <a:ext uri="{FF2B5EF4-FFF2-40B4-BE49-F238E27FC236}">
                <a16:creationId xmlns:a16="http://schemas.microsoft.com/office/drawing/2014/main" id="{95516E92-78E5-48F4-92B7-0F78102D53AF}"/>
              </a:ext>
            </a:extLst>
          </p:cNvPr>
          <p:cNvSpPr txBox="1">
            <a:spLocks/>
          </p:cNvSpPr>
          <p:nvPr/>
        </p:nvSpPr>
        <p:spPr>
          <a:xfrm>
            <a:off x="552133" y="264489"/>
            <a:ext cx="10515600" cy="62161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3087"/>
                </a:solidFill>
              </a:rPr>
              <a:t>Open the example sketch: Blink (File </a:t>
            </a:r>
            <a:r>
              <a:rPr lang="en-US" sz="2000" dirty="0">
                <a:solidFill>
                  <a:srgbClr val="003087"/>
                </a:solidFill>
                <a:sym typeface="Wingdings" panose="05000000000000000000" pitchFamily="2" charset="2"/>
              </a:rPr>
              <a:t> </a:t>
            </a:r>
            <a:r>
              <a:rPr lang="en-US" dirty="0">
                <a:solidFill>
                  <a:srgbClr val="003087"/>
                </a:solidFill>
                <a:sym typeface="Wingdings" panose="05000000000000000000" pitchFamily="2" charset="2"/>
              </a:rPr>
              <a:t>Examples</a:t>
            </a:r>
            <a:r>
              <a:rPr lang="en-US" sz="2000" dirty="0">
                <a:solidFill>
                  <a:srgbClr val="003087"/>
                </a:solidFill>
                <a:sym typeface="Wingdings" panose="05000000000000000000" pitchFamily="2" charset="2"/>
              </a:rPr>
              <a:t>  </a:t>
            </a:r>
            <a:r>
              <a:rPr lang="en-US" dirty="0">
                <a:solidFill>
                  <a:srgbClr val="003087"/>
                </a:solidFill>
                <a:sym typeface="Wingdings" panose="05000000000000000000" pitchFamily="2" charset="2"/>
              </a:rPr>
              <a:t>Basics </a:t>
            </a:r>
            <a:r>
              <a:rPr lang="en-US" sz="2000" dirty="0">
                <a:solidFill>
                  <a:srgbClr val="003087"/>
                </a:solidFill>
                <a:sym typeface="Wingdings" panose="05000000000000000000" pitchFamily="2" charset="2"/>
              </a:rPr>
              <a:t></a:t>
            </a:r>
            <a:r>
              <a:rPr lang="en-US" dirty="0">
                <a:solidFill>
                  <a:srgbClr val="003087"/>
                </a:solidFill>
                <a:sym typeface="Wingdings" panose="05000000000000000000" pitchFamily="2" charset="2"/>
              </a:rPr>
              <a:t> Blink)</a:t>
            </a:r>
            <a:endParaRPr lang="en-US" dirty="0">
              <a:solidFill>
                <a:srgbClr val="003087"/>
              </a:solidFill>
            </a:endParaRPr>
          </a:p>
          <a:p>
            <a:endParaRPr lang="en-US" dirty="0"/>
          </a:p>
        </p:txBody>
      </p:sp>
      <p:sp>
        <p:nvSpPr>
          <p:cNvPr id="2" name="Footer Placeholder 1">
            <a:extLst>
              <a:ext uri="{FF2B5EF4-FFF2-40B4-BE49-F238E27FC236}">
                <a16:creationId xmlns:a16="http://schemas.microsoft.com/office/drawing/2014/main" id="{77EE0ECC-FC7D-4996-8BEA-DC679EC71179}"/>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91417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130291"/>
            <a:ext cx="10515600" cy="1325563"/>
          </a:xfrm>
        </p:spPr>
        <p:txBody>
          <a:bodyPr>
            <a:normAutofit/>
          </a:bodyPr>
          <a:lstStyle/>
          <a:p>
            <a:pPr>
              <a:spcAft>
                <a:spcPts val="600"/>
              </a:spcAft>
            </a:pPr>
            <a:r>
              <a:rPr lang="en-US" dirty="0"/>
              <a:t>Getting Started Summary</a:t>
            </a:r>
          </a:p>
        </p:txBody>
      </p:sp>
      <p:sp>
        <p:nvSpPr>
          <p:cNvPr id="3" name="Content Placeholder 2"/>
          <p:cNvSpPr>
            <a:spLocks noGrp="1"/>
          </p:cNvSpPr>
          <p:nvPr>
            <p:ph idx="1"/>
          </p:nvPr>
        </p:nvSpPr>
        <p:spPr>
          <a:xfrm>
            <a:off x="225468" y="895149"/>
            <a:ext cx="11682514" cy="5370897"/>
          </a:xfrm>
        </p:spPr>
        <p:txBody>
          <a:bodyPr>
            <a:normAutofit/>
          </a:bodyPr>
          <a:lstStyle/>
          <a:p>
            <a:r>
              <a:rPr lang="en-US" b="1" dirty="0"/>
              <a:t>Arduino microcontrollers</a:t>
            </a:r>
            <a:r>
              <a:rPr lang="en-US" dirty="0"/>
              <a:t> are digital computers that can be programmed to read digital and analog inputs and control digital outputs.</a:t>
            </a:r>
          </a:p>
          <a:p>
            <a:r>
              <a:rPr lang="en-US" dirty="0"/>
              <a:t>A </a:t>
            </a:r>
            <a:r>
              <a:rPr lang="en-US" b="1" dirty="0"/>
              <a:t>programmable logic controller</a:t>
            </a:r>
            <a:r>
              <a:rPr lang="en-US" dirty="0"/>
              <a:t> (PLC) is an industrial digital computer which has been ruggedized and adapted for the control of manufacturing processes</a:t>
            </a:r>
          </a:p>
          <a:p>
            <a:r>
              <a:rPr lang="en-US" dirty="0"/>
              <a:t>The </a:t>
            </a:r>
            <a:r>
              <a:rPr lang="en-US" b="1" dirty="0"/>
              <a:t>Arduino IDE </a:t>
            </a:r>
            <a:r>
              <a:rPr lang="en-US" dirty="0"/>
              <a:t>(Integrated Development Environment) is used to write and download programs (called </a:t>
            </a:r>
            <a:r>
              <a:rPr lang="en-US" i="1" dirty="0"/>
              <a:t>sketches</a:t>
            </a:r>
            <a:r>
              <a:rPr lang="en-US" dirty="0"/>
              <a:t>) for the Arduino microcontroller.</a:t>
            </a:r>
          </a:p>
          <a:p>
            <a:r>
              <a:rPr lang="en-US" dirty="0"/>
              <a:t>Sketches contain 3 major sections: The </a:t>
            </a:r>
            <a:r>
              <a:rPr lang="en-US" b="1" dirty="0"/>
              <a:t>Header</a:t>
            </a:r>
            <a:r>
              <a:rPr lang="en-US" dirty="0"/>
              <a:t>, </a:t>
            </a:r>
            <a:r>
              <a:rPr lang="en-US" b="1" dirty="0"/>
              <a:t>Setup Function </a:t>
            </a:r>
            <a:r>
              <a:rPr lang="en-US" dirty="0"/>
              <a:t>and </a:t>
            </a:r>
            <a:r>
              <a:rPr lang="en-US" b="1" dirty="0"/>
              <a:t>Loop Function</a:t>
            </a:r>
            <a:r>
              <a:rPr lang="en-US" dirty="0"/>
              <a:t>.</a:t>
            </a:r>
          </a:p>
          <a:p>
            <a:endParaRPr lang="en-US" dirty="0"/>
          </a:p>
        </p:txBody>
      </p:sp>
      <p:sp>
        <p:nvSpPr>
          <p:cNvPr id="4" name="Slide Number Placeholder 3"/>
          <p:cNvSpPr>
            <a:spLocks noGrp="1"/>
          </p:cNvSpPr>
          <p:nvPr>
            <p:ph type="sldNum" sz="quarter" idx="12"/>
          </p:nvPr>
        </p:nvSpPr>
        <p:spPr/>
        <p:txBody>
          <a:bodyPr/>
          <a:lstStyle/>
          <a:p>
            <a:fld id="{AF9F945A-7155-4828-81E1-722329993529}" type="slidenum">
              <a:rPr lang="en-US" smtClean="0"/>
              <a:t>24</a:t>
            </a:fld>
            <a:endParaRPr lang="en-US"/>
          </a:p>
        </p:txBody>
      </p:sp>
      <p:sp>
        <p:nvSpPr>
          <p:cNvPr id="5" name="TextBox 4">
            <a:extLst>
              <a:ext uri="{FF2B5EF4-FFF2-40B4-BE49-F238E27FC236}">
                <a16:creationId xmlns:a16="http://schemas.microsoft.com/office/drawing/2014/main" id="{D60B77FD-774F-4574-AA15-99EE2EB2790D}"/>
              </a:ext>
            </a:extLst>
          </p:cNvPr>
          <p:cNvSpPr txBox="1"/>
          <p:nvPr/>
        </p:nvSpPr>
        <p:spPr>
          <a:xfrm>
            <a:off x="9692639" y="6352143"/>
            <a:ext cx="1132811" cy="369332"/>
          </a:xfrm>
          <a:prstGeom prst="rect">
            <a:avLst/>
          </a:prstGeom>
          <a:noFill/>
        </p:spPr>
        <p:txBody>
          <a:bodyPr wrap="none" rtlCol="0">
            <a:spAutoFit/>
          </a:bodyPr>
          <a:lstStyle/>
          <a:p>
            <a:r>
              <a:rPr lang="en-US" dirty="0">
                <a:solidFill>
                  <a:srgbClr val="CB333B"/>
                </a:solidFill>
              </a:rPr>
              <a:t>continued</a:t>
            </a:r>
          </a:p>
        </p:txBody>
      </p:sp>
      <p:sp>
        <p:nvSpPr>
          <p:cNvPr id="6" name="Footer Placeholder 5">
            <a:extLst>
              <a:ext uri="{FF2B5EF4-FFF2-40B4-BE49-F238E27FC236}">
                <a16:creationId xmlns:a16="http://schemas.microsoft.com/office/drawing/2014/main" id="{8BC0C2F3-42D6-4315-833D-891E9289ED0F}"/>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84660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130291"/>
            <a:ext cx="10515600" cy="1325563"/>
          </a:xfrm>
        </p:spPr>
        <p:txBody>
          <a:bodyPr>
            <a:normAutofit/>
          </a:bodyPr>
          <a:lstStyle/>
          <a:p>
            <a:pPr>
              <a:spcAft>
                <a:spcPts val="600"/>
              </a:spcAft>
            </a:pPr>
            <a:r>
              <a:rPr lang="en-US" dirty="0"/>
              <a:t>Getting Started Summary</a:t>
            </a:r>
          </a:p>
        </p:txBody>
      </p:sp>
      <p:sp>
        <p:nvSpPr>
          <p:cNvPr id="3" name="Content Placeholder 2"/>
          <p:cNvSpPr>
            <a:spLocks noGrp="1"/>
          </p:cNvSpPr>
          <p:nvPr>
            <p:ph idx="1"/>
          </p:nvPr>
        </p:nvSpPr>
        <p:spPr>
          <a:xfrm>
            <a:off x="225468" y="895149"/>
            <a:ext cx="11682514" cy="5284270"/>
          </a:xfrm>
        </p:spPr>
        <p:txBody>
          <a:bodyPr>
            <a:normAutofit/>
          </a:bodyPr>
          <a:lstStyle/>
          <a:p>
            <a:r>
              <a:rPr lang="en-US" dirty="0"/>
              <a:t>The </a:t>
            </a:r>
            <a:r>
              <a:rPr lang="en-US" b="1" dirty="0"/>
              <a:t>Header Section </a:t>
            </a:r>
            <a:r>
              <a:rPr lang="en-US" dirty="0"/>
              <a:t>contains information/comments on the sketch. </a:t>
            </a:r>
          </a:p>
          <a:p>
            <a:r>
              <a:rPr lang="en-US" dirty="0"/>
              <a:t>The </a:t>
            </a:r>
            <a:r>
              <a:rPr lang="en-US" b="1" dirty="0"/>
              <a:t>Setup Function </a:t>
            </a:r>
            <a:r>
              <a:rPr lang="en-US" dirty="0"/>
              <a:t>is executed only once and is used to initialize variables, pin modes, and start using libraries.</a:t>
            </a:r>
          </a:p>
          <a:p>
            <a:r>
              <a:rPr lang="en-US" dirty="0"/>
              <a:t>The </a:t>
            </a:r>
            <a:r>
              <a:rPr lang="en-US" b="1" dirty="0"/>
              <a:t>Loop Function </a:t>
            </a:r>
            <a:r>
              <a:rPr lang="en-US" dirty="0"/>
              <a:t>is repeated indefinitely. This section contains code that tells the Arduino what to do.</a:t>
            </a:r>
          </a:p>
          <a:p>
            <a:r>
              <a:rPr lang="en-US" dirty="0" err="1">
                <a:solidFill>
                  <a:schemeClr val="accent2">
                    <a:lumMod val="75000"/>
                  </a:schemeClr>
                </a:solidFill>
              </a:rPr>
              <a:t>pinMode</a:t>
            </a:r>
            <a:r>
              <a:rPr lang="en-US" dirty="0"/>
              <a:t>:  Sets a digital pin as an input or an output</a:t>
            </a:r>
          </a:p>
          <a:p>
            <a:r>
              <a:rPr lang="en-US" dirty="0" err="1">
                <a:solidFill>
                  <a:schemeClr val="accent2">
                    <a:lumMod val="75000"/>
                  </a:schemeClr>
                </a:solidFill>
              </a:rPr>
              <a:t>digitalWrite</a:t>
            </a:r>
            <a:r>
              <a:rPr lang="en-US" dirty="0"/>
              <a:t>: Sets a digital pin “high” or “low”</a:t>
            </a:r>
          </a:p>
          <a:p>
            <a:r>
              <a:rPr lang="en-US" dirty="0">
                <a:solidFill>
                  <a:schemeClr val="accent2">
                    <a:lumMod val="75000"/>
                  </a:schemeClr>
                </a:solidFill>
              </a:rPr>
              <a:t>delay</a:t>
            </a:r>
            <a:r>
              <a:rPr lang="en-US" dirty="0"/>
              <a:t>: pauses the program for a specified number of milliseconds</a:t>
            </a:r>
          </a:p>
          <a:p>
            <a:endParaRPr lang="en-US" dirty="0"/>
          </a:p>
        </p:txBody>
      </p:sp>
      <p:sp>
        <p:nvSpPr>
          <p:cNvPr id="4" name="Slide Number Placeholder 3"/>
          <p:cNvSpPr>
            <a:spLocks noGrp="1"/>
          </p:cNvSpPr>
          <p:nvPr>
            <p:ph type="sldNum" sz="quarter" idx="12"/>
          </p:nvPr>
        </p:nvSpPr>
        <p:spPr/>
        <p:txBody>
          <a:bodyPr/>
          <a:lstStyle/>
          <a:p>
            <a:fld id="{AF9F945A-7155-4828-81E1-722329993529}" type="slidenum">
              <a:rPr lang="en-US" smtClean="0"/>
              <a:t>25</a:t>
            </a:fld>
            <a:endParaRPr lang="en-US"/>
          </a:p>
        </p:txBody>
      </p:sp>
      <p:sp>
        <p:nvSpPr>
          <p:cNvPr id="5" name="Footer Placeholder 4">
            <a:extLst>
              <a:ext uri="{FF2B5EF4-FFF2-40B4-BE49-F238E27FC236}">
                <a16:creationId xmlns:a16="http://schemas.microsoft.com/office/drawing/2014/main" id="{7ECCF776-0D87-4526-A925-FBE96DFBBA86}"/>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286845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C04E-60DF-49FA-B3C1-C74862502CF7}"/>
              </a:ext>
            </a:extLst>
          </p:cNvPr>
          <p:cNvSpPr>
            <a:spLocks noGrp="1"/>
          </p:cNvSpPr>
          <p:nvPr>
            <p:ph type="title"/>
          </p:nvPr>
        </p:nvSpPr>
        <p:spPr>
          <a:xfrm>
            <a:off x="838200" y="365125"/>
            <a:ext cx="10515600" cy="803799"/>
          </a:xfrm>
        </p:spPr>
        <p:txBody>
          <a:bodyPr>
            <a:normAutofit/>
          </a:bodyPr>
          <a:lstStyle/>
          <a:p>
            <a:r>
              <a:rPr lang="en-US" sz="4800" b="1" dirty="0"/>
              <a:t>Getting Started with Arduino</a:t>
            </a:r>
          </a:p>
        </p:txBody>
      </p:sp>
      <p:sp>
        <p:nvSpPr>
          <p:cNvPr id="3" name="Content Placeholder 2">
            <a:extLst>
              <a:ext uri="{FF2B5EF4-FFF2-40B4-BE49-F238E27FC236}">
                <a16:creationId xmlns:a16="http://schemas.microsoft.com/office/drawing/2014/main" id="{56937DDA-E8D4-4EE7-8210-ADDA41C9F6E0}"/>
              </a:ext>
            </a:extLst>
          </p:cNvPr>
          <p:cNvSpPr>
            <a:spLocks noGrp="1"/>
          </p:cNvSpPr>
          <p:nvPr>
            <p:ph idx="1"/>
          </p:nvPr>
        </p:nvSpPr>
        <p:spPr>
          <a:xfrm>
            <a:off x="838200" y="1168924"/>
            <a:ext cx="10515600" cy="5008039"/>
          </a:xfrm>
        </p:spPr>
        <p:txBody>
          <a:bodyPr>
            <a:normAutofit/>
          </a:bodyPr>
          <a:lstStyle/>
          <a:p>
            <a:r>
              <a:rPr lang="en-US" sz="3200" dirty="0"/>
              <a:t>Identify key components of an Arduino circuit board.</a:t>
            </a:r>
          </a:p>
          <a:p>
            <a:r>
              <a:rPr lang="en-US" sz="3200" dirty="0"/>
              <a:t>Connect an Arduino circuit board to a PC.</a:t>
            </a:r>
          </a:p>
          <a:p>
            <a:r>
              <a:rPr lang="en-US" sz="3200" dirty="0"/>
              <a:t>Identify components / features of the Arduino IDE.</a:t>
            </a:r>
          </a:p>
          <a:p>
            <a:r>
              <a:rPr lang="en-US" sz="3200" dirty="0"/>
              <a:t>Identify the basic structure of code used to program an Arduino. </a:t>
            </a:r>
          </a:p>
          <a:p>
            <a:r>
              <a:rPr lang="en-US" sz="3200" dirty="0"/>
              <a:t>Open and run a sketch (program) on the Arduino (using it to blink an LED).</a:t>
            </a:r>
          </a:p>
          <a:p>
            <a:endParaRPr lang="en-US" sz="3200" dirty="0"/>
          </a:p>
          <a:p>
            <a:endParaRPr lang="en-US" sz="3200" dirty="0"/>
          </a:p>
          <a:p>
            <a:endParaRPr lang="en-US" sz="3200" dirty="0"/>
          </a:p>
        </p:txBody>
      </p:sp>
      <p:sp>
        <p:nvSpPr>
          <p:cNvPr id="4" name="Slide Number Placeholder 3">
            <a:extLst>
              <a:ext uri="{FF2B5EF4-FFF2-40B4-BE49-F238E27FC236}">
                <a16:creationId xmlns:a16="http://schemas.microsoft.com/office/drawing/2014/main" id="{B5D7C63A-E8D8-43A9-8E32-56B0FE7BBD21}"/>
              </a:ext>
            </a:extLst>
          </p:cNvPr>
          <p:cNvSpPr>
            <a:spLocks noGrp="1"/>
          </p:cNvSpPr>
          <p:nvPr>
            <p:ph type="sldNum" sz="quarter" idx="12"/>
          </p:nvPr>
        </p:nvSpPr>
        <p:spPr/>
        <p:txBody>
          <a:bodyPr/>
          <a:lstStyle/>
          <a:p>
            <a:fld id="{9CEB20FD-57B4-4116-B954-02381E95969F}" type="slidenum">
              <a:rPr lang="en-US" smtClean="0"/>
              <a:pPr/>
              <a:t>3</a:t>
            </a:fld>
            <a:endParaRPr lang="en-US" dirty="0"/>
          </a:p>
        </p:txBody>
      </p:sp>
      <p:sp>
        <p:nvSpPr>
          <p:cNvPr id="5" name="Footer Placeholder 4">
            <a:extLst>
              <a:ext uri="{FF2B5EF4-FFF2-40B4-BE49-F238E27FC236}">
                <a16:creationId xmlns:a16="http://schemas.microsoft.com/office/drawing/2014/main" id="{7AD36414-438B-462B-9779-771D8DECE7D0}"/>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56318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 y="191389"/>
            <a:ext cx="10515600" cy="759587"/>
          </a:xfrm>
        </p:spPr>
        <p:txBody>
          <a:bodyPr>
            <a:normAutofit/>
          </a:bodyPr>
          <a:lstStyle/>
          <a:p>
            <a:r>
              <a:rPr lang="en-US" dirty="0"/>
              <a:t>What is an Arduino?</a:t>
            </a:r>
          </a:p>
        </p:txBody>
      </p:sp>
      <p:sp>
        <p:nvSpPr>
          <p:cNvPr id="3" name="Content Placeholder 2"/>
          <p:cNvSpPr>
            <a:spLocks noGrp="1"/>
          </p:cNvSpPr>
          <p:nvPr>
            <p:ph idx="1"/>
          </p:nvPr>
        </p:nvSpPr>
        <p:spPr>
          <a:xfrm>
            <a:off x="225552" y="1313561"/>
            <a:ext cx="6449568" cy="3194431"/>
          </a:xfrm>
        </p:spPr>
        <p:txBody>
          <a:bodyPr>
            <a:normAutofit fontScale="92500" lnSpcReduction="20000"/>
          </a:bodyPr>
          <a:lstStyle/>
          <a:p>
            <a:pPr>
              <a:spcBef>
                <a:spcPts val="600"/>
              </a:spcBef>
              <a:spcAft>
                <a:spcPts val="600"/>
              </a:spcAft>
              <a:buClr>
                <a:schemeClr val="tx1"/>
              </a:buClr>
            </a:pPr>
            <a:r>
              <a:rPr lang="en-US" dirty="0">
                <a:solidFill>
                  <a:srgbClr val="003087"/>
                </a:solidFill>
              </a:rPr>
              <a:t>Arduinos</a:t>
            </a:r>
            <a:r>
              <a:rPr lang="en-US" dirty="0"/>
              <a:t> contain microcontrollers that are programmed to read inputs and perform various tasks.</a:t>
            </a:r>
          </a:p>
          <a:p>
            <a:pPr>
              <a:spcBef>
                <a:spcPts val="600"/>
              </a:spcBef>
              <a:spcAft>
                <a:spcPts val="600"/>
              </a:spcAft>
            </a:pPr>
            <a:r>
              <a:rPr lang="en-US" dirty="0"/>
              <a:t>What is a microcontroller?</a:t>
            </a:r>
          </a:p>
          <a:p>
            <a:pPr lvl="1">
              <a:spcBef>
                <a:spcPts val="600"/>
              </a:spcBef>
              <a:spcAft>
                <a:spcPts val="600"/>
              </a:spcAft>
            </a:pPr>
            <a:r>
              <a:rPr lang="en-US" dirty="0"/>
              <a:t>A </a:t>
            </a:r>
            <a:r>
              <a:rPr lang="en-US" dirty="0">
                <a:solidFill>
                  <a:srgbClr val="003087"/>
                </a:solidFill>
              </a:rPr>
              <a:t>microcontroller</a:t>
            </a:r>
            <a:r>
              <a:rPr lang="en-US" dirty="0"/>
              <a:t> is a small computer.</a:t>
            </a:r>
          </a:p>
          <a:p>
            <a:pPr lvl="1">
              <a:spcBef>
                <a:spcPts val="600"/>
              </a:spcBef>
              <a:spcAft>
                <a:spcPts val="600"/>
              </a:spcAft>
              <a:buClr>
                <a:schemeClr val="tx1"/>
              </a:buClr>
            </a:pPr>
            <a:r>
              <a:rPr lang="en-US" dirty="0">
                <a:solidFill>
                  <a:srgbClr val="003087"/>
                </a:solidFill>
              </a:rPr>
              <a:t>Microcontrollers</a:t>
            </a:r>
            <a:r>
              <a:rPr lang="en-US" dirty="0"/>
              <a:t> contain processor cores with memory and are able to be programed for input/output.</a:t>
            </a:r>
          </a:p>
        </p:txBody>
      </p:sp>
      <p:sp>
        <p:nvSpPr>
          <p:cNvPr id="5" name="Slide Number Placeholder 4"/>
          <p:cNvSpPr>
            <a:spLocks noGrp="1"/>
          </p:cNvSpPr>
          <p:nvPr>
            <p:ph type="sldNum" sz="quarter" idx="12"/>
          </p:nvPr>
        </p:nvSpPr>
        <p:spPr/>
        <p:txBody>
          <a:bodyPr/>
          <a:lstStyle/>
          <a:p>
            <a:fld id="{AF9F945A-7155-4828-81E1-722329993529}" type="slidenum">
              <a:rPr lang="en-US" smtClean="0"/>
              <a:t>4</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838" t="13927" r="17813" b="16212"/>
          <a:stretch/>
        </p:blipFill>
        <p:spPr>
          <a:xfrm>
            <a:off x="6675120" y="571182"/>
            <a:ext cx="5353687" cy="3758078"/>
          </a:xfrm>
          <a:prstGeom prst="rect">
            <a:avLst/>
          </a:prstGeom>
        </p:spPr>
      </p:pic>
      <p:sp>
        <p:nvSpPr>
          <p:cNvPr id="6" name="Rectangle 5">
            <a:extLst>
              <a:ext uri="{FF2B5EF4-FFF2-40B4-BE49-F238E27FC236}">
                <a16:creationId xmlns:a16="http://schemas.microsoft.com/office/drawing/2014/main" id="{097638ED-71FC-46D3-8D20-8218BA590247}"/>
              </a:ext>
            </a:extLst>
          </p:cNvPr>
          <p:cNvSpPr/>
          <p:nvPr/>
        </p:nvSpPr>
        <p:spPr>
          <a:xfrm>
            <a:off x="451692" y="4604141"/>
            <a:ext cx="11511708" cy="1569660"/>
          </a:xfrm>
          <a:prstGeom prst="rect">
            <a:avLst/>
          </a:prstGeom>
        </p:spPr>
        <p:txBody>
          <a:bodyPr wrap="square">
            <a:spAutoFit/>
          </a:bodyPr>
          <a:lstStyle/>
          <a:p>
            <a:r>
              <a:rPr lang="en-US" sz="2400" b="1" dirty="0">
                <a:solidFill>
                  <a:srgbClr val="FF0000"/>
                </a:solidFill>
                <a:latin typeface="Roboto"/>
              </a:rPr>
              <a:t>Microcontrollers</a:t>
            </a:r>
            <a:r>
              <a:rPr lang="en-US" sz="2400" dirty="0">
                <a:solidFill>
                  <a:srgbClr val="003087"/>
                </a:solidFill>
                <a:latin typeface="Roboto"/>
              </a:rPr>
              <a:t> are </a:t>
            </a:r>
            <a:r>
              <a:rPr lang="en-US" sz="2400" b="1" dirty="0">
                <a:solidFill>
                  <a:srgbClr val="003087"/>
                </a:solidFill>
                <a:latin typeface="Roboto"/>
              </a:rPr>
              <a:t>used in</a:t>
            </a:r>
            <a:r>
              <a:rPr lang="en-US" sz="2400" dirty="0">
                <a:solidFill>
                  <a:srgbClr val="003087"/>
                </a:solidFill>
                <a:latin typeface="Roboto"/>
              </a:rPr>
              <a:t> automatically controlled products and devices, such as automobile engine control systems, implantable medical devices, remote controls, office machines, appliances, power tools, toys and other embedded systems.</a:t>
            </a:r>
            <a:endParaRPr lang="en-US" sz="2400" dirty="0">
              <a:solidFill>
                <a:srgbClr val="003087"/>
              </a:solidFill>
            </a:endParaRPr>
          </a:p>
        </p:txBody>
      </p:sp>
      <p:sp>
        <p:nvSpPr>
          <p:cNvPr id="7" name="TextBox 6">
            <a:extLst>
              <a:ext uri="{FF2B5EF4-FFF2-40B4-BE49-F238E27FC236}">
                <a16:creationId xmlns:a16="http://schemas.microsoft.com/office/drawing/2014/main" id="{49CC4F01-B7A6-4127-971A-F12E10715D1C}"/>
              </a:ext>
            </a:extLst>
          </p:cNvPr>
          <p:cNvSpPr txBox="1"/>
          <p:nvPr/>
        </p:nvSpPr>
        <p:spPr>
          <a:xfrm>
            <a:off x="1961002" y="6430856"/>
            <a:ext cx="4320926" cy="369332"/>
          </a:xfrm>
          <a:prstGeom prst="rect">
            <a:avLst/>
          </a:prstGeom>
          <a:noFill/>
        </p:spPr>
        <p:txBody>
          <a:bodyPr wrap="none" rtlCol="0">
            <a:spAutoFit/>
          </a:bodyPr>
          <a:lstStyle/>
          <a:p>
            <a:r>
              <a:rPr lang="en-US" dirty="0">
                <a:solidFill>
                  <a:srgbClr val="003087"/>
                </a:solidFill>
              </a:rPr>
              <a:t>M. Nelson, 2019 (edited. Source: Wikipedia)</a:t>
            </a:r>
          </a:p>
        </p:txBody>
      </p:sp>
      <p:sp>
        <p:nvSpPr>
          <p:cNvPr id="8" name="Footer Placeholder 7">
            <a:extLst>
              <a:ext uri="{FF2B5EF4-FFF2-40B4-BE49-F238E27FC236}">
                <a16:creationId xmlns:a16="http://schemas.microsoft.com/office/drawing/2014/main" id="{01C6E32A-21B0-4974-A545-9C4168785B04}"/>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218887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3920-BDBA-4DCC-9C88-BBC9F170D0C5}"/>
              </a:ext>
            </a:extLst>
          </p:cNvPr>
          <p:cNvSpPr>
            <a:spLocks noGrp="1"/>
          </p:cNvSpPr>
          <p:nvPr>
            <p:ph type="title"/>
          </p:nvPr>
        </p:nvSpPr>
        <p:spPr/>
        <p:txBody>
          <a:bodyPr/>
          <a:lstStyle/>
          <a:p>
            <a:r>
              <a:rPr lang="en-US" dirty="0">
                <a:solidFill>
                  <a:srgbClr val="003087"/>
                </a:solidFill>
              </a:rPr>
              <a:t>Programmable Logic Controllers (PLCs)</a:t>
            </a:r>
          </a:p>
        </p:txBody>
      </p:sp>
      <p:sp>
        <p:nvSpPr>
          <p:cNvPr id="3" name="Content Placeholder 2">
            <a:extLst>
              <a:ext uri="{FF2B5EF4-FFF2-40B4-BE49-F238E27FC236}">
                <a16:creationId xmlns:a16="http://schemas.microsoft.com/office/drawing/2014/main" id="{1B54BAEA-0F44-4E48-B745-96891F7C88DD}"/>
              </a:ext>
            </a:extLst>
          </p:cNvPr>
          <p:cNvSpPr>
            <a:spLocks noGrp="1"/>
          </p:cNvSpPr>
          <p:nvPr>
            <p:ph idx="1"/>
          </p:nvPr>
        </p:nvSpPr>
        <p:spPr>
          <a:xfrm>
            <a:off x="365760" y="1116531"/>
            <a:ext cx="8662737" cy="3210192"/>
          </a:xfrm>
        </p:spPr>
        <p:txBody>
          <a:bodyPr/>
          <a:lstStyle/>
          <a:p>
            <a:pPr marL="0" indent="0">
              <a:buNone/>
            </a:pPr>
            <a:r>
              <a:rPr lang="en-US" dirty="0">
                <a:solidFill>
                  <a:srgbClr val="003087"/>
                </a:solidFill>
              </a:rPr>
              <a:t>A programmable logic controller (PLC) or programmable controller is an industrial digital computer which has been ruggedized and adapted for the control of manufacturing processes, such as assembly lines, or robotic devices, or any activity that requires high reliability control and ease of programming and process.</a:t>
            </a:r>
          </a:p>
        </p:txBody>
      </p:sp>
      <p:sp>
        <p:nvSpPr>
          <p:cNvPr id="4" name="Slide Number Placeholder 3">
            <a:extLst>
              <a:ext uri="{FF2B5EF4-FFF2-40B4-BE49-F238E27FC236}">
                <a16:creationId xmlns:a16="http://schemas.microsoft.com/office/drawing/2014/main" id="{27FCD0AF-B859-48FD-9AC1-280488DBD36D}"/>
              </a:ext>
            </a:extLst>
          </p:cNvPr>
          <p:cNvSpPr>
            <a:spLocks noGrp="1"/>
          </p:cNvSpPr>
          <p:nvPr>
            <p:ph type="sldNum" sz="quarter" idx="12"/>
          </p:nvPr>
        </p:nvSpPr>
        <p:spPr/>
        <p:txBody>
          <a:bodyPr/>
          <a:lstStyle/>
          <a:p>
            <a:fld id="{9CEB20FD-57B4-4116-B954-02381E95969F}" type="slidenum">
              <a:rPr lang="en-US" smtClean="0"/>
              <a:pPr/>
              <a:t>5</a:t>
            </a:fld>
            <a:endParaRPr lang="en-US" dirty="0"/>
          </a:p>
        </p:txBody>
      </p:sp>
      <p:sp>
        <p:nvSpPr>
          <p:cNvPr id="5" name="TextBox 4">
            <a:extLst>
              <a:ext uri="{FF2B5EF4-FFF2-40B4-BE49-F238E27FC236}">
                <a16:creationId xmlns:a16="http://schemas.microsoft.com/office/drawing/2014/main" id="{3DE404EA-1AC0-45F3-A33F-18E5D6C245B1}"/>
              </a:ext>
            </a:extLst>
          </p:cNvPr>
          <p:cNvSpPr txBox="1"/>
          <p:nvPr/>
        </p:nvSpPr>
        <p:spPr>
          <a:xfrm>
            <a:off x="1961002" y="6430856"/>
            <a:ext cx="4320926" cy="369332"/>
          </a:xfrm>
          <a:prstGeom prst="rect">
            <a:avLst/>
          </a:prstGeom>
          <a:noFill/>
        </p:spPr>
        <p:txBody>
          <a:bodyPr wrap="none" rtlCol="0">
            <a:spAutoFit/>
          </a:bodyPr>
          <a:lstStyle/>
          <a:p>
            <a:r>
              <a:rPr lang="en-US" dirty="0">
                <a:solidFill>
                  <a:srgbClr val="003087"/>
                </a:solidFill>
              </a:rPr>
              <a:t>M. Nelson, 2019 (edited. Source: Wikipedia)</a:t>
            </a:r>
          </a:p>
        </p:txBody>
      </p:sp>
      <p:pic>
        <p:nvPicPr>
          <p:cNvPr id="1026" name="Picture 2" descr="https://upload.wikimedia.org/wikipedia/commons/thumb/f/f3/Siemens_Simatic_S7-416-3.jpg/170px-Siemens_Simatic_S7-416-3.jpg">
            <a:extLst>
              <a:ext uri="{FF2B5EF4-FFF2-40B4-BE49-F238E27FC236}">
                <a16:creationId xmlns:a16="http://schemas.microsoft.com/office/drawing/2014/main" id="{8E95B531-8A1E-4602-BDDD-9E814270B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338" y="587141"/>
            <a:ext cx="2223457" cy="34398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d/df/Automate_industriel_WAGO_pour_un_syst%C3%A8me_de_monitoring_en_industrie_pharmaceutique.jpg/220px-Automate_industriel_WAGO_pour_un_syst%C3%A8me_de_monitoring_en_industrie_pharmaceutique.jpg">
            <a:extLst>
              <a:ext uri="{FF2B5EF4-FFF2-40B4-BE49-F238E27FC236}">
                <a16:creationId xmlns:a16="http://schemas.microsoft.com/office/drawing/2014/main" id="{2D21578F-B63E-4FB3-8755-BEC271D9F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307" y="4290710"/>
            <a:ext cx="3450582" cy="22899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C5C6EBD-69E1-49EB-9098-10FB30CEAF49}"/>
              </a:ext>
            </a:extLst>
          </p:cNvPr>
          <p:cNvSpPr/>
          <p:nvPr/>
        </p:nvSpPr>
        <p:spPr>
          <a:xfrm>
            <a:off x="502113" y="5646112"/>
            <a:ext cx="6921747" cy="351378"/>
          </a:xfrm>
          <a:prstGeom prst="rect">
            <a:avLst/>
          </a:prstGeom>
        </p:spPr>
        <p:txBody>
          <a:bodyPr wrap="square">
            <a:spAutoFit/>
          </a:bodyPr>
          <a:lstStyle/>
          <a:p>
            <a:pPr>
              <a:lnSpc>
                <a:spcPct val="115000"/>
              </a:lnSpc>
            </a:pPr>
            <a:r>
              <a:rPr lang="en-US" sz="1600" dirty="0">
                <a:latin typeface="Arial" panose="020B0604020202020204" pitchFamily="34" charset="0"/>
                <a:ea typeface="Arial" panose="020B0604020202020204" pitchFamily="34" charset="0"/>
              </a:rPr>
              <a:t>PLC Basics (5:59):  </a:t>
            </a:r>
            <a:r>
              <a:rPr lang="en-US" sz="1600" u="sng" dirty="0">
                <a:solidFill>
                  <a:srgbClr val="1155CC"/>
                </a:solidFill>
                <a:latin typeface="Arial" panose="020B0604020202020204" pitchFamily="34" charset="0"/>
                <a:ea typeface="Arial" panose="020B0604020202020204" pitchFamily="34" charset="0"/>
                <a:hlinkClick r:id="rId4"/>
              </a:rPr>
              <a:t>https://www.youtube.com/watch?v=PbAGl_mv5XI</a:t>
            </a:r>
            <a:endParaRPr lang="en-US" sz="1600" dirty="0">
              <a:latin typeface="Arial" panose="020B0604020202020204" pitchFamily="34" charset="0"/>
              <a:ea typeface="Arial" panose="020B0604020202020204" pitchFamily="34" charset="0"/>
            </a:endParaRPr>
          </a:p>
        </p:txBody>
      </p:sp>
      <p:sp>
        <p:nvSpPr>
          <p:cNvPr id="6" name="Footer Placeholder 5">
            <a:extLst>
              <a:ext uri="{FF2B5EF4-FFF2-40B4-BE49-F238E27FC236}">
                <a16:creationId xmlns:a16="http://schemas.microsoft.com/office/drawing/2014/main" id="{C6F32BD6-2303-47DD-A215-393ED16BECB6}"/>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288514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3920-BDBA-4DCC-9C88-BBC9F170D0C5}"/>
              </a:ext>
            </a:extLst>
          </p:cNvPr>
          <p:cNvSpPr>
            <a:spLocks noGrp="1"/>
          </p:cNvSpPr>
          <p:nvPr>
            <p:ph type="title"/>
          </p:nvPr>
        </p:nvSpPr>
        <p:spPr>
          <a:xfrm>
            <a:off x="3910920" y="102261"/>
            <a:ext cx="3899971" cy="2428478"/>
          </a:xfrm>
        </p:spPr>
        <p:txBody>
          <a:bodyPr>
            <a:normAutofit/>
          </a:bodyPr>
          <a:lstStyle/>
          <a:p>
            <a:pPr algn="ctr"/>
            <a:r>
              <a:rPr lang="en-US" sz="3600" dirty="0">
                <a:solidFill>
                  <a:srgbClr val="003087"/>
                </a:solidFill>
              </a:rPr>
              <a:t>PLC</a:t>
            </a:r>
            <a:br>
              <a:rPr lang="en-US" sz="3600" dirty="0">
                <a:solidFill>
                  <a:srgbClr val="003087"/>
                </a:solidFill>
              </a:rPr>
            </a:br>
            <a:r>
              <a:rPr lang="en-US" sz="3600" dirty="0">
                <a:solidFill>
                  <a:srgbClr val="003087"/>
                </a:solidFill>
              </a:rPr>
              <a:t>Programming</a:t>
            </a:r>
            <a:br>
              <a:rPr lang="en-US" sz="3600" dirty="0">
                <a:solidFill>
                  <a:srgbClr val="003087"/>
                </a:solidFill>
              </a:rPr>
            </a:br>
            <a:r>
              <a:rPr lang="en-US" sz="3600" dirty="0">
                <a:solidFill>
                  <a:srgbClr val="003087"/>
                </a:solidFill>
              </a:rPr>
              <a:t>Languages/</a:t>
            </a:r>
            <a:br>
              <a:rPr lang="en-US" sz="3600" dirty="0">
                <a:solidFill>
                  <a:srgbClr val="003087"/>
                </a:solidFill>
              </a:rPr>
            </a:br>
            <a:r>
              <a:rPr lang="en-US" sz="3600" dirty="0">
                <a:solidFill>
                  <a:srgbClr val="003087"/>
                </a:solidFill>
              </a:rPr>
              <a:t>Tools</a:t>
            </a:r>
          </a:p>
        </p:txBody>
      </p:sp>
      <p:sp>
        <p:nvSpPr>
          <p:cNvPr id="4" name="Slide Number Placeholder 3">
            <a:extLst>
              <a:ext uri="{FF2B5EF4-FFF2-40B4-BE49-F238E27FC236}">
                <a16:creationId xmlns:a16="http://schemas.microsoft.com/office/drawing/2014/main" id="{27FCD0AF-B859-48FD-9AC1-280488DBD36D}"/>
              </a:ext>
            </a:extLst>
          </p:cNvPr>
          <p:cNvSpPr>
            <a:spLocks noGrp="1"/>
          </p:cNvSpPr>
          <p:nvPr>
            <p:ph type="sldNum" sz="quarter" idx="12"/>
          </p:nvPr>
        </p:nvSpPr>
        <p:spPr/>
        <p:txBody>
          <a:bodyPr/>
          <a:lstStyle/>
          <a:p>
            <a:fld id="{9CEB20FD-57B4-4116-B954-02381E95969F}" type="slidenum">
              <a:rPr lang="en-US" smtClean="0"/>
              <a:pPr/>
              <a:t>6</a:t>
            </a:fld>
            <a:endParaRPr lang="en-US" dirty="0"/>
          </a:p>
        </p:txBody>
      </p:sp>
      <p:sp>
        <p:nvSpPr>
          <p:cNvPr id="5" name="TextBox 4">
            <a:extLst>
              <a:ext uri="{FF2B5EF4-FFF2-40B4-BE49-F238E27FC236}">
                <a16:creationId xmlns:a16="http://schemas.microsoft.com/office/drawing/2014/main" id="{3DE404EA-1AC0-45F3-A33F-18E5D6C245B1}"/>
              </a:ext>
            </a:extLst>
          </p:cNvPr>
          <p:cNvSpPr txBox="1"/>
          <p:nvPr/>
        </p:nvSpPr>
        <p:spPr>
          <a:xfrm>
            <a:off x="1961002" y="6430856"/>
            <a:ext cx="3853555" cy="338554"/>
          </a:xfrm>
          <a:prstGeom prst="rect">
            <a:avLst/>
          </a:prstGeom>
          <a:noFill/>
        </p:spPr>
        <p:txBody>
          <a:bodyPr wrap="none" rtlCol="0">
            <a:spAutoFit/>
          </a:bodyPr>
          <a:lstStyle/>
          <a:p>
            <a:r>
              <a:rPr lang="en-US" sz="1600" dirty="0">
                <a:solidFill>
                  <a:srgbClr val="003087"/>
                </a:solidFill>
              </a:rPr>
              <a:t>M. Nelson, 2019 (edited. Source: Wikipedia)</a:t>
            </a:r>
          </a:p>
        </p:txBody>
      </p:sp>
      <p:pic>
        <p:nvPicPr>
          <p:cNvPr id="6" name="Picture 5">
            <a:extLst>
              <a:ext uri="{FF2B5EF4-FFF2-40B4-BE49-F238E27FC236}">
                <a16:creationId xmlns:a16="http://schemas.microsoft.com/office/drawing/2014/main" id="{08C1E006-C807-4C2F-8DB8-4A4431CC38BF}"/>
              </a:ext>
            </a:extLst>
          </p:cNvPr>
          <p:cNvPicPr>
            <a:picLocks noChangeAspect="1"/>
          </p:cNvPicPr>
          <p:nvPr/>
        </p:nvPicPr>
        <p:blipFill>
          <a:blip r:embed="rId2"/>
          <a:stretch>
            <a:fillRect/>
          </a:stretch>
        </p:blipFill>
        <p:spPr>
          <a:xfrm>
            <a:off x="246014" y="570024"/>
            <a:ext cx="4266449" cy="1960715"/>
          </a:xfrm>
          <a:prstGeom prst="rect">
            <a:avLst/>
          </a:prstGeom>
          <a:ln>
            <a:solidFill>
              <a:schemeClr val="tx1"/>
            </a:solidFill>
          </a:ln>
        </p:spPr>
      </p:pic>
      <p:sp>
        <p:nvSpPr>
          <p:cNvPr id="9" name="TextBox 8">
            <a:extLst>
              <a:ext uri="{FF2B5EF4-FFF2-40B4-BE49-F238E27FC236}">
                <a16:creationId xmlns:a16="http://schemas.microsoft.com/office/drawing/2014/main" id="{183FFF17-124D-4AC9-8A33-D65DF48DFE4F}"/>
              </a:ext>
            </a:extLst>
          </p:cNvPr>
          <p:cNvSpPr txBox="1"/>
          <p:nvPr/>
        </p:nvSpPr>
        <p:spPr>
          <a:xfrm>
            <a:off x="419080" y="2782669"/>
            <a:ext cx="2995564" cy="646331"/>
          </a:xfrm>
          <a:prstGeom prst="rect">
            <a:avLst/>
          </a:prstGeom>
          <a:noFill/>
        </p:spPr>
        <p:txBody>
          <a:bodyPr wrap="none" rtlCol="0">
            <a:spAutoFit/>
          </a:bodyPr>
          <a:lstStyle/>
          <a:p>
            <a:r>
              <a:rPr lang="en-US" dirty="0">
                <a:solidFill>
                  <a:srgbClr val="003087"/>
                </a:solidFill>
              </a:rPr>
              <a:t>Structured Text / </a:t>
            </a:r>
          </a:p>
          <a:p>
            <a:r>
              <a:rPr lang="en-US" dirty="0">
                <a:solidFill>
                  <a:srgbClr val="003087"/>
                </a:solidFill>
              </a:rPr>
              <a:t>Other Programming Language</a:t>
            </a:r>
          </a:p>
        </p:txBody>
      </p:sp>
      <p:sp>
        <p:nvSpPr>
          <p:cNvPr id="12" name="TextBox 11">
            <a:extLst>
              <a:ext uri="{FF2B5EF4-FFF2-40B4-BE49-F238E27FC236}">
                <a16:creationId xmlns:a16="http://schemas.microsoft.com/office/drawing/2014/main" id="{ECC83F78-31C6-41F6-93D9-33FA551EB484}"/>
              </a:ext>
            </a:extLst>
          </p:cNvPr>
          <p:cNvSpPr txBox="1"/>
          <p:nvPr/>
        </p:nvSpPr>
        <p:spPr>
          <a:xfrm>
            <a:off x="881763" y="221338"/>
            <a:ext cx="2435347" cy="369332"/>
          </a:xfrm>
          <a:prstGeom prst="rect">
            <a:avLst/>
          </a:prstGeom>
          <a:noFill/>
        </p:spPr>
        <p:txBody>
          <a:bodyPr wrap="none" rtlCol="0">
            <a:spAutoFit/>
          </a:bodyPr>
          <a:lstStyle/>
          <a:p>
            <a:r>
              <a:rPr lang="en-US" dirty="0">
                <a:solidFill>
                  <a:srgbClr val="003087"/>
                </a:solidFill>
              </a:rPr>
              <a:t>Ladder Logic / Diagrams</a:t>
            </a:r>
          </a:p>
        </p:txBody>
      </p:sp>
      <p:pic>
        <p:nvPicPr>
          <p:cNvPr id="2050" name="Picture 2" descr="https://upload.wikimedia.org/wikipedia/commons/thumb/1/14/Basic_Batch_SFC.jpg/522px-Basic_Batch_SFC.jpg">
            <a:extLst>
              <a:ext uri="{FF2B5EF4-FFF2-40B4-BE49-F238E27FC236}">
                <a16:creationId xmlns:a16="http://schemas.microsoft.com/office/drawing/2014/main" id="{6B678D80-D437-48F9-97AA-6DC961F82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46" y="545471"/>
            <a:ext cx="4628071" cy="59934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FA1B18F-4A1F-42A1-8F81-398D14650C8F}"/>
              </a:ext>
            </a:extLst>
          </p:cNvPr>
          <p:cNvSpPr txBox="1"/>
          <p:nvPr/>
        </p:nvSpPr>
        <p:spPr>
          <a:xfrm>
            <a:off x="8403725" y="173386"/>
            <a:ext cx="2617511" cy="369332"/>
          </a:xfrm>
          <a:prstGeom prst="rect">
            <a:avLst/>
          </a:prstGeom>
          <a:noFill/>
        </p:spPr>
        <p:txBody>
          <a:bodyPr wrap="none" rtlCol="0">
            <a:spAutoFit/>
          </a:bodyPr>
          <a:lstStyle/>
          <a:p>
            <a:r>
              <a:rPr lang="en-US" dirty="0">
                <a:solidFill>
                  <a:srgbClr val="003087"/>
                </a:solidFill>
              </a:rPr>
              <a:t>Sequential Function Chart</a:t>
            </a:r>
          </a:p>
        </p:txBody>
      </p:sp>
      <p:pic>
        <p:nvPicPr>
          <p:cNvPr id="2052" name="Picture 4" descr="https://upload.wikimedia.org/wikipedia/commons/thumb/d/d0/FBS_Maximum.jpg/220px-FBS_Maximum.jpg">
            <a:extLst>
              <a:ext uri="{FF2B5EF4-FFF2-40B4-BE49-F238E27FC236}">
                <a16:creationId xmlns:a16="http://schemas.microsoft.com/office/drawing/2014/main" id="{F9BDF7DE-49EA-420A-85EB-837B3CCBB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409" y="3011429"/>
            <a:ext cx="3069658" cy="1172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D7B4686-6D34-4D3F-92A5-3B9AE4D0FEFD}"/>
              </a:ext>
            </a:extLst>
          </p:cNvPr>
          <p:cNvSpPr txBox="1"/>
          <p:nvPr/>
        </p:nvSpPr>
        <p:spPr>
          <a:xfrm>
            <a:off x="4171903" y="2635272"/>
            <a:ext cx="2488245" cy="369332"/>
          </a:xfrm>
          <a:prstGeom prst="rect">
            <a:avLst/>
          </a:prstGeom>
          <a:noFill/>
        </p:spPr>
        <p:txBody>
          <a:bodyPr wrap="none" rtlCol="0">
            <a:spAutoFit/>
          </a:bodyPr>
          <a:lstStyle/>
          <a:p>
            <a:r>
              <a:rPr lang="en-US" dirty="0">
                <a:solidFill>
                  <a:srgbClr val="003087"/>
                </a:solidFill>
              </a:rPr>
              <a:t>Function Block Diagram</a:t>
            </a:r>
          </a:p>
        </p:txBody>
      </p:sp>
      <p:pic>
        <p:nvPicPr>
          <p:cNvPr id="13" name="Picture 12">
            <a:extLst>
              <a:ext uri="{FF2B5EF4-FFF2-40B4-BE49-F238E27FC236}">
                <a16:creationId xmlns:a16="http://schemas.microsoft.com/office/drawing/2014/main" id="{40129F16-D184-4FEE-B044-DD04D349D5F8}"/>
              </a:ext>
            </a:extLst>
          </p:cNvPr>
          <p:cNvPicPr>
            <a:picLocks noChangeAspect="1"/>
          </p:cNvPicPr>
          <p:nvPr/>
        </p:nvPicPr>
        <p:blipFill>
          <a:blip r:embed="rId5"/>
          <a:stretch>
            <a:fillRect/>
          </a:stretch>
        </p:blipFill>
        <p:spPr>
          <a:xfrm>
            <a:off x="4282166" y="4657346"/>
            <a:ext cx="2741359" cy="1582018"/>
          </a:xfrm>
          <a:prstGeom prst="rect">
            <a:avLst/>
          </a:prstGeom>
          <a:ln>
            <a:solidFill>
              <a:schemeClr val="tx1"/>
            </a:solidFill>
          </a:ln>
        </p:spPr>
      </p:pic>
      <p:sp>
        <p:nvSpPr>
          <p:cNvPr id="20" name="TextBox 19">
            <a:extLst>
              <a:ext uri="{FF2B5EF4-FFF2-40B4-BE49-F238E27FC236}">
                <a16:creationId xmlns:a16="http://schemas.microsoft.com/office/drawing/2014/main" id="{12D90E52-74A8-47B8-98CC-C9BEE1404027}"/>
              </a:ext>
            </a:extLst>
          </p:cNvPr>
          <p:cNvSpPr txBox="1"/>
          <p:nvPr/>
        </p:nvSpPr>
        <p:spPr>
          <a:xfrm>
            <a:off x="4790472" y="4250239"/>
            <a:ext cx="1569340" cy="369332"/>
          </a:xfrm>
          <a:prstGeom prst="rect">
            <a:avLst/>
          </a:prstGeom>
          <a:noFill/>
        </p:spPr>
        <p:txBody>
          <a:bodyPr wrap="none" rtlCol="0">
            <a:spAutoFit/>
          </a:bodyPr>
          <a:lstStyle/>
          <a:p>
            <a:r>
              <a:rPr lang="en-US" dirty="0">
                <a:solidFill>
                  <a:srgbClr val="003087"/>
                </a:solidFill>
              </a:rPr>
              <a:t>Instruction List</a:t>
            </a:r>
          </a:p>
        </p:txBody>
      </p:sp>
      <p:pic>
        <p:nvPicPr>
          <p:cNvPr id="3" name="Picture 2">
            <a:extLst>
              <a:ext uri="{FF2B5EF4-FFF2-40B4-BE49-F238E27FC236}">
                <a16:creationId xmlns:a16="http://schemas.microsoft.com/office/drawing/2014/main" id="{C244445D-27DA-46B4-9178-7B8EB42C4DAF}"/>
              </a:ext>
            </a:extLst>
          </p:cNvPr>
          <p:cNvPicPr>
            <a:picLocks noChangeAspect="1"/>
          </p:cNvPicPr>
          <p:nvPr/>
        </p:nvPicPr>
        <p:blipFill>
          <a:blip r:embed="rId6"/>
          <a:stretch>
            <a:fillRect/>
          </a:stretch>
        </p:blipFill>
        <p:spPr>
          <a:xfrm>
            <a:off x="431980" y="3429000"/>
            <a:ext cx="3175214" cy="2272905"/>
          </a:xfrm>
          <a:prstGeom prst="rect">
            <a:avLst/>
          </a:prstGeom>
          <a:ln>
            <a:solidFill>
              <a:schemeClr val="tx1"/>
            </a:solidFill>
          </a:ln>
        </p:spPr>
      </p:pic>
      <p:sp>
        <p:nvSpPr>
          <p:cNvPr id="7" name="Footer Placeholder 6">
            <a:extLst>
              <a:ext uri="{FF2B5EF4-FFF2-40B4-BE49-F238E27FC236}">
                <a16:creationId xmlns:a16="http://schemas.microsoft.com/office/drawing/2014/main" id="{E7588958-B9E5-4435-A6A6-2F05DB851E64}"/>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0847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08750"/>
            <a:ext cx="10515600" cy="755262"/>
          </a:xfrm>
        </p:spPr>
        <p:txBody>
          <a:bodyPr>
            <a:normAutofit/>
          </a:bodyPr>
          <a:lstStyle/>
          <a:p>
            <a:r>
              <a:rPr lang="en-US" dirty="0"/>
              <a:t>Arduino</a:t>
            </a:r>
          </a:p>
        </p:txBody>
      </p:sp>
      <p:sp>
        <p:nvSpPr>
          <p:cNvPr id="3" name="Slide Number Placeholder 2"/>
          <p:cNvSpPr>
            <a:spLocks noGrp="1"/>
          </p:cNvSpPr>
          <p:nvPr>
            <p:ph type="sldNum" sz="quarter" idx="12"/>
          </p:nvPr>
        </p:nvSpPr>
        <p:spPr/>
        <p:txBody>
          <a:bodyPr/>
          <a:lstStyle/>
          <a:p>
            <a:fld id="{AF9F945A-7155-4828-81E1-722329993529}" type="slidenum">
              <a:rPr lang="en-US" smtClean="0"/>
              <a:t>7</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838" t="13927" r="17813" b="16212"/>
          <a:stretch/>
        </p:blipFill>
        <p:spPr>
          <a:xfrm>
            <a:off x="2718484" y="1309816"/>
            <a:ext cx="6301947" cy="4423719"/>
          </a:xfrm>
          <a:prstGeom prst="rect">
            <a:avLst/>
          </a:prstGeom>
        </p:spPr>
      </p:pic>
      <p:sp>
        <p:nvSpPr>
          <p:cNvPr id="6" name="Left Brace 5"/>
          <p:cNvSpPr/>
          <p:nvPr/>
        </p:nvSpPr>
        <p:spPr>
          <a:xfrm rot="5400000">
            <a:off x="6539814" y="-763028"/>
            <a:ext cx="407771" cy="3737919"/>
          </a:xfrm>
          <a:prstGeom prst="leftBrace">
            <a:avLst>
              <a:gd name="adj1" fmla="val 32576"/>
              <a:gd name="adj2" fmla="val 50000"/>
            </a:avLst>
          </a:prstGeom>
          <a:ln w="28575">
            <a:solidFill>
              <a:srgbClr val="CB3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8019" y="2306958"/>
            <a:ext cx="2247902" cy="461665"/>
          </a:xfrm>
          <a:prstGeom prst="rect">
            <a:avLst/>
          </a:prstGeom>
          <a:noFill/>
        </p:spPr>
        <p:txBody>
          <a:bodyPr wrap="square" rtlCol="0">
            <a:spAutoFit/>
          </a:bodyPr>
          <a:lstStyle/>
          <a:p>
            <a:pPr algn="ctr"/>
            <a:r>
              <a:rPr lang="en-US" sz="2400" dirty="0">
                <a:solidFill>
                  <a:srgbClr val="C00000"/>
                </a:solidFill>
              </a:rPr>
              <a:t>USB Cable Plug</a:t>
            </a:r>
          </a:p>
        </p:txBody>
      </p:sp>
      <p:sp>
        <p:nvSpPr>
          <p:cNvPr id="8" name="Left Brace 7"/>
          <p:cNvSpPr/>
          <p:nvPr/>
        </p:nvSpPr>
        <p:spPr>
          <a:xfrm rot="16200000">
            <a:off x="6101151" y="5126166"/>
            <a:ext cx="407771" cy="1618732"/>
          </a:xfrm>
          <a:prstGeom prst="leftBrace">
            <a:avLst>
              <a:gd name="adj1" fmla="val 32576"/>
              <a:gd name="adj2" fmla="val 50000"/>
            </a:avLst>
          </a:prstGeom>
          <a:ln w="28575">
            <a:solidFill>
              <a:srgbClr val="CB3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95670" y="6139418"/>
            <a:ext cx="1618732" cy="461665"/>
          </a:xfrm>
          <a:prstGeom prst="rect">
            <a:avLst/>
          </a:prstGeom>
          <a:noFill/>
        </p:spPr>
        <p:txBody>
          <a:bodyPr wrap="square" rtlCol="0">
            <a:spAutoFit/>
          </a:bodyPr>
          <a:lstStyle/>
          <a:p>
            <a:pPr algn="ctr"/>
            <a:r>
              <a:rPr lang="en-US" sz="2400" dirty="0">
                <a:solidFill>
                  <a:srgbClr val="C00000"/>
                </a:solidFill>
              </a:rPr>
              <a:t>Power Pins</a:t>
            </a:r>
          </a:p>
        </p:txBody>
      </p:sp>
      <p:sp>
        <p:nvSpPr>
          <p:cNvPr id="10" name="Left Brace 9"/>
          <p:cNvSpPr/>
          <p:nvPr/>
        </p:nvSpPr>
        <p:spPr>
          <a:xfrm rot="16200000">
            <a:off x="7764678" y="5256121"/>
            <a:ext cx="407771" cy="1288190"/>
          </a:xfrm>
          <a:prstGeom prst="leftBrace">
            <a:avLst>
              <a:gd name="adj1" fmla="val 32576"/>
              <a:gd name="adj2" fmla="val 50000"/>
            </a:avLst>
          </a:prstGeom>
          <a:ln w="28575">
            <a:solidFill>
              <a:srgbClr val="CB3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114402" y="6165244"/>
            <a:ext cx="2631985" cy="461665"/>
          </a:xfrm>
          <a:prstGeom prst="rect">
            <a:avLst/>
          </a:prstGeom>
          <a:noFill/>
        </p:spPr>
        <p:txBody>
          <a:bodyPr wrap="square" rtlCol="0">
            <a:spAutoFit/>
          </a:bodyPr>
          <a:lstStyle/>
          <a:p>
            <a:pPr algn="ctr"/>
            <a:r>
              <a:rPr lang="en-US" sz="2400" dirty="0">
                <a:solidFill>
                  <a:srgbClr val="C00000"/>
                </a:solidFill>
              </a:rPr>
              <a:t>6 Analog Input Pins</a:t>
            </a:r>
          </a:p>
        </p:txBody>
      </p:sp>
      <p:sp>
        <p:nvSpPr>
          <p:cNvPr id="12" name="Left Brace 11"/>
          <p:cNvSpPr/>
          <p:nvPr/>
        </p:nvSpPr>
        <p:spPr>
          <a:xfrm>
            <a:off x="2310713" y="2022431"/>
            <a:ext cx="407771" cy="1030720"/>
          </a:xfrm>
          <a:prstGeom prst="leftBrace">
            <a:avLst>
              <a:gd name="adj1" fmla="val 32576"/>
              <a:gd name="adj2" fmla="val 50000"/>
            </a:avLst>
          </a:prstGeom>
          <a:ln w="28575">
            <a:solidFill>
              <a:srgbClr val="CB3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869591" y="442742"/>
            <a:ext cx="4053016" cy="461665"/>
          </a:xfrm>
          <a:prstGeom prst="rect">
            <a:avLst/>
          </a:prstGeom>
          <a:noFill/>
        </p:spPr>
        <p:txBody>
          <a:bodyPr wrap="square" rtlCol="0">
            <a:spAutoFit/>
          </a:bodyPr>
          <a:lstStyle/>
          <a:p>
            <a:pPr algn="ctr"/>
            <a:r>
              <a:rPr lang="en-US" sz="2400" dirty="0">
                <a:solidFill>
                  <a:srgbClr val="C00000"/>
                </a:solidFill>
              </a:rPr>
              <a:t>14 Digital </a:t>
            </a:r>
            <a:r>
              <a:rPr lang="en-US" sz="2400" dirty="0" err="1">
                <a:solidFill>
                  <a:srgbClr val="C00000"/>
                </a:solidFill>
              </a:rPr>
              <a:t>Input/Output</a:t>
            </a:r>
            <a:r>
              <a:rPr lang="en-US" sz="2400" dirty="0">
                <a:solidFill>
                  <a:srgbClr val="C00000"/>
                </a:solidFill>
              </a:rPr>
              <a:t> Pins</a:t>
            </a:r>
          </a:p>
        </p:txBody>
      </p:sp>
      <p:sp>
        <p:nvSpPr>
          <p:cNvPr id="14" name="Left Brace 13"/>
          <p:cNvSpPr/>
          <p:nvPr/>
        </p:nvSpPr>
        <p:spPr>
          <a:xfrm>
            <a:off x="2755554" y="4448107"/>
            <a:ext cx="407771" cy="1000855"/>
          </a:xfrm>
          <a:prstGeom prst="leftBrace">
            <a:avLst>
              <a:gd name="adj1" fmla="val 32576"/>
              <a:gd name="adj2" fmla="val 50000"/>
            </a:avLst>
          </a:prstGeom>
          <a:ln w="28575">
            <a:solidFill>
              <a:srgbClr val="CB3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80998" y="4717701"/>
            <a:ext cx="2247902" cy="830997"/>
          </a:xfrm>
          <a:prstGeom prst="rect">
            <a:avLst/>
          </a:prstGeom>
          <a:noFill/>
        </p:spPr>
        <p:txBody>
          <a:bodyPr wrap="square" rtlCol="0">
            <a:spAutoFit/>
          </a:bodyPr>
          <a:lstStyle/>
          <a:p>
            <a:pPr algn="ctr"/>
            <a:r>
              <a:rPr lang="en-US" sz="2400" dirty="0">
                <a:solidFill>
                  <a:srgbClr val="C00000"/>
                </a:solidFill>
              </a:rPr>
              <a:t>External Power Supply Jack</a:t>
            </a:r>
          </a:p>
        </p:txBody>
      </p:sp>
      <p:sp>
        <p:nvSpPr>
          <p:cNvPr id="16" name="Rounded Rectangle 15"/>
          <p:cNvSpPr/>
          <p:nvPr/>
        </p:nvSpPr>
        <p:spPr>
          <a:xfrm>
            <a:off x="5638798" y="3842951"/>
            <a:ext cx="3072714" cy="988541"/>
          </a:xfrm>
          <a:prstGeom prst="roundRect">
            <a:avLst/>
          </a:pr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6" idx="3"/>
          </p:cNvCxnSpPr>
          <p:nvPr/>
        </p:nvCxnSpPr>
        <p:spPr>
          <a:xfrm flipV="1">
            <a:off x="8711512" y="4337221"/>
            <a:ext cx="398503" cy="1"/>
          </a:xfrm>
          <a:prstGeom prst="line">
            <a:avLst/>
          </a:prstGeom>
          <a:ln w="19050">
            <a:solidFill>
              <a:srgbClr val="CB333B"/>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02128" y="4000495"/>
            <a:ext cx="3204519" cy="830997"/>
          </a:xfrm>
          <a:prstGeom prst="rect">
            <a:avLst/>
          </a:prstGeom>
          <a:noFill/>
        </p:spPr>
        <p:txBody>
          <a:bodyPr wrap="square" rtlCol="0">
            <a:spAutoFit/>
          </a:bodyPr>
          <a:lstStyle/>
          <a:p>
            <a:pPr algn="ctr"/>
            <a:r>
              <a:rPr lang="en-US" sz="2400" dirty="0">
                <a:solidFill>
                  <a:srgbClr val="C00000"/>
                </a:solidFill>
              </a:rPr>
              <a:t>Integrated Circuit </a:t>
            </a:r>
          </a:p>
          <a:p>
            <a:pPr algn="ctr"/>
            <a:r>
              <a:rPr lang="en-US" sz="2400" dirty="0">
                <a:solidFill>
                  <a:srgbClr val="C00000"/>
                </a:solidFill>
              </a:rPr>
              <a:t>“Brains” of the Arduino</a:t>
            </a:r>
          </a:p>
        </p:txBody>
      </p:sp>
      <p:sp>
        <p:nvSpPr>
          <p:cNvPr id="5" name="Footer Placeholder 4">
            <a:extLst>
              <a:ext uri="{FF2B5EF4-FFF2-40B4-BE49-F238E27FC236}">
                <a16:creationId xmlns:a16="http://schemas.microsoft.com/office/drawing/2014/main" id="{5E1F633F-53A2-410A-8BC7-1B63EBEDEA47}"/>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30072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P spid="14" grpId="0" animBg="1"/>
      <p:bldP spid="15" grpId="0"/>
      <p:bldP spid="16"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 y="138471"/>
            <a:ext cx="11134344" cy="1325563"/>
          </a:xfrm>
        </p:spPr>
        <p:txBody>
          <a:bodyPr/>
          <a:lstStyle/>
          <a:p>
            <a:r>
              <a:rPr lang="en-US" dirty="0"/>
              <a:t>If the Arduino is a computer, why do I need my computer to work with it?</a:t>
            </a:r>
          </a:p>
        </p:txBody>
      </p:sp>
      <p:sp>
        <p:nvSpPr>
          <p:cNvPr id="3" name="Content Placeholder 2"/>
          <p:cNvSpPr>
            <a:spLocks noGrp="1"/>
          </p:cNvSpPr>
          <p:nvPr>
            <p:ph idx="1"/>
          </p:nvPr>
        </p:nvSpPr>
        <p:spPr>
          <a:xfrm>
            <a:off x="352044" y="1750937"/>
            <a:ext cx="5735676" cy="3898901"/>
          </a:xfrm>
        </p:spPr>
        <p:txBody>
          <a:bodyPr>
            <a:normAutofit/>
          </a:bodyPr>
          <a:lstStyle/>
          <a:p>
            <a:r>
              <a:rPr lang="en-US" dirty="0"/>
              <a:t>You use your computer to write a program, called a </a:t>
            </a:r>
            <a:r>
              <a:rPr lang="en-US" b="1" dirty="0">
                <a:solidFill>
                  <a:srgbClr val="FF0000"/>
                </a:solidFill>
              </a:rPr>
              <a:t>sketch</a:t>
            </a:r>
            <a:r>
              <a:rPr lang="en-US" dirty="0"/>
              <a:t>.</a:t>
            </a:r>
          </a:p>
          <a:p>
            <a:r>
              <a:rPr lang="en-US" dirty="0"/>
              <a:t>You upload the sketch to the Arduino.</a:t>
            </a:r>
          </a:p>
          <a:p>
            <a:r>
              <a:rPr lang="en-US" dirty="0"/>
              <a:t>The sketch is processed (or run) on your Arduino, not your computer.</a:t>
            </a:r>
          </a:p>
        </p:txBody>
      </p:sp>
      <p:sp>
        <p:nvSpPr>
          <p:cNvPr id="6" name="Slide Number Placeholder 5"/>
          <p:cNvSpPr>
            <a:spLocks noGrp="1"/>
          </p:cNvSpPr>
          <p:nvPr>
            <p:ph type="sldNum" sz="quarter" idx="12"/>
          </p:nvPr>
        </p:nvSpPr>
        <p:spPr/>
        <p:txBody>
          <a:bodyPr/>
          <a:lstStyle/>
          <a:p>
            <a:fld id="{AF9F945A-7155-4828-81E1-722329993529}" type="slidenum">
              <a:rPr lang="en-US" smtClean="0"/>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736" y="1987611"/>
            <a:ext cx="3127247" cy="24097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568" y="2246401"/>
            <a:ext cx="5376688" cy="2587337"/>
          </a:xfrm>
          <a:prstGeom prst="rect">
            <a:avLst/>
          </a:prstGeom>
        </p:spPr>
      </p:pic>
      <p:cxnSp>
        <p:nvCxnSpPr>
          <p:cNvPr id="7" name="Straight Arrow Connector 6"/>
          <p:cNvCxnSpPr/>
          <p:nvPr/>
        </p:nvCxnSpPr>
        <p:spPr>
          <a:xfrm flipH="1" flipV="1">
            <a:off x="8143009" y="2837942"/>
            <a:ext cx="833350" cy="862446"/>
          </a:xfrm>
          <a:prstGeom prst="straightConnector1">
            <a:avLst/>
          </a:prstGeom>
          <a:ln w="38100">
            <a:solidFill>
              <a:srgbClr val="CB333B"/>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30775" y="2356476"/>
            <a:ext cx="2192481" cy="369332"/>
          </a:xfrm>
          <a:prstGeom prst="rect">
            <a:avLst/>
          </a:prstGeom>
          <a:noFill/>
        </p:spPr>
        <p:txBody>
          <a:bodyPr wrap="square" rtlCol="0">
            <a:spAutoFit/>
          </a:bodyPr>
          <a:lstStyle/>
          <a:p>
            <a:r>
              <a:rPr lang="en-US" dirty="0">
                <a:solidFill>
                  <a:srgbClr val="CB333B"/>
                </a:solidFill>
              </a:rPr>
              <a:t>Send to Arduino</a:t>
            </a:r>
          </a:p>
        </p:txBody>
      </p:sp>
      <p:sp>
        <p:nvSpPr>
          <p:cNvPr id="9" name="Rectangle 8"/>
          <p:cNvSpPr/>
          <p:nvPr/>
        </p:nvSpPr>
        <p:spPr>
          <a:xfrm>
            <a:off x="7651344" y="3827585"/>
            <a:ext cx="45719" cy="102577"/>
          </a:xfrm>
          <a:prstGeom prst="rect">
            <a:avLst/>
          </a:prstGeom>
          <a:ln>
            <a:noFill/>
          </a:ln>
          <a:effectLst>
            <a:glow rad="1016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34F510-FE3A-4A90-BFE4-ED7FCFB1FD96}"/>
              </a:ext>
            </a:extLst>
          </p:cNvPr>
          <p:cNvSpPr/>
          <p:nvPr/>
        </p:nvSpPr>
        <p:spPr>
          <a:xfrm>
            <a:off x="7316459" y="1448356"/>
            <a:ext cx="3319800" cy="646331"/>
          </a:xfrm>
          <a:prstGeom prst="rect">
            <a:avLst/>
          </a:prstGeom>
        </p:spPr>
        <p:txBody>
          <a:bodyPr wrap="square">
            <a:spAutoFit/>
          </a:bodyPr>
          <a:lstStyle/>
          <a:p>
            <a:pPr algn="ctr"/>
            <a:r>
              <a:rPr lang="en-US" dirty="0">
                <a:solidFill>
                  <a:srgbClr val="CB333B"/>
                </a:solidFill>
              </a:rPr>
              <a:t>Sketch that makes an LED on the Arduino board blink</a:t>
            </a:r>
          </a:p>
        </p:txBody>
      </p:sp>
      <p:sp>
        <p:nvSpPr>
          <p:cNvPr id="12" name="Rectangle 11">
            <a:extLst>
              <a:ext uri="{FF2B5EF4-FFF2-40B4-BE49-F238E27FC236}">
                <a16:creationId xmlns:a16="http://schemas.microsoft.com/office/drawing/2014/main" id="{1C50332F-0163-40D3-BF3D-D8D680A89F82}"/>
              </a:ext>
            </a:extLst>
          </p:cNvPr>
          <p:cNvSpPr/>
          <p:nvPr/>
        </p:nvSpPr>
        <p:spPr>
          <a:xfrm>
            <a:off x="6758975" y="4731167"/>
            <a:ext cx="1229305" cy="369332"/>
          </a:xfrm>
          <a:prstGeom prst="rect">
            <a:avLst/>
          </a:prstGeom>
        </p:spPr>
        <p:txBody>
          <a:bodyPr wrap="square">
            <a:spAutoFit/>
          </a:bodyPr>
          <a:lstStyle/>
          <a:p>
            <a:r>
              <a:rPr lang="en-US" dirty="0">
                <a:solidFill>
                  <a:srgbClr val="CB333B"/>
                </a:solidFill>
              </a:rPr>
              <a:t>LED Blinks!</a:t>
            </a:r>
          </a:p>
        </p:txBody>
      </p:sp>
      <p:sp>
        <p:nvSpPr>
          <p:cNvPr id="10" name="Footer Placeholder 9">
            <a:extLst>
              <a:ext uri="{FF2B5EF4-FFF2-40B4-BE49-F238E27FC236}">
                <a16:creationId xmlns:a16="http://schemas.microsoft.com/office/drawing/2014/main" id="{D7B29283-5D9F-4B78-A0C5-4F6FACEA5E0D}"/>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2416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35" presetClass="emph" presetSubtype="0" repeatCount="5000" fill="hold" grpId="0" nodeType="afterEffect">
                                  <p:stCondLst>
                                    <p:cond delay="600"/>
                                  </p:stCondLst>
                                  <p:childTnLst>
                                    <p:anim calcmode="discrete" valueType="str">
                                      <p:cBhvr>
                                        <p:cTn id="33" dur="88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p:bldP spid="9" grpId="0" animBg="1"/>
      <p:bldP spid="9" grpId="1"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8" y="5247"/>
            <a:ext cx="11848291" cy="887120"/>
          </a:xfrm>
        </p:spPr>
        <p:txBody>
          <a:bodyPr>
            <a:normAutofit fontScale="90000"/>
          </a:bodyPr>
          <a:lstStyle/>
          <a:p>
            <a:r>
              <a:rPr lang="en-US" dirty="0"/>
              <a:t>Install the Arduino IDE </a:t>
            </a:r>
            <a:r>
              <a:rPr lang="en-US" sz="3600" dirty="0"/>
              <a:t>(Integrated Development Environment)</a:t>
            </a:r>
            <a:endParaRPr lang="en-US" dirty="0"/>
          </a:p>
        </p:txBody>
      </p:sp>
      <p:sp>
        <p:nvSpPr>
          <p:cNvPr id="9" name="Content Placeholder 8">
            <a:extLst>
              <a:ext uri="{FF2B5EF4-FFF2-40B4-BE49-F238E27FC236}">
                <a16:creationId xmlns:a16="http://schemas.microsoft.com/office/drawing/2014/main" id="{7FFB4E4A-C046-4A65-9E74-869B919DF13D}"/>
              </a:ext>
            </a:extLst>
          </p:cNvPr>
          <p:cNvSpPr>
            <a:spLocks noGrp="1"/>
          </p:cNvSpPr>
          <p:nvPr>
            <p:ph idx="1"/>
          </p:nvPr>
        </p:nvSpPr>
        <p:spPr>
          <a:xfrm>
            <a:off x="378069" y="1019909"/>
            <a:ext cx="5717931" cy="1828800"/>
          </a:xfrm>
        </p:spPr>
        <p:txBody>
          <a:bodyPr>
            <a:normAutofit/>
          </a:bodyPr>
          <a:lstStyle/>
          <a:p>
            <a:r>
              <a:rPr lang="en-US" sz="2200" dirty="0"/>
              <a:t>Navigate to Arduino.cc.</a:t>
            </a:r>
          </a:p>
          <a:p>
            <a:r>
              <a:rPr lang="en-US" sz="2200" dirty="0"/>
              <a:t>Click the software tab and choose downloads.</a:t>
            </a:r>
          </a:p>
          <a:p>
            <a:r>
              <a:rPr lang="en-US" sz="2200" dirty="0"/>
              <a:t>Choose the download type that is right for you.</a:t>
            </a:r>
          </a:p>
          <a:p>
            <a:endParaRPr lang="en-US" sz="2200" dirty="0"/>
          </a:p>
        </p:txBody>
      </p:sp>
      <p:sp>
        <p:nvSpPr>
          <p:cNvPr id="6" name="Slide Number Placeholder 5"/>
          <p:cNvSpPr>
            <a:spLocks noGrp="1"/>
          </p:cNvSpPr>
          <p:nvPr>
            <p:ph type="sldNum" sz="quarter" idx="12"/>
          </p:nvPr>
        </p:nvSpPr>
        <p:spPr/>
        <p:txBody>
          <a:bodyPr/>
          <a:lstStyle/>
          <a:p>
            <a:fld id="{AF9F945A-7155-4828-81E1-722329993529}" type="slidenum">
              <a:rPr lang="en-US" smtClean="0"/>
              <a:t>9</a:t>
            </a:fld>
            <a:endParaRPr lang="en-US"/>
          </a:p>
        </p:txBody>
      </p:sp>
      <p:pic>
        <p:nvPicPr>
          <p:cNvPr id="12" name="Picture 11">
            <a:extLst>
              <a:ext uri="{FF2B5EF4-FFF2-40B4-BE49-F238E27FC236}">
                <a16:creationId xmlns:a16="http://schemas.microsoft.com/office/drawing/2014/main" id="{7B3FC44D-74CA-46F2-94F8-F12CE6FCAA58}"/>
              </a:ext>
            </a:extLst>
          </p:cNvPr>
          <p:cNvPicPr>
            <a:picLocks noChangeAspect="1"/>
          </p:cNvPicPr>
          <p:nvPr/>
        </p:nvPicPr>
        <p:blipFill rotWithShape="1">
          <a:blip r:embed="rId2"/>
          <a:srcRect b="10604"/>
          <a:stretch/>
        </p:blipFill>
        <p:spPr>
          <a:xfrm>
            <a:off x="6174658" y="892367"/>
            <a:ext cx="5639273" cy="1359220"/>
          </a:xfrm>
          <a:prstGeom prst="rect">
            <a:avLst/>
          </a:prstGeom>
        </p:spPr>
      </p:pic>
      <p:pic>
        <p:nvPicPr>
          <p:cNvPr id="27" name="Picture 26">
            <a:extLst>
              <a:ext uri="{FF2B5EF4-FFF2-40B4-BE49-F238E27FC236}">
                <a16:creationId xmlns:a16="http://schemas.microsoft.com/office/drawing/2014/main" id="{EE0621F6-FB97-440C-B210-511CF35EDA7E}"/>
              </a:ext>
            </a:extLst>
          </p:cNvPr>
          <p:cNvPicPr>
            <a:picLocks noChangeAspect="1"/>
          </p:cNvPicPr>
          <p:nvPr/>
        </p:nvPicPr>
        <p:blipFill>
          <a:blip r:embed="rId3"/>
          <a:stretch>
            <a:fillRect/>
          </a:stretch>
        </p:blipFill>
        <p:spPr>
          <a:xfrm>
            <a:off x="260082" y="3052663"/>
            <a:ext cx="7583558" cy="3084697"/>
          </a:xfrm>
          <a:prstGeom prst="rect">
            <a:avLst/>
          </a:prstGeom>
        </p:spPr>
      </p:pic>
      <p:sp>
        <p:nvSpPr>
          <p:cNvPr id="29" name="Rectangle 28">
            <a:extLst>
              <a:ext uri="{FF2B5EF4-FFF2-40B4-BE49-F238E27FC236}">
                <a16:creationId xmlns:a16="http://schemas.microsoft.com/office/drawing/2014/main" id="{6E8736AD-66A6-4412-B7BD-838C6830BD02}"/>
              </a:ext>
            </a:extLst>
          </p:cNvPr>
          <p:cNvSpPr/>
          <p:nvPr/>
        </p:nvSpPr>
        <p:spPr>
          <a:xfrm>
            <a:off x="6096000" y="2228999"/>
            <a:ext cx="5717931" cy="646331"/>
          </a:xfrm>
          <a:prstGeom prst="rect">
            <a:avLst/>
          </a:prstGeom>
        </p:spPr>
        <p:txBody>
          <a:bodyPr wrap="square">
            <a:spAutoFit/>
          </a:bodyPr>
          <a:lstStyle/>
          <a:p>
            <a:r>
              <a:rPr lang="en-US" dirty="0"/>
              <a:t>Option 1: Web Editor – everything is written through a browser online and saved to the cloud.</a:t>
            </a:r>
          </a:p>
        </p:txBody>
      </p:sp>
      <p:sp>
        <p:nvSpPr>
          <p:cNvPr id="43" name="Rectangle 42">
            <a:extLst>
              <a:ext uri="{FF2B5EF4-FFF2-40B4-BE49-F238E27FC236}">
                <a16:creationId xmlns:a16="http://schemas.microsoft.com/office/drawing/2014/main" id="{89499C68-536F-465E-9201-DBA293345198}"/>
              </a:ext>
            </a:extLst>
          </p:cNvPr>
          <p:cNvSpPr/>
          <p:nvPr/>
        </p:nvSpPr>
        <p:spPr>
          <a:xfrm>
            <a:off x="8170606" y="2984666"/>
            <a:ext cx="3643324" cy="1477328"/>
          </a:xfrm>
          <a:prstGeom prst="rect">
            <a:avLst/>
          </a:prstGeom>
        </p:spPr>
        <p:txBody>
          <a:bodyPr wrap="square">
            <a:spAutoFit/>
          </a:bodyPr>
          <a:lstStyle/>
          <a:p>
            <a:r>
              <a:rPr lang="en-US" dirty="0"/>
              <a:t>Option 2: Program Download – Download the software onto your computer. Choose location for saved files. Be sure to choose appropriate version for your operating system.</a:t>
            </a:r>
          </a:p>
        </p:txBody>
      </p:sp>
      <p:sp>
        <p:nvSpPr>
          <p:cNvPr id="30" name="Rectangle: Rounded Corners 29">
            <a:extLst>
              <a:ext uri="{FF2B5EF4-FFF2-40B4-BE49-F238E27FC236}">
                <a16:creationId xmlns:a16="http://schemas.microsoft.com/office/drawing/2014/main" id="{3FFA340B-C077-4F87-B298-5B8F8961C288}"/>
              </a:ext>
            </a:extLst>
          </p:cNvPr>
          <p:cNvSpPr/>
          <p:nvPr/>
        </p:nvSpPr>
        <p:spPr>
          <a:xfrm>
            <a:off x="5383444" y="3161545"/>
            <a:ext cx="2344994" cy="491613"/>
          </a:xfrm>
          <a:prstGeom prst="roundRect">
            <a:avLst/>
          </a:pr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8019454-3656-49B3-A6C6-B3D89E8C5599}"/>
              </a:ext>
            </a:extLst>
          </p:cNvPr>
          <p:cNvSpPr/>
          <p:nvPr/>
        </p:nvSpPr>
        <p:spPr>
          <a:xfrm>
            <a:off x="5383444" y="4241733"/>
            <a:ext cx="2344994" cy="1230667"/>
          </a:xfrm>
          <a:prstGeom prst="roundRect">
            <a:avLst/>
          </a:prstGeom>
          <a:noFill/>
          <a:ln w="28575">
            <a:solidFill>
              <a:srgbClr val="CB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C7E4CA0-3BFB-4838-9107-C361B5AF5500}"/>
              </a:ext>
            </a:extLst>
          </p:cNvPr>
          <p:cNvSpPr/>
          <p:nvPr/>
        </p:nvSpPr>
        <p:spPr>
          <a:xfrm>
            <a:off x="8170606" y="4857066"/>
            <a:ext cx="3643325" cy="923330"/>
          </a:xfrm>
          <a:prstGeom prst="rect">
            <a:avLst/>
          </a:prstGeom>
        </p:spPr>
        <p:txBody>
          <a:bodyPr wrap="square">
            <a:spAutoFit/>
          </a:bodyPr>
          <a:lstStyle/>
          <a:p>
            <a:r>
              <a:rPr lang="en-US" dirty="0"/>
              <a:t>Option 3: Windows App – Download the app version built specifically for machines running Win 8.1 or higher.</a:t>
            </a:r>
          </a:p>
        </p:txBody>
      </p:sp>
      <p:sp>
        <p:nvSpPr>
          <p:cNvPr id="46" name="Rectangle: Rounded Corners 45">
            <a:extLst>
              <a:ext uri="{FF2B5EF4-FFF2-40B4-BE49-F238E27FC236}">
                <a16:creationId xmlns:a16="http://schemas.microsoft.com/office/drawing/2014/main" id="{BB08B2C8-6E08-4A3C-B55A-9947D87272D8}"/>
              </a:ext>
            </a:extLst>
          </p:cNvPr>
          <p:cNvSpPr/>
          <p:nvPr/>
        </p:nvSpPr>
        <p:spPr>
          <a:xfrm>
            <a:off x="5395167" y="3701639"/>
            <a:ext cx="2344994" cy="491613"/>
          </a:xfrm>
          <a:prstGeom prst="round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03FAE5C-F257-4967-95F7-7B4708768B76}"/>
              </a:ext>
            </a:extLst>
          </p:cNvPr>
          <p:cNvSpPr/>
          <p:nvPr/>
        </p:nvSpPr>
        <p:spPr>
          <a:xfrm>
            <a:off x="2054352" y="6386627"/>
            <a:ext cx="9489948" cy="369332"/>
          </a:xfrm>
          <a:prstGeom prst="rect">
            <a:avLst/>
          </a:prstGeom>
        </p:spPr>
        <p:txBody>
          <a:bodyPr wrap="square">
            <a:spAutoFit/>
          </a:bodyPr>
          <a:lstStyle/>
          <a:p>
            <a:r>
              <a:rPr lang="en-US" i="1" dirty="0">
                <a:solidFill>
                  <a:srgbClr val="003087"/>
                </a:solidFill>
              </a:rPr>
              <a:t>Option 2 was used for the sketches and Arduino IDE screenshots shown throughout this curriculum.</a:t>
            </a:r>
          </a:p>
        </p:txBody>
      </p:sp>
      <p:sp>
        <p:nvSpPr>
          <p:cNvPr id="3" name="Footer Placeholder 2">
            <a:extLst>
              <a:ext uri="{FF2B5EF4-FFF2-40B4-BE49-F238E27FC236}">
                <a16:creationId xmlns:a16="http://schemas.microsoft.com/office/drawing/2014/main" id="{E3D80D27-BD73-45FC-ABF7-036C890767E4}"/>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6125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3" grpId="0"/>
      <p:bldP spid="30" grpId="0" animBg="1"/>
      <p:bldP spid="44" grpId="0" animBg="1"/>
      <p:bldP spid="45" grpId="0"/>
      <p:bldP spid="46" grpId="0" animBg="1"/>
      <p:bldP spid="47" grpId="0"/>
    </p:bldLst>
  </p:timing>
</p:sld>
</file>

<file path=ppt/theme/theme1.xml><?xml version="1.0" encoding="utf-8"?>
<a:theme xmlns:a="http://schemas.openxmlformats.org/drawingml/2006/main" name="Expanded Slid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Slide Theme" id="{2F7484A4-7A9F-4B98-96AC-2FF08647E21D}" vid="{D2194315-72CD-433D-82C0-34C5764078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Expanded Slide Theme</Template>
  <TotalTime>301</TotalTime>
  <Words>1612</Words>
  <Application>Microsoft Office PowerPoint</Application>
  <PresentationFormat>Widescreen</PresentationFormat>
  <Paragraphs>201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Roboto</vt:lpstr>
      <vt:lpstr>Expanded Slide Theme</vt:lpstr>
      <vt:lpstr>Class Problem 4a</vt:lpstr>
      <vt:lpstr>Getting Started with the Arduino</vt:lpstr>
      <vt:lpstr>Getting Started with Arduino</vt:lpstr>
      <vt:lpstr>What is an Arduino?</vt:lpstr>
      <vt:lpstr>Programmable Logic Controllers (PLCs)</vt:lpstr>
      <vt:lpstr>PLC Programming Languages/ Tools</vt:lpstr>
      <vt:lpstr>Arduino</vt:lpstr>
      <vt:lpstr>If the Arduino is a computer, why do I need my computer to work with it?</vt:lpstr>
      <vt:lpstr>Install the Arduino IDE (Integrated Development Environment)</vt:lpstr>
      <vt:lpstr>Arduino IDE (Integrated Development Environment)</vt:lpstr>
      <vt:lpstr>How is the code structured?</vt:lpstr>
      <vt:lpstr>How is the code structured?</vt:lpstr>
      <vt:lpstr>How is the code structured?</vt:lpstr>
      <vt:lpstr>How does the code work?</vt:lpstr>
      <vt:lpstr>How does the code work?</vt:lpstr>
      <vt:lpstr>How does the code work?</vt:lpstr>
      <vt:lpstr>How does the code work?</vt:lpstr>
      <vt:lpstr>How does the code work?</vt:lpstr>
      <vt:lpstr>How does the code work?</vt:lpstr>
      <vt:lpstr>Play around with the sketch.</vt:lpstr>
      <vt:lpstr>Programming Tips</vt:lpstr>
      <vt:lpstr>Quick Troubleshooting Tips</vt:lpstr>
      <vt:lpstr>PowerPoint Presentation</vt:lpstr>
      <vt:lpstr>Getting Started Summary</vt:lpstr>
      <vt:lpstr>Getting Started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the Arduino</dc:title>
  <dc:creator>Krystal Corbett</dc:creator>
  <cp:lastModifiedBy>Marvin Nelson</cp:lastModifiedBy>
  <cp:revision>33</cp:revision>
  <cp:lastPrinted>2019-12-16T17:27:44Z</cp:lastPrinted>
  <dcterms:created xsi:type="dcterms:W3CDTF">2019-07-08T15:13:23Z</dcterms:created>
  <dcterms:modified xsi:type="dcterms:W3CDTF">2022-01-02T19:21:10Z</dcterms:modified>
</cp:coreProperties>
</file>