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5" r:id="rId2"/>
    <p:sldId id="312" r:id="rId3"/>
    <p:sldId id="320" r:id="rId4"/>
    <p:sldId id="316" r:id="rId5"/>
    <p:sldId id="324" r:id="rId6"/>
    <p:sldId id="317" r:id="rId7"/>
    <p:sldId id="326" r:id="rId8"/>
    <p:sldId id="318" r:id="rId9"/>
    <p:sldId id="319" r:id="rId10"/>
    <p:sldId id="322" r:id="rId11"/>
    <p:sldId id="313" r:id="rId12"/>
    <p:sldId id="323" r:id="rId13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087"/>
    <a:srgbClr val="A5A5A5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8845-060F-4633-AB6B-5D0B583F7E62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6B2B-4686-4AB1-9DF5-D7DE2B56A9B9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C776-D520-45C2-B727-9349F01763F9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1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273D-1649-417D-AB53-8F7792E017D5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8E50-0973-4FBE-AB18-6F39C7937CDB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2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EFE1-A4C2-4CC9-AC4A-8A4B9F732AAB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2E3-9A42-4E94-AC40-DA8973C8EEBC}" type="datetime1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A988-90D8-4149-9D96-66ED658A290C}" type="datetime1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6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82CC-F643-473E-ACE2-3B30B53F9FE9}" type="datetime1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EC3C-1264-46A8-AB9C-DAC8E6CE4380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8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9CFB-333C-4082-8023-379000D356C8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ADB2-1ED5-49B6-A179-075E23295ADF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0DABE-4730-4914-B24B-6EB6941FAA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science/ap-physics-1/ap-circuits-topic/introduction-to-dc-circuits-ap/v/electric-pow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5BCC-3C18-40C9-B864-CAE75ED3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Problem 3a-1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0411A-00F8-4493-A030-511589223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Given V = IR and P = IV.  Find an expression for P, in terms of I and 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30DF-E7CB-4E54-954F-705B6AF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8614A9-9BBB-4CDD-A727-629691FCB375}"/>
                  </a:ext>
                </a:extLst>
              </p:cNvPr>
              <p:cNvSpPr txBox="1"/>
              <p:nvPr/>
            </p:nvSpPr>
            <p:spPr>
              <a:xfrm>
                <a:off x="2050180" y="2295625"/>
                <a:ext cx="72556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000" dirty="0">
                  <a:solidFill>
                    <a:srgbClr val="003087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8614A9-9BBB-4CDD-A727-629691FCB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80" y="2295625"/>
                <a:ext cx="725564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6B4E4-4A41-46FE-B9B7-05E70C8A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1720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EE2DAF-3BF3-4D86-946E-16602636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Problems: Solving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E0743-0045-4679-BE70-9A0BF333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EB6DA-EFA7-47DF-867E-49B778B40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9" y="2598068"/>
            <a:ext cx="2606040" cy="27025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F76C6F-703F-4449-B3A5-83EF3197698F}"/>
              </a:ext>
            </a:extLst>
          </p:cNvPr>
          <p:cNvSpPr/>
          <p:nvPr/>
        </p:nvSpPr>
        <p:spPr>
          <a:xfrm>
            <a:off x="244511" y="3687737"/>
            <a:ext cx="956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1.5V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A9B84-61A4-4EC8-8576-FD77202FFBA7}"/>
              </a:ext>
            </a:extLst>
          </p:cNvPr>
          <p:cNvSpPr/>
          <p:nvPr/>
        </p:nvSpPr>
        <p:spPr>
          <a:xfrm>
            <a:off x="3261106" y="3804425"/>
            <a:ext cx="1454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R=470</a:t>
            </a:r>
            <a:r>
              <a:rPr lang="el-GR" sz="2800" dirty="0">
                <a:solidFill>
                  <a:srgbClr val="00308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18A96-184A-4214-9093-ECEF0C83D5F7}"/>
              </a:ext>
            </a:extLst>
          </p:cNvPr>
          <p:cNvSpPr txBox="1"/>
          <p:nvPr/>
        </p:nvSpPr>
        <p:spPr>
          <a:xfrm>
            <a:off x="890189" y="1530014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a typeface="Cambria" panose="02040503050406030204" pitchFamily="18" charset="0"/>
              </a:rPr>
              <a:t>3a-6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Find 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85EEC-D67B-488B-B341-50F6D50EC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33" y="2605988"/>
            <a:ext cx="2606040" cy="27025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ADDF5B-5A26-4959-8B41-395C67702040}"/>
              </a:ext>
            </a:extLst>
          </p:cNvPr>
          <p:cNvSpPr/>
          <p:nvPr/>
        </p:nvSpPr>
        <p:spPr>
          <a:xfrm>
            <a:off x="6775281" y="3695657"/>
            <a:ext cx="632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77D9A-8743-432F-9F3B-395ADE9D740D}"/>
              </a:ext>
            </a:extLst>
          </p:cNvPr>
          <p:cNvSpPr/>
          <p:nvPr/>
        </p:nvSpPr>
        <p:spPr>
          <a:xfrm>
            <a:off x="9452815" y="3716135"/>
            <a:ext cx="1454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C41322-FAF1-482B-BC1A-D90D100641CD}"/>
              </a:ext>
            </a:extLst>
          </p:cNvPr>
          <p:cNvSpPr txBox="1"/>
          <p:nvPr/>
        </p:nvSpPr>
        <p:spPr>
          <a:xfrm>
            <a:off x="6491398" y="1364745"/>
            <a:ext cx="451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Cambria" panose="02040503050406030204" pitchFamily="18" charset="0"/>
              </a:rPr>
              <a:t>3a-7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Find 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R given that I = 3A and P = 18W.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C60C5-FB68-4A7E-90DF-D9F8A3D7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39798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3C3C501-1C41-40BF-B456-D8CA9AF8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5" y="136525"/>
            <a:ext cx="11691257" cy="1015662"/>
          </a:xfrm>
        </p:spPr>
        <p:txBody>
          <a:bodyPr>
            <a:noAutofit/>
          </a:bodyPr>
          <a:lstStyle/>
          <a:p>
            <a:r>
              <a:rPr lang="en-US" sz="4000" b="0" dirty="0"/>
              <a:t>Solving for Voltage (</a:t>
            </a:r>
            <a:r>
              <a:rPr lang="en-US" sz="4000" dirty="0"/>
              <a:t>E</a:t>
            </a:r>
            <a:r>
              <a:rPr lang="en-US" sz="4000" b="0" dirty="0"/>
              <a:t>), Current(</a:t>
            </a:r>
            <a:r>
              <a:rPr lang="en-US" sz="4000" dirty="0"/>
              <a:t>I</a:t>
            </a:r>
            <a:r>
              <a:rPr lang="en-US" sz="4000" b="0" dirty="0"/>
              <a:t>), </a:t>
            </a:r>
            <a:r>
              <a:rPr lang="en-US" sz="4000" dirty="0"/>
              <a:t>R</a:t>
            </a:r>
            <a:r>
              <a:rPr lang="en-US" sz="4000" b="0" dirty="0"/>
              <a:t>esistance &amp; </a:t>
            </a:r>
            <a:r>
              <a:rPr lang="en-US" sz="4000" dirty="0"/>
              <a:t>P</a:t>
            </a:r>
            <a:r>
              <a:rPr lang="en-US" sz="4000" b="0" dirty="0"/>
              <a:t>ower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AECEB-105D-4BB6-8611-F78F425F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B6B86-304D-414A-88FB-B381FE09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8FAF-323F-4F82-A435-3397FFE2A45B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692B0-BD55-4FBA-BC3E-EA4757EC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11" y="1152186"/>
            <a:ext cx="5390336" cy="491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CA95B1-B608-407B-ABE1-077D9A2B6B86}"/>
                  </a:ext>
                </a:extLst>
              </p:cNvPr>
              <p:cNvSpPr txBox="1"/>
              <p:nvPr/>
            </p:nvSpPr>
            <p:spPr>
              <a:xfrm>
                <a:off x="6865776" y="1745368"/>
                <a:ext cx="273869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6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</m:oMath>
                  </m:oMathPara>
                </a14:m>
                <a:endParaRPr lang="en-US" sz="6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CA95B1-B608-407B-ABE1-077D9A2B6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76" y="1745368"/>
                <a:ext cx="2738698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30207D-8FA1-4969-8A36-1933E9A46352}"/>
                  </a:ext>
                </a:extLst>
              </p:cNvPr>
              <p:cNvSpPr txBox="1"/>
              <p:nvPr/>
            </p:nvSpPr>
            <p:spPr>
              <a:xfrm>
                <a:off x="6865776" y="3550040"/>
                <a:ext cx="272010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6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𝐼𝐸</m:t>
                      </m:r>
                    </m:oMath>
                  </m:oMathPara>
                </a14:m>
                <a:endParaRPr lang="en-US" sz="6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30207D-8FA1-4969-8A36-1933E9A46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76" y="3550040"/>
                <a:ext cx="272010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FD41D55-BBF1-4F20-B221-A9106CC61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8278" y="3187556"/>
            <a:ext cx="1845574" cy="1740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573542-3B95-4AE3-8815-6B918968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573"/>
          <a:stretch/>
        </p:blipFill>
        <p:spPr>
          <a:xfrm>
            <a:off x="10088278" y="1382884"/>
            <a:ext cx="1845574" cy="16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8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4279-A391-4F3E-920F-049F27B7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A2AFB-1590-4560-A985-44B8855F8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Power</a:t>
            </a:r>
            <a:r>
              <a:rPr lang="en-US" sz="3600" dirty="0"/>
              <a:t> is defined as </a:t>
            </a:r>
            <a:r>
              <a:rPr lang="en-US" sz="3600" b="1" dirty="0"/>
              <a:t>work per unit time </a:t>
            </a:r>
            <a:r>
              <a:rPr lang="en-US" sz="3600" dirty="0"/>
              <a:t>(Joules/second = Watts)</a:t>
            </a:r>
          </a:p>
          <a:p>
            <a:r>
              <a:rPr lang="en-US" sz="3600" dirty="0"/>
              <a:t>Power in a circuit element (e.g. a load) = Current x Voltage” </a:t>
            </a:r>
            <a:r>
              <a:rPr lang="en-US" sz="3600" b="1" dirty="0"/>
              <a:t>P = IV</a:t>
            </a:r>
          </a:p>
          <a:p>
            <a:r>
              <a:rPr lang="en-US" sz="3600" dirty="0"/>
              <a:t>If you know any two of V, I, R, or P, you can find the other two using P = IV and V = IR.</a:t>
            </a:r>
          </a:p>
          <a:p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6BC85-DC40-4B55-8360-3854E6A1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6636E-0931-4532-9294-99CFB20A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35981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268073"/>
            <a:ext cx="4256621" cy="13742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99710B4-D056-4441-9B91-94A1654E15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684A10-B8E7-4973-B92F-F11C75B473C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B0999-D3FC-4F98-AAD8-4808AE58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416499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600" dirty="0"/>
              <a:t>Define power in terms of voltage and current.</a:t>
            </a:r>
          </a:p>
          <a:p>
            <a:r>
              <a:rPr lang="en-US" sz="3600" dirty="0"/>
              <a:t>Solve problems using the power equation and Ohm’s Law.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D490B-30A9-4B93-9251-A3235D6D3458}"/>
              </a:ext>
            </a:extLst>
          </p:cNvPr>
          <p:cNvSpPr txBox="1"/>
          <p:nvPr/>
        </p:nvSpPr>
        <p:spPr>
          <a:xfrm>
            <a:off x="3112972" y="5365910"/>
            <a:ext cx="6107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https://www.khanacademy.org/science/ap-physics-1/ap-circuits-topic/introduction-to-dc-circuits-ap/v/electric-power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4C12-DEEE-4BC8-812D-03FB9D12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418843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84" y="26134"/>
            <a:ext cx="10515600" cy="905675"/>
          </a:xfrm>
        </p:spPr>
        <p:txBody>
          <a:bodyPr/>
          <a:lstStyle/>
          <a:p>
            <a:r>
              <a:rPr lang="en-US" dirty="0"/>
              <a:t>Power is work performed per unit 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984" y="1206284"/>
            <a:ext cx="6787897" cy="3448012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Unit of work (energy) is a Joule (J)</a:t>
            </a:r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1"/>
            <a:r>
              <a:rPr lang="en-US" sz="3200" dirty="0"/>
              <a:t>Is there a relationship with units that will give us power?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3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2583118"/>
                  </p:ext>
                </p:extLst>
              </p:nvPr>
            </p:nvGraphicFramePr>
            <p:xfrm>
              <a:off x="6772716" y="1561213"/>
              <a:ext cx="4989356" cy="365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9572">
                      <a:extLst>
                        <a:ext uri="{9D8B030D-6E8A-4147-A177-3AD203B41FA5}">
                          <a16:colId xmlns:a16="http://schemas.microsoft.com/office/drawing/2014/main" val="3496115615"/>
                        </a:ext>
                      </a:extLst>
                    </a:gridCol>
                    <a:gridCol w="1489259">
                      <a:extLst>
                        <a:ext uri="{9D8B030D-6E8A-4147-A177-3AD203B41FA5}">
                          <a16:colId xmlns:a16="http://schemas.microsoft.com/office/drawing/2014/main" val="93326335"/>
                        </a:ext>
                      </a:extLst>
                    </a:gridCol>
                    <a:gridCol w="1310525">
                      <a:extLst>
                        <a:ext uri="{9D8B030D-6E8A-4147-A177-3AD203B41FA5}">
                          <a16:colId xmlns:a16="http://schemas.microsoft.com/office/drawing/2014/main" val="3738734640"/>
                        </a:ext>
                      </a:extLst>
                    </a:gridCol>
                  </a:tblGrid>
                  <a:tr h="10653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2675"/>
                      </a:ext>
                    </a:extLst>
                  </a:tr>
                  <a:tr h="921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Volts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409970"/>
                      </a:ext>
                    </a:extLst>
                  </a:tr>
                  <a:tr h="9248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Amperes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50553221"/>
                      </a:ext>
                    </a:extLst>
                  </a:tr>
                  <a:tr h="74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Ohms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800" dirty="0">
                              <a:latin typeface="Calibri" panose="020F0502020204030204" pitchFamily="34" charset="0"/>
                            </a:rPr>
                            <a:t>Ω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5136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3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2583118"/>
                  </p:ext>
                </p:extLst>
              </p:nvPr>
            </p:nvGraphicFramePr>
            <p:xfrm>
              <a:off x="6772716" y="1561213"/>
              <a:ext cx="4989356" cy="365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9572">
                      <a:extLst>
                        <a:ext uri="{9D8B030D-6E8A-4147-A177-3AD203B41FA5}">
                          <a16:colId xmlns:a16="http://schemas.microsoft.com/office/drawing/2014/main" val="3496115615"/>
                        </a:ext>
                      </a:extLst>
                    </a:gridCol>
                    <a:gridCol w="1489259">
                      <a:extLst>
                        <a:ext uri="{9D8B030D-6E8A-4147-A177-3AD203B41FA5}">
                          <a16:colId xmlns:a16="http://schemas.microsoft.com/office/drawing/2014/main" val="93326335"/>
                        </a:ext>
                      </a:extLst>
                    </a:gridCol>
                    <a:gridCol w="1310525">
                      <a:extLst>
                        <a:ext uri="{9D8B030D-6E8A-4147-A177-3AD203B41FA5}">
                          <a16:colId xmlns:a16="http://schemas.microsoft.com/office/drawing/2014/main" val="3738734640"/>
                        </a:ext>
                      </a:extLst>
                    </a:gridCol>
                  </a:tblGrid>
                  <a:tr h="10653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2675"/>
                      </a:ext>
                    </a:extLst>
                  </a:tr>
                  <a:tr h="921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Volts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1860" t="-116556" r="-930" b="-1880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409970"/>
                      </a:ext>
                    </a:extLst>
                  </a:tr>
                  <a:tr h="9248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Amperes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1860" t="-215132" r="-930" b="-8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553221"/>
                      </a:ext>
                    </a:extLst>
                  </a:tr>
                  <a:tr h="74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Ohms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800" dirty="0">
                              <a:latin typeface="Calibri" panose="020F0502020204030204" pitchFamily="34" charset="0"/>
                            </a:rPr>
                            <a:t>Ω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5136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21943" y="1909018"/>
                <a:ext cx="5276060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𝑾𝒐𝒓𝒌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𝑻𝒊𝒎𝒆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𝑾𝒂𝒕𝒕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43" y="1909018"/>
                <a:ext cx="5276060" cy="818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2577995" y="5413804"/>
                <a:ext cx="2042547" cy="738664"/>
              </a:xfrm>
              <a:prstGeom prst="rect">
                <a:avLst/>
              </a:prstGeom>
              <a:noFill/>
              <a:ln w="38100">
                <a:solidFill>
                  <a:srgbClr val="003087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95" y="5413804"/>
                <a:ext cx="2042547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308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2454564" y="4225363"/>
                <a:ext cx="2964722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564" y="4225363"/>
                <a:ext cx="2964722" cy="809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V="1">
            <a:off x="3094713" y="4337751"/>
            <a:ext cx="290567" cy="229457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3646358" y="4805487"/>
            <a:ext cx="290567" cy="229457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4315996" y="4196419"/>
            <a:ext cx="1103289" cy="893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6F0E7-1C76-4DBD-B252-BF2D2113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4713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4" grpId="0" animBg="1"/>
      <p:bldP spid="176" grpId="0"/>
      <p:bldP spid="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92B6-23B6-4284-AE66-2594FC1F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3D91-8317-4C9C-A231-009A5B20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3a-2</a:t>
            </a:r>
            <a:r>
              <a:rPr lang="en-US" sz="3600" dirty="0"/>
              <a:t>: A toaster </a:t>
            </a:r>
            <a:r>
              <a:rPr lang="en-US" dirty="0"/>
              <a:t>consumes 150 Watts of electricity.  How much voltage was applied if the current is 5A?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4B0E2-6F9F-4619-AC11-1C4AFF3D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F3DC-5A2B-4A5E-BA95-D95E5EC9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154185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9" y="206912"/>
            <a:ext cx="11601014" cy="2078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/>
              <a:t>Class Problems</a:t>
            </a:r>
            <a:r>
              <a:rPr lang="en-US" sz="3600" dirty="0"/>
              <a:t>:</a:t>
            </a:r>
            <a:r>
              <a:rPr lang="en-US" sz="3600" dirty="0">
                <a:solidFill>
                  <a:srgbClr val="CB333B"/>
                </a:solidFill>
              </a:rPr>
              <a:t> </a:t>
            </a:r>
            <a:r>
              <a:rPr lang="en-US" sz="3600" dirty="0"/>
              <a:t>If a D-Cell battery (1.5V) supplies 2W of power to a small bulb, find</a:t>
            </a:r>
          </a:p>
          <a:p>
            <a:pPr marL="457200" lvl="1" indent="0">
              <a:buNone/>
            </a:pPr>
            <a:r>
              <a:rPr lang="en-US" sz="3200" b="1" dirty="0"/>
              <a:t>3a-3</a:t>
            </a:r>
            <a:r>
              <a:rPr lang="en-US" sz="3200" dirty="0"/>
              <a:t>: The current through the bulb</a:t>
            </a:r>
          </a:p>
          <a:p>
            <a:pPr marL="457200" lvl="1" indent="0">
              <a:buNone/>
            </a:pPr>
            <a:r>
              <a:rPr lang="en-US" sz="3200" b="1" dirty="0"/>
              <a:t>3a-4</a:t>
            </a:r>
            <a:r>
              <a:rPr lang="en-US" sz="3200" dirty="0"/>
              <a:t>: The resistance of the bulb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9" y="2598068"/>
            <a:ext cx="2606040" cy="27025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638978" y="2809605"/>
            <a:ext cx="1225667" cy="2054797"/>
            <a:chOff x="9005777" y="3039447"/>
            <a:chExt cx="1571096" cy="2405046"/>
          </a:xfrm>
        </p:grpSpPr>
        <p:sp>
          <p:nvSpPr>
            <p:cNvPr id="24" name="Freeform 23"/>
            <p:cNvSpPr/>
            <p:nvPr/>
          </p:nvSpPr>
          <p:spPr>
            <a:xfrm>
              <a:off x="9072769" y="3039447"/>
              <a:ext cx="1504104" cy="2405046"/>
            </a:xfrm>
            <a:custGeom>
              <a:avLst/>
              <a:gdLst>
                <a:gd name="connsiteX0" fmla="*/ 135026 w 1504104"/>
                <a:gd name="connsiteY0" fmla="*/ 873335 h 2620273"/>
                <a:gd name="connsiteX1" fmla="*/ 273250 w 1504104"/>
                <a:gd name="connsiteY1" fmla="*/ 171587 h 2620273"/>
                <a:gd name="connsiteX2" fmla="*/ 1315240 w 1504104"/>
                <a:gd name="connsiteY2" fmla="*/ 203484 h 2620273"/>
                <a:gd name="connsiteX3" fmla="*/ 1400301 w 1504104"/>
                <a:gd name="connsiteY3" fmla="*/ 2393791 h 2620273"/>
                <a:gd name="connsiteX4" fmla="*/ 209454 w 1504104"/>
                <a:gd name="connsiteY4" fmla="*/ 2489484 h 2620273"/>
                <a:gd name="connsiteX5" fmla="*/ 7436 w 1504104"/>
                <a:gd name="connsiteY5" fmla="*/ 1851531 h 262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104" h="2620273">
                  <a:moveTo>
                    <a:pt x="135026" y="873335"/>
                  </a:moveTo>
                  <a:cubicBezTo>
                    <a:pt x="105787" y="578282"/>
                    <a:pt x="76548" y="283229"/>
                    <a:pt x="273250" y="171587"/>
                  </a:cubicBezTo>
                  <a:cubicBezTo>
                    <a:pt x="469952" y="59945"/>
                    <a:pt x="1127398" y="-166883"/>
                    <a:pt x="1315240" y="203484"/>
                  </a:cubicBezTo>
                  <a:cubicBezTo>
                    <a:pt x="1503082" y="573851"/>
                    <a:pt x="1584599" y="2012791"/>
                    <a:pt x="1400301" y="2393791"/>
                  </a:cubicBezTo>
                  <a:cubicBezTo>
                    <a:pt x="1216003" y="2774791"/>
                    <a:pt x="441598" y="2579861"/>
                    <a:pt x="209454" y="2489484"/>
                  </a:cubicBezTo>
                  <a:cubicBezTo>
                    <a:pt x="-22690" y="2399107"/>
                    <a:pt x="-7627" y="2125319"/>
                    <a:pt x="7436" y="1851531"/>
                  </a:cubicBezTo>
                </a:path>
              </a:pathLst>
            </a:custGeom>
            <a:noFill/>
            <a:ln w="28575">
              <a:solidFill>
                <a:srgbClr val="003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9005777" y="4731488"/>
              <a:ext cx="74428" cy="127591"/>
            </a:xfrm>
            <a:prstGeom prst="line">
              <a:avLst/>
            </a:prstGeom>
            <a:ln w="28575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5"/>
            </p:cNvCxnSpPr>
            <p:nvPr/>
          </p:nvCxnSpPr>
          <p:spPr>
            <a:xfrm>
              <a:off x="9080205" y="4738895"/>
              <a:ext cx="95693" cy="120184"/>
            </a:xfrm>
            <a:prstGeom prst="line">
              <a:avLst/>
            </a:prstGeom>
            <a:ln w="28575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44511" y="3687737"/>
            <a:ext cx="956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1.5V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72921" y="3914594"/>
            <a:ext cx="88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R=?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95126" y="3113147"/>
            <a:ext cx="791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I=?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E239D-1AC3-4FC2-BDD8-C5A51C4B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888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9" y="206912"/>
            <a:ext cx="11601014" cy="2078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/>
              <a:t>Class Problems</a:t>
            </a:r>
            <a:r>
              <a:rPr lang="en-US" sz="3600" dirty="0"/>
              <a:t>:</a:t>
            </a:r>
            <a:r>
              <a:rPr lang="en-US" sz="3600" dirty="0">
                <a:solidFill>
                  <a:srgbClr val="CB333B"/>
                </a:solidFill>
              </a:rPr>
              <a:t> </a:t>
            </a:r>
            <a:r>
              <a:rPr lang="en-US" sz="3600" dirty="0"/>
              <a:t>If a D-Cell battery (1.5V) supplies 2W of power to a small bulb, find</a:t>
            </a:r>
          </a:p>
          <a:p>
            <a:pPr marL="457200" lvl="1" indent="0">
              <a:buNone/>
            </a:pPr>
            <a:r>
              <a:rPr lang="en-US" sz="3200" b="1" dirty="0"/>
              <a:t>3a-3</a:t>
            </a:r>
            <a:r>
              <a:rPr lang="en-US" sz="3200" dirty="0"/>
              <a:t>: The current through the bulb</a:t>
            </a:r>
          </a:p>
          <a:p>
            <a:pPr marL="457200" lvl="1" indent="0">
              <a:buNone/>
            </a:pPr>
            <a:r>
              <a:rPr lang="en-US" sz="3200" b="1" dirty="0"/>
              <a:t>3a-4</a:t>
            </a:r>
            <a:r>
              <a:rPr lang="en-US" sz="3200" dirty="0"/>
              <a:t>: The resistance of the bulb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5173" y="2419645"/>
            <a:ext cx="4447725" cy="488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96104" y="2908016"/>
                <a:ext cx="579068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1.333</m:t>
                      </m:r>
                      <m:r>
                        <a:rPr lang="en-US" sz="28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104" y="2908016"/>
                <a:ext cx="5790688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33156" y="4116988"/>
                <a:ext cx="6296275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1.333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1.125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156" y="4116988"/>
                <a:ext cx="6296275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9" y="2598068"/>
            <a:ext cx="2606040" cy="27025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638978" y="2809605"/>
            <a:ext cx="1225667" cy="2054797"/>
            <a:chOff x="9005777" y="3039447"/>
            <a:chExt cx="1571096" cy="2405046"/>
          </a:xfrm>
        </p:grpSpPr>
        <p:sp>
          <p:nvSpPr>
            <p:cNvPr id="24" name="Freeform 23"/>
            <p:cNvSpPr/>
            <p:nvPr/>
          </p:nvSpPr>
          <p:spPr>
            <a:xfrm>
              <a:off x="9072769" y="3039447"/>
              <a:ext cx="1504104" cy="2405046"/>
            </a:xfrm>
            <a:custGeom>
              <a:avLst/>
              <a:gdLst>
                <a:gd name="connsiteX0" fmla="*/ 135026 w 1504104"/>
                <a:gd name="connsiteY0" fmla="*/ 873335 h 2620273"/>
                <a:gd name="connsiteX1" fmla="*/ 273250 w 1504104"/>
                <a:gd name="connsiteY1" fmla="*/ 171587 h 2620273"/>
                <a:gd name="connsiteX2" fmla="*/ 1315240 w 1504104"/>
                <a:gd name="connsiteY2" fmla="*/ 203484 h 2620273"/>
                <a:gd name="connsiteX3" fmla="*/ 1400301 w 1504104"/>
                <a:gd name="connsiteY3" fmla="*/ 2393791 h 2620273"/>
                <a:gd name="connsiteX4" fmla="*/ 209454 w 1504104"/>
                <a:gd name="connsiteY4" fmla="*/ 2489484 h 2620273"/>
                <a:gd name="connsiteX5" fmla="*/ 7436 w 1504104"/>
                <a:gd name="connsiteY5" fmla="*/ 1851531 h 262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104" h="2620273">
                  <a:moveTo>
                    <a:pt x="135026" y="873335"/>
                  </a:moveTo>
                  <a:cubicBezTo>
                    <a:pt x="105787" y="578282"/>
                    <a:pt x="76548" y="283229"/>
                    <a:pt x="273250" y="171587"/>
                  </a:cubicBezTo>
                  <a:cubicBezTo>
                    <a:pt x="469952" y="59945"/>
                    <a:pt x="1127398" y="-166883"/>
                    <a:pt x="1315240" y="203484"/>
                  </a:cubicBezTo>
                  <a:cubicBezTo>
                    <a:pt x="1503082" y="573851"/>
                    <a:pt x="1584599" y="2012791"/>
                    <a:pt x="1400301" y="2393791"/>
                  </a:cubicBezTo>
                  <a:cubicBezTo>
                    <a:pt x="1216003" y="2774791"/>
                    <a:pt x="441598" y="2579861"/>
                    <a:pt x="209454" y="2489484"/>
                  </a:cubicBezTo>
                  <a:cubicBezTo>
                    <a:pt x="-22690" y="2399107"/>
                    <a:pt x="-7627" y="2125319"/>
                    <a:pt x="7436" y="1851531"/>
                  </a:cubicBezTo>
                </a:path>
              </a:pathLst>
            </a:custGeom>
            <a:noFill/>
            <a:ln w="28575">
              <a:solidFill>
                <a:srgbClr val="003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9005777" y="4731488"/>
              <a:ext cx="74428" cy="127591"/>
            </a:xfrm>
            <a:prstGeom prst="line">
              <a:avLst/>
            </a:prstGeom>
            <a:ln w="28575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5"/>
            </p:cNvCxnSpPr>
            <p:nvPr/>
          </p:nvCxnSpPr>
          <p:spPr>
            <a:xfrm>
              <a:off x="9080205" y="4738895"/>
              <a:ext cx="95693" cy="120184"/>
            </a:xfrm>
            <a:prstGeom prst="line">
              <a:avLst/>
            </a:prstGeom>
            <a:ln w="28575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44511" y="3687737"/>
            <a:ext cx="956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1.5V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72921" y="3914594"/>
            <a:ext cx="88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R=?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95126" y="3113147"/>
            <a:ext cx="791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I=?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E239D-1AC3-4FC2-BDD8-C5A51C4B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40849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520"/>
            <a:ext cx="10515600" cy="764500"/>
          </a:xfrm>
        </p:spPr>
        <p:txBody>
          <a:bodyPr/>
          <a:lstStyle/>
          <a:p>
            <a:r>
              <a:rPr lang="en-US" dirty="0"/>
              <a:t>Alternate forms of the power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08" y="1255250"/>
            <a:ext cx="10515600" cy="948747"/>
          </a:xfrm>
        </p:spPr>
        <p:txBody>
          <a:bodyPr/>
          <a:lstStyle/>
          <a:p>
            <a:pPr lvl="1"/>
            <a:r>
              <a:rPr lang="en-US" dirty="0"/>
              <a:t>Can you write the power equation to have R instead of 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28097" y="2030700"/>
                <a:ext cx="1609287" cy="615553"/>
              </a:xfrm>
              <a:prstGeom prst="rect">
                <a:avLst/>
              </a:prstGeom>
              <a:noFill/>
              <a:ln w="38100">
                <a:solidFill>
                  <a:srgbClr val="003087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097" y="2030700"/>
                <a:ext cx="160928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308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28097" y="1236770"/>
                <a:ext cx="1617430" cy="615553"/>
              </a:xfrm>
              <a:prstGeom prst="rect">
                <a:avLst/>
              </a:prstGeom>
              <a:noFill/>
              <a:ln w="38100">
                <a:solidFill>
                  <a:srgbClr val="003087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b="0" dirty="0">
                  <a:solidFill>
                    <a:srgbClr val="CB333B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097" y="1236770"/>
                <a:ext cx="161743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308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68008" y="1923708"/>
                <a:ext cx="10515600" cy="4851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Substitute Ohm’s Law in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 the Power equation.</a:t>
                </a: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8" y="1923708"/>
                <a:ext cx="10515600" cy="485121"/>
              </a:xfrm>
              <a:prstGeom prst="rect">
                <a:avLst/>
              </a:prstGeom>
              <a:blipFill>
                <a:blip r:embed="rId4"/>
                <a:stretch>
                  <a:fillRect t="-17722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 rot="16200000">
            <a:off x="3248233" y="2611783"/>
            <a:ext cx="419128" cy="748595"/>
          </a:xfrm>
          <a:prstGeom prst="roundRect">
            <a:avLst/>
          </a:prstGeom>
          <a:noFill/>
          <a:ln w="381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5" idx="3"/>
            <a:endCxn id="35" idx="0"/>
          </p:cNvCxnSpPr>
          <p:nvPr/>
        </p:nvCxnSpPr>
        <p:spPr>
          <a:xfrm rot="16200000" flipH="1">
            <a:off x="4767364" y="1466951"/>
            <a:ext cx="1542" cy="2620675"/>
          </a:xfrm>
          <a:prstGeom prst="bentConnector3">
            <a:avLst>
              <a:gd name="adj1" fmla="val -25508042"/>
            </a:avLst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368008" y="3409280"/>
                <a:ext cx="10404765" cy="12884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Likewise, we can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from the power equation.</a:t>
                </a: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8" y="3409280"/>
                <a:ext cx="10404765" cy="1288473"/>
              </a:xfrm>
              <a:prstGeom prst="rect">
                <a:avLst/>
              </a:prstGeom>
              <a:blipFill>
                <a:blip r:embed="rId5"/>
                <a:stretch>
                  <a:fillRect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421449" y="2733980"/>
                <a:ext cx="14106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49" y="2733980"/>
                <a:ext cx="141064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55253" y="2778059"/>
                <a:ext cx="2446439" cy="43088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253" y="2778059"/>
                <a:ext cx="244643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08695" y="4042279"/>
                <a:ext cx="2646558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695" y="4042279"/>
                <a:ext cx="2646558" cy="781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31651" y="3961873"/>
                <a:ext cx="2303259" cy="86177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651" y="3961873"/>
                <a:ext cx="2303259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>
          <a:xfrm>
            <a:off x="4451486" y="4042280"/>
            <a:ext cx="329540" cy="855290"/>
          </a:xfrm>
          <a:prstGeom prst="roundRect">
            <a:avLst/>
          </a:prstGeom>
          <a:noFill/>
          <a:ln w="381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40" idx="0"/>
          </p:cNvCxnSpPr>
          <p:nvPr/>
        </p:nvCxnSpPr>
        <p:spPr>
          <a:xfrm rot="16200000" flipH="1">
            <a:off x="5501600" y="3156935"/>
            <a:ext cx="167117" cy="1937807"/>
          </a:xfrm>
          <a:prstGeom prst="bentConnector4">
            <a:avLst>
              <a:gd name="adj1" fmla="val -136790"/>
              <a:gd name="adj2" fmla="val 99830"/>
            </a:avLst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35566" y="5367982"/>
                <a:ext cx="3810082" cy="1123384"/>
              </a:xfrm>
              <a:prstGeom prst="rect">
                <a:avLst/>
              </a:prstGeom>
              <a:noFill/>
              <a:ln w="38100">
                <a:solidFill>
                  <a:srgbClr val="003087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B33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B33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B33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66" y="5367982"/>
                <a:ext cx="3810082" cy="11233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308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00612-A5E5-4309-AB2A-A07A433F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14271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32" grpId="0"/>
      <p:bldP spid="34" grpId="0"/>
      <p:bldP spid="35" grpId="0"/>
      <p:bldP spid="38" grpId="0"/>
      <p:bldP spid="39" grpId="0"/>
      <p:bldP spid="4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9" y="0"/>
            <a:ext cx="5034405" cy="843701"/>
          </a:xfrm>
        </p:spPr>
        <p:txBody>
          <a:bodyPr/>
          <a:lstStyle/>
          <a:p>
            <a:r>
              <a:rPr lang="en-US" dirty="0"/>
              <a:t>Equation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300"/>
            <a:ext cx="10515600" cy="4117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Ohm’s 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500" dirty="0">
                <a:solidFill>
                  <a:srgbClr val="003087"/>
                </a:solidFill>
              </a:rPr>
              <a:t>Tip: </a:t>
            </a:r>
            <a:r>
              <a:rPr lang="en-US" sz="3500" dirty="0"/>
              <a:t>If you know any </a:t>
            </a:r>
            <a:r>
              <a:rPr lang="en-US" sz="3500" u="sng" dirty="0"/>
              <a:t>two</a:t>
            </a:r>
            <a:r>
              <a:rPr lang="en-US" sz="3500" dirty="0"/>
              <a:t> of V, I, R, or P, then you can find the other </a:t>
            </a:r>
            <a:r>
              <a:rPr lang="en-US" sz="3500" u="sng" dirty="0"/>
              <a:t>two</a:t>
            </a:r>
            <a:r>
              <a:rPr lang="en-US" sz="35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15801" y="1809864"/>
                <a:ext cx="1617430" cy="615553"/>
              </a:xfrm>
              <a:prstGeom prst="rect">
                <a:avLst/>
              </a:prstGeom>
              <a:noFill/>
              <a:ln w="38100">
                <a:solidFill>
                  <a:srgbClr val="003087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b="0" dirty="0">
                  <a:solidFill>
                    <a:srgbClr val="CB333B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801" y="1809864"/>
                <a:ext cx="161743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308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53667" y="3291837"/>
                <a:ext cx="3770263" cy="1123384"/>
              </a:xfrm>
              <a:prstGeom prst="rect">
                <a:avLst/>
              </a:prstGeom>
              <a:noFill/>
              <a:ln w="38100">
                <a:solidFill>
                  <a:srgbClr val="003087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B33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B33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B333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B333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67" y="3291837"/>
                <a:ext cx="3770263" cy="1123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308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Content Placeholder 3"/>
              <p:cNvGraphicFramePr>
                <a:graphicFrameLocks/>
              </p:cNvGraphicFramePr>
              <p:nvPr/>
            </p:nvGraphicFramePr>
            <p:xfrm>
              <a:off x="5710373" y="901137"/>
              <a:ext cx="5643427" cy="3873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3133">
                      <a:extLst>
                        <a:ext uri="{9D8B030D-6E8A-4147-A177-3AD203B41FA5}">
                          <a16:colId xmlns:a16="http://schemas.microsoft.com/office/drawing/2014/main" val="1743547894"/>
                        </a:ext>
                      </a:extLst>
                    </a:gridCol>
                    <a:gridCol w="1343578">
                      <a:extLst>
                        <a:ext uri="{9D8B030D-6E8A-4147-A177-3AD203B41FA5}">
                          <a16:colId xmlns:a16="http://schemas.microsoft.com/office/drawing/2014/main" val="3496115615"/>
                        </a:ext>
                      </a:extLst>
                    </a:gridCol>
                    <a:gridCol w="1457712">
                      <a:extLst>
                        <a:ext uri="{9D8B030D-6E8A-4147-A177-3AD203B41FA5}">
                          <a16:colId xmlns:a16="http://schemas.microsoft.com/office/drawing/2014/main" val="93326335"/>
                        </a:ext>
                      </a:extLst>
                    </a:gridCol>
                    <a:gridCol w="1089004">
                      <a:extLst>
                        <a:ext uri="{9D8B030D-6E8A-4147-A177-3AD203B41FA5}">
                          <a16:colId xmlns:a16="http://schemas.microsoft.com/office/drawing/2014/main" val="3738734640"/>
                        </a:ext>
                      </a:extLst>
                    </a:gridCol>
                  </a:tblGrid>
                  <a:tr h="658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2675"/>
                      </a:ext>
                    </a:extLst>
                  </a:tr>
                  <a:tr h="766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Voltage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Volts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409970"/>
                      </a:ext>
                    </a:extLst>
                  </a:tr>
                  <a:tr h="812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Current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Amperes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50553221"/>
                      </a:ext>
                    </a:extLst>
                  </a:tr>
                  <a:tr h="812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Resistan</a:t>
                          </a:r>
                          <a:r>
                            <a:rPr lang="en-US" sz="2400" baseline="0" dirty="0"/>
                            <a:t>ce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Ohms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Calibri" panose="020F0502020204030204" pitchFamily="34" charset="0"/>
                            </a:rPr>
                            <a:t>Ω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513612"/>
                      </a:ext>
                    </a:extLst>
                  </a:tr>
                  <a:tr h="812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Power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Watts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2850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1425716"/>
                  </p:ext>
                </p:extLst>
              </p:nvPr>
            </p:nvGraphicFramePr>
            <p:xfrm>
              <a:off x="5710373" y="901137"/>
              <a:ext cx="5643427" cy="3873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3133">
                      <a:extLst>
                        <a:ext uri="{9D8B030D-6E8A-4147-A177-3AD203B41FA5}">
                          <a16:colId xmlns:a16="http://schemas.microsoft.com/office/drawing/2014/main" val="1743547894"/>
                        </a:ext>
                      </a:extLst>
                    </a:gridCol>
                    <a:gridCol w="1343578">
                      <a:extLst>
                        <a:ext uri="{9D8B030D-6E8A-4147-A177-3AD203B41FA5}">
                          <a16:colId xmlns:a16="http://schemas.microsoft.com/office/drawing/2014/main" val="3496115615"/>
                        </a:ext>
                      </a:extLst>
                    </a:gridCol>
                    <a:gridCol w="1457712">
                      <a:extLst>
                        <a:ext uri="{9D8B030D-6E8A-4147-A177-3AD203B41FA5}">
                          <a16:colId xmlns:a16="http://schemas.microsoft.com/office/drawing/2014/main" val="93326335"/>
                        </a:ext>
                      </a:extLst>
                    </a:gridCol>
                    <a:gridCol w="1089004">
                      <a:extLst>
                        <a:ext uri="{9D8B030D-6E8A-4147-A177-3AD203B41FA5}">
                          <a16:colId xmlns:a16="http://schemas.microsoft.com/office/drawing/2014/main" val="3738734640"/>
                        </a:ext>
                      </a:extLst>
                    </a:gridCol>
                  </a:tblGrid>
                  <a:tr h="658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Component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Symbol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Unit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2675"/>
                      </a:ext>
                    </a:extLst>
                  </a:tr>
                  <a:tr h="776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Voltage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V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Volts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8436" t="-85156" r="-1117" b="-314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409970"/>
                      </a:ext>
                    </a:extLst>
                  </a:tr>
                  <a:tr h="812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Current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I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Amperes 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8436" t="-176866" r="-1117" b="-200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553221"/>
                      </a:ext>
                    </a:extLst>
                  </a:tr>
                  <a:tr h="812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Resistan</a:t>
                          </a:r>
                          <a:r>
                            <a:rPr lang="en-US" sz="2400" baseline="0" dirty="0" smtClean="0"/>
                            <a:t>ce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R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Ohms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>
                              <a:latin typeface="Calibri" panose="020F0502020204030204" pitchFamily="34" charset="0"/>
                            </a:rPr>
                            <a:t>Ω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3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0513612"/>
                      </a:ext>
                    </a:extLst>
                  </a:tr>
                  <a:tr h="812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Power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Watts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8436" t="-376119" r="-1117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2850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6DBC4-45CC-4BEA-8BD2-71AE960D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002660303"/>
      </p:ext>
    </p:extLst>
  </p:cSld>
  <p:clrMapOvr>
    <a:masterClrMapping/>
  </p:clrMapOvr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1066</TotalTime>
  <Words>621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Expanded Slide Theme</vt:lpstr>
      <vt:lpstr>Class Problem 3a-1</vt:lpstr>
      <vt:lpstr>Power</vt:lpstr>
      <vt:lpstr>Power</vt:lpstr>
      <vt:lpstr>Power is work performed per unit time</vt:lpstr>
      <vt:lpstr>Class Problem</vt:lpstr>
      <vt:lpstr>PowerPoint Presentation</vt:lpstr>
      <vt:lpstr>PowerPoint Presentation</vt:lpstr>
      <vt:lpstr>Alternate forms of the power equation</vt:lpstr>
      <vt:lpstr>Equation Summary</vt:lpstr>
      <vt:lpstr>Class Problems: Solving Circuits</vt:lpstr>
      <vt:lpstr>Solving for Voltage (E), Current(I), Resistance &amp; Power</vt:lpstr>
      <vt:lpstr>Power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85</cp:revision>
  <cp:lastPrinted>2022-01-06T17:06:41Z</cp:lastPrinted>
  <dcterms:created xsi:type="dcterms:W3CDTF">2017-03-05T23:41:57Z</dcterms:created>
  <dcterms:modified xsi:type="dcterms:W3CDTF">2022-06-09T16:36:34Z</dcterms:modified>
</cp:coreProperties>
</file>