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6" r:id="rId2"/>
    <p:sldId id="296" r:id="rId3"/>
    <p:sldId id="315" r:id="rId4"/>
    <p:sldId id="299" r:id="rId5"/>
    <p:sldId id="300" r:id="rId6"/>
    <p:sldId id="302" r:id="rId7"/>
    <p:sldId id="303" r:id="rId8"/>
    <p:sldId id="304" r:id="rId9"/>
    <p:sldId id="332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7" r:id="rId18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87"/>
    <a:srgbClr val="A5A5A5"/>
    <a:srgbClr val="CB333B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40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1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905" y="1122363"/>
            <a:ext cx="10058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905" y="3602038"/>
            <a:ext cx="10058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0C37-846E-4B5C-87CE-1E6243C204B8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7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6F8D-C9C2-4CE2-A680-7B2804D6EDA1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5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6B25-6BEC-4EA4-9DB3-89A1FB27031B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1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375-3094-4110-B9C5-7179C679A652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8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547F-EFC7-4050-8D34-517B6A563DCB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1078029"/>
            <a:ext cx="5654041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8029"/>
            <a:ext cx="5654040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8E18-3CED-4007-9187-9A7310BCE827}" type="datetime1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0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3AD6-DE4C-4EAC-946C-F56BFAB8FAFC}" type="datetime1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4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7403-AC08-412C-BFBE-2909AAA70798}" type="datetime1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3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2B52-0B20-46DA-BF16-DA532DD42444}" type="datetime1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5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3C3C-7B49-4B53-8B03-A3937F9373FB}" type="datetime1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9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BB65-46EA-4F45-BF67-836621D37801}" type="datetime1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9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59" y="211757"/>
            <a:ext cx="11482939" cy="75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59" y="1116531"/>
            <a:ext cx="11482939" cy="506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6356350"/>
            <a:ext cx="156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BC04C-7791-4B12-B2FA-BF2013957A98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 Nelson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38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712E57-18E1-4252-99E2-31C1D19E733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7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l1gFBNa0Ik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_-jX3dezzMg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science/ap-physics-1/ap-circuits-topic/current-ap/v/circuits-part-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NULL"/><Relationship Id="rId7" Type="http://schemas.microsoft.com/office/2007/relationships/hdphoto" Target="../media/hdphoto1.wdp"/><Relationship Id="rId12" Type="http://schemas.openxmlformats.org/officeDocument/2006/relationships/image" Target="NUL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NULL"/><Relationship Id="rId5" Type="http://schemas.openxmlformats.org/officeDocument/2006/relationships/image" Target="../media/image11.jpe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339768-4824-4829-BAD8-6DCFACDB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Class Problem 2a-1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E044D7-C697-450E-BFBB-21E401DFAD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=270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E044D7-C697-450E-BFBB-21E401DFAD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7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09216-794D-459B-9516-E4DDFFC5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E6C180-FE5B-458C-AEFF-9F73C6C5757C}"/>
                  </a:ext>
                </a:extLst>
              </p:cNvPr>
              <p:cNvSpPr txBox="1"/>
              <p:nvPr/>
            </p:nvSpPr>
            <p:spPr>
              <a:xfrm>
                <a:off x="1349416" y="1989249"/>
                <a:ext cx="149175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6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𝐼𝑅</m:t>
                      </m:r>
                    </m:oMath>
                  </m:oMathPara>
                </a14:m>
                <a:endParaRPr lang="en-US" sz="3600" dirty="0">
                  <a:solidFill>
                    <a:srgbClr val="003087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E6C180-FE5B-458C-AEFF-9F73C6C57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416" y="1989249"/>
                <a:ext cx="149175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B2D612-93BC-4F91-80B7-A41462C45D63}"/>
                  </a:ext>
                </a:extLst>
              </p:cNvPr>
              <p:cNvSpPr txBox="1"/>
              <p:nvPr/>
            </p:nvSpPr>
            <p:spPr>
              <a:xfrm>
                <a:off x="1460240" y="2799004"/>
                <a:ext cx="1203213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3087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B2D612-93BC-4F91-80B7-A41462C45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240" y="2799004"/>
                <a:ext cx="1203213" cy="1033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451AFB-65E6-4D9E-9ADF-64D305C707CE}"/>
                  </a:ext>
                </a:extLst>
              </p:cNvPr>
              <p:cNvSpPr txBox="1"/>
              <p:nvPr/>
            </p:nvSpPr>
            <p:spPr>
              <a:xfrm>
                <a:off x="1349416" y="4244622"/>
                <a:ext cx="4326762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</a:rPr>
                            <m:t>270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≈.037</m:t>
                      </m:r>
                      <m:r>
                        <a:rPr lang="en-US" sz="36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3087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451AFB-65E6-4D9E-9ADF-64D305C70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416" y="4244622"/>
                <a:ext cx="4326762" cy="10407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8B906-1ABC-4BBE-866F-A56181FD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4269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38" y="123956"/>
            <a:ext cx="10515600" cy="822718"/>
          </a:xfrm>
        </p:spPr>
        <p:txBody>
          <a:bodyPr/>
          <a:lstStyle/>
          <a:p>
            <a:r>
              <a:rPr lang="en-US" dirty="0"/>
              <a:t>Units for resistance: </a:t>
            </a:r>
            <a:r>
              <a:rPr lang="en-US" dirty="0">
                <a:solidFill>
                  <a:srgbClr val="FF0000"/>
                </a:solidFill>
              </a:rPr>
              <a:t>Ohms, 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</a:rPr>
              <a:t>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17" y="1052196"/>
            <a:ext cx="11371729" cy="138356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3600" dirty="0"/>
              <a:t>Resistance is a measure of the frictional resistance encountered by electrons as they attempt to pass through a material.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4"/>
          <a:stretch/>
        </p:blipFill>
        <p:spPr>
          <a:xfrm>
            <a:off x="610633" y="2541285"/>
            <a:ext cx="5841705" cy="3326112"/>
          </a:xfrm>
          <a:prstGeom prst="rect">
            <a:avLst/>
          </a:prstGeom>
        </p:spPr>
      </p:pic>
      <p:pic>
        <p:nvPicPr>
          <p:cNvPr id="6" name="Picture 5" descr="Image result for potentiometer">
            <a:extLst>
              <a:ext uri="{FF2B5EF4-FFF2-40B4-BE49-F238E27FC236}">
                <a16:creationId xmlns:a16="http://schemas.microsoft.com/office/drawing/2014/main" id="{F8094854-71D4-44EE-8E89-5AAE491DE2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0" y="2880360"/>
            <a:ext cx="2334895" cy="2697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329166-BE3B-40B6-A6C0-7711B0AD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319763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11" y="139849"/>
            <a:ext cx="10515600" cy="787681"/>
          </a:xfrm>
        </p:spPr>
        <p:txBody>
          <a:bodyPr/>
          <a:lstStyle/>
          <a:p>
            <a:r>
              <a:rPr lang="en-US" dirty="0"/>
              <a:t>Units: Voltage, Current, Resistance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333949" y="1172585"/>
              <a:ext cx="8950362" cy="46610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5040">
                      <a:extLst>
                        <a:ext uri="{9D8B030D-6E8A-4147-A177-3AD203B41FA5}">
                          <a16:colId xmlns:a16="http://schemas.microsoft.com/office/drawing/2014/main" val="1743547894"/>
                        </a:ext>
                      </a:extLst>
                    </a:gridCol>
                    <a:gridCol w="2909659">
                      <a:extLst>
                        <a:ext uri="{9D8B030D-6E8A-4147-A177-3AD203B41FA5}">
                          <a16:colId xmlns:a16="http://schemas.microsoft.com/office/drawing/2014/main" val="3496115615"/>
                        </a:ext>
                      </a:extLst>
                    </a:gridCol>
                    <a:gridCol w="1837218">
                      <a:extLst>
                        <a:ext uri="{9D8B030D-6E8A-4147-A177-3AD203B41FA5}">
                          <a16:colId xmlns:a16="http://schemas.microsoft.com/office/drawing/2014/main" val="93326335"/>
                        </a:ext>
                      </a:extLst>
                    </a:gridCol>
                    <a:gridCol w="1788445">
                      <a:extLst>
                        <a:ext uri="{9D8B030D-6E8A-4147-A177-3AD203B41FA5}">
                          <a16:colId xmlns:a16="http://schemas.microsoft.com/office/drawing/2014/main" val="3738734640"/>
                        </a:ext>
                      </a:extLst>
                    </a:gridCol>
                  </a:tblGrid>
                  <a:tr h="1533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Component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Symbolic Representation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Unit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5372675"/>
                      </a:ext>
                    </a:extLst>
                  </a:tr>
                  <a:tr h="10014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Voltage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Volts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8409970"/>
                      </a:ext>
                    </a:extLst>
                  </a:tr>
                  <a:tr h="10615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Current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Amperes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50553221"/>
                      </a:ext>
                    </a:extLst>
                  </a:tr>
                  <a:tr h="10615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Resistan</a:t>
                          </a:r>
                          <a:r>
                            <a:rPr lang="en-US" sz="3200" baseline="0" dirty="0"/>
                            <a:t>ce</a:t>
                          </a:r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Ohms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3200" dirty="0">
                              <a:latin typeface="Calibri" panose="020F0502020204030204" pitchFamily="34" charset="0"/>
                            </a:rPr>
                            <a:t>Ω</a:t>
                          </a:r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05136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4815910"/>
                  </p:ext>
                </p:extLst>
              </p:nvPr>
            </p:nvGraphicFramePr>
            <p:xfrm>
              <a:off x="1333949" y="1172585"/>
              <a:ext cx="8950362" cy="46610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5040">
                      <a:extLst>
                        <a:ext uri="{9D8B030D-6E8A-4147-A177-3AD203B41FA5}">
                          <a16:colId xmlns:a16="http://schemas.microsoft.com/office/drawing/2014/main" val="1743547894"/>
                        </a:ext>
                      </a:extLst>
                    </a:gridCol>
                    <a:gridCol w="2909659">
                      <a:extLst>
                        <a:ext uri="{9D8B030D-6E8A-4147-A177-3AD203B41FA5}">
                          <a16:colId xmlns:a16="http://schemas.microsoft.com/office/drawing/2014/main" val="3496115615"/>
                        </a:ext>
                      </a:extLst>
                    </a:gridCol>
                    <a:gridCol w="1837218">
                      <a:extLst>
                        <a:ext uri="{9D8B030D-6E8A-4147-A177-3AD203B41FA5}">
                          <a16:colId xmlns:a16="http://schemas.microsoft.com/office/drawing/2014/main" val="93326335"/>
                        </a:ext>
                      </a:extLst>
                    </a:gridCol>
                    <a:gridCol w="1788445">
                      <a:extLst>
                        <a:ext uri="{9D8B030D-6E8A-4147-A177-3AD203B41FA5}">
                          <a16:colId xmlns:a16="http://schemas.microsoft.com/office/drawing/2014/main" val="3738734640"/>
                        </a:ext>
                      </a:extLst>
                    </a:gridCol>
                  </a:tblGrid>
                  <a:tr h="1533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Component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Symbolic Representation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Unit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3087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5372675"/>
                      </a:ext>
                    </a:extLst>
                  </a:tr>
                  <a:tr h="10045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Voltage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Volts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0340" t="-153333" r="-680" b="-21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8409970"/>
                      </a:ext>
                    </a:extLst>
                  </a:tr>
                  <a:tr h="10615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Current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Amperes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0340" t="-240230" r="-680" b="-10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0553221"/>
                      </a:ext>
                    </a:extLst>
                  </a:tr>
                  <a:tr h="10615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Resistan</a:t>
                          </a:r>
                          <a:r>
                            <a:rPr lang="en-US" sz="3200" baseline="0" dirty="0"/>
                            <a:t>ce</a:t>
                          </a:r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Ohms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3200" dirty="0">
                              <a:latin typeface="Calibri" panose="020F0502020204030204" pitchFamily="34" charset="0"/>
                            </a:rPr>
                            <a:t>Ω</a:t>
                          </a:r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05136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82CBC-252A-4405-AE50-A74AD13C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119162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82" y="137044"/>
            <a:ext cx="10515600" cy="659445"/>
          </a:xfrm>
        </p:spPr>
        <p:txBody>
          <a:bodyPr>
            <a:normAutofit fontScale="90000"/>
          </a:bodyPr>
          <a:lstStyle/>
          <a:p>
            <a:r>
              <a:rPr lang="en-US" dirty="0"/>
              <a:t>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9" y="796488"/>
            <a:ext cx="8741464" cy="52385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induce current flow you must give it a path or </a:t>
            </a:r>
            <a:r>
              <a:rPr lang="en-US" dirty="0">
                <a:solidFill>
                  <a:srgbClr val="003087"/>
                </a:solidFill>
              </a:rPr>
              <a:t>closed </a:t>
            </a:r>
            <a:r>
              <a:rPr lang="en-US" b="1" dirty="0">
                <a:solidFill>
                  <a:srgbClr val="FF0000"/>
                </a:solidFill>
              </a:rPr>
              <a:t>circuit</a:t>
            </a:r>
            <a:r>
              <a:rPr lang="en-US" dirty="0">
                <a:solidFill>
                  <a:srgbClr val="003087"/>
                </a:solidFill>
              </a:rPr>
              <a:t>.</a:t>
            </a:r>
            <a:endParaRPr lang="en-US" dirty="0"/>
          </a:p>
          <a:p>
            <a:r>
              <a:rPr lang="en-US" dirty="0"/>
              <a:t>Creating a closed circuit:</a:t>
            </a:r>
          </a:p>
          <a:p>
            <a:pPr lvl="1"/>
            <a:r>
              <a:rPr lang="en-US" dirty="0"/>
              <a:t>Causes the voltage to push the electrons to move.</a:t>
            </a:r>
          </a:p>
          <a:p>
            <a:pPr lvl="1"/>
            <a:r>
              <a:rPr lang="en-US" dirty="0"/>
              <a:t>Tells electrons where to go (electron supply to electron shortage).</a:t>
            </a:r>
          </a:p>
          <a:p>
            <a:r>
              <a:rPr lang="en-US" dirty="0"/>
              <a:t>Components like resistors are included along the path.</a:t>
            </a:r>
          </a:p>
          <a:p>
            <a:pPr lvl="1"/>
            <a:r>
              <a:rPr lang="en-US" dirty="0"/>
              <a:t>Incandescent bulbs act as resistors.</a:t>
            </a:r>
          </a:p>
          <a:p>
            <a:r>
              <a:rPr lang="en-US" dirty="0"/>
              <a:t>Circuit Diagrams</a:t>
            </a:r>
          </a:p>
          <a:p>
            <a:pPr lvl="1"/>
            <a:r>
              <a:rPr lang="en-US" dirty="0"/>
              <a:t>We can draw diagrams to represent circuit components.</a:t>
            </a:r>
          </a:p>
          <a:p>
            <a:pPr lvl="1"/>
            <a:r>
              <a:rPr lang="en-US" dirty="0"/>
              <a:t>Simple circuit: power source, resistive element, and conductive material.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942983" y="389777"/>
            <a:ext cx="1046382" cy="3431242"/>
            <a:chOff x="6639242" y="2310451"/>
            <a:chExt cx="1046382" cy="34312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242" y="4136759"/>
              <a:ext cx="984423" cy="15363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7" t="7133" r="25302" b="24684"/>
            <a:stretch/>
          </p:blipFill>
          <p:spPr>
            <a:xfrm>
              <a:off x="6652855" y="2310451"/>
              <a:ext cx="1032769" cy="1745942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7131453" y="3297899"/>
              <a:ext cx="0" cy="1106702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6975670" y="2732779"/>
              <a:ext cx="155783" cy="565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955440" y="2732779"/>
              <a:ext cx="445062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206427" y="2732779"/>
              <a:ext cx="173846" cy="565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206427" y="3297899"/>
              <a:ext cx="0" cy="3069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206427" y="3604824"/>
              <a:ext cx="343777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542112" y="3604824"/>
              <a:ext cx="0" cy="21368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131453" y="5741693"/>
              <a:ext cx="4106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131453" y="5450380"/>
              <a:ext cx="0" cy="291313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69" y="4153131"/>
            <a:ext cx="2139592" cy="221883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5890-63FD-4CF2-A5E3-6625F726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286308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26" y="100013"/>
            <a:ext cx="10515600" cy="789639"/>
          </a:xfrm>
        </p:spPr>
        <p:txBody>
          <a:bodyPr/>
          <a:lstStyle/>
          <a:p>
            <a:r>
              <a:rPr lang="en-US" dirty="0"/>
              <a:t>Circuit Diagrams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163829" y="2731021"/>
            <a:ext cx="1878984" cy="665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6"/>
          <a:stretch/>
        </p:blipFill>
        <p:spPr>
          <a:xfrm>
            <a:off x="9561428" y="2124305"/>
            <a:ext cx="1291646" cy="2218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0809" y="2540979"/>
            <a:ext cx="2150380" cy="7742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777" y="1430339"/>
            <a:ext cx="226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Power Source </a:t>
            </a:r>
          </a:p>
        </p:txBody>
      </p:sp>
      <p:sp>
        <p:nvSpPr>
          <p:cNvPr id="9" name="Rectangle 8"/>
          <p:cNvSpPr/>
          <p:nvPr/>
        </p:nvSpPr>
        <p:spPr>
          <a:xfrm>
            <a:off x="746490" y="4397434"/>
            <a:ext cx="2662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DC power source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29026" y="1474733"/>
            <a:ext cx="1342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Resistor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99860" y="4212769"/>
            <a:ext cx="4582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Orientation does not matter. Can be in either direction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53556" y="1492754"/>
            <a:ext cx="1715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Conductor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82795" y="4181990"/>
            <a:ext cx="29932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Assumed resistance is zero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0" t="40504" r="21080" b="36123"/>
          <a:stretch/>
        </p:blipFill>
        <p:spPr>
          <a:xfrm>
            <a:off x="4673220" y="5185081"/>
            <a:ext cx="3072385" cy="7960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6" t="41067" r="36459" b="35333"/>
          <a:stretch/>
        </p:blipFill>
        <p:spPr>
          <a:xfrm>
            <a:off x="9345732" y="5058932"/>
            <a:ext cx="1723037" cy="1013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09"/>
          <a:stretch/>
        </p:blipFill>
        <p:spPr>
          <a:xfrm rot="16200000">
            <a:off x="1463126" y="4420695"/>
            <a:ext cx="1280388" cy="30418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3A2C283-E16A-4B68-B2C4-05B0DA9C8C33}"/>
              </a:ext>
            </a:extLst>
          </p:cNvPr>
          <p:cNvSpPr txBox="1"/>
          <p:nvPr/>
        </p:nvSpPr>
        <p:spPr>
          <a:xfrm>
            <a:off x="906501" y="6031588"/>
            <a:ext cx="1037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Schematic Diagrams &amp; Symbols, Electrical Circuits (17:58): </a:t>
            </a:r>
            <a:r>
              <a:rPr lang="en-US" dirty="0">
                <a:hlinkClick r:id="rId8"/>
              </a:rPr>
              <a:t>https://www.youtube.com/watch?v=Dl1gFBNa0Ik</a:t>
            </a:r>
            <a:r>
              <a:rPr 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A8849-418C-44EF-A34C-FEFD4EBCC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784329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42" y="194904"/>
            <a:ext cx="10515600" cy="706348"/>
          </a:xfrm>
        </p:spPr>
        <p:txBody>
          <a:bodyPr>
            <a:normAutofit/>
          </a:bodyPr>
          <a:lstStyle/>
          <a:p>
            <a:r>
              <a:rPr lang="en-US" dirty="0"/>
              <a:t>Ohm’s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69" y="929436"/>
            <a:ext cx="6567570" cy="478048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Ohm’s Law relates voltage, current, &amp; resistance to each other.</a:t>
            </a:r>
          </a:p>
          <a:p>
            <a:r>
              <a:rPr lang="en-US" sz="3600" dirty="0"/>
              <a:t>Consider a circuit that has the following values:</a:t>
            </a:r>
          </a:p>
          <a:p>
            <a:pPr lvl="1"/>
            <a:r>
              <a:rPr lang="en-US" sz="3200" dirty="0"/>
              <a:t>Voltage = 5V</a:t>
            </a:r>
          </a:p>
          <a:p>
            <a:pPr lvl="1"/>
            <a:r>
              <a:rPr lang="en-US" sz="3200" dirty="0"/>
              <a:t>Resistance = 100</a:t>
            </a:r>
            <a:r>
              <a:rPr lang="el-GR" sz="3200" dirty="0">
                <a:latin typeface="Calibri" panose="020F0502020204030204" pitchFamily="34" charset="0"/>
              </a:rPr>
              <a:t>Ω</a:t>
            </a:r>
            <a:endParaRPr lang="en-US" sz="3200" dirty="0">
              <a:latin typeface="Calibri" panose="020F0502020204030204" pitchFamily="34" charset="0"/>
            </a:endParaRPr>
          </a:p>
          <a:p>
            <a:pPr lvl="1"/>
            <a:r>
              <a:rPr lang="en-US" sz="3200" dirty="0">
                <a:latin typeface="Calibri" panose="020F0502020204030204" pitchFamily="34" charset="0"/>
              </a:rPr>
              <a:t>Current = 0.05A</a:t>
            </a:r>
          </a:p>
          <a:p>
            <a:r>
              <a:rPr lang="en-US" sz="3600" dirty="0">
                <a:latin typeface="Calibri" panose="020F0502020204030204" pitchFamily="34" charset="0"/>
              </a:rPr>
              <a:t>Do you see a relation among the values? (looking just at the numbers)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42787" y="4326024"/>
                <a:ext cx="51349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𝑉𝑜𝑙𝑡𝑎𝑔𝑒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𝐶𝑢𝑟𝑟𝑒𝑛𝑡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𝑅𝑒𝑠𝑖𝑠𝑡𝑎𝑛𝑐𝑒</m:t>
                      </m:r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787" y="4326024"/>
                <a:ext cx="513493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8254" y="4850792"/>
                <a:ext cx="34685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𝑉𝑜𝑙𝑡𝑠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𝐴𝑚𝑝𝑠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𝑂h𝑚𝑠</m:t>
                      </m:r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254" y="4850792"/>
                <a:ext cx="346857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50132" y="5523806"/>
                <a:ext cx="2969707" cy="615553"/>
              </a:xfrm>
              <a:prstGeom prst="rect">
                <a:avLst/>
              </a:prstGeom>
              <a:noFill/>
              <a:ln w="38100">
                <a:solidFill>
                  <a:srgbClr val="003087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132" y="5523806"/>
                <a:ext cx="296970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308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46" y="948192"/>
            <a:ext cx="3166667" cy="32839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50815" y="2352028"/>
            <a:ext cx="111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2800" dirty="0">
                <a:solidFill>
                  <a:srgbClr val="003087"/>
                </a:solidFill>
              </a:rPr>
              <a:t>V = 5V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21928" y="2412100"/>
            <a:ext cx="1510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2800" dirty="0">
                <a:solidFill>
                  <a:srgbClr val="003087"/>
                </a:solidFill>
              </a:rPr>
              <a:t>R = 100</a:t>
            </a:r>
            <a:r>
              <a:rPr lang="el-GR" sz="2800" dirty="0">
                <a:solidFill>
                  <a:srgbClr val="003087"/>
                </a:solidFill>
                <a:latin typeface="Calibri" panose="020F0502020204030204" pitchFamily="34" charset="0"/>
              </a:rPr>
              <a:t>Ω</a:t>
            </a:r>
            <a:endParaRPr lang="en-US" sz="2800" dirty="0">
              <a:solidFill>
                <a:srgbClr val="003087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399719" y="1303881"/>
            <a:ext cx="1571096" cy="2405046"/>
            <a:chOff x="9005777" y="3039447"/>
            <a:chExt cx="1571096" cy="2405046"/>
          </a:xfrm>
        </p:grpSpPr>
        <p:sp>
          <p:nvSpPr>
            <p:cNvPr id="15" name="Freeform 14"/>
            <p:cNvSpPr/>
            <p:nvPr/>
          </p:nvSpPr>
          <p:spPr>
            <a:xfrm>
              <a:off x="9072769" y="3039447"/>
              <a:ext cx="1504104" cy="2405046"/>
            </a:xfrm>
            <a:custGeom>
              <a:avLst/>
              <a:gdLst>
                <a:gd name="connsiteX0" fmla="*/ 135026 w 1504104"/>
                <a:gd name="connsiteY0" fmla="*/ 873335 h 2620273"/>
                <a:gd name="connsiteX1" fmla="*/ 273250 w 1504104"/>
                <a:gd name="connsiteY1" fmla="*/ 171587 h 2620273"/>
                <a:gd name="connsiteX2" fmla="*/ 1315240 w 1504104"/>
                <a:gd name="connsiteY2" fmla="*/ 203484 h 2620273"/>
                <a:gd name="connsiteX3" fmla="*/ 1400301 w 1504104"/>
                <a:gd name="connsiteY3" fmla="*/ 2393791 h 2620273"/>
                <a:gd name="connsiteX4" fmla="*/ 209454 w 1504104"/>
                <a:gd name="connsiteY4" fmla="*/ 2489484 h 2620273"/>
                <a:gd name="connsiteX5" fmla="*/ 7436 w 1504104"/>
                <a:gd name="connsiteY5" fmla="*/ 1851531 h 262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4104" h="2620273">
                  <a:moveTo>
                    <a:pt x="135026" y="873335"/>
                  </a:moveTo>
                  <a:cubicBezTo>
                    <a:pt x="105787" y="578282"/>
                    <a:pt x="76548" y="283229"/>
                    <a:pt x="273250" y="171587"/>
                  </a:cubicBezTo>
                  <a:cubicBezTo>
                    <a:pt x="469952" y="59945"/>
                    <a:pt x="1127398" y="-166883"/>
                    <a:pt x="1315240" y="203484"/>
                  </a:cubicBezTo>
                  <a:cubicBezTo>
                    <a:pt x="1503082" y="573851"/>
                    <a:pt x="1584599" y="2012791"/>
                    <a:pt x="1400301" y="2393791"/>
                  </a:cubicBezTo>
                  <a:cubicBezTo>
                    <a:pt x="1216003" y="2774791"/>
                    <a:pt x="441598" y="2579861"/>
                    <a:pt x="209454" y="2489484"/>
                  </a:cubicBezTo>
                  <a:cubicBezTo>
                    <a:pt x="-22690" y="2399107"/>
                    <a:pt x="-7627" y="2125319"/>
                    <a:pt x="7436" y="1851531"/>
                  </a:cubicBezTo>
                </a:path>
              </a:pathLst>
            </a:custGeom>
            <a:noFill/>
            <a:ln w="28575">
              <a:solidFill>
                <a:srgbClr val="CB33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003087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9005777" y="4731488"/>
              <a:ext cx="74428" cy="127591"/>
            </a:xfrm>
            <a:prstGeom prst="line">
              <a:avLst/>
            </a:prstGeom>
            <a:ln w="28575">
              <a:solidFill>
                <a:srgbClr val="CB33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5" idx="5"/>
            </p:cNvCxnSpPr>
            <p:nvPr/>
          </p:nvCxnSpPr>
          <p:spPr>
            <a:xfrm>
              <a:off x="9080205" y="4738895"/>
              <a:ext cx="95693" cy="120184"/>
            </a:xfrm>
            <a:prstGeom prst="line">
              <a:avLst/>
            </a:prstGeom>
            <a:ln w="28575">
              <a:solidFill>
                <a:srgbClr val="CB33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8616125" y="1486195"/>
            <a:ext cx="1465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2800" dirty="0">
                <a:solidFill>
                  <a:srgbClr val="003087"/>
                </a:solidFill>
              </a:rPr>
              <a:t>I = 0.05A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81A4C-1CB0-4F3C-830C-11D678204173}"/>
              </a:ext>
            </a:extLst>
          </p:cNvPr>
          <p:cNvSpPr txBox="1"/>
          <p:nvPr/>
        </p:nvSpPr>
        <p:spPr>
          <a:xfrm>
            <a:off x="335481" y="5804639"/>
            <a:ext cx="736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Intro to Ohms Law (5:25): </a:t>
            </a:r>
            <a:r>
              <a:rPr lang="en-US" dirty="0">
                <a:hlinkClick r:id="rId6"/>
              </a:rPr>
              <a:t>https://www.youtube.com/watch?v=_-jX3dezzMg</a:t>
            </a:r>
            <a:r>
              <a:rPr lang="en-US" dirty="0"/>
              <a:t> 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06FD780-BB7F-4E0B-9E8E-71EB3469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216201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38" y="307090"/>
            <a:ext cx="8638054" cy="5972967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b="1" dirty="0"/>
              <a:t>Class Problem 2a-2: </a:t>
            </a:r>
            <a:r>
              <a:rPr lang="en-US" sz="4000" dirty="0"/>
              <a:t>For the given circuit, 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3600" dirty="0"/>
              <a:t>Draw the circuit shown symbolically. </a:t>
            </a:r>
          </a:p>
          <a:p>
            <a:pPr marL="1428750" lvl="2" indent="-514350">
              <a:spcBef>
                <a:spcPts val="1200"/>
              </a:spcBef>
              <a:spcAft>
                <a:spcPts val="1200"/>
              </a:spcAft>
              <a:buFont typeface="+mj-lt"/>
              <a:buAutoNum type="romanLcPeriod"/>
            </a:pPr>
            <a:r>
              <a:rPr lang="en-US" sz="3200" dirty="0"/>
              <a:t>Label voltage, current and resistance. The incandescent bulb can be treated as a resistor.</a:t>
            </a:r>
          </a:p>
          <a:p>
            <a:pPr marL="1428750" lvl="2" indent="-514350">
              <a:spcBef>
                <a:spcPts val="1200"/>
              </a:spcBef>
              <a:spcAft>
                <a:spcPts val="1200"/>
              </a:spcAft>
              <a:buFont typeface="+mj-lt"/>
              <a:buAutoNum type="romanLcPeriod"/>
            </a:pPr>
            <a:r>
              <a:rPr lang="en-US" sz="3200" dirty="0"/>
              <a:t>The batteries are AA, and the bulb provides a 12</a:t>
            </a:r>
            <a:r>
              <a:rPr lang="el-GR" sz="3200" dirty="0">
                <a:latin typeface="Calibri" panose="020F0502020204030204" pitchFamily="34" charset="0"/>
              </a:rPr>
              <a:t>Ω</a:t>
            </a:r>
            <a:r>
              <a:rPr lang="en-US" sz="3200" dirty="0">
                <a:latin typeface="Calibri" panose="020F0502020204030204" pitchFamily="34" charset="0"/>
              </a:rPr>
              <a:t> resistance.</a:t>
            </a:r>
            <a:endParaRPr lang="en-US" sz="3200" dirty="0"/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3600" dirty="0"/>
              <a:t>Determine the current delivered to the resistor.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15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9310079" y="389580"/>
            <a:ext cx="1479453" cy="5966770"/>
            <a:chOff x="7711398" y="987259"/>
            <a:chExt cx="1049832" cy="42340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859"/>
            <a:stretch/>
          </p:blipFill>
          <p:spPr>
            <a:xfrm>
              <a:off x="7711398" y="2581897"/>
              <a:ext cx="651110" cy="15363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7" t="7133" r="25302" b="24684"/>
            <a:stretch/>
          </p:blipFill>
          <p:spPr>
            <a:xfrm>
              <a:off x="7725011" y="987259"/>
              <a:ext cx="1032769" cy="1745942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8203609" y="1974707"/>
              <a:ext cx="0" cy="874819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8047826" y="1409587"/>
              <a:ext cx="155783" cy="565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027596" y="1409587"/>
              <a:ext cx="445062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8278583" y="1409587"/>
              <a:ext cx="173846" cy="565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278583" y="1974707"/>
              <a:ext cx="0" cy="3069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278583" y="2281632"/>
              <a:ext cx="343777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161"/>
            <a:stretch/>
          </p:blipFill>
          <p:spPr>
            <a:xfrm>
              <a:off x="7725011" y="3630852"/>
              <a:ext cx="648129" cy="153633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576"/>
            <a:stretch/>
          </p:blipFill>
          <p:spPr>
            <a:xfrm flipV="1">
              <a:off x="8101230" y="3684990"/>
              <a:ext cx="644052" cy="153633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642"/>
            <a:stretch/>
          </p:blipFill>
          <p:spPr>
            <a:xfrm flipV="1">
              <a:off x="8117835" y="2635061"/>
              <a:ext cx="643395" cy="1536337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H="1">
              <a:off x="8201070" y="5061098"/>
              <a:ext cx="3916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8211701" y="4943779"/>
              <a:ext cx="0" cy="117319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614268" y="2281632"/>
              <a:ext cx="0" cy="5678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8592700" y="4943779"/>
              <a:ext cx="0" cy="117319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A8132D-65CA-4CC5-A69B-0CD95028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310588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40" y="193773"/>
            <a:ext cx="10515600" cy="742373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31501" y="824421"/>
                <a:ext cx="6825843" cy="1037143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⇒  </m:t>
                      </m:r>
                      <m:r>
                        <a:rPr lang="en-US" sz="3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3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3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  <m:r>
                            <m:rPr>
                              <m:sty m:val="p"/>
                            </m:rPr>
                            <a:rPr lang="el-GR" sz="3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  <m:r>
                        <a:rPr lang="en-US" sz="36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b="0" dirty="0">
                  <a:solidFill>
                    <a:srgbClr val="CB333B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501" y="824421"/>
                <a:ext cx="6825843" cy="1037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25058" y="1149543"/>
            <a:ext cx="536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a.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23291" y="793643"/>
            <a:ext cx="536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b.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10846" y="953694"/>
            <a:ext cx="2490050" cy="1013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8044" y="824421"/>
            <a:ext cx="1671003" cy="1178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09701" y="824421"/>
            <a:ext cx="2468297" cy="1122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64ED19-F18E-4FBC-B989-CEBEC7C4187E}"/>
              </a:ext>
            </a:extLst>
          </p:cNvPr>
          <p:cNvGrpSpPr/>
          <p:nvPr/>
        </p:nvGrpSpPr>
        <p:grpSpPr>
          <a:xfrm>
            <a:off x="1605280" y="3513673"/>
            <a:ext cx="4775199" cy="2844799"/>
            <a:chOff x="1605280" y="3513673"/>
            <a:chExt cx="4775199" cy="284479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373" y="3513673"/>
              <a:ext cx="2743199" cy="284479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605280" y="4566739"/>
              <a:ext cx="1255659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800" dirty="0">
                  <a:solidFill>
                    <a:srgbClr val="003087"/>
                  </a:solidFill>
                </a:rPr>
                <a:t>6V</a:t>
              </a:r>
            </a:p>
            <a:p>
              <a:pPr marL="0" lvl="1" algn="ctr"/>
              <a:r>
                <a:rPr lang="en-US" dirty="0">
                  <a:solidFill>
                    <a:srgbClr val="003087"/>
                  </a:solidFill>
                </a:rPr>
                <a:t>(4 x 1.5V)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95666" y="4705239"/>
              <a:ext cx="11848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2800" dirty="0">
                  <a:solidFill>
                    <a:srgbClr val="003087"/>
                  </a:solidFill>
                </a:rPr>
                <a:t>12</a:t>
              </a:r>
              <a:r>
                <a:rPr lang="el-GR" sz="2800" dirty="0">
                  <a:solidFill>
                    <a:srgbClr val="003087"/>
                  </a:solidFill>
                  <a:latin typeface="Calibri" panose="020F0502020204030204" pitchFamily="34" charset="0"/>
                </a:rPr>
                <a:t>Ω</a:t>
              </a:r>
              <a:endParaRPr lang="en-US" sz="2800" dirty="0">
                <a:solidFill>
                  <a:srgbClr val="003087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459203" y="4081943"/>
              <a:ext cx="1068844" cy="1627744"/>
              <a:chOff x="9005777" y="3039447"/>
              <a:chExt cx="1571096" cy="240504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9072769" y="3039447"/>
                <a:ext cx="1504104" cy="2405046"/>
              </a:xfrm>
              <a:custGeom>
                <a:avLst/>
                <a:gdLst>
                  <a:gd name="connsiteX0" fmla="*/ 135026 w 1504104"/>
                  <a:gd name="connsiteY0" fmla="*/ 873335 h 2620273"/>
                  <a:gd name="connsiteX1" fmla="*/ 273250 w 1504104"/>
                  <a:gd name="connsiteY1" fmla="*/ 171587 h 2620273"/>
                  <a:gd name="connsiteX2" fmla="*/ 1315240 w 1504104"/>
                  <a:gd name="connsiteY2" fmla="*/ 203484 h 2620273"/>
                  <a:gd name="connsiteX3" fmla="*/ 1400301 w 1504104"/>
                  <a:gd name="connsiteY3" fmla="*/ 2393791 h 2620273"/>
                  <a:gd name="connsiteX4" fmla="*/ 209454 w 1504104"/>
                  <a:gd name="connsiteY4" fmla="*/ 2489484 h 2620273"/>
                  <a:gd name="connsiteX5" fmla="*/ 7436 w 1504104"/>
                  <a:gd name="connsiteY5" fmla="*/ 1851531 h 2620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4104" h="2620273">
                    <a:moveTo>
                      <a:pt x="135026" y="873335"/>
                    </a:moveTo>
                    <a:cubicBezTo>
                      <a:pt x="105787" y="578282"/>
                      <a:pt x="76548" y="283229"/>
                      <a:pt x="273250" y="171587"/>
                    </a:cubicBezTo>
                    <a:cubicBezTo>
                      <a:pt x="469952" y="59945"/>
                      <a:pt x="1127398" y="-166883"/>
                      <a:pt x="1315240" y="203484"/>
                    </a:cubicBezTo>
                    <a:cubicBezTo>
                      <a:pt x="1503082" y="573851"/>
                      <a:pt x="1584599" y="2012791"/>
                      <a:pt x="1400301" y="2393791"/>
                    </a:cubicBezTo>
                    <a:cubicBezTo>
                      <a:pt x="1216003" y="2774791"/>
                      <a:pt x="441598" y="2579861"/>
                      <a:pt x="209454" y="2489484"/>
                    </a:cubicBezTo>
                    <a:cubicBezTo>
                      <a:pt x="-22690" y="2399107"/>
                      <a:pt x="-7627" y="2125319"/>
                      <a:pt x="7436" y="1851531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H="1">
                <a:off x="9005777" y="4731488"/>
                <a:ext cx="74428" cy="12759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22" idx="5"/>
              </p:cNvCxnSpPr>
              <p:nvPr/>
            </p:nvCxnSpPr>
            <p:spPr>
              <a:xfrm>
                <a:off x="9080205" y="4738895"/>
                <a:ext cx="95693" cy="120184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>
            <a:xfrm>
              <a:off x="3716035" y="4207057"/>
              <a:ext cx="10140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2800" dirty="0">
                  <a:solidFill>
                    <a:srgbClr val="003087"/>
                  </a:solidFill>
                </a:rPr>
                <a:t>I=?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23071" y="1207762"/>
            <a:ext cx="571748" cy="2305912"/>
            <a:chOff x="7711398" y="987259"/>
            <a:chExt cx="1049832" cy="423406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859"/>
            <a:stretch/>
          </p:blipFill>
          <p:spPr>
            <a:xfrm>
              <a:off x="7711398" y="2581897"/>
              <a:ext cx="651110" cy="153633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7" t="7133" r="25302" b="24684"/>
            <a:stretch/>
          </p:blipFill>
          <p:spPr>
            <a:xfrm>
              <a:off x="7725011" y="987259"/>
              <a:ext cx="1032769" cy="1745942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 flipV="1">
              <a:off x="8203609" y="1974707"/>
              <a:ext cx="0" cy="874819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8047826" y="1409587"/>
              <a:ext cx="155783" cy="565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027596" y="1409587"/>
              <a:ext cx="445062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8278583" y="1409587"/>
              <a:ext cx="173846" cy="565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78583" y="1974707"/>
              <a:ext cx="0" cy="3069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278583" y="2281632"/>
              <a:ext cx="343777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161"/>
            <a:stretch/>
          </p:blipFill>
          <p:spPr>
            <a:xfrm>
              <a:off x="7725011" y="3630852"/>
              <a:ext cx="648129" cy="15363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576"/>
            <a:stretch/>
          </p:blipFill>
          <p:spPr>
            <a:xfrm flipV="1">
              <a:off x="8101230" y="3684990"/>
              <a:ext cx="644052" cy="153633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642"/>
            <a:stretch/>
          </p:blipFill>
          <p:spPr>
            <a:xfrm flipV="1">
              <a:off x="8117835" y="2635061"/>
              <a:ext cx="643395" cy="1536337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 flipH="1">
              <a:off x="8201070" y="5061098"/>
              <a:ext cx="3916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8211701" y="4943779"/>
              <a:ext cx="0" cy="117319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614268" y="2281632"/>
              <a:ext cx="0" cy="5678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8592700" y="4943779"/>
              <a:ext cx="0" cy="117319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715464D-8E69-41A8-97EB-35FA8D20706B}"/>
              </a:ext>
            </a:extLst>
          </p:cNvPr>
          <p:cNvSpPr txBox="1"/>
          <p:nvPr/>
        </p:nvSpPr>
        <p:spPr>
          <a:xfrm>
            <a:off x="6690360" y="3297113"/>
            <a:ext cx="505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087"/>
                </a:solidFill>
              </a:rPr>
              <a:t>So this circuit would have one-half an amp of current flowing through it.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3CDAA-A8DD-4692-ACC0-ABC40115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318790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C04E-60DF-49FA-B3C1-C7486250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99"/>
          </a:xfrm>
        </p:spPr>
        <p:txBody>
          <a:bodyPr>
            <a:normAutofit/>
          </a:bodyPr>
          <a:lstStyle/>
          <a:p>
            <a:r>
              <a:rPr lang="en-US" sz="4800" b="1" dirty="0"/>
              <a:t>Ohm’s Law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7DDA-E8D4-4EE7-8210-ADDA41C9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924"/>
            <a:ext cx="10515600" cy="5008039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A </a:t>
            </a:r>
            <a:r>
              <a:rPr lang="en-US" sz="3600" b="1" dirty="0"/>
              <a:t>Volt</a:t>
            </a:r>
            <a:r>
              <a:rPr lang="en-US" sz="3600" dirty="0"/>
              <a:t> (a.k.a. Potential Difference) is a Joule of energy per Coulomb of charge.</a:t>
            </a:r>
          </a:p>
          <a:p>
            <a:r>
              <a:rPr lang="en-US" sz="3600" dirty="0"/>
              <a:t>An </a:t>
            </a:r>
            <a:r>
              <a:rPr lang="en-US" sz="3600" b="1" dirty="0"/>
              <a:t>Ampere</a:t>
            </a:r>
            <a:r>
              <a:rPr lang="en-US" sz="3600" dirty="0"/>
              <a:t> is a Coulomb per second.</a:t>
            </a:r>
          </a:p>
          <a:p>
            <a:r>
              <a:rPr lang="en-US" sz="3600" b="1" dirty="0"/>
              <a:t>Resistance</a:t>
            </a:r>
            <a:r>
              <a:rPr lang="en-US" sz="3600" dirty="0"/>
              <a:t> is a measure of a material’s opposition to the passage of electric current. (measured in Ohms)</a:t>
            </a:r>
          </a:p>
          <a:p>
            <a:r>
              <a:rPr lang="en-US" sz="3600" dirty="0"/>
              <a:t>A </a:t>
            </a:r>
            <a:r>
              <a:rPr lang="en-US" sz="3600" b="1" dirty="0"/>
              <a:t>circuit</a:t>
            </a:r>
            <a:r>
              <a:rPr lang="en-US" sz="3600" dirty="0"/>
              <a:t> is a closed path that will allow current to flow.</a:t>
            </a:r>
          </a:p>
          <a:p>
            <a:r>
              <a:rPr lang="en-US" sz="3600" b="1" dirty="0"/>
              <a:t>Schematic diagrams</a:t>
            </a:r>
            <a:r>
              <a:rPr lang="en-US" sz="3600" dirty="0"/>
              <a:t> are used to illustrate circuits.</a:t>
            </a:r>
          </a:p>
          <a:p>
            <a:r>
              <a:rPr lang="en-US" sz="3600" b="1" dirty="0"/>
              <a:t>Ohm’s Law </a:t>
            </a:r>
            <a:r>
              <a:rPr lang="en-US" sz="3600" dirty="0"/>
              <a:t>states that voltage is equal to current (I) x resistance (R):  V = IR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7C63A-E8D8-43A9-8E32-56B0FE7B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1038D-DED1-4910-854D-1E4EC986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363984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3019" y="3268073"/>
            <a:ext cx="4256621" cy="137426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Ohm’s Law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B98A540-FD1A-4A57-AE63-F053F52EEB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E95BCA-5DDC-45D0-A9C3-1101103DB68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8FFD9-24B2-4F48-BA78-50CAE823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84680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C04E-60DF-49FA-B3C1-C7486250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99"/>
          </a:xfrm>
        </p:spPr>
        <p:txBody>
          <a:bodyPr>
            <a:normAutofit/>
          </a:bodyPr>
          <a:lstStyle/>
          <a:p>
            <a:r>
              <a:rPr lang="en-US" sz="4800" b="1" dirty="0"/>
              <a:t>Ohm’s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7DDA-E8D4-4EE7-8210-ADDA41C9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924"/>
            <a:ext cx="10515600" cy="5008039"/>
          </a:xfrm>
        </p:spPr>
        <p:txBody>
          <a:bodyPr>
            <a:normAutofit/>
          </a:bodyPr>
          <a:lstStyle/>
          <a:p>
            <a:r>
              <a:rPr lang="en-US" sz="3600" dirty="0"/>
              <a:t>Derive units for voltage and current</a:t>
            </a:r>
          </a:p>
          <a:p>
            <a:r>
              <a:rPr lang="en-US" sz="3600" dirty="0"/>
              <a:t>Define resistance</a:t>
            </a:r>
          </a:p>
          <a:p>
            <a:r>
              <a:rPr lang="en-US" sz="3600" dirty="0"/>
              <a:t>Define circuit</a:t>
            </a:r>
          </a:p>
          <a:p>
            <a:r>
              <a:rPr lang="en-US" sz="3600" dirty="0"/>
              <a:t>Recognize schematic diagrams of voltage sources and resistors</a:t>
            </a:r>
          </a:p>
          <a:p>
            <a:r>
              <a:rPr lang="en-US" sz="3600" dirty="0"/>
              <a:t>Define Ohm’s Law and use it to find the current passing through a resistor.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7C63A-E8D8-43A9-8E32-56B0FE7B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DC2975-1A51-4521-836C-82A02B59E4F6}"/>
              </a:ext>
            </a:extLst>
          </p:cNvPr>
          <p:cNvSpPr txBox="1"/>
          <p:nvPr/>
        </p:nvSpPr>
        <p:spPr>
          <a:xfrm>
            <a:off x="2918460" y="5365910"/>
            <a:ext cx="6101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https://www.khanacademy.org/science/ap-physics-1/ap-circuits-topic/current-ap/v/circuits-part-1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A54B9-0DD4-426E-B76C-5E3754B5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384125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83022" y="1740060"/>
            <a:ext cx="3759006" cy="952500"/>
            <a:chOff x="2336994" y="3371850"/>
            <a:chExt cx="3759006" cy="952500"/>
          </a:xfrm>
        </p:grpSpPr>
        <p:grpSp>
          <p:nvGrpSpPr>
            <p:cNvPr id="11" name="Group 10"/>
            <p:cNvGrpSpPr/>
            <p:nvPr/>
          </p:nvGrpSpPr>
          <p:grpSpPr>
            <a:xfrm>
              <a:off x="2336994" y="3371850"/>
              <a:ext cx="388434" cy="952500"/>
              <a:chOff x="6781800" y="2247900"/>
              <a:chExt cx="388434" cy="9525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781800" y="2303656"/>
                <a:ext cx="304800" cy="838200"/>
              </a:xfrm>
              <a:prstGeom prst="ellipse">
                <a:avLst/>
              </a:prstGeom>
              <a:ln w="19050">
                <a:solidFill>
                  <a:schemeClr val="tx1"/>
                </a:solidFill>
                <a:tailEnd type="none" w="sm" len="sm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941634" y="2247900"/>
                <a:ext cx="228600" cy="9525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tailEnd type="none" w="sm" len="sm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5791200" y="3429000"/>
              <a:ext cx="304800" cy="838200"/>
            </a:xfrm>
            <a:prstGeom prst="ellipse">
              <a:avLst/>
            </a:prstGeom>
            <a:ln w="19050">
              <a:solidFill>
                <a:schemeClr val="tx1"/>
              </a:solidFill>
              <a:tailEnd type="none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>
              <a:stCxn id="12" idx="0"/>
            </p:cNvCxnSpPr>
            <p:nvPr/>
          </p:nvCxnSpPr>
          <p:spPr>
            <a:xfrm flipH="1">
              <a:off x="2460625" y="3429000"/>
              <a:ext cx="3482975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482927" y="4265341"/>
              <a:ext cx="3482975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reeform 106"/>
          <p:cNvSpPr/>
          <p:nvPr/>
        </p:nvSpPr>
        <p:spPr>
          <a:xfrm>
            <a:off x="10969234" y="1588405"/>
            <a:ext cx="990600" cy="1104155"/>
          </a:xfrm>
          <a:custGeom>
            <a:avLst/>
            <a:gdLst>
              <a:gd name="connsiteX0" fmla="*/ 52394 w 842367"/>
              <a:gd name="connsiteY0" fmla="*/ 647637 h 1104155"/>
              <a:gd name="connsiteX1" fmla="*/ 52394 w 842367"/>
              <a:gd name="connsiteY1" fmla="*/ 528691 h 1104155"/>
              <a:gd name="connsiteX2" fmla="*/ 355 w 842367"/>
              <a:gd name="connsiteY2" fmla="*/ 402310 h 1104155"/>
              <a:gd name="connsiteX3" fmla="*/ 82130 w 842367"/>
              <a:gd name="connsiteY3" fmla="*/ 223891 h 1104155"/>
              <a:gd name="connsiteX4" fmla="*/ 305155 w 842367"/>
              <a:gd name="connsiteY4" fmla="*/ 149549 h 1104155"/>
              <a:gd name="connsiteX5" fmla="*/ 446403 w 842367"/>
              <a:gd name="connsiteY5" fmla="*/ 866 h 1104155"/>
              <a:gd name="connsiteX6" fmla="*/ 699164 w 842367"/>
              <a:gd name="connsiteY6" fmla="*/ 223891 h 1104155"/>
              <a:gd name="connsiteX7" fmla="*/ 676862 w 842367"/>
              <a:gd name="connsiteY7" fmla="*/ 461783 h 1104155"/>
              <a:gd name="connsiteX8" fmla="*/ 825545 w 842367"/>
              <a:gd name="connsiteY8" fmla="*/ 744281 h 1104155"/>
              <a:gd name="connsiteX9" fmla="*/ 818111 w 842367"/>
              <a:gd name="connsiteY9" fmla="*/ 863227 h 1104155"/>
              <a:gd name="connsiteX10" fmla="*/ 639691 w 842367"/>
              <a:gd name="connsiteY10" fmla="*/ 967305 h 1104155"/>
              <a:gd name="connsiteX11" fmla="*/ 528179 w 842367"/>
              <a:gd name="connsiteY11" fmla="*/ 1086251 h 1104155"/>
              <a:gd name="connsiteX12" fmla="*/ 424101 w 842367"/>
              <a:gd name="connsiteY12" fmla="*/ 1093686 h 1104155"/>
              <a:gd name="connsiteX13" fmla="*/ 327457 w 842367"/>
              <a:gd name="connsiteY13" fmla="*/ 989608 h 1104155"/>
              <a:gd name="connsiteX14" fmla="*/ 134169 w 842367"/>
              <a:gd name="connsiteY14" fmla="*/ 982173 h 1104155"/>
              <a:gd name="connsiteX15" fmla="*/ 52394 w 842367"/>
              <a:gd name="connsiteY15" fmla="*/ 826056 h 1104155"/>
              <a:gd name="connsiteX16" fmla="*/ 52394 w 842367"/>
              <a:gd name="connsiteY16" fmla="*/ 647637 h 110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2367" h="1104155">
                <a:moveTo>
                  <a:pt x="52394" y="647637"/>
                </a:moveTo>
                <a:cubicBezTo>
                  <a:pt x="52394" y="598076"/>
                  <a:pt x="61067" y="569579"/>
                  <a:pt x="52394" y="528691"/>
                </a:cubicBezTo>
                <a:cubicBezTo>
                  <a:pt x="43721" y="487803"/>
                  <a:pt x="-4601" y="453110"/>
                  <a:pt x="355" y="402310"/>
                </a:cubicBezTo>
                <a:cubicBezTo>
                  <a:pt x="5311" y="351510"/>
                  <a:pt x="31330" y="266018"/>
                  <a:pt x="82130" y="223891"/>
                </a:cubicBezTo>
                <a:cubicBezTo>
                  <a:pt x="132930" y="181764"/>
                  <a:pt x="244443" y="186720"/>
                  <a:pt x="305155" y="149549"/>
                </a:cubicBezTo>
                <a:cubicBezTo>
                  <a:pt x="365867" y="112378"/>
                  <a:pt x="380735" y="-11524"/>
                  <a:pt x="446403" y="866"/>
                </a:cubicBezTo>
                <a:cubicBezTo>
                  <a:pt x="512071" y="13256"/>
                  <a:pt x="660754" y="147072"/>
                  <a:pt x="699164" y="223891"/>
                </a:cubicBezTo>
                <a:cubicBezTo>
                  <a:pt x="737574" y="300710"/>
                  <a:pt x="655799" y="375051"/>
                  <a:pt x="676862" y="461783"/>
                </a:cubicBezTo>
                <a:cubicBezTo>
                  <a:pt x="697926" y="548515"/>
                  <a:pt x="802004" y="677374"/>
                  <a:pt x="825545" y="744281"/>
                </a:cubicBezTo>
                <a:cubicBezTo>
                  <a:pt x="849086" y="811188"/>
                  <a:pt x="849087" y="826056"/>
                  <a:pt x="818111" y="863227"/>
                </a:cubicBezTo>
                <a:cubicBezTo>
                  <a:pt x="787135" y="900398"/>
                  <a:pt x="688013" y="930134"/>
                  <a:pt x="639691" y="967305"/>
                </a:cubicBezTo>
                <a:cubicBezTo>
                  <a:pt x="591369" y="1004476"/>
                  <a:pt x="564111" y="1065188"/>
                  <a:pt x="528179" y="1086251"/>
                </a:cubicBezTo>
                <a:cubicBezTo>
                  <a:pt x="492247" y="1107314"/>
                  <a:pt x="457555" y="1109793"/>
                  <a:pt x="424101" y="1093686"/>
                </a:cubicBezTo>
                <a:cubicBezTo>
                  <a:pt x="390647" y="1077579"/>
                  <a:pt x="375779" y="1008193"/>
                  <a:pt x="327457" y="989608"/>
                </a:cubicBezTo>
                <a:cubicBezTo>
                  <a:pt x="279135" y="971023"/>
                  <a:pt x="180013" y="1009432"/>
                  <a:pt x="134169" y="982173"/>
                </a:cubicBezTo>
                <a:cubicBezTo>
                  <a:pt x="88325" y="954914"/>
                  <a:pt x="64784" y="884290"/>
                  <a:pt x="52394" y="826056"/>
                </a:cubicBezTo>
                <a:cubicBezTo>
                  <a:pt x="40004" y="767822"/>
                  <a:pt x="52394" y="697198"/>
                  <a:pt x="52394" y="64763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221160" y="1825553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143" name="Freeform 27"/>
          <p:cNvSpPr/>
          <p:nvPr/>
        </p:nvSpPr>
        <p:spPr>
          <a:xfrm rot="8434449">
            <a:off x="5787532" y="1615599"/>
            <a:ext cx="958358" cy="1186202"/>
          </a:xfrm>
          <a:custGeom>
            <a:avLst/>
            <a:gdLst>
              <a:gd name="connsiteX0" fmla="*/ 52394 w 842367"/>
              <a:gd name="connsiteY0" fmla="*/ 647637 h 1104155"/>
              <a:gd name="connsiteX1" fmla="*/ 52394 w 842367"/>
              <a:gd name="connsiteY1" fmla="*/ 528691 h 1104155"/>
              <a:gd name="connsiteX2" fmla="*/ 355 w 842367"/>
              <a:gd name="connsiteY2" fmla="*/ 402310 h 1104155"/>
              <a:gd name="connsiteX3" fmla="*/ 82130 w 842367"/>
              <a:gd name="connsiteY3" fmla="*/ 223891 h 1104155"/>
              <a:gd name="connsiteX4" fmla="*/ 305155 w 842367"/>
              <a:gd name="connsiteY4" fmla="*/ 149549 h 1104155"/>
              <a:gd name="connsiteX5" fmla="*/ 446403 w 842367"/>
              <a:gd name="connsiteY5" fmla="*/ 866 h 1104155"/>
              <a:gd name="connsiteX6" fmla="*/ 699164 w 842367"/>
              <a:gd name="connsiteY6" fmla="*/ 223891 h 1104155"/>
              <a:gd name="connsiteX7" fmla="*/ 676862 w 842367"/>
              <a:gd name="connsiteY7" fmla="*/ 461783 h 1104155"/>
              <a:gd name="connsiteX8" fmla="*/ 825545 w 842367"/>
              <a:gd name="connsiteY8" fmla="*/ 744281 h 1104155"/>
              <a:gd name="connsiteX9" fmla="*/ 818111 w 842367"/>
              <a:gd name="connsiteY9" fmla="*/ 863227 h 1104155"/>
              <a:gd name="connsiteX10" fmla="*/ 639691 w 842367"/>
              <a:gd name="connsiteY10" fmla="*/ 967305 h 1104155"/>
              <a:gd name="connsiteX11" fmla="*/ 528179 w 842367"/>
              <a:gd name="connsiteY11" fmla="*/ 1086251 h 1104155"/>
              <a:gd name="connsiteX12" fmla="*/ 424101 w 842367"/>
              <a:gd name="connsiteY12" fmla="*/ 1093686 h 1104155"/>
              <a:gd name="connsiteX13" fmla="*/ 327457 w 842367"/>
              <a:gd name="connsiteY13" fmla="*/ 989608 h 1104155"/>
              <a:gd name="connsiteX14" fmla="*/ 134169 w 842367"/>
              <a:gd name="connsiteY14" fmla="*/ 982173 h 1104155"/>
              <a:gd name="connsiteX15" fmla="*/ 52394 w 842367"/>
              <a:gd name="connsiteY15" fmla="*/ 826056 h 1104155"/>
              <a:gd name="connsiteX16" fmla="*/ 52394 w 842367"/>
              <a:gd name="connsiteY16" fmla="*/ 647637 h 110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2367" h="1104155">
                <a:moveTo>
                  <a:pt x="52394" y="647637"/>
                </a:moveTo>
                <a:cubicBezTo>
                  <a:pt x="52394" y="598076"/>
                  <a:pt x="61067" y="569579"/>
                  <a:pt x="52394" y="528691"/>
                </a:cubicBezTo>
                <a:cubicBezTo>
                  <a:pt x="43721" y="487803"/>
                  <a:pt x="-4601" y="453110"/>
                  <a:pt x="355" y="402310"/>
                </a:cubicBezTo>
                <a:cubicBezTo>
                  <a:pt x="5311" y="351510"/>
                  <a:pt x="31330" y="266018"/>
                  <a:pt x="82130" y="223891"/>
                </a:cubicBezTo>
                <a:cubicBezTo>
                  <a:pt x="132930" y="181764"/>
                  <a:pt x="244443" y="186720"/>
                  <a:pt x="305155" y="149549"/>
                </a:cubicBezTo>
                <a:cubicBezTo>
                  <a:pt x="365867" y="112378"/>
                  <a:pt x="380735" y="-11524"/>
                  <a:pt x="446403" y="866"/>
                </a:cubicBezTo>
                <a:cubicBezTo>
                  <a:pt x="512071" y="13256"/>
                  <a:pt x="660754" y="147072"/>
                  <a:pt x="699164" y="223891"/>
                </a:cubicBezTo>
                <a:cubicBezTo>
                  <a:pt x="737574" y="300710"/>
                  <a:pt x="655799" y="375051"/>
                  <a:pt x="676862" y="461783"/>
                </a:cubicBezTo>
                <a:cubicBezTo>
                  <a:pt x="697926" y="548515"/>
                  <a:pt x="802004" y="677374"/>
                  <a:pt x="825545" y="744281"/>
                </a:cubicBezTo>
                <a:cubicBezTo>
                  <a:pt x="849086" y="811188"/>
                  <a:pt x="849087" y="826056"/>
                  <a:pt x="818111" y="863227"/>
                </a:cubicBezTo>
                <a:cubicBezTo>
                  <a:pt x="787135" y="900398"/>
                  <a:pt x="688013" y="930134"/>
                  <a:pt x="639691" y="967305"/>
                </a:cubicBezTo>
                <a:cubicBezTo>
                  <a:pt x="591369" y="1004476"/>
                  <a:pt x="564111" y="1065188"/>
                  <a:pt x="528179" y="1086251"/>
                </a:cubicBezTo>
                <a:cubicBezTo>
                  <a:pt x="492247" y="1107314"/>
                  <a:pt x="457555" y="1109793"/>
                  <a:pt x="424101" y="1093686"/>
                </a:cubicBezTo>
                <a:cubicBezTo>
                  <a:pt x="390647" y="1077579"/>
                  <a:pt x="375779" y="1008193"/>
                  <a:pt x="327457" y="989608"/>
                </a:cubicBezTo>
                <a:cubicBezTo>
                  <a:pt x="279135" y="971023"/>
                  <a:pt x="180013" y="1009432"/>
                  <a:pt x="134169" y="982173"/>
                </a:cubicBezTo>
                <a:cubicBezTo>
                  <a:pt x="88325" y="954914"/>
                  <a:pt x="64784" y="884290"/>
                  <a:pt x="52394" y="826056"/>
                </a:cubicBezTo>
                <a:cubicBezTo>
                  <a:pt x="40004" y="767822"/>
                  <a:pt x="52394" y="697198"/>
                  <a:pt x="52394" y="647637"/>
                </a:cubicBezTo>
                <a:close/>
              </a:path>
            </a:pathLst>
          </a:custGeom>
          <a:solidFill>
            <a:srgbClr val="92D050">
              <a:alpha val="34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48" y="-147031"/>
            <a:ext cx="10515600" cy="1325563"/>
          </a:xfrm>
        </p:spPr>
        <p:txBody>
          <a:bodyPr/>
          <a:lstStyle/>
          <a:p>
            <a:r>
              <a:rPr lang="en-US" dirty="0"/>
              <a:t>Electricity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31" y="1588405"/>
            <a:ext cx="5574740" cy="458547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003087"/>
                </a:solidFill>
              </a:rPr>
              <a:t>Voltage (V) </a:t>
            </a:r>
            <a:r>
              <a:rPr lang="en-US" dirty="0"/>
              <a:t>– potential difference between the strength of the electron supply and the electron shortage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3087"/>
                </a:solidFill>
              </a:rPr>
              <a:t>Current (I) </a:t>
            </a:r>
            <a:r>
              <a:rPr lang="en-US" dirty="0"/>
              <a:t>– net flow of electrons through a material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3087"/>
                </a:solidFill>
              </a:rPr>
              <a:t>Resistance (R)</a:t>
            </a:r>
            <a:r>
              <a:rPr lang="en-US" dirty="0"/>
              <a:t> – a measure of a material’s opposition to the passage of electric current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960135" y="1741919"/>
            <a:ext cx="877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electron</a:t>
            </a:r>
            <a:br>
              <a:rPr lang="en-US" sz="1600" dirty="0"/>
            </a:br>
            <a:r>
              <a:rPr lang="en-US" sz="1600" dirty="0"/>
              <a:t>supply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87634" y="1766744"/>
            <a:ext cx="914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electron</a:t>
            </a:r>
            <a:br>
              <a:rPr lang="en-US" sz="1600" dirty="0"/>
            </a:br>
            <a:r>
              <a:rPr lang="en-US" sz="1600" dirty="0"/>
              <a:t>shortage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6234" y="1998164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+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439562" y="1948216"/>
            <a:ext cx="776286" cy="533400"/>
            <a:chOff x="2166070" y="1828539"/>
            <a:chExt cx="776286" cy="533400"/>
          </a:xfrm>
        </p:grpSpPr>
        <p:grpSp>
          <p:nvGrpSpPr>
            <p:cNvPr id="23" name="Group 22"/>
            <p:cNvGrpSpPr/>
            <p:nvPr/>
          </p:nvGrpSpPr>
          <p:grpSpPr>
            <a:xfrm>
              <a:off x="2538497" y="2056394"/>
              <a:ext cx="251459" cy="45719"/>
              <a:chOff x="3657600" y="2177080"/>
              <a:chExt cx="251459" cy="45719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690897" y="2208794"/>
              <a:ext cx="251459" cy="45719"/>
              <a:chOff x="3657600" y="2177080"/>
              <a:chExt cx="251459" cy="45719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679467" y="1972853"/>
              <a:ext cx="251459" cy="45719"/>
              <a:chOff x="3657600" y="2177080"/>
              <a:chExt cx="251459" cy="45719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515637" y="1828539"/>
              <a:ext cx="251459" cy="45719"/>
              <a:chOff x="3657600" y="2177080"/>
              <a:chExt cx="251459" cy="45719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469918" y="2316220"/>
              <a:ext cx="251459" cy="45719"/>
              <a:chOff x="3657600" y="2177080"/>
              <a:chExt cx="251459" cy="45719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344188" y="2151941"/>
              <a:ext cx="251459" cy="45719"/>
              <a:chOff x="3657600" y="2177080"/>
              <a:chExt cx="251459" cy="45719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291800" y="1922371"/>
              <a:ext cx="251459" cy="45719"/>
              <a:chOff x="3657600" y="2177080"/>
              <a:chExt cx="251459" cy="45719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166070" y="2056394"/>
              <a:ext cx="251459" cy="45719"/>
              <a:chOff x="3657600" y="2177080"/>
              <a:chExt cx="251459" cy="45719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171714" y="2285739"/>
              <a:ext cx="251459" cy="45719"/>
              <a:chOff x="3657600" y="2177080"/>
              <a:chExt cx="251459" cy="45719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512716" y="1920473"/>
            <a:ext cx="4625834" cy="644168"/>
            <a:chOff x="3299265" y="2547171"/>
            <a:chExt cx="4625834" cy="644168"/>
          </a:xfrm>
        </p:grpSpPr>
        <p:cxnSp>
          <p:nvCxnSpPr>
            <p:cNvPr id="52" name="Straight Connector 51"/>
            <p:cNvCxnSpPr>
              <a:cxnSpLocks/>
              <a:stCxn id="106" idx="3"/>
            </p:cNvCxnSpPr>
            <p:nvPr/>
          </p:nvCxnSpPr>
          <p:spPr>
            <a:xfrm flipH="1">
              <a:off x="6273119" y="3164029"/>
              <a:ext cx="254917" cy="2731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7035955" y="2909403"/>
              <a:ext cx="305638" cy="201616"/>
              <a:chOff x="5012140" y="2169809"/>
              <a:chExt cx="305638" cy="201616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H="1">
                <a:off x="5035000" y="2169809"/>
                <a:ext cx="282778" cy="18206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5012140" y="2325706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7023401" y="2713731"/>
              <a:ext cx="45719" cy="384292"/>
              <a:chOff x="7033876" y="2681008"/>
              <a:chExt cx="45719" cy="384292"/>
            </a:xfrm>
          </p:grpSpPr>
          <p:cxnSp>
            <p:nvCxnSpPr>
              <p:cNvPr id="57" name="Straight Connector 56"/>
              <p:cNvCxnSpPr>
                <a:stCxn id="55" idx="0"/>
              </p:cNvCxnSpPr>
              <p:nvPr/>
            </p:nvCxnSpPr>
            <p:spPr>
              <a:xfrm flipV="1">
                <a:off x="7058815" y="2738097"/>
                <a:ext cx="0" cy="32720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7033876" y="2681008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883555" y="2615788"/>
              <a:ext cx="143691" cy="111756"/>
              <a:chOff x="4859740" y="1876194"/>
              <a:chExt cx="143691" cy="111756"/>
            </a:xfrm>
          </p:grpSpPr>
          <p:cxnSp>
            <p:nvCxnSpPr>
              <p:cNvPr id="60" name="Straight Connector 59"/>
              <p:cNvCxnSpPr>
                <a:cxnSpLocks/>
              </p:cNvCxnSpPr>
              <p:nvPr/>
            </p:nvCxnSpPr>
            <p:spPr>
              <a:xfrm flipH="1" flipV="1">
                <a:off x="4873250" y="1897939"/>
                <a:ext cx="130181" cy="9001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4859740" y="1876194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6677815" y="2656745"/>
              <a:ext cx="251459" cy="178653"/>
              <a:chOff x="4654000" y="1917151"/>
              <a:chExt cx="251459" cy="178653"/>
            </a:xfrm>
          </p:grpSpPr>
          <p:cxnSp>
            <p:nvCxnSpPr>
              <p:cNvPr id="63" name="Straight Connector 62"/>
              <p:cNvCxnSpPr>
                <a:endCxn id="64" idx="1"/>
              </p:cNvCxnSpPr>
              <p:nvPr/>
            </p:nvCxnSpPr>
            <p:spPr>
              <a:xfrm>
                <a:off x="4654000" y="1917151"/>
                <a:ext cx="212435" cy="1396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4859740" y="2050085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6800968" y="2629206"/>
              <a:ext cx="99060" cy="314046"/>
              <a:chOff x="5606483" y="2026695"/>
              <a:chExt cx="99060" cy="314046"/>
            </a:xfrm>
          </p:grpSpPr>
          <p:cxnSp>
            <p:nvCxnSpPr>
              <p:cNvPr id="66" name="Straight Connector 65"/>
              <p:cNvCxnSpPr>
                <a:cxnSpLocks/>
              </p:cNvCxnSpPr>
              <p:nvPr/>
            </p:nvCxnSpPr>
            <p:spPr>
              <a:xfrm flipH="1">
                <a:off x="5629343" y="2026695"/>
                <a:ext cx="76200" cy="2876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5606483" y="2295022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6673053" y="2646234"/>
              <a:ext cx="147660" cy="292032"/>
              <a:chOff x="4649238" y="1906640"/>
              <a:chExt cx="147660" cy="292032"/>
            </a:xfrm>
          </p:grpSpPr>
          <p:cxnSp>
            <p:nvCxnSpPr>
              <p:cNvPr id="69" name="Straight Connector 68"/>
              <p:cNvCxnSpPr>
                <a:cxnSpLocks/>
              </p:cNvCxnSpPr>
              <p:nvPr/>
            </p:nvCxnSpPr>
            <p:spPr>
              <a:xfrm flipH="1" flipV="1">
                <a:off x="4662094" y="1935215"/>
                <a:ext cx="134804" cy="26345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>
                <a:off x="4649238" y="190664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6846882" y="2813924"/>
              <a:ext cx="59533" cy="280466"/>
              <a:chOff x="4823067" y="2074330"/>
              <a:chExt cx="59533" cy="280466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flipH="1">
                <a:off x="4844500" y="2074330"/>
                <a:ext cx="38100" cy="2546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4823067" y="2309077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148198" y="2676991"/>
              <a:ext cx="171476" cy="112144"/>
              <a:chOff x="4955380" y="2128867"/>
              <a:chExt cx="171476" cy="112144"/>
            </a:xfrm>
          </p:grpSpPr>
          <p:cxnSp>
            <p:nvCxnSpPr>
              <p:cNvPr id="75" name="Straight Connector 74"/>
              <p:cNvCxnSpPr>
                <a:cxnSpLocks/>
              </p:cNvCxnSpPr>
              <p:nvPr/>
            </p:nvCxnSpPr>
            <p:spPr>
              <a:xfrm>
                <a:off x="5001099" y="2158257"/>
                <a:ext cx="125757" cy="8275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4955380" y="2128867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6470417" y="2892512"/>
              <a:ext cx="379983" cy="173894"/>
              <a:chOff x="5856946" y="1582005"/>
              <a:chExt cx="379983" cy="173894"/>
            </a:xfrm>
          </p:grpSpPr>
          <p:cxnSp>
            <p:nvCxnSpPr>
              <p:cNvPr id="78" name="Straight Connector 77"/>
              <p:cNvCxnSpPr>
                <a:cxnSpLocks/>
              </p:cNvCxnSpPr>
              <p:nvPr/>
            </p:nvCxnSpPr>
            <p:spPr>
              <a:xfrm flipH="1" flipV="1">
                <a:off x="5889717" y="1607053"/>
                <a:ext cx="347212" cy="1488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5856946" y="1582005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6489822" y="2601114"/>
              <a:ext cx="45719" cy="310012"/>
              <a:chOff x="4289317" y="3320486"/>
              <a:chExt cx="45719" cy="310012"/>
            </a:xfrm>
          </p:grpSpPr>
          <p:cxnSp>
            <p:nvCxnSpPr>
              <p:cNvPr id="81" name="Straight Arrow Connector 80"/>
              <p:cNvCxnSpPr>
                <a:cxnSpLocks/>
              </p:cNvCxnSpPr>
              <p:nvPr/>
            </p:nvCxnSpPr>
            <p:spPr>
              <a:xfrm flipV="1">
                <a:off x="4292050" y="3346201"/>
                <a:ext cx="13335" cy="28429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4289317" y="3320486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6273955" y="2547171"/>
              <a:ext cx="206309" cy="61796"/>
              <a:chOff x="4250140" y="1807577"/>
              <a:chExt cx="206309" cy="61796"/>
            </a:xfrm>
          </p:grpSpPr>
          <p:cxnSp>
            <p:nvCxnSpPr>
              <p:cNvPr id="84" name="Straight Connector 83"/>
              <p:cNvCxnSpPr>
                <a:cxnSpLocks/>
              </p:cNvCxnSpPr>
              <p:nvPr/>
            </p:nvCxnSpPr>
            <p:spPr>
              <a:xfrm flipH="1" flipV="1">
                <a:off x="4256902" y="1835081"/>
                <a:ext cx="199547" cy="3429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/>
              <p:cNvSpPr/>
              <p:nvPr/>
            </p:nvSpPr>
            <p:spPr>
              <a:xfrm>
                <a:off x="4250140" y="1807577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6303449" y="2579684"/>
              <a:ext cx="95297" cy="185527"/>
              <a:chOff x="5260620" y="1544982"/>
              <a:chExt cx="95297" cy="185527"/>
            </a:xfrm>
          </p:grpSpPr>
          <p:cxnSp>
            <p:nvCxnSpPr>
              <p:cNvPr id="87" name="Straight Connector 86"/>
              <p:cNvCxnSpPr>
                <a:cxnSpLocks/>
              </p:cNvCxnSpPr>
              <p:nvPr/>
            </p:nvCxnSpPr>
            <p:spPr>
              <a:xfrm>
                <a:off x="5260620" y="1544982"/>
                <a:ext cx="76200" cy="15825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/>
              <p:cNvSpPr/>
              <p:nvPr/>
            </p:nvSpPr>
            <p:spPr>
              <a:xfrm>
                <a:off x="5310198" y="168479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6284434" y="2745775"/>
              <a:ext cx="83144" cy="63779"/>
              <a:chOff x="4260619" y="2035351"/>
              <a:chExt cx="83144" cy="63779"/>
            </a:xfrm>
          </p:grpSpPr>
          <p:cxnSp>
            <p:nvCxnSpPr>
              <p:cNvPr id="90" name="Straight Connector 89"/>
              <p:cNvCxnSpPr>
                <a:cxnSpLocks/>
              </p:cNvCxnSpPr>
              <p:nvPr/>
            </p:nvCxnSpPr>
            <p:spPr>
              <a:xfrm flipH="1">
                <a:off x="4289444" y="2035351"/>
                <a:ext cx="54319" cy="5008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4260619" y="2053411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6002387" y="2699588"/>
              <a:ext cx="173511" cy="150303"/>
              <a:chOff x="4364091" y="2282742"/>
              <a:chExt cx="173511" cy="150303"/>
            </a:xfrm>
          </p:grpSpPr>
          <p:cxnSp>
            <p:nvCxnSpPr>
              <p:cNvPr id="93" name="Straight Connector 92"/>
              <p:cNvCxnSpPr>
                <a:cxnSpLocks/>
              </p:cNvCxnSpPr>
              <p:nvPr/>
            </p:nvCxnSpPr>
            <p:spPr>
              <a:xfrm flipH="1">
                <a:off x="4395174" y="2282742"/>
                <a:ext cx="142428" cy="12931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/>
              <p:cNvSpPr/>
              <p:nvPr/>
            </p:nvSpPr>
            <p:spPr>
              <a:xfrm>
                <a:off x="4364091" y="2387326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6108332" y="2890041"/>
              <a:ext cx="100996" cy="124275"/>
              <a:chOff x="5135606" y="4258572"/>
              <a:chExt cx="100996" cy="124275"/>
            </a:xfrm>
          </p:grpSpPr>
          <p:cxnSp>
            <p:nvCxnSpPr>
              <p:cNvPr id="96" name="Straight Connector 95"/>
              <p:cNvCxnSpPr>
                <a:cxnSpLocks/>
              </p:cNvCxnSpPr>
              <p:nvPr/>
            </p:nvCxnSpPr>
            <p:spPr>
              <a:xfrm flipH="1">
                <a:off x="5135606" y="4308250"/>
                <a:ext cx="56704" cy="745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Oval 96"/>
              <p:cNvSpPr/>
              <p:nvPr/>
            </p:nvSpPr>
            <p:spPr>
              <a:xfrm>
                <a:off x="5190883" y="4258572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199107" y="2873458"/>
              <a:ext cx="182566" cy="45719"/>
              <a:chOff x="3983993" y="3534668"/>
              <a:chExt cx="182566" cy="45719"/>
            </a:xfrm>
          </p:grpSpPr>
          <p:cxnSp>
            <p:nvCxnSpPr>
              <p:cNvPr id="99" name="Straight Connector 98"/>
              <p:cNvCxnSpPr>
                <a:cxnSpLocks/>
              </p:cNvCxnSpPr>
              <p:nvPr/>
            </p:nvCxnSpPr>
            <p:spPr>
              <a:xfrm flipV="1">
                <a:off x="3983993" y="3556029"/>
                <a:ext cx="161924" cy="1186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/>
              <p:cNvSpPr/>
              <p:nvPr/>
            </p:nvSpPr>
            <p:spPr>
              <a:xfrm>
                <a:off x="4120840" y="3534668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6023469" y="2836522"/>
              <a:ext cx="93719" cy="188212"/>
              <a:chOff x="3624422" y="3495858"/>
              <a:chExt cx="93719" cy="188212"/>
            </a:xfrm>
          </p:grpSpPr>
          <p:cxnSp>
            <p:nvCxnSpPr>
              <p:cNvPr id="102" name="Straight Connector 101"/>
              <p:cNvCxnSpPr>
                <a:cxnSpLocks/>
              </p:cNvCxnSpPr>
              <p:nvPr/>
            </p:nvCxnSpPr>
            <p:spPr>
              <a:xfrm flipH="1" flipV="1">
                <a:off x="3624422" y="3495858"/>
                <a:ext cx="65751" cy="17382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/>
              <p:cNvSpPr/>
              <p:nvPr/>
            </p:nvSpPr>
            <p:spPr>
              <a:xfrm>
                <a:off x="3672422" y="3638351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6375288" y="2893965"/>
              <a:ext cx="191772" cy="276759"/>
              <a:chOff x="5015266" y="3508548"/>
              <a:chExt cx="191772" cy="276759"/>
            </a:xfrm>
          </p:grpSpPr>
          <p:cxnSp>
            <p:nvCxnSpPr>
              <p:cNvPr id="105" name="Straight Connector 104"/>
              <p:cNvCxnSpPr>
                <a:cxnSpLocks/>
              </p:cNvCxnSpPr>
              <p:nvPr/>
            </p:nvCxnSpPr>
            <p:spPr>
              <a:xfrm flipH="1" flipV="1">
                <a:off x="5015266" y="3508548"/>
                <a:ext cx="165762" cy="2346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Oval 105"/>
              <p:cNvSpPr/>
              <p:nvPr/>
            </p:nvSpPr>
            <p:spPr>
              <a:xfrm>
                <a:off x="5161319" y="3739588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189885" y="2568133"/>
              <a:ext cx="776286" cy="533400"/>
              <a:chOff x="2166070" y="1828539"/>
              <a:chExt cx="776286" cy="533400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2538497" y="2056394"/>
                <a:ext cx="251459" cy="45719"/>
                <a:chOff x="3657600" y="2177080"/>
                <a:chExt cx="251459" cy="45719"/>
              </a:xfrm>
            </p:grpSpPr>
            <p:cxnSp>
              <p:nvCxnSpPr>
                <p:cNvPr id="133" name="Straight Connector 132"/>
                <p:cNvCxnSpPr/>
                <p:nvPr/>
              </p:nvCxnSpPr>
              <p:spPr>
                <a:xfrm flipH="1" flipV="1">
                  <a:off x="3657600" y="2198655"/>
                  <a:ext cx="228600" cy="257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Oval 133"/>
                <p:cNvSpPr/>
                <p:nvPr/>
              </p:nvSpPr>
              <p:spPr>
                <a:xfrm>
                  <a:off x="3863340" y="2177080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  <a:tailEnd type="arrow" w="sm" len="med"/>
                </a:ln>
                <a:effectLst>
                  <a:glow rad="25400">
                    <a:schemeClr val="bg1">
                      <a:alpha val="81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690897" y="2208794"/>
                <a:ext cx="251459" cy="45719"/>
                <a:chOff x="3657600" y="2177080"/>
                <a:chExt cx="251459" cy="45719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 flipH="1" flipV="1">
                  <a:off x="3657600" y="2198655"/>
                  <a:ext cx="228600" cy="257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Oval 131"/>
                <p:cNvSpPr/>
                <p:nvPr/>
              </p:nvSpPr>
              <p:spPr>
                <a:xfrm>
                  <a:off x="3863340" y="2177080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  <a:tailEnd type="arrow" w="sm" len="med"/>
                </a:ln>
                <a:effectLst>
                  <a:glow rad="25400">
                    <a:schemeClr val="bg1">
                      <a:alpha val="81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679467" y="1972853"/>
                <a:ext cx="251459" cy="45719"/>
                <a:chOff x="3657600" y="2177080"/>
                <a:chExt cx="251459" cy="45719"/>
              </a:xfrm>
            </p:grpSpPr>
            <p:cxnSp>
              <p:nvCxnSpPr>
                <p:cNvPr id="129" name="Straight Connector 128"/>
                <p:cNvCxnSpPr/>
                <p:nvPr/>
              </p:nvCxnSpPr>
              <p:spPr>
                <a:xfrm flipH="1" flipV="1">
                  <a:off x="3657600" y="2198655"/>
                  <a:ext cx="228600" cy="257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Oval 129"/>
                <p:cNvSpPr/>
                <p:nvPr/>
              </p:nvSpPr>
              <p:spPr>
                <a:xfrm>
                  <a:off x="3863340" y="2177080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  <a:tailEnd type="arrow" w="sm" len="med"/>
                </a:ln>
                <a:effectLst>
                  <a:glow rad="25400">
                    <a:schemeClr val="bg1">
                      <a:alpha val="81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2515637" y="1828539"/>
                <a:ext cx="251459" cy="45719"/>
                <a:chOff x="3657600" y="2177080"/>
                <a:chExt cx="251459" cy="45719"/>
              </a:xfrm>
            </p:grpSpPr>
            <p:cxnSp>
              <p:nvCxnSpPr>
                <p:cNvPr id="127" name="Straight Connector 126"/>
                <p:cNvCxnSpPr/>
                <p:nvPr/>
              </p:nvCxnSpPr>
              <p:spPr>
                <a:xfrm flipH="1" flipV="1">
                  <a:off x="3657600" y="2198655"/>
                  <a:ext cx="228600" cy="257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Oval 127"/>
                <p:cNvSpPr/>
                <p:nvPr/>
              </p:nvSpPr>
              <p:spPr>
                <a:xfrm>
                  <a:off x="3863340" y="2177080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  <a:tailEnd type="arrow" w="sm" len="med"/>
                </a:ln>
                <a:effectLst>
                  <a:glow rad="25400">
                    <a:schemeClr val="bg1">
                      <a:alpha val="81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2469918" y="2316220"/>
                <a:ext cx="251459" cy="45719"/>
                <a:chOff x="3657600" y="2177080"/>
                <a:chExt cx="251459" cy="45719"/>
              </a:xfrm>
            </p:grpSpPr>
            <p:cxnSp>
              <p:nvCxnSpPr>
                <p:cNvPr id="125" name="Straight Connector 124"/>
                <p:cNvCxnSpPr/>
                <p:nvPr/>
              </p:nvCxnSpPr>
              <p:spPr>
                <a:xfrm flipH="1" flipV="1">
                  <a:off x="3657600" y="2198655"/>
                  <a:ext cx="228600" cy="257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Oval 125"/>
                <p:cNvSpPr/>
                <p:nvPr/>
              </p:nvSpPr>
              <p:spPr>
                <a:xfrm>
                  <a:off x="3863340" y="2177080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  <a:tailEnd type="arrow" w="sm" len="med"/>
                </a:ln>
                <a:effectLst>
                  <a:glow rad="25400">
                    <a:schemeClr val="bg1">
                      <a:alpha val="81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344188" y="2151941"/>
                <a:ext cx="251459" cy="45719"/>
                <a:chOff x="3657600" y="2177080"/>
                <a:chExt cx="251459" cy="45719"/>
              </a:xfrm>
            </p:grpSpPr>
            <p:cxnSp>
              <p:nvCxnSpPr>
                <p:cNvPr id="123" name="Straight Connector 122"/>
                <p:cNvCxnSpPr/>
                <p:nvPr/>
              </p:nvCxnSpPr>
              <p:spPr>
                <a:xfrm flipH="1" flipV="1">
                  <a:off x="3657600" y="2198655"/>
                  <a:ext cx="228600" cy="257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Oval 123"/>
                <p:cNvSpPr/>
                <p:nvPr/>
              </p:nvSpPr>
              <p:spPr>
                <a:xfrm>
                  <a:off x="3863340" y="2177080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  <a:tailEnd type="arrow" w="sm" len="med"/>
                </a:ln>
                <a:effectLst>
                  <a:glow rad="25400">
                    <a:schemeClr val="bg1">
                      <a:alpha val="81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2291800" y="1922371"/>
                <a:ext cx="251459" cy="45719"/>
                <a:chOff x="3657600" y="2177080"/>
                <a:chExt cx="251459" cy="45719"/>
              </a:xfrm>
            </p:grpSpPr>
            <p:cxnSp>
              <p:nvCxnSpPr>
                <p:cNvPr id="121" name="Straight Connector 120"/>
                <p:cNvCxnSpPr/>
                <p:nvPr/>
              </p:nvCxnSpPr>
              <p:spPr>
                <a:xfrm flipH="1" flipV="1">
                  <a:off x="3657600" y="2198655"/>
                  <a:ext cx="228600" cy="257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Oval 121"/>
                <p:cNvSpPr/>
                <p:nvPr/>
              </p:nvSpPr>
              <p:spPr>
                <a:xfrm>
                  <a:off x="3863340" y="2177080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  <a:tailEnd type="arrow" w="sm" len="med"/>
                </a:ln>
                <a:effectLst>
                  <a:glow rad="25400">
                    <a:schemeClr val="bg1">
                      <a:alpha val="81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2166070" y="2056394"/>
                <a:ext cx="251459" cy="45719"/>
                <a:chOff x="3657600" y="2177080"/>
                <a:chExt cx="251459" cy="45719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 flipH="1" flipV="1">
                  <a:off x="3657600" y="2198655"/>
                  <a:ext cx="228600" cy="257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Oval 119"/>
                <p:cNvSpPr/>
                <p:nvPr/>
              </p:nvSpPr>
              <p:spPr>
                <a:xfrm>
                  <a:off x="3863340" y="2177080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  <a:tailEnd type="arrow" w="sm" len="med"/>
                </a:ln>
                <a:effectLst>
                  <a:glow rad="25400">
                    <a:schemeClr val="bg1">
                      <a:alpha val="81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2171714" y="2285739"/>
                <a:ext cx="251459" cy="45719"/>
                <a:chOff x="3657600" y="2177080"/>
                <a:chExt cx="251459" cy="45719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 flipH="1" flipV="1">
                  <a:off x="3657600" y="2198655"/>
                  <a:ext cx="228600" cy="2571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none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Oval 117"/>
                <p:cNvSpPr/>
                <p:nvPr/>
              </p:nvSpPr>
              <p:spPr>
                <a:xfrm>
                  <a:off x="3863340" y="2177080"/>
                  <a:ext cx="45719" cy="4571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  <a:tailEnd type="arrow" w="sm" len="med"/>
                </a:ln>
                <a:effectLst>
                  <a:glow rad="25400">
                    <a:schemeClr val="bg1">
                      <a:alpha val="81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35" name="Group 134"/>
            <p:cNvGrpSpPr/>
            <p:nvPr/>
          </p:nvGrpSpPr>
          <p:grpSpPr>
            <a:xfrm>
              <a:off x="7306127" y="2890041"/>
              <a:ext cx="618972" cy="96715"/>
              <a:chOff x="5282312" y="2150447"/>
              <a:chExt cx="618972" cy="96715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5282312" y="2150447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Freeform 151"/>
              <p:cNvSpPr/>
              <p:nvPr/>
            </p:nvSpPr>
            <p:spPr>
              <a:xfrm>
                <a:off x="5366059" y="2172951"/>
                <a:ext cx="471605" cy="45719"/>
              </a:xfrm>
              <a:custGeom>
                <a:avLst/>
                <a:gdLst>
                  <a:gd name="connsiteX0" fmla="*/ 357188 w 357188"/>
                  <a:gd name="connsiteY0" fmla="*/ 56091 h 56091"/>
                  <a:gd name="connsiteX1" fmla="*/ 209550 w 357188"/>
                  <a:gd name="connsiteY1" fmla="*/ 3704 h 56091"/>
                  <a:gd name="connsiteX2" fmla="*/ 0 w 357188"/>
                  <a:gd name="connsiteY2" fmla="*/ 8466 h 5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7188" h="56091">
                    <a:moveTo>
                      <a:pt x="357188" y="56091"/>
                    </a:moveTo>
                    <a:cubicBezTo>
                      <a:pt x="313134" y="33866"/>
                      <a:pt x="269081" y="11641"/>
                      <a:pt x="209550" y="3704"/>
                    </a:cubicBezTo>
                    <a:cubicBezTo>
                      <a:pt x="150019" y="-4233"/>
                      <a:pt x="75009" y="2116"/>
                      <a:pt x="0" y="8466"/>
                    </a:cubicBezTo>
                  </a:path>
                </a:pathLst>
              </a:custGeom>
              <a:ln>
                <a:solidFill>
                  <a:schemeClr val="bg1">
                    <a:lumMod val="50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5855565" y="2201443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635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3299265" y="2659362"/>
              <a:ext cx="618972" cy="96715"/>
              <a:chOff x="5282312" y="2150447"/>
              <a:chExt cx="618972" cy="96715"/>
            </a:xfrm>
          </p:grpSpPr>
          <p:sp>
            <p:nvSpPr>
              <p:cNvPr id="140" name="Oval 139"/>
              <p:cNvSpPr/>
              <p:nvPr/>
            </p:nvSpPr>
            <p:spPr>
              <a:xfrm>
                <a:off x="5282312" y="2150447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Freeform 181"/>
              <p:cNvSpPr/>
              <p:nvPr/>
            </p:nvSpPr>
            <p:spPr>
              <a:xfrm>
                <a:off x="5366059" y="2172951"/>
                <a:ext cx="471605" cy="45719"/>
              </a:xfrm>
              <a:custGeom>
                <a:avLst/>
                <a:gdLst>
                  <a:gd name="connsiteX0" fmla="*/ 357188 w 357188"/>
                  <a:gd name="connsiteY0" fmla="*/ 56091 h 56091"/>
                  <a:gd name="connsiteX1" fmla="*/ 209550 w 357188"/>
                  <a:gd name="connsiteY1" fmla="*/ 3704 h 56091"/>
                  <a:gd name="connsiteX2" fmla="*/ 0 w 357188"/>
                  <a:gd name="connsiteY2" fmla="*/ 8466 h 5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7188" h="56091">
                    <a:moveTo>
                      <a:pt x="357188" y="56091"/>
                    </a:moveTo>
                    <a:cubicBezTo>
                      <a:pt x="313134" y="33866"/>
                      <a:pt x="269081" y="11641"/>
                      <a:pt x="209550" y="3704"/>
                    </a:cubicBezTo>
                    <a:cubicBezTo>
                      <a:pt x="150019" y="-4233"/>
                      <a:pt x="75009" y="2116"/>
                      <a:pt x="0" y="8466"/>
                    </a:cubicBezTo>
                  </a:path>
                </a:pathLst>
              </a:custGeom>
              <a:ln>
                <a:solidFill>
                  <a:schemeClr val="bg1">
                    <a:lumMod val="50000"/>
                  </a:schemeClr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855565" y="2201443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635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4" name="Oval 143"/>
          <p:cNvSpPr/>
          <p:nvPr/>
        </p:nvSpPr>
        <p:spPr>
          <a:xfrm>
            <a:off x="7889390" y="3701262"/>
            <a:ext cx="381000" cy="381000"/>
          </a:xfrm>
          <a:prstGeom prst="ellipse">
            <a:avLst/>
          </a:prstGeom>
          <a:solidFill>
            <a:srgbClr val="00B0F0"/>
          </a:solidFill>
          <a:ln w="19050">
            <a:noFill/>
            <a:tailEnd type="none" w="sm" len="sm"/>
          </a:ln>
          <a:effectLst>
            <a:glow rad="508000">
              <a:schemeClr val="accent1">
                <a:satMod val="175000"/>
                <a:alpha val="31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7905188" y="4455828"/>
            <a:ext cx="381000" cy="381000"/>
          </a:xfrm>
          <a:prstGeom prst="ellipse">
            <a:avLst/>
          </a:prstGeom>
          <a:solidFill>
            <a:srgbClr val="00B0F0"/>
          </a:solidFill>
          <a:ln w="19050">
            <a:noFill/>
            <a:tailEnd type="none" w="sm" len="sm"/>
          </a:ln>
          <a:effectLst>
            <a:glow rad="508000">
              <a:schemeClr val="accent1">
                <a:satMod val="175000"/>
                <a:alpha val="31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7891249" y="5217828"/>
            <a:ext cx="381000" cy="381000"/>
          </a:xfrm>
          <a:prstGeom prst="ellipse">
            <a:avLst/>
          </a:prstGeom>
          <a:solidFill>
            <a:srgbClr val="00B0F0"/>
          </a:solidFill>
          <a:ln w="19050">
            <a:noFill/>
            <a:tailEnd type="none" w="sm" len="sm"/>
          </a:ln>
          <a:effectLst>
            <a:glow rad="508000">
              <a:schemeClr val="accent1">
                <a:satMod val="175000"/>
                <a:alpha val="31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8651390" y="3701262"/>
            <a:ext cx="381000" cy="381000"/>
          </a:xfrm>
          <a:prstGeom prst="ellipse">
            <a:avLst/>
          </a:prstGeom>
          <a:solidFill>
            <a:srgbClr val="00B0F0"/>
          </a:solidFill>
          <a:ln w="19050">
            <a:noFill/>
            <a:tailEnd type="none" w="sm" len="sm"/>
          </a:ln>
          <a:effectLst>
            <a:glow rad="508000">
              <a:schemeClr val="accent1">
                <a:satMod val="175000"/>
                <a:alpha val="31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8651390" y="5184374"/>
            <a:ext cx="381000" cy="381000"/>
          </a:xfrm>
          <a:prstGeom prst="ellipse">
            <a:avLst/>
          </a:prstGeom>
          <a:solidFill>
            <a:srgbClr val="00B0F0"/>
          </a:solidFill>
          <a:ln w="19050">
            <a:noFill/>
            <a:tailEnd type="none" w="sm" len="sm"/>
          </a:ln>
          <a:effectLst>
            <a:glow rad="508000">
              <a:schemeClr val="accent1">
                <a:satMod val="175000"/>
                <a:alpha val="31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9413390" y="3701262"/>
            <a:ext cx="381000" cy="381000"/>
          </a:xfrm>
          <a:prstGeom prst="ellipse">
            <a:avLst/>
          </a:prstGeom>
          <a:solidFill>
            <a:srgbClr val="00B0F0"/>
          </a:solidFill>
          <a:ln w="19050">
            <a:noFill/>
            <a:tailEnd type="none" w="sm" len="sm"/>
          </a:ln>
          <a:effectLst>
            <a:glow rad="508000">
              <a:schemeClr val="accent1">
                <a:satMod val="175000"/>
                <a:alpha val="31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9402414" y="4463262"/>
            <a:ext cx="381000" cy="381000"/>
          </a:xfrm>
          <a:prstGeom prst="ellipse">
            <a:avLst/>
          </a:prstGeom>
          <a:solidFill>
            <a:srgbClr val="00B0F0"/>
          </a:solidFill>
          <a:ln w="19050">
            <a:noFill/>
            <a:tailEnd type="none" w="sm" len="sm"/>
          </a:ln>
          <a:effectLst>
            <a:glow rad="508000">
              <a:schemeClr val="accent1">
                <a:satMod val="175000"/>
                <a:alpha val="31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9413390" y="5184374"/>
            <a:ext cx="381000" cy="381000"/>
          </a:xfrm>
          <a:prstGeom prst="ellipse">
            <a:avLst/>
          </a:prstGeom>
          <a:solidFill>
            <a:srgbClr val="00B0F0"/>
          </a:solidFill>
          <a:ln w="19050">
            <a:noFill/>
            <a:tailEnd type="none" w="sm" len="sm"/>
          </a:ln>
          <a:effectLst>
            <a:glow rad="508000">
              <a:schemeClr val="accent1">
                <a:satMod val="175000"/>
                <a:alpha val="31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8362388" y="4145276"/>
            <a:ext cx="973120" cy="973120"/>
          </a:xfrm>
          <a:prstGeom prst="ellipse">
            <a:avLst/>
          </a:prstGeom>
          <a:ln w="19050">
            <a:solidFill>
              <a:srgbClr val="3A8B2D"/>
            </a:solidFill>
            <a:prstDash val="dash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8641775" y="4467444"/>
            <a:ext cx="381000" cy="381000"/>
          </a:xfrm>
          <a:prstGeom prst="ellipse">
            <a:avLst/>
          </a:prstGeom>
          <a:solidFill>
            <a:srgbClr val="00B0F0"/>
          </a:solidFill>
          <a:ln w="19050">
            <a:noFill/>
            <a:tailEnd type="none" w="sm" len="sm"/>
          </a:ln>
          <a:effectLst>
            <a:glow rad="508000">
              <a:srgbClr val="0070C0">
                <a:alpha val="31000"/>
              </a:srgb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9342896" y="4268116"/>
            <a:ext cx="119035" cy="119035"/>
          </a:xfrm>
          <a:prstGeom prst="ellipse">
            <a:avLst/>
          </a:prstGeom>
          <a:solidFill>
            <a:srgbClr val="C00000"/>
          </a:solidFill>
          <a:ln>
            <a:noFill/>
            <a:tailEnd type="arrow" w="sm" len="med"/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Freeform 11"/>
          <p:cNvSpPr/>
          <p:nvPr/>
        </p:nvSpPr>
        <p:spPr>
          <a:xfrm>
            <a:off x="9116410" y="4056070"/>
            <a:ext cx="223833" cy="242887"/>
          </a:xfrm>
          <a:custGeom>
            <a:avLst/>
            <a:gdLst>
              <a:gd name="connsiteX0" fmla="*/ 385763 w 385763"/>
              <a:gd name="connsiteY0" fmla="*/ 242887 h 242887"/>
              <a:gd name="connsiteX1" fmla="*/ 190500 w 385763"/>
              <a:gd name="connsiteY1" fmla="*/ 214312 h 242887"/>
              <a:gd name="connsiteX2" fmla="*/ 90488 w 385763"/>
              <a:gd name="connsiteY2" fmla="*/ 176212 h 242887"/>
              <a:gd name="connsiteX3" fmla="*/ 0 w 385763"/>
              <a:gd name="connsiteY3" fmla="*/ 0 h 2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763" h="242887">
                <a:moveTo>
                  <a:pt x="385763" y="242887"/>
                </a:moveTo>
                <a:cubicBezTo>
                  <a:pt x="312737" y="234155"/>
                  <a:pt x="239712" y="225424"/>
                  <a:pt x="190500" y="214312"/>
                </a:cubicBezTo>
                <a:cubicBezTo>
                  <a:pt x="141288" y="203200"/>
                  <a:pt x="122238" y="211931"/>
                  <a:pt x="90488" y="176212"/>
                </a:cubicBezTo>
                <a:cubicBezTo>
                  <a:pt x="58738" y="140493"/>
                  <a:pt x="18256" y="34131"/>
                  <a:pt x="0" y="0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6" name="Group 155"/>
          <p:cNvGrpSpPr/>
          <p:nvPr/>
        </p:nvGrpSpPr>
        <p:grpSpPr>
          <a:xfrm>
            <a:off x="8095688" y="3548862"/>
            <a:ext cx="1773451" cy="2252635"/>
            <a:chOff x="3254298" y="2209800"/>
            <a:chExt cx="1773451" cy="2252635"/>
          </a:xfrm>
        </p:grpSpPr>
        <p:grpSp>
          <p:nvGrpSpPr>
            <p:cNvPr id="157" name="Group 156"/>
            <p:cNvGrpSpPr/>
            <p:nvPr/>
          </p:nvGrpSpPr>
          <p:grpSpPr>
            <a:xfrm>
              <a:off x="4622964" y="3653142"/>
              <a:ext cx="404785" cy="119035"/>
              <a:chOff x="4743450" y="4648200"/>
              <a:chExt cx="404785" cy="119035"/>
            </a:xfrm>
          </p:grpSpPr>
          <p:sp>
            <p:nvSpPr>
              <p:cNvPr id="167" name="Oval 166"/>
              <p:cNvSpPr/>
              <p:nvPr/>
            </p:nvSpPr>
            <p:spPr>
              <a:xfrm>
                <a:off x="5029200" y="4648200"/>
                <a:ext cx="119035" cy="11903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softEdge rad="3175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8" name="Straight Arrow Connector 167"/>
              <p:cNvCxnSpPr>
                <a:stCxn id="167" idx="2"/>
              </p:cNvCxnSpPr>
              <p:nvPr/>
            </p:nvCxnSpPr>
            <p:spPr>
              <a:xfrm flipH="1">
                <a:off x="4743450" y="4707718"/>
                <a:ext cx="28575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3254298" y="3756943"/>
              <a:ext cx="404785" cy="119035"/>
              <a:chOff x="4743450" y="4648200"/>
              <a:chExt cx="404785" cy="119035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5029200" y="4648200"/>
                <a:ext cx="119035" cy="11903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softEdge rad="3175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6" name="Straight Arrow Connector 165"/>
              <p:cNvCxnSpPr>
                <a:stCxn id="165" idx="2"/>
              </p:cNvCxnSpPr>
              <p:nvPr/>
            </p:nvCxnSpPr>
            <p:spPr>
              <a:xfrm flipH="1">
                <a:off x="4743450" y="4707718"/>
                <a:ext cx="28575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/>
            <p:cNvGrpSpPr/>
            <p:nvPr/>
          </p:nvGrpSpPr>
          <p:grpSpPr>
            <a:xfrm>
              <a:off x="3318605" y="2209800"/>
              <a:ext cx="404785" cy="119035"/>
              <a:chOff x="4743450" y="4648200"/>
              <a:chExt cx="404785" cy="119035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5029200" y="4648200"/>
                <a:ext cx="119035" cy="11903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softEdge rad="3175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4" name="Straight Arrow Connector 163"/>
              <p:cNvCxnSpPr>
                <a:stCxn id="163" idx="2"/>
              </p:cNvCxnSpPr>
              <p:nvPr/>
            </p:nvCxnSpPr>
            <p:spPr>
              <a:xfrm flipH="1">
                <a:off x="4743450" y="4707718"/>
                <a:ext cx="28575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/>
            <p:cNvGrpSpPr/>
            <p:nvPr/>
          </p:nvGrpSpPr>
          <p:grpSpPr>
            <a:xfrm>
              <a:off x="4181475" y="4343400"/>
              <a:ext cx="404785" cy="119035"/>
              <a:chOff x="4743450" y="4648200"/>
              <a:chExt cx="404785" cy="119035"/>
            </a:xfrm>
          </p:grpSpPr>
          <p:sp>
            <p:nvSpPr>
              <p:cNvPr id="161" name="Oval 160"/>
              <p:cNvSpPr/>
              <p:nvPr/>
            </p:nvSpPr>
            <p:spPr>
              <a:xfrm>
                <a:off x="5029200" y="4648200"/>
                <a:ext cx="119035" cy="11903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softEdge rad="3175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2" name="Straight Arrow Connector 161"/>
              <p:cNvCxnSpPr>
                <a:stCxn id="161" idx="2"/>
              </p:cNvCxnSpPr>
              <p:nvPr/>
            </p:nvCxnSpPr>
            <p:spPr>
              <a:xfrm flipH="1">
                <a:off x="4743450" y="4707718"/>
                <a:ext cx="28575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9" name="Oval 168"/>
          <p:cNvSpPr/>
          <p:nvPr/>
        </p:nvSpPr>
        <p:spPr>
          <a:xfrm>
            <a:off x="8832275" y="4196651"/>
            <a:ext cx="381000" cy="381000"/>
          </a:xfrm>
          <a:prstGeom prst="ellipse">
            <a:avLst/>
          </a:prstGeom>
          <a:solidFill>
            <a:srgbClr val="00B0F0"/>
          </a:solidFill>
          <a:ln w="19050">
            <a:noFill/>
            <a:tailEnd type="none" w="sm" len="sm"/>
          </a:ln>
          <a:effectLst>
            <a:glow rad="508000">
              <a:schemeClr val="accent1">
                <a:satMod val="175000"/>
                <a:alpha val="31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4595" y="837536"/>
            <a:ext cx="9135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What are the three components of electricity?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CFDEE-EB5F-4F7F-A509-B7EB88A8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274408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2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434 0.0037 L -0.27566 -0.00023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646 -0.0007 C -0.03646 0.02037 -0.02851 0.03819 -0.01862 0.03819 C -0.00677 0.03819 -0.0026 0.01875 -0.00091 0.00694 L 0.00104 -0.0088 C 0.00274 -0.02037 0.00729 -0.03959 0.02044 -0.03959 C 0.02878 -0.03959 0.03854 -0.02246 0.03854 -0.0007 C 0.03854 0.02037 0.02878 0.03819 0.02044 0.03819 C 0.00729 0.03819 0.00274 0.01875 0.00104 0.00694 L -0.00091 -0.0088 C -0.0026 -0.02037 -0.00677 -0.03959 -0.01862 -0.03959 C -0.02851 -0.03959 -0.03646 -0.02246 -0.03646 -0.0007 Z " pathEditMode="relative" rAng="0" ptsTypes="AAAAAAAAAAA">
                                      <p:cBhvr>
                                        <p:cTn id="68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9167E-6 2.96296E-6 L -0.02188 -0.00695 L -0.02605 -0.01528 L -0.03073 -0.0375 " pathEditMode="relative" rAng="0" ptsTypes="AAAA">
                                      <p:cBhvr>
                                        <p:cTn id="80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143" grpId="0" animBg="1"/>
      <p:bldP spid="18" grpId="0"/>
      <p:bldP spid="20" grpId="0"/>
      <p:bldP spid="21" grpId="0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2" grpId="1" animBg="1"/>
      <p:bldP spid="153" grpId="0" animBg="1"/>
      <p:bldP spid="153" grpId="1" animBg="1"/>
      <p:bldP spid="153" grpId="2" animBg="1"/>
      <p:bldP spid="154" grpId="0" animBg="1"/>
      <p:bldP spid="154" grpId="1" animBg="1"/>
      <p:bldP spid="154" grpId="2" animBg="1"/>
      <p:bldP spid="155" grpId="0" animBg="1"/>
      <p:bldP spid="155" grpId="1" animBg="1"/>
      <p:bldP spid="169" grpId="0" animBg="1"/>
      <p:bldP spid="16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9614" y="124344"/>
            <a:ext cx="10515600" cy="869321"/>
          </a:xfrm>
        </p:spPr>
        <p:txBody>
          <a:bodyPr/>
          <a:lstStyle/>
          <a:p>
            <a:r>
              <a:rPr lang="en-US" dirty="0"/>
              <a:t>Units for electric current: </a:t>
            </a:r>
            <a:r>
              <a:rPr lang="en-US" dirty="0">
                <a:solidFill>
                  <a:srgbClr val="FF0000"/>
                </a:solidFill>
              </a:rPr>
              <a:t>Amperes (Amps)</a:t>
            </a:r>
            <a:r>
              <a:rPr lang="en-US" dirty="0">
                <a:solidFill>
                  <a:srgbClr val="003087"/>
                </a:solidFill>
              </a:rPr>
              <a:t>,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31" y="1304630"/>
            <a:ext cx="11575233" cy="1226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electric current, I, is the amount of charge passing a point per unit time.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8960" y="2530868"/>
                <a:ext cx="11033760" cy="8647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𝑨𝒎𝒑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6.24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𝑒𝑙𝑒𝑐𝑡𝑟𝑜𝑛𝑠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𝑝𝑎𝑠𝑠𝑖𝑛𝑔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𝑝𝑜𝑖𝑛𝑡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𝑠𝑒𝑐𝑜𝑛𝑑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𝑪𝒐𝒖𝒍𝒐𝒎𝒃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𝒔𝒆𝒄𝒐𝒏𝒅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" y="2530868"/>
                <a:ext cx="11033760" cy="8647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60018" y="4918758"/>
                <a:ext cx="1471557" cy="925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018" y="4918758"/>
                <a:ext cx="1471557" cy="9253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55080" y="5081110"/>
                <a:ext cx="61383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=6.24×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𝑒𝑙𝑒𝑐𝑡𝑟𝑜𝑛𝑠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080" y="5081110"/>
                <a:ext cx="613834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27453" y="4052522"/>
            <a:ext cx="2011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Therefore,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C9AC96-19C0-471F-BF04-5C8650E0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227480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409" y="184371"/>
            <a:ext cx="10515600" cy="857619"/>
          </a:xfrm>
        </p:spPr>
        <p:txBody>
          <a:bodyPr/>
          <a:lstStyle/>
          <a:p>
            <a:r>
              <a:rPr lang="en-US" dirty="0"/>
              <a:t>Units for voltage: </a:t>
            </a:r>
            <a:r>
              <a:rPr lang="en-US" dirty="0">
                <a:solidFill>
                  <a:srgbClr val="003087"/>
                </a:solidFill>
              </a:rPr>
              <a:t>Volts, 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50" y="1041990"/>
            <a:ext cx="11078069" cy="1383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Voltage is the measure of the amount of potential energy per electric charge or Coulomb.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64073" y="2588744"/>
                <a:ext cx="9097042" cy="1149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𝑽𝒐𝒍𝒕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𝑬𝒏𝒆𝒓𝒈𝒚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𝑬𝒍𝒆𝒄𝒕𝒓𝒊𝒄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𝑪𝒉𝒂𝒓𝒈𝒆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𝑱𝒐𝒖𝒍𝒆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𝑪𝒐𝒖𝒍𝒐𝒎𝒃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073" y="2588744"/>
                <a:ext cx="9097042" cy="11493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50959" y="4808366"/>
                <a:ext cx="1660391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959" y="4808366"/>
                <a:ext cx="1660391" cy="1037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84661" y="4147060"/>
            <a:ext cx="1558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Therefore,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58948-0533-413B-AE31-C87E60B0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104243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166853" y="153226"/>
            <a:ext cx="11380105" cy="84023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Energy</a:t>
            </a:r>
            <a:r>
              <a:rPr lang="en-US" dirty="0"/>
              <a:t> is a measure of work (Units = Joules)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3134" y="1028702"/>
                <a:ext cx="2741387" cy="55651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0" dirty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134" y="1028702"/>
                <a:ext cx="2741387" cy="556512"/>
              </a:xfrm>
              <a:blipFill>
                <a:blip r:embed="rId2"/>
                <a:stretch>
                  <a:fillRect l="-4222" t="-17582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50480" y="5178429"/>
                <a:ext cx="2855654" cy="5762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𝑊𝑜𝑟𝑘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=1.5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=1.5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480" y="5178429"/>
                <a:ext cx="2855654" cy="5762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12434" y="5223535"/>
                <a:ext cx="3849664" cy="5826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𝑊𝑜𝑟𝑘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+1.5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434" y="5223535"/>
                <a:ext cx="3849664" cy="582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124826" y="1447797"/>
            <a:ext cx="2831038" cy="830997"/>
          </a:xfrm>
          <a:prstGeom prst="rect">
            <a:avLst/>
          </a:prstGeom>
          <a:noFill/>
          <a:ln w="28575">
            <a:solidFill>
              <a:srgbClr val="00308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One coulomb flows through each bulb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6856" y="2634187"/>
            <a:ext cx="3226507" cy="830997"/>
          </a:xfrm>
          <a:prstGeom prst="rect">
            <a:avLst/>
          </a:prstGeom>
          <a:noFill/>
          <a:ln w="28575">
            <a:solidFill>
              <a:srgbClr val="00308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Voltage is doubled when two batteries are used.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14458" y="5984926"/>
            <a:ext cx="9290304" cy="707886"/>
          </a:xfrm>
          <a:prstGeom prst="rect">
            <a:avLst/>
          </a:prstGeom>
          <a:noFill/>
          <a:ln w="28575">
            <a:solidFill>
              <a:srgbClr val="00308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work done when two batteries are used is </a:t>
            </a:r>
            <a:r>
              <a:rPr lang="en-US" sz="2000" u="sng" dirty="0">
                <a:solidFill>
                  <a:srgbClr val="CB333B"/>
                </a:solidFill>
              </a:rPr>
              <a:t>twice</a:t>
            </a:r>
            <a:r>
              <a:rPr lang="en-US" sz="2000" dirty="0"/>
              <a:t> as much as the work done when one battery is used, even though the </a:t>
            </a:r>
            <a:r>
              <a:rPr lang="en-US" sz="2000" u="sng" dirty="0">
                <a:solidFill>
                  <a:srgbClr val="CB333B"/>
                </a:solidFill>
              </a:rPr>
              <a:t>same</a:t>
            </a:r>
            <a:r>
              <a:rPr lang="en-US" sz="2000" dirty="0"/>
              <a:t> number of electrons flow through each bulb.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31158" y="3734936"/>
            <a:ext cx="4456903" cy="1200329"/>
          </a:xfrm>
          <a:prstGeom prst="rect">
            <a:avLst/>
          </a:prstGeom>
          <a:noFill/>
          <a:ln w="28575">
            <a:solidFill>
              <a:srgbClr val="00308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Doubling the voltage doubles the work and gives off much more light. </a:t>
            </a:r>
          </a:p>
        </p:txBody>
      </p:sp>
      <p:sp>
        <p:nvSpPr>
          <p:cNvPr id="21" name="Left Brace 20"/>
          <p:cNvSpPr/>
          <p:nvPr/>
        </p:nvSpPr>
        <p:spPr>
          <a:xfrm>
            <a:off x="9204949" y="2809864"/>
            <a:ext cx="333489" cy="2136430"/>
          </a:xfrm>
          <a:prstGeom prst="leftBrace">
            <a:avLst>
              <a:gd name="adj1" fmla="val 62534"/>
              <a:gd name="adj2" fmla="val 48222"/>
            </a:avLst>
          </a:prstGeom>
          <a:ln w="19050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719755" y="3614044"/>
            <a:ext cx="460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3087"/>
                </a:solidFill>
              </a:rPr>
              <a:t>3V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2838091" y="1439820"/>
            <a:ext cx="1046382" cy="3431242"/>
            <a:chOff x="5194091" y="1850669"/>
            <a:chExt cx="1046382" cy="343124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091" y="3676977"/>
              <a:ext cx="984423" cy="15363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7" t="7133" r="25302" b="24684"/>
            <a:stretch/>
          </p:blipFill>
          <p:spPr>
            <a:xfrm>
              <a:off x="5207704" y="1850669"/>
              <a:ext cx="1032769" cy="174594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5686302" y="2838117"/>
              <a:ext cx="0" cy="1106702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5530519" y="2272997"/>
              <a:ext cx="155783" cy="565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10289" y="2272997"/>
              <a:ext cx="445062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761276" y="2272997"/>
              <a:ext cx="173846" cy="565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761276" y="2838117"/>
              <a:ext cx="0" cy="3069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761276" y="3145042"/>
              <a:ext cx="343777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096961" y="3145042"/>
              <a:ext cx="0" cy="21368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686302" y="5281911"/>
              <a:ext cx="4106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686302" y="4990598"/>
              <a:ext cx="0" cy="291313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60" y="1491005"/>
            <a:ext cx="647015" cy="349738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9721067" y="1000073"/>
            <a:ext cx="1046383" cy="4150308"/>
            <a:chOff x="10851506" y="1615741"/>
            <a:chExt cx="1046383" cy="415030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1506" y="3167507"/>
              <a:ext cx="984423" cy="153633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3897" y="4229712"/>
              <a:ext cx="984423" cy="153633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7" t="7133" r="25302" b="24684"/>
            <a:stretch/>
          </p:blipFill>
          <p:spPr>
            <a:xfrm>
              <a:off x="10865120" y="1615741"/>
              <a:ext cx="1032769" cy="1745942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 flipV="1">
              <a:off x="11343718" y="2603189"/>
              <a:ext cx="0" cy="822343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11187935" y="2038069"/>
              <a:ext cx="155783" cy="565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1167705" y="2038069"/>
              <a:ext cx="445062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1418692" y="2038069"/>
              <a:ext cx="173846" cy="565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1418692" y="2603189"/>
              <a:ext cx="0" cy="3069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1418692" y="2910114"/>
              <a:ext cx="343777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762469" y="2910114"/>
              <a:ext cx="0" cy="27745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1339504" y="5684653"/>
              <a:ext cx="42756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1355442" y="5563745"/>
              <a:ext cx="1" cy="104700"/>
            </a:xfrm>
            <a:prstGeom prst="line">
              <a:avLst/>
            </a:prstGeom>
            <a:ln w="28575">
              <a:solidFill>
                <a:srgbClr val="FF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015" y="1084807"/>
            <a:ext cx="647015" cy="349738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2860435" y="1447797"/>
            <a:ext cx="1032769" cy="3423265"/>
            <a:chOff x="4252837" y="2432182"/>
            <a:chExt cx="1032769" cy="342326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7" t="7133" r="25302" b="24684"/>
            <a:stretch/>
          </p:blipFill>
          <p:spPr>
            <a:xfrm>
              <a:off x="4252837" y="2432182"/>
              <a:ext cx="1032769" cy="1745942"/>
            </a:xfrm>
            <a:prstGeom prst="rect">
              <a:avLst/>
            </a:prstGeom>
          </p:spPr>
        </p:pic>
        <p:cxnSp>
          <p:nvCxnSpPr>
            <p:cNvPr id="62" name="Straight Connector 61"/>
            <p:cNvCxnSpPr/>
            <p:nvPr/>
          </p:nvCxnSpPr>
          <p:spPr>
            <a:xfrm flipV="1">
              <a:off x="4720133" y="3411653"/>
              <a:ext cx="0" cy="1106702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4564350" y="2846533"/>
              <a:ext cx="155783" cy="565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544120" y="2846533"/>
              <a:ext cx="445062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4795107" y="2846533"/>
              <a:ext cx="173846" cy="565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795107" y="3411653"/>
              <a:ext cx="0" cy="3069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795107" y="3718578"/>
              <a:ext cx="343777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130792" y="3718578"/>
              <a:ext cx="0" cy="21368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599" y="2514659"/>
              <a:ext cx="647015" cy="34973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2517317" y="3857208"/>
                <a:ext cx="6687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3087"/>
                        </a:solidFill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r>
                  <a:rPr lang="en-US" sz="2000" dirty="0">
                    <a:solidFill>
                      <a:srgbClr val="003087"/>
                    </a:solidFill>
                  </a:rPr>
                  <a:t>V</a:t>
                </a:r>
                <a:endParaRPr lang="en-US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317" y="3857208"/>
                <a:ext cx="668773" cy="400110"/>
              </a:xfrm>
              <a:prstGeom prst="rect">
                <a:avLst/>
              </a:prstGeom>
              <a:blipFill>
                <a:blip r:embed="rId10"/>
                <a:stretch>
                  <a:fillRect t="-9231" r="-818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9417184" y="3202208"/>
                <a:ext cx="6687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3087"/>
                        </a:solidFill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r>
                  <a:rPr lang="en-US" sz="2000" dirty="0">
                    <a:solidFill>
                      <a:srgbClr val="003087"/>
                    </a:solidFill>
                  </a:rPr>
                  <a:t>V</a:t>
                </a:r>
                <a:endParaRPr lang="en-US" dirty="0"/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184" y="3202208"/>
                <a:ext cx="668773" cy="400110"/>
              </a:xfrm>
              <a:prstGeom prst="rect">
                <a:avLst/>
              </a:prstGeom>
              <a:blipFill>
                <a:blip r:embed="rId11"/>
                <a:stretch>
                  <a:fillRect t="-7576" r="-818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9409587" y="4259545"/>
                <a:ext cx="6687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3087"/>
                        </a:solidFill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r>
                  <a:rPr lang="en-US" sz="2000" dirty="0">
                    <a:solidFill>
                      <a:srgbClr val="003087"/>
                    </a:solidFill>
                  </a:rPr>
                  <a:t>V</a:t>
                </a:r>
                <a:endParaRPr lang="en-US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587" y="4259545"/>
                <a:ext cx="668773" cy="400110"/>
              </a:xfrm>
              <a:prstGeom prst="rect">
                <a:avLst/>
              </a:prstGeom>
              <a:blipFill>
                <a:blip r:embed="rId12"/>
                <a:stretch>
                  <a:fillRect t="-9231" r="-917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7" t="7133" r="25302" b="45134"/>
          <a:stretch/>
        </p:blipFill>
        <p:spPr>
          <a:xfrm>
            <a:off x="9736520" y="1008884"/>
            <a:ext cx="1032769" cy="1222296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71" name="Group 70"/>
          <p:cNvGrpSpPr/>
          <p:nvPr/>
        </p:nvGrpSpPr>
        <p:grpSpPr>
          <a:xfrm>
            <a:off x="9744359" y="1022228"/>
            <a:ext cx="1032769" cy="3423265"/>
            <a:chOff x="4252837" y="2432182"/>
            <a:chExt cx="1032769" cy="3423265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1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7" t="7133" r="25302" b="24684"/>
            <a:stretch/>
          </p:blipFill>
          <p:spPr>
            <a:xfrm>
              <a:off x="4252837" y="2432182"/>
              <a:ext cx="1032769" cy="1745942"/>
            </a:xfrm>
            <a:prstGeom prst="rect">
              <a:avLst/>
            </a:prstGeom>
          </p:spPr>
        </p:pic>
        <p:cxnSp>
          <p:nvCxnSpPr>
            <p:cNvPr id="73" name="Straight Connector 72"/>
            <p:cNvCxnSpPr/>
            <p:nvPr/>
          </p:nvCxnSpPr>
          <p:spPr>
            <a:xfrm flipV="1">
              <a:off x="4720133" y="3411653"/>
              <a:ext cx="0" cy="817271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4564350" y="2846533"/>
              <a:ext cx="155783" cy="565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44120" y="2846533"/>
              <a:ext cx="445062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4795107" y="2846533"/>
              <a:ext cx="173846" cy="565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795107" y="3411653"/>
              <a:ext cx="0" cy="3069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795107" y="3718578"/>
              <a:ext cx="343777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130792" y="3718578"/>
              <a:ext cx="0" cy="21368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143" y="2486696"/>
              <a:ext cx="647015" cy="349738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8E2A4D-B895-4095-B422-1027EB19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387977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82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 txBox="1">
            <a:spLocks noChangeArrowheads="1"/>
          </p:cNvSpPr>
          <p:nvPr/>
        </p:nvSpPr>
        <p:spPr>
          <a:xfrm>
            <a:off x="163022" y="176545"/>
            <a:ext cx="6785212" cy="639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3600" dirty="0"/>
              <a:t>Voltage / Water Pressure Analogy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787558" y="496425"/>
            <a:ext cx="4509296" cy="4000255"/>
            <a:chOff x="4572000" y="838200"/>
            <a:chExt cx="4294831" cy="3810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838200"/>
              <a:ext cx="4294831" cy="381000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4919146" y="1549401"/>
              <a:ext cx="3429000" cy="152400"/>
            </a:xfrm>
            <a:prstGeom prst="line">
              <a:avLst/>
            </a:prstGeom>
            <a:ln w="34925">
              <a:solidFill>
                <a:srgbClr val="00B0F0"/>
              </a:solidFill>
              <a:prstDash val="dash"/>
              <a:headEnd type="none"/>
              <a:tailEnd type="none"/>
            </a:ln>
            <a:effectLst>
              <a:outerShdw blurRad="50800" dist="254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696200" y="4468330"/>
              <a:ext cx="618079" cy="27470"/>
            </a:xfrm>
            <a:prstGeom prst="line">
              <a:avLst/>
            </a:prstGeom>
            <a:ln w="34925">
              <a:solidFill>
                <a:srgbClr val="00B0F0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8153400" y="1763751"/>
              <a:ext cx="0" cy="270457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arrow"/>
              <a:tailEnd type="arrow"/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6200000">
              <a:off x="6402341" y="2778553"/>
              <a:ext cx="2858668" cy="584775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depth of water between surface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  of lake and surface of river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69895" y="4358954"/>
              <a:ext cx="19383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Glen Canyon Dam in Arizona, USA</a:t>
              </a: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673849" y="4746262"/>
            <a:ext cx="11158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work done per gallon of water passing through a turbine will </a:t>
            </a:r>
            <a:r>
              <a:rPr lang="en-US" sz="2400" u="sng" dirty="0"/>
              <a:t>double</a:t>
            </a:r>
            <a:r>
              <a:rPr lang="en-US" sz="2400" dirty="0"/>
              <a:t> (theoretically) when the water depth (pressure) is doubled.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736633" y="1757520"/>
            <a:ext cx="4092205" cy="2952016"/>
            <a:chOff x="97434" y="2462964"/>
            <a:chExt cx="3815036" cy="2851547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4" y="2462964"/>
              <a:ext cx="3789636" cy="2613706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97434" y="5076670"/>
              <a:ext cx="654859" cy="237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Wikipedia</a:t>
              </a: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673849" y="5488454"/>
            <a:ext cx="1090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Likewise, the work done per Coulomb of charge passing through a resistor will </a:t>
            </a:r>
            <a:r>
              <a:rPr lang="en-US" sz="2400" u="sng" dirty="0"/>
              <a:t>double</a:t>
            </a:r>
            <a:r>
              <a:rPr lang="en-US" sz="2400" dirty="0"/>
              <a:t> (theoretically) when the voltage is doubled.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2832" y="803413"/>
            <a:ext cx="5620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087"/>
                </a:solidFill>
              </a:rPr>
              <a:t>voltage &amp; pressure are both measures of a potential difference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E386B-9B54-4B3C-B203-67AC1227B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34462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n 26"/>
          <p:cNvSpPr/>
          <p:nvPr/>
        </p:nvSpPr>
        <p:spPr>
          <a:xfrm>
            <a:off x="8804679" y="4762500"/>
            <a:ext cx="1447800" cy="60960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Current, Voltage and Resistance</a:t>
            </a:r>
            <a:endParaRPr lang="en-US" sz="3600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Nelson 2022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5F30A-2D48-444F-9D0B-9B9455E1E0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307" y="935825"/>
            <a:ext cx="7482087" cy="5324535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(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the quantity of electrons passing a given point in a given time.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Coulombs/second = Amperes (A)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Voltage 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electromotive force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/pressure that drives the flow  of charge.  Arises from having a supply of electrons at a different energy state that that of the electron’s destination.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Joules/Coulomb = Volts (V)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Resistance 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the property of a material that describes how easily charge may pass through it.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Volts / Ampere = Ohms 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)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n 4"/>
          <p:cNvSpPr/>
          <p:nvPr/>
        </p:nvSpPr>
        <p:spPr>
          <a:xfrm>
            <a:off x="8728479" y="1447800"/>
            <a:ext cx="1447800" cy="1143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n 3"/>
          <p:cNvSpPr/>
          <p:nvPr/>
        </p:nvSpPr>
        <p:spPr>
          <a:xfrm>
            <a:off x="8728479" y="1181100"/>
            <a:ext cx="1447800" cy="1409700"/>
          </a:xfrm>
          <a:prstGeom prst="can">
            <a:avLst/>
          </a:prstGeom>
          <a:solidFill>
            <a:schemeClr val="accent2">
              <a:alpha val="3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n 10"/>
          <p:cNvSpPr/>
          <p:nvPr/>
        </p:nvSpPr>
        <p:spPr>
          <a:xfrm rot="5400000">
            <a:off x="10515600" y="1981200"/>
            <a:ext cx="114300" cy="8763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 rot="5400000">
            <a:off x="10515600" y="3810000"/>
            <a:ext cx="114300" cy="8763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n 9"/>
          <p:cNvSpPr/>
          <p:nvPr/>
        </p:nvSpPr>
        <p:spPr>
          <a:xfrm>
            <a:off x="10896600" y="2362200"/>
            <a:ext cx="114300" cy="19431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owchart: Or 12"/>
          <p:cNvSpPr/>
          <p:nvPr/>
        </p:nvSpPr>
        <p:spPr>
          <a:xfrm>
            <a:off x="10820400" y="3086100"/>
            <a:ext cx="266700" cy="2667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/>
          <p:cNvSpPr/>
          <p:nvPr/>
        </p:nvSpPr>
        <p:spPr>
          <a:xfrm>
            <a:off x="10519179" y="2209800"/>
            <a:ext cx="647700" cy="685800"/>
          </a:xfrm>
          <a:prstGeom prst="arc">
            <a:avLst>
              <a:gd name="adj1" fmla="val 16200000"/>
              <a:gd name="adj2" fmla="val 777503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34929" y="1600201"/>
            <a:ext cx="161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Rate of Flow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(like current)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96301" y="2933701"/>
            <a:ext cx="233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Valve Partially Open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(like resistance)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8153400" y="1600200"/>
            <a:ext cx="4953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8229600" y="4305300"/>
            <a:ext cx="4953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7066756" y="2952750"/>
            <a:ext cx="2705100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86801" y="5562601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Height (creating pressure)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(like voltage)</a:t>
            </a:r>
          </a:p>
        </p:txBody>
      </p:sp>
      <p:sp>
        <p:nvSpPr>
          <p:cNvPr id="23" name="Arc 22"/>
          <p:cNvSpPr/>
          <p:nvPr/>
        </p:nvSpPr>
        <p:spPr>
          <a:xfrm rot="10800000">
            <a:off x="8343902" y="3276600"/>
            <a:ext cx="838199" cy="2400300"/>
          </a:xfrm>
          <a:prstGeom prst="arc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c 25"/>
          <p:cNvSpPr/>
          <p:nvPr/>
        </p:nvSpPr>
        <p:spPr>
          <a:xfrm rot="5400000">
            <a:off x="10462029" y="3790950"/>
            <a:ext cx="647700" cy="685800"/>
          </a:xfrm>
          <a:prstGeom prst="arc">
            <a:avLst>
              <a:gd name="adj1" fmla="val 16200000"/>
              <a:gd name="adj2" fmla="val 71393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27"/>
          <p:cNvSpPr/>
          <p:nvPr/>
        </p:nvSpPr>
        <p:spPr>
          <a:xfrm flipH="1">
            <a:off x="9719079" y="4229100"/>
            <a:ext cx="647700" cy="685800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n 5"/>
          <p:cNvSpPr/>
          <p:nvPr/>
        </p:nvSpPr>
        <p:spPr>
          <a:xfrm>
            <a:off x="8801100" y="4076700"/>
            <a:ext cx="1447800" cy="1333500"/>
          </a:xfrm>
          <a:prstGeom prst="can">
            <a:avLst/>
          </a:prstGeom>
          <a:solidFill>
            <a:schemeClr val="accent2">
              <a:alpha val="3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877811"/>
      </p:ext>
    </p:extLst>
  </p:cSld>
  <p:clrMapOvr>
    <a:masterClrMapping/>
  </p:clrMapOvr>
</p:sld>
</file>

<file path=ppt/theme/theme1.xml><?xml version="1.0" encoding="utf-8"?>
<a:theme xmlns:a="http://schemas.openxmlformats.org/drawingml/2006/main" name="Expanded Slid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anded Slide Theme" id="{2F7484A4-7A9F-4B98-96AC-2FF08647E21D}" vid="{D2194315-72CD-433D-82C0-34C5764078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Expanded Slide Theme</Template>
  <TotalTime>1001</TotalTime>
  <Words>1110</Words>
  <Application>Microsoft Office PowerPoint</Application>
  <PresentationFormat>Widescreen</PresentationFormat>
  <Paragraphs>170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Expanded Slide Theme</vt:lpstr>
      <vt:lpstr>Class Problem 2a-1</vt:lpstr>
      <vt:lpstr>Ohm’s Law</vt:lpstr>
      <vt:lpstr>Ohm’s Law</vt:lpstr>
      <vt:lpstr>Electricity Review</vt:lpstr>
      <vt:lpstr>Units for electric current: Amperes (Amps), A</vt:lpstr>
      <vt:lpstr>Units for voltage: Volts, V</vt:lpstr>
      <vt:lpstr>Energy is a measure of work (Units = Joules)</vt:lpstr>
      <vt:lpstr>PowerPoint Presentation</vt:lpstr>
      <vt:lpstr>Current, Voltage and Resistance</vt:lpstr>
      <vt:lpstr>Units for resistance: Ohms, Ω</vt:lpstr>
      <vt:lpstr>Units: Voltage, Current, Resistance</vt:lpstr>
      <vt:lpstr>Circuits</vt:lpstr>
      <vt:lpstr>Circuit Diagrams</vt:lpstr>
      <vt:lpstr>Ohm’s Law</vt:lpstr>
      <vt:lpstr>PowerPoint Presentation</vt:lpstr>
      <vt:lpstr>Solution</vt:lpstr>
      <vt:lpstr>Ohm’s Law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Marvin Nelson</cp:lastModifiedBy>
  <cp:revision>88</cp:revision>
  <cp:lastPrinted>2019-11-20T17:27:15Z</cp:lastPrinted>
  <dcterms:created xsi:type="dcterms:W3CDTF">2017-03-05T23:41:57Z</dcterms:created>
  <dcterms:modified xsi:type="dcterms:W3CDTF">2022-01-05T17:21:52Z</dcterms:modified>
</cp:coreProperties>
</file>