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267" r:id="rId2"/>
    <p:sldId id="258" r:id="rId3"/>
    <p:sldId id="259" r:id="rId4"/>
    <p:sldId id="260" r:id="rId5"/>
    <p:sldId id="261" r:id="rId6"/>
    <p:sldId id="263" r:id="rId7"/>
    <p:sldId id="264" r:id="rId8"/>
    <p:sldId id="265" r:id="rId9"/>
    <p:sldId id="266" r:id="rId10"/>
    <p:sldId id="268"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7" autoAdjust="0"/>
    <p:restoredTop sz="83119" autoAdjust="0"/>
  </p:normalViewPr>
  <p:slideViewPr>
    <p:cSldViewPr>
      <p:cViewPr varScale="1">
        <p:scale>
          <a:sx n="78" d="100"/>
          <a:sy n="78" d="100"/>
        </p:scale>
        <p:origin x="1764" y="78"/>
      </p:cViewPr>
      <p:guideLst>
        <p:guide orient="horz" pos="2160"/>
        <p:guide pos="2880"/>
      </p:guideLst>
    </p:cSldViewPr>
  </p:slideViewPr>
  <p:notesTextViewPr>
    <p:cViewPr>
      <p:scale>
        <a:sx n="1" d="1"/>
        <a:sy n="1" d="1"/>
      </p:scale>
      <p:origin x="0" y="0"/>
    </p:cViewPr>
  </p:notesTextViewPr>
  <p:notesViewPr>
    <p:cSldViewPr>
      <p:cViewPr varScale="1">
        <p:scale>
          <a:sx n="71" d="100"/>
          <a:sy n="71" d="100"/>
        </p:scale>
        <p:origin x="-279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F14E36-484F-42CD-BF35-DA8903659D8B}" type="datetimeFigureOut">
              <a:rPr lang="en-US" smtClean="0"/>
              <a:pPr/>
              <a:t>8/29/2017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DF0020-E4DD-4928-A37E-5726B52CC8F3}" type="slidenum">
              <a:rPr lang="en-US" smtClean="0"/>
              <a:pPr/>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topnews.in/health/your-non-stinky-sock-might-be-killing-environment-21882"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colloidal-silver.com.au/" TargetMode="External"/><Relationship Id="rId5" Type="http://schemas.openxmlformats.org/officeDocument/2006/relationships/hyperlink" Target="http://www.beyondpesticides.org/antibacterial/health/nano.htm" TargetMode="External"/><Relationship Id="rId4" Type="http://schemas.openxmlformats.org/officeDocument/2006/relationships/hyperlink" Target="http://www.scientificamerican.com/article.cfm?id=silver-coating-fights-microbe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pPr/>
              <a:t>2</a:t>
            </a:fld>
            <a:endParaRPr lang="en-US"/>
          </a:p>
        </p:txBody>
      </p:sp>
    </p:spTree>
    <p:extLst>
      <p:ext uri="{BB962C8B-B14F-4D97-AF65-F5344CB8AC3E}">
        <p14:creationId xmlns:p14="http://schemas.microsoft.com/office/powerpoint/2010/main" val="1371224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hlinkClick r:id="rId3"/>
              </a:rPr>
              <a:t>http://www.topnews.in/health/your-non-stinky-sock-might-be-killing-environment-21882</a:t>
            </a:r>
            <a:r>
              <a:rPr lang="en-US" smtClean="0"/>
              <a:t> - socks</a:t>
            </a:r>
          </a:p>
          <a:p>
            <a:pPr eaLnBrk="1" hangingPunct="1">
              <a:spcBef>
                <a:spcPct val="0"/>
              </a:spcBef>
            </a:pPr>
            <a:r>
              <a:rPr lang="en-US" i="1" smtClean="0"/>
              <a:t>Your Non-stinky Sock Might Be Killing the Environment | TopNews</a:t>
            </a:r>
            <a:r>
              <a:rPr lang="en-US" smtClean="0"/>
              <a:t>. Photograph. </a:t>
            </a:r>
            <a:r>
              <a:rPr lang="en-US" i="1" smtClean="0"/>
              <a:t>TopNews</a:t>
            </a:r>
            <a:r>
              <a:rPr lang="en-US" smtClean="0"/>
              <a:t>. 10 Apr. 2008. Web. 10 Aug. 2010. &lt;http://www.topnews.in/health/your-non-stinky-sock-might-be-killing-environment-21882&gt;.</a:t>
            </a:r>
          </a:p>
          <a:p>
            <a:pPr eaLnBrk="1" hangingPunct="1">
              <a:spcBef>
                <a:spcPct val="0"/>
              </a:spcBef>
            </a:pPr>
            <a:endParaRPr lang="en-US" smtClean="0"/>
          </a:p>
          <a:p>
            <a:pPr eaLnBrk="1" hangingPunct="1">
              <a:spcBef>
                <a:spcPct val="0"/>
              </a:spcBef>
            </a:pPr>
            <a:r>
              <a:rPr lang="en-US" smtClean="0">
                <a:hlinkClick r:id="rId4"/>
              </a:rPr>
              <a:t>http://www.scientificamerican.com/article.cfm?id=silver-coating-fights-microbes</a:t>
            </a:r>
            <a:r>
              <a:rPr lang="en-US" smtClean="0"/>
              <a:t> – paint</a:t>
            </a:r>
          </a:p>
          <a:p>
            <a:pPr eaLnBrk="1" hangingPunct="1">
              <a:spcBef>
                <a:spcPct val="0"/>
              </a:spcBef>
            </a:pPr>
            <a:r>
              <a:rPr lang="en-US" i="1" smtClean="0"/>
              <a:t>A Silver Coating in the Fight Against Microbe</a:t>
            </a:r>
            <a:r>
              <a:rPr lang="en-US" smtClean="0"/>
              <a:t>. Photograph. </a:t>
            </a:r>
            <a:r>
              <a:rPr lang="en-US" i="1" smtClean="0"/>
              <a:t>Science News, Articles and Information | Scientific American</a:t>
            </a:r>
            <a:r>
              <a:rPr lang="en-US" smtClean="0"/>
              <a:t>. By Monica Heger. 2 May 2008. Web. 10 Aug. 2010. &lt;http://www.scientificamerican.com/article.cfm?id=silver-coating-fights-microbes&gt;.</a:t>
            </a:r>
          </a:p>
          <a:p>
            <a:pPr eaLnBrk="1" hangingPunct="1">
              <a:spcBef>
                <a:spcPct val="0"/>
              </a:spcBef>
            </a:pPr>
            <a:endParaRPr lang="en-US" smtClean="0"/>
          </a:p>
          <a:p>
            <a:pPr eaLnBrk="1" hangingPunct="1">
              <a:spcBef>
                <a:spcPct val="0"/>
              </a:spcBef>
            </a:pPr>
            <a:r>
              <a:rPr lang="en-US" smtClean="0">
                <a:hlinkClick r:id="rId5"/>
              </a:rPr>
              <a:t>http://www.beyondpesticides.org/antibacterial/health/nano.htm</a:t>
            </a:r>
            <a:r>
              <a:rPr lang="en-US" smtClean="0"/>
              <a:t> - pacifier</a:t>
            </a:r>
          </a:p>
          <a:p>
            <a:pPr eaLnBrk="1" hangingPunct="1">
              <a:spcBef>
                <a:spcPct val="0"/>
              </a:spcBef>
            </a:pPr>
            <a:r>
              <a:rPr lang="en-US" i="1" smtClean="0"/>
              <a:t>Nanosilver: Health Effects</a:t>
            </a:r>
            <a:r>
              <a:rPr lang="en-US" smtClean="0"/>
              <a:t>. Photograph. </a:t>
            </a:r>
            <a:r>
              <a:rPr lang="en-US" i="1" smtClean="0"/>
              <a:t>Beyond Pesticides</a:t>
            </a:r>
            <a:r>
              <a:rPr lang="en-US" smtClean="0"/>
              <a:t>. Web. 10 Aug. 2010. &lt;http://www.beyondpesticides.org/antibacterial/health/nano.htm&gt;.</a:t>
            </a:r>
          </a:p>
          <a:p>
            <a:pPr eaLnBrk="1" hangingPunct="1">
              <a:spcBef>
                <a:spcPct val="0"/>
              </a:spcBef>
            </a:pPr>
            <a:endParaRPr lang="en-US" smtClean="0"/>
          </a:p>
          <a:p>
            <a:pPr eaLnBrk="1" hangingPunct="1">
              <a:spcBef>
                <a:spcPct val="0"/>
              </a:spcBef>
            </a:pPr>
            <a:r>
              <a:rPr lang="en-US" smtClean="0">
                <a:hlinkClick r:id="rId6"/>
              </a:rPr>
              <a:t>http://www.colloidal-silver.com.au/</a:t>
            </a:r>
            <a:r>
              <a:rPr lang="en-US" smtClean="0"/>
              <a:t> - bandaid</a:t>
            </a:r>
          </a:p>
          <a:p>
            <a:pPr eaLnBrk="1" hangingPunct="1">
              <a:spcBef>
                <a:spcPct val="0"/>
              </a:spcBef>
            </a:pPr>
            <a:r>
              <a:rPr lang="en-US" i="1" smtClean="0"/>
              <a:t>Silver Strip</a:t>
            </a:r>
            <a:r>
              <a:rPr lang="en-US" smtClean="0"/>
              <a:t>. Photograph. </a:t>
            </a:r>
            <a:r>
              <a:rPr lang="en-US" i="1" smtClean="0"/>
              <a:t>Colloidal Silver Australia for All Silver Generators and Products</a:t>
            </a:r>
            <a:r>
              <a:rPr lang="en-US" smtClean="0"/>
              <a:t>. Web. 10 Aug. 2010. &lt;http://www.colloidal-silver.com.au/&gt;.</a:t>
            </a:r>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70A589-7592-4969-9481-D6C62556C31B}" type="slidenum">
              <a:rPr lang="en-US" smtClean="0"/>
              <a:pPr fontAlgn="base">
                <a:spcBef>
                  <a:spcPct val="0"/>
                </a:spcBef>
                <a:spcAft>
                  <a:spcPct val="0"/>
                </a:spcAft>
                <a:defRPr/>
              </a:pPr>
              <a:t>4</a:t>
            </a:fld>
            <a:endParaRPr lang="en-US" smtClean="0"/>
          </a:p>
        </p:txBody>
      </p:sp>
    </p:spTree>
    <p:extLst>
      <p:ext uri="{BB962C8B-B14F-4D97-AF65-F5344CB8AC3E}">
        <p14:creationId xmlns:p14="http://schemas.microsoft.com/office/powerpoint/2010/main" val="30669559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43200" y="4876800"/>
            <a:ext cx="6400800" cy="1143000"/>
          </a:xfrm>
        </p:spPr>
        <p:txBody>
          <a:bodyPr/>
          <a:lstStyle>
            <a:lvl1pPr marL="0" indent="0" algn="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b="0">
                <a:solidFill>
                  <a:schemeClr val="tx1"/>
                </a:solidFill>
              </a:defRPr>
            </a:lvl1pPr>
          </a:lstStyle>
          <a:p>
            <a:r>
              <a:rPr lang="en-US" smtClean="0"/>
              <a:t>SHINE: Seattle’s Hub for Industry-driven Nanotechnology Education</a:t>
            </a:r>
            <a:endParaRPr lang="en-US" dirty="0"/>
          </a:p>
        </p:txBody>
      </p:sp>
      <p:sp>
        <p:nvSpPr>
          <p:cNvPr id="5" name="Footer Placeholder 4"/>
          <p:cNvSpPr>
            <a:spLocks noGrp="1"/>
          </p:cNvSpPr>
          <p:nvPr>
            <p:ph type="ftr" sz="quarter" idx="11"/>
          </p:nvPr>
        </p:nvSpPr>
        <p:spPr/>
        <p:txBody>
          <a:bodyPr/>
          <a:lstStyle/>
          <a:p>
            <a:pPr algn="l"/>
            <a:r>
              <a:rPr lang="en-US" smtClean="0"/>
              <a:t>This material is based upon work supported by the National Science Foundation 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1135" y="47403"/>
            <a:ext cx="4038600" cy="3699342"/>
          </a:xfrm>
          <a:prstGeom prst="rect">
            <a:avLst/>
          </a:prstGeom>
        </p:spPr>
      </p:pic>
      <p:sp>
        <p:nvSpPr>
          <p:cNvPr id="2" name="Title 1"/>
          <p:cNvSpPr>
            <a:spLocks noGrp="1"/>
          </p:cNvSpPr>
          <p:nvPr>
            <p:ph type="ctrTitle"/>
          </p:nvPr>
        </p:nvSpPr>
        <p:spPr>
          <a:xfrm>
            <a:off x="1371600" y="3505200"/>
            <a:ext cx="7772400" cy="1470025"/>
          </a:xfrm>
        </p:spPr>
        <p:txBody>
          <a:bodyPr/>
          <a:lstStyle>
            <a:lvl1pPr algn="r">
              <a:defRPr/>
            </a:lvl1pPr>
          </a:lstStyle>
          <a:p>
            <a:r>
              <a:rPr lang="en-US" smtClean="0"/>
              <a:t>Click to edit Master title style</a:t>
            </a:r>
            <a:endParaRPr lang="en-US" dirty="0"/>
          </a:p>
        </p:txBody>
      </p:sp>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Tree>
    <p:extLst>
      <p:ext uri="{BB962C8B-B14F-4D97-AF65-F5344CB8AC3E}">
        <p14:creationId xmlns:p14="http://schemas.microsoft.com/office/powerpoint/2010/main" val="3318920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lvl1pPr marL="233363" indent="0">
              <a:defRPr>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8229600" cy="4678363"/>
          </a:xfrm>
        </p:spPr>
        <p:txBody>
          <a:bodyPr vert="eaVert"/>
          <a:lstStyle>
            <a:lvl1pPr marL="457200" indent="-223838">
              <a:defRPr/>
            </a:lvl1pPr>
            <a:lvl5pPr marL="0" indent="0">
              <a:buNone/>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1510036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solidFill>
            <a:schemeClr val="accent1"/>
          </a:solidFill>
        </p:spPr>
        <p:txBody>
          <a:bodyPr vert="eaVert"/>
          <a:lstStyle>
            <a:lvl1pPr>
              <a:defRPr>
                <a:solidFill>
                  <a:schemeClr val="bg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marL="460375" indent="-227013">
              <a:defRPr/>
            </a:lvl1pPr>
            <a:lvl5pPr marL="0" indent="0">
              <a:buFontTx/>
              <a:buNone/>
              <a:defRPr/>
            </a:lvl5pPr>
            <a:lvl6pPr marL="2286000" indent="0">
              <a:buFontTx/>
              <a:buNone/>
              <a:defRPr/>
            </a:lvl6pPr>
            <a:lvl7pPr marL="2743200" indent="0">
              <a:buFontTx/>
              <a:buNone/>
              <a:defRPr/>
            </a:lvl7pPr>
            <a:lvl8pPr marL="3200400" indent="0">
              <a:buFontTx/>
              <a:buNone/>
              <a:defRPr/>
            </a:lvl8pPr>
            <a:lvl9pPr marL="3657600" indent="0">
              <a:buFontTx/>
              <a:buNone/>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3945170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solidFill>
                  <a:prstClr val="black"/>
                </a:solidFill>
              </a:rPr>
              <a:t>SHINE</a:t>
            </a:r>
            <a:r>
              <a:rPr lang="en-US" sz="2800" dirty="0" smtClean="0">
                <a:solidFill>
                  <a:prstClr val="black"/>
                </a:solidFill>
              </a:rPr>
              <a:t>: </a:t>
            </a:r>
            <a:r>
              <a:rPr lang="en-US" sz="2800" b="1" dirty="0" smtClean="0">
                <a:solidFill>
                  <a:prstClr val="black"/>
                </a:solidFill>
              </a:rPr>
              <a:t>S</a:t>
            </a:r>
            <a:r>
              <a:rPr lang="en-US" sz="2000" dirty="0" smtClean="0">
                <a:solidFill>
                  <a:prstClr val="black"/>
                </a:solidFill>
              </a:rPr>
              <a:t>eattle’s </a:t>
            </a:r>
            <a:r>
              <a:rPr lang="en-US" sz="2800" b="1" dirty="0" smtClean="0">
                <a:solidFill>
                  <a:prstClr val="black"/>
                </a:solidFill>
              </a:rPr>
              <a:t>H</a:t>
            </a:r>
            <a:r>
              <a:rPr lang="en-US" sz="2000" dirty="0" smtClean="0">
                <a:solidFill>
                  <a:prstClr val="black"/>
                </a:solidFill>
              </a:rPr>
              <a:t>ub for </a:t>
            </a:r>
            <a:r>
              <a:rPr lang="en-US" sz="2800" b="1" dirty="0" smtClean="0">
                <a:solidFill>
                  <a:prstClr val="black"/>
                </a:solidFill>
              </a:rPr>
              <a:t>I</a:t>
            </a:r>
            <a:r>
              <a:rPr lang="en-US" sz="2000" dirty="0" smtClean="0">
                <a:solidFill>
                  <a:prstClr val="black"/>
                </a:solidFill>
              </a:rPr>
              <a:t>ndustry-driven </a:t>
            </a:r>
            <a:r>
              <a:rPr lang="en-US" sz="2800" b="1" dirty="0" smtClean="0">
                <a:solidFill>
                  <a:prstClr val="black"/>
                </a:solidFill>
              </a:rPr>
              <a:t>N</a:t>
            </a:r>
            <a:r>
              <a:rPr lang="en-US" sz="2000" dirty="0" smtClean="0">
                <a:solidFill>
                  <a:prstClr val="black"/>
                </a:solidFill>
              </a:rPr>
              <a:t>anotechnology </a:t>
            </a:r>
            <a:r>
              <a:rPr lang="en-US" sz="2800" b="1" dirty="0" smtClean="0">
                <a:solidFill>
                  <a:prstClr val="black"/>
                </a:solidFill>
              </a:rPr>
              <a:t>E</a:t>
            </a:r>
            <a:r>
              <a:rPr lang="en-US" sz="2000" dirty="0" smtClean="0">
                <a:solidFill>
                  <a:prstClr val="black"/>
                </a:solidFill>
              </a:rPr>
              <a:t>ducation </a:t>
            </a:r>
          </a:p>
          <a:p>
            <a:pPr algn="r"/>
            <a:r>
              <a:rPr lang="en-US" sz="2000" dirty="0" smtClean="0">
                <a:solidFill>
                  <a:prstClr val="black"/>
                </a:solidFill>
              </a:rPr>
              <a:t>North Seattle College</a:t>
            </a:r>
            <a:endParaRPr lang="en-US" sz="2000"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dirty="0" smtClean="0">
                <a:solidFill>
                  <a:prstClr val="black"/>
                </a:solidFill>
                <a:latin typeface="Bookman Old Style" panose="02050604050505020204" pitchFamily="18" charset="0"/>
                <a:hlinkClick r:id="rId4"/>
              </a:rPr>
              <a:t>www.seattlenano.org</a:t>
            </a:r>
            <a:endParaRPr lang="en-US" sz="2800" dirty="0" smtClean="0">
              <a:solidFill>
                <a:prstClr val="black"/>
              </a:solidFill>
              <a:latin typeface="Bookman Old Style" panose="02050604050505020204" pitchFamily="18" charset="0"/>
            </a:endParaRPr>
          </a:p>
        </p:txBody>
      </p:sp>
    </p:spTree>
    <p:extLst>
      <p:ext uri="{BB962C8B-B14F-4D97-AF65-F5344CB8AC3E}">
        <p14:creationId xmlns:p14="http://schemas.microsoft.com/office/powerpoint/2010/main" val="169975254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mage and Content Referenc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4" name="Table Placeholder 3"/>
          <p:cNvSpPr>
            <a:spLocks noGrp="1"/>
          </p:cNvSpPr>
          <p:nvPr>
            <p:ph type="tbl" sz="quarter" idx="13"/>
          </p:nvPr>
        </p:nvSpPr>
        <p:spPr>
          <a:xfrm>
            <a:off x="0" y="1097280"/>
            <a:ext cx="9144000" cy="914400"/>
          </a:xfrm>
        </p:spPr>
        <p:txBody>
          <a:bodyPr/>
          <a:lstStyle>
            <a:lvl1pPr>
              <a:defRPr>
                <a:ln>
                  <a:noFill/>
                </a:ln>
              </a:defRPr>
            </a:lvl1pPr>
          </a:lstStyle>
          <a:p>
            <a:endParaRPr lang="en-US"/>
          </a:p>
        </p:txBody>
      </p:sp>
    </p:spTree>
    <p:extLst>
      <p:ext uri="{BB962C8B-B14F-4D97-AF65-F5344CB8AC3E}">
        <p14:creationId xmlns:p14="http://schemas.microsoft.com/office/powerpoint/2010/main" val="167194979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Footer Placeholder 3"/>
          <p:cNvSpPr txBox="1">
            <a:spLocks/>
          </p:cNvSpPr>
          <p:nvPr userDrawn="1"/>
        </p:nvSpPr>
        <p:spPr>
          <a:xfrm>
            <a:off x="1143000" y="3967327"/>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t>To access additional educational resources please visit: </a:t>
            </a:r>
            <a:r>
              <a:rPr lang="en-US" sz="2800" dirty="0" smtClean="0">
                <a:hlinkClick r:id="rId2"/>
              </a:rPr>
              <a:t>www.seattlenano.org</a:t>
            </a:r>
            <a:endParaRPr lang="en-US" sz="2800" dirty="0"/>
          </a:p>
        </p:txBody>
      </p:sp>
      <p:sp>
        <p:nvSpPr>
          <p:cNvPr id="11" name="TextBox 10"/>
          <p:cNvSpPr txBox="1"/>
          <p:nvPr userDrawn="1"/>
        </p:nvSpPr>
        <p:spPr>
          <a:xfrm>
            <a:off x="457200" y="5509964"/>
            <a:ext cx="8229600" cy="738664"/>
          </a:xfrm>
          <a:prstGeom prst="rect">
            <a:avLst/>
          </a:prstGeom>
          <a:noFill/>
        </p:spPr>
        <p:txBody>
          <a:bodyPr wrap="square" rtlCol="0" anchor="ctr">
            <a:spAutoFit/>
          </a:bodyPr>
          <a:lstStyle/>
          <a:p>
            <a:pPr algn="ctr"/>
            <a:r>
              <a:rPr lang="en-US" sz="1400"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t>.</a:t>
            </a:r>
            <a:endParaRPr lang="en-US" sz="1400" dirty="0"/>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Tree>
    <p:extLst>
      <p:ext uri="{BB962C8B-B14F-4D97-AF65-F5344CB8AC3E}">
        <p14:creationId xmlns:p14="http://schemas.microsoft.com/office/powerpoint/2010/main" val="5971696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97280"/>
          </a:xfrm>
          <a:solidFill>
            <a:schemeClr val="accent1"/>
          </a:solidFill>
        </p:spPr>
        <p:txBody>
          <a:bodyPr/>
          <a:lstStyle>
            <a:lvl1pPr>
              <a:defRPr baseline="0">
                <a:solidFill>
                  <a:schemeClr val="bg1"/>
                </a:solidFill>
              </a:defRPr>
            </a:lvl1pPr>
          </a:lstStyle>
          <a:p>
            <a:r>
              <a:rPr lang="en-US" dirty="0" smtClean="0"/>
              <a:t/>
            </a:r>
            <a:br>
              <a:rPr lang="en-US" dirty="0" smtClean="0"/>
            </a:br>
            <a:r>
              <a:rPr lang="en-US" dirty="0" smtClean="0"/>
              <a:t>Click to edit Master title style</a:t>
            </a:r>
            <a:br>
              <a:rPr lang="en-US" dirty="0" smtClean="0"/>
            </a:br>
            <a:endParaRPr lang="en-US" dirty="0"/>
          </a:p>
        </p:txBody>
      </p:sp>
      <p:sp>
        <p:nvSpPr>
          <p:cNvPr id="14" name="Title 1"/>
          <p:cNvSpPr txBox="1">
            <a:spLocks/>
          </p:cNvSpPr>
          <p:nvPr userDrawn="1"/>
        </p:nvSpPr>
        <p:spPr>
          <a:xfrm>
            <a:off x="0" y="0"/>
            <a:ext cx="9144000" cy="1097280"/>
          </a:xfrm>
          <a:prstGeom prst="rect">
            <a:avLst/>
          </a:prstGeom>
          <a:solidFill>
            <a:schemeClr val="accent1"/>
          </a:solidFill>
        </p:spPr>
        <p:txBody>
          <a:bodyPr vert="horz" lIns="91440" tIns="45720" rIns="91440" bIns="45720" rtlCol="0" anchor="ctr">
            <a:normAutofit fontScale="47500" lnSpcReduction="20000"/>
          </a:bodyPr>
          <a:lstStyle>
            <a:lvl1pPr marL="233363" indent="0" algn="l" defTabSz="914400" rtl="0" eaLnBrk="1" latinLnBrk="0" hangingPunct="1">
              <a:spcBef>
                <a:spcPct val="0"/>
              </a:spcBef>
              <a:buNone/>
              <a:defRPr sz="4400" kern="1200" baseline="0">
                <a:solidFill>
                  <a:schemeClr val="bg1"/>
                </a:solidFill>
                <a:latin typeface="+mj-lt"/>
                <a:ea typeface="+mj-ea"/>
                <a:cs typeface="+mj-cs"/>
              </a:defRPr>
            </a:lvl1pPr>
          </a:lstStyle>
          <a:p>
            <a:r>
              <a:rPr lang="en-US" dirty="0" smtClean="0"/>
              <a:t/>
            </a:r>
            <a:br>
              <a:rPr lang="en-US" dirty="0" smtClean="0"/>
            </a:br>
            <a:r>
              <a:rPr lang="en-US" sz="8000" dirty="0" smtClean="0"/>
              <a:t>Click to edit Master title style</a:t>
            </a:r>
            <a:r>
              <a:rPr lang="en-US" dirty="0" smtClean="0"/>
              <a:t/>
            </a:r>
            <a:br>
              <a:rPr lang="en-US" dirty="0" smtClean="0"/>
            </a:br>
            <a:endParaRPr lang="en-US" dirty="0"/>
          </a:p>
        </p:txBody>
      </p:sp>
      <p:sp>
        <p:nvSpPr>
          <p:cNvPr id="15" name="Content Placeholder 2"/>
          <p:cNvSpPr>
            <a:spLocks noGrp="1"/>
          </p:cNvSpPr>
          <p:nvPr>
            <p:ph idx="1" hasCustomPrompt="1"/>
          </p:nvPr>
        </p:nvSpPr>
        <p:spPr>
          <a:xfrm>
            <a:off x="0" y="1600200"/>
            <a:ext cx="9144000" cy="4144963"/>
          </a:xfrm>
        </p:spPr>
        <p:txBody>
          <a:bodyPr>
            <a:noAutofit/>
          </a:bodyPr>
          <a:lstStyle>
            <a:lvl1pPr marL="233363" indent="0">
              <a:buNone/>
              <a:defRPr/>
            </a:lvl1pPr>
          </a:lstStyle>
          <a:p>
            <a:pPr lvl="0"/>
            <a:r>
              <a:rPr lang="en-US" dirty="0" smtClean="0"/>
              <a:t>Click to add image content</a:t>
            </a:r>
          </a:p>
        </p:txBody>
      </p:sp>
      <p:pic>
        <p:nvPicPr>
          <p:cNvPr id="16"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18" name="TextBox 17"/>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Tree>
    <p:extLst>
      <p:ext uri="{BB962C8B-B14F-4D97-AF65-F5344CB8AC3E}">
        <p14:creationId xmlns:p14="http://schemas.microsoft.com/office/powerpoint/2010/main" val="500472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4800" y="44196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04800" y="2895600"/>
            <a:ext cx="7772400" cy="1500187"/>
          </a:xfrm>
        </p:spPr>
        <p:txBody>
          <a:bodyPr anchor="b"/>
          <a:lstStyle>
            <a:lvl1pPr marL="233363"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SHINE: Seattle’s Hub for Industry-driven Nanotechnology Education</a:t>
            </a:r>
            <a:endParaRPr lang="en-US"/>
          </a:p>
        </p:txBody>
      </p:sp>
      <p:sp>
        <p:nvSpPr>
          <p:cNvPr id="5" name="Footer Placeholder 4"/>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81600" y="609600"/>
            <a:ext cx="3493901" cy="3200400"/>
          </a:xfrm>
          <a:prstGeom prst="rect">
            <a:avLst/>
          </a:prstGeom>
        </p:spPr>
      </p:pic>
    </p:spTree>
    <p:extLst>
      <p:ext uri="{BB962C8B-B14F-4D97-AF65-F5344CB8AC3E}">
        <p14:creationId xmlns:p14="http://schemas.microsoft.com/office/powerpoint/2010/main" val="2896102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523274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28600" y="5486400"/>
            <a:ext cx="4268788" cy="639762"/>
          </a:xfrm>
        </p:spPr>
        <p:txBody>
          <a:bodyPr anchor="b"/>
          <a:lstStyle>
            <a:lvl1pPr marL="117475"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1524000"/>
            <a:ext cx="4268788" cy="3951288"/>
          </a:xfrm>
        </p:spPr>
        <p:txBody>
          <a:bodyPr/>
          <a:lstStyle>
            <a:lvl1pPr marL="117475" indent="0">
              <a:buFontTx/>
              <a:buNone/>
              <a:defRPr sz="2400"/>
            </a:lvl1pPr>
            <a:lvl2pPr marL="457200" indent="0">
              <a:buFontTx/>
              <a:buNone/>
              <a:defRPr sz="2000"/>
            </a:lvl2pPr>
            <a:lvl3pPr marL="914400" indent="0">
              <a:buFontTx/>
              <a:buNone/>
              <a:defRPr sz="1800"/>
            </a:lvl3pPr>
            <a:lvl4pPr marL="1371600" indent="0">
              <a:buFontTx/>
              <a:buNone/>
              <a:defRPr sz="1600"/>
            </a:lvl4pPr>
            <a:lvl5pPr marL="1828800" indent="0">
              <a:buFontTx/>
              <a:buNone/>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194175" cy="639762"/>
          </a:xfrm>
        </p:spPr>
        <p:txBody>
          <a:bodyPr anchor="b"/>
          <a:lstStyle>
            <a:lvl1pPr marL="117475"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194175" cy="3951288"/>
          </a:xfrm>
        </p:spPr>
        <p:txBody>
          <a:bodyPr/>
          <a:lstStyle>
            <a:lvl1pPr marL="117475" indent="0">
              <a:buFontTx/>
              <a:buNone/>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SHINE: Seattle’s Hub for Industry-driven Nanotechnology Education</a:t>
            </a:r>
            <a:endParaRPr lang="en-US"/>
          </a:p>
        </p:txBody>
      </p:sp>
      <p:sp>
        <p:nvSpPr>
          <p:cNvPr id="8" name="Footer Placeholder 7"/>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890909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SHINE: Seattle’s Hub for Industry-driven Nanotechnology Education</a:t>
            </a:r>
            <a:endParaRPr lang="en-US"/>
          </a:p>
        </p:txBody>
      </p:sp>
      <p:sp>
        <p:nvSpPr>
          <p:cNvPr id="4" name="Footer Placeholder 3"/>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768496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SHINE: Seattle’s Hub for Industry-driven Nanotechnology Education</a:t>
            </a:r>
            <a:endParaRPr lang="en-US"/>
          </a:p>
        </p:txBody>
      </p:sp>
      <p:sp>
        <p:nvSpPr>
          <p:cNvPr id="3" name="Footer Placeholder 2"/>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325810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solidFill>
            <a:schemeClr val="accent1"/>
          </a:solidFill>
        </p:spPr>
        <p:txBody>
          <a:bodyPr anchor="b"/>
          <a:lstStyle>
            <a:lvl1pPr marL="117475" indent="0"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marL="0" indent="233363">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p:txBody>
      </p:sp>
      <p:sp>
        <p:nvSpPr>
          <p:cNvPr id="4" name="Text Placeholder 3"/>
          <p:cNvSpPr>
            <a:spLocks noGrp="1"/>
          </p:cNvSpPr>
          <p:nvPr>
            <p:ph type="body" sz="half" idx="2"/>
          </p:nvPr>
        </p:nvSpPr>
        <p:spPr>
          <a:xfrm>
            <a:off x="457200" y="1435100"/>
            <a:ext cx="3008313" cy="4691063"/>
          </a:xfrm>
          <a:solidFill>
            <a:schemeClr val="tx2"/>
          </a:solidFill>
        </p:spPr>
        <p:txBody>
          <a:bodyPr/>
          <a:lstStyle>
            <a:lvl1pPr marL="117475"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2460857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p:txBody>
          <a:bodyPr/>
          <a:lstStyle>
            <a:lvl1pPr algn="l">
              <a:defRPr/>
            </a:lvl1pPr>
          </a:lstStyle>
          <a:p>
            <a:r>
              <a:rPr lang="en-US" dirty="0" smtClean="0"/>
              <a:t>This material is based upon work supported by the National Science Foundation </a:t>
            </a:r>
          </a:p>
          <a:p>
            <a:r>
              <a:rPr lang="en-US" dirty="0" smtClean="0"/>
              <a:t>under Grant Number 1204279.</a:t>
            </a: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pPr/>
              <a:t>‹#›</a:t>
            </a:fld>
            <a:endParaRPr lang="en-US"/>
          </a:p>
        </p:txBody>
      </p:sp>
    </p:spTree>
    <p:extLst>
      <p:ext uri="{BB962C8B-B14F-4D97-AF65-F5344CB8AC3E}">
        <p14:creationId xmlns:p14="http://schemas.microsoft.com/office/powerpoint/2010/main" val="1509852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52400" y="6356350"/>
            <a:ext cx="24384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SHINE: Seattle’s Hub for Industry-driven Nanotechnology Education</a:t>
            </a:r>
            <a:endParaRPr lang="en-US" dirty="0"/>
          </a:p>
        </p:txBody>
      </p:sp>
      <p:sp>
        <p:nvSpPr>
          <p:cNvPr id="5" name="Footer Placeholder 4"/>
          <p:cNvSpPr>
            <a:spLocks noGrp="1"/>
          </p:cNvSpPr>
          <p:nvPr>
            <p:ph type="ftr" sz="quarter" idx="3"/>
          </p:nvPr>
        </p:nvSpPr>
        <p:spPr>
          <a:xfrm>
            <a:off x="2743200" y="6356350"/>
            <a:ext cx="6172200" cy="365125"/>
          </a:xfrm>
          <a:prstGeom prst="rect">
            <a:avLst/>
          </a:prstGeom>
        </p:spPr>
        <p:txBody>
          <a:bodyPr vert="horz" lIns="91440" tIns="45720" rIns="91440" bIns="45720" rtlCol="0" anchor="ctr"/>
          <a:lstStyle>
            <a:lvl1pPr algn="ctr">
              <a:defRPr sz="1200">
                <a:solidFill>
                  <a:schemeClr val="tx1"/>
                </a:solidFill>
              </a:defRPr>
            </a:lvl1pPr>
          </a:lstStyle>
          <a:p>
            <a:pPr algn="l"/>
            <a:r>
              <a:rPr lang="en-US" dirty="0" smtClean="0"/>
              <a:t>This material is based upon work supported by the National Science Foundation </a:t>
            </a:r>
          </a:p>
          <a:p>
            <a:pPr algn="l"/>
            <a:r>
              <a:rPr lang="en-US" dirty="0" smtClean="0"/>
              <a:t>under Grant Number 1204279.</a:t>
            </a:r>
            <a:endParaRPr lang="en-US" dirty="0"/>
          </a:p>
        </p:txBody>
      </p:sp>
    </p:spTree>
    <p:extLst>
      <p:ext uri="{BB962C8B-B14F-4D97-AF65-F5344CB8AC3E}">
        <p14:creationId xmlns:p14="http://schemas.microsoft.com/office/powerpoint/2010/main" val="2690213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p:txStyles>
    <p:titleStyle>
      <a:lvl1pPr marL="233363" indent="0"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spcAft>
          <a:spcPts val="600"/>
        </a:spcAft>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gif"/></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844853"/>
            <a:ext cx="7772400" cy="1446550"/>
          </a:xfrm>
        </p:spPr>
        <p:txBody>
          <a:bodyPr/>
          <a:lstStyle/>
          <a:p>
            <a:r>
              <a:rPr lang="en-US" dirty="0"/>
              <a:t>Nanoparticle Synthesis and Applications</a:t>
            </a:r>
          </a:p>
        </p:txBody>
      </p:sp>
    </p:spTree>
    <p:extLst>
      <p:ext uri="{BB962C8B-B14F-4D97-AF65-F5344CB8AC3E}">
        <p14:creationId xmlns:p14="http://schemas.microsoft.com/office/powerpoint/2010/main" val="1913467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10</a:t>
            </a:fld>
            <a:endParaRPr lang="en-US"/>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2009427202"/>
              </p:ext>
            </p:extLst>
          </p:nvPr>
        </p:nvGraphicFramePr>
        <p:xfrm>
          <a:off x="0" y="1096963"/>
          <a:ext cx="9148314" cy="573024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4</a:t>
                      </a:r>
                    </a:p>
                  </a:txBody>
                  <a:tcPr anchor="ctr"/>
                </a:tc>
                <a:tc>
                  <a:txBody>
                    <a:bodyPr/>
                    <a:lstStyle/>
                    <a:p>
                      <a:pPr marL="231775" lvl="0" indent="0" eaLnBrk="1" hangingPunct="1">
                        <a:spcBef>
                          <a:spcPct val="0"/>
                        </a:spcBef>
                        <a:buFont typeface="Wingdings 2" pitchFamily="18" charset="2"/>
                        <a:buNone/>
                        <a:tabLst/>
                      </a:pPr>
                      <a:r>
                        <a:rPr lang="en-US" sz="1600" b="0" i="0" kern="1200" dirty="0" smtClean="0">
                          <a:solidFill>
                            <a:schemeClr val="dk1"/>
                          </a:solidFill>
                          <a:latin typeface="+mn-lt"/>
                          <a:ea typeface="+mn-ea"/>
                          <a:cs typeface="+mn-cs"/>
                        </a:rPr>
                        <a:t>Socks. </a:t>
                      </a:r>
                      <a:r>
                        <a:rPr lang="en-US" sz="1600" b="0" i="0" kern="1200" dirty="0" err="1" smtClean="0">
                          <a:solidFill>
                            <a:schemeClr val="dk1"/>
                          </a:solidFill>
                          <a:latin typeface="+mn-lt"/>
                          <a:ea typeface="+mn-ea"/>
                          <a:cs typeface="+mn-cs"/>
                        </a:rPr>
                        <a:t>TopNews</a:t>
                      </a:r>
                      <a:r>
                        <a:rPr lang="en-US" sz="1600" b="0" i="0" kern="1200" dirty="0" smtClean="0">
                          <a:solidFill>
                            <a:schemeClr val="dk1"/>
                          </a:solidFill>
                          <a:latin typeface="+mn-lt"/>
                          <a:ea typeface="+mn-ea"/>
                          <a:cs typeface="+mn-cs"/>
                        </a:rPr>
                        <a:t>. [</a:t>
                      </a:r>
                      <a:r>
                        <a:rPr lang="en-US" sz="1600" b="0" i="1" kern="1200" dirty="0" smtClean="0">
                          <a:solidFill>
                            <a:schemeClr val="dk1"/>
                          </a:solidFill>
                          <a:latin typeface="+mn-lt"/>
                          <a:ea typeface="+mn-ea"/>
                          <a:cs typeface="+mn-cs"/>
                        </a:rPr>
                        <a:t>Online Image</a:t>
                      </a:r>
                      <a:r>
                        <a:rPr lang="en-US" sz="1600" b="0" i="0" kern="1200" dirty="0" smtClean="0">
                          <a:solidFill>
                            <a:schemeClr val="dk1"/>
                          </a:solidFill>
                          <a:latin typeface="+mn-lt"/>
                          <a:ea typeface="+mn-ea"/>
                          <a:cs typeface="+mn-cs"/>
                        </a:rPr>
                        <a:t>] 10 Aug., 2010. &lt;http://</a:t>
                      </a:r>
                      <a:r>
                        <a:rPr lang="en-US" sz="1600" b="0" i="0" kern="1200" dirty="0" err="1" smtClean="0">
                          <a:solidFill>
                            <a:schemeClr val="dk1"/>
                          </a:solidFill>
                          <a:latin typeface="+mn-lt"/>
                          <a:ea typeface="+mn-ea"/>
                          <a:cs typeface="+mn-cs"/>
                        </a:rPr>
                        <a:t>www.topnews.in</a:t>
                      </a:r>
                      <a:r>
                        <a:rPr lang="en-US" sz="1600" b="0" i="0" kern="1200" dirty="0" smtClean="0">
                          <a:solidFill>
                            <a:schemeClr val="dk1"/>
                          </a:solidFill>
                          <a:latin typeface="+mn-lt"/>
                          <a:ea typeface="+mn-ea"/>
                          <a:cs typeface="+mn-cs"/>
                        </a:rPr>
                        <a:t>/health/your-non-stinky-sock-might-be-killing-environment-21882&gt;</a:t>
                      </a:r>
                    </a:p>
                    <a:p>
                      <a:pPr marL="231775" indent="0" eaLnBrk="1" hangingPunct="1">
                        <a:spcBef>
                          <a:spcPct val="0"/>
                        </a:spcBef>
                        <a:buFont typeface="Wingdings 2" pitchFamily="18" charset="2"/>
                        <a:buNone/>
                        <a:tabLst/>
                      </a:pPr>
                      <a:endParaRPr lang="en-US" sz="1600" b="0" i="0" kern="1200" dirty="0" smtClean="0">
                        <a:solidFill>
                          <a:schemeClr val="dk1"/>
                        </a:solidFill>
                        <a:latin typeface="+mn-lt"/>
                        <a:ea typeface="+mn-ea"/>
                        <a:cs typeface="+mn-cs"/>
                      </a:endParaRP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r>
                        <a:rPr lang="en-US" sz="1600" b="0" i="0" kern="1200" dirty="0" smtClean="0">
                          <a:solidFill>
                            <a:schemeClr val="dk1"/>
                          </a:solidFill>
                          <a:latin typeface="+mn-lt"/>
                          <a:ea typeface="+mn-ea"/>
                          <a:cs typeface="+mn-cs"/>
                        </a:rPr>
                        <a:t>Paints. Scientific American. [</a:t>
                      </a:r>
                      <a:r>
                        <a:rPr lang="en-US" sz="1600" b="0" i="1" kern="1200" dirty="0" smtClean="0">
                          <a:solidFill>
                            <a:schemeClr val="dk1"/>
                          </a:solidFill>
                          <a:latin typeface="+mn-lt"/>
                          <a:ea typeface="+mn-ea"/>
                          <a:cs typeface="+mn-cs"/>
                        </a:rPr>
                        <a:t>Online Image</a:t>
                      </a:r>
                      <a:r>
                        <a:rPr lang="en-US" sz="1600" b="0" i="0" kern="1200" dirty="0" smtClean="0">
                          <a:solidFill>
                            <a:schemeClr val="dk1"/>
                          </a:solidFill>
                          <a:latin typeface="+mn-lt"/>
                          <a:ea typeface="+mn-ea"/>
                          <a:cs typeface="+mn-cs"/>
                        </a:rPr>
                        <a:t>] 10 Aug., 2010. &lt;http://</a:t>
                      </a:r>
                      <a:r>
                        <a:rPr lang="en-US" sz="1600" b="0" i="0" kern="1200" dirty="0" err="1" smtClean="0">
                          <a:solidFill>
                            <a:schemeClr val="dk1"/>
                          </a:solidFill>
                          <a:latin typeface="+mn-lt"/>
                          <a:ea typeface="+mn-ea"/>
                          <a:cs typeface="+mn-cs"/>
                        </a:rPr>
                        <a:t>www.scientificamerican.com</a:t>
                      </a:r>
                      <a:r>
                        <a:rPr lang="en-US" sz="1600" b="0" i="0" kern="1200" dirty="0" smtClean="0">
                          <a:solidFill>
                            <a:schemeClr val="dk1"/>
                          </a:solidFill>
                          <a:latin typeface="+mn-lt"/>
                          <a:ea typeface="+mn-ea"/>
                          <a:cs typeface="+mn-cs"/>
                        </a:rPr>
                        <a:t>/</a:t>
                      </a:r>
                      <a:r>
                        <a:rPr lang="en-US" sz="1600" b="0" i="0" kern="1200" dirty="0" err="1" smtClean="0">
                          <a:solidFill>
                            <a:schemeClr val="dk1"/>
                          </a:solidFill>
                          <a:latin typeface="+mn-lt"/>
                          <a:ea typeface="+mn-ea"/>
                          <a:cs typeface="+mn-cs"/>
                        </a:rPr>
                        <a:t>article.cfm?id</a:t>
                      </a:r>
                      <a:r>
                        <a:rPr lang="en-US" sz="1600" b="0" i="0" kern="1200" dirty="0" smtClean="0">
                          <a:solidFill>
                            <a:schemeClr val="dk1"/>
                          </a:solidFill>
                          <a:latin typeface="+mn-lt"/>
                          <a:ea typeface="+mn-ea"/>
                          <a:cs typeface="+mn-cs"/>
                        </a:rPr>
                        <a:t>=silver-coating-fights-microbes&gt;</a:t>
                      </a: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endParaRPr lang="en-US" sz="1600" b="0" i="0" kern="1200" noProof="0" dirty="0" smtClean="0">
                        <a:solidFill>
                          <a:schemeClr val="dk1"/>
                        </a:solidFill>
                        <a:latin typeface="+mn-lt"/>
                        <a:ea typeface="+mn-ea"/>
                        <a:cs typeface="+mn-cs"/>
                      </a:endParaRP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r>
                        <a:rPr lang="en-US" sz="1600" b="0" dirty="0" smtClean="0"/>
                        <a:t>Pacifier. </a:t>
                      </a:r>
                      <a:r>
                        <a:rPr lang="en-US" sz="1600" b="0" i="0" dirty="0" smtClean="0"/>
                        <a:t>Beyond Pesticides.</a:t>
                      </a:r>
                      <a:r>
                        <a:rPr lang="en-US" sz="1600" b="0" dirty="0" smtClean="0"/>
                        <a:t> [</a:t>
                      </a:r>
                      <a:r>
                        <a:rPr lang="en-US" sz="1600" b="0" i="1" dirty="0" smtClean="0"/>
                        <a:t>Online Image</a:t>
                      </a:r>
                      <a:r>
                        <a:rPr lang="en-US" sz="1600" b="0" dirty="0" smtClean="0"/>
                        <a:t>] 10 Aug., 2010. &lt;http://</a:t>
                      </a:r>
                      <a:r>
                        <a:rPr lang="en-US" sz="1600" b="0" dirty="0" err="1" smtClean="0"/>
                        <a:t>www.beyondpesticides.org</a:t>
                      </a:r>
                      <a:r>
                        <a:rPr lang="en-US" sz="1600" b="0" dirty="0" smtClean="0"/>
                        <a:t>/antibacterial/health/</a:t>
                      </a:r>
                      <a:r>
                        <a:rPr lang="en-US" sz="1600" b="0" dirty="0" err="1" smtClean="0"/>
                        <a:t>nano.htm</a:t>
                      </a:r>
                      <a:r>
                        <a:rPr lang="en-US" sz="1600" b="0" dirty="0" smtClean="0"/>
                        <a:t>&gt;</a:t>
                      </a: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endParaRPr lang="en-US" sz="1600" b="0" dirty="0" smtClean="0"/>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r>
                        <a:rPr lang="en-US" sz="1600" b="0" i="0" dirty="0" smtClean="0"/>
                        <a:t>Silver Strip. Colloidal Silver Australia for All Silver Generators and Products. [</a:t>
                      </a:r>
                      <a:r>
                        <a:rPr lang="en-US" sz="1600" b="0" i="1" dirty="0" smtClean="0"/>
                        <a:t>Online</a:t>
                      </a:r>
                      <a:r>
                        <a:rPr lang="en-US" sz="1600" b="0" i="1" baseline="0" dirty="0" smtClean="0"/>
                        <a:t> Image]</a:t>
                      </a:r>
                      <a:r>
                        <a:rPr lang="en-US" sz="1600" b="0" dirty="0" smtClean="0"/>
                        <a:t> 10 Aug. 2010</a:t>
                      </a: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r>
                        <a:rPr lang="en-US" sz="1600" b="0" dirty="0" smtClean="0"/>
                        <a:t>&lt;http://</a:t>
                      </a:r>
                      <a:r>
                        <a:rPr lang="en-US" sz="1600" b="0" dirty="0" err="1" smtClean="0"/>
                        <a:t>www.colloidal-silver.com.au</a:t>
                      </a:r>
                      <a:r>
                        <a:rPr lang="en-US" sz="1600" b="0" dirty="0" smtClean="0"/>
                        <a:t>/&gt;</a:t>
                      </a:r>
                    </a:p>
                    <a:p>
                      <a:pPr marL="231775" marR="0" indent="0" algn="l" defTabSz="914400" rtl="0" eaLnBrk="1" fontAlgn="auto" latinLnBrk="0" hangingPunct="1">
                        <a:lnSpc>
                          <a:spcPct val="100000"/>
                        </a:lnSpc>
                        <a:spcBef>
                          <a:spcPct val="0"/>
                        </a:spcBef>
                        <a:spcAft>
                          <a:spcPts val="0"/>
                        </a:spcAft>
                        <a:buClrTx/>
                        <a:buSzTx/>
                        <a:buFont typeface="Wingdings 2" pitchFamily="18" charset="2"/>
                        <a:buNone/>
                        <a:tabLst/>
                        <a:defRPr/>
                      </a:pPr>
                      <a:endParaRPr lang="en-US" sz="1600" b="0" i="0" kern="1200" noProof="0" dirty="0" smtClean="0">
                        <a:solidFill>
                          <a:schemeClr val="dk1"/>
                        </a:solidFill>
                        <a:latin typeface="+mn-lt"/>
                        <a:ea typeface="+mn-ea"/>
                        <a:cs typeface="+mn-cs"/>
                      </a:endParaRPr>
                    </a:p>
                  </a:txBody>
                  <a:tcPr marR="365760" marT="91440" marB="91440"/>
                </a:tc>
              </a:tr>
              <a:tr h="0">
                <a:tc>
                  <a:txBody>
                    <a:bodyPr/>
                    <a:lstStyle/>
                    <a:p>
                      <a:pPr algn="ctr"/>
                      <a:r>
                        <a:rPr lang="en-US" sz="1600" b="1" dirty="0" smtClean="0"/>
                        <a:t>Slide 9</a:t>
                      </a:r>
                      <a:endParaRPr lang="en-US" sz="1600" b="1" dirty="0"/>
                    </a:p>
                  </a:txBody>
                  <a:tcPr anchor="ctr"/>
                </a:tc>
                <a:tc>
                  <a:txBody>
                    <a:bodyPr/>
                    <a:lstStyle/>
                    <a:p>
                      <a:pPr marL="231775" indent="0">
                        <a:spcBef>
                          <a:spcPct val="0"/>
                        </a:spcBef>
                        <a:tabLst/>
                      </a:pPr>
                      <a:r>
                        <a:rPr lang="en-US" sz="1600" dirty="0" smtClean="0"/>
                        <a:t>Pregnancy</a:t>
                      </a:r>
                      <a:r>
                        <a:rPr lang="en-US" sz="1600" baseline="0" dirty="0" smtClean="0"/>
                        <a:t> Test. Wikipedia. [</a:t>
                      </a:r>
                      <a:r>
                        <a:rPr lang="en-US" sz="1600" i="1" baseline="0" dirty="0" smtClean="0"/>
                        <a:t>Online Image</a:t>
                      </a:r>
                      <a:r>
                        <a:rPr lang="en-US" sz="1600" i="0" baseline="0" dirty="0" smtClean="0"/>
                        <a:t>] 8 July, 2017.</a:t>
                      </a:r>
                    </a:p>
                    <a:p>
                      <a:pPr marL="231775" indent="0">
                        <a:spcBef>
                          <a:spcPct val="0"/>
                        </a:spcBef>
                        <a:tabLst/>
                      </a:pPr>
                      <a:r>
                        <a:rPr lang="en-US" sz="1600" i="0" baseline="0" dirty="0" smtClean="0"/>
                        <a:t>&lt;https://</a:t>
                      </a:r>
                      <a:r>
                        <a:rPr lang="en-US" sz="1600" i="0" baseline="0" dirty="0" err="1" smtClean="0"/>
                        <a:t>en.wikipedia.org</a:t>
                      </a:r>
                      <a:r>
                        <a:rPr lang="en-US" sz="1600" i="0" baseline="0" dirty="0" smtClean="0"/>
                        <a:t>/wiki/</a:t>
                      </a:r>
                      <a:r>
                        <a:rPr lang="en-US" sz="1600" i="0" baseline="0" dirty="0" err="1" smtClean="0"/>
                        <a:t>HCG_pregnancy_strip_test</a:t>
                      </a:r>
                      <a:r>
                        <a:rPr lang="en-US" sz="1600" i="0" baseline="0" dirty="0" smtClean="0"/>
                        <a:t>&gt;</a:t>
                      </a:r>
                      <a:endParaRPr lang="en-US" sz="1600" dirty="0" smtClean="0"/>
                    </a:p>
                    <a:p>
                      <a:pPr marL="231775" indent="0">
                        <a:spcBef>
                          <a:spcPct val="0"/>
                        </a:spcBef>
                        <a:tabLst/>
                      </a:pPr>
                      <a:endParaRPr lang="en-US" sz="1600" dirty="0" smtClean="0"/>
                    </a:p>
                    <a:p>
                      <a:pPr marL="231775" indent="0">
                        <a:spcBef>
                          <a:spcPct val="0"/>
                        </a:spcBef>
                        <a:tabLst/>
                      </a:pPr>
                      <a:r>
                        <a:rPr lang="en-US" sz="1600" dirty="0" smtClean="0"/>
                        <a:t>Gold </a:t>
                      </a:r>
                      <a:r>
                        <a:rPr lang="en-US" sz="1600" dirty="0" err="1" smtClean="0"/>
                        <a:t>Nanorods</a:t>
                      </a:r>
                      <a:r>
                        <a:rPr lang="en-US" sz="1600" dirty="0" smtClean="0"/>
                        <a:t> Diagnose Colon Cancer. Mizzou Magazine. [</a:t>
                      </a:r>
                      <a:r>
                        <a:rPr lang="en-US" sz="1600" i="1" dirty="0" smtClean="0"/>
                        <a:t>Online</a:t>
                      </a:r>
                      <a:r>
                        <a:rPr lang="en-US" sz="1600" i="1" baseline="0" dirty="0" smtClean="0"/>
                        <a:t> Image]</a:t>
                      </a:r>
                      <a:r>
                        <a:rPr lang="en-US" sz="1600" dirty="0" smtClean="0"/>
                        <a:t> 11 July 2013.</a:t>
                      </a:r>
                    </a:p>
                    <a:p>
                      <a:pPr marL="231775" indent="0">
                        <a:spcBef>
                          <a:spcPct val="0"/>
                        </a:spcBef>
                        <a:tabLst/>
                      </a:pPr>
                      <a:r>
                        <a:rPr lang="en-US" sz="1600" dirty="0" smtClean="0"/>
                        <a:t>&lt; http://</a:t>
                      </a:r>
                      <a:r>
                        <a:rPr lang="en-US" sz="1600" dirty="0" err="1" smtClean="0"/>
                        <a:t>mizzoumag.missouri.edu</a:t>
                      </a:r>
                      <a:r>
                        <a:rPr lang="en-US" sz="1600" dirty="0" smtClean="0"/>
                        <a:t>/2012/11/gold-</a:t>
                      </a:r>
                      <a:r>
                        <a:rPr lang="en-US" sz="1600" dirty="0" err="1" smtClean="0"/>
                        <a:t>nanorods</a:t>
                      </a:r>
                      <a:r>
                        <a:rPr lang="en-US" sz="1600" dirty="0" smtClean="0"/>
                        <a:t>-diagnose-colon-cancer/&gt;</a:t>
                      </a:r>
                      <a:endParaRPr lang="en-US" sz="1600" dirty="0"/>
                    </a:p>
                  </a:txBody>
                  <a:tcPr marR="365760" marT="91440" marB="91440"/>
                </a:tc>
              </a:tr>
            </a:tbl>
          </a:graphicData>
        </a:graphic>
      </p:graphicFrame>
    </p:spTree>
    <p:extLst>
      <p:ext uri="{BB962C8B-B14F-4D97-AF65-F5344CB8AC3E}">
        <p14:creationId xmlns:p14="http://schemas.microsoft.com/office/powerpoint/2010/main" val="636633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547"/>
            <a:ext cx="9144000" cy="1097280"/>
          </a:xfrm>
        </p:spPr>
        <p:txBody>
          <a:bodyPr/>
          <a:lstStyle/>
          <a:p>
            <a:r>
              <a:rPr lang="en-US" dirty="0" smtClean="0"/>
              <a:t>Additional Resources</a:t>
            </a:r>
            <a:endParaRPr lang="en-US" dirty="0"/>
          </a:p>
        </p:txBody>
      </p:sp>
    </p:spTree>
    <p:extLst>
      <p:ext uri="{BB962C8B-B14F-4D97-AF65-F5344CB8AC3E}">
        <p14:creationId xmlns:p14="http://schemas.microsoft.com/office/powerpoint/2010/main" val="1439208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Silver Nanoparticles</a:t>
            </a:r>
            <a:endParaRPr lang="en-US" dirty="0"/>
          </a:p>
        </p:txBody>
      </p:sp>
      <p:sp>
        <p:nvSpPr>
          <p:cNvPr id="3" name="Content Placeholder 2"/>
          <p:cNvSpPr>
            <a:spLocks noGrp="1"/>
          </p:cNvSpPr>
          <p:nvPr>
            <p:ph idx="4294967295"/>
          </p:nvPr>
        </p:nvSpPr>
        <p:spPr>
          <a:xfrm>
            <a:off x="0" y="1981200"/>
            <a:ext cx="9144000" cy="4144963"/>
          </a:xfrm>
        </p:spPr>
        <p:txBody>
          <a:bodyPr>
            <a:normAutofit/>
          </a:bodyPr>
          <a:lstStyle/>
          <a:p>
            <a:pPr marL="265176" indent="-265176" eaLnBrk="1" fontAlgn="auto" hangingPunct="1">
              <a:spcAft>
                <a:spcPts val="0"/>
              </a:spcAft>
              <a:defRPr/>
            </a:pPr>
            <a:r>
              <a:rPr lang="en-US" dirty="0" smtClean="0"/>
              <a:t>   Range of yellowish colors depending on size</a:t>
            </a:r>
          </a:p>
          <a:p>
            <a:pPr marL="948690" lvl="2" indent="-201168">
              <a:spcAft>
                <a:spcPts val="0"/>
              </a:spcAft>
              <a:buFont typeface="Verdana"/>
              <a:buChar char="◦"/>
              <a:defRPr/>
            </a:pPr>
            <a:r>
              <a:rPr lang="en-US" dirty="0" smtClean="0"/>
              <a:t>Used to make yellow stained glass</a:t>
            </a:r>
          </a:p>
          <a:p>
            <a:pPr marL="548640" lvl="1" indent="-201168" eaLnBrk="1" fontAlgn="auto" hangingPunct="1">
              <a:spcAft>
                <a:spcPts val="0"/>
              </a:spcAft>
              <a:buFont typeface="Verdana"/>
              <a:buChar char="◦"/>
              <a:defRPr/>
            </a:pPr>
            <a:endParaRPr lang="en-US" dirty="0" smtClean="0"/>
          </a:p>
          <a:p>
            <a:pPr marL="265176" indent="-265176" eaLnBrk="1" fontAlgn="auto" hangingPunct="1">
              <a:spcAft>
                <a:spcPts val="0"/>
              </a:spcAft>
              <a:defRPr/>
            </a:pPr>
            <a:r>
              <a:rPr lang="en-US" dirty="0" smtClean="0"/>
              <a:t>   Antimicrobial</a:t>
            </a:r>
          </a:p>
          <a:p>
            <a:pPr marL="948690" lvl="2" indent="-201168">
              <a:spcAft>
                <a:spcPts val="0"/>
              </a:spcAft>
              <a:buFont typeface="Verdana"/>
              <a:buChar char="◦"/>
              <a:defRPr/>
            </a:pPr>
            <a:r>
              <a:rPr lang="en-US" dirty="0" smtClean="0"/>
              <a:t>Break down the cell membrane destroying the cell</a:t>
            </a:r>
          </a:p>
          <a:p>
            <a:pPr marL="0" indent="0" eaLnBrk="1" fontAlgn="auto" hangingPunct="1">
              <a:spcAft>
                <a:spcPts val="0"/>
              </a:spcAft>
              <a:buFont typeface="Wingdings 2"/>
              <a:buNone/>
              <a:defRPr/>
            </a:pPr>
            <a:endParaRPr lang="en-US" dirty="0" smtClean="0"/>
          </a:p>
        </p:txBody>
      </p:sp>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2</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608372" y="1219200"/>
            <a:ext cx="3792428" cy="5127652"/>
            <a:chOff x="2395592" y="772682"/>
            <a:chExt cx="4217987" cy="5731908"/>
          </a:xfrm>
        </p:grpSpPr>
        <p:sp>
          <p:nvSpPr>
            <p:cNvPr id="6" name="Can 5"/>
            <p:cNvSpPr/>
            <p:nvPr/>
          </p:nvSpPr>
          <p:spPr>
            <a:xfrm>
              <a:off x="2395592" y="772682"/>
              <a:ext cx="4217987" cy="5731908"/>
            </a:xfrm>
            <a:prstGeom prst="can">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en-US"/>
            </a:p>
          </p:txBody>
        </p:sp>
        <p:grpSp>
          <p:nvGrpSpPr>
            <p:cNvPr id="4" name="Group 3"/>
            <p:cNvGrpSpPr/>
            <p:nvPr/>
          </p:nvGrpSpPr>
          <p:grpSpPr>
            <a:xfrm>
              <a:off x="2535292" y="1746554"/>
              <a:ext cx="4011612" cy="4419600"/>
              <a:chOff x="2535292" y="1746554"/>
              <a:chExt cx="4011612" cy="4419600"/>
            </a:xfrm>
          </p:grpSpPr>
          <p:sp>
            <p:nvSpPr>
              <p:cNvPr id="27" name="Oval 26"/>
              <p:cNvSpPr/>
              <p:nvPr/>
            </p:nvSpPr>
            <p:spPr>
              <a:xfrm>
                <a:off x="4022779" y="4946954"/>
                <a:ext cx="692150"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42" name="Oval 41"/>
              <p:cNvSpPr/>
              <p:nvPr/>
            </p:nvSpPr>
            <p:spPr>
              <a:xfrm>
                <a:off x="4708579" y="5099354"/>
                <a:ext cx="1028700" cy="97472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000" b="1" dirty="0"/>
                  <a:t>Citrate</a:t>
                </a:r>
              </a:p>
            </p:txBody>
          </p:sp>
          <p:sp>
            <p:nvSpPr>
              <p:cNvPr id="47" name="Oval 46"/>
              <p:cNvSpPr/>
              <p:nvPr/>
            </p:nvSpPr>
            <p:spPr>
              <a:xfrm>
                <a:off x="4784779" y="4032554"/>
                <a:ext cx="693738"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48" name="Oval 47"/>
              <p:cNvSpPr/>
              <p:nvPr/>
            </p:nvSpPr>
            <p:spPr>
              <a:xfrm>
                <a:off x="2714679" y="2840342"/>
                <a:ext cx="1028700" cy="97631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000" b="1" dirty="0"/>
                  <a:t>Citrate</a:t>
                </a:r>
              </a:p>
            </p:txBody>
          </p:sp>
          <p:sp>
            <p:nvSpPr>
              <p:cNvPr id="49" name="Oval 48"/>
              <p:cNvSpPr/>
              <p:nvPr/>
            </p:nvSpPr>
            <p:spPr>
              <a:xfrm>
                <a:off x="3641779" y="3956354"/>
                <a:ext cx="1027113" cy="97631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000" b="1" dirty="0"/>
                  <a:t>Citrate</a:t>
                </a:r>
              </a:p>
            </p:txBody>
          </p:sp>
          <p:sp>
            <p:nvSpPr>
              <p:cNvPr id="50" name="Oval 49"/>
              <p:cNvSpPr/>
              <p:nvPr/>
            </p:nvSpPr>
            <p:spPr>
              <a:xfrm>
                <a:off x="5519792" y="3408667"/>
                <a:ext cx="1027112" cy="97472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000" b="1" dirty="0"/>
                  <a:t>Citrate</a:t>
                </a:r>
              </a:p>
            </p:txBody>
          </p:sp>
          <p:sp>
            <p:nvSpPr>
              <p:cNvPr id="51" name="Oval 50"/>
              <p:cNvSpPr/>
              <p:nvPr/>
            </p:nvSpPr>
            <p:spPr>
              <a:xfrm>
                <a:off x="4632379" y="2279954"/>
                <a:ext cx="1028700" cy="97631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000" b="1" dirty="0"/>
                  <a:t>Citrate</a:t>
                </a:r>
              </a:p>
            </p:txBody>
          </p:sp>
          <p:sp>
            <p:nvSpPr>
              <p:cNvPr id="52" name="Oval 51"/>
              <p:cNvSpPr/>
              <p:nvPr/>
            </p:nvSpPr>
            <p:spPr>
              <a:xfrm>
                <a:off x="2547992" y="4713592"/>
                <a:ext cx="1027112" cy="97631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en-US" sz="1000" b="1" dirty="0"/>
                  <a:t>Citrate</a:t>
                </a:r>
              </a:p>
            </p:txBody>
          </p:sp>
          <p:sp>
            <p:nvSpPr>
              <p:cNvPr id="53" name="Oval 52"/>
              <p:cNvSpPr/>
              <p:nvPr/>
            </p:nvSpPr>
            <p:spPr>
              <a:xfrm>
                <a:off x="2882954" y="3937304"/>
                <a:ext cx="692150"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54" name="Oval 53"/>
              <p:cNvSpPr/>
              <p:nvPr/>
            </p:nvSpPr>
            <p:spPr>
              <a:xfrm>
                <a:off x="3830692" y="2953054"/>
                <a:ext cx="692150"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55" name="Oval 54"/>
              <p:cNvSpPr/>
              <p:nvPr/>
            </p:nvSpPr>
            <p:spPr>
              <a:xfrm>
                <a:off x="5775379" y="2660954"/>
                <a:ext cx="692150"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56" name="Oval 55"/>
              <p:cNvSpPr/>
              <p:nvPr/>
            </p:nvSpPr>
            <p:spPr>
              <a:xfrm>
                <a:off x="2535292" y="2127554"/>
                <a:ext cx="693737"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57" name="Oval 56"/>
              <p:cNvSpPr/>
              <p:nvPr/>
            </p:nvSpPr>
            <p:spPr>
              <a:xfrm>
                <a:off x="4098979" y="1975154"/>
                <a:ext cx="693738"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58" name="Oval 57"/>
              <p:cNvSpPr/>
              <p:nvPr/>
            </p:nvSpPr>
            <p:spPr>
              <a:xfrm>
                <a:off x="5853167" y="5386692"/>
                <a:ext cx="692150" cy="606425"/>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Ag</a:t>
                </a:r>
              </a:p>
            </p:txBody>
          </p:sp>
          <p:sp>
            <p:nvSpPr>
              <p:cNvPr id="21" name="Oval 20"/>
              <p:cNvSpPr/>
              <p:nvPr/>
            </p:nvSpPr>
            <p:spPr>
              <a:xfrm>
                <a:off x="3260779" y="2051354"/>
                <a:ext cx="762000" cy="7620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200" dirty="0"/>
                  <a:t>Na</a:t>
                </a:r>
                <a:r>
                  <a:rPr lang="en-US" sz="1200" baseline="30000" dirty="0"/>
                  <a:t>+</a:t>
                </a:r>
              </a:p>
            </p:txBody>
          </p:sp>
          <p:sp>
            <p:nvSpPr>
              <p:cNvPr id="23" name="Oval 22"/>
              <p:cNvSpPr/>
              <p:nvPr/>
            </p:nvSpPr>
            <p:spPr>
              <a:xfrm>
                <a:off x="5622979" y="1746554"/>
                <a:ext cx="762000" cy="7620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200" dirty="0"/>
                  <a:t>Na</a:t>
                </a:r>
                <a:r>
                  <a:rPr lang="en-US" sz="1200" baseline="30000" dirty="0"/>
                  <a:t>+</a:t>
                </a:r>
              </a:p>
            </p:txBody>
          </p:sp>
          <p:sp>
            <p:nvSpPr>
              <p:cNvPr id="24" name="Oval 23"/>
              <p:cNvSpPr/>
              <p:nvPr/>
            </p:nvSpPr>
            <p:spPr>
              <a:xfrm>
                <a:off x="4479979" y="3270554"/>
                <a:ext cx="762000" cy="7620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200" dirty="0"/>
                  <a:t>Na</a:t>
                </a:r>
                <a:r>
                  <a:rPr lang="en-US" sz="1200" baseline="30000" dirty="0"/>
                  <a:t>+</a:t>
                </a:r>
              </a:p>
            </p:txBody>
          </p:sp>
          <p:sp>
            <p:nvSpPr>
              <p:cNvPr id="26" name="Oval 25"/>
              <p:cNvSpPr/>
              <p:nvPr/>
            </p:nvSpPr>
            <p:spPr>
              <a:xfrm>
                <a:off x="5394379" y="4413554"/>
                <a:ext cx="762000" cy="7620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200" dirty="0"/>
                  <a:t>Na</a:t>
                </a:r>
                <a:r>
                  <a:rPr lang="en-US" sz="1200" baseline="30000" dirty="0"/>
                  <a:t>+</a:t>
                </a:r>
              </a:p>
            </p:txBody>
          </p:sp>
          <p:sp>
            <p:nvSpPr>
              <p:cNvPr id="28" name="Oval 27"/>
              <p:cNvSpPr/>
              <p:nvPr/>
            </p:nvSpPr>
            <p:spPr>
              <a:xfrm>
                <a:off x="3489379" y="5404154"/>
                <a:ext cx="762000" cy="7620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200" dirty="0"/>
                  <a:t>Na</a:t>
                </a:r>
                <a:r>
                  <a:rPr lang="en-US" sz="1200" baseline="30000" dirty="0"/>
                  <a:t>+</a:t>
                </a:r>
              </a:p>
            </p:txBody>
          </p:sp>
        </p:grpSp>
      </p:grpSp>
      <p:sp>
        <p:nvSpPr>
          <p:cNvPr id="32"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3</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smtClean="0"/>
              <a:t>Silver Nanoparticles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t>Silver Nanoparticle Products</a:t>
            </a:r>
            <a:endParaRPr lang="en-US" dirty="0"/>
          </a:p>
        </p:txBody>
      </p:sp>
      <p:pic>
        <p:nvPicPr>
          <p:cNvPr id="16388" name="Picture 3"/>
          <p:cNvPicPr>
            <a:picLocks noGrp="1" noChangeAspect="1" noChangeArrowheads="1"/>
          </p:cNvPicPr>
          <p:nvPr>
            <p:ph idx="4294967295"/>
          </p:nvPr>
        </p:nvPicPr>
        <p:blipFill>
          <a:blip r:embed="rId3" cstate="print"/>
          <a:stretch>
            <a:fillRect/>
          </a:stretch>
        </p:blipFill>
        <p:spPr>
          <a:xfrm>
            <a:off x="1905000" y="3733800"/>
            <a:ext cx="2143125" cy="2143125"/>
          </a:xfrm>
          <a:noFill/>
        </p:spPr>
      </p:pic>
      <p:pic>
        <p:nvPicPr>
          <p:cNvPr id="16387" name="Picture 2" descr="http://t3.gstatic.com/images?q=tbn:2aSDviNHRbw94M:http://www.topnews.in/health/files/Socks.jpg&amp;t=1"/>
          <p:cNvPicPr>
            <a:picLocks noChangeAspect="1" noChangeArrowheads="1"/>
          </p:cNvPicPr>
          <p:nvPr/>
        </p:nvPicPr>
        <p:blipFill>
          <a:blip r:embed="rId4" cstate="print"/>
          <a:srcRect/>
          <a:stretch>
            <a:fillRect/>
          </a:stretch>
        </p:blipFill>
        <p:spPr bwMode="auto">
          <a:xfrm>
            <a:off x="4724400" y="1752600"/>
            <a:ext cx="2133600" cy="2133600"/>
          </a:xfrm>
          <a:prstGeom prst="rect">
            <a:avLst/>
          </a:prstGeom>
          <a:noFill/>
          <a:ln w="9525">
            <a:noFill/>
            <a:miter lim="800000"/>
            <a:headEnd/>
            <a:tailEnd/>
          </a:ln>
        </p:spPr>
      </p:pic>
      <p:pic>
        <p:nvPicPr>
          <p:cNvPr id="16389" name="Picture 4"/>
          <p:cNvPicPr>
            <a:picLocks noChangeAspect="1" noChangeArrowheads="1"/>
          </p:cNvPicPr>
          <p:nvPr/>
        </p:nvPicPr>
        <p:blipFill>
          <a:blip r:embed="rId5" cstate="print"/>
          <a:srcRect/>
          <a:stretch>
            <a:fillRect/>
          </a:stretch>
        </p:blipFill>
        <p:spPr bwMode="auto">
          <a:xfrm>
            <a:off x="685800" y="1676400"/>
            <a:ext cx="2857500" cy="1905000"/>
          </a:xfrm>
          <a:prstGeom prst="rect">
            <a:avLst/>
          </a:prstGeom>
          <a:noFill/>
          <a:ln w="9525">
            <a:noFill/>
            <a:miter lim="800000"/>
            <a:headEnd/>
            <a:tailEnd/>
          </a:ln>
        </p:spPr>
      </p:pic>
      <p:pic>
        <p:nvPicPr>
          <p:cNvPr id="16390" name="Picture 6" descr="http://t1.gstatic.com/images?q=tbn:JQ4huws1Zmto6M:http://www.colloidal-silver.com.au/assets/images/silver_Bandage_banner_600.gif&amp;t=1"/>
          <p:cNvPicPr>
            <a:picLocks noChangeAspect="1" noChangeArrowheads="1"/>
          </p:cNvPicPr>
          <p:nvPr/>
        </p:nvPicPr>
        <p:blipFill>
          <a:blip r:embed="rId6" cstate="print"/>
          <a:srcRect/>
          <a:stretch>
            <a:fillRect/>
          </a:stretch>
        </p:blipFill>
        <p:spPr bwMode="auto">
          <a:xfrm>
            <a:off x="4572000" y="3962400"/>
            <a:ext cx="3381375" cy="1352550"/>
          </a:xfrm>
          <a:prstGeom prst="rect">
            <a:avLst/>
          </a:prstGeom>
          <a:noFill/>
          <a:ln w="9525">
            <a:noFill/>
            <a:miter lim="800000"/>
            <a:headEnd/>
            <a:tailEnd/>
          </a:ln>
        </p:spPr>
      </p:pic>
      <p:sp>
        <p:nvSpPr>
          <p:cNvPr id="9"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4</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Ethics</a:t>
            </a:r>
            <a:endParaRPr lang="en-US" dirty="0"/>
          </a:p>
        </p:txBody>
      </p:sp>
      <p:sp>
        <p:nvSpPr>
          <p:cNvPr id="17411" name="Content Placeholder 2"/>
          <p:cNvSpPr>
            <a:spLocks noGrp="1"/>
          </p:cNvSpPr>
          <p:nvPr>
            <p:ph idx="4294967295"/>
          </p:nvPr>
        </p:nvSpPr>
        <p:spPr>
          <a:xfrm>
            <a:off x="0" y="1981200"/>
            <a:ext cx="9144000" cy="4144963"/>
          </a:xfrm>
        </p:spPr>
        <p:txBody>
          <a:bodyPr>
            <a:normAutofit fontScale="77500" lnSpcReduction="20000"/>
          </a:bodyPr>
          <a:lstStyle/>
          <a:p>
            <a:pPr eaLnBrk="1" hangingPunct="1"/>
            <a:r>
              <a:rPr lang="en-US" dirty="0" smtClean="0"/>
              <a:t>Are silver nanoparticles safe?</a:t>
            </a:r>
          </a:p>
          <a:p>
            <a:pPr eaLnBrk="1" hangingPunct="1"/>
            <a:endParaRPr lang="en-US" dirty="0" smtClean="0"/>
          </a:p>
          <a:p>
            <a:pPr eaLnBrk="1" hangingPunct="1"/>
            <a:r>
              <a:rPr lang="en-US" dirty="0" smtClean="0"/>
              <a:t>Direct contact with open wounds</a:t>
            </a:r>
          </a:p>
          <a:p>
            <a:pPr eaLnBrk="1" hangingPunct="1"/>
            <a:endParaRPr lang="en-US" dirty="0" smtClean="0"/>
          </a:p>
          <a:p>
            <a:pPr eaLnBrk="1" hangingPunct="1"/>
            <a:r>
              <a:rPr lang="en-US" dirty="0" smtClean="0"/>
              <a:t>Improved healing for burn victims</a:t>
            </a:r>
          </a:p>
          <a:p>
            <a:pPr eaLnBrk="1" hangingPunct="1">
              <a:buFont typeface="Wingdings 2" pitchFamily="18" charset="2"/>
              <a:buNone/>
            </a:pPr>
            <a:endParaRPr lang="en-US" b="1" dirty="0" smtClean="0"/>
          </a:p>
          <a:p>
            <a:pPr eaLnBrk="1" hangingPunct="1"/>
            <a:r>
              <a:rPr lang="en-US" dirty="0" smtClean="0"/>
              <a:t>Blood brain barrier</a:t>
            </a:r>
          </a:p>
          <a:p>
            <a:pPr eaLnBrk="1" hangingPunct="1"/>
            <a:endParaRPr lang="en-US" dirty="0" smtClean="0"/>
          </a:p>
          <a:p>
            <a:pPr eaLnBrk="1" hangingPunct="1"/>
            <a:r>
              <a:rPr lang="en-US" dirty="0" smtClean="0"/>
              <a:t>What are safe levels?</a:t>
            </a:r>
          </a:p>
          <a:p>
            <a:pPr eaLnBrk="1" hangingPunct="1"/>
            <a:endParaRPr lang="en-US" dirty="0" smtClean="0"/>
          </a:p>
          <a:p>
            <a:pPr eaLnBrk="1" hangingPunct="1"/>
            <a:endParaRPr lang="en-US" dirty="0" smtClean="0"/>
          </a:p>
        </p:txBody>
      </p:sp>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5</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Color of Gold</a:t>
            </a:r>
            <a:endParaRPr lang="en-US" dirty="0"/>
          </a:p>
        </p:txBody>
      </p:sp>
      <p:pic>
        <p:nvPicPr>
          <p:cNvPr id="14339" name="Content Placeholder 19" descr="Picture4.png"/>
          <p:cNvPicPr>
            <a:picLocks noGrp="1" noChangeAspect="1"/>
          </p:cNvPicPr>
          <p:nvPr>
            <p:ph idx="4294967295"/>
          </p:nvPr>
        </p:nvPicPr>
        <p:blipFill>
          <a:blip r:embed="rId2" cstate="print"/>
          <a:stretch>
            <a:fillRect/>
          </a:stretch>
        </p:blipFill>
        <p:spPr>
          <a:xfrm>
            <a:off x="1158522" y="2374372"/>
            <a:ext cx="6826956" cy="3358619"/>
          </a:xfrm>
        </p:spPr>
      </p:pic>
      <p:sp>
        <p:nvSpPr>
          <p:cNvPr id="5" name="Cube 4"/>
          <p:cNvSpPr/>
          <p:nvPr/>
        </p:nvSpPr>
        <p:spPr>
          <a:xfrm>
            <a:off x="4147457" y="4191000"/>
            <a:ext cx="762000" cy="838200"/>
          </a:xfrm>
          <a:prstGeom prst="cube">
            <a:avLst/>
          </a:prstGeom>
          <a:solidFill>
            <a:srgbClr val="7030A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Cube 5"/>
          <p:cNvSpPr/>
          <p:nvPr/>
        </p:nvSpPr>
        <p:spPr>
          <a:xfrm>
            <a:off x="5840186" y="4610100"/>
            <a:ext cx="381000" cy="381000"/>
          </a:xfrm>
          <a:prstGeom prst="cube">
            <a:avLst/>
          </a:prstGeom>
          <a:solidFill>
            <a:srgbClr val="0070C0"/>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Cube 6"/>
          <p:cNvSpPr/>
          <p:nvPr/>
        </p:nvSpPr>
        <p:spPr>
          <a:xfrm>
            <a:off x="7364186" y="4729843"/>
            <a:ext cx="228600" cy="228600"/>
          </a:xfrm>
          <a:prstGeom prst="cube">
            <a:avLst/>
          </a:prstGeom>
          <a:solidFill>
            <a:srgbClr val="FF0000"/>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6</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Salt Sensors</a:t>
            </a:r>
            <a:endParaRPr lang="en-US" dirty="0"/>
          </a:p>
        </p:txBody>
      </p:sp>
      <p:sp>
        <p:nvSpPr>
          <p:cNvPr id="15363" name="Content Placeholder 2"/>
          <p:cNvSpPr>
            <a:spLocks noGrp="1"/>
          </p:cNvSpPr>
          <p:nvPr>
            <p:ph idx="4294967295"/>
          </p:nvPr>
        </p:nvSpPr>
        <p:spPr>
          <a:xfrm>
            <a:off x="0" y="1981200"/>
            <a:ext cx="9144000" cy="4144963"/>
          </a:xfrm>
        </p:spPr>
        <p:txBody>
          <a:bodyPr/>
          <a:lstStyle/>
          <a:p>
            <a:r>
              <a:rPr lang="en-US" smtClean="0"/>
              <a:t>Utilize optical properties of gold nanoparticles</a:t>
            </a:r>
          </a:p>
          <a:p>
            <a:endParaRPr lang="en-US" smtClean="0"/>
          </a:p>
          <a:p>
            <a:r>
              <a:rPr lang="en-US" smtClean="0"/>
              <a:t>Salt present = color change</a:t>
            </a:r>
          </a:p>
          <a:p>
            <a:endParaRPr lang="en-US" smtClean="0"/>
          </a:p>
          <a:p>
            <a:endParaRPr lang="en-US" smtClean="0"/>
          </a:p>
        </p:txBody>
      </p:sp>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7</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Gold Nanoparticles</a:t>
            </a:r>
            <a:endParaRPr lang="en-US" dirty="0"/>
          </a:p>
        </p:txBody>
      </p:sp>
      <p:sp>
        <p:nvSpPr>
          <p:cNvPr id="16386" name="Text Placeholder 2"/>
          <p:cNvSpPr>
            <a:spLocks noGrp="1"/>
          </p:cNvSpPr>
          <p:nvPr>
            <p:ph type="body" idx="1"/>
          </p:nvPr>
        </p:nvSpPr>
        <p:spPr/>
        <p:txBody>
          <a:bodyPr/>
          <a:lstStyle/>
          <a:p>
            <a:pPr algn="ctr">
              <a:buNone/>
            </a:pPr>
            <a:r>
              <a:rPr lang="en-US" dirty="0" smtClean="0"/>
              <a:t>Before Adding Salt</a:t>
            </a:r>
          </a:p>
        </p:txBody>
      </p:sp>
      <p:pic>
        <p:nvPicPr>
          <p:cNvPr id="16389" name="Content Placeholder 23" descr="Picture2.png"/>
          <p:cNvPicPr>
            <a:picLocks noGrp="1" noChangeAspect="1"/>
          </p:cNvPicPr>
          <p:nvPr>
            <p:ph sz="half" idx="2"/>
          </p:nvPr>
        </p:nvPicPr>
        <p:blipFill>
          <a:blip r:embed="rId2" cstate="print"/>
          <a:stretch>
            <a:fillRect/>
          </a:stretch>
        </p:blipFill>
        <p:spPr>
          <a:xfrm>
            <a:off x="5181600" y="2286000"/>
            <a:ext cx="3078825" cy="3951288"/>
          </a:xfrm>
        </p:spPr>
      </p:pic>
      <p:sp>
        <p:nvSpPr>
          <p:cNvPr id="16387" name="Text Placeholder 3"/>
          <p:cNvSpPr>
            <a:spLocks noGrp="1"/>
          </p:cNvSpPr>
          <p:nvPr>
            <p:ph type="body" sz="quarter" idx="3"/>
          </p:nvPr>
        </p:nvSpPr>
        <p:spPr/>
        <p:txBody>
          <a:bodyPr/>
          <a:lstStyle/>
          <a:p>
            <a:pPr algn="ctr">
              <a:buNone/>
            </a:pPr>
            <a:r>
              <a:rPr lang="en-US" dirty="0" smtClean="0"/>
              <a:t>Salt Added</a:t>
            </a:r>
          </a:p>
        </p:txBody>
      </p:sp>
      <p:pic>
        <p:nvPicPr>
          <p:cNvPr id="16388" name="Content Placeholder 22" descr="Picture1.png"/>
          <p:cNvPicPr>
            <a:picLocks noGrp="1" noChangeAspect="1"/>
          </p:cNvPicPr>
          <p:nvPr>
            <p:ph sz="quarter" idx="4"/>
          </p:nvPr>
        </p:nvPicPr>
        <p:blipFill>
          <a:blip r:embed="rId3" cstate="print"/>
          <a:stretch>
            <a:fillRect/>
          </a:stretch>
        </p:blipFill>
        <p:spPr>
          <a:xfrm>
            <a:off x="609600" y="1676400"/>
            <a:ext cx="3120369" cy="3951288"/>
          </a:xfrm>
        </p:spPr>
      </p:pic>
      <p:sp>
        <p:nvSpPr>
          <p:cNvPr id="11" name="Date Placeholder 3"/>
          <p:cNvSpPr>
            <a:spLocks noGrp="1"/>
          </p:cNvSpPr>
          <p:nvPr>
            <p:ph type="dt" sz="half" idx="10"/>
          </p:nvPr>
        </p:nvSpPr>
        <p:spPr>
          <a:xfrm>
            <a:off x="685800" y="6324600"/>
            <a:ext cx="4876800" cy="365125"/>
          </a:xfrm>
        </p:spPr>
        <p:txBody>
          <a:bodyPr/>
          <a:lstStyle/>
          <a:p>
            <a:r>
              <a:rPr lang="en-US" dirty="0" smtClean="0"/>
              <a:t>SHINE: Seattle’s Hub for Industry-driven Nanotechnology Education</a:t>
            </a:r>
            <a:endParaRPr lang="en-US" dirty="0"/>
          </a:p>
        </p:txBody>
      </p:sp>
      <p:pic>
        <p:nvPicPr>
          <p:cNvPr id="12" name="Picture 2" descr="M:\SHINE\Marketing\Logos\SHINE logos\Brian's SHINE Logos\SHINE only transparen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8</a:t>
            </a:fld>
            <a:endParaRPr lang="en-US" sz="1400" dirty="0">
              <a:solidFill>
                <a:srgbClr val="000000"/>
              </a:solidFill>
              <a:latin typeface="Verdana"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Other Gold Nanoparticle Uses</a:t>
            </a:r>
            <a:endParaRPr lang="en-US" dirty="0"/>
          </a:p>
        </p:txBody>
      </p:sp>
      <p:sp>
        <p:nvSpPr>
          <p:cNvPr id="17411" name="Content Placeholder 2"/>
          <p:cNvSpPr>
            <a:spLocks noGrp="1"/>
          </p:cNvSpPr>
          <p:nvPr>
            <p:ph idx="4294967295"/>
          </p:nvPr>
        </p:nvSpPr>
        <p:spPr>
          <a:xfrm>
            <a:off x="0" y="1981200"/>
            <a:ext cx="9144000" cy="4144963"/>
          </a:xfrm>
        </p:spPr>
        <p:txBody>
          <a:bodyPr>
            <a:normAutofit fontScale="77500" lnSpcReduction="20000"/>
          </a:bodyPr>
          <a:lstStyle/>
          <a:p>
            <a:r>
              <a:rPr lang="en-US" dirty="0" smtClean="0"/>
              <a:t>Home pregnancy tests</a:t>
            </a:r>
          </a:p>
          <a:p>
            <a:endParaRPr lang="en-US" dirty="0" smtClean="0"/>
          </a:p>
          <a:p>
            <a:r>
              <a:rPr lang="en-US" dirty="0" smtClean="0"/>
              <a:t>DNA or antibody sensors</a:t>
            </a:r>
          </a:p>
          <a:p>
            <a:endParaRPr lang="en-US" dirty="0" smtClean="0"/>
          </a:p>
          <a:p>
            <a:r>
              <a:rPr lang="en-US" dirty="0" smtClean="0"/>
              <a:t>Drug delivery</a:t>
            </a:r>
          </a:p>
          <a:p>
            <a:endParaRPr lang="en-US" dirty="0" smtClean="0"/>
          </a:p>
          <a:p>
            <a:r>
              <a:rPr lang="en-US" dirty="0" smtClean="0"/>
              <a:t>Diagnostics</a:t>
            </a:r>
          </a:p>
          <a:p>
            <a:endParaRPr lang="en-US" dirty="0" smtClean="0"/>
          </a:p>
          <a:p>
            <a:r>
              <a:rPr lang="en-US" dirty="0" smtClean="0"/>
              <a:t>Stained glass</a:t>
            </a:r>
          </a:p>
          <a:p>
            <a:endParaRPr lang="en-US" dirty="0" smtClean="0"/>
          </a:p>
        </p:txBody>
      </p:sp>
      <p:sp>
        <p:nvSpPr>
          <p:cNvPr id="6"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9</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3" name="AutoShape 2" descr="data:image/jpeg;base64,/9j/4AAQSkZJRgABAQAAAQABAAD/2wCEAAkGBxQSEhQUEhQUFBQUFBQUFBQUFBQUFBQUFBQWFhQUFBQYHCggGBolHBQUITEhJSkrLi4uFx8zODMsNygtLisBCgoKDg0OFBAQGiwcHB0tLCwsLCwsLCwsLCwsLCwsLCwsLCwsLCwsLCwsLCw3LCwsLCwsLiwrLCw3LCw3LCssLP/AABEIAJsBRQMBIgACEQEDEQH/xAAcAAABBQEBAQAAAAAAAAAAAAAAAQIDBQYEBwj/xAA7EAACAQIEAwUECQQCAwEAAAAAAQIDEQQFElEhMWEGQXGBkRMUUqEiMkJikrHB0fAVU4LhcqIz4vEW/8QAGAEBAQEBAQAAAAAAAAAAAAAAAAECAwT/xAAgEQEAAgICAwEBAQAAAAAAAAAAARECEhNRIUFhAzEi/9oADAMBAAIRAxEAPwD0GwWJHSew1xezPTUvP4N0hpFuKgG2Cw+wgQywaR4WAjsJYksFgI9IWJLCWAj0iWJbCWAjsI4kthLAR2E0kthLARWBol0iWIqPSJYlsGkIisFiSwNAR2EsSWCwVHYSxJpCwEdgsPsFgGWEsSWDSAywlh9gsAxoWw+wlgGWCw+wWAZYLD9IWAZYB9gA1LwoyWF6FjYLHPklvjVTwhHLBLYuNAezNcrPHKjlgVsRywXVl97Ia6JeSE0lQPCS3GOhLZGgdAY8OXfFKln3B7P5DfX0L+WGI5YQu0HlSXFsWs8F0IZ5eti+O0tXsDreBfc2RvCyQotBYLEjpS2GNdH6ClNsFhU0LYgZYLDwAZpDSPsFgGaQsPsIogM0iaSTSCiBHpE0kthLAR6RNJLpDSBFpCxJYTRx/L+eYEekNJLYLARaQ0ktg0kVFYNJLYTSBFYLEukLAR6QH2ADY3AgUx2s46u1pgIlMcpkpbPAbqC5CzhLBcW4UlhNI4AlQZoEdMkAtprCF0hjoI6QLtKaQ43hhksId9hLF3lONWSwK2IJ5cti50g4GuSWeNQyy59zZHLByWzNC6Y10kXkTSWbdGS7vQa/B+ho3QRHLCou+KVLPXQqLqeAT7iCeWLYtx2isA7pZa+5silgpGkcwWJHh5Lu+Y1wezHlTbCSXL+dzFb8fRiaghbBYW4EUmkLCoLlCWCw64EDdIWFFKhlhbDgIpukQfYCi9UhdRApDtRydkyYuoiUhdQEk6iSbbslxbeyGU8XGX1ZJ+DTK7Oq2mjPqrevD9ShpVLJuPKNGzf3nv6mJmliG09oOVQxkq8oRpxjKV6nFpNrgu6L/wAvyOiOZVFGMb8ZTaTfH6Kt+4uCmsUx2oy1PO5qKdk256bK64W8zrp54tN3GV9Wm0fpcfkPBUr7UKpFRHOKenU3ZX08VyfWw6tnFOMVK+pN2Wm17kqDytrinPGpcJVkhRboA4vf4fHH8Uf3JoVk+TFLacBmsXUSizgG6g1BTgIKmJiuZx1c2S5FpLWVg0lHPPPAieedUKGg0jXTKBZy9xyzaW5UqF46SGPDoqFmktxyzSQuU1hZPCIjlgI7HIs0l/EOjmj2Xoa2yZ0hJLLIvuI5ZWu78x6zTohyzNbDfJOOHO8r6sa8te/5HYsyjsxyzCOzLySaK55dLf5DXgJ9PQtVjodfkO97huN/hpKneCn0+Y33Sey9S695huL7eG6Lv8TSVH7tP4fn/oPd5fD8y99rDdC64br1G8dGkqD2Evh+Ypf3juvVAOSOjSVcpDtRz6ytxWb6JuOm+mOpu9u/w8DMzTqu1IXUU7ziCte93HVZLkuo7+rR9pGC46le97Wvy4W7yWU78XhlUi4yvZ7cOXEVYaNrWVuTVufiJ7VDlVRUQYnL4TSTX1fq24W8LeBXZjgGtHs4t6b8U1devMuVMW5JhbUuHyuVqd+GluTW97W4kM8uqxjFc/pNzUZWuna3F+ZoUxRUFs1DCTSpxcX/AORyffbkRJcIalbVWfPhw5NfM1dkI4ImpZKlbRBtK9otpLvsuRx4PDqcVOp9OUknx4xV1e0Y8kjva4Fc8POlf2dpQ56Hwtvof6MpCqzK3vEYpJJKN0lbm+PyDA3deSi3FXa+i7cl+5G2/buc04rqtluLklWKqSlJpXvz3bMe2mghi502lU4xbsprhZ9ykuu5ZKZSYqr7ZaIJ2dtU2mkknfhfm+BawRpE7kcuMxFh7qcbFZmMnZlRVZnmtuXFmexWZTfeduPpPzfI5aeAvzMy0rZ4qT72zjxOOlG11Lj/ADc00cB0K/McCtUVbvRPLr+WMZT5cNPETtfiTQx9Rd8vmXdPAKwSwC2HliYi1Qu0coNKUlx5arK5bYTtDf6y9DOZ9gb1aUfvp+haRyxW2Fy6Z/nGOOM9tPhcfCfJq+x2IxXu0o8i3yzM2nad2uvP/ZqJcKaCwWJaaTV0O9maZQaQsT6BNBKEVhCbQGgKhEuTaA9mBDdhdkugNAoR6mBJoACPWU+NwM26kk09SikuXBWvc7VVF9oWRU1sPOLlaLalBRTXc7Wd9iXBwca0U0+FNW4cL9/EsVUF1EotWZrUTq2fKNNvn3u/+hlGtNunFSa+jJ8333tdd/I65YKMqjnLjdW0vkrW4k6w8dSlbilZPpsSi3BSzSo5cHdarWtwavbnudP9blqf0Vp1aFxd2xkcuipXTdruWm/C5WYehLWlaVlNy4rl58mTyq8/raUmnF2UtN1ZnUs2hq034p2fB2vtcoHgZ8OCd6mp8e7+Mj9nUcvpKX1/8bd3ItyVDUxzCF2tUbp2tdXvsPoY+MpSinxjz8+pkJ3u33yq28v40WWSNa6kvvNfPiLSmm1jZVV3lPjMTJzjTi9N02332VuC68eZJDBQ71qe8vpP1ZRZa0xIwjsihzmEYU24pRd1Zrh39Olx2W1KuhSUr/dlya/5c0Sxo4sfqK3B4xTWzXCUXzTOpTKJ1EirYa6HQqHdRVxZLJZrhLTjw4Wf5r/RFTpGvxuDVSLi/FPZ7merYWUHaSts+5+DH9SHN7MrMVSvViXTRUNXr+CLTv8Aj/Zn4sYU+AOmTxiJJEpytl8wp3xNNeL9EXkaJUPji/CL/Y0UYkp6f38RhHxxTw5x1sJsXTgQ1KYp5bdORSbjb+dS10EOSYTTC7+1drzfD5JPzO5xNQy5tAaDo0hoKW59Anszo0BoCufQGg6NAmghbn0BoOhwDQC3M4AdGgAMWsSOWJMzHMupJHMDFtU0qxI73gzkcw6j1mHUWU0SxA5Ykz8cePjjy2Uv/eBVWKFY4cscLSl97YX2qKJY4esaLKXTmgpWjdpJX52XMp1jeo5Y4WUs8VDVZp2lF3jLZ/qugyOPlHhOL/5RvKPpzRwrGi++ksR53jozjFRaf0rvpZPn6ndgsdCEIrUr25Li7+COR4iL5pPxH08RFcrCFd+Ck3OU2tOqyS77K/F9eJYKsU0cYh6xiKi5jWO7CYu3MzccWtyWGL6gbKE0+Qs4JqzSa2Zl8PmmnvLXD5xF8yUtpK+UQf1bx8OK9GUv/wCcqRqOalCSt1i/TivmaSniovkyZSRbmGscquvbOvBVF9h+Vn+RDUpSXOMl/izUANmaeZ4KDeKm2nwilxTXU0cYPZ+jNTYBs6fpnOcwzsMHN8ovz4fmduGyjinUs/url5vvLW4XJcuVGSI9JKxLFiWZRaQ0ktgsWxFpDSS2EsLKRaQ0kthLCxFpDSS6QsLRDpAlcRS2PmZZgvvr0f6okjmS+Nrxi/0uXFXs70OWp2dZKxbvJyrM13VF56l+aJI5i+6UX/lH9xk8gkc9TJJbE1xTbLpYxx8+5X8Hck/qE1zi/RlHPJ57DPcKkeV14NoaR2bz00CzV9RyzczrjWX2p/ikNdWsu+Xnx/MafTk+NOs3HrN+plPeqvfx8Yx/YVY2feo/h/Zjjk5IaxZt1HrNupkvf38Ef+y/UP6h9xfiY48jkxa9Zt1HrNTHLMl8H/f/ANRVmMfhl+JfsTTI5Me2zWa9R6zTqYtZjHafy/cVZjDefov3GmS749tss0W5JHNFuYdZjD4pfhHxx8fjf4ZDXLo2x7bhZmtx6zPqYZY+Pxr0Y9ZhH+4vUlStw3Ucz6ksM16mDjmC/uR/EiSOP+/F/wCSHk8PQaWeNd5YYftQ13nmccfLdeqHxx8hZT1zD9rI95Y0O0dJ85WPFVmUupJHN5LctlPdKOaU5cpr1OiNeL5NHhVPPJLvZ10e0klyk/UllPbVJC3PIsP2xqL7bLPD9u5rnZl8JUvSwMPh+3a+1FeTLGh2xovndBKaYUqKPaKhL7a8ztpY+nLlNPzA6QsNU0+9DrgAAACBYUAEsAoBKedvDoY8IjpC521hi3G8CiOWXLYsAJrBtKrlla2IZZQti6Amq7SoJZLHYgnkUdjTWDSNV2ZOfZ+OxBPs5HY2WgPZomhuw8uzS2IZ9mVsb32SE9ghrJtDzyfZhbEUuzPQ9GeHQ33VbCpLh5rPsyyKXZtnprwaGvBIf6P89PL5dnZEUsgmepPALYY8uWwvI1x6eWzyWfh673IpZNM9Ullq2GPK1sNsjTF5VLKp7DXls9j1OWVLYillC2G+SceLy6WCn8Ix4aa7menyyZbEM8kWxd5OPF5rpqL4vJv9xY1aq5Sn6tnoc8iWxBLIVsN/hx/WFWMqr7T80hyzKr0fjFfobCfZ9bEFTIOhNo9waZdszHN598Y/NfqSwzreDXhL90W9Ts/0OatkL22/NMXh0Vn254Z3H769H+p00s7j/ct4po56mSPY555OxWBf6QvKOc7Ti/8AJX9Duo51UXe/Ixs8sa7iP3SUeTkvBtDSPUnJl7h6Rhu1lSPKcl5stsL26qLnK/ieSRq1o/bl5/S/MljmdVc1F+VvmmTSfUryR7h7dhu3vxJeRb4btlRlzujwGnnW8GvB3+TR10c7j8Ul4p/pcmuS7Yz7fQ1DPqMuU15nbTxUJcpJ+Z8+YfOX9mafmWVDP6ke9ojVPdlJAeOUe2NRL6z9RQlNGFxAO7kdcBECCFFuNFYChcQAFuFwYBS3C4gMBQEABQAQAYtgEAWwlgQqASwaRQFBrgN9miQCUtoXSQyVBcPT1/8Ah0A0TUtzPDIilhEdoE1XZXywSIpYBFmFhquymnlq2IKmVrYvmhrRJxXZmqmUrY5amTLY1kooilFE1W2Oq5L0OOrknQ284LYgnTWwGEq5L0OWplD2N7UpLY5KtJbDaU1iWDqZa9hiozj9VyXg3+Rs61KOxxVqMdi7yzpDOxxVVd9/GK/YC3nRjsINo6Wp7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ata:image/jpeg;base64,/9j/4AAQSkZJRgABAQAAAQABAAD/2wCEAAkGBxQSEhQUEhQUFBQUFBQUFBQUFBQUFBQUFBQWFhQUFBQYHCggGBolHBQUITEhJSkrLi4uFx8zODMsNygtLisBCgoKDg0OFBAQGiwcHB0tLCwsLCwsLCwsLCwsLCwsLCwsLCwsLCwsLCwsLCw3LCwsLCwsLiwrLCw3LCw3LCssLP/AABEIAJsBRQMBIgACEQEDEQH/xAAcAAABBQEBAQAAAAAAAAAAAAAAAQIDBQYEBwj/xAA7EAACAQIEAwUECQQCAwEAAAAAAQIDEQQFElEhMWEGQXGBkRMUUqEiMkJikrHB0fAVU4LhcqIz4vEW/8QAGAEBAQEBAQAAAAAAAAAAAAAAAAECAwT/xAAgEQEAAgICAwEBAQAAAAAAAAAAARECEhNRIUFhAzEi/9oADAMBAAIRAxEAPwD0GwWJHSew1xezPTUvP4N0hpFuKgG2Cw+wgQywaR4WAjsJYksFgI9IWJLCWAj0iWJbCWAjsI4kthLAR2E0kthLARWBol0iWIqPSJYlsGkIisFiSwNAR2EsSWCwVHYSxJpCwEdgsPsFgGWEsSWDSAywlh9gsAxoWw+wlgGWCw+wWAZYLD9IWAZYB9gA1LwoyWF6FjYLHPklvjVTwhHLBLYuNAezNcrPHKjlgVsRywXVl97Ia6JeSE0lQPCS3GOhLZGgdAY8OXfFKln3B7P5DfX0L+WGI5YQu0HlSXFsWs8F0IZ5eti+O0tXsDreBfc2RvCyQotBYLEjpS2GNdH6ClNsFhU0LYgZYLDwAZpDSPsFgGaQsPsIogM0iaSTSCiBHpE0kthLAR6RNJLpDSBFpCxJYTRx/L+eYEekNJLYLARaQ0ktg0kVFYNJLYTSBFYLEukLAR6QH2ADY3AgUx2s46u1pgIlMcpkpbPAbqC5CzhLBcW4UlhNI4AlQZoEdMkAtprCF0hjoI6QLtKaQ43hhksId9hLF3lONWSwK2IJ5cti50g4GuSWeNQyy59zZHLByWzNC6Y10kXkTSWbdGS7vQa/B+ho3QRHLCou+KVLPXQqLqeAT7iCeWLYtx2isA7pZa+5silgpGkcwWJHh5Lu+Y1wezHlTbCSXL+dzFb8fRiaghbBYW4EUmkLCoLlCWCw64EDdIWFFKhlhbDgIpukQfYCi9UhdRApDtRydkyYuoiUhdQEk6iSbbslxbeyGU8XGX1ZJ+DTK7Oq2mjPqrevD9ShpVLJuPKNGzf3nv6mJmliG09oOVQxkq8oRpxjKV6nFpNrgu6L/wAvyOiOZVFGMb8ZTaTfH6Kt+4uCmsUx2oy1PO5qKdk256bK64W8zrp54tN3GV9Wm0fpcfkPBUr7UKpFRHOKenU3ZX08VyfWw6tnFOMVK+pN2Wm17kqDytrinPGpcJVkhRboA4vf4fHH8Uf3JoVk+TFLacBmsXUSizgG6g1BTgIKmJiuZx1c2S5FpLWVg0lHPPPAieedUKGg0jXTKBZy9xyzaW5UqF46SGPDoqFmktxyzSQuU1hZPCIjlgI7HIs0l/EOjmj2Xoa2yZ0hJLLIvuI5ZWu78x6zTohyzNbDfJOOHO8r6sa8te/5HYsyjsxyzCOzLySaK55dLf5DXgJ9PQtVjodfkO97huN/hpKneCn0+Y33Sey9S695huL7eG6Lv8TSVH7tP4fn/oPd5fD8y99rDdC64br1G8dGkqD2Evh+Ypf3juvVAOSOjSVcpDtRz6ytxWb6JuOm+mOpu9u/w8DMzTqu1IXUU7ziCte93HVZLkuo7+rR9pGC46le97Wvy4W7yWU78XhlUi4yvZ7cOXEVYaNrWVuTVufiJ7VDlVRUQYnL4TSTX1fq24W8LeBXZjgGtHs4t6b8U1devMuVMW5JhbUuHyuVqd+GluTW97W4kM8uqxjFc/pNzUZWuna3F+ZoUxRUFs1DCTSpxcX/AORyffbkRJcIalbVWfPhw5NfM1dkI4ImpZKlbRBtK9otpLvsuRx4PDqcVOp9OUknx4xV1e0Y8kjva4Fc8POlf2dpQ56Hwtvof6MpCqzK3vEYpJJKN0lbm+PyDA3deSi3FXa+i7cl+5G2/buc04rqtluLklWKqSlJpXvz3bMe2mghi502lU4xbsprhZ9ykuu5ZKZSYqr7ZaIJ2dtU2mkknfhfm+BawRpE7kcuMxFh7qcbFZmMnZlRVZnmtuXFmexWZTfeduPpPzfI5aeAvzMy0rZ4qT72zjxOOlG11Lj/ADc00cB0K/McCtUVbvRPLr+WMZT5cNPETtfiTQx9Rd8vmXdPAKwSwC2HliYi1Qu0coNKUlx5arK5bYTtDf6y9DOZ9gb1aUfvp+haRyxW2Fy6Z/nGOOM9tPhcfCfJq+x2IxXu0o8i3yzM2nad2uvP/ZqJcKaCwWJaaTV0O9maZQaQsT6BNBKEVhCbQGgKhEuTaA9mBDdhdkugNAoR6mBJoACPWU+NwM26kk09SikuXBWvc7VVF9oWRU1sPOLlaLalBRTXc7Wd9iXBwca0U0+FNW4cL9/EsVUF1EotWZrUTq2fKNNvn3u/+hlGtNunFSa+jJ8333tdd/I65YKMqjnLjdW0vkrW4k6w8dSlbilZPpsSi3BSzSo5cHdarWtwavbnudP9blqf0Vp1aFxd2xkcuipXTdruWm/C5WYehLWlaVlNy4rl58mTyq8/raUmnF2UtN1ZnUs2hq034p2fB2vtcoHgZ8OCd6mp8e7+Mj9nUcvpKX1/8bd3ItyVDUxzCF2tUbp2tdXvsPoY+MpSinxjz8+pkJ3u33yq28v40WWSNa6kvvNfPiLSmm1jZVV3lPjMTJzjTi9N02332VuC68eZJDBQ71qe8vpP1ZRZa0xIwjsihzmEYU24pRd1Zrh39Olx2W1KuhSUr/dlya/5c0Sxo4sfqK3B4xTWzXCUXzTOpTKJ1EirYa6HQqHdRVxZLJZrhLTjw4Wf5r/RFTpGvxuDVSLi/FPZ7merYWUHaSts+5+DH9SHN7MrMVSvViXTRUNXr+CLTv8Aj/Zn4sYU+AOmTxiJJEpytl8wp3xNNeL9EXkaJUPji/CL/Y0UYkp6f38RhHxxTw5x1sJsXTgQ1KYp5bdORSbjb+dS10EOSYTTC7+1drzfD5JPzO5xNQy5tAaDo0hoKW59Anszo0BoCufQGg6NAmghbn0BoOhwDQC3M4AdGgAMWsSOWJMzHMupJHMDFtU0qxI73gzkcw6j1mHUWU0SxA5Ykz8cePjjy2Uv/eBVWKFY4cscLSl97YX2qKJY4esaLKXTmgpWjdpJX52XMp1jeo5Y4WUs8VDVZp2lF3jLZ/qugyOPlHhOL/5RvKPpzRwrGi++ksR53jozjFRaf0rvpZPn6ndgsdCEIrUr25Li7+COR4iL5pPxH08RFcrCFd+Ck3OU2tOqyS77K/F9eJYKsU0cYh6xiKi5jWO7CYu3MzccWtyWGL6gbKE0+Qs4JqzSa2Zl8PmmnvLXD5xF8yUtpK+UQf1bx8OK9GUv/wCcqRqOalCSt1i/TivmaSniovkyZSRbmGscquvbOvBVF9h+Vn+RDUpSXOMl/izUANmaeZ4KDeKm2nwilxTXU0cYPZ+jNTYBs6fpnOcwzsMHN8ovz4fmduGyjinUs/url5vvLW4XJcuVGSI9JKxLFiWZRaQ0ktgsWxFpDSS2EsLKRaQ0kthLCxFpDSS6QsLRDpAlcRS2PmZZgvvr0f6okjmS+Nrxi/0uXFXs70OWp2dZKxbvJyrM13VF56l+aJI5i+6UX/lH9xk8gkc9TJJbE1xTbLpYxx8+5X8Hck/qE1zi/RlHPJ57DPcKkeV14NoaR2bz00CzV9RyzczrjWX2p/ikNdWsu+Xnx/MafTk+NOs3HrN+plPeqvfx8Yx/YVY2feo/h/Zjjk5IaxZt1HrNupkvf38Ef+y/UP6h9xfiY48jkxa9Zt1HrNTHLMl8H/f/ANRVmMfhl+JfsTTI5Me2zWa9R6zTqYtZjHafy/cVZjDefov3GmS749tss0W5JHNFuYdZjD4pfhHxx8fjf4ZDXLo2x7bhZmtx6zPqYZY+Pxr0Y9ZhH+4vUlStw3Ucz6ksM16mDjmC/uR/EiSOP+/F/wCSHk8PQaWeNd5YYftQ13nmccfLdeqHxx8hZT1zD9rI95Y0O0dJ85WPFVmUupJHN5LctlPdKOaU5cpr1OiNeL5NHhVPPJLvZ10e0klyk/UllPbVJC3PIsP2xqL7bLPD9u5rnZl8JUvSwMPh+3a+1FeTLGh2xovndBKaYUqKPaKhL7a8ztpY+nLlNPzA6QsNU0+9DrgAAACBYUAEsAoBKedvDoY8IjpC521hi3G8CiOWXLYsAJrBtKrlla2IZZQti6Amq7SoJZLHYgnkUdjTWDSNV2ZOfZ+OxBPs5HY2WgPZomhuw8uzS2IZ9mVsb32SE9ghrJtDzyfZhbEUuzPQ9GeHQ33VbCpLh5rPsyyKXZtnprwaGvBIf6P89PL5dnZEUsgmepPALYY8uWwvI1x6eWzyWfh673IpZNM9Ullq2GPK1sNsjTF5VLKp7DXls9j1OWVLYillC2G+SceLy6WCn8Ix4aa7menyyZbEM8kWxd5OPF5rpqL4vJv9xY1aq5Sn6tnoc8iWxBLIVsN/hx/WFWMqr7T80hyzKr0fjFfobCfZ9bEFTIOhNo9waZdszHN598Y/NfqSwzreDXhL90W9Ts/0OatkL22/NMXh0Vn254Z3H769H+p00s7j/ct4po56mSPY555OxWBf6QvKOc7Ti/8AJX9Duo51UXe/Ixs8sa7iP3SUeTkvBtDSPUnJl7h6Rhu1lSPKcl5stsL26qLnK/ieSRq1o/bl5/S/MljmdVc1F+VvmmTSfUryR7h7dhu3vxJeRb4btlRlzujwGnnW8GvB3+TR10c7j8Ul4p/pcmuS7Yz7fQ1DPqMuU15nbTxUJcpJ+Z8+YfOX9mafmWVDP6ke9ojVPdlJAeOUe2NRL6z9RQlNGFxAO7kdcBECCFFuNFYChcQAFuFwYBS3C4gMBQEABQAQAYtgEAWwlgQqASwaRQFBrgN9miQCUtoXSQyVBcPT1/8Ah0A0TUtzPDIilhEdoE1XZXywSIpYBFmFhquymnlq2IKmVrYvmhrRJxXZmqmUrY5amTLY1kooilFE1W2Oq5L0OOrknQ284LYgnTWwGEq5L0OWplD2N7UpLY5KtJbDaU1iWDqZa9hiozj9VyXg3+Rs61KOxxVqMdi7yzpDOxxVVd9/GK/YC3nRjsINo6Wp7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37975" y="1723917"/>
            <a:ext cx="3088650"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descr="gold nano ro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4735" y="3352800"/>
            <a:ext cx="2450757" cy="21336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SHINE_WhiteKnight</Template>
  <TotalTime>238</TotalTime>
  <Words>397</Words>
  <Application>Microsoft Office PowerPoint</Application>
  <PresentationFormat>On-screen Show (4:3)</PresentationFormat>
  <Paragraphs>96</Paragraphs>
  <Slides>11</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 Unicode MS</vt:lpstr>
      <vt:lpstr>Arial</vt:lpstr>
      <vt:lpstr>Bookman Old Style</vt:lpstr>
      <vt:lpstr>Calibri</vt:lpstr>
      <vt:lpstr>Franklin Gothic Book</vt:lpstr>
      <vt:lpstr>Franklin Gothic Medium</vt:lpstr>
      <vt:lpstr>Verdana</vt:lpstr>
      <vt:lpstr>Wingdings 2</vt:lpstr>
      <vt:lpstr>SHINE_WhiteKnight</vt:lpstr>
      <vt:lpstr>Nanoparticle Synthesis and Applications</vt:lpstr>
      <vt:lpstr>Silver Nanoparticles</vt:lpstr>
      <vt:lpstr>Silver Nanoparticles</vt:lpstr>
      <vt:lpstr>Silver Nanoparticle Products</vt:lpstr>
      <vt:lpstr>Ethics</vt:lpstr>
      <vt:lpstr>Color of Gold</vt:lpstr>
      <vt:lpstr>Salt Sensors</vt:lpstr>
      <vt:lpstr>Gold Nanoparticles</vt:lpstr>
      <vt:lpstr>Other Gold Nanoparticle Uses</vt:lpstr>
      <vt:lpstr>Image References</vt:lpstr>
      <vt:lpstr>Additional Resources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 Synthesis and Applications</dc:title>
  <dc:creator>Toshiba-User</dc:creator>
  <cp:lastModifiedBy>Kristine Schroeder</cp:lastModifiedBy>
  <cp:revision>15</cp:revision>
  <dcterms:created xsi:type="dcterms:W3CDTF">2013-07-10T11:12:00Z</dcterms:created>
  <dcterms:modified xsi:type="dcterms:W3CDTF">2017-08-29T20:28:31Z</dcterms:modified>
</cp:coreProperties>
</file>