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67" r:id="rId2"/>
    <p:sldId id="258" r:id="rId3"/>
    <p:sldId id="259" r:id="rId4"/>
    <p:sldId id="260" r:id="rId5"/>
    <p:sldId id="261" r:id="rId6"/>
    <p:sldId id="262" r:id="rId7"/>
    <p:sldId id="263" r:id="rId8"/>
    <p:sldId id="264" r:id="rId9"/>
    <p:sldId id="265" r:id="rId10"/>
    <p:sldId id="266" r:id="rId11"/>
    <p:sldId id="269"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339"/>
    <p:restoredTop sz="92608"/>
  </p:normalViewPr>
  <p:slideViewPr>
    <p:cSldViewPr>
      <p:cViewPr varScale="1">
        <p:scale>
          <a:sx n="86" d="100"/>
          <a:sy n="86" d="100"/>
        </p:scale>
        <p:origin x="996" y="96"/>
      </p:cViewPr>
      <p:guideLst>
        <p:guide orient="horz" pos="2160"/>
        <p:guide pos="2880"/>
      </p:guideLst>
    </p:cSldViewPr>
  </p:slideViewPr>
  <p:notesTextViewPr>
    <p:cViewPr>
      <p:scale>
        <a:sx n="1" d="1"/>
        <a:sy n="1" d="1"/>
      </p:scale>
      <p:origin x="0" y="0"/>
    </p:cViewPr>
  </p:notesTextViewPr>
  <p:notesViewPr>
    <p:cSldViewPr>
      <p:cViewPr varScale="1">
        <p:scale>
          <a:sx n="71" d="100"/>
          <a:sy n="71" d="100"/>
        </p:scale>
        <p:origin x="-279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pPr/>
              <a:t>8/29/2017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pPr/>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plyojump.com/classes/hardware.html"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www.topnews.in/now-ultra-small-energy-efficient-computer-chip-2155770" TargetMode="External"/><Relationship Id="rId4" Type="http://schemas.openxmlformats.org/officeDocument/2006/relationships/hyperlink" Target="http://www.niaid.nih.gov/topics/Flu/Research/DiagnosticProgress/Pages/LabonaChip.aspx"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unav.es/acienciacierta/salud/microfluidics.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pubs.acs.org/doi/pdfplus/10.1021/ac902926x"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Chip</a:t>
            </a:r>
          </a:p>
          <a:p>
            <a:pPr eaLnBrk="1" hangingPunct="1">
              <a:spcBef>
                <a:spcPct val="0"/>
              </a:spcBef>
            </a:pPr>
            <a:r>
              <a:rPr lang="en-US" dirty="0" smtClean="0">
                <a:hlinkClick r:id="rId3"/>
              </a:rPr>
              <a:t>http://www.plyojump.com/classes/hardware.html</a:t>
            </a:r>
            <a:endParaRPr lang="en-US" dirty="0" smtClean="0"/>
          </a:p>
          <a:p>
            <a:pPr eaLnBrk="1" hangingPunct="1">
              <a:spcBef>
                <a:spcPct val="0"/>
              </a:spcBef>
            </a:pPr>
            <a:r>
              <a:rPr lang="en-US" dirty="0" smtClean="0">
                <a:hlinkClick r:id="rId4"/>
              </a:rPr>
              <a:t>Chip on Finger</a:t>
            </a:r>
          </a:p>
          <a:p>
            <a:pPr eaLnBrk="1" hangingPunct="1">
              <a:spcBef>
                <a:spcPct val="0"/>
              </a:spcBef>
            </a:pPr>
            <a:r>
              <a:rPr lang="en-US" dirty="0" smtClean="0">
                <a:hlinkClick r:id="rId5"/>
              </a:rPr>
              <a:t>http://www.topnews.in/now-ultra-small-energy-efficient-computer-chip-2155770</a:t>
            </a:r>
            <a:endParaRPr lang="en-US" dirty="0" smtClean="0">
              <a:hlinkClick r:id="rId4"/>
            </a:endParaRPr>
          </a:p>
          <a:p>
            <a:pPr eaLnBrk="1" hangingPunct="1">
              <a:spcBef>
                <a:spcPct val="0"/>
              </a:spcBef>
            </a:pPr>
            <a:r>
              <a:rPr lang="en-US" dirty="0" smtClean="0">
                <a:hlinkClick r:id="rId4"/>
              </a:rPr>
              <a:t>Lab on a chip</a:t>
            </a:r>
          </a:p>
          <a:p>
            <a:pPr eaLnBrk="1" hangingPunct="1">
              <a:spcBef>
                <a:spcPct val="0"/>
              </a:spcBef>
            </a:pPr>
            <a:r>
              <a:rPr lang="en-US" dirty="0" smtClean="0">
                <a:hlinkClick r:id="rId4"/>
              </a:rPr>
              <a:t>http://www.niaid.nih.gov/topics/Flu/Research/DiagnosticProgress/Pages/LabonaChip.aspx</a:t>
            </a:r>
            <a:endParaRPr lang="en-US" dirty="0" smtClean="0"/>
          </a:p>
        </p:txBody>
      </p:sp>
      <p:sp>
        <p:nvSpPr>
          <p:cNvPr id="19460"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fld id="{4755D4AA-C85A-4E36-9146-384DD8EADA04}" type="slidenum">
              <a:rPr lang="en-US" smtClean="0">
                <a:latin typeface="Calibri" pitchFamily="34" charset="0"/>
              </a:rPr>
              <a:pPr fontAlgn="base">
                <a:spcBef>
                  <a:spcPct val="0"/>
                </a:spcBef>
                <a:spcAft>
                  <a:spcPct val="0"/>
                </a:spcAft>
                <a:defRPr/>
              </a:pPr>
              <a:t>2</a:t>
            </a:fld>
            <a:endParaRPr lang="en-US" dirty="0" smtClean="0">
              <a:latin typeface="Calibri" pitchFamily="34" charset="0"/>
            </a:endParaRPr>
          </a:p>
        </p:txBody>
      </p:sp>
    </p:spTree>
    <p:extLst>
      <p:ext uri="{BB962C8B-B14F-4D97-AF65-F5344CB8AC3E}">
        <p14:creationId xmlns:p14="http://schemas.microsoft.com/office/powerpoint/2010/main" val="2275939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fld id="{EBDE73F2-3C58-4C0E-A8AC-BF8E4F2B714D}" type="slidenum">
              <a:rPr lang="en-US" smtClean="0">
                <a:latin typeface="Calibri" pitchFamily="34" charset="0"/>
              </a:rPr>
              <a:pPr fontAlgn="base">
                <a:spcBef>
                  <a:spcPct val="0"/>
                </a:spcBef>
                <a:spcAft>
                  <a:spcPct val="0"/>
                </a:spcAft>
                <a:defRPr/>
              </a:pPr>
              <a:t>3</a:t>
            </a:fld>
            <a:endParaRPr lang="en-US" dirty="0" smtClean="0">
              <a:latin typeface="Calibri" pitchFamily="34" charset="0"/>
            </a:endParaRPr>
          </a:p>
        </p:txBody>
      </p:sp>
    </p:spTree>
    <p:extLst>
      <p:ext uri="{BB962C8B-B14F-4D97-AF65-F5344CB8AC3E}">
        <p14:creationId xmlns:p14="http://schemas.microsoft.com/office/powerpoint/2010/main" val="626113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hlinkClick r:id="rId3"/>
              </a:rPr>
              <a:t>http://www.unav.es/acienciacierta/salud/microfluidics.html</a:t>
            </a:r>
            <a:endParaRPr lang="en-US" smtClean="0"/>
          </a:p>
        </p:txBody>
      </p:sp>
      <p:sp>
        <p:nvSpPr>
          <p:cNvPr id="4" name="Slide Number Placeholder 3"/>
          <p:cNvSpPr>
            <a:spLocks noGrp="1"/>
          </p:cNvSpPr>
          <p:nvPr>
            <p:ph type="sldNum" sz="quarter" idx="5"/>
          </p:nvPr>
        </p:nvSpPr>
        <p:spPr/>
        <p:txBody>
          <a:bodyPr/>
          <a:lstStyle/>
          <a:p>
            <a:pPr>
              <a:defRPr/>
            </a:pPr>
            <a:fld id="{73B54375-0FDF-4BFF-876E-461FCC63324E}" type="slidenum">
              <a:rPr lang="en-US" smtClean="0"/>
              <a:pPr>
                <a:defRPr/>
              </a:pPr>
              <a:t>5</a:t>
            </a:fld>
            <a:endParaRPr lang="en-US" dirty="0"/>
          </a:p>
        </p:txBody>
      </p:sp>
    </p:spTree>
    <p:extLst>
      <p:ext uri="{BB962C8B-B14F-4D97-AF65-F5344CB8AC3E}">
        <p14:creationId xmlns:p14="http://schemas.microsoft.com/office/powerpoint/2010/main" val="839434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hlinkClick r:id="rId3"/>
              </a:rPr>
              <a:t>http://pubs.acs.org/doi/pdfplus/10.1021/ac902926x</a:t>
            </a:r>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312F0A10-438E-45E5-9D22-8553EC0D90CF}" type="slidenum">
              <a:rPr lang="en-US" smtClean="0"/>
              <a:pPr>
                <a:defRPr/>
              </a:pPr>
              <a:t>9</a:t>
            </a:fld>
            <a:endParaRPr lang="en-US" dirty="0"/>
          </a:p>
        </p:txBody>
      </p:sp>
    </p:spTree>
    <p:extLst>
      <p:ext uri="{BB962C8B-B14F-4D97-AF65-F5344CB8AC3E}">
        <p14:creationId xmlns:p14="http://schemas.microsoft.com/office/powerpoint/2010/main" val="2614247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4876800"/>
            <a:ext cx="6400800" cy="1143000"/>
          </a:xfrm>
        </p:spPr>
        <p:txBody>
          <a:bodyPr/>
          <a:lstStyle>
            <a:lvl1pPr marL="0" indent="0" algn="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b="0">
                <a:solidFill>
                  <a:schemeClr val="tx1"/>
                </a:solidFill>
              </a:defRPr>
            </a:lvl1pPr>
          </a:lstStyle>
          <a:p>
            <a:r>
              <a:rPr lang="en-US" smtClean="0"/>
              <a:t>SHINE: Seattle’s Hub for Industry-driven Nanotechnology Education</a:t>
            </a:r>
            <a:endParaRPr lang="en-US" dirty="0"/>
          </a:p>
        </p:txBody>
      </p:sp>
      <p:sp>
        <p:nvSpPr>
          <p:cNvPr id="5" name="Footer Placeholder 4"/>
          <p:cNvSpPr>
            <a:spLocks noGrp="1"/>
          </p:cNvSpPr>
          <p:nvPr>
            <p:ph type="ftr" sz="quarter" idx="11"/>
          </p:nvPr>
        </p:nvSpPr>
        <p:spPr/>
        <p:txBody>
          <a:bodyPr/>
          <a:lstStyle/>
          <a:p>
            <a:pPr algn="l"/>
            <a:r>
              <a:rPr lang="en-US" smtClean="0"/>
              <a:t>This material is based upon work supported by the National Science Foundation 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135" y="47403"/>
            <a:ext cx="4038600" cy="3699342"/>
          </a:xfrm>
          <a:prstGeom prst="rect">
            <a:avLst/>
          </a:prstGeom>
        </p:spPr>
      </p:pic>
      <p:sp>
        <p:nvSpPr>
          <p:cNvPr id="2" name="Title 1"/>
          <p:cNvSpPr>
            <a:spLocks noGrp="1"/>
          </p:cNvSpPr>
          <p:nvPr>
            <p:ph type="ctrTitle"/>
          </p:nvPr>
        </p:nvSpPr>
        <p:spPr>
          <a:xfrm>
            <a:off x="1371600" y="3505200"/>
            <a:ext cx="7772400" cy="1470025"/>
          </a:xfrm>
        </p:spPr>
        <p:txBody>
          <a:bodyPr/>
          <a:lstStyle>
            <a:lvl1pPr algn="r">
              <a:defRPr/>
            </a:lvl1pPr>
          </a:lstStyle>
          <a:p>
            <a:r>
              <a:rPr lang="en-US" smtClean="0"/>
              <a:t>Click to edit Master title style</a:t>
            </a:r>
            <a:endParaRPr lang="en-US" dirty="0"/>
          </a:p>
        </p:txBody>
      </p:sp>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Tree>
    <p:extLst>
      <p:ext uri="{BB962C8B-B14F-4D97-AF65-F5344CB8AC3E}">
        <p14:creationId xmlns:p14="http://schemas.microsoft.com/office/powerpoint/2010/main" val="3318920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lvl1pPr marL="233363" indent="0">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8229600" cy="4678363"/>
          </a:xfrm>
        </p:spPr>
        <p:txBody>
          <a:bodyPr vert="eaVert"/>
          <a:lstStyle>
            <a:lvl1pPr marL="457200" indent="-223838">
              <a:defRPr/>
            </a:lvl1pPr>
            <a:lvl5pPr marL="0" indent="0">
              <a:buNone/>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100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solidFill>
            <a:schemeClr val="accent1"/>
          </a:solidFill>
        </p:spPr>
        <p:txBody>
          <a:bodyPr vert="eaVert"/>
          <a:lstStyle>
            <a:lvl1pPr>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marL="460375" indent="-227013">
              <a:defRPr/>
            </a:lvl1pPr>
            <a:lvl5pPr marL="0" indent="0">
              <a:buFontTx/>
              <a:buNone/>
              <a:defRPr/>
            </a:lvl5pPr>
            <a:lvl6pPr marL="2286000" indent="0">
              <a:buFontTx/>
              <a:buNone/>
              <a:defRPr/>
            </a:lvl6pPr>
            <a:lvl7pPr marL="2743200" indent="0">
              <a:buFontTx/>
              <a:buNone/>
              <a:defRPr/>
            </a:lvl7pPr>
            <a:lvl8pPr marL="3200400" indent="0">
              <a:buFontTx/>
              <a:buNone/>
              <a:defRPr/>
            </a:lvl8pPr>
            <a:lvl9pPr marL="3657600" indent="0">
              <a:buFontTx/>
              <a:buNone/>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394517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i="0" dirty="0" smtClean="0">
                <a:latin typeface="Bookman Old Style" panose="02050604050505020204" pitchFamily="18" charset="0"/>
                <a:hlinkClick r:id="rId4"/>
              </a:rPr>
              <a:t>www.seattlenano.org</a:t>
            </a:r>
            <a:endParaRPr lang="en-US" sz="2800" i="0" dirty="0" smtClean="0">
              <a:latin typeface="Bookman Old Style" panose="02050604050505020204" pitchFamily="18" charset="0"/>
            </a:endParaRPr>
          </a:p>
        </p:txBody>
      </p:sp>
    </p:spTree>
    <p:extLst>
      <p:ext uri="{BB962C8B-B14F-4D97-AF65-F5344CB8AC3E}">
        <p14:creationId xmlns:p14="http://schemas.microsoft.com/office/powerpoint/2010/main" val="207990773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
        <p:nvSpPr>
          <p:cNvPr id="7" name="Footer Placeholder 3"/>
          <p:cNvSpPr txBox="1">
            <a:spLocks/>
          </p:cNvSpPr>
          <p:nvPr userDrawn="1"/>
        </p:nvSpPr>
        <p:spPr>
          <a:xfrm>
            <a:off x="1143000" y="3191785"/>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8" name="TextBox 7"/>
          <p:cNvSpPr txBox="1"/>
          <p:nvPr userDrawn="1"/>
        </p:nvSpPr>
        <p:spPr>
          <a:xfrm>
            <a:off x="457200" y="4771299"/>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Tree>
    <p:extLst>
      <p:ext uri="{BB962C8B-B14F-4D97-AF65-F5344CB8AC3E}">
        <p14:creationId xmlns:p14="http://schemas.microsoft.com/office/powerpoint/2010/main" val="157491921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3191785"/>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11" name="TextBox 10"/>
          <p:cNvSpPr txBox="1"/>
          <p:nvPr userDrawn="1"/>
        </p:nvSpPr>
        <p:spPr>
          <a:xfrm>
            <a:off x="457200" y="4771299"/>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4256998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81200"/>
            <a:ext cx="9144000" cy="4144963"/>
          </a:xfrm>
        </p:spPr>
        <p:txBody>
          <a:bodyPr/>
          <a:lstStyle>
            <a:lvl1pPr marL="233363" indent="0">
              <a:buNone/>
              <a:defRPr/>
            </a:lvl1pPr>
          </a:lstStyle>
          <a:p>
            <a:pPr lvl="0"/>
            <a:r>
              <a:rPr lang="en-US" smtClean="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
        <p:nvSpPr>
          <p:cNvPr id="7" name="Title 1"/>
          <p:cNvSpPr txBox="1">
            <a:spLocks/>
          </p:cNvSpPr>
          <p:nvPr userDrawn="1"/>
        </p:nvSpPr>
        <p:spPr>
          <a:xfrm>
            <a:off x="0" y="0"/>
            <a:ext cx="9144000" cy="1097280"/>
          </a:xfrm>
          <a:prstGeom prst="rect">
            <a:avLst/>
          </a:prstGeom>
          <a:solidFill>
            <a:schemeClr val="accent1"/>
          </a:solidFill>
        </p:spPr>
        <p:txBody>
          <a:bodyPr vert="horz" lIns="91440" tIns="45720" rIns="91440" bIns="45720" rtlCol="0" anchor="ctr">
            <a:normAutofit/>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endParaRPr lang="en-US" dirty="0"/>
          </a:p>
        </p:txBody>
      </p:sp>
    </p:spTree>
    <p:extLst>
      <p:ext uri="{BB962C8B-B14F-4D97-AF65-F5344CB8AC3E}">
        <p14:creationId xmlns:p14="http://schemas.microsoft.com/office/powerpoint/2010/main" val="50047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4800" y="44196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04800" y="2895600"/>
            <a:ext cx="7772400" cy="1500187"/>
          </a:xfrm>
        </p:spPr>
        <p:txBody>
          <a:bodyPr anchor="b"/>
          <a:lstStyle>
            <a:lvl1pPr marL="233363"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81600" y="609600"/>
            <a:ext cx="3493901" cy="3200400"/>
          </a:xfrm>
          <a:prstGeom prst="rect">
            <a:avLst/>
          </a:prstGeom>
        </p:spPr>
      </p:pic>
    </p:spTree>
    <p:extLst>
      <p:ext uri="{BB962C8B-B14F-4D97-AF65-F5344CB8AC3E}">
        <p14:creationId xmlns:p14="http://schemas.microsoft.com/office/powerpoint/2010/main" val="289610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523274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600" y="5486400"/>
            <a:ext cx="4268788"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524000"/>
            <a:ext cx="4268788" cy="3951288"/>
          </a:xfrm>
        </p:spPr>
        <p:txBody>
          <a:bodyPr/>
          <a:lstStyle>
            <a:lvl1pPr marL="117475" indent="0">
              <a:buFontTx/>
              <a:buNone/>
              <a:defRPr sz="2400"/>
            </a:lvl1pPr>
            <a:lvl2pPr marL="457200" indent="0">
              <a:buFontTx/>
              <a:buNone/>
              <a:defRPr sz="2000"/>
            </a:lvl2pPr>
            <a:lvl3pPr marL="914400" indent="0">
              <a:buFontTx/>
              <a:buNone/>
              <a:defRPr sz="1800"/>
            </a:lvl3pPr>
            <a:lvl4pPr marL="1371600" indent="0">
              <a:buFontTx/>
              <a:buNone/>
              <a:defRPr sz="1600"/>
            </a:lvl4pPr>
            <a:lvl5pPr marL="1828800" indent="0">
              <a:buFontTx/>
              <a:buNone/>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194175"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194175" cy="3951288"/>
          </a:xfrm>
        </p:spPr>
        <p:txBody>
          <a:bodyPr/>
          <a:lstStyle>
            <a:lvl1pPr marL="117475" indent="0">
              <a:buFontTx/>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SHINE: Seattle’s Hub for Industry-driven Nanotechnology Education</a:t>
            </a:r>
            <a:endParaRPr lang="en-US"/>
          </a:p>
        </p:txBody>
      </p:sp>
      <p:sp>
        <p:nvSpPr>
          <p:cNvPr id="8" name="Footer Placeholder 7"/>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890909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76849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
        <p:nvSpPr>
          <p:cNvPr id="5" name="Title 1"/>
          <p:cNvSpPr txBox="1">
            <a:spLocks/>
          </p:cNvSpPr>
          <p:nvPr userDrawn="1"/>
        </p:nvSpPr>
        <p:spPr>
          <a:xfrm>
            <a:off x="0" y="0"/>
            <a:ext cx="9144000" cy="1097280"/>
          </a:xfrm>
          <a:prstGeom prst="rect">
            <a:avLst/>
          </a:prstGeom>
          <a:solidFill>
            <a:schemeClr val="accent1"/>
          </a:solidFill>
        </p:spPr>
        <p:txBody>
          <a:bodyPr vert="horz" lIns="91440" tIns="45720" rIns="91440" bIns="45720" rtlCol="0" anchor="ctr">
            <a:normAutofit/>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endParaRPr lang="en-US" dirty="0"/>
          </a:p>
        </p:txBody>
      </p:sp>
    </p:spTree>
    <p:extLst>
      <p:ext uri="{BB962C8B-B14F-4D97-AF65-F5344CB8AC3E}">
        <p14:creationId xmlns:p14="http://schemas.microsoft.com/office/powerpoint/2010/main" val="325810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solidFill>
            <a:schemeClr val="accent1"/>
          </a:solidFill>
        </p:spPr>
        <p:txBody>
          <a:bodyPr anchor="b"/>
          <a:lstStyle>
            <a:lvl1pPr marL="117475" indent="0"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marL="0" indent="233363">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p:txBody>
      </p:sp>
      <p:sp>
        <p:nvSpPr>
          <p:cNvPr id="4" name="Text Placeholder 3"/>
          <p:cNvSpPr>
            <a:spLocks noGrp="1"/>
          </p:cNvSpPr>
          <p:nvPr>
            <p:ph type="body" sz="half" idx="2"/>
          </p:nvPr>
        </p:nvSpPr>
        <p:spPr>
          <a:xfrm>
            <a:off x="457200" y="1435100"/>
            <a:ext cx="3008313" cy="4691063"/>
          </a:xfrm>
          <a:solidFill>
            <a:schemeClr val="tx2"/>
          </a:solidFill>
        </p:spPr>
        <p:txBody>
          <a:bodyPr/>
          <a:lstStyle>
            <a:lvl1pPr marL="117475"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46085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0985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52400" y="6356350"/>
            <a:ext cx="24384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SHINE: Seattle’s Hub for Industry-driven Nanotechnology Education</a:t>
            </a:r>
            <a:endParaRPr lang="en-US" dirty="0"/>
          </a:p>
        </p:txBody>
      </p:sp>
      <p:sp>
        <p:nvSpPr>
          <p:cNvPr id="5" name="Footer Placeholder 4"/>
          <p:cNvSpPr>
            <a:spLocks noGrp="1"/>
          </p:cNvSpPr>
          <p:nvPr>
            <p:ph type="ftr" sz="quarter" idx="3"/>
          </p:nvPr>
        </p:nvSpPr>
        <p:spPr>
          <a:xfrm>
            <a:off x="2743200" y="6356350"/>
            <a:ext cx="6172200" cy="365125"/>
          </a:xfrm>
          <a:prstGeom prst="rect">
            <a:avLst/>
          </a:prstGeom>
        </p:spPr>
        <p:txBody>
          <a:bodyPr vert="horz" lIns="91440" tIns="45720" rIns="91440" bIns="45720" rtlCol="0" anchor="ctr"/>
          <a:lstStyle>
            <a:lvl1pPr algn="ctr">
              <a:defRPr sz="1200">
                <a:solidFill>
                  <a:schemeClr val="tx1"/>
                </a:solidFill>
              </a:defRPr>
            </a:lvl1pPr>
          </a:lstStyle>
          <a:p>
            <a:pPr algn="l"/>
            <a:r>
              <a:rPr lang="en-US" dirty="0" smtClean="0"/>
              <a:t>This material is based upon work supported by the National Science Foundation </a:t>
            </a:r>
          </a:p>
          <a:p>
            <a:pPr algn="l"/>
            <a:r>
              <a:rPr lang="en-US" dirty="0" smtClean="0"/>
              <a:t>under Grant Number 1204279.</a:t>
            </a:r>
            <a:endParaRPr lang="en-US" dirty="0"/>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p:txStyles>
    <p:titleStyle>
      <a:lvl1pPr marL="233363" indent="0"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spcAft>
          <a:spcPts val="600"/>
        </a:spcAft>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z8iJzpX7PA8" TargetMode="External"/><Relationship Id="rId2" Type="http://schemas.openxmlformats.org/officeDocument/2006/relationships/hyperlink" Target="http://il.youtube.com/watch?v=eLmecbMmeLM" TargetMode="External"/><Relationship Id="rId1" Type="http://schemas.openxmlformats.org/officeDocument/2006/relationships/slideLayout" Target="../slideLayouts/slideLayout2.xml"/><Relationship Id="rId6" Type="http://schemas.openxmlformats.org/officeDocument/2006/relationships/image" Target="../media/image1.gif"/><Relationship Id="rId5" Type="http://schemas.openxmlformats.org/officeDocument/2006/relationships/hyperlink" Target="http://www.youtube.com/watch?v=AENnU0vdjPo&amp;feature=related" TargetMode="External"/><Relationship Id="rId4" Type="http://schemas.openxmlformats.org/officeDocument/2006/relationships/hyperlink" Target="http://www.youtube.com/watch?v=UVSDRglikuM&amp;NR=1&amp;feature=fvw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4308099"/>
            <a:ext cx="7772400" cy="769441"/>
          </a:xfrm>
        </p:spPr>
        <p:txBody>
          <a:bodyPr/>
          <a:lstStyle/>
          <a:p>
            <a:r>
              <a:rPr lang="en-US" dirty="0" smtClean="0"/>
              <a:t>Lithography</a:t>
            </a:r>
            <a:endParaRPr lang="en-US" dirty="0"/>
          </a:p>
        </p:txBody>
      </p:sp>
    </p:spTree>
    <p:extLst>
      <p:ext uri="{BB962C8B-B14F-4D97-AF65-F5344CB8AC3E}">
        <p14:creationId xmlns:p14="http://schemas.microsoft.com/office/powerpoint/2010/main" val="270563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a:defRPr/>
            </a:pPr>
            <a:r>
              <a:rPr lang="en-US" dirty="0" smtClean="0">
                <a:solidFill>
                  <a:schemeClr val="bg1"/>
                </a:solidFill>
              </a:rPr>
              <a:t>Microfluidic Videos</a:t>
            </a:r>
            <a:endParaRPr lang="en-US" dirty="0">
              <a:solidFill>
                <a:schemeClr val="bg1"/>
              </a:solidFill>
            </a:endParaRPr>
          </a:p>
        </p:txBody>
      </p:sp>
      <p:sp>
        <p:nvSpPr>
          <p:cNvPr id="22531" name="Content Placeholder 2"/>
          <p:cNvSpPr>
            <a:spLocks noGrp="1"/>
          </p:cNvSpPr>
          <p:nvPr>
            <p:ph idx="1"/>
          </p:nvPr>
        </p:nvSpPr>
        <p:spPr/>
        <p:txBody>
          <a:bodyPr>
            <a:normAutofit fontScale="92500" lnSpcReduction="10000"/>
          </a:bodyPr>
          <a:lstStyle/>
          <a:p>
            <a:r>
              <a:rPr lang="en-US" u="sng" smtClean="0">
                <a:hlinkClick r:id="rId2"/>
              </a:rPr>
              <a:t>http://il.youtube.com/watch?v=eLmecbMmeLM</a:t>
            </a:r>
            <a:r>
              <a:rPr lang="en-US" smtClean="0"/>
              <a:t>  </a:t>
            </a:r>
          </a:p>
          <a:p>
            <a:endParaRPr lang="en-US" sz="1500" smtClean="0"/>
          </a:p>
          <a:p>
            <a:r>
              <a:rPr lang="en-US" u="sng" smtClean="0">
                <a:hlinkClick r:id="rId3"/>
              </a:rPr>
              <a:t>http://www.youtube.com/watch?v=z8iJzpX7PA8</a:t>
            </a:r>
            <a:endParaRPr lang="en-US" u="sng" smtClean="0"/>
          </a:p>
          <a:p>
            <a:endParaRPr lang="en-US" sz="1500" smtClean="0"/>
          </a:p>
          <a:p>
            <a:r>
              <a:rPr lang="en-US" u="sng" smtClean="0">
                <a:hlinkClick r:id="rId4"/>
              </a:rPr>
              <a:t>http://www.youtube.com/watch?v=UVSDRglikuM&amp;NR=1&amp;feature=fvwp</a:t>
            </a:r>
            <a:endParaRPr lang="en-US" u="sng" smtClean="0"/>
          </a:p>
          <a:p>
            <a:endParaRPr lang="en-US" sz="1500" smtClean="0"/>
          </a:p>
          <a:p>
            <a:r>
              <a:rPr lang="en-US" u="sng" smtClean="0">
                <a:hlinkClick r:id="rId5"/>
              </a:rPr>
              <a:t>http://www.youtube.com/watch?v=AENnU0vdjPo&amp;feature=related</a:t>
            </a:r>
            <a:endParaRPr lang="en-US" smtClean="0"/>
          </a:p>
          <a:p>
            <a:endParaRPr lang="en-US"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10</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6" name="Date Placeholder 3"/>
          <p:cNvSpPr txBox="1">
            <a:spLocks/>
          </p:cNvSpPr>
          <p:nvPr/>
        </p:nvSpPr>
        <p:spPr>
          <a:xfrm>
            <a:off x="685800" y="6324600"/>
            <a:ext cx="4876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SHINE: Seattle’s Hub for Industry-driven Nanotechnology Education</a:t>
            </a:r>
            <a:endParaRPr lang="en-US" dirty="0"/>
          </a:p>
        </p:txBody>
      </p:sp>
      <p:pic>
        <p:nvPicPr>
          <p:cNvPr id="7" name="Picture 6" descr="M:\SHINE\Marketing\Logos\SHINE logos\Brian's SHINE Logos\SHINE only transparent.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417857883"/>
              </p:ext>
            </p:extLst>
          </p:nvPr>
        </p:nvGraphicFramePr>
        <p:xfrm>
          <a:off x="0" y="1096963"/>
          <a:ext cx="9148314" cy="493776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2</a:t>
                      </a:r>
                    </a:p>
                  </a:txBody>
                  <a:tcPr anchor="ctr"/>
                </a:tc>
                <a:tc>
                  <a:txBody>
                    <a:bodyPr/>
                    <a:lstStyle/>
                    <a:p>
                      <a:pPr marL="231775" lvl="0" indent="0" eaLnBrk="1" hangingPunct="1">
                        <a:spcBef>
                          <a:spcPct val="0"/>
                        </a:spcBef>
                        <a:buFont typeface="Wingdings 2" pitchFamily="18" charset="2"/>
                        <a:buNone/>
                        <a:tabLst/>
                      </a:pPr>
                      <a:r>
                        <a:rPr lang="en-US" sz="1600" b="0" i="0" kern="1200" dirty="0" smtClean="0">
                          <a:solidFill>
                            <a:schemeClr val="dk1"/>
                          </a:solidFill>
                          <a:latin typeface="+mn-lt"/>
                          <a:ea typeface="+mn-ea"/>
                          <a:cs typeface="+mn-cs"/>
                        </a:rPr>
                        <a:t>Wafer. </a:t>
                      </a:r>
                      <a:r>
                        <a:rPr lang="en-US" sz="1600" b="0" i="0" kern="1200" dirty="0" err="1" smtClean="0">
                          <a:solidFill>
                            <a:schemeClr val="dk1"/>
                          </a:solidFill>
                          <a:latin typeface="+mn-lt"/>
                          <a:ea typeface="+mn-ea"/>
                          <a:cs typeface="+mn-cs"/>
                        </a:rPr>
                        <a:t>PhotonIC</a:t>
                      </a:r>
                      <a:r>
                        <a:rPr lang="en-US" sz="1600" b="0" i="0" kern="1200" dirty="0" smtClean="0">
                          <a:solidFill>
                            <a:schemeClr val="dk1"/>
                          </a:solidFill>
                          <a:latin typeface="+mn-lt"/>
                          <a:ea typeface="+mn-ea"/>
                          <a:cs typeface="+mn-cs"/>
                        </a:rPr>
                        <a:t> Corp. [</a:t>
                      </a:r>
                      <a:r>
                        <a:rPr lang="en-US" sz="1600" b="0" i="1" kern="1200" dirty="0" smtClean="0">
                          <a:solidFill>
                            <a:schemeClr val="dk1"/>
                          </a:solidFill>
                          <a:latin typeface="+mn-lt"/>
                          <a:ea typeface="+mn-ea"/>
                          <a:cs typeface="+mn-cs"/>
                        </a:rPr>
                        <a:t>Online Image</a:t>
                      </a:r>
                      <a:r>
                        <a:rPr lang="en-US" sz="1600" b="0" i="0" kern="1200" dirty="0" smtClean="0">
                          <a:solidFill>
                            <a:schemeClr val="dk1"/>
                          </a:solidFill>
                          <a:latin typeface="+mn-lt"/>
                          <a:ea typeface="+mn-ea"/>
                          <a:cs typeface="+mn-cs"/>
                        </a:rPr>
                        <a:t>] 8 July, 2017. </a:t>
                      </a:r>
                    </a:p>
                    <a:p>
                      <a:pPr marL="231775" lvl="0" indent="0" eaLnBrk="1" hangingPunct="1">
                        <a:spcBef>
                          <a:spcPct val="0"/>
                        </a:spcBef>
                        <a:buFont typeface="Wingdings 2" pitchFamily="18" charset="2"/>
                        <a:buNone/>
                        <a:tabLst/>
                      </a:pPr>
                      <a:r>
                        <a:rPr lang="en-US" sz="1600" b="0" i="0" kern="1200" dirty="0" smtClean="0">
                          <a:solidFill>
                            <a:schemeClr val="dk1"/>
                          </a:solidFill>
                          <a:latin typeface="+mn-lt"/>
                          <a:ea typeface="+mn-ea"/>
                          <a:cs typeface="+mn-cs"/>
                        </a:rPr>
                        <a:t>&lt;http://</a:t>
                      </a:r>
                      <a:r>
                        <a:rPr lang="en-US" sz="1600" b="0" i="0" kern="1200" dirty="0" err="1" smtClean="0">
                          <a:solidFill>
                            <a:schemeClr val="dk1"/>
                          </a:solidFill>
                          <a:latin typeface="+mn-lt"/>
                          <a:ea typeface="+mn-ea"/>
                          <a:cs typeface="+mn-cs"/>
                        </a:rPr>
                        <a:t>www.photonic-corp.com</a:t>
                      </a:r>
                      <a:r>
                        <a:rPr lang="en-US" sz="1600" b="0" i="0" kern="1200" dirty="0" smtClean="0">
                          <a:solidFill>
                            <a:schemeClr val="dk1"/>
                          </a:solidFill>
                          <a:latin typeface="+mn-lt"/>
                          <a:ea typeface="+mn-ea"/>
                          <a:cs typeface="+mn-cs"/>
                        </a:rPr>
                        <a:t>/photonic-</a:t>
                      </a:r>
                      <a:r>
                        <a:rPr lang="en-US" sz="1600" b="0" i="0" kern="1200" dirty="0" err="1" smtClean="0">
                          <a:solidFill>
                            <a:schemeClr val="dk1"/>
                          </a:solidFill>
                          <a:latin typeface="+mn-lt"/>
                          <a:ea typeface="+mn-ea"/>
                          <a:cs typeface="+mn-cs"/>
                        </a:rPr>
                        <a:t>services.htm</a:t>
                      </a:r>
                      <a:r>
                        <a:rPr lang="en-US" sz="1600" b="0" i="0" kern="1200" dirty="0" smtClean="0">
                          <a:solidFill>
                            <a:schemeClr val="dk1"/>
                          </a:solidFill>
                          <a:latin typeface="+mn-lt"/>
                          <a:ea typeface="+mn-ea"/>
                          <a:cs typeface="+mn-cs"/>
                        </a:rPr>
                        <a:t>&gt;</a:t>
                      </a:r>
                    </a:p>
                    <a:p>
                      <a:pPr marL="231775" indent="0" eaLnBrk="1" hangingPunct="1">
                        <a:spcBef>
                          <a:spcPct val="0"/>
                        </a:spcBef>
                        <a:buFont typeface="Wingdings 2" pitchFamily="18" charset="2"/>
                        <a:buNone/>
                        <a:tabLst/>
                      </a:pPr>
                      <a:endParaRPr lang="en-US" sz="1600" b="0" i="0" kern="1200" dirty="0" smtClean="0">
                        <a:solidFill>
                          <a:schemeClr val="dk1"/>
                        </a:solidFill>
                        <a:latin typeface="+mn-lt"/>
                        <a:ea typeface="+mn-ea"/>
                        <a:cs typeface="+mn-cs"/>
                      </a:endParaRP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i="0" kern="1200" dirty="0" err="1" smtClean="0">
                          <a:solidFill>
                            <a:schemeClr val="dk1"/>
                          </a:solidFill>
                          <a:latin typeface="+mn-lt"/>
                          <a:ea typeface="+mn-ea"/>
                          <a:cs typeface="+mn-cs"/>
                        </a:rPr>
                        <a:t>Nanochip</a:t>
                      </a:r>
                      <a:r>
                        <a:rPr lang="en-US" sz="1600" b="0" i="0" kern="1200" dirty="0" smtClean="0">
                          <a:solidFill>
                            <a:schemeClr val="dk1"/>
                          </a:solidFill>
                          <a:latin typeface="+mn-lt"/>
                          <a:ea typeface="+mn-ea"/>
                          <a:cs typeface="+mn-cs"/>
                        </a:rPr>
                        <a:t>. Top News. [</a:t>
                      </a:r>
                      <a:r>
                        <a:rPr lang="en-US" sz="1600" b="0" i="1" kern="1200" dirty="0" smtClean="0">
                          <a:solidFill>
                            <a:schemeClr val="dk1"/>
                          </a:solidFill>
                          <a:latin typeface="+mn-lt"/>
                          <a:ea typeface="+mn-ea"/>
                          <a:cs typeface="+mn-cs"/>
                        </a:rPr>
                        <a:t>Online Image</a:t>
                      </a:r>
                      <a:r>
                        <a:rPr lang="en-US" sz="1600" b="0" i="0" kern="1200" dirty="0" smtClean="0">
                          <a:solidFill>
                            <a:schemeClr val="dk1"/>
                          </a:solidFill>
                          <a:latin typeface="+mn-lt"/>
                          <a:ea typeface="+mn-ea"/>
                          <a:cs typeface="+mn-cs"/>
                        </a:rPr>
                        <a:t>] 8 July, 2017. &lt;http://</a:t>
                      </a:r>
                      <a:r>
                        <a:rPr lang="en-US" sz="1600" b="0" i="0" kern="1200" dirty="0" err="1" smtClean="0">
                          <a:solidFill>
                            <a:schemeClr val="dk1"/>
                          </a:solidFill>
                          <a:latin typeface="+mn-lt"/>
                          <a:ea typeface="+mn-ea"/>
                          <a:cs typeface="+mn-cs"/>
                        </a:rPr>
                        <a:t>www.topnews.in</a:t>
                      </a:r>
                      <a:r>
                        <a:rPr lang="en-US" sz="1600" b="0" i="0" kern="1200" dirty="0" smtClean="0">
                          <a:solidFill>
                            <a:schemeClr val="dk1"/>
                          </a:solidFill>
                          <a:latin typeface="+mn-lt"/>
                          <a:ea typeface="+mn-ea"/>
                          <a:cs typeface="+mn-cs"/>
                        </a:rPr>
                        <a:t>/files/</a:t>
                      </a:r>
                      <a:r>
                        <a:rPr lang="en-US" sz="1600" b="0" i="0" kern="1200" dirty="0" err="1" smtClean="0">
                          <a:solidFill>
                            <a:schemeClr val="dk1"/>
                          </a:solidFill>
                          <a:latin typeface="+mn-lt"/>
                          <a:ea typeface="+mn-ea"/>
                          <a:cs typeface="+mn-cs"/>
                        </a:rPr>
                        <a:t>computerchip.jpg</a:t>
                      </a:r>
                      <a:r>
                        <a:rPr lang="en-US" sz="1600" b="0" i="0" kern="1200" dirty="0" smtClean="0">
                          <a:solidFill>
                            <a:schemeClr val="dk1"/>
                          </a:solidFill>
                          <a:latin typeface="+mn-lt"/>
                          <a:ea typeface="+mn-ea"/>
                          <a:cs typeface="+mn-cs"/>
                        </a:rPr>
                        <a:t>&gt;</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endParaRPr lang="en-US" sz="1600" b="0" i="0" kern="1200" noProof="0" dirty="0" smtClean="0">
                        <a:solidFill>
                          <a:schemeClr val="dk1"/>
                        </a:solidFill>
                        <a:latin typeface="+mn-lt"/>
                        <a:ea typeface="+mn-ea"/>
                        <a:cs typeface="+mn-cs"/>
                      </a:endParaRP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dirty="0" smtClean="0"/>
                        <a:t>Lab on a Chip. </a:t>
                      </a:r>
                      <a:r>
                        <a:rPr lang="en-US" sz="1600" b="0" i="0" dirty="0" err="1" smtClean="0"/>
                        <a:t>Elveflow</a:t>
                      </a:r>
                      <a:r>
                        <a:rPr lang="en-US" sz="1600" b="0" i="0" dirty="0" smtClean="0"/>
                        <a:t>.</a:t>
                      </a:r>
                      <a:r>
                        <a:rPr lang="en-US" sz="1600" b="0" dirty="0" smtClean="0"/>
                        <a:t> [</a:t>
                      </a:r>
                      <a:r>
                        <a:rPr lang="en-US" sz="1600" b="0" i="1" dirty="0" smtClean="0"/>
                        <a:t>Online Image</a:t>
                      </a:r>
                      <a:r>
                        <a:rPr lang="en-US" sz="1600" b="0" dirty="0" smtClean="0"/>
                        <a:t>] 8 July, 2017. &lt;http://</a:t>
                      </a:r>
                      <a:r>
                        <a:rPr lang="en-US" sz="1600" b="0" dirty="0" err="1" smtClean="0"/>
                        <a:t>www.elveflow.com</a:t>
                      </a:r>
                      <a:r>
                        <a:rPr lang="en-US" sz="1600" b="0" dirty="0" smtClean="0"/>
                        <a:t>/microfluidic-tutorials/microfluidic-reviews-and-tutorials/microfluidic-</a:t>
                      </a:r>
                      <a:r>
                        <a:rPr lang="en-US" sz="1600" b="0" dirty="0" err="1" smtClean="0"/>
                        <a:t>pcr</a:t>
                      </a:r>
                      <a:r>
                        <a:rPr lang="en-US" sz="1600" b="0" dirty="0" smtClean="0"/>
                        <a:t>-</a:t>
                      </a:r>
                      <a:r>
                        <a:rPr lang="en-US" sz="1600" b="0" dirty="0" err="1" smtClean="0"/>
                        <a:t>qpcr-rtpcr</a:t>
                      </a:r>
                      <a:r>
                        <a:rPr lang="en-US" sz="1600" b="0" dirty="0" smtClean="0"/>
                        <a:t>/&gt;</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endParaRPr lang="en-US" sz="1600" b="0" dirty="0" smtClean="0"/>
                    </a:p>
                  </a:txBody>
                  <a:tcPr marR="365760" marT="91440" marB="91440"/>
                </a:tc>
              </a:tr>
              <a:tr h="0">
                <a:tc>
                  <a:txBody>
                    <a:bodyPr/>
                    <a:lstStyle/>
                    <a:p>
                      <a:pPr algn="ctr"/>
                      <a:r>
                        <a:rPr lang="en-US" sz="1600" b="1" dirty="0" smtClean="0"/>
                        <a:t>Slide 5</a:t>
                      </a:r>
                      <a:endParaRPr lang="en-US" sz="1600" b="1" dirty="0"/>
                    </a:p>
                  </a:txBody>
                  <a:tcPr anchor="ctr"/>
                </a:tc>
                <a:tc>
                  <a:txBody>
                    <a:bodyPr/>
                    <a:lstStyle/>
                    <a:p>
                      <a:pPr marL="231775" indent="0">
                        <a:spcBef>
                          <a:spcPct val="0"/>
                        </a:spcBef>
                        <a:tabLst/>
                      </a:pPr>
                      <a:r>
                        <a:rPr lang="en-US" sz="1600" dirty="0" smtClean="0"/>
                        <a:t>Lab on a Chip</a:t>
                      </a:r>
                      <a:r>
                        <a:rPr lang="en-US" sz="1600" baseline="0" dirty="0" smtClean="0"/>
                        <a:t>. Bio-</a:t>
                      </a:r>
                      <a:r>
                        <a:rPr lang="en-US" sz="1600" baseline="0" dirty="0" err="1" smtClean="0"/>
                        <a:t>analyser</a:t>
                      </a:r>
                      <a:r>
                        <a:rPr lang="en-US" sz="1600" baseline="0" dirty="0" smtClean="0"/>
                        <a:t> Co., Ltd. [</a:t>
                      </a:r>
                      <a:r>
                        <a:rPr lang="en-US" sz="1600" i="1" baseline="0" dirty="0" smtClean="0"/>
                        <a:t>Online Image</a:t>
                      </a:r>
                      <a:r>
                        <a:rPr lang="en-US" sz="1600" i="0" baseline="0" dirty="0" smtClean="0"/>
                        <a:t>] 8 July, 2017.</a:t>
                      </a:r>
                    </a:p>
                    <a:p>
                      <a:pPr marL="231775" indent="0">
                        <a:spcBef>
                          <a:spcPct val="0"/>
                        </a:spcBef>
                        <a:tabLst/>
                      </a:pPr>
                      <a:r>
                        <a:rPr lang="en-US" sz="1600" i="0" baseline="0" dirty="0" smtClean="0"/>
                        <a:t>&lt;http://</a:t>
                      </a:r>
                      <a:r>
                        <a:rPr lang="en-US" sz="1600" i="0" baseline="0" dirty="0" err="1" smtClean="0"/>
                        <a:t>www.bio-analyser.com</a:t>
                      </a:r>
                      <a:r>
                        <a:rPr lang="en-US" sz="1600" i="0" baseline="0" dirty="0" smtClean="0"/>
                        <a:t>/</a:t>
                      </a:r>
                      <a:r>
                        <a:rPr lang="en-US" sz="1600" i="0" baseline="0" dirty="0" err="1" smtClean="0"/>
                        <a:t>career.htm</a:t>
                      </a:r>
                      <a:r>
                        <a:rPr lang="en-US" sz="1600" i="0" baseline="0" dirty="0" smtClean="0"/>
                        <a:t>&gt;</a:t>
                      </a:r>
                      <a:endParaRPr lang="en-US" sz="1600" dirty="0" smtClean="0"/>
                    </a:p>
                    <a:p>
                      <a:pPr marL="231775" indent="0">
                        <a:spcBef>
                          <a:spcPct val="0"/>
                        </a:spcBef>
                        <a:tabLst/>
                      </a:pPr>
                      <a:endParaRPr lang="en-US" sz="1600" dirty="0" smtClean="0"/>
                    </a:p>
                  </a:txBody>
                  <a:tcPr marR="365760" marT="91440" marB="91440"/>
                </a:tc>
              </a:tr>
              <a:tr h="0">
                <a:tc>
                  <a:txBody>
                    <a:bodyPr/>
                    <a:lstStyle/>
                    <a:p>
                      <a:pPr algn="ctr"/>
                      <a:r>
                        <a:rPr lang="en-US" sz="1600" b="1" dirty="0" smtClean="0"/>
                        <a:t>Slide 9</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Cheng Wei T Yang, and Eric T </a:t>
                      </a:r>
                      <a:r>
                        <a:rPr lang="en-US" sz="1600" i="0" dirty="0" err="1" smtClean="0"/>
                        <a:t>Lagally</a:t>
                      </a:r>
                      <a:r>
                        <a:rPr lang="en-US" sz="1600" i="0" dirty="0" smtClean="0"/>
                        <a:t> (2013). Teaching Microfluidic Diagnostics Using </a:t>
                      </a:r>
                      <a:r>
                        <a:rPr lang="en-US" sz="1600" b="0" i="0" kern="1200" dirty="0" smtClean="0">
                          <a:solidFill>
                            <a:schemeClr val="dk1"/>
                          </a:solidFill>
                          <a:effectLst/>
                          <a:latin typeface="+mn-lt"/>
                          <a:ea typeface="+mn-ea"/>
                          <a:cs typeface="+mn-cs"/>
                        </a:rPr>
                        <a:t>Jell-O® Chips. Microfluidic Diagnostics: Methods and Protocols.</a:t>
                      </a:r>
                      <a:r>
                        <a:rPr lang="en-US" sz="1600" b="0" i="0" kern="1200" baseline="0" dirty="0" smtClean="0">
                          <a:solidFill>
                            <a:schemeClr val="dk1"/>
                          </a:solidFill>
                          <a:effectLst/>
                          <a:latin typeface="+mn-lt"/>
                          <a:ea typeface="+mn-ea"/>
                          <a:cs typeface="+mn-cs"/>
                        </a:rPr>
                        <a:t> </a:t>
                      </a:r>
                      <a:r>
                        <a:rPr lang="en-US" sz="1600" i="0" dirty="0" smtClean="0"/>
                        <a:t>DOI: </a:t>
                      </a:r>
                      <a:r>
                        <a:rPr lang="en-US" sz="1600" b="0" i="0" kern="1200" dirty="0" smtClean="0">
                          <a:solidFill>
                            <a:schemeClr val="dk1"/>
                          </a:solidFill>
                          <a:effectLst/>
                          <a:latin typeface="+mn-lt"/>
                          <a:ea typeface="+mn-ea"/>
                          <a:cs typeface="+mn-cs"/>
                        </a:rPr>
                        <a:t>10.1007/978-1-62703-134-9_2</a:t>
                      </a:r>
                      <a:r>
                        <a:rPr lang="en-US" sz="1600" i="0" dirty="0" smtClean="0"/>
                        <a:t>. Available from: &lt;https://</a:t>
                      </a:r>
                      <a:r>
                        <a:rPr lang="en-US" sz="1600" i="0" dirty="0" err="1" smtClean="0"/>
                        <a:t>www.researchgate.net</a:t>
                      </a:r>
                      <a:r>
                        <a:rPr lang="en-US" sz="1600" i="0" smtClean="0"/>
                        <a:t>/publication/234161769_Teaching_Microfluidic_Diagnostics_Using_Jell-OR_Chips&gt;</a:t>
                      </a:r>
                      <a:endParaRPr lang="en-US" sz="1600" dirty="0"/>
                    </a:p>
                  </a:txBody>
                  <a:tcPr marR="365760" marT="91440" marB="91440"/>
                </a:tc>
              </a:tr>
            </a:tbl>
          </a:graphicData>
        </a:graphic>
      </p:graphicFrame>
    </p:spTree>
    <p:extLst>
      <p:ext uri="{BB962C8B-B14F-4D97-AF65-F5344CB8AC3E}">
        <p14:creationId xmlns:p14="http://schemas.microsoft.com/office/powerpoint/2010/main" val="1469149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547"/>
            <a:ext cx="9144000" cy="1097280"/>
          </a:xfrm>
        </p:spPr>
        <p:txBody>
          <a:bodyPr/>
          <a:lstStyle/>
          <a:p>
            <a:r>
              <a:rPr lang="en-US" dirty="0" smtClean="0"/>
              <a:t>Additional Resources</a:t>
            </a:r>
            <a:endParaRPr lang="en-US" dirty="0"/>
          </a:p>
        </p:txBody>
      </p:sp>
      <p:sp>
        <p:nvSpPr>
          <p:cNvPr id="4" name="Date Placeholder 3"/>
          <p:cNvSpPr txBox="1">
            <a:spLocks/>
          </p:cNvSpPr>
          <p:nvPr/>
        </p:nvSpPr>
        <p:spPr>
          <a:xfrm>
            <a:off x="685800" y="6324600"/>
            <a:ext cx="4876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SHINE: Seattle’s Hub for Industry-driven Nanotechnology Education</a:t>
            </a:r>
            <a:endParaRPr lang="en-US" dirty="0"/>
          </a:p>
        </p:txBody>
      </p:sp>
      <p:pic>
        <p:nvPicPr>
          <p:cNvPr id="5" name="Picture 4"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330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eaLnBrk="1" fontAlgn="auto" hangingPunct="1">
              <a:spcAft>
                <a:spcPts val="0"/>
              </a:spcAft>
              <a:defRPr/>
            </a:pPr>
            <a:r>
              <a:rPr lang="en-US" dirty="0" smtClean="0">
                <a:solidFill>
                  <a:schemeClr val="bg1">
                    <a:lumMod val="95000"/>
                  </a:schemeClr>
                </a:solidFill>
              </a:rPr>
              <a:t>Types of Lithography</a:t>
            </a:r>
            <a:endParaRPr lang="en-US" dirty="0">
              <a:solidFill>
                <a:schemeClr val="bg1">
                  <a:lumMod val="95000"/>
                </a:schemeClr>
              </a:solidFill>
            </a:endParaRPr>
          </a:p>
        </p:txBody>
      </p:sp>
      <p:sp>
        <p:nvSpPr>
          <p:cNvPr id="3" name="Content Placeholder 2"/>
          <p:cNvSpPr>
            <a:spLocks noGrp="1"/>
          </p:cNvSpPr>
          <p:nvPr>
            <p:ph idx="1"/>
          </p:nvPr>
        </p:nvSpPr>
        <p:spPr>
          <a:xfrm>
            <a:off x="0" y="1981200"/>
            <a:ext cx="4038600" cy="4144963"/>
          </a:xfrm>
        </p:spPr>
        <p:txBody>
          <a:bodyPr>
            <a:normAutofit lnSpcReduction="10000"/>
          </a:bodyPr>
          <a:lstStyle/>
          <a:p>
            <a:pPr marL="265176" indent="-265176" eaLnBrk="1" fontAlgn="auto" hangingPunct="1">
              <a:spcAft>
                <a:spcPts val="0"/>
              </a:spcAft>
              <a:defRPr/>
            </a:pPr>
            <a:r>
              <a:rPr lang="en-US" dirty="0" smtClean="0"/>
              <a:t>   Photolithography</a:t>
            </a:r>
          </a:p>
          <a:p>
            <a:pPr marL="548640" lvl="1" indent="-201168" eaLnBrk="1" fontAlgn="auto" hangingPunct="1">
              <a:spcAft>
                <a:spcPts val="0"/>
              </a:spcAft>
              <a:buFont typeface="Verdana"/>
              <a:buChar char="◦"/>
              <a:defRPr/>
            </a:pPr>
            <a:r>
              <a:rPr lang="en-US" dirty="0" smtClean="0"/>
              <a:t>Computer Chips</a:t>
            </a:r>
          </a:p>
          <a:p>
            <a:pPr marL="548640" lvl="1" indent="-201168" eaLnBrk="1" fontAlgn="auto" hangingPunct="1">
              <a:spcAft>
                <a:spcPts val="0"/>
              </a:spcAft>
              <a:buFont typeface="Verdana"/>
              <a:buChar char="◦"/>
              <a:defRPr/>
            </a:pPr>
            <a:r>
              <a:rPr lang="en-US" dirty="0" smtClean="0"/>
              <a:t>3-D </a:t>
            </a:r>
            <a:r>
              <a:rPr lang="en-US" dirty="0" err="1" smtClean="0"/>
              <a:t>nano</a:t>
            </a:r>
            <a:r>
              <a:rPr lang="en-US" dirty="0" smtClean="0"/>
              <a:t> and micro materials</a:t>
            </a:r>
          </a:p>
          <a:p>
            <a:pPr marL="548640" lvl="1" indent="-201168" eaLnBrk="1" fontAlgn="auto" hangingPunct="1">
              <a:spcAft>
                <a:spcPts val="0"/>
              </a:spcAft>
              <a:buFont typeface="Verdana"/>
              <a:buChar char="◦"/>
              <a:defRPr/>
            </a:pPr>
            <a:endParaRPr lang="en-US" dirty="0"/>
          </a:p>
          <a:p>
            <a:pPr marL="347472" lvl="1" indent="0" eaLnBrk="1" fontAlgn="auto" hangingPunct="1">
              <a:spcAft>
                <a:spcPts val="0"/>
              </a:spcAft>
              <a:buFont typeface="Verdana"/>
              <a:buNone/>
              <a:defRPr/>
            </a:pPr>
            <a:endParaRPr lang="en-US" dirty="0"/>
          </a:p>
          <a:p>
            <a:pPr marL="265176" indent="-265176" eaLnBrk="1" fontAlgn="auto" hangingPunct="1">
              <a:spcAft>
                <a:spcPts val="0"/>
              </a:spcAft>
              <a:defRPr/>
            </a:pPr>
            <a:r>
              <a:rPr lang="en-US" dirty="0" smtClean="0"/>
              <a:t>   Soft Lithography</a:t>
            </a:r>
          </a:p>
          <a:p>
            <a:pPr marL="548640" lvl="1" indent="-201168" eaLnBrk="1" fontAlgn="auto" hangingPunct="1">
              <a:spcAft>
                <a:spcPts val="0"/>
              </a:spcAft>
              <a:buFont typeface="Verdana"/>
              <a:buChar char="◦"/>
              <a:defRPr/>
            </a:pPr>
            <a:r>
              <a:rPr lang="en-US" dirty="0" smtClean="0"/>
              <a:t>Lab on a Chip</a:t>
            </a:r>
          </a:p>
        </p:txBody>
      </p:sp>
      <p:sp>
        <p:nvSpPr>
          <p:cNvPr id="7"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8" name="Picture 2" descr="M:\SHINE\Marketing\Logos\SHINE logos\Brian's SHINE Logos\SHINE only transparen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2</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10" name="Picture 4" descr="http://t1.gstatic.com/images?q=tbn:rbJZw6XLSJYYLM:http://www.niaid.nih.gov/SiteCollectionImages/topics/flu/genotyper.jpg&amp;t=1"/>
          <p:cNvPicPr>
            <a:picLocks noChangeAspect="1" noChangeArrowheads="1"/>
          </p:cNvPicPr>
          <p:nvPr/>
        </p:nvPicPr>
        <p:blipFill>
          <a:blip r:embed="rId4" cstate="print"/>
          <a:srcRect/>
          <a:stretch>
            <a:fillRect/>
          </a:stretch>
        </p:blipFill>
        <p:spPr bwMode="auto">
          <a:xfrm>
            <a:off x="5105400" y="4343400"/>
            <a:ext cx="2809875" cy="1628775"/>
          </a:xfrm>
          <a:prstGeom prst="rect">
            <a:avLst/>
          </a:prstGeom>
          <a:noFill/>
          <a:ln w="9525">
            <a:noFill/>
            <a:miter lim="800000"/>
            <a:headEnd/>
            <a:tailEnd/>
          </a:ln>
        </p:spPr>
      </p:pic>
      <p:pic>
        <p:nvPicPr>
          <p:cNvPr id="11" name="Picture 5"/>
          <p:cNvPicPr>
            <a:picLocks noChangeAspect="1" noChangeArrowheads="1"/>
          </p:cNvPicPr>
          <p:nvPr/>
        </p:nvPicPr>
        <p:blipFill>
          <a:blip r:embed="rId5" cstate="print"/>
          <a:srcRect/>
          <a:stretch>
            <a:fillRect/>
          </a:stretch>
        </p:blipFill>
        <p:spPr bwMode="auto">
          <a:xfrm>
            <a:off x="7086600" y="2286000"/>
            <a:ext cx="1419225" cy="1781175"/>
          </a:xfrm>
          <a:prstGeom prst="rect">
            <a:avLst/>
          </a:prstGeom>
          <a:noFill/>
          <a:ln w="9525">
            <a:noFill/>
            <a:miter lim="800000"/>
            <a:headEnd/>
            <a:tailEnd/>
          </a:ln>
        </p:spPr>
      </p:pic>
      <p:pic>
        <p:nvPicPr>
          <p:cNvPr id="12" name="Picture 9"/>
          <p:cNvPicPr>
            <a:picLocks noChangeAspect="1" noChangeArrowheads="1"/>
          </p:cNvPicPr>
          <p:nvPr/>
        </p:nvPicPr>
        <p:blipFill>
          <a:blip r:embed="rId6" cstate="print"/>
          <a:srcRect/>
          <a:stretch>
            <a:fillRect/>
          </a:stretch>
        </p:blipFill>
        <p:spPr bwMode="auto">
          <a:xfrm>
            <a:off x="4495800" y="2286000"/>
            <a:ext cx="2387600" cy="17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6318"/>
            <a:ext cx="9144000" cy="1097280"/>
          </a:xfrm>
          <a:prstGeom prst="rect">
            <a:avLst/>
          </a:prstGeom>
          <a:solidFill>
            <a:schemeClr val="accent1"/>
          </a:solidFill>
        </p:spPr>
        <p:txBody>
          <a:bodyPr vert="horz" lIns="91440" tIns="45720" rIns="91440" bIns="45720" rtlCol="0" anchor="ctr">
            <a:normAutofit/>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endParaRPr lang="en-US" dirty="0"/>
          </a:p>
        </p:txBody>
      </p:sp>
      <p:sp>
        <p:nvSpPr>
          <p:cNvPr id="14" name="Title 13"/>
          <p:cNvSpPr>
            <a:spLocks noGrp="1"/>
          </p:cNvSpPr>
          <p:nvPr>
            <p:ph type="title"/>
          </p:nvPr>
        </p:nvSpPr>
        <p:spPr/>
        <p:txBody>
          <a:bodyPr>
            <a:normAutofit/>
          </a:bodyPr>
          <a:lstStyle/>
          <a:p>
            <a:r>
              <a:rPr lang="en-US" dirty="0"/>
              <a:t>Negative </a:t>
            </a:r>
            <a:r>
              <a:rPr lang="en-US" dirty="0" smtClean="0"/>
              <a:t>Photoresist</a:t>
            </a:r>
            <a:endParaRPr lang="en-US" sz="2700" dirty="0"/>
          </a:p>
        </p:txBody>
      </p:sp>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3</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2" name="TextBox 1"/>
          <p:cNvSpPr txBox="1"/>
          <p:nvPr/>
        </p:nvSpPr>
        <p:spPr>
          <a:xfrm>
            <a:off x="7696200" y="2707429"/>
            <a:ext cx="3919536" cy="1077218"/>
          </a:xfrm>
          <a:prstGeom prst="rect">
            <a:avLst/>
          </a:prstGeom>
          <a:noFill/>
        </p:spPr>
        <p:txBody>
          <a:bodyPr wrap="square" rtlCol="0" anchor="ctr">
            <a:spAutoFit/>
          </a:bodyPr>
          <a:lstStyle/>
          <a:p>
            <a:r>
              <a:rPr lang="en-US" sz="3200" dirty="0">
                <a:solidFill>
                  <a:schemeClr val="bg1"/>
                </a:solidFill>
                <a:latin typeface="+mj-lt"/>
                <a:ea typeface="+mj-ea"/>
                <a:cs typeface="+mj-cs"/>
              </a:rPr>
              <a:t>Unexposed areas are dissolved </a:t>
            </a:r>
            <a:r>
              <a:rPr lang="en-US" sz="3200" dirty="0" smtClean="0">
                <a:solidFill>
                  <a:schemeClr val="bg1"/>
                </a:solidFill>
                <a:latin typeface="+mj-lt"/>
                <a:ea typeface="+mj-ea"/>
                <a:cs typeface="+mj-cs"/>
              </a:rPr>
              <a:t>away</a:t>
            </a:r>
            <a:endParaRPr lang="en-US" dirty="0"/>
          </a:p>
        </p:txBody>
      </p:sp>
      <p:pic>
        <p:nvPicPr>
          <p:cNvPr id="9" name="Object 3"/>
          <p:cNvPicPr>
            <a:picLocks noChangeAspect="1" noChangeArrowheads="1"/>
          </p:cNvPicPr>
          <p:nvPr/>
        </p:nvPicPr>
        <p:blipFill>
          <a:blip r:embed="rId3" cstate="print"/>
          <a:srcRect l="-1587" t="-1590" r="-1587" b="-198"/>
          <a:stretch>
            <a:fillRect/>
          </a:stretch>
        </p:blipFill>
        <p:spPr bwMode="auto">
          <a:xfrm>
            <a:off x="1447800" y="1320894"/>
            <a:ext cx="6248400" cy="4927506"/>
          </a:xfrm>
          <a:prstGeom prst="rect">
            <a:avLst/>
          </a:prstGeom>
          <a:noFill/>
          <a:ln w="9525">
            <a:noFill/>
            <a:miter lim="800000"/>
            <a:headEnd/>
            <a:tailEnd/>
          </a:ln>
        </p:spPr>
      </p:pic>
      <p:sp>
        <p:nvSpPr>
          <p:cNvPr id="18" name="Title 1"/>
          <p:cNvSpPr txBox="1">
            <a:spLocks/>
          </p:cNvSpPr>
          <p:nvPr/>
        </p:nvSpPr>
        <p:spPr>
          <a:xfrm>
            <a:off x="152400" y="1471502"/>
            <a:ext cx="3352800" cy="1219200"/>
          </a:xfrm>
          <a:prstGeom prst="rect">
            <a:avLst/>
          </a:prstGeom>
          <a:solidFill>
            <a:schemeClr val="accent1"/>
          </a:solidFill>
        </p:spPr>
        <p:txBody>
          <a:bodyPr vert="horz" lIns="91440" tIns="45720" rIns="91440" bIns="45720" rtlCol="0" anchor="ctr">
            <a:noAutofit/>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r>
              <a:rPr lang="en-US" sz="2600" dirty="0" smtClean="0"/>
              <a:t>Unexposed </a:t>
            </a:r>
            <a:r>
              <a:rPr lang="en-US" sz="2600" dirty="0"/>
              <a:t>areas are dissolved away</a:t>
            </a:r>
            <a:endParaRPr lang="en-US" sz="2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eaLnBrk="1" fontAlgn="auto" hangingPunct="1">
              <a:spcAft>
                <a:spcPts val="0"/>
              </a:spcAft>
              <a:defRPr/>
            </a:pPr>
            <a:r>
              <a:rPr lang="en-US" dirty="0" smtClean="0">
                <a:solidFill>
                  <a:schemeClr val="bg1"/>
                </a:solidFill>
              </a:rPr>
              <a:t>Soft Lithography</a:t>
            </a:r>
            <a:endParaRPr lang="en-US" dirty="0">
              <a:solidFill>
                <a:schemeClr val="bg1"/>
              </a:solidFill>
            </a:endParaRPr>
          </a:p>
        </p:txBody>
      </p:sp>
      <p:sp>
        <p:nvSpPr>
          <p:cNvPr id="16387" name="Content Placeholder 2"/>
          <p:cNvSpPr>
            <a:spLocks noGrp="1"/>
          </p:cNvSpPr>
          <p:nvPr>
            <p:ph idx="1"/>
          </p:nvPr>
        </p:nvSpPr>
        <p:spPr>
          <a:xfrm>
            <a:off x="0" y="1828800"/>
            <a:ext cx="9144000" cy="4144963"/>
          </a:xfrm>
        </p:spPr>
        <p:txBody>
          <a:bodyPr>
            <a:normAutofit fontScale="92500" lnSpcReduction="10000"/>
          </a:bodyPr>
          <a:lstStyle/>
          <a:p>
            <a:pPr eaLnBrk="1" hangingPunct="1"/>
            <a:r>
              <a:rPr lang="en-US" dirty="0" smtClean="0"/>
              <a:t>Begin with Photolithography to create a mold </a:t>
            </a:r>
          </a:p>
          <a:p>
            <a:pPr eaLnBrk="1" hangingPunct="1"/>
            <a:endParaRPr lang="en-US" dirty="0" smtClean="0"/>
          </a:p>
          <a:p>
            <a:pPr eaLnBrk="1" hangingPunct="1"/>
            <a:r>
              <a:rPr lang="en-US" dirty="0" smtClean="0"/>
              <a:t>Fill with a polymer</a:t>
            </a:r>
          </a:p>
          <a:p>
            <a:pPr eaLnBrk="1" hangingPunct="1"/>
            <a:endParaRPr lang="en-US" dirty="0" smtClean="0"/>
          </a:p>
          <a:p>
            <a:pPr eaLnBrk="1" hangingPunct="1"/>
            <a:r>
              <a:rPr lang="en-US" dirty="0" smtClean="0"/>
              <a:t>Lab on a Chip</a:t>
            </a:r>
          </a:p>
          <a:p>
            <a:pPr eaLnBrk="1" hangingPunct="1"/>
            <a:endParaRPr lang="en-US" dirty="0" smtClean="0"/>
          </a:p>
          <a:p>
            <a:pPr eaLnBrk="1" hangingPunct="1"/>
            <a:r>
              <a:rPr lang="en-US" dirty="0" smtClean="0"/>
              <a:t>Repeat with the mold</a:t>
            </a:r>
          </a:p>
          <a:p>
            <a:pPr eaLnBrk="1" hangingPunct="1"/>
            <a:endParaRPr lang="en-US" dirty="0" smtClean="0"/>
          </a:p>
          <a:p>
            <a:pPr eaLnBrk="1" hangingPunct="1"/>
            <a:endParaRPr lang="en-US" dirty="0" smtClean="0"/>
          </a:p>
        </p:txBody>
      </p:sp>
      <p:grpSp>
        <p:nvGrpSpPr>
          <p:cNvPr id="3" name="Group 3"/>
          <p:cNvGrpSpPr>
            <a:grpSpLocks/>
          </p:cNvGrpSpPr>
          <p:nvPr/>
        </p:nvGrpSpPr>
        <p:grpSpPr bwMode="auto">
          <a:xfrm>
            <a:off x="5554663" y="2687638"/>
            <a:ext cx="2514600" cy="685800"/>
            <a:chOff x="2971800" y="4221163"/>
            <a:chExt cx="1584325" cy="365125"/>
          </a:xfrm>
        </p:grpSpPr>
        <p:sp>
          <p:nvSpPr>
            <p:cNvPr id="5" name="Rectangle 4"/>
            <p:cNvSpPr/>
            <p:nvPr/>
          </p:nvSpPr>
          <p:spPr bwMode="auto">
            <a:xfrm>
              <a:off x="2971800" y="4403726"/>
              <a:ext cx="1584325" cy="182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Silicon wafer</a:t>
              </a:r>
            </a:p>
          </p:txBody>
        </p:sp>
        <p:sp>
          <p:nvSpPr>
            <p:cNvPr id="6" name="Rectangle 5"/>
            <p:cNvSpPr/>
            <p:nvPr/>
          </p:nvSpPr>
          <p:spPr bwMode="auto">
            <a:xfrm>
              <a:off x="2971800" y="4221163"/>
              <a:ext cx="1584325" cy="182563"/>
            </a:xfrm>
            <a:prstGeom prst="rect">
              <a:avLst/>
            </a:prstGeom>
            <a:solidFill>
              <a:srgbClr val="C204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bwMode="auto">
            <a:xfrm>
              <a:off x="3276862" y="4221163"/>
              <a:ext cx="182037" cy="18256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bwMode="auto">
            <a:xfrm>
              <a:off x="3763963" y="4221163"/>
              <a:ext cx="305062" cy="18256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bwMode="auto">
            <a:xfrm>
              <a:off x="4373087" y="4221163"/>
              <a:ext cx="183038" cy="18256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4" name="Group 22"/>
          <p:cNvGrpSpPr>
            <a:grpSpLocks/>
          </p:cNvGrpSpPr>
          <p:nvPr/>
        </p:nvGrpSpPr>
        <p:grpSpPr bwMode="auto">
          <a:xfrm>
            <a:off x="5554663" y="3843338"/>
            <a:ext cx="2514600" cy="914400"/>
            <a:chOff x="3417472" y="3124200"/>
            <a:chExt cx="2514600" cy="914400"/>
          </a:xfrm>
        </p:grpSpPr>
        <p:sp>
          <p:nvSpPr>
            <p:cNvPr id="12" name="Rectangle 11"/>
            <p:cNvSpPr/>
            <p:nvPr/>
          </p:nvSpPr>
          <p:spPr bwMode="auto">
            <a:xfrm>
              <a:off x="3417472" y="3695700"/>
              <a:ext cx="2514600"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Silicon wafer</a:t>
              </a:r>
            </a:p>
          </p:txBody>
        </p:sp>
        <p:sp>
          <p:nvSpPr>
            <p:cNvPr id="13" name="Rectangle 12"/>
            <p:cNvSpPr/>
            <p:nvPr/>
          </p:nvSpPr>
          <p:spPr bwMode="auto">
            <a:xfrm>
              <a:off x="3417472" y="3352800"/>
              <a:ext cx="2514600" cy="342900"/>
            </a:xfrm>
            <a:prstGeom prst="rect">
              <a:avLst/>
            </a:prstGeom>
            <a:solidFill>
              <a:srgbClr val="C204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0" name="Group 21"/>
            <p:cNvGrpSpPr>
              <a:grpSpLocks/>
            </p:cNvGrpSpPr>
            <p:nvPr/>
          </p:nvGrpSpPr>
          <p:grpSpPr bwMode="auto">
            <a:xfrm>
              <a:off x="3417472" y="3124200"/>
              <a:ext cx="2514600" cy="571499"/>
              <a:chOff x="3417472" y="3124200"/>
              <a:chExt cx="2514600" cy="571499"/>
            </a:xfrm>
          </p:grpSpPr>
          <p:sp>
            <p:nvSpPr>
              <p:cNvPr id="14" name="Rectangle 13"/>
              <p:cNvSpPr/>
              <p:nvPr/>
            </p:nvSpPr>
            <p:spPr bwMode="auto">
              <a:xfrm>
                <a:off x="3901659" y="3352800"/>
                <a:ext cx="288925" cy="3429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4"/>
              <p:cNvSpPr/>
              <p:nvPr/>
            </p:nvSpPr>
            <p:spPr bwMode="auto">
              <a:xfrm>
                <a:off x="4674772" y="3352800"/>
                <a:ext cx="484187" cy="3429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5"/>
              <p:cNvSpPr/>
              <p:nvPr/>
            </p:nvSpPr>
            <p:spPr bwMode="auto">
              <a:xfrm>
                <a:off x="5641559" y="3352800"/>
                <a:ext cx="290513" cy="3429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21" name="Rectangle 20"/>
              <p:cNvSpPr/>
              <p:nvPr/>
            </p:nvSpPr>
            <p:spPr>
              <a:xfrm>
                <a:off x="3417472" y="3124200"/>
                <a:ext cx="2514600" cy="2286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grpSp>
      </p:grpSp>
      <p:grpSp>
        <p:nvGrpSpPr>
          <p:cNvPr id="11" name="Group 23"/>
          <p:cNvGrpSpPr>
            <a:grpSpLocks/>
          </p:cNvGrpSpPr>
          <p:nvPr/>
        </p:nvGrpSpPr>
        <p:grpSpPr bwMode="auto">
          <a:xfrm rot="10800000">
            <a:off x="5554663" y="5226050"/>
            <a:ext cx="2514600" cy="571500"/>
            <a:chOff x="3417472" y="3124200"/>
            <a:chExt cx="2514600" cy="571499"/>
          </a:xfrm>
        </p:grpSpPr>
        <p:sp>
          <p:nvSpPr>
            <p:cNvPr id="25" name="Rectangle 24"/>
            <p:cNvSpPr/>
            <p:nvPr/>
          </p:nvSpPr>
          <p:spPr bwMode="auto">
            <a:xfrm>
              <a:off x="3901660" y="3352800"/>
              <a:ext cx="288925" cy="342899"/>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26" name="Rectangle 25"/>
            <p:cNvSpPr/>
            <p:nvPr/>
          </p:nvSpPr>
          <p:spPr bwMode="auto">
            <a:xfrm>
              <a:off x="4689060" y="3352800"/>
              <a:ext cx="484187" cy="342899"/>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27" name="Rectangle 26"/>
            <p:cNvSpPr/>
            <p:nvPr/>
          </p:nvSpPr>
          <p:spPr bwMode="auto">
            <a:xfrm>
              <a:off x="5670135" y="3352800"/>
              <a:ext cx="290512" cy="342899"/>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28" name="Rectangle 27"/>
            <p:cNvSpPr/>
            <p:nvPr/>
          </p:nvSpPr>
          <p:spPr>
            <a:xfrm>
              <a:off x="3417472" y="3124200"/>
              <a:ext cx="2514600" cy="22860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grpSp>
      <p:sp>
        <p:nvSpPr>
          <p:cNvPr id="16391" name="TextBox 28"/>
          <p:cNvSpPr txBox="1">
            <a:spLocks noChangeArrowheads="1"/>
          </p:cNvSpPr>
          <p:nvPr/>
        </p:nvSpPr>
        <p:spPr bwMode="auto">
          <a:xfrm>
            <a:off x="5554663" y="5499100"/>
            <a:ext cx="2667000" cy="368300"/>
          </a:xfrm>
          <a:prstGeom prst="rect">
            <a:avLst/>
          </a:prstGeom>
          <a:noFill/>
          <a:ln w="9525">
            <a:noFill/>
            <a:miter lim="800000"/>
            <a:headEnd/>
            <a:tailEnd/>
          </a:ln>
        </p:spPr>
        <p:txBody>
          <a:bodyPr>
            <a:spAutoFit/>
          </a:bodyPr>
          <a:lstStyle/>
          <a:p>
            <a:r>
              <a:rPr lang="en-US" dirty="0" err="1">
                <a:solidFill>
                  <a:schemeClr val="bg1"/>
                </a:solidFill>
              </a:rPr>
              <a:t>Microfluidic</a:t>
            </a:r>
            <a:r>
              <a:rPr lang="en-US" dirty="0">
                <a:solidFill>
                  <a:schemeClr val="bg1"/>
                </a:solidFill>
              </a:rPr>
              <a:t> Device</a:t>
            </a:r>
          </a:p>
        </p:txBody>
      </p:sp>
      <p:sp>
        <p:nvSpPr>
          <p:cNvPr id="24"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29"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4</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noAutofit/>
          </a:bodyPr>
          <a:lstStyle/>
          <a:p>
            <a:pPr eaLnBrk="1" hangingPunct="1">
              <a:defRPr/>
            </a:pPr>
            <a:r>
              <a:rPr lang="en-US" dirty="0" smtClean="0">
                <a:solidFill>
                  <a:schemeClr val="bg1"/>
                </a:solidFill>
              </a:rPr>
              <a:t>Microfluidics</a:t>
            </a:r>
            <a:endParaRPr lang="en-US" dirty="0">
              <a:solidFill>
                <a:schemeClr val="bg1"/>
              </a:solidFill>
            </a:endParaRPr>
          </a:p>
        </p:txBody>
      </p:sp>
      <p:sp>
        <p:nvSpPr>
          <p:cNvPr id="5" name="Content Placeholder 4"/>
          <p:cNvSpPr>
            <a:spLocks noGrp="1"/>
          </p:cNvSpPr>
          <p:nvPr>
            <p:ph idx="1"/>
          </p:nvPr>
        </p:nvSpPr>
        <p:spPr/>
        <p:txBody>
          <a:bodyPr/>
          <a:lstStyle/>
          <a:p>
            <a:pPr lvl="1" eaLnBrk="1" hangingPunct="1">
              <a:buNone/>
              <a:defRPr/>
            </a:pPr>
            <a:r>
              <a:rPr lang="en-US" dirty="0" smtClean="0"/>
              <a:t>Control </a:t>
            </a:r>
            <a:r>
              <a:rPr lang="en-US" dirty="0"/>
              <a:t>and manipulation of </a:t>
            </a:r>
            <a:r>
              <a:rPr lang="en-US" dirty="0" smtClean="0"/>
              <a:t>fluids</a:t>
            </a:r>
          </a:p>
          <a:p>
            <a:pPr lvl="1" eaLnBrk="1" hangingPunct="1">
              <a:buNone/>
              <a:defRPr/>
            </a:pPr>
            <a:r>
              <a:rPr lang="en-US" dirty="0" smtClean="0"/>
              <a:t>Deal with</a:t>
            </a:r>
          </a:p>
          <a:p>
            <a:pPr lvl="2" eaLnBrk="1" hangingPunct="1">
              <a:defRPr/>
            </a:pPr>
            <a:r>
              <a:rPr lang="en-US" dirty="0" smtClean="0"/>
              <a:t>Small amounts of fluid</a:t>
            </a:r>
          </a:p>
          <a:p>
            <a:pPr lvl="2" eaLnBrk="1" hangingPunct="1">
              <a:defRPr/>
            </a:pPr>
            <a:r>
              <a:rPr lang="en-US" dirty="0" smtClean="0"/>
              <a:t>Small size </a:t>
            </a:r>
          </a:p>
          <a:p>
            <a:pPr marL="347663" lvl="1" indent="0" eaLnBrk="1" hangingPunct="1">
              <a:buFont typeface="Verdana" pitchFamily="34" charset="0"/>
              <a:buNone/>
              <a:defRPr/>
            </a:pPr>
            <a:endParaRPr lang="en-US" dirty="0" smtClean="0"/>
          </a:p>
        </p:txBody>
      </p:sp>
      <p:sp>
        <p:nvSpPr>
          <p:cNvPr id="6"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7" name="Picture 2" descr="M:\SHINE\Marketing\Logos\SHINE logos\Brian's SHINE Logos\SHINE only transparen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5</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9" name="Picture 3"/>
          <p:cNvPicPr>
            <a:picLocks noChangeAspect="1" noChangeArrowheads="1"/>
          </p:cNvPicPr>
          <p:nvPr/>
        </p:nvPicPr>
        <p:blipFill>
          <a:blip r:embed="rId4" cstate="print"/>
          <a:srcRect/>
          <a:stretch>
            <a:fillRect/>
          </a:stretch>
        </p:blipFill>
        <p:spPr bwMode="auto">
          <a:xfrm>
            <a:off x="6019800" y="1447800"/>
            <a:ext cx="2801129"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normAutofit/>
          </a:bodyPr>
          <a:lstStyle/>
          <a:p>
            <a:pPr eaLnBrk="1" hangingPunct="1">
              <a:defRPr/>
            </a:pPr>
            <a:r>
              <a:rPr lang="en-US" dirty="0" smtClean="0">
                <a:solidFill>
                  <a:schemeClr val="bg1"/>
                </a:solidFill>
              </a:rPr>
              <a:t>Lab on a Chip Applications</a:t>
            </a:r>
            <a:endParaRPr lang="en-US" dirty="0">
              <a:solidFill>
                <a:schemeClr val="bg1"/>
              </a:solidFill>
            </a:endParaRPr>
          </a:p>
        </p:txBody>
      </p:sp>
      <p:sp>
        <p:nvSpPr>
          <p:cNvPr id="18435" name="Content Placeholder 2"/>
          <p:cNvSpPr>
            <a:spLocks noGrp="1"/>
          </p:cNvSpPr>
          <p:nvPr>
            <p:ph idx="1"/>
          </p:nvPr>
        </p:nvSpPr>
        <p:spPr/>
        <p:txBody>
          <a:bodyPr>
            <a:normAutofit fontScale="85000" lnSpcReduction="20000"/>
          </a:bodyPr>
          <a:lstStyle/>
          <a:p>
            <a:pPr eaLnBrk="1" hangingPunct="1"/>
            <a:r>
              <a:rPr lang="en-US" smtClean="0"/>
              <a:t>Immediate detection of bacteria, viruses, and cancers</a:t>
            </a:r>
          </a:p>
          <a:p>
            <a:pPr eaLnBrk="1" hangingPunct="1"/>
            <a:endParaRPr lang="en-US" smtClean="0"/>
          </a:p>
          <a:p>
            <a:pPr eaLnBrk="1" hangingPunct="1"/>
            <a:r>
              <a:rPr lang="en-US" smtClean="0"/>
              <a:t>DNA extraction</a:t>
            </a:r>
          </a:p>
          <a:p>
            <a:pPr eaLnBrk="1" hangingPunct="1"/>
            <a:endParaRPr lang="en-US" smtClean="0"/>
          </a:p>
          <a:p>
            <a:pPr eaLnBrk="1" hangingPunct="1"/>
            <a:r>
              <a:rPr lang="en-US" smtClean="0"/>
              <a:t>Biochemical analysis</a:t>
            </a:r>
          </a:p>
          <a:p>
            <a:pPr eaLnBrk="1" hangingPunct="1"/>
            <a:endParaRPr lang="en-US" smtClean="0"/>
          </a:p>
          <a:p>
            <a:pPr eaLnBrk="1" hangingPunct="1"/>
            <a:r>
              <a:rPr lang="en-US" smtClean="0"/>
              <a:t>Environmental analysis </a:t>
            </a:r>
          </a:p>
          <a:p>
            <a:pPr lvl="1" eaLnBrk="1" hangingPunct="1"/>
            <a:r>
              <a:rPr lang="en-US" smtClean="0"/>
              <a:t>Used by NASA to analyze surfaces of the spacecraft for bacteria</a:t>
            </a:r>
          </a:p>
          <a:p>
            <a:pPr eaLnBrk="1" hangingPunct="1"/>
            <a:endParaRPr lang="en-US" smtClean="0"/>
          </a:p>
          <a:p>
            <a:pPr eaLnBrk="1" hangingPunct="1"/>
            <a:endParaRPr lang="en-US" smtClean="0"/>
          </a:p>
        </p:txBody>
      </p:sp>
      <p:sp>
        <p:nvSpPr>
          <p:cNvPr id="4"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6</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eaLnBrk="1" hangingPunct="1">
              <a:defRPr/>
            </a:pPr>
            <a:r>
              <a:rPr lang="en-US" dirty="0" smtClean="0">
                <a:solidFill>
                  <a:schemeClr val="bg1"/>
                </a:solidFill>
              </a:rPr>
              <a:t>Lab on a Chip Benefits</a:t>
            </a:r>
            <a:endParaRPr lang="en-US" dirty="0">
              <a:solidFill>
                <a:schemeClr val="bg1"/>
              </a:solidFill>
            </a:endParaRPr>
          </a:p>
        </p:txBody>
      </p:sp>
      <p:sp>
        <p:nvSpPr>
          <p:cNvPr id="19459" name="Content Placeholder 2"/>
          <p:cNvSpPr>
            <a:spLocks noGrp="1"/>
          </p:cNvSpPr>
          <p:nvPr>
            <p:ph idx="1"/>
          </p:nvPr>
        </p:nvSpPr>
        <p:spPr/>
        <p:txBody>
          <a:bodyPr>
            <a:normAutofit fontScale="77500" lnSpcReduction="20000"/>
          </a:bodyPr>
          <a:lstStyle/>
          <a:p>
            <a:pPr eaLnBrk="1" hangingPunct="1"/>
            <a:r>
              <a:rPr lang="en-US" dirty="0" smtClean="0"/>
              <a:t>Portable</a:t>
            </a:r>
          </a:p>
          <a:p>
            <a:pPr eaLnBrk="1" hangingPunct="1"/>
            <a:endParaRPr lang="en-US" dirty="0" smtClean="0"/>
          </a:p>
          <a:p>
            <a:pPr eaLnBrk="1" hangingPunct="1"/>
            <a:r>
              <a:rPr lang="en-US" dirty="0" smtClean="0"/>
              <a:t>Instant</a:t>
            </a:r>
          </a:p>
          <a:p>
            <a:pPr eaLnBrk="1" hangingPunct="1"/>
            <a:endParaRPr lang="en-US" dirty="0" smtClean="0"/>
          </a:p>
          <a:p>
            <a:pPr eaLnBrk="1" hangingPunct="1"/>
            <a:r>
              <a:rPr lang="en-US" dirty="0" smtClean="0"/>
              <a:t>Only needs a small sample</a:t>
            </a:r>
          </a:p>
          <a:p>
            <a:pPr eaLnBrk="1" hangingPunct="1"/>
            <a:endParaRPr lang="en-US" dirty="0" smtClean="0"/>
          </a:p>
          <a:p>
            <a:pPr eaLnBrk="1" hangingPunct="1"/>
            <a:r>
              <a:rPr lang="en-US" dirty="0" smtClean="0"/>
              <a:t>Cost effective </a:t>
            </a:r>
          </a:p>
          <a:p>
            <a:pPr lvl="1" eaLnBrk="1" hangingPunct="1"/>
            <a:r>
              <a:rPr lang="en-US" dirty="0" smtClean="0"/>
              <a:t>Eliminates large laboratory equipment</a:t>
            </a:r>
          </a:p>
          <a:p>
            <a:pPr lvl="1" eaLnBrk="1" hangingPunct="1"/>
            <a:r>
              <a:rPr lang="en-US" dirty="0" smtClean="0"/>
              <a:t>Manufacturing is less expensive</a:t>
            </a:r>
          </a:p>
          <a:p>
            <a:pPr lvl="1" eaLnBrk="1" hangingPunct="1"/>
            <a:endParaRPr lang="en-US" dirty="0" smtClean="0"/>
          </a:p>
          <a:p>
            <a:pPr eaLnBrk="1" hangingPunct="1"/>
            <a:endParaRPr lang="en-US" dirty="0" smtClean="0"/>
          </a:p>
        </p:txBody>
      </p:sp>
      <p:sp>
        <p:nvSpPr>
          <p:cNvPr id="4"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5"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7</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eaLnBrk="1" hangingPunct="1">
              <a:defRPr/>
            </a:pPr>
            <a:r>
              <a:rPr lang="en-US" dirty="0" smtClean="0">
                <a:solidFill>
                  <a:schemeClr val="bg1"/>
                </a:solidFill>
              </a:rPr>
              <a:t>Parallel Analysis</a:t>
            </a:r>
            <a:endParaRPr lang="en-US" dirty="0">
              <a:solidFill>
                <a:schemeClr val="bg1"/>
              </a:solidFill>
            </a:endParaRPr>
          </a:p>
        </p:txBody>
      </p:sp>
      <p:sp>
        <p:nvSpPr>
          <p:cNvPr id="20483" name="Content Placeholder 2"/>
          <p:cNvSpPr>
            <a:spLocks noGrp="1"/>
          </p:cNvSpPr>
          <p:nvPr>
            <p:ph idx="1"/>
          </p:nvPr>
        </p:nvSpPr>
        <p:spPr/>
        <p:txBody>
          <a:bodyPr/>
          <a:lstStyle/>
          <a:p>
            <a:pPr eaLnBrk="1" hangingPunct="1"/>
            <a:r>
              <a:rPr lang="en-US" dirty="0" smtClean="0"/>
              <a:t>Can run multiple test is little space</a:t>
            </a:r>
          </a:p>
          <a:p>
            <a:pPr eaLnBrk="1" hangingPunct="1"/>
            <a:endParaRPr lang="en-US" dirty="0" smtClean="0"/>
          </a:p>
          <a:p>
            <a:pPr eaLnBrk="1" hangingPunct="1"/>
            <a:r>
              <a:rPr lang="en-US" dirty="0" smtClean="0"/>
              <a:t>Direct comparison with a control and a number of samples</a:t>
            </a:r>
          </a:p>
        </p:txBody>
      </p:sp>
      <p:grpSp>
        <p:nvGrpSpPr>
          <p:cNvPr id="3" name="Group 5"/>
          <p:cNvGrpSpPr>
            <a:grpSpLocks/>
          </p:cNvGrpSpPr>
          <p:nvPr/>
        </p:nvGrpSpPr>
        <p:grpSpPr bwMode="auto">
          <a:xfrm>
            <a:off x="3048000" y="3886200"/>
            <a:ext cx="2533650" cy="2379663"/>
            <a:chOff x="4651" y="3114"/>
            <a:chExt cx="1815" cy="1890"/>
          </a:xfrm>
        </p:grpSpPr>
        <p:sp>
          <p:nvSpPr>
            <p:cNvPr id="20485" name="Oval 148"/>
            <p:cNvSpPr>
              <a:spLocks noChangeArrowheads="1"/>
            </p:cNvSpPr>
            <p:nvPr/>
          </p:nvSpPr>
          <p:spPr bwMode="auto">
            <a:xfrm>
              <a:off x="4651" y="3114"/>
              <a:ext cx="1815" cy="1890"/>
            </a:xfrm>
            <a:prstGeom prst="ellipse">
              <a:avLst/>
            </a:prstGeom>
            <a:solidFill>
              <a:srgbClr val="FFFFFF"/>
            </a:solidFill>
            <a:ln w="12700">
              <a:solidFill>
                <a:srgbClr val="000000"/>
              </a:solidFill>
              <a:round/>
              <a:headEnd/>
              <a:tailEnd/>
            </a:ln>
          </p:spPr>
          <p:txBody>
            <a:bodyPr anchor="ctr"/>
            <a:lstStyle/>
            <a:p>
              <a:endParaRPr lang="en-US"/>
            </a:p>
          </p:txBody>
        </p:sp>
        <p:sp>
          <p:nvSpPr>
            <p:cNvPr id="20486" name="Flowchart: Delay 149"/>
            <p:cNvSpPr>
              <a:spLocks noChangeArrowheads="1"/>
            </p:cNvSpPr>
            <p:nvPr/>
          </p:nvSpPr>
          <p:spPr bwMode="auto">
            <a:xfrm rot="5400000">
              <a:off x="4636" y="3984"/>
              <a:ext cx="992" cy="153"/>
            </a:xfrm>
            <a:prstGeom prst="flowChartDelay">
              <a:avLst/>
            </a:prstGeom>
            <a:solidFill>
              <a:srgbClr val="FFFFFF"/>
            </a:solidFill>
            <a:ln w="3175">
              <a:solidFill>
                <a:srgbClr val="000000"/>
              </a:solidFill>
              <a:miter lim="800000"/>
              <a:headEnd/>
              <a:tailEnd/>
            </a:ln>
          </p:spPr>
          <p:txBody>
            <a:bodyPr anchor="ctr"/>
            <a:lstStyle/>
            <a:p>
              <a:endParaRPr lang="en-US"/>
            </a:p>
          </p:txBody>
        </p:sp>
        <p:sp>
          <p:nvSpPr>
            <p:cNvPr id="20487" name="Flowchart: Delay 150"/>
            <p:cNvSpPr>
              <a:spLocks noChangeArrowheads="1"/>
            </p:cNvSpPr>
            <p:nvPr/>
          </p:nvSpPr>
          <p:spPr bwMode="auto">
            <a:xfrm rot="5400000">
              <a:off x="5086" y="3984"/>
              <a:ext cx="990" cy="150"/>
            </a:xfrm>
            <a:prstGeom prst="flowChartDelay">
              <a:avLst/>
            </a:prstGeom>
            <a:solidFill>
              <a:srgbClr val="FFFFFF"/>
            </a:solidFill>
            <a:ln w="12700">
              <a:solidFill>
                <a:srgbClr val="000000"/>
              </a:solidFill>
              <a:miter lim="800000"/>
              <a:headEnd/>
              <a:tailEnd/>
            </a:ln>
          </p:spPr>
          <p:txBody>
            <a:bodyPr anchor="ctr"/>
            <a:lstStyle/>
            <a:p>
              <a:endParaRPr lang="en-US"/>
            </a:p>
          </p:txBody>
        </p:sp>
        <p:sp>
          <p:nvSpPr>
            <p:cNvPr id="20488" name="Flowchart: Delay 150"/>
            <p:cNvSpPr>
              <a:spLocks noChangeArrowheads="1"/>
            </p:cNvSpPr>
            <p:nvPr/>
          </p:nvSpPr>
          <p:spPr bwMode="auto">
            <a:xfrm rot="5400000">
              <a:off x="5536" y="3999"/>
              <a:ext cx="990" cy="150"/>
            </a:xfrm>
            <a:prstGeom prst="flowChartDelay">
              <a:avLst/>
            </a:prstGeom>
            <a:solidFill>
              <a:srgbClr val="FFFFFF"/>
            </a:solidFill>
            <a:ln w="12700">
              <a:solidFill>
                <a:srgbClr val="000000"/>
              </a:solidFill>
              <a:miter lim="800000"/>
              <a:headEnd/>
              <a:tailEnd/>
            </a:ln>
          </p:spPr>
          <p:txBody>
            <a:bodyPr anchor="ctr"/>
            <a:lstStyle/>
            <a:p>
              <a:endParaRPr lang="en-US"/>
            </a:p>
          </p:txBody>
        </p:sp>
      </p:grpSp>
      <p:sp>
        <p:nvSpPr>
          <p:cNvPr id="9"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0"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8</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066800"/>
          </a:xfrm>
        </p:spPr>
        <p:txBody>
          <a:bodyPr/>
          <a:lstStyle/>
          <a:p>
            <a:pPr eaLnBrk="1" hangingPunct="1">
              <a:defRPr/>
            </a:pPr>
            <a:r>
              <a:rPr lang="en-US" dirty="0" smtClean="0">
                <a:solidFill>
                  <a:schemeClr val="bg1"/>
                </a:solidFill>
              </a:rPr>
              <a:t>Laminar Flow</a:t>
            </a:r>
            <a:endParaRPr lang="en-US" dirty="0">
              <a:solidFill>
                <a:schemeClr val="bg1"/>
              </a:solidFill>
            </a:endParaRPr>
          </a:p>
        </p:txBody>
      </p:sp>
      <p:sp>
        <p:nvSpPr>
          <p:cNvPr id="3" name="Content Placeholder 2"/>
          <p:cNvSpPr>
            <a:spLocks noGrp="1"/>
          </p:cNvSpPr>
          <p:nvPr>
            <p:ph idx="1"/>
          </p:nvPr>
        </p:nvSpPr>
        <p:spPr>
          <a:xfrm>
            <a:off x="0" y="1447800"/>
            <a:ext cx="9144000" cy="4678363"/>
          </a:xfrm>
        </p:spPr>
        <p:txBody>
          <a:bodyPr>
            <a:normAutofit/>
          </a:bodyPr>
          <a:lstStyle/>
          <a:p>
            <a:pPr eaLnBrk="1" hangingPunct="1">
              <a:defRPr/>
            </a:pPr>
            <a:r>
              <a:rPr lang="en-US" dirty="0" smtClean="0"/>
              <a:t>Laminar Flow</a:t>
            </a:r>
          </a:p>
          <a:p>
            <a:pPr lvl="1" eaLnBrk="1" hangingPunct="1">
              <a:defRPr/>
            </a:pPr>
            <a:r>
              <a:rPr lang="en-US" dirty="0" smtClean="0"/>
              <a:t>Fluids that flow smoothly and with no disruption will flow in parallel</a:t>
            </a:r>
          </a:p>
          <a:p>
            <a:pPr eaLnBrk="1" hangingPunct="1">
              <a:defRPr/>
            </a:pPr>
            <a:endParaRPr lang="en-US" dirty="0" smtClean="0"/>
          </a:p>
          <a:p>
            <a:pPr eaLnBrk="1" hangingPunct="1">
              <a:defRPr/>
            </a:pPr>
            <a:r>
              <a:rPr lang="en-US" dirty="0" smtClean="0"/>
              <a:t>Turbulent </a:t>
            </a:r>
            <a:r>
              <a:rPr lang="en-US" dirty="0" smtClean="0"/>
              <a:t>Flow</a:t>
            </a:r>
          </a:p>
          <a:p>
            <a:pPr lvl="1" eaLnBrk="1" hangingPunct="1">
              <a:defRPr/>
            </a:pPr>
            <a:r>
              <a:rPr lang="en-US" dirty="0" smtClean="0"/>
              <a:t>Fluids that flow coarsely </a:t>
            </a:r>
            <a:r>
              <a:rPr lang="en-US" dirty="0" smtClean="0"/>
              <a:t>will </a:t>
            </a:r>
            <a:r>
              <a:rPr lang="en-US" dirty="0" smtClean="0"/>
              <a:t>mix</a:t>
            </a:r>
          </a:p>
          <a:p>
            <a:pPr lvl="1" eaLnBrk="1" hangingPunct="1">
              <a:defRPr/>
            </a:pPr>
            <a:r>
              <a:rPr lang="en-US" dirty="0" smtClean="0"/>
              <a:t>Demonstrates one way that fluids can be controlled through Lab on a Chip and microfluidics</a:t>
            </a:r>
          </a:p>
          <a:p>
            <a:pPr eaLnBrk="1" hangingPunct="1">
              <a:defRPr/>
            </a:pPr>
            <a:endParaRPr lang="en-US" dirty="0" smtClean="0"/>
          </a:p>
          <a:p>
            <a:pPr eaLnBrk="1" hangingPunct="1">
              <a:buFont typeface="Arial" pitchFamily="34" charset="0"/>
              <a:buChar char="•"/>
              <a:defRPr/>
            </a:pPr>
            <a:endParaRPr lang="en-US" dirty="0" smtClean="0"/>
          </a:p>
          <a:p>
            <a:pPr eaLnBrk="1" hangingPunct="1">
              <a:defRPr/>
            </a:pPr>
            <a:endParaRPr lang="en-US" dirty="0"/>
          </a:p>
        </p:txBody>
      </p:sp>
      <p:sp>
        <p:nvSpPr>
          <p:cNvPr id="5" name="Date Placeholder 3"/>
          <p:cNvSpPr>
            <a:spLocks noGrp="1"/>
          </p:cNvSpPr>
          <p:nvPr>
            <p:ph type="dt" sz="half" idx="4294967295"/>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6" name="Picture 2" descr="M:\SHINE\Marketing\Logos\SHINE logos\Brian's SHINE Logos\SHINE only transparen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9</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8" name="Picture 3"/>
          <p:cNvPicPr>
            <a:picLocks noChangeAspect="1" noChangeArrowheads="1"/>
          </p:cNvPicPr>
          <p:nvPr/>
        </p:nvPicPr>
        <p:blipFill>
          <a:blip r:embed="rId4" cstate="print"/>
          <a:srcRect/>
          <a:stretch>
            <a:fillRect/>
          </a:stretch>
        </p:blipFill>
        <p:spPr bwMode="auto">
          <a:xfrm>
            <a:off x="4308475" y="2667000"/>
            <a:ext cx="4268788" cy="177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235</TotalTime>
  <Words>429</Words>
  <Application>Microsoft Office PowerPoint</Application>
  <PresentationFormat>On-screen Show (4:3)</PresentationFormat>
  <Paragraphs>111</Paragraphs>
  <Slides>12</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 Unicode MS</vt:lpstr>
      <vt:lpstr>Arial</vt:lpstr>
      <vt:lpstr>Bookman Old Style</vt:lpstr>
      <vt:lpstr>Calibri</vt:lpstr>
      <vt:lpstr>Franklin Gothic Book</vt:lpstr>
      <vt:lpstr>Franklin Gothic Medium</vt:lpstr>
      <vt:lpstr>Verdana</vt:lpstr>
      <vt:lpstr>Wingdings 2</vt:lpstr>
      <vt:lpstr>SHINE_WhiteKnight</vt:lpstr>
      <vt:lpstr>Lithography</vt:lpstr>
      <vt:lpstr>Types of Lithography</vt:lpstr>
      <vt:lpstr>Negative Photoresist</vt:lpstr>
      <vt:lpstr>Soft Lithography</vt:lpstr>
      <vt:lpstr>Microfluidics</vt:lpstr>
      <vt:lpstr>Lab on a Chip Applications</vt:lpstr>
      <vt:lpstr>Lab on a Chip Benefits</vt:lpstr>
      <vt:lpstr>Parallel Analysis</vt:lpstr>
      <vt:lpstr>Laminar Flow</vt:lpstr>
      <vt:lpstr>Microfluidic Videos</vt:lpstr>
      <vt:lpstr>Image References</vt:lpstr>
      <vt:lpstr>Additional Resources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Lithography</dc:title>
  <dc:creator>Toshiba-User</dc:creator>
  <cp:lastModifiedBy>Kristine Schroeder</cp:lastModifiedBy>
  <cp:revision>13</cp:revision>
  <dcterms:created xsi:type="dcterms:W3CDTF">2013-07-10T10:41:55Z</dcterms:created>
  <dcterms:modified xsi:type="dcterms:W3CDTF">2017-08-29T20:36:19Z</dcterms:modified>
</cp:coreProperties>
</file>