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65" r:id="rId4"/>
    <p:sldId id="266" r:id="rId5"/>
    <p:sldId id="267" r:id="rId6"/>
    <p:sldId id="260" r:id="rId7"/>
    <p:sldId id="259" r:id="rId8"/>
    <p:sldId id="262" r:id="rId9"/>
    <p:sldId id="261" r:id="rId10"/>
    <p:sldId id="264" r:id="rId11"/>
    <p:sldId id="263" r:id="rId12"/>
    <p:sldId id="269" r:id="rId13"/>
    <p:sldId id="268" r:id="rId14"/>
    <p:sldId id="271" r:id="rId15"/>
    <p:sldId id="272" r:id="rId16"/>
    <p:sldId id="27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BC2239-1215-4E16-BC5C-226F995DB963}" type="datetimeFigureOut">
              <a:rPr lang="en-US" smtClean="0"/>
              <a:t>6/26/2018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0B9B36-B04E-499B-A5E4-B87C2537B174}" type="slidenum">
              <a:rPr lang="en-US" smtClean="0"/>
              <a:t>‹#›</a:t>
            </a:fld>
            <a:endParaRPr lang="en-US"/>
          </a:p>
        </p:txBody>
      </p:sp>
    </p:spTree>
    <p:extLst>
      <p:ext uri="{BB962C8B-B14F-4D97-AF65-F5344CB8AC3E}">
        <p14:creationId xmlns:p14="http://schemas.microsoft.com/office/powerpoint/2010/main" val="1713661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white"/>
        <p:txBody>
          <a:bodyPr/>
          <a:lstStyle/>
          <a:p>
            <a:fld id="{0E5AEA47-53C6-422B-9D2B-4A200C61147F}" type="datetimeFigureOut">
              <a:rPr lang="en-US" smtClean="0"/>
              <a:t>6/26/2018</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73ADC41A-7E84-4A6C-AF26-9AFCFD76CD3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5AEA47-53C6-422B-9D2B-4A200C61147F}" type="datetimeFigureOut">
              <a:rPr lang="en-US" smtClean="0"/>
              <a:t>6/26/2018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ADC41A-7E84-4A6C-AF26-9AFCFD76CD3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E5AEA47-53C6-422B-9D2B-4A200C61147F}" type="datetimeFigureOut">
              <a:rPr lang="en-US" smtClean="0"/>
              <a:t>6/26/2018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ADC41A-7E84-4A6C-AF26-9AFCFD76CD3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E5AEA47-53C6-422B-9D2B-4A200C61147F}" type="datetimeFigureOut">
              <a:rPr lang="en-US" smtClean="0"/>
              <a:t>6/26/2018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ADC41A-7E84-4A6C-AF26-9AFCFD76CD37}"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E5AEA47-53C6-422B-9D2B-4A200C61147F}" type="datetimeFigureOut">
              <a:rPr lang="en-US" smtClean="0"/>
              <a:t>6/26/2018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ADC41A-7E84-4A6C-AF26-9AFCFD76CD37}"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0E5AEA47-53C6-422B-9D2B-4A200C61147F}" type="datetimeFigureOut">
              <a:rPr lang="en-US" smtClean="0"/>
              <a:t>6/26/2018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ADC41A-7E84-4A6C-AF26-9AFCFD76CD37}"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0E5AEA47-53C6-422B-9D2B-4A200C61147F}" type="datetimeFigureOut">
              <a:rPr lang="en-US" smtClean="0"/>
              <a:t>6/26/2018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ADC41A-7E84-4A6C-AF26-9AFCFD76CD3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5AEA47-53C6-422B-9D2B-4A200C61147F}" type="datetimeFigureOut">
              <a:rPr lang="en-US" smtClean="0"/>
              <a:t>6/26/2018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ADC41A-7E84-4A6C-AF26-9AFCFD76CD37}"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E5AEA47-53C6-422B-9D2B-4A200C61147F}" type="datetimeFigureOut">
              <a:rPr lang="en-US" smtClean="0"/>
              <a:t>6/26/2018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ADC41A-7E84-4A6C-AF26-9AFCFD76CD3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5AEA47-53C6-422B-9D2B-4A200C61147F}" type="datetimeFigureOut">
              <a:rPr lang="en-US" smtClean="0"/>
              <a:t>6/26/2018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ADC41A-7E84-4A6C-AF26-9AFCFD76CD37}"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5AEA47-53C6-422B-9D2B-4A200C61147F}" type="datetimeFigureOut">
              <a:rPr lang="en-US" smtClean="0"/>
              <a:t>6/26/2018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ADC41A-7E84-4A6C-AF26-9AFCFD76CD3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0E5AEA47-53C6-422B-9D2B-4A200C61147F}" type="datetimeFigureOut">
              <a:rPr lang="en-US" smtClean="0"/>
              <a:t>6/26/2018</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73ADC41A-7E84-4A6C-AF26-9AFCFD76CD3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371600"/>
            <a:ext cx="6400800" cy="1219200"/>
          </a:xfrm>
        </p:spPr>
        <p:txBody>
          <a:bodyPr/>
          <a:lstStyle/>
          <a:p>
            <a:r>
              <a:rPr lang="en-US" dirty="0"/>
              <a:t>Rankine Cycle </a:t>
            </a:r>
            <a:br>
              <a:rPr lang="en-US" dirty="0"/>
            </a:br>
            <a:r>
              <a:rPr lang="en-US" dirty="0"/>
              <a:t>Boiler Fuel and Air</a:t>
            </a:r>
          </a:p>
        </p:txBody>
      </p:sp>
      <p:sp>
        <p:nvSpPr>
          <p:cNvPr id="3" name="Subtitle 2"/>
          <p:cNvSpPr>
            <a:spLocks noGrp="1"/>
          </p:cNvSpPr>
          <p:nvPr>
            <p:ph type="subTitle" idx="1"/>
          </p:nvPr>
        </p:nvSpPr>
        <p:spPr/>
        <p:txBody>
          <a:bodyPr/>
          <a:lstStyle/>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514600"/>
            <a:ext cx="6858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a:extLst>
              <a:ext uri="{FF2B5EF4-FFF2-40B4-BE49-F238E27FC236}">
                <a16:creationId xmlns:a16="http://schemas.microsoft.com/office/drawing/2014/main" xmlns="" id="{3C984345-44C9-4B92-8951-EAA2604F2CD5}"/>
              </a:ext>
            </a:extLst>
          </p:cNvPr>
          <p:cNvSpPr>
            <a:spLocks noGrp="1"/>
          </p:cNvSpPr>
          <p:nvPr>
            <p:ph type="ftr" sz="quarter" idx="11"/>
          </p:nvPr>
        </p:nvSpPr>
        <p:spPr>
          <a:xfrm>
            <a:off x="97517" y="5668222"/>
            <a:ext cx="8480751" cy="1145844"/>
          </a:xfrm>
        </p:spPr>
        <p:txBody>
          <a:bodyPr/>
          <a:lstStyle/>
          <a:p>
            <a:endParaRPr lang="en-US" dirty="0"/>
          </a:p>
        </p:txBody>
      </p:sp>
      <p:pic>
        <p:nvPicPr>
          <p:cNvPr id="2050" name="Picture 3">
            <a:extLst>
              <a:ext uri="{FF2B5EF4-FFF2-40B4-BE49-F238E27FC236}">
                <a16:creationId xmlns:a16="http://schemas.microsoft.com/office/drawing/2014/main" xmlns="" id="{9896FC4B-EF58-4ABF-82B1-1AC99012BC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190" y="6086736"/>
            <a:ext cx="600075" cy="64633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xmlns="" id="{5E0D8480-AF2B-4E41-9C64-940620E6D42E}"/>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xmlns="" id="{BB417AEE-4504-4F28-8227-E10794B02935}"/>
              </a:ext>
            </a:extLst>
          </p:cNvPr>
          <p:cNvSpPr>
            <a:spLocks noChangeArrowheads="1"/>
          </p:cNvSpPr>
          <p:nvPr/>
        </p:nvSpPr>
        <p:spPr bwMode="auto">
          <a:xfrm>
            <a:off x="0" y="501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5">
            <a:extLst>
              <a:ext uri="{FF2B5EF4-FFF2-40B4-BE49-F238E27FC236}">
                <a16:creationId xmlns:a16="http://schemas.microsoft.com/office/drawing/2014/main" xmlns="" id="{A49699CB-AA93-4D12-914D-AB8300B9BDA6}"/>
              </a:ext>
            </a:extLst>
          </p:cNvPr>
          <p:cNvSpPr>
            <a:spLocks noChangeArrowheads="1"/>
          </p:cNvSpPr>
          <p:nvPr/>
        </p:nvSpPr>
        <p:spPr bwMode="auto">
          <a:xfrm>
            <a:off x="725265" y="6135469"/>
            <a:ext cx="773293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200" dirty="0">
                <a:solidFill>
                  <a:schemeClr val="bg1"/>
                </a:solidFill>
              </a:rPr>
              <a:t>Development of a 21st Century Industrial Process Operations Program is supported by the National Science Foundation under Grant No. 1700558. Any opinions, findings, and conclusions or recommendations expressed on this site are those of the authors and do not necessarily reflect the views of the National Science Foundation.</a:t>
            </a:r>
          </a:p>
        </p:txBody>
      </p:sp>
    </p:spTree>
    <p:extLst>
      <p:ext uri="{BB962C8B-B14F-4D97-AF65-F5344CB8AC3E}">
        <p14:creationId xmlns:p14="http://schemas.microsoft.com/office/powerpoint/2010/main" val="4236579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Thermic Fluid</a:t>
            </a:r>
          </a:p>
        </p:txBody>
      </p:sp>
      <p:sp>
        <p:nvSpPr>
          <p:cNvPr id="3" name="Content Placeholder 2"/>
          <p:cNvSpPr>
            <a:spLocks noGrp="1"/>
          </p:cNvSpPr>
          <p:nvPr>
            <p:ph idx="1"/>
          </p:nvPr>
        </p:nvSpPr>
        <p:spPr/>
        <p:txBody>
          <a:bodyPr>
            <a:normAutofit fontScale="92500"/>
          </a:bodyPr>
          <a:lstStyle/>
          <a:p>
            <a:r>
              <a:rPr lang="en-US" dirty="0"/>
              <a:t>Boilers are used to heat water &amp; produce steam. This is commonly done by 2 ways:</a:t>
            </a:r>
          </a:p>
          <a:p>
            <a:r>
              <a:rPr lang="en-US" i="1" dirty="0"/>
              <a:t>Fire-tube</a:t>
            </a:r>
            <a:r>
              <a:rPr lang="en-US" dirty="0"/>
              <a:t>: Hot flue gases (combustion gases) pass through tubes submerged in water. Water gets heated due to conduction through the fire-tubes.</a:t>
            </a:r>
          </a:p>
          <a:p>
            <a:r>
              <a:rPr lang="en-US" i="1" dirty="0"/>
              <a:t>Water-tube</a:t>
            </a:r>
            <a:r>
              <a:rPr lang="en-US" dirty="0"/>
              <a:t>: </a:t>
            </a:r>
            <a:r>
              <a:rPr lang="en-US" dirty="0" err="1"/>
              <a:t>Here,water</a:t>
            </a:r>
            <a:r>
              <a:rPr lang="en-US" dirty="0"/>
              <a:t> flows through the tubes, which are heated by - (</a:t>
            </a:r>
            <a:r>
              <a:rPr lang="en-US" dirty="0" err="1"/>
              <a:t>i</a:t>
            </a:r>
            <a:r>
              <a:rPr lang="en-US" dirty="0"/>
              <a:t>) Radiation from hot flames, &amp; (ii) Convection from hot flue gases.</a:t>
            </a:r>
          </a:p>
        </p:txBody>
      </p:sp>
    </p:spTree>
    <p:extLst>
      <p:ext uri="{BB962C8B-B14F-4D97-AF65-F5344CB8AC3E}">
        <p14:creationId xmlns:p14="http://schemas.microsoft.com/office/powerpoint/2010/main" val="2614268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Thermic Fluid Heater</a:t>
            </a:r>
          </a:p>
        </p:txBody>
      </p:sp>
      <p:sp>
        <p:nvSpPr>
          <p:cNvPr id="3" name="Content Placeholder 2"/>
          <p:cNvSpPr>
            <a:spLocks noGrp="1"/>
          </p:cNvSpPr>
          <p:nvPr>
            <p:ph idx="1"/>
          </p:nvPr>
        </p:nvSpPr>
        <p:spPr/>
        <p:txBody>
          <a:bodyPr/>
          <a:lstStyle/>
          <a:p>
            <a:r>
              <a:rPr lang="en-US" dirty="0"/>
              <a:t>Thermic fluid heaters are used just to heat the water, not necessarily producing steam. Water is heated by passing hot thermic fluid in tubes submerged in water. This arrangement is similar to the fire-tube boiler described </a:t>
            </a:r>
            <a:r>
              <a:rPr lang="en-US" dirty="0" err="1"/>
              <a:t>above,except</a:t>
            </a:r>
            <a:r>
              <a:rPr lang="en-US" dirty="0"/>
              <a:t> that thermic fluid is passed through the tubes instead of flue gases.</a:t>
            </a:r>
          </a:p>
        </p:txBody>
      </p:sp>
    </p:spTree>
    <p:extLst>
      <p:ext uri="{BB962C8B-B14F-4D97-AF65-F5344CB8AC3E}">
        <p14:creationId xmlns:p14="http://schemas.microsoft.com/office/powerpoint/2010/main" val="358899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Boiler Airflow</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47800" y="2438400"/>
            <a:ext cx="6248400"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3815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Boiler Airflow</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1" y="2362200"/>
            <a:ext cx="655320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9807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Boiler Airflow</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0" y="2438400"/>
            <a:ext cx="624840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3681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Boiler</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2438400"/>
            <a:ext cx="6705599"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3398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Boiler Design Project</a:t>
            </a:r>
          </a:p>
        </p:txBody>
      </p:sp>
      <p:sp>
        <p:nvSpPr>
          <p:cNvPr id="3" name="Content Placeholder 2"/>
          <p:cNvSpPr>
            <a:spLocks noGrp="1"/>
          </p:cNvSpPr>
          <p:nvPr>
            <p:ph idx="1"/>
          </p:nvPr>
        </p:nvSpPr>
        <p:spPr/>
        <p:txBody>
          <a:bodyPr/>
          <a:lstStyle/>
          <a:p>
            <a:r>
              <a:rPr lang="en-US" dirty="0"/>
              <a:t>Brainstorming </a:t>
            </a:r>
          </a:p>
          <a:p>
            <a:r>
              <a:rPr lang="en-US" dirty="0"/>
              <a:t>Prints </a:t>
            </a:r>
          </a:p>
          <a:p>
            <a:r>
              <a:rPr lang="en-US" dirty="0"/>
              <a:t>Ideas </a:t>
            </a:r>
          </a:p>
          <a:p>
            <a:r>
              <a:rPr lang="en-US" dirty="0"/>
              <a:t>Questions </a:t>
            </a:r>
          </a:p>
          <a:p>
            <a:r>
              <a:rPr lang="en-US"/>
              <a:t>Answers????????</a:t>
            </a:r>
            <a:endParaRPr lang="en-US" dirty="0"/>
          </a:p>
        </p:txBody>
      </p:sp>
    </p:spTree>
    <p:extLst>
      <p:ext uri="{BB962C8B-B14F-4D97-AF65-F5344CB8AC3E}">
        <p14:creationId xmlns:p14="http://schemas.microsoft.com/office/powerpoint/2010/main" val="3969416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Boiler Fuels</a:t>
            </a:r>
          </a:p>
        </p:txBody>
      </p:sp>
      <p:sp>
        <p:nvSpPr>
          <p:cNvPr id="3" name="Content Placeholder 2"/>
          <p:cNvSpPr>
            <a:spLocks noGrp="1"/>
          </p:cNvSpPr>
          <p:nvPr>
            <p:ph idx="1"/>
          </p:nvPr>
        </p:nvSpPr>
        <p:spPr/>
        <p:txBody>
          <a:bodyPr/>
          <a:lstStyle/>
          <a:p>
            <a:r>
              <a:rPr lang="en-US" dirty="0"/>
              <a:t>Coal.</a:t>
            </a:r>
          </a:p>
          <a:p>
            <a:r>
              <a:rPr lang="en-US" dirty="0"/>
              <a:t>Gas and Oil.</a:t>
            </a:r>
          </a:p>
          <a:p>
            <a:r>
              <a:rPr lang="en-US" dirty="0"/>
              <a:t>Biomass.</a:t>
            </a:r>
          </a:p>
          <a:p>
            <a:r>
              <a:rPr lang="en-US" dirty="0"/>
              <a:t>Stoker.</a:t>
            </a:r>
          </a:p>
          <a:p>
            <a:r>
              <a:rPr lang="en-US" dirty="0"/>
              <a:t>Thermic Fluid.</a:t>
            </a:r>
          </a:p>
          <a:p>
            <a:r>
              <a:rPr lang="en-US" dirty="0"/>
              <a:t>Fluidized Bed.</a:t>
            </a:r>
          </a:p>
          <a:p>
            <a:endParaRPr lang="en-US" dirty="0"/>
          </a:p>
        </p:txBody>
      </p:sp>
    </p:spTree>
    <p:extLst>
      <p:ext uri="{BB962C8B-B14F-4D97-AF65-F5344CB8AC3E}">
        <p14:creationId xmlns:p14="http://schemas.microsoft.com/office/powerpoint/2010/main" val="2755926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Biomass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2362200"/>
            <a:ext cx="6934200"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7661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Biomass Boilers</a:t>
            </a:r>
          </a:p>
        </p:txBody>
      </p:sp>
      <p:sp>
        <p:nvSpPr>
          <p:cNvPr id="3" name="Content Placeholder 2"/>
          <p:cNvSpPr>
            <a:spLocks noGrp="1"/>
          </p:cNvSpPr>
          <p:nvPr>
            <p:ph idx="1"/>
          </p:nvPr>
        </p:nvSpPr>
        <p:spPr/>
        <p:txBody>
          <a:bodyPr>
            <a:normAutofit fontScale="55000" lnSpcReduction="20000"/>
          </a:bodyPr>
          <a:lstStyle/>
          <a:p>
            <a:r>
              <a:rPr lang="en-US" dirty="0"/>
              <a:t>Flat Grate Stoker</a:t>
            </a:r>
          </a:p>
          <a:p>
            <a:r>
              <a:rPr lang="en-US" dirty="0"/>
              <a:t>•    Manual Ash Removal Unit</a:t>
            </a:r>
          </a:p>
          <a:p>
            <a:r>
              <a:rPr lang="en-US" dirty="0"/>
              <a:t>•    “Push Fuel to Ash” system</a:t>
            </a:r>
          </a:p>
          <a:p>
            <a:r>
              <a:rPr lang="en-US" dirty="0"/>
              <a:t>•    Multiple variations and adaptable for hundreds of biomass fuels.</a:t>
            </a:r>
          </a:p>
          <a:p>
            <a:endParaRPr lang="en-US" dirty="0"/>
          </a:p>
          <a:p>
            <a:r>
              <a:rPr lang="en-US" dirty="0"/>
              <a:t>Under Feed Stoker</a:t>
            </a:r>
          </a:p>
          <a:p>
            <a:r>
              <a:rPr lang="en-US" dirty="0"/>
              <a:t>•    Designed for low-content fuels</a:t>
            </a:r>
          </a:p>
          <a:p>
            <a:r>
              <a:rPr lang="en-US" dirty="0"/>
              <a:t>•    Manual Ash Removal Unit</a:t>
            </a:r>
          </a:p>
          <a:p>
            <a:endParaRPr lang="en-US" dirty="0"/>
          </a:p>
          <a:p>
            <a:r>
              <a:rPr lang="en-US" dirty="0"/>
              <a:t>Traveling Grate Stoker</a:t>
            </a:r>
          </a:p>
          <a:p>
            <a:r>
              <a:rPr lang="en-US" dirty="0"/>
              <a:t>•    Combination of hybrid boiler and stoker</a:t>
            </a:r>
          </a:p>
          <a:p>
            <a:r>
              <a:rPr lang="en-US" dirty="0"/>
              <a:t>•    Compatible for an array of fuel sources</a:t>
            </a:r>
          </a:p>
          <a:p>
            <a:r>
              <a:rPr lang="en-US" dirty="0"/>
              <a:t>•    Self-Cleaning</a:t>
            </a:r>
          </a:p>
          <a:p>
            <a:endParaRPr lang="en-US" dirty="0"/>
          </a:p>
        </p:txBody>
      </p:sp>
    </p:spTree>
    <p:extLst>
      <p:ext uri="{BB962C8B-B14F-4D97-AF65-F5344CB8AC3E}">
        <p14:creationId xmlns:p14="http://schemas.microsoft.com/office/powerpoint/2010/main" val="1677491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Biomass Boilers</a:t>
            </a:r>
          </a:p>
        </p:txBody>
      </p:sp>
      <p:sp>
        <p:nvSpPr>
          <p:cNvPr id="3" name="Content Placeholder 2"/>
          <p:cNvSpPr>
            <a:spLocks noGrp="1"/>
          </p:cNvSpPr>
          <p:nvPr>
            <p:ph idx="1"/>
          </p:nvPr>
        </p:nvSpPr>
        <p:spPr/>
        <p:txBody>
          <a:bodyPr>
            <a:normAutofit fontScale="70000" lnSpcReduction="20000"/>
          </a:bodyPr>
          <a:lstStyle/>
          <a:p>
            <a:r>
              <a:rPr lang="en-US" dirty="0"/>
              <a:t>Reciprocating Grate Stoker</a:t>
            </a:r>
          </a:p>
          <a:p>
            <a:r>
              <a:rPr lang="en-US" dirty="0"/>
              <a:t>•    Automated Ash Removal</a:t>
            </a:r>
          </a:p>
          <a:p>
            <a:r>
              <a:rPr lang="en-US" dirty="0"/>
              <a:t>•    Best solid-fuel combustion production rates</a:t>
            </a:r>
          </a:p>
          <a:p>
            <a:r>
              <a:rPr lang="en-US" dirty="0"/>
              <a:t>•    Multi-fuel design</a:t>
            </a:r>
          </a:p>
          <a:p>
            <a:endParaRPr lang="en-US" dirty="0"/>
          </a:p>
          <a:p>
            <a:r>
              <a:rPr lang="en-US" dirty="0"/>
              <a:t>Direct-Fire Burner</a:t>
            </a:r>
          </a:p>
          <a:p>
            <a:r>
              <a:rPr lang="en-US" dirty="0"/>
              <a:t>•    STAG Unit (Stand Alone Gasifier)</a:t>
            </a:r>
          </a:p>
          <a:p>
            <a:r>
              <a:rPr lang="en-US" dirty="0"/>
              <a:t>•    Automated Ash Removal</a:t>
            </a:r>
          </a:p>
          <a:p>
            <a:r>
              <a:rPr lang="en-US" dirty="0"/>
              <a:t>•    Units available for oil heaters, </a:t>
            </a:r>
            <a:r>
              <a:rPr lang="en-US" dirty="0" err="1"/>
              <a:t>roatary</a:t>
            </a:r>
            <a:r>
              <a:rPr lang="en-US" dirty="0"/>
              <a:t> dryers, lumbar kilns, brick kilns</a:t>
            </a:r>
          </a:p>
          <a:p>
            <a:r>
              <a:rPr lang="en-US" dirty="0"/>
              <a:t>•    Design for air temperature ranges from 200 – 2,000 degrees Fahrenheit</a:t>
            </a:r>
          </a:p>
          <a:p>
            <a:endParaRPr lang="en-US" dirty="0"/>
          </a:p>
        </p:txBody>
      </p:sp>
    </p:spTree>
    <p:extLst>
      <p:ext uri="{BB962C8B-B14F-4D97-AF65-F5344CB8AC3E}">
        <p14:creationId xmlns:p14="http://schemas.microsoft.com/office/powerpoint/2010/main" val="1793166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Stoker Boiler</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71600" y="2286000"/>
            <a:ext cx="624840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27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Stoker </a:t>
            </a:r>
          </a:p>
        </p:txBody>
      </p:sp>
      <p:sp>
        <p:nvSpPr>
          <p:cNvPr id="3" name="Content Placeholder 2"/>
          <p:cNvSpPr>
            <a:spLocks noGrp="1"/>
          </p:cNvSpPr>
          <p:nvPr>
            <p:ph idx="1"/>
          </p:nvPr>
        </p:nvSpPr>
        <p:spPr/>
        <p:txBody>
          <a:bodyPr/>
          <a:lstStyle/>
          <a:p>
            <a:r>
              <a:rPr lang="en-US" b="1" dirty="0"/>
              <a:t>Cogeneration plants</a:t>
            </a:r>
            <a:r>
              <a:rPr lang="en-US" dirty="0"/>
              <a:t> recover the "waste heat" that is otherwise discarded from conventional power generation to produce thermal energy. This energy is used to provide cooling or heating for industrial facilities, district energy systems, and commercial buildings.</a:t>
            </a:r>
          </a:p>
        </p:txBody>
      </p:sp>
    </p:spTree>
    <p:extLst>
      <p:ext uri="{BB962C8B-B14F-4D97-AF65-F5344CB8AC3E}">
        <p14:creationId xmlns:p14="http://schemas.microsoft.com/office/powerpoint/2010/main" val="3320922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Stoker</a:t>
            </a:r>
          </a:p>
        </p:txBody>
      </p:sp>
      <p:sp>
        <p:nvSpPr>
          <p:cNvPr id="3" name="Content Placeholder 2"/>
          <p:cNvSpPr>
            <a:spLocks noGrp="1"/>
          </p:cNvSpPr>
          <p:nvPr>
            <p:ph idx="1"/>
          </p:nvPr>
        </p:nvSpPr>
        <p:spPr/>
        <p:txBody>
          <a:bodyPr>
            <a:normAutofit fontScale="92500" lnSpcReduction="10000"/>
          </a:bodyPr>
          <a:lstStyle/>
          <a:p>
            <a:r>
              <a:rPr lang="en-US" dirty="0"/>
              <a:t>Agricultural residue (bagasse, </a:t>
            </a:r>
            <a:r>
              <a:rPr lang="en-US" dirty="0" err="1"/>
              <a:t>stover</a:t>
            </a:r>
            <a:r>
              <a:rPr lang="en-US" dirty="0"/>
              <a:t>, rice hulls)</a:t>
            </a:r>
          </a:p>
          <a:p>
            <a:r>
              <a:rPr lang="en-US" dirty="0"/>
              <a:t>Bark</a:t>
            </a:r>
          </a:p>
          <a:p>
            <a:r>
              <a:rPr lang="en-US" dirty="0"/>
              <a:t>Biomass</a:t>
            </a:r>
          </a:p>
          <a:p>
            <a:r>
              <a:rPr lang="en-US" dirty="0"/>
              <a:t>Coal</a:t>
            </a:r>
          </a:p>
          <a:p>
            <a:r>
              <a:rPr lang="en-US" dirty="0"/>
              <a:t>Landfill gas</a:t>
            </a:r>
          </a:p>
          <a:p>
            <a:r>
              <a:rPr lang="en-US" dirty="0"/>
              <a:t>Natural gas</a:t>
            </a:r>
          </a:p>
          <a:p>
            <a:r>
              <a:rPr lang="en-US" dirty="0"/>
              <a:t>Oil</a:t>
            </a:r>
          </a:p>
        </p:txBody>
      </p:sp>
    </p:spTree>
    <p:extLst>
      <p:ext uri="{BB962C8B-B14F-4D97-AF65-F5344CB8AC3E}">
        <p14:creationId xmlns:p14="http://schemas.microsoft.com/office/powerpoint/2010/main" val="2993871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Stoker Fuel</a:t>
            </a:r>
          </a:p>
        </p:txBody>
      </p:sp>
      <p:sp>
        <p:nvSpPr>
          <p:cNvPr id="3" name="Content Placeholder 2"/>
          <p:cNvSpPr>
            <a:spLocks noGrp="1"/>
          </p:cNvSpPr>
          <p:nvPr>
            <p:ph idx="1"/>
          </p:nvPr>
        </p:nvSpPr>
        <p:spPr/>
        <p:txBody>
          <a:bodyPr>
            <a:normAutofit fontScale="77500" lnSpcReduction="20000"/>
          </a:bodyPr>
          <a:lstStyle/>
          <a:p>
            <a:r>
              <a:rPr lang="en-US" dirty="0"/>
              <a:t>Paper mill sludge</a:t>
            </a:r>
          </a:p>
          <a:p>
            <a:r>
              <a:rPr lang="en-US" dirty="0"/>
              <a:t>Peat</a:t>
            </a:r>
          </a:p>
          <a:p>
            <a:r>
              <a:rPr lang="en-US" dirty="0"/>
              <a:t>Poultry litter</a:t>
            </a:r>
          </a:p>
          <a:p>
            <a:r>
              <a:rPr lang="en-US" dirty="0"/>
              <a:t>Process wastes (furniture manufacturing, construction &amp; demolition)</a:t>
            </a:r>
          </a:p>
          <a:p>
            <a:r>
              <a:rPr lang="en-US" dirty="0"/>
              <a:t>Recycled paper facility sludge</a:t>
            </a:r>
          </a:p>
          <a:p>
            <a:r>
              <a:rPr lang="en-US" dirty="0"/>
              <a:t>Syrup from ethanol facilities with high alkali contents</a:t>
            </a:r>
          </a:p>
          <a:p>
            <a:r>
              <a:rPr lang="en-US" dirty="0"/>
              <a:t>Tire-derived fuels</a:t>
            </a:r>
          </a:p>
          <a:p>
            <a:r>
              <a:rPr lang="en-US" dirty="0"/>
              <a:t>Wood waste (forestry, pulp and paper)</a:t>
            </a:r>
          </a:p>
          <a:p>
            <a:r>
              <a:rPr lang="en-US" dirty="0"/>
              <a:t>And other fuels</a:t>
            </a:r>
          </a:p>
          <a:p>
            <a:endParaRPr lang="en-US" dirty="0"/>
          </a:p>
        </p:txBody>
      </p:sp>
    </p:spTree>
    <p:extLst>
      <p:ext uri="{BB962C8B-B14F-4D97-AF65-F5344CB8AC3E}">
        <p14:creationId xmlns:p14="http://schemas.microsoft.com/office/powerpoint/2010/main" val="21365066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D94CA25841964488BF988E8004571A" ma:contentTypeVersion="14" ma:contentTypeDescription="Create a new document." ma:contentTypeScope="" ma:versionID="18a18f9e780203bcb997bc0df63705aa">
  <xsd:schema xmlns:xsd="http://www.w3.org/2001/XMLSchema" xmlns:xs="http://www.w3.org/2001/XMLSchema" xmlns:p="http://schemas.microsoft.com/office/2006/metadata/properties" xmlns:ns2="74c3f95c-9d16-4366-a535-6939a9a0ede8" xmlns:ns3="0fddc00e-a027-47f3-a811-12f0b85146a5" targetNamespace="http://schemas.microsoft.com/office/2006/metadata/properties" ma:root="true" ma:fieldsID="d3247eb136940fe70b7024d90da5a3a0" ns2:_="" ns3:_="">
    <xsd:import namespace="74c3f95c-9d16-4366-a535-6939a9a0ede8"/>
    <xsd:import namespace="0fddc00e-a027-47f3-a811-12f0b85146a5"/>
    <xsd:element name="properties">
      <xsd:complexType>
        <xsd:sequence>
          <xsd:element name="documentManagement">
            <xsd:complexType>
              <xsd:all>
                <xsd:element ref="ns2:TaxKeywordTaxHTField"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Locatio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c3f95c-9d16-4366-a535-6939a9a0ede8" elementFormDefault="qualified">
    <xsd:import namespace="http://schemas.microsoft.com/office/2006/documentManagement/types"/>
    <xsd:import namespace="http://schemas.microsoft.com/office/infopath/2007/PartnerControls"/>
    <xsd:element name="TaxKeywordTaxHTField" ma:index="9" nillable="true" ma:taxonomy="true" ma:internalName="TaxKeywordTaxHTField" ma:taxonomyFieldName="TaxKeyword" ma:displayName="Enterprise Keywords" ma:fieldId="{23f27201-bee3-471e-b2e7-b64fd8b7ca38}" ma:taxonomyMulti="true" ma:sspId="f95a9afa-61c7-4e96-8bec-901bd188774b" ma:termSetId="00000000-0000-0000-0000-000000000000" ma:anchorId="00000000-0000-0000-0000-000000000000" ma:open="true" ma:isKeyword="true">
      <xsd:complexType>
        <xsd:sequence>
          <xsd:element ref="pc:Terms" minOccurs="0" maxOccurs="1"/>
        </xsd:sequence>
      </xsd:complexType>
    </xsd:element>
    <xsd:element name="TaxCatchAll" ma:index="10" nillable="true" ma:displayName="Taxonomy Catch All Column" ma:description="" ma:hidden="true" ma:list="{26974392-7420-4eca-b99f-bc2cb966c9c0}" ma:internalName="TaxCatchAll" ma:showField="CatchAllData" ma:web="74c3f95c-9d16-4366-a535-6939a9a0ede8">
      <xsd:complexType>
        <xsd:complexContent>
          <xsd:extension base="dms:MultiChoiceLookup">
            <xsd:sequence>
              <xsd:element name="Value" type="dms:Lookup" maxOccurs="unbounded" minOccurs="0" nillable="true"/>
            </xsd:sequence>
          </xsd:extension>
        </xsd:complexContent>
      </xsd:complexType>
    </xsd:element>
    <xsd:element name="SharedWithUsers" ma:index="13"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fddc00e-a027-47f3-a811-12f0b85146a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AutoTags" ma:index="17" nillable="true" ma:displayName="MediaServiceAutoTags"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74c3f95c-9d16-4366-a535-6939a9a0ede8">
      <Terms xmlns="http://schemas.microsoft.com/office/infopath/2007/PartnerControls"/>
    </TaxKeywordTaxHTField>
    <TaxCatchAll xmlns="74c3f95c-9d16-4366-a535-6939a9a0ede8"/>
  </documentManagement>
</p:properties>
</file>

<file path=customXml/itemProps1.xml><?xml version="1.0" encoding="utf-8"?>
<ds:datastoreItem xmlns:ds="http://schemas.openxmlformats.org/officeDocument/2006/customXml" ds:itemID="{92CC21E3-B346-4515-8909-E3C605ED455D}"/>
</file>

<file path=customXml/itemProps2.xml><?xml version="1.0" encoding="utf-8"?>
<ds:datastoreItem xmlns:ds="http://schemas.openxmlformats.org/officeDocument/2006/customXml" ds:itemID="{60D0F967-4B35-4DD7-9869-42C6237A2F47}"/>
</file>

<file path=customXml/itemProps3.xml><?xml version="1.0" encoding="utf-8"?>
<ds:datastoreItem xmlns:ds="http://schemas.openxmlformats.org/officeDocument/2006/customXml" ds:itemID="{1E9FF64B-7E7D-4D71-A78E-BA4DB59F62FA}"/>
</file>

<file path=docProps/app.xml><?xml version="1.0" encoding="utf-8"?>
<Properties xmlns="http://schemas.openxmlformats.org/officeDocument/2006/extended-properties" xmlns:vt="http://schemas.openxmlformats.org/officeDocument/2006/docPropsVTypes">
  <Template>Couture</Template>
  <TotalTime>35</TotalTime>
  <Words>412</Words>
  <Application>Microsoft Office PowerPoint</Application>
  <PresentationFormat>On-screen Show (4:3)</PresentationFormat>
  <Paragraphs>72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Garamond</vt:lpstr>
      <vt:lpstr>Wingdings</vt:lpstr>
      <vt:lpstr>Couture</vt:lpstr>
      <vt:lpstr>Rankine Cycle  Boiler Fuel and Air</vt:lpstr>
      <vt:lpstr>Boiler Fuels</vt:lpstr>
      <vt:lpstr>Biomass</vt:lpstr>
      <vt:lpstr>Biomass Boilers</vt:lpstr>
      <vt:lpstr>Biomass Boilers</vt:lpstr>
      <vt:lpstr>Stoker Boiler</vt:lpstr>
      <vt:lpstr>Stoker </vt:lpstr>
      <vt:lpstr>Stoker</vt:lpstr>
      <vt:lpstr>Stoker Fuel</vt:lpstr>
      <vt:lpstr>Thermic Fluid</vt:lpstr>
      <vt:lpstr>Thermic Fluid Heater</vt:lpstr>
      <vt:lpstr>Boiler Airflow</vt:lpstr>
      <vt:lpstr>Boiler Airflow</vt:lpstr>
      <vt:lpstr>Boiler Airflow</vt:lpstr>
      <vt:lpstr>Boiler</vt:lpstr>
      <vt:lpstr>Boiler Design Project</vt:lpstr>
    </vt:vector>
  </TitlesOfParts>
  <Company>Allete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Rankine Cycle  Boiler Fuel and Air</dc:title>
  <dc:creator>Nick Wooner (MP)</dc:creator>
  <cp:lastModifiedBy>Nick Wooner (MP)</cp:lastModifiedBy>
  <cp:revision>12</cp:revision>
  <dcterms:created xsi:type="dcterms:W3CDTF">2018-01-31T15:52:08Z</dcterms:created>
  <dcterms:modified xsi:type="dcterms:W3CDTF">2018-06-26T10:24:58Z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0x01010070D94CA25841964488BF988E8004571A</vt:lpwstr>
  </property>
  <property fmtid="{D5CDD505-2E9C-101B-9397-08002B2CF9AE}" pid="3" name="TaxKeyword">
    <vt:lpwstr/>
  </property>
</Properties>
</file>