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78" r:id="rId9"/>
    <p:sldId id="264" r:id="rId10"/>
    <p:sldId id="266" r:id="rId11"/>
    <p:sldId id="265" r:id="rId12"/>
    <p:sldId id="267" r:id="rId13"/>
    <p:sldId id="273" r:id="rId14"/>
    <p:sldId id="268" r:id="rId15"/>
    <p:sldId id="269" r:id="rId16"/>
    <p:sldId id="277" r:id="rId17"/>
    <p:sldId id="270" r:id="rId18"/>
    <p:sldId id="271" r:id="rId19"/>
    <p:sldId id="272" r:id="rId20"/>
    <p:sldId id="274" r:id="rId21"/>
    <p:sldId id="280" r:id="rId22"/>
    <p:sldId id="279" r:id="rId23"/>
    <p:sldId id="281" r:id="rId24"/>
    <p:sldId id="275" r:id="rId25"/>
    <p:sldId id="276"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6" d="100"/>
          <a:sy n="86" d="100"/>
        </p:scale>
        <p:origin x="16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2D243F-6285-435F-AF63-BA4517F130E9}" type="datetimeFigureOut">
              <a:rPr lang="en-US" smtClean="0"/>
              <a:t>4/8/2019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77676F-92B7-480B-8418-6C21C97BD1C7}" type="slidenum">
              <a:rPr lang="en-US" smtClean="0"/>
              <a:t>‹#›</a:t>
            </a:fld>
            <a:endParaRPr lang="en-US"/>
          </a:p>
        </p:txBody>
      </p:sp>
    </p:spTree>
    <p:extLst>
      <p:ext uri="{BB962C8B-B14F-4D97-AF65-F5344CB8AC3E}">
        <p14:creationId xmlns:p14="http://schemas.microsoft.com/office/powerpoint/2010/main" val="3470609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37862551-9F7C-4C20-A0B0-90FE0EAB0743}" type="datetime1">
              <a:rPr lang="en-US" smtClean="0"/>
              <a:t>4/8/2019</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r>
              <a:rPr lang="en-US"/>
              <a:t>ICC Process Operations ENGT-1340 Rev A</a:t>
            </a:r>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3D5155-1A79-4386-BA06-CC677D21BD2F}" type="datetime1">
              <a:rPr lang="en-US" smtClean="0"/>
              <a:t>4/8/2019</a:t>
            </a:fld>
            <a:endParaRPr lang="en-US" dirty="0"/>
          </a:p>
        </p:txBody>
      </p:sp>
      <p:sp>
        <p:nvSpPr>
          <p:cNvPr id="6" name="Footer Placeholder 5"/>
          <p:cNvSpPr>
            <a:spLocks noGrp="1"/>
          </p:cNvSpPr>
          <p:nvPr>
            <p:ph type="ftr" sz="quarter" idx="11"/>
          </p:nvPr>
        </p:nvSpPr>
        <p:spPr/>
        <p:txBody>
          <a:bodyPr/>
          <a:lstStyle/>
          <a:p>
            <a:r>
              <a:rPr lang="en-US"/>
              <a:t>ICC Process Operations ENGT-1340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60F095A2-8432-493B-B10F-E78B94905A8B}" type="datetime1">
              <a:rPr lang="en-US" smtClean="0"/>
              <a:t>4/8/2019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r>
              <a:rPr lang="en-US"/>
              <a:t>ICC Process Operations ENGT-1340 Rev A</a:t>
            </a:r>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5F5F1E03-0069-49EC-96FF-5147D6661700}" type="datetime1">
              <a:rPr lang="en-US" smtClean="0"/>
              <a:t>4/8/2019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r>
              <a:rPr lang="en-US"/>
              <a:t>ICC Process Operations ENGT-1340 Rev A</a:t>
            </a:r>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0B47BB8F-0782-427A-BA80-67852F629DF5}" type="datetime1">
              <a:rPr lang="en-US" smtClean="0"/>
              <a:t>4/8/2019</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r>
              <a:rPr lang="en-US"/>
              <a:t>ICC Process Operations ENGT-1340 Rev A</a:t>
            </a:r>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3D1B23C2-7A67-44DF-87F0-49234357D08E}" type="datetime1">
              <a:rPr lang="en-US" smtClean="0"/>
              <a:t>4/8/2019</a:t>
            </a:fld>
            <a:endParaRPr lang="en-US" dirty="0"/>
          </a:p>
        </p:txBody>
      </p:sp>
      <p:sp>
        <p:nvSpPr>
          <p:cNvPr id="4" name="Footer Placeholder 3"/>
          <p:cNvSpPr>
            <a:spLocks noGrp="1"/>
          </p:cNvSpPr>
          <p:nvPr>
            <p:ph type="ftr" sz="quarter" idx="11"/>
          </p:nvPr>
        </p:nvSpPr>
        <p:spPr/>
        <p:txBody>
          <a:bodyPr/>
          <a:lstStyle/>
          <a:p>
            <a:r>
              <a:rPr lang="en-US"/>
              <a:t>ICC Process Operations ENGT-1340 Rev A</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E7D75816-0F18-4A83-8EAD-0129E47F2859}" type="datetime1">
              <a:rPr lang="en-US" smtClean="0"/>
              <a:t>4/8/2019</a:t>
            </a:fld>
            <a:endParaRPr lang="en-US" dirty="0"/>
          </a:p>
        </p:txBody>
      </p:sp>
      <p:sp>
        <p:nvSpPr>
          <p:cNvPr id="4" name="Footer Placeholder 3"/>
          <p:cNvSpPr>
            <a:spLocks noGrp="1"/>
          </p:cNvSpPr>
          <p:nvPr>
            <p:ph type="ftr" sz="quarter" idx="11"/>
          </p:nvPr>
        </p:nvSpPr>
        <p:spPr/>
        <p:txBody>
          <a:bodyPr/>
          <a:lstStyle/>
          <a:p>
            <a:r>
              <a:rPr lang="en-US"/>
              <a:t>ICC Process Operations ENGT-1340 Rev A</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765DF0-CBC8-4DBB-9BC4-F784ABD5B668}" type="datetime1">
              <a:rPr lang="en-US" smtClean="0"/>
              <a:t>4/8/2019</a:t>
            </a:fld>
            <a:endParaRPr lang="en-US" dirty="0"/>
          </a:p>
        </p:txBody>
      </p:sp>
      <p:sp>
        <p:nvSpPr>
          <p:cNvPr id="5" name="Footer Placeholder 4"/>
          <p:cNvSpPr>
            <a:spLocks noGrp="1"/>
          </p:cNvSpPr>
          <p:nvPr>
            <p:ph type="ftr" sz="quarter" idx="11"/>
          </p:nvPr>
        </p:nvSpPr>
        <p:spPr/>
        <p:txBody>
          <a:bodyPr/>
          <a:lstStyle/>
          <a:p>
            <a:r>
              <a:rPr lang="en-US"/>
              <a:t>ICC Process Operations ENGT-1340 Rev A</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B0ECCBAF-8FE7-4E31-94E8-02920CDF0330}" type="datetime1">
              <a:rPr lang="en-US" smtClean="0"/>
              <a:t>4/8/2019</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r>
              <a:rPr lang="en-US"/>
              <a:t>ICC Process Operations ENGT-1340 Rev A</a:t>
            </a:r>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7820CD-9642-4355-A4AE-4A19AF7BA0BA}" type="datetime1">
              <a:rPr lang="en-US" smtClean="0"/>
              <a:t>4/8/2019</a:t>
            </a:fld>
            <a:endParaRPr lang="en-US" dirty="0"/>
          </a:p>
        </p:txBody>
      </p:sp>
      <p:sp>
        <p:nvSpPr>
          <p:cNvPr id="5" name="Footer Placeholder 4"/>
          <p:cNvSpPr>
            <a:spLocks noGrp="1"/>
          </p:cNvSpPr>
          <p:nvPr>
            <p:ph type="ftr" sz="quarter" idx="11"/>
          </p:nvPr>
        </p:nvSpPr>
        <p:spPr/>
        <p:txBody>
          <a:bodyPr/>
          <a:lstStyle/>
          <a:p>
            <a:r>
              <a:rPr lang="en-US"/>
              <a:t>ICC Process Operations ENGT-1340 Rev A</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84203376-18E2-4AB2-86C1-B870BD366AEF}" type="datetime1">
              <a:rPr lang="en-US" smtClean="0"/>
              <a:t>4/8/2019</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r>
              <a:rPr lang="en-US"/>
              <a:t>ICC Process Operations ENGT-1340 Rev A</a:t>
            </a:r>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D4C89CA-B571-4750-8F6A-53C01148B490}" type="datetime1">
              <a:rPr lang="en-US" smtClean="0"/>
              <a:t>4/8/2019</a:t>
            </a:fld>
            <a:endParaRPr lang="en-US" dirty="0"/>
          </a:p>
        </p:txBody>
      </p:sp>
      <p:sp>
        <p:nvSpPr>
          <p:cNvPr id="6" name="Footer Placeholder 5"/>
          <p:cNvSpPr>
            <a:spLocks noGrp="1"/>
          </p:cNvSpPr>
          <p:nvPr>
            <p:ph type="ftr" sz="quarter" idx="11"/>
          </p:nvPr>
        </p:nvSpPr>
        <p:spPr/>
        <p:txBody>
          <a:bodyPr/>
          <a:lstStyle/>
          <a:p>
            <a:r>
              <a:rPr lang="en-US"/>
              <a:t>ICC Process Operations ENGT-1340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9B56F53-BDA1-4034-B095-6EC84D19D70E}" type="datetime1">
              <a:rPr lang="en-US" smtClean="0"/>
              <a:t>4/8/2019</a:t>
            </a:fld>
            <a:endParaRPr lang="en-US" dirty="0"/>
          </a:p>
        </p:txBody>
      </p:sp>
      <p:sp>
        <p:nvSpPr>
          <p:cNvPr id="8" name="Footer Placeholder 7"/>
          <p:cNvSpPr>
            <a:spLocks noGrp="1"/>
          </p:cNvSpPr>
          <p:nvPr>
            <p:ph type="ftr" sz="quarter" idx="11"/>
          </p:nvPr>
        </p:nvSpPr>
        <p:spPr/>
        <p:txBody>
          <a:bodyPr/>
          <a:lstStyle/>
          <a:p>
            <a:r>
              <a:rPr lang="en-US"/>
              <a:t>ICC Process Operations ENGT-1340 Rev A</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E056E5D-4BEF-4BF2-958B-8BC974CF8B80}" type="datetime1">
              <a:rPr lang="en-US" smtClean="0"/>
              <a:t>4/8/2019</a:t>
            </a:fld>
            <a:endParaRPr lang="en-US" dirty="0"/>
          </a:p>
        </p:txBody>
      </p:sp>
      <p:sp>
        <p:nvSpPr>
          <p:cNvPr id="4" name="Footer Placeholder 3"/>
          <p:cNvSpPr>
            <a:spLocks noGrp="1"/>
          </p:cNvSpPr>
          <p:nvPr>
            <p:ph type="ftr" sz="quarter" idx="11"/>
          </p:nvPr>
        </p:nvSpPr>
        <p:spPr/>
        <p:txBody>
          <a:bodyPr/>
          <a:lstStyle/>
          <a:p>
            <a:r>
              <a:rPr lang="en-US"/>
              <a:t>ICC Process Operations ENGT-1340 Rev A</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6D46A0-379E-4FA2-A600-A0CAFA784A1E}" type="datetime1">
              <a:rPr lang="en-US" smtClean="0"/>
              <a:t>4/8/2019</a:t>
            </a:fld>
            <a:endParaRPr lang="en-US" dirty="0"/>
          </a:p>
        </p:txBody>
      </p:sp>
      <p:sp>
        <p:nvSpPr>
          <p:cNvPr id="3" name="Footer Placeholder 2"/>
          <p:cNvSpPr>
            <a:spLocks noGrp="1"/>
          </p:cNvSpPr>
          <p:nvPr>
            <p:ph type="ftr" sz="quarter" idx="11"/>
          </p:nvPr>
        </p:nvSpPr>
        <p:spPr/>
        <p:txBody>
          <a:bodyPr/>
          <a:lstStyle/>
          <a:p>
            <a:r>
              <a:rPr lang="en-US"/>
              <a:t>ICC Process Operations ENGT-1340 Rev A</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7DFF7F0-1628-489E-AF83-E0FBC37D6421}" type="datetime1">
              <a:rPr lang="en-US" smtClean="0"/>
              <a:t>4/8/2019</a:t>
            </a:fld>
            <a:endParaRPr lang="en-US" dirty="0"/>
          </a:p>
        </p:txBody>
      </p:sp>
      <p:sp>
        <p:nvSpPr>
          <p:cNvPr id="6" name="Footer Placeholder 5"/>
          <p:cNvSpPr>
            <a:spLocks noGrp="1"/>
          </p:cNvSpPr>
          <p:nvPr>
            <p:ph type="ftr" sz="quarter" idx="11"/>
          </p:nvPr>
        </p:nvSpPr>
        <p:spPr/>
        <p:txBody>
          <a:bodyPr/>
          <a:lstStyle/>
          <a:p>
            <a:r>
              <a:rPr lang="en-US"/>
              <a:t>ICC Process Operations ENGT-1340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6EB0619-D1A8-458B-9EF7-29893EB2FCF8}" type="datetime1">
              <a:rPr lang="en-US" smtClean="0"/>
              <a:t>4/8/2019</a:t>
            </a:fld>
            <a:endParaRPr lang="en-US" dirty="0"/>
          </a:p>
        </p:txBody>
      </p:sp>
      <p:sp>
        <p:nvSpPr>
          <p:cNvPr id="6" name="Footer Placeholder 5"/>
          <p:cNvSpPr>
            <a:spLocks noGrp="1"/>
          </p:cNvSpPr>
          <p:nvPr>
            <p:ph type="ftr" sz="quarter" idx="11"/>
          </p:nvPr>
        </p:nvSpPr>
        <p:spPr/>
        <p:txBody>
          <a:bodyPr/>
          <a:lstStyle/>
          <a:p>
            <a:r>
              <a:rPr lang="en-US"/>
              <a:t>ICC Process Operations ENGT-1340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3-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9FE0812-0D4B-466A-A96B-6918EDB6E28F}" type="datetime1">
              <a:rPr lang="en-US" smtClean="0"/>
              <a:t>4/8/2019</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a:t>ICC Process Operations ENGT-1340 Rev A</a:t>
            </a:r>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hdr="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14.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14.xml"/><Relationship Id="rId4" Type="http://schemas.openxmlformats.org/officeDocument/2006/relationships/image" Target="../media/image11.emf"/></Relationships>
</file>

<file path=ppt/slides/_rels/slide1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2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24.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 Id="rId5" Type="http://schemas.openxmlformats.org/officeDocument/2006/relationships/image" Target="../media/image27.emf"/><Relationship Id="rId4" Type="http://schemas.openxmlformats.org/officeDocument/2006/relationships/image" Target="../media/image26.emf"/></Relationships>
</file>

<file path=ppt/slides/_rels/slide2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2.xml"/><Relationship Id="rId4" Type="http://schemas.openxmlformats.org/officeDocument/2006/relationships/image" Target="../media/image30.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DC2F-FB20-4A07-92AD-6BDD6A366740}"/>
              </a:ext>
            </a:extLst>
          </p:cNvPr>
          <p:cNvSpPr>
            <a:spLocks noGrp="1"/>
          </p:cNvSpPr>
          <p:nvPr>
            <p:ph type="ctrTitle"/>
          </p:nvPr>
        </p:nvSpPr>
        <p:spPr>
          <a:xfrm>
            <a:off x="1371600" y="1803405"/>
            <a:ext cx="10592718" cy="1825096"/>
          </a:xfrm>
        </p:spPr>
        <p:txBody>
          <a:bodyPr>
            <a:normAutofit/>
          </a:bodyPr>
          <a:lstStyle/>
          <a:p>
            <a:r>
              <a:rPr lang="en-US" dirty="0"/>
              <a:t>P&amp;ID Nomenclature &amp; symbology</a:t>
            </a:r>
          </a:p>
        </p:txBody>
      </p:sp>
      <p:pic>
        <p:nvPicPr>
          <p:cNvPr id="4" name="Picture 3">
            <a:extLst>
              <a:ext uri="{FF2B5EF4-FFF2-40B4-BE49-F238E27FC236}">
                <a16:creationId xmlns:a16="http://schemas.microsoft.com/office/drawing/2014/main" id="{AA391562-3D06-4CE5-AEEF-636C0666662D}"/>
              </a:ext>
            </a:extLst>
          </p:cNvPr>
          <p:cNvPicPr>
            <a:picLocks noChangeAspect="1"/>
          </p:cNvPicPr>
          <p:nvPr/>
        </p:nvPicPr>
        <p:blipFill>
          <a:blip r:embed="rId2"/>
          <a:stretch>
            <a:fillRect/>
          </a:stretch>
        </p:blipFill>
        <p:spPr>
          <a:xfrm>
            <a:off x="1645023" y="5872743"/>
            <a:ext cx="762000" cy="762000"/>
          </a:xfrm>
          <a:prstGeom prst="rect">
            <a:avLst/>
          </a:prstGeom>
        </p:spPr>
      </p:pic>
      <p:sp>
        <p:nvSpPr>
          <p:cNvPr id="5" name="Rectangle 4">
            <a:extLst>
              <a:ext uri="{FF2B5EF4-FFF2-40B4-BE49-F238E27FC236}">
                <a16:creationId xmlns:a16="http://schemas.microsoft.com/office/drawing/2014/main" id="{685373F8-F858-4131-A22A-574D6754E4E4}"/>
              </a:ext>
            </a:extLst>
          </p:cNvPr>
          <p:cNvSpPr/>
          <p:nvPr/>
        </p:nvSpPr>
        <p:spPr>
          <a:xfrm>
            <a:off x="2407023" y="5965202"/>
            <a:ext cx="8662930" cy="577081"/>
          </a:xfrm>
          <a:prstGeom prst="rect">
            <a:avLst/>
          </a:prstGeom>
        </p:spPr>
        <p:txBody>
          <a:bodyPr wrap="square">
            <a:spAutoFit/>
          </a:bodyPr>
          <a:lstStyle/>
          <a:p>
            <a:r>
              <a:rPr lang="en-US" sz="1050" dirty="0">
                <a:latin typeface="Arial" panose="020B0604020202020204" pitchFamily="34" charset="0"/>
                <a:cs typeface="Arial" panose="020B0604020202020204" pitchFamily="34"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p>
        </p:txBody>
      </p:sp>
    </p:spTree>
    <p:extLst>
      <p:ext uri="{BB962C8B-B14F-4D97-AF65-F5344CB8AC3E}">
        <p14:creationId xmlns:p14="http://schemas.microsoft.com/office/powerpoint/2010/main" val="26907285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77A2-FFB8-44C2-8D8F-8956754C2E6D}"/>
              </a:ext>
            </a:extLst>
          </p:cNvPr>
          <p:cNvSpPr>
            <a:spLocks noGrp="1"/>
          </p:cNvSpPr>
          <p:nvPr>
            <p:ph type="title"/>
          </p:nvPr>
        </p:nvSpPr>
        <p:spPr>
          <a:xfrm>
            <a:off x="685800" y="764373"/>
            <a:ext cx="10820400" cy="1293028"/>
          </a:xfrm>
        </p:spPr>
        <p:txBody>
          <a:bodyPr/>
          <a:lstStyle/>
          <a:p>
            <a:r>
              <a:rPr lang="en-US" dirty="0"/>
              <a:t>Instrument tagging &amp; nomenclature</a:t>
            </a:r>
          </a:p>
        </p:txBody>
      </p:sp>
      <p:sp>
        <p:nvSpPr>
          <p:cNvPr id="3" name="Content Placeholder 2">
            <a:extLst>
              <a:ext uri="{FF2B5EF4-FFF2-40B4-BE49-F238E27FC236}">
                <a16:creationId xmlns:a16="http://schemas.microsoft.com/office/drawing/2014/main" id="{036AD9C7-43B5-44DB-8119-244040727528}"/>
              </a:ext>
            </a:extLst>
          </p:cNvPr>
          <p:cNvSpPr>
            <a:spLocks noGrp="1"/>
          </p:cNvSpPr>
          <p:nvPr>
            <p:ph idx="1"/>
          </p:nvPr>
        </p:nvSpPr>
        <p:spPr/>
        <p:txBody>
          <a:bodyPr/>
          <a:lstStyle/>
          <a:p>
            <a:r>
              <a:rPr lang="en-US" dirty="0"/>
              <a:t>The second element (cont.)</a:t>
            </a:r>
          </a:p>
          <a:p>
            <a:r>
              <a:rPr lang="en-US" dirty="0"/>
              <a:t>A couple of fun ones:</a:t>
            </a:r>
          </a:p>
          <a:p>
            <a:pPr lvl="1"/>
            <a:r>
              <a:rPr lang="en-US" dirty="0"/>
              <a:t>LAH</a:t>
            </a:r>
          </a:p>
          <a:p>
            <a:pPr lvl="1"/>
            <a:r>
              <a:rPr lang="en-US" dirty="0"/>
              <a:t>PAHH</a:t>
            </a:r>
          </a:p>
          <a:p>
            <a:pPr lvl="1"/>
            <a:r>
              <a:rPr lang="en-US" dirty="0"/>
              <a:t>ZSC</a:t>
            </a:r>
          </a:p>
          <a:p>
            <a:pPr lvl="1"/>
            <a:r>
              <a:rPr lang="en-US" dirty="0"/>
              <a:t>ZSO</a:t>
            </a:r>
          </a:p>
          <a:p>
            <a:pPr lvl="1"/>
            <a:r>
              <a:rPr lang="en-US" dirty="0"/>
              <a:t>PSV</a:t>
            </a:r>
          </a:p>
          <a:p>
            <a:pPr lvl="1"/>
            <a:r>
              <a:rPr lang="en-US" dirty="0"/>
              <a:t>LSL</a:t>
            </a:r>
          </a:p>
        </p:txBody>
      </p:sp>
      <p:sp>
        <p:nvSpPr>
          <p:cNvPr id="4" name="Date Placeholder 3">
            <a:extLst>
              <a:ext uri="{FF2B5EF4-FFF2-40B4-BE49-F238E27FC236}">
                <a16:creationId xmlns:a16="http://schemas.microsoft.com/office/drawing/2014/main" id="{67AC3481-9A3B-40CC-8BF2-505753B0A21E}"/>
              </a:ext>
            </a:extLst>
          </p:cNvPr>
          <p:cNvSpPr>
            <a:spLocks noGrp="1"/>
          </p:cNvSpPr>
          <p:nvPr>
            <p:ph type="dt" sz="half" idx="10"/>
          </p:nvPr>
        </p:nvSpPr>
        <p:spPr/>
        <p:txBody>
          <a:bodyPr/>
          <a:lstStyle/>
          <a:p>
            <a:fld id="{0C017D7A-33F1-4A64-BCCF-BAFD745AB2EA}" type="datetime1">
              <a:rPr lang="en-US" smtClean="0"/>
              <a:t>4/8/2019</a:t>
            </a:fld>
            <a:endParaRPr lang="en-US" dirty="0"/>
          </a:p>
        </p:txBody>
      </p:sp>
      <p:sp>
        <p:nvSpPr>
          <p:cNvPr id="5" name="Footer Placeholder 4">
            <a:extLst>
              <a:ext uri="{FF2B5EF4-FFF2-40B4-BE49-F238E27FC236}">
                <a16:creationId xmlns:a16="http://schemas.microsoft.com/office/drawing/2014/main" id="{5DA00931-0F6F-47D7-8529-20C0014B6AFE}"/>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DB832A04-DF00-428A-B37D-E803FAC69328}"/>
              </a:ext>
            </a:extLst>
          </p:cNvPr>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1512011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dow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down)">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1F262-08CA-4C98-AD22-D6F11633C9E8}"/>
              </a:ext>
            </a:extLst>
          </p:cNvPr>
          <p:cNvSpPr>
            <a:spLocks noGrp="1"/>
          </p:cNvSpPr>
          <p:nvPr>
            <p:ph type="title"/>
          </p:nvPr>
        </p:nvSpPr>
        <p:spPr>
          <a:xfrm>
            <a:off x="685800" y="764373"/>
            <a:ext cx="10820400" cy="1293028"/>
          </a:xfrm>
        </p:spPr>
        <p:txBody>
          <a:bodyPr/>
          <a:lstStyle/>
          <a:p>
            <a:r>
              <a:rPr lang="en-US" dirty="0"/>
              <a:t>Instrument tagging &amp; nomenclature</a:t>
            </a:r>
          </a:p>
        </p:txBody>
      </p:sp>
      <p:sp>
        <p:nvSpPr>
          <p:cNvPr id="3" name="Content Placeholder 2">
            <a:extLst>
              <a:ext uri="{FF2B5EF4-FFF2-40B4-BE49-F238E27FC236}">
                <a16:creationId xmlns:a16="http://schemas.microsoft.com/office/drawing/2014/main" id="{18F6A28F-4E42-46E2-B623-3D58F32389A5}"/>
              </a:ext>
            </a:extLst>
          </p:cNvPr>
          <p:cNvSpPr>
            <a:spLocks noGrp="1"/>
          </p:cNvSpPr>
          <p:nvPr>
            <p:ph idx="1"/>
          </p:nvPr>
        </p:nvSpPr>
        <p:spPr/>
        <p:txBody>
          <a:bodyPr/>
          <a:lstStyle/>
          <a:p>
            <a:r>
              <a:rPr lang="en-US" dirty="0"/>
              <a:t>The second element (cont.)</a:t>
            </a:r>
          </a:p>
          <a:p>
            <a:r>
              <a:rPr lang="en-US" dirty="0"/>
              <a:t>First letters : -C, -D, -G, etc. are users choice.</a:t>
            </a:r>
          </a:p>
          <a:p>
            <a:r>
              <a:rPr lang="en-US" dirty="0"/>
              <a:t>The meaning must be documented by the owner.</a:t>
            </a:r>
          </a:p>
          <a:p>
            <a:pPr lvl="1"/>
            <a:r>
              <a:rPr lang="en-US" dirty="0"/>
              <a:t>e.g.:</a:t>
            </a:r>
          </a:p>
          <a:p>
            <a:pPr lvl="2"/>
            <a:r>
              <a:rPr lang="en-US" dirty="0"/>
              <a:t>- C in a paper mill is normally “consistency”</a:t>
            </a:r>
          </a:p>
          <a:p>
            <a:pPr lvl="3"/>
            <a:r>
              <a:rPr lang="en-US" dirty="0"/>
              <a:t>A measure of the amount of pulp fiber in a specified amount of water</a:t>
            </a:r>
          </a:p>
          <a:p>
            <a:pPr lvl="2"/>
            <a:r>
              <a:rPr lang="en-US" dirty="0"/>
              <a:t>- C in a power plant is normally “conductivity”</a:t>
            </a:r>
          </a:p>
          <a:p>
            <a:pPr lvl="3"/>
            <a:r>
              <a:rPr lang="en-US" dirty="0"/>
              <a:t>A measure of water purity</a:t>
            </a:r>
          </a:p>
          <a:p>
            <a:pPr lvl="2"/>
            <a:endParaRPr lang="en-US" dirty="0"/>
          </a:p>
        </p:txBody>
      </p:sp>
      <p:sp>
        <p:nvSpPr>
          <p:cNvPr id="4" name="Date Placeholder 3">
            <a:extLst>
              <a:ext uri="{FF2B5EF4-FFF2-40B4-BE49-F238E27FC236}">
                <a16:creationId xmlns:a16="http://schemas.microsoft.com/office/drawing/2014/main" id="{E709E32C-36DB-436D-8FD0-38FBBA019C43}"/>
              </a:ext>
            </a:extLst>
          </p:cNvPr>
          <p:cNvSpPr>
            <a:spLocks noGrp="1"/>
          </p:cNvSpPr>
          <p:nvPr>
            <p:ph type="dt" sz="half" idx="10"/>
          </p:nvPr>
        </p:nvSpPr>
        <p:spPr/>
        <p:txBody>
          <a:bodyPr/>
          <a:lstStyle/>
          <a:p>
            <a:fld id="{823A85AE-CDE4-454E-806D-A8DF03BDF2ED}" type="datetime1">
              <a:rPr lang="en-US" smtClean="0"/>
              <a:t>4/8/2019</a:t>
            </a:fld>
            <a:endParaRPr lang="en-US" dirty="0"/>
          </a:p>
        </p:txBody>
      </p:sp>
      <p:sp>
        <p:nvSpPr>
          <p:cNvPr id="5" name="Footer Placeholder 4">
            <a:extLst>
              <a:ext uri="{FF2B5EF4-FFF2-40B4-BE49-F238E27FC236}">
                <a16:creationId xmlns:a16="http://schemas.microsoft.com/office/drawing/2014/main" id="{29A3BD7D-BCAF-486C-AF4F-75FB50B9C1A4}"/>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35065D09-5DFF-430F-9DF0-CF6D56F944F1}"/>
              </a:ext>
            </a:extLst>
          </p:cNvPr>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3065490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6E939-75F3-41B9-B3D8-DEBAE818BA54}"/>
              </a:ext>
            </a:extLst>
          </p:cNvPr>
          <p:cNvSpPr>
            <a:spLocks noGrp="1"/>
          </p:cNvSpPr>
          <p:nvPr>
            <p:ph type="title"/>
          </p:nvPr>
        </p:nvSpPr>
        <p:spPr>
          <a:xfrm>
            <a:off x="685800" y="764373"/>
            <a:ext cx="10820400" cy="1293028"/>
          </a:xfrm>
        </p:spPr>
        <p:txBody>
          <a:bodyPr/>
          <a:lstStyle/>
          <a:p>
            <a:r>
              <a:rPr lang="en-US" dirty="0"/>
              <a:t>Instrument tagging &amp; nomenclature</a:t>
            </a:r>
          </a:p>
        </p:txBody>
      </p:sp>
      <p:sp>
        <p:nvSpPr>
          <p:cNvPr id="3" name="Content Placeholder 2">
            <a:extLst>
              <a:ext uri="{FF2B5EF4-FFF2-40B4-BE49-F238E27FC236}">
                <a16:creationId xmlns:a16="http://schemas.microsoft.com/office/drawing/2014/main" id="{515276CC-B337-45E0-B087-B199F7284326}"/>
              </a:ext>
            </a:extLst>
          </p:cNvPr>
          <p:cNvSpPr>
            <a:spLocks noGrp="1"/>
          </p:cNvSpPr>
          <p:nvPr>
            <p:ph idx="1"/>
          </p:nvPr>
        </p:nvSpPr>
        <p:spPr/>
        <p:txBody>
          <a:bodyPr/>
          <a:lstStyle/>
          <a:p>
            <a:r>
              <a:rPr lang="en-US" dirty="0"/>
              <a:t>The third element CCCC is the instrument/loop number</a:t>
            </a:r>
          </a:p>
          <a:p>
            <a:r>
              <a:rPr lang="en-US" dirty="0"/>
              <a:t>It is normally a numerical instrument/loop identifier (e.g., -1023)</a:t>
            </a:r>
          </a:p>
          <a:p>
            <a:pPr lvl="1"/>
            <a:r>
              <a:rPr lang="en-US" dirty="0"/>
              <a:t>May include alpha characters </a:t>
            </a:r>
          </a:p>
          <a:p>
            <a:endParaRPr lang="en-US" dirty="0"/>
          </a:p>
          <a:p>
            <a:endParaRPr lang="en-US" dirty="0"/>
          </a:p>
          <a:p>
            <a:endParaRPr lang="en-US" dirty="0"/>
          </a:p>
        </p:txBody>
      </p:sp>
      <p:sp>
        <p:nvSpPr>
          <p:cNvPr id="4" name="Date Placeholder 3">
            <a:extLst>
              <a:ext uri="{FF2B5EF4-FFF2-40B4-BE49-F238E27FC236}">
                <a16:creationId xmlns:a16="http://schemas.microsoft.com/office/drawing/2014/main" id="{9483D480-5937-49CA-90A1-098BC1F779BC}"/>
              </a:ext>
            </a:extLst>
          </p:cNvPr>
          <p:cNvSpPr>
            <a:spLocks noGrp="1"/>
          </p:cNvSpPr>
          <p:nvPr>
            <p:ph type="dt" sz="half" idx="10"/>
          </p:nvPr>
        </p:nvSpPr>
        <p:spPr/>
        <p:txBody>
          <a:bodyPr/>
          <a:lstStyle/>
          <a:p>
            <a:fld id="{2BE2C1D0-7FBD-4821-A3F5-DF87C42BCADC}" type="datetime1">
              <a:rPr lang="en-US" smtClean="0"/>
              <a:t>4/8/2019</a:t>
            </a:fld>
            <a:endParaRPr lang="en-US" dirty="0"/>
          </a:p>
        </p:txBody>
      </p:sp>
      <p:sp>
        <p:nvSpPr>
          <p:cNvPr id="5" name="Footer Placeholder 4">
            <a:extLst>
              <a:ext uri="{FF2B5EF4-FFF2-40B4-BE49-F238E27FC236}">
                <a16:creationId xmlns:a16="http://schemas.microsoft.com/office/drawing/2014/main" id="{DE4E0C6D-E1FC-4AAF-8DE1-3039CF7BBEE5}"/>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F4FC5F44-2695-4278-86FF-1C269C8D511E}"/>
              </a:ext>
            </a:extLst>
          </p:cNvPr>
          <p:cNvSpPr>
            <a:spLocks noGrp="1"/>
          </p:cNvSpPr>
          <p:nvPr>
            <p:ph type="sldNum" sz="quarter" idx="12"/>
          </p:nvPr>
        </p:nvSpPr>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1482902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9FA78-CA9B-4671-885B-7C3351FD78D4}"/>
              </a:ext>
            </a:extLst>
          </p:cNvPr>
          <p:cNvSpPr>
            <a:spLocks noGrp="1"/>
          </p:cNvSpPr>
          <p:nvPr>
            <p:ph type="title"/>
          </p:nvPr>
        </p:nvSpPr>
        <p:spPr>
          <a:xfrm>
            <a:off x="685800" y="764373"/>
            <a:ext cx="10820400" cy="1293028"/>
          </a:xfrm>
        </p:spPr>
        <p:txBody>
          <a:bodyPr/>
          <a:lstStyle/>
          <a:p>
            <a:r>
              <a:rPr lang="en-US" dirty="0"/>
              <a:t>Instrument tagging &amp; nomenclature</a:t>
            </a:r>
          </a:p>
        </p:txBody>
      </p:sp>
      <p:sp>
        <p:nvSpPr>
          <p:cNvPr id="3" name="Content Placeholder 2">
            <a:extLst>
              <a:ext uri="{FF2B5EF4-FFF2-40B4-BE49-F238E27FC236}">
                <a16:creationId xmlns:a16="http://schemas.microsoft.com/office/drawing/2014/main" id="{1ECD63F9-6C4B-414C-BB97-D32F67F618F0}"/>
              </a:ext>
            </a:extLst>
          </p:cNvPr>
          <p:cNvSpPr>
            <a:spLocks noGrp="1"/>
          </p:cNvSpPr>
          <p:nvPr>
            <p:ph idx="1"/>
          </p:nvPr>
        </p:nvSpPr>
        <p:spPr/>
        <p:txBody>
          <a:bodyPr/>
          <a:lstStyle/>
          <a:p>
            <a:r>
              <a:rPr lang="en-US" dirty="0"/>
              <a:t>Define the following:</a:t>
            </a:r>
          </a:p>
          <a:p>
            <a:pPr lvl="1"/>
            <a:r>
              <a:rPr lang="en-US" dirty="0"/>
              <a:t>016-PV-0256</a:t>
            </a:r>
          </a:p>
          <a:p>
            <a:pPr lvl="1"/>
            <a:r>
              <a:rPr lang="en-US" dirty="0"/>
              <a:t>4-CIC-001</a:t>
            </a:r>
          </a:p>
          <a:p>
            <a:pPr lvl="1"/>
            <a:r>
              <a:rPr lang="en-US" dirty="0"/>
              <a:t>655-AIR-958</a:t>
            </a:r>
          </a:p>
          <a:p>
            <a:pPr lvl="1"/>
            <a:r>
              <a:rPr lang="en-US" dirty="0"/>
              <a:t>18-LSL-0001</a:t>
            </a:r>
          </a:p>
          <a:p>
            <a:pPr lvl="1"/>
            <a:r>
              <a:rPr lang="en-US" dirty="0"/>
              <a:t>18-LSH-0002</a:t>
            </a:r>
          </a:p>
          <a:p>
            <a:pPr lvl="1"/>
            <a:r>
              <a:rPr lang="en-US" dirty="0"/>
              <a:t>36-PSV-204</a:t>
            </a:r>
          </a:p>
          <a:p>
            <a:pPr lvl="1"/>
            <a:r>
              <a:rPr lang="en-US" dirty="0"/>
              <a:t>PM1-TCV-256A</a:t>
            </a:r>
          </a:p>
          <a:p>
            <a:pPr lvl="1"/>
            <a:r>
              <a:rPr lang="en-US" dirty="0"/>
              <a:t>PM1-TCV-256B</a:t>
            </a:r>
          </a:p>
        </p:txBody>
      </p:sp>
      <p:sp>
        <p:nvSpPr>
          <p:cNvPr id="4" name="Date Placeholder 3">
            <a:extLst>
              <a:ext uri="{FF2B5EF4-FFF2-40B4-BE49-F238E27FC236}">
                <a16:creationId xmlns:a16="http://schemas.microsoft.com/office/drawing/2014/main" id="{1AB4A65B-09C5-4D4E-BCF8-4D3D5891D600}"/>
              </a:ext>
            </a:extLst>
          </p:cNvPr>
          <p:cNvSpPr>
            <a:spLocks noGrp="1"/>
          </p:cNvSpPr>
          <p:nvPr>
            <p:ph type="dt" sz="half" idx="10"/>
          </p:nvPr>
        </p:nvSpPr>
        <p:spPr/>
        <p:txBody>
          <a:bodyPr/>
          <a:lstStyle/>
          <a:p>
            <a:fld id="{2DDF9E02-522A-46C0-915D-D1D796230612}" type="datetime1">
              <a:rPr lang="en-US" smtClean="0"/>
              <a:t>4/8/2019</a:t>
            </a:fld>
            <a:endParaRPr lang="en-US" dirty="0"/>
          </a:p>
        </p:txBody>
      </p:sp>
      <p:sp>
        <p:nvSpPr>
          <p:cNvPr id="5" name="Footer Placeholder 4">
            <a:extLst>
              <a:ext uri="{FF2B5EF4-FFF2-40B4-BE49-F238E27FC236}">
                <a16:creationId xmlns:a16="http://schemas.microsoft.com/office/drawing/2014/main" id="{59310F3B-97E5-4923-8CED-D5958F8C4405}"/>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5285A058-FD87-4835-9D85-B9415A932AD5}"/>
              </a:ext>
            </a:extLst>
          </p:cNvPr>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3329794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ircle(in)">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ircle(in)">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ircle(in)">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dow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down)">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circle(in)">
                                      <p:cBhvr>
                                        <p:cTn id="42"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A7D5E-9F43-4B27-89E8-56DDB830A68B}"/>
              </a:ext>
            </a:extLst>
          </p:cNvPr>
          <p:cNvSpPr>
            <a:spLocks noGrp="1"/>
          </p:cNvSpPr>
          <p:nvPr>
            <p:ph type="title"/>
          </p:nvPr>
        </p:nvSpPr>
        <p:spPr>
          <a:xfrm>
            <a:off x="685800" y="823828"/>
            <a:ext cx="10897518" cy="1293028"/>
          </a:xfrm>
        </p:spPr>
        <p:txBody>
          <a:bodyPr/>
          <a:lstStyle/>
          <a:p>
            <a:r>
              <a:rPr lang="en-US" dirty="0"/>
              <a:t>Instrument tagging &amp; nomenclature</a:t>
            </a:r>
          </a:p>
        </p:txBody>
      </p:sp>
      <p:sp>
        <p:nvSpPr>
          <p:cNvPr id="3" name="Content Placeholder 2">
            <a:extLst>
              <a:ext uri="{FF2B5EF4-FFF2-40B4-BE49-F238E27FC236}">
                <a16:creationId xmlns:a16="http://schemas.microsoft.com/office/drawing/2014/main" id="{D63B96BC-6677-4F17-BAEC-BE73FF53653A}"/>
              </a:ext>
            </a:extLst>
          </p:cNvPr>
          <p:cNvSpPr>
            <a:spLocks noGrp="1"/>
          </p:cNvSpPr>
          <p:nvPr>
            <p:ph idx="1"/>
          </p:nvPr>
        </p:nvSpPr>
        <p:spPr/>
        <p:txBody>
          <a:bodyPr/>
          <a:lstStyle/>
          <a:p>
            <a:r>
              <a:rPr lang="en-US" dirty="0"/>
              <a:t>Occasionally you will see instruments numbers like:</a:t>
            </a:r>
          </a:p>
          <a:p>
            <a:pPr lvl="1"/>
            <a:r>
              <a:rPr lang="en-US" dirty="0"/>
              <a:t>84-LV-256A, 84-LV-256B</a:t>
            </a:r>
          </a:p>
          <a:p>
            <a:pPr lvl="1"/>
            <a:r>
              <a:rPr lang="en-US" dirty="0"/>
              <a:t>The letter at the end of the instrument number indicates both of these instruments are part of loop #256</a:t>
            </a:r>
          </a:p>
          <a:p>
            <a:pPr lvl="2"/>
            <a:r>
              <a:rPr lang="en-US" dirty="0"/>
              <a:t>Two valves: An “A” and “B” valve controlled by the same controller</a:t>
            </a:r>
          </a:p>
          <a:p>
            <a:pPr lvl="1"/>
            <a:r>
              <a:rPr lang="en-US" dirty="0"/>
              <a:t>036-PICA-1235, 036-PICB-1235</a:t>
            </a:r>
          </a:p>
          <a:p>
            <a:pPr lvl="2"/>
            <a:r>
              <a:rPr lang="en-US" dirty="0"/>
              <a:t>Two control loops utilizing the same input signal</a:t>
            </a:r>
          </a:p>
          <a:p>
            <a:pPr lvl="3"/>
            <a:r>
              <a:rPr lang="en-US" dirty="0"/>
              <a:t>Two different control ranges or strategies</a:t>
            </a:r>
          </a:p>
          <a:p>
            <a:pPr lvl="3"/>
            <a:r>
              <a:rPr lang="en-US" dirty="0"/>
              <a:t>Maybe controlling two output devices </a:t>
            </a:r>
          </a:p>
          <a:p>
            <a:pPr lvl="2"/>
            <a:endParaRPr lang="en-US" dirty="0"/>
          </a:p>
          <a:p>
            <a:endParaRPr lang="en-US" dirty="0"/>
          </a:p>
        </p:txBody>
      </p:sp>
      <p:sp>
        <p:nvSpPr>
          <p:cNvPr id="4" name="Date Placeholder 3">
            <a:extLst>
              <a:ext uri="{FF2B5EF4-FFF2-40B4-BE49-F238E27FC236}">
                <a16:creationId xmlns:a16="http://schemas.microsoft.com/office/drawing/2014/main" id="{7DD70F05-A358-4639-970A-6F4F694C02BA}"/>
              </a:ext>
            </a:extLst>
          </p:cNvPr>
          <p:cNvSpPr>
            <a:spLocks noGrp="1"/>
          </p:cNvSpPr>
          <p:nvPr>
            <p:ph type="dt" sz="half" idx="10"/>
          </p:nvPr>
        </p:nvSpPr>
        <p:spPr/>
        <p:txBody>
          <a:bodyPr/>
          <a:lstStyle/>
          <a:p>
            <a:fld id="{E12E55F4-2F23-498A-AE38-A0C920CFD382}" type="datetime1">
              <a:rPr lang="en-US" smtClean="0"/>
              <a:t>4/8/2019</a:t>
            </a:fld>
            <a:endParaRPr lang="en-US" dirty="0"/>
          </a:p>
        </p:txBody>
      </p:sp>
      <p:sp>
        <p:nvSpPr>
          <p:cNvPr id="5" name="Footer Placeholder 4">
            <a:extLst>
              <a:ext uri="{FF2B5EF4-FFF2-40B4-BE49-F238E27FC236}">
                <a16:creationId xmlns:a16="http://schemas.microsoft.com/office/drawing/2014/main" id="{C81199A8-5159-47C7-8B09-D755A5A31A7F}"/>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2B356693-DA9F-4104-8D5D-796FC6DC8C2B}"/>
              </a:ext>
            </a:extLst>
          </p:cNvPr>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1461955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fade">
                                      <p:cBhvr>
                                        <p:cTn id="52" dur="1000"/>
                                        <p:tgtEl>
                                          <p:spTgt spid="3">
                                            <p:txEl>
                                              <p:pRg st="7" end="7"/>
                                            </p:txEl>
                                          </p:spTgt>
                                        </p:tgtEl>
                                      </p:cBhvr>
                                    </p:animEffect>
                                    <p:anim calcmode="lin" valueType="num">
                                      <p:cBhvr>
                                        <p:cTn id="5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6205A-3D05-4610-86DB-73A6FAD3ADC5}"/>
              </a:ext>
            </a:extLst>
          </p:cNvPr>
          <p:cNvSpPr>
            <a:spLocks noGrp="1"/>
          </p:cNvSpPr>
          <p:nvPr>
            <p:ph type="title"/>
          </p:nvPr>
        </p:nvSpPr>
        <p:spPr>
          <a:xfrm>
            <a:off x="685799" y="764373"/>
            <a:ext cx="10820400" cy="1293028"/>
          </a:xfrm>
        </p:spPr>
        <p:txBody>
          <a:bodyPr/>
          <a:lstStyle/>
          <a:p>
            <a:r>
              <a:rPr lang="en-US" dirty="0"/>
              <a:t>P&amp;ID instrument &amp; signal symbols</a:t>
            </a:r>
          </a:p>
        </p:txBody>
      </p:sp>
      <p:sp>
        <p:nvSpPr>
          <p:cNvPr id="3" name="Content Placeholder 2">
            <a:extLst>
              <a:ext uri="{FF2B5EF4-FFF2-40B4-BE49-F238E27FC236}">
                <a16:creationId xmlns:a16="http://schemas.microsoft.com/office/drawing/2014/main" id="{BD6AA56A-269D-4951-9D3D-2EE0FFE67F1D}"/>
              </a:ext>
            </a:extLst>
          </p:cNvPr>
          <p:cNvSpPr>
            <a:spLocks noGrp="1"/>
          </p:cNvSpPr>
          <p:nvPr>
            <p:ph idx="1"/>
          </p:nvPr>
        </p:nvSpPr>
        <p:spPr/>
        <p:txBody>
          <a:bodyPr/>
          <a:lstStyle/>
          <a:p>
            <a:r>
              <a:rPr lang="en-US" dirty="0"/>
              <a:t>Process lines, sensing lines, pneumatic or electronic signals are typically shown as solid or dashed lines. </a:t>
            </a:r>
          </a:p>
          <a:p>
            <a:endParaRPr lang="en-US" dirty="0"/>
          </a:p>
          <a:p>
            <a:r>
              <a:rPr lang="en-US" dirty="0"/>
              <a:t>Instrument and control symbols consist of a series or combination of circles (bubbles), squares, diamonds, hexagons</a:t>
            </a:r>
          </a:p>
          <a:p>
            <a:pPr lvl="1"/>
            <a:r>
              <a:rPr lang="en-US" dirty="0"/>
              <a:t>These may have dashed or solid lines inside the symbol denoting location.</a:t>
            </a:r>
          </a:p>
          <a:p>
            <a:endParaRPr lang="en-US" dirty="0"/>
          </a:p>
        </p:txBody>
      </p:sp>
      <p:sp>
        <p:nvSpPr>
          <p:cNvPr id="4" name="Date Placeholder 3">
            <a:extLst>
              <a:ext uri="{FF2B5EF4-FFF2-40B4-BE49-F238E27FC236}">
                <a16:creationId xmlns:a16="http://schemas.microsoft.com/office/drawing/2014/main" id="{34489320-AB67-4B78-8691-E10B9A67CF5F}"/>
              </a:ext>
            </a:extLst>
          </p:cNvPr>
          <p:cNvSpPr>
            <a:spLocks noGrp="1"/>
          </p:cNvSpPr>
          <p:nvPr>
            <p:ph type="dt" sz="half" idx="10"/>
          </p:nvPr>
        </p:nvSpPr>
        <p:spPr/>
        <p:txBody>
          <a:bodyPr/>
          <a:lstStyle/>
          <a:p>
            <a:fld id="{5E735CC5-AE83-4123-A217-D1081EB3779F}" type="datetime1">
              <a:rPr lang="en-US" smtClean="0"/>
              <a:t>4/8/2019</a:t>
            </a:fld>
            <a:endParaRPr lang="en-US" dirty="0"/>
          </a:p>
        </p:txBody>
      </p:sp>
      <p:sp>
        <p:nvSpPr>
          <p:cNvPr id="5" name="Footer Placeholder 4">
            <a:extLst>
              <a:ext uri="{FF2B5EF4-FFF2-40B4-BE49-F238E27FC236}">
                <a16:creationId xmlns:a16="http://schemas.microsoft.com/office/drawing/2014/main" id="{3885A53D-1A9B-4800-917B-698174846BAA}"/>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C45E70F6-77C3-44FA-920B-3FA82E58E4B9}"/>
              </a:ext>
            </a:extLst>
          </p:cNvPr>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1777888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BDD4F59-D621-46C2-868F-F43106A515A6}"/>
              </a:ext>
            </a:extLst>
          </p:cNvPr>
          <p:cNvSpPr>
            <a:spLocks noGrp="1"/>
          </p:cNvSpPr>
          <p:nvPr>
            <p:ph type="title"/>
          </p:nvPr>
        </p:nvSpPr>
        <p:spPr>
          <a:xfrm>
            <a:off x="685800" y="761999"/>
            <a:ext cx="10820399" cy="1303867"/>
          </a:xfrm>
        </p:spPr>
        <p:txBody>
          <a:bodyPr/>
          <a:lstStyle/>
          <a:p>
            <a:r>
              <a:rPr lang="en-US" dirty="0"/>
              <a:t>P&amp;ID Process &amp; Signal Symbols</a:t>
            </a:r>
          </a:p>
        </p:txBody>
      </p:sp>
      <p:sp>
        <p:nvSpPr>
          <p:cNvPr id="8" name="Text Placeholder 7">
            <a:extLst>
              <a:ext uri="{FF2B5EF4-FFF2-40B4-BE49-F238E27FC236}">
                <a16:creationId xmlns:a16="http://schemas.microsoft.com/office/drawing/2014/main" id="{D8E56CDC-EE1D-46B5-8DF9-17C9EEAB96E9}"/>
              </a:ext>
            </a:extLst>
          </p:cNvPr>
          <p:cNvSpPr>
            <a:spLocks noGrp="1"/>
          </p:cNvSpPr>
          <p:nvPr>
            <p:ph type="body" idx="1"/>
          </p:nvPr>
        </p:nvSpPr>
        <p:spPr>
          <a:xfrm>
            <a:off x="1751398" y="2222029"/>
            <a:ext cx="3456432" cy="617320"/>
          </a:xfrm>
        </p:spPr>
        <p:txBody>
          <a:bodyPr/>
          <a:lstStyle/>
          <a:p>
            <a:r>
              <a:rPr lang="en-US" dirty="0"/>
              <a:t>Process Line</a:t>
            </a:r>
          </a:p>
        </p:txBody>
      </p:sp>
      <p:sp>
        <p:nvSpPr>
          <p:cNvPr id="9" name="Text Placeholder 8">
            <a:extLst>
              <a:ext uri="{FF2B5EF4-FFF2-40B4-BE49-F238E27FC236}">
                <a16:creationId xmlns:a16="http://schemas.microsoft.com/office/drawing/2014/main" id="{D6ED99A9-9800-40CC-9372-06814D939969}"/>
              </a:ext>
            </a:extLst>
          </p:cNvPr>
          <p:cNvSpPr>
            <a:spLocks noGrp="1"/>
          </p:cNvSpPr>
          <p:nvPr>
            <p:ph type="body" sz="quarter" idx="3"/>
          </p:nvPr>
        </p:nvSpPr>
        <p:spPr>
          <a:xfrm>
            <a:off x="969484" y="4018652"/>
            <a:ext cx="4417763" cy="738786"/>
          </a:xfrm>
        </p:spPr>
        <p:txBody>
          <a:bodyPr/>
          <a:lstStyle/>
          <a:p>
            <a:r>
              <a:rPr lang="en-US" dirty="0"/>
              <a:t>Process Line with Secondary Connecting Line</a:t>
            </a:r>
          </a:p>
        </p:txBody>
      </p:sp>
      <p:sp>
        <p:nvSpPr>
          <p:cNvPr id="10" name="Text Placeholder 9">
            <a:extLst>
              <a:ext uri="{FF2B5EF4-FFF2-40B4-BE49-F238E27FC236}">
                <a16:creationId xmlns:a16="http://schemas.microsoft.com/office/drawing/2014/main" id="{206B46B7-D289-4545-A89C-95F721832902}"/>
              </a:ext>
            </a:extLst>
          </p:cNvPr>
          <p:cNvSpPr>
            <a:spLocks noGrp="1"/>
          </p:cNvSpPr>
          <p:nvPr>
            <p:ph type="body" sz="quarter" idx="13"/>
          </p:nvPr>
        </p:nvSpPr>
        <p:spPr>
          <a:xfrm>
            <a:off x="7034784" y="2222820"/>
            <a:ext cx="3456432" cy="626534"/>
          </a:xfrm>
        </p:spPr>
        <p:txBody>
          <a:bodyPr/>
          <a:lstStyle/>
          <a:p>
            <a:r>
              <a:rPr lang="en-US" dirty="0"/>
              <a:t>Instrument Signal Lines</a:t>
            </a:r>
          </a:p>
        </p:txBody>
      </p:sp>
      <p:sp>
        <p:nvSpPr>
          <p:cNvPr id="4" name="Date Placeholder 3">
            <a:extLst>
              <a:ext uri="{FF2B5EF4-FFF2-40B4-BE49-F238E27FC236}">
                <a16:creationId xmlns:a16="http://schemas.microsoft.com/office/drawing/2014/main" id="{DE2320A6-1AF5-485C-93F8-31BB811E95D5}"/>
              </a:ext>
            </a:extLst>
          </p:cNvPr>
          <p:cNvSpPr>
            <a:spLocks noGrp="1"/>
          </p:cNvSpPr>
          <p:nvPr>
            <p:ph type="dt" sz="half" idx="10"/>
          </p:nvPr>
        </p:nvSpPr>
        <p:spPr/>
        <p:txBody>
          <a:bodyPr/>
          <a:lstStyle/>
          <a:p>
            <a:fld id="{8CA54EA0-5E5C-46F4-884B-5D07A416C349}" type="datetime1">
              <a:rPr lang="en-US" smtClean="0"/>
              <a:t>4/8/2019</a:t>
            </a:fld>
            <a:endParaRPr lang="en-US" dirty="0"/>
          </a:p>
        </p:txBody>
      </p:sp>
      <p:sp>
        <p:nvSpPr>
          <p:cNvPr id="5" name="Footer Placeholder 4">
            <a:extLst>
              <a:ext uri="{FF2B5EF4-FFF2-40B4-BE49-F238E27FC236}">
                <a16:creationId xmlns:a16="http://schemas.microsoft.com/office/drawing/2014/main" id="{F05D9DEC-635D-459F-8353-12D835A059EF}"/>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07942C36-EB7C-4B3A-A40A-1AD92F2F90E6}"/>
              </a:ext>
            </a:extLst>
          </p:cNvPr>
          <p:cNvSpPr>
            <a:spLocks noGrp="1"/>
          </p:cNvSpPr>
          <p:nvPr>
            <p:ph type="sldNum" sz="quarter" idx="12"/>
          </p:nvPr>
        </p:nvSpPr>
        <p:spPr/>
        <p:txBody>
          <a:bodyPr/>
          <a:lstStyle/>
          <a:p>
            <a:fld id="{6D22F896-40B5-4ADD-8801-0D06FADFA095}" type="slidenum">
              <a:rPr lang="en-US" smtClean="0"/>
              <a:t>16</a:t>
            </a:fld>
            <a:endParaRPr lang="en-US" dirty="0"/>
          </a:p>
        </p:txBody>
      </p:sp>
      <p:pic>
        <p:nvPicPr>
          <p:cNvPr id="16" name="Picture 15">
            <a:extLst>
              <a:ext uri="{FF2B5EF4-FFF2-40B4-BE49-F238E27FC236}">
                <a16:creationId xmlns:a16="http://schemas.microsoft.com/office/drawing/2014/main" id="{EF1A3AF9-1A3F-4388-ADFF-DEBDF4246402}"/>
              </a:ext>
            </a:extLst>
          </p:cNvPr>
          <p:cNvPicPr>
            <a:picLocks noChangeAspect="1"/>
          </p:cNvPicPr>
          <p:nvPr/>
        </p:nvPicPr>
        <p:blipFill>
          <a:blip r:embed="rId2"/>
          <a:stretch>
            <a:fillRect/>
          </a:stretch>
        </p:blipFill>
        <p:spPr>
          <a:xfrm>
            <a:off x="1912591" y="3095676"/>
            <a:ext cx="1748214" cy="459000"/>
          </a:xfrm>
          <a:prstGeom prst="rect">
            <a:avLst/>
          </a:prstGeom>
        </p:spPr>
      </p:pic>
      <p:pic>
        <p:nvPicPr>
          <p:cNvPr id="19" name="Picture 18">
            <a:extLst>
              <a:ext uri="{FF2B5EF4-FFF2-40B4-BE49-F238E27FC236}">
                <a16:creationId xmlns:a16="http://schemas.microsoft.com/office/drawing/2014/main" id="{67759B12-F5E3-415E-AF09-567D5ED5FE01}"/>
              </a:ext>
            </a:extLst>
          </p:cNvPr>
          <p:cNvPicPr>
            <a:picLocks noChangeAspect="1"/>
          </p:cNvPicPr>
          <p:nvPr/>
        </p:nvPicPr>
        <p:blipFill>
          <a:blip r:embed="rId3"/>
          <a:stretch>
            <a:fillRect/>
          </a:stretch>
        </p:blipFill>
        <p:spPr>
          <a:xfrm>
            <a:off x="8032164" y="3167570"/>
            <a:ext cx="1305600" cy="438600"/>
          </a:xfrm>
          <a:prstGeom prst="rect">
            <a:avLst/>
          </a:prstGeom>
        </p:spPr>
      </p:pic>
      <p:pic>
        <p:nvPicPr>
          <p:cNvPr id="20" name="Picture 19">
            <a:extLst>
              <a:ext uri="{FF2B5EF4-FFF2-40B4-BE49-F238E27FC236}">
                <a16:creationId xmlns:a16="http://schemas.microsoft.com/office/drawing/2014/main" id="{C87BEEA0-EFDA-4168-92AA-116D45A04E09}"/>
              </a:ext>
            </a:extLst>
          </p:cNvPr>
          <p:cNvPicPr>
            <a:picLocks noChangeAspect="1"/>
          </p:cNvPicPr>
          <p:nvPr/>
        </p:nvPicPr>
        <p:blipFill>
          <a:blip r:embed="rId4"/>
          <a:stretch>
            <a:fillRect/>
          </a:stretch>
        </p:blipFill>
        <p:spPr>
          <a:xfrm>
            <a:off x="8100000" y="3994691"/>
            <a:ext cx="1326000" cy="459000"/>
          </a:xfrm>
          <a:prstGeom prst="rect">
            <a:avLst/>
          </a:prstGeom>
        </p:spPr>
      </p:pic>
      <p:pic>
        <p:nvPicPr>
          <p:cNvPr id="21" name="Picture 20">
            <a:extLst>
              <a:ext uri="{FF2B5EF4-FFF2-40B4-BE49-F238E27FC236}">
                <a16:creationId xmlns:a16="http://schemas.microsoft.com/office/drawing/2014/main" id="{E4BFE10F-8900-4D74-9D29-07796F4D8C99}"/>
              </a:ext>
            </a:extLst>
          </p:cNvPr>
          <p:cNvPicPr>
            <a:picLocks noChangeAspect="1"/>
          </p:cNvPicPr>
          <p:nvPr/>
        </p:nvPicPr>
        <p:blipFill>
          <a:blip r:embed="rId5"/>
          <a:stretch>
            <a:fillRect/>
          </a:stretch>
        </p:blipFill>
        <p:spPr>
          <a:xfrm>
            <a:off x="8100000" y="4953845"/>
            <a:ext cx="1244400" cy="693600"/>
          </a:xfrm>
          <a:prstGeom prst="rect">
            <a:avLst/>
          </a:prstGeom>
        </p:spPr>
      </p:pic>
      <p:pic>
        <p:nvPicPr>
          <p:cNvPr id="22" name="Picture 21">
            <a:extLst>
              <a:ext uri="{FF2B5EF4-FFF2-40B4-BE49-F238E27FC236}">
                <a16:creationId xmlns:a16="http://schemas.microsoft.com/office/drawing/2014/main" id="{A1FBDCF7-FB2C-448E-8DD4-96046E43CF22}"/>
              </a:ext>
            </a:extLst>
          </p:cNvPr>
          <p:cNvPicPr>
            <a:picLocks noChangeAspect="1"/>
          </p:cNvPicPr>
          <p:nvPr/>
        </p:nvPicPr>
        <p:blipFill>
          <a:blip r:embed="rId6"/>
          <a:stretch>
            <a:fillRect/>
          </a:stretch>
        </p:blipFill>
        <p:spPr>
          <a:xfrm>
            <a:off x="1434900" y="4866151"/>
            <a:ext cx="2825400" cy="1438200"/>
          </a:xfrm>
          <a:prstGeom prst="rect">
            <a:avLst/>
          </a:prstGeom>
        </p:spPr>
      </p:pic>
    </p:spTree>
    <p:extLst>
      <p:ext uri="{BB962C8B-B14F-4D97-AF65-F5344CB8AC3E}">
        <p14:creationId xmlns:p14="http://schemas.microsoft.com/office/powerpoint/2010/main" val="703583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1000"/>
                                        <p:tgtEl>
                                          <p:spTgt spid="8">
                                            <p:txEl>
                                              <p:pRg st="0" end="0"/>
                                            </p:txEl>
                                          </p:spTgt>
                                        </p:tgtEl>
                                      </p:cBhvr>
                                    </p:animEffect>
                                    <p:anim calcmode="lin" valueType="num">
                                      <p:cBhvr>
                                        <p:cTn id="13"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1000"/>
                                        <p:tgtEl>
                                          <p:spTgt spid="9">
                                            <p:txEl>
                                              <p:pRg st="0" end="0"/>
                                            </p:txEl>
                                          </p:spTgt>
                                        </p:tgtEl>
                                      </p:cBhvr>
                                    </p:animEffect>
                                    <p:anim calcmode="lin" valueType="num">
                                      <p:cBhvr>
                                        <p:cTn id="20"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9">
                                            <p:txEl>
                                              <p:pRg st="0" end="0"/>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animEffect transition="in" filter="fade">
                                      <p:cBhvr>
                                        <p:cTn id="31" dur="1000"/>
                                        <p:tgtEl>
                                          <p:spTgt spid="10">
                                            <p:txEl>
                                              <p:pRg st="0" end="0"/>
                                            </p:txEl>
                                          </p:spTgt>
                                        </p:tgtEl>
                                      </p:cBhvr>
                                    </p:animEffect>
                                    <p:anim calcmode="lin" valueType="num">
                                      <p:cBhvr>
                                        <p:cTn id="32"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33"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1000"/>
                                        <p:tgtEl>
                                          <p:spTgt spid="19"/>
                                        </p:tgtEl>
                                      </p:cBhvr>
                                    </p:animEffect>
                                    <p:anim calcmode="lin" valueType="num">
                                      <p:cBhvr>
                                        <p:cTn id="39" dur="1000" fill="hold"/>
                                        <p:tgtEl>
                                          <p:spTgt spid="19"/>
                                        </p:tgtEl>
                                        <p:attrNameLst>
                                          <p:attrName>ppt_x</p:attrName>
                                        </p:attrNameLst>
                                      </p:cBhvr>
                                      <p:tavLst>
                                        <p:tav tm="0">
                                          <p:val>
                                            <p:strVal val="#ppt_x"/>
                                          </p:val>
                                        </p:tav>
                                        <p:tav tm="100000">
                                          <p:val>
                                            <p:strVal val="#ppt_x"/>
                                          </p:val>
                                        </p:tav>
                                      </p:tavLst>
                                    </p:anim>
                                    <p:anim calcmode="lin" valueType="num">
                                      <p:cBhvr>
                                        <p:cTn id="4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ppt_x"/>
                                          </p:val>
                                        </p:tav>
                                        <p:tav tm="100000">
                                          <p:val>
                                            <p:strVal val="#ppt_x"/>
                                          </p:val>
                                        </p:tav>
                                      </p:tavLst>
                                    </p:anim>
                                    <p:anim calcmode="lin" valueType="num">
                                      <p:cBhvr additive="base">
                                        <p:cTn id="4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ppt_x"/>
                                          </p:val>
                                        </p:tav>
                                        <p:tav tm="100000">
                                          <p:val>
                                            <p:strVal val="#ppt_x"/>
                                          </p:val>
                                        </p:tav>
                                      </p:tavLst>
                                    </p:anim>
                                    <p:anim calcmode="lin" valueType="num">
                                      <p:cBhvr additive="base">
                                        <p:cTn id="5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P spid="10"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E4E56-2771-490E-A910-ABE79A793739}"/>
              </a:ext>
            </a:extLst>
          </p:cNvPr>
          <p:cNvSpPr>
            <a:spLocks noGrp="1"/>
          </p:cNvSpPr>
          <p:nvPr>
            <p:ph type="title"/>
          </p:nvPr>
        </p:nvSpPr>
        <p:spPr>
          <a:xfrm>
            <a:off x="685801" y="764373"/>
            <a:ext cx="10820400" cy="1293028"/>
          </a:xfrm>
        </p:spPr>
        <p:txBody>
          <a:bodyPr/>
          <a:lstStyle/>
          <a:p>
            <a:r>
              <a:rPr lang="en-US" dirty="0"/>
              <a:t>P&amp;ID instrument &amp; control symbols</a:t>
            </a:r>
          </a:p>
        </p:txBody>
      </p:sp>
      <p:sp>
        <p:nvSpPr>
          <p:cNvPr id="3" name="Content Placeholder 2">
            <a:extLst>
              <a:ext uri="{FF2B5EF4-FFF2-40B4-BE49-F238E27FC236}">
                <a16:creationId xmlns:a16="http://schemas.microsoft.com/office/drawing/2014/main" id="{AE29C3DA-B0B0-41B5-98CC-596EE4F03387}"/>
              </a:ext>
            </a:extLst>
          </p:cNvPr>
          <p:cNvSpPr>
            <a:spLocks noGrp="1"/>
          </p:cNvSpPr>
          <p:nvPr>
            <p:ph idx="1"/>
          </p:nvPr>
        </p:nvSpPr>
        <p:spPr/>
        <p:txBody>
          <a:bodyPr/>
          <a:lstStyle/>
          <a:p>
            <a:r>
              <a:rPr lang="en-US" dirty="0"/>
              <a:t>Circles (bubbles)</a:t>
            </a:r>
          </a:p>
          <a:p>
            <a:pPr lvl="1"/>
            <a:r>
              <a:rPr lang="en-US" dirty="0"/>
              <a:t>Individual instruments, controllers or device identifier</a:t>
            </a:r>
          </a:p>
          <a:p>
            <a:r>
              <a:rPr lang="en-US" dirty="0"/>
              <a:t>Square</a:t>
            </a:r>
          </a:p>
          <a:p>
            <a:pPr lvl="1"/>
            <a:r>
              <a:rPr lang="en-US" dirty="0"/>
              <a:t>Shared display</a:t>
            </a:r>
          </a:p>
          <a:p>
            <a:r>
              <a:rPr lang="en-US" dirty="0"/>
              <a:t>Diamond</a:t>
            </a:r>
          </a:p>
          <a:p>
            <a:pPr lvl="1"/>
            <a:r>
              <a:rPr lang="en-US" dirty="0"/>
              <a:t>Logic or safety function</a:t>
            </a:r>
          </a:p>
          <a:p>
            <a:r>
              <a:rPr lang="en-US" dirty="0"/>
              <a:t>Hexagon</a:t>
            </a:r>
          </a:p>
          <a:p>
            <a:pPr lvl="1"/>
            <a:r>
              <a:rPr lang="en-US" dirty="0"/>
              <a:t>Computer function</a:t>
            </a:r>
          </a:p>
          <a:p>
            <a:pPr lvl="2"/>
            <a:r>
              <a:rPr lang="en-US" dirty="0"/>
              <a:t>Calculation, totalize, average, etc.</a:t>
            </a:r>
          </a:p>
        </p:txBody>
      </p:sp>
      <p:sp>
        <p:nvSpPr>
          <p:cNvPr id="4" name="Date Placeholder 3">
            <a:extLst>
              <a:ext uri="{FF2B5EF4-FFF2-40B4-BE49-F238E27FC236}">
                <a16:creationId xmlns:a16="http://schemas.microsoft.com/office/drawing/2014/main" id="{FCD72B56-C07A-4C3C-998A-048991226DAD}"/>
              </a:ext>
            </a:extLst>
          </p:cNvPr>
          <p:cNvSpPr>
            <a:spLocks noGrp="1"/>
          </p:cNvSpPr>
          <p:nvPr>
            <p:ph type="dt" sz="half" idx="10"/>
          </p:nvPr>
        </p:nvSpPr>
        <p:spPr/>
        <p:txBody>
          <a:bodyPr/>
          <a:lstStyle/>
          <a:p>
            <a:fld id="{8FAD137E-92EF-40DF-B48E-915B3A4BE642}" type="datetime1">
              <a:rPr lang="en-US" smtClean="0"/>
              <a:t>4/8/2019</a:t>
            </a:fld>
            <a:endParaRPr lang="en-US" dirty="0"/>
          </a:p>
        </p:txBody>
      </p:sp>
      <p:sp>
        <p:nvSpPr>
          <p:cNvPr id="5" name="Footer Placeholder 4">
            <a:extLst>
              <a:ext uri="{FF2B5EF4-FFF2-40B4-BE49-F238E27FC236}">
                <a16:creationId xmlns:a16="http://schemas.microsoft.com/office/drawing/2014/main" id="{24899280-3EC6-41F2-B35B-BE95FE5F359A}"/>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DD274E1C-2BF3-48D0-81B8-5ABC2B410989}"/>
              </a:ext>
            </a:extLst>
          </p:cNvPr>
          <p:cNvSpPr>
            <a:spLocks noGrp="1"/>
          </p:cNvSpPr>
          <p:nvPr>
            <p:ph type="sldNum" sz="quarter" idx="12"/>
          </p:nvPr>
        </p:nvSpPr>
        <p:spPr/>
        <p:txBody>
          <a:bodyPr/>
          <a:lstStyle/>
          <a:p>
            <a:fld id="{6D22F896-40B5-4ADD-8801-0D06FADFA095}" type="slidenum">
              <a:rPr lang="en-US" smtClean="0"/>
              <a:t>17</a:t>
            </a:fld>
            <a:endParaRPr lang="en-US" dirty="0"/>
          </a:p>
        </p:txBody>
      </p:sp>
    </p:spTree>
    <p:extLst>
      <p:ext uri="{BB962C8B-B14F-4D97-AF65-F5344CB8AC3E}">
        <p14:creationId xmlns:p14="http://schemas.microsoft.com/office/powerpoint/2010/main" val="3857689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9" dur="500"/>
                                        <p:tgtEl>
                                          <p:spTgt spid="3">
                                            <p:txEl>
                                              <p:pRg st="2" end="2"/>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par>
                                <p:cTn id="28" presetID="14" presetClass="entr" presetSubtype="10"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5" dur="500"/>
                                        <p:tgtEl>
                                          <p:spTgt spid="3">
                                            <p:txEl>
                                              <p:pRg st="6" end="6"/>
                                            </p:txEl>
                                          </p:spTgt>
                                        </p:tgtEl>
                                      </p:cBhvr>
                                    </p:animEffect>
                                  </p:childTnLst>
                                </p:cTn>
                              </p:par>
                              <p:par>
                                <p:cTn id="36" presetID="14" presetClass="entr" presetSubtype="10" fill="hold"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8" dur="500"/>
                                        <p:tgtEl>
                                          <p:spTgt spid="3">
                                            <p:txEl>
                                              <p:pRg st="7" end="7"/>
                                            </p:txEl>
                                          </p:spTgt>
                                        </p:tgtEl>
                                      </p:cBhvr>
                                    </p:animEffect>
                                  </p:childTnLst>
                                </p:cTn>
                              </p:par>
                              <p:par>
                                <p:cTn id="39" presetID="14" presetClass="entr" presetSubtype="10" fill="hold"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randombar(horizontal)">
                                      <p:cBhvr>
                                        <p:cTn id="4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3016E-28E2-4A12-B113-FEE994F89C6F}"/>
              </a:ext>
            </a:extLst>
          </p:cNvPr>
          <p:cNvSpPr>
            <a:spLocks noGrp="1"/>
          </p:cNvSpPr>
          <p:nvPr>
            <p:ph type="title"/>
          </p:nvPr>
        </p:nvSpPr>
        <p:spPr>
          <a:xfrm>
            <a:off x="683768" y="761999"/>
            <a:ext cx="10822431" cy="1303867"/>
          </a:xfrm>
        </p:spPr>
        <p:txBody>
          <a:bodyPr/>
          <a:lstStyle/>
          <a:p>
            <a:r>
              <a:rPr lang="en-US" dirty="0"/>
              <a:t>P&amp;ID field device symbols</a:t>
            </a:r>
          </a:p>
        </p:txBody>
      </p:sp>
      <p:sp>
        <p:nvSpPr>
          <p:cNvPr id="9" name="Text Placeholder 8">
            <a:extLst>
              <a:ext uri="{FF2B5EF4-FFF2-40B4-BE49-F238E27FC236}">
                <a16:creationId xmlns:a16="http://schemas.microsoft.com/office/drawing/2014/main" id="{92F5FA0F-5089-481E-9FB4-BF1326FFE017}"/>
              </a:ext>
            </a:extLst>
          </p:cNvPr>
          <p:cNvSpPr>
            <a:spLocks noGrp="1"/>
          </p:cNvSpPr>
          <p:nvPr>
            <p:ph type="body" idx="1"/>
          </p:nvPr>
        </p:nvSpPr>
        <p:spPr>
          <a:xfrm>
            <a:off x="683768" y="2330054"/>
            <a:ext cx="3106033" cy="1144836"/>
          </a:xfrm>
        </p:spPr>
        <p:txBody>
          <a:bodyPr/>
          <a:lstStyle/>
          <a:p>
            <a:r>
              <a:rPr lang="en-US" dirty="0"/>
              <a:t>Generic Individual Field Mounted Device</a:t>
            </a:r>
          </a:p>
        </p:txBody>
      </p:sp>
      <p:sp>
        <p:nvSpPr>
          <p:cNvPr id="10" name="Text Placeholder 9">
            <a:extLst>
              <a:ext uri="{FF2B5EF4-FFF2-40B4-BE49-F238E27FC236}">
                <a16:creationId xmlns:a16="http://schemas.microsoft.com/office/drawing/2014/main" id="{F7CC453F-CB12-4142-B91A-90911D84A37B}"/>
              </a:ext>
            </a:extLst>
          </p:cNvPr>
          <p:cNvSpPr>
            <a:spLocks noGrp="1"/>
          </p:cNvSpPr>
          <p:nvPr>
            <p:ph type="body" sz="quarter" idx="3"/>
          </p:nvPr>
        </p:nvSpPr>
        <p:spPr>
          <a:xfrm>
            <a:off x="4309573" y="2396147"/>
            <a:ext cx="2858898" cy="1144836"/>
          </a:xfrm>
        </p:spPr>
        <p:txBody>
          <a:bodyPr/>
          <a:lstStyle/>
          <a:p>
            <a:r>
              <a:rPr lang="en-US" dirty="0"/>
              <a:t>Individual Field Mounted Local  Indicator</a:t>
            </a:r>
          </a:p>
        </p:txBody>
      </p:sp>
      <p:sp>
        <p:nvSpPr>
          <p:cNvPr id="11" name="Text Placeholder 10">
            <a:extLst>
              <a:ext uri="{FF2B5EF4-FFF2-40B4-BE49-F238E27FC236}">
                <a16:creationId xmlns:a16="http://schemas.microsoft.com/office/drawing/2014/main" id="{7CF3A8BC-D294-43C8-B586-AFC36DDE4B79}"/>
              </a:ext>
            </a:extLst>
          </p:cNvPr>
          <p:cNvSpPr>
            <a:spLocks noGrp="1"/>
          </p:cNvSpPr>
          <p:nvPr>
            <p:ph type="body" sz="quarter" idx="13"/>
          </p:nvPr>
        </p:nvSpPr>
        <p:spPr>
          <a:xfrm>
            <a:off x="7688244" y="2329713"/>
            <a:ext cx="3456432" cy="1144836"/>
          </a:xfrm>
        </p:spPr>
        <p:txBody>
          <a:bodyPr/>
          <a:lstStyle/>
          <a:p>
            <a:r>
              <a:rPr lang="en-US" dirty="0"/>
              <a:t>Individual Field Mounted Indicator &amp; Electronic Transmitter</a:t>
            </a:r>
          </a:p>
        </p:txBody>
      </p:sp>
      <p:sp>
        <p:nvSpPr>
          <p:cNvPr id="4" name="Date Placeholder 3">
            <a:extLst>
              <a:ext uri="{FF2B5EF4-FFF2-40B4-BE49-F238E27FC236}">
                <a16:creationId xmlns:a16="http://schemas.microsoft.com/office/drawing/2014/main" id="{396F7F4E-C9A8-475C-9C38-6C4DBA2ABB34}"/>
              </a:ext>
            </a:extLst>
          </p:cNvPr>
          <p:cNvSpPr>
            <a:spLocks noGrp="1"/>
          </p:cNvSpPr>
          <p:nvPr>
            <p:ph type="dt" sz="half" idx="10"/>
          </p:nvPr>
        </p:nvSpPr>
        <p:spPr/>
        <p:txBody>
          <a:bodyPr/>
          <a:lstStyle/>
          <a:p>
            <a:fld id="{7DC0E3D9-6C1B-446D-A382-9ABFA7649CC9}" type="datetime1">
              <a:rPr lang="en-US" smtClean="0"/>
              <a:t>4/8/2019</a:t>
            </a:fld>
            <a:endParaRPr lang="en-US" dirty="0"/>
          </a:p>
        </p:txBody>
      </p:sp>
      <p:sp>
        <p:nvSpPr>
          <p:cNvPr id="5" name="Footer Placeholder 4">
            <a:extLst>
              <a:ext uri="{FF2B5EF4-FFF2-40B4-BE49-F238E27FC236}">
                <a16:creationId xmlns:a16="http://schemas.microsoft.com/office/drawing/2014/main" id="{3FE8E4F9-EB21-4E6E-8803-12A111B80322}"/>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C2950374-14AC-4B86-A0EF-5BAB1E377DC4}"/>
              </a:ext>
            </a:extLst>
          </p:cNvPr>
          <p:cNvSpPr>
            <a:spLocks noGrp="1"/>
          </p:cNvSpPr>
          <p:nvPr>
            <p:ph type="sldNum" sz="quarter" idx="12"/>
          </p:nvPr>
        </p:nvSpPr>
        <p:spPr/>
        <p:txBody>
          <a:bodyPr/>
          <a:lstStyle/>
          <a:p>
            <a:fld id="{6D22F896-40B5-4ADD-8801-0D06FADFA095}" type="slidenum">
              <a:rPr lang="en-US" smtClean="0"/>
              <a:t>18</a:t>
            </a:fld>
            <a:endParaRPr lang="en-US" dirty="0"/>
          </a:p>
        </p:txBody>
      </p:sp>
      <p:pic>
        <p:nvPicPr>
          <p:cNvPr id="16" name="Picture 15">
            <a:extLst>
              <a:ext uri="{FF2B5EF4-FFF2-40B4-BE49-F238E27FC236}">
                <a16:creationId xmlns:a16="http://schemas.microsoft.com/office/drawing/2014/main" id="{605C4FAC-DDDF-4630-A22C-D68AF6E4F9E0}"/>
              </a:ext>
            </a:extLst>
          </p:cNvPr>
          <p:cNvPicPr>
            <a:picLocks noChangeAspect="1"/>
          </p:cNvPicPr>
          <p:nvPr/>
        </p:nvPicPr>
        <p:blipFill>
          <a:blip r:embed="rId2"/>
          <a:stretch>
            <a:fillRect/>
          </a:stretch>
        </p:blipFill>
        <p:spPr>
          <a:xfrm>
            <a:off x="5162700" y="3717044"/>
            <a:ext cx="1499400" cy="2488800"/>
          </a:xfrm>
          <a:prstGeom prst="rect">
            <a:avLst/>
          </a:prstGeom>
        </p:spPr>
      </p:pic>
      <p:pic>
        <p:nvPicPr>
          <p:cNvPr id="17" name="Picture 16">
            <a:extLst>
              <a:ext uri="{FF2B5EF4-FFF2-40B4-BE49-F238E27FC236}">
                <a16:creationId xmlns:a16="http://schemas.microsoft.com/office/drawing/2014/main" id="{5DFE6243-5AED-4E1F-8681-0D4C50D9E1C4}"/>
              </a:ext>
            </a:extLst>
          </p:cNvPr>
          <p:cNvPicPr>
            <a:picLocks noChangeAspect="1"/>
          </p:cNvPicPr>
          <p:nvPr/>
        </p:nvPicPr>
        <p:blipFill>
          <a:blip r:embed="rId3"/>
          <a:stretch>
            <a:fillRect/>
          </a:stretch>
        </p:blipFill>
        <p:spPr>
          <a:xfrm>
            <a:off x="1391246" y="3717044"/>
            <a:ext cx="1499400" cy="2488800"/>
          </a:xfrm>
          <a:prstGeom prst="rect">
            <a:avLst/>
          </a:prstGeom>
        </p:spPr>
      </p:pic>
      <p:pic>
        <p:nvPicPr>
          <p:cNvPr id="19" name="Picture 18">
            <a:extLst>
              <a:ext uri="{FF2B5EF4-FFF2-40B4-BE49-F238E27FC236}">
                <a16:creationId xmlns:a16="http://schemas.microsoft.com/office/drawing/2014/main" id="{98B7612E-41D1-433C-A613-02C0DE2177D1}"/>
              </a:ext>
            </a:extLst>
          </p:cNvPr>
          <p:cNvPicPr>
            <a:picLocks noChangeAspect="1"/>
          </p:cNvPicPr>
          <p:nvPr/>
        </p:nvPicPr>
        <p:blipFill>
          <a:blip r:embed="rId4"/>
          <a:stretch>
            <a:fillRect/>
          </a:stretch>
        </p:blipFill>
        <p:spPr>
          <a:xfrm>
            <a:off x="8458200" y="3596819"/>
            <a:ext cx="1586954" cy="2636251"/>
          </a:xfrm>
          <a:prstGeom prst="rect">
            <a:avLst/>
          </a:prstGeom>
        </p:spPr>
      </p:pic>
    </p:spTree>
    <p:extLst>
      <p:ext uri="{BB962C8B-B14F-4D97-AF65-F5344CB8AC3E}">
        <p14:creationId xmlns:p14="http://schemas.microsoft.com/office/powerpoint/2010/main" val="4068468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10">
                                            <p:txEl>
                                              <p:pRg st="0" end="0"/>
                                            </p:txEl>
                                          </p:spTgt>
                                        </p:tgtEl>
                                        <p:attrNameLst>
                                          <p:attrName>style.visibility</p:attrName>
                                        </p:attrNameLst>
                                      </p:cBhvr>
                                      <p:to>
                                        <p:strVal val="visible"/>
                                      </p:to>
                                    </p:set>
                                    <p:animEffect transition="in" filter="wipe(down)">
                                      <p:cBhvr>
                                        <p:cTn id="14" dur="500"/>
                                        <p:tgtEl>
                                          <p:spTgt spid="10">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11">
                                            <p:txEl>
                                              <p:pRg st="0" end="0"/>
                                            </p:txEl>
                                          </p:spTgt>
                                        </p:tgtEl>
                                        <p:attrNameLst>
                                          <p:attrName>style.visibility</p:attrName>
                                        </p:attrNameLst>
                                      </p:cBhvr>
                                      <p:to>
                                        <p:strVal val="visible"/>
                                      </p:to>
                                    </p:set>
                                    <p:animEffect transition="in" filter="circle(in)">
                                      <p:cBhvr>
                                        <p:cTn id="24" dur="2000"/>
                                        <p:tgtEl>
                                          <p:spTgt spid="11">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heel(1)">
                                      <p:cBhvr>
                                        <p:cTn id="29"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28561-5269-41A0-81E3-BA0375503774}"/>
              </a:ext>
            </a:extLst>
          </p:cNvPr>
          <p:cNvSpPr>
            <a:spLocks noGrp="1"/>
          </p:cNvSpPr>
          <p:nvPr>
            <p:ph type="title"/>
          </p:nvPr>
        </p:nvSpPr>
        <p:spPr>
          <a:xfrm>
            <a:off x="1145754" y="764373"/>
            <a:ext cx="10360446" cy="1293028"/>
          </a:xfrm>
        </p:spPr>
        <p:txBody>
          <a:bodyPr/>
          <a:lstStyle/>
          <a:p>
            <a:r>
              <a:rPr lang="en-US" dirty="0"/>
              <a:t>P&amp;ID field device symbols - Sensors</a:t>
            </a:r>
          </a:p>
        </p:txBody>
      </p:sp>
      <p:sp>
        <p:nvSpPr>
          <p:cNvPr id="4" name="Date Placeholder 3">
            <a:extLst>
              <a:ext uri="{FF2B5EF4-FFF2-40B4-BE49-F238E27FC236}">
                <a16:creationId xmlns:a16="http://schemas.microsoft.com/office/drawing/2014/main" id="{DFD5C2EC-8573-4816-B2F3-49EEAB044A86}"/>
              </a:ext>
            </a:extLst>
          </p:cNvPr>
          <p:cNvSpPr>
            <a:spLocks noGrp="1"/>
          </p:cNvSpPr>
          <p:nvPr>
            <p:ph type="dt" sz="half" idx="10"/>
          </p:nvPr>
        </p:nvSpPr>
        <p:spPr/>
        <p:txBody>
          <a:bodyPr/>
          <a:lstStyle/>
          <a:p>
            <a:fld id="{CBBAD9A3-2999-430C-9B3C-6B7EC19CB305}" type="datetime1">
              <a:rPr lang="en-US" smtClean="0"/>
              <a:t>4/8/2019</a:t>
            </a:fld>
            <a:endParaRPr lang="en-US" dirty="0"/>
          </a:p>
        </p:txBody>
      </p:sp>
      <p:sp>
        <p:nvSpPr>
          <p:cNvPr id="5" name="Footer Placeholder 4">
            <a:extLst>
              <a:ext uri="{FF2B5EF4-FFF2-40B4-BE49-F238E27FC236}">
                <a16:creationId xmlns:a16="http://schemas.microsoft.com/office/drawing/2014/main" id="{0AD1F330-BB0D-4667-8A36-AFE2083DEB02}"/>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5C176ED5-C8B2-44B4-B317-99C60B1297F4}"/>
              </a:ext>
            </a:extLst>
          </p:cNvPr>
          <p:cNvSpPr>
            <a:spLocks noGrp="1"/>
          </p:cNvSpPr>
          <p:nvPr>
            <p:ph type="sldNum" sz="quarter" idx="12"/>
          </p:nvPr>
        </p:nvSpPr>
        <p:spPr/>
        <p:txBody>
          <a:bodyPr/>
          <a:lstStyle/>
          <a:p>
            <a:fld id="{6D22F896-40B5-4ADD-8801-0D06FADFA095}" type="slidenum">
              <a:rPr lang="en-US" smtClean="0"/>
              <a:t>19</a:t>
            </a:fld>
            <a:endParaRPr lang="en-US" dirty="0"/>
          </a:p>
        </p:txBody>
      </p:sp>
      <p:pic>
        <p:nvPicPr>
          <p:cNvPr id="7" name="Picture 6">
            <a:extLst>
              <a:ext uri="{FF2B5EF4-FFF2-40B4-BE49-F238E27FC236}">
                <a16:creationId xmlns:a16="http://schemas.microsoft.com/office/drawing/2014/main" id="{8B4EDAB7-E3F1-453C-9057-A81F3384EDA7}"/>
              </a:ext>
            </a:extLst>
          </p:cNvPr>
          <p:cNvPicPr>
            <a:picLocks noChangeAspect="1"/>
          </p:cNvPicPr>
          <p:nvPr/>
        </p:nvPicPr>
        <p:blipFill>
          <a:blip r:embed="rId2"/>
          <a:stretch>
            <a:fillRect/>
          </a:stretch>
        </p:blipFill>
        <p:spPr>
          <a:xfrm>
            <a:off x="814150" y="2582804"/>
            <a:ext cx="979200" cy="3457800"/>
          </a:xfrm>
          <a:prstGeom prst="rect">
            <a:avLst/>
          </a:prstGeom>
        </p:spPr>
      </p:pic>
      <p:sp>
        <p:nvSpPr>
          <p:cNvPr id="9" name="TextBox 8">
            <a:extLst>
              <a:ext uri="{FF2B5EF4-FFF2-40B4-BE49-F238E27FC236}">
                <a16:creationId xmlns:a16="http://schemas.microsoft.com/office/drawing/2014/main" id="{3FE734A1-4B78-4753-845F-5BF8AE77AE85}"/>
              </a:ext>
            </a:extLst>
          </p:cNvPr>
          <p:cNvSpPr txBox="1"/>
          <p:nvPr/>
        </p:nvSpPr>
        <p:spPr>
          <a:xfrm>
            <a:off x="777525" y="1791251"/>
            <a:ext cx="2478795" cy="646331"/>
          </a:xfrm>
          <a:prstGeom prst="rect">
            <a:avLst/>
          </a:prstGeom>
          <a:noFill/>
        </p:spPr>
        <p:txBody>
          <a:bodyPr wrap="square" rtlCol="0">
            <a:spAutoFit/>
          </a:bodyPr>
          <a:lstStyle/>
          <a:p>
            <a:r>
              <a:rPr lang="en-US" dirty="0"/>
              <a:t>What do you think this means?</a:t>
            </a:r>
          </a:p>
        </p:txBody>
      </p:sp>
      <p:sp>
        <p:nvSpPr>
          <p:cNvPr id="11" name="TextBox 10">
            <a:extLst>
              <a:ext uri="{FF2B5EF4-FFF2-40B4-BE49-F238E27FC236}">
                <a16:creationId xmlns:a16="http://schemas.microsoft.com/office/drawing/2014/main" id="{AECBA6DD-0119-4B5B-8E3D-4A9E5D1808B2}"/>
              </a:ext>
            </a:extLst>
          </p:cNvPr>
          <p:cNvSpPr txBox="1"/>
          <p:nvPr/>
        </p:nvSpPr>
        <p:spPr>
          <a:xfrm>
            <a:off x="2054860" y="2994176"/>
            <a:ext cx="1751682" cy="2862322"/>
          </a:xfrm>
          <a:prstGeom prst="rect">
            <a:avLst/>
          </a:prstGeom>
          <a:noFill/>
        </p:spPr>
        <p:txBody>
          <a:bodyPr wrap="square" rtlCol="0">
            <a:spAutoFit/>
          </a:bodyPr>
          <a:lstStyle/>
          <a:p>
            <a:pPr marL="285750" indent="-285750">
              <a:buFont typeface="Arial" panose="020B0604020202020204" pitchFamily="34" charset="0"/>
              <a:buChar char="•"/>
            </a:pPr>
            <a:r>
              <a:rPr lang="en-US" dirty="0"/>
              <a:t>TW with TE and TT</a:t>
            </a:r>
          </a:p>
          <a:p>
            <a:pPr marL="285750" indent="-285750">
              <a:buFont typeface="Arial" panose="020B0604020202020204" pitchFamily="34" charset="0"/>
              <a:buChar char="•"/>
            </a:pPr>
            <a:r>
              <a:rPr lang="en-US" dirty="0"/>
              <a:t>Bubbles touching</a:t>
            </a:r>
          </a:p>
          <a:p>
            <a:pPr marL="285750" indent="-285750">
              <a:buFont typeface="Arial" panose="020B0604020202020204" pitchFamily="34" charset="0"/>
              <a:buChar char="•"/>
            </a:pPr>
            <a:r>
              <a:rPr lang="en-US" dirty="0"/>
              <a:t>All mounted in a single housing or assembly</a:t>
            </a:r>
          </a:p>
          <a:p>
            <a:pPr marL="285750" indent="-285750">
              <a:buFont typeface="Arial" panose="020B0604020202020204" pitchFamily="34" charset="0"/>
              <a:buChar char="•"/>
            </a:pPr>
            <a:endParaRPr lang="en-US" dirty="0"/>
          </a:p>
        </p:txBody>
      </p:sp>
      <p:pic>
        <p:nvPicPr>
          <p:cNvPr id="12" name="Picture 11">
            <a:extLst>
              <a:ext uri="{FF2B5EF4-FFF2-40B4-BE49-F238E27FC236}">
                <a16:creationId xmlns:a16="http://schemas.microsoft.com/office/drawing/2014/main" id="{28034F2D-70E0-4CFC-90ED-044A5393B0A0}"/>
              </a:ext>
            </a:extLst>
          </p:cNvPr>
          <p:cNvPicPr>
            <a:picLocks noChangeAspect="1"/>
          </p:cNvPicPr>
          <p:nvPr/>
        </p:nvPicPr>
        <p:blipFill>
          <a:blip r:embed="rId3"/>
          <a:stretch>
            <a:fillRect/>
          </a:stretch>
        </p:blipFill>
        <p:spPr>
          <a:xfrm>
            <a:off x="7723800" y="2102445"/>
            <a:ext cx="1468800" cy="4253400"/>
          </a:xfrm>
          <a:prstGeom prst="rect">
            <a:avLst/>
          </a:prstGeom>
        </p:spPr>
      </p:pic>
      <p:pic>
        <p:nvPicPr>
          <p:cNvPr id="13" name="Picture 12">
            <a:extLst>
              <a:ext uri="{FF2B5EF4-FFF2-40B4-BE49-F238E27FC236}">
                <a16:creationId xmlns:a16="http://schemas.microsoft.com/office/drawing/2014/main" id="{D7AA8ECC-156B-4862-8FB9-BCE3CD99DFDA}"/>
              </a:ext>
            </a:extLst>
          </p:cNvPr>
          <p:cNvPicPr>
            <a:picLocks noChangeAspect="1"/>
          </p:cNvPicPr>
          <p:nvPr/>
        </p:nvPicPr>
        <p:blipFill>
          <a:blip r:embed="rId4"/>
          <a:stretch>
            <a:fillRect/>
          </a:stretch>
        </p:blipFill>
        <p:spPr>
          <a:xfrm>
            <a:off x="4286480" y="2225804"/>
            <a:ext cx="1377000" cy="4171800"/>
          </a:xfrm>
          <a:prstGeom prst="rect">
            <a:avLst/>
          </a:prstGeom>
        </p:spPr>
      </p:pic>
      <p:sp>
        <p:nvSpPr>
          <p:cNvPr id="14" name="Rectangle 13">
            <a:extLst>
              <a:ext uri="{FF2B5EF4-FFF2-40B4-BE49-F238E27FC236}">
                <a16:creationId xmlns:a16="http://schemas.microsoft.com/office/drawing/2014/main" id="{CD07BEB4-871F-465E-9D40-D0ADB6B3F90B}"/>
              </a:ext>
            </a:extLst>
          </p:cNvPr>
          <p:cNvSpPr/>
          <p:nvPr/>
        </p:nvSpPr>
        <p:spPr>
          <a:xfrm>
            <a:off x="5345686" y="2578324"/>
            <a:ext cx="1825027" cy="3693319"/>
          </a:xfrm>
          <a:prstGeom prst="rect">
            <a:avLst/>
          </a:prstGeom>
        </p:spPr>
        <p:txBody>
          <a:bodyPr wrap="square">
            <a:spAutoFit/>
          </a:bodyPr>
          <a:lstStyle/>
          <a:p>
            <a:pPr marL="285750" indent="-285750">
              <a:buFont typeface="Arial" panose="020B0604020202020204" pitchFamily="34" charset="0"/>
              <a:buChar char="•"/>
            </a:pPr>
            <a:r>
              <a:rPr lang="en-US" dirty="0"/>
              <a:t>TW with TE and TIT</a:t>
            </a:r>
          </a:p>
          <a:p>
            <a:pPr marL="285750" indent="-285750">
              <a:buFont typeface="Arial" panose="020B0604020202020204" pitchFamily="34" charset="0"/>
              <a:buChar char="•"/>
            </a:pPr>
            <a:r>
              <a:rPr lang="en-US" dirty="0"/>
              <a:t>2 Bubbles touching 1 not</a:t>
            </a:r>
          </a:p>
          <a:p>
            <a:pPr marL="285750" indent="-285750">
              <a:buFont typeface="Arial" panose="020B0604020202020204" pitchFamily="34" charset="0"/>
              <a:buChar char="•"/>
            </a:pPr>
            <a:r>
              <a:rPr lang="en-US" dirty="0"/>
              <a:t>TW &amp; TE mounted in a single housing </a:t>
            </a:r>
            <a:r>
              <a:rPr lang="en-US" dirty="0" err="1"/>
              <a:t>xmitter</a:t>
            </a:r>
            <a:r>
              <a:rPr lang="en-US" dirty="0"/>
              <a:t> remote mounted in the field</a:t>
            </a:r>
          </a:p>
        </p:txBody>
      </p:sp>
      <p:sp>
        <p:nvSpPr>
          <p:cNvPr id="15" name="Rectangle 14">
            <a:extLst>
              <a:ext uri="{FF2B5EF4-FFF2-40B4-BE49-F238E27FC236}">
                <a16:creationId xmlns:a16="http://schemas.microsoft.com/office/drawing/2014/main" id="{631621DC-6493-466A-9704-F86481663E3C}"/>
              </a:ext>
            </a:extLst>
          </p:cNvPr>
          <p:cNvSpPr/>
          <p:nvPr/>
        </p:nvSpPr>
        <p:spPr>
          <a:xfrm>
            <a:off x="9264126" y="2578323"/>
            <a:ext cx="1988794" cy="3693319"/>
          </a:xfrm>
          <a:prstGeom prst="rect">
            <a:avLst/>
          </a:prstGeom>
        </p:spPr>
        <p:txBody>
          <a:bodyPr wrap="square">
            <a:spAutoFit/>
          </a:bodyPr>
          <a:lstStyle/>
          <a:p>
            <a:pPr marL="285750" indent="-285750">
              <a:buFont typeface="Arial" panose="020B0604020202020204" pitchFamily="34" charset="0"/>
              <a:buChar char="•"/>
            </a:pPr>
            <a:r>
              <a:rPr lang="en-US" dirty="0"/>
              <a:t>TW with TE and TIT</a:t>
            </a:r>
          </a:p>
          <a:p>
            <a:pPr marL="285750" indent="-285750">
              <a:buFont typeface="Arial" panose="020B0604020202020204" pitchFamily="34" charset="0"/>
              <a:buChar char="•"/>
            </a:pPr>
            <a:r>
              <a:rPr lang="en-US" dirty="0"/>
              <a:t>2 Bubbles touching 1 not</a:t>
            </a:r>
          </a:p>
          <a:p>
            <a:pPr marL="285750" indent="-285750">
              <a:buFont typeface="Arial" panose="020B0604020202020204" pitchFamily="34" charset="0"/>
              <a:buChar char="•"/>
            </a:pPr>
            <a:r>
              <a:rPr lang="en-US" dirty="0"/>
              <a:t>TW &amp; TE mounted in a single housing </a:t>
            </a:r>
            <a:r>
              <a:rPr lang="en-US" dirty="0" err="1"/>
              <a:t>xmitter</a:t>
            </a:r>
            <a:r>
              <a:rPr lang="en-US" dirty="0"/>
              <a:t> remote mounted in a panel</a:t>
            </a:r>
          </a:p>
        </p:txBody>
      </p:sp>
    </p:spTree>
    <p:extLst>
      <p:ext uri="{BB962C8B-B14F-4D97-AF65-F5344CB8AC3E}">
        <p14:creationId xmlns:p14="http://schemas.microsoft.com/office/powerpoint/2010/main" val="1953217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1000"/>
                                        <p:tgtEl>
                                          <p:spTgt spid="11">
                                            <p:txEl>
                                              <p:pRg st="0" end="0"/>
                                            </p:txEl>
                                          </p:spTgt>
                                        </p:tgtEl>
                                      </p:cBhvr>
                                    </p:animEffect>
                                    <p:anim calcmode="lin" valueType="num">
                                      <p:cBhvr>
                                        <p:cTn id="8"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
                                            <p:txEl>
                                              <p:pRg st="1" end="1"/>
                                            </p:txEl>
                                          </p:spTgt>
                                        </p:tgtEl>
                                        <p:attrNameLst>
                                          <p:attrName>style.visibility</p:attrName>
                                        </p:attrNameLst>
                                      </p:cBhvr>
                                      <p:to>
                                        <p:strVal val="visible"/>
                                      </p:to>
                                    </p:set>
                                    <p:animEffect transition="in" filter="fade">
                                      <p:cBhvr>
                                        <p:cTn id="14" dur="1000"/>
                                        <p:tgtEl>
                                          <p:spTgt spid="11">
                                            <p:txEl>
                                              <p:pRg st="1" end="1"/>
                                            </p:txEl>
                                          </p:spTgt>
                                        </p:tgtEl>
                                      </p:cBhvr>
                                    </p:animEffect>
                                    <p:anim calcmode="lin" valueType="num">
                                      <p:cBhvr>
                                        <p:cTn id="15" dur="10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animEffect transition="in" filter="fade">
                                      <p:cBhvr>
                                        <p:cTn id="21" dur="1000"/>
                                        <p:tgtEl>
                                          <p:spTgt spid="11">
                                            <p:txEl>
                                              <p:pRg st="2" end="2"/>
                                            </p:txEl>
                                          </p:spTgt>
                                        </p:tgtEl>
                                      </p:cBhvr>
                                    </p:animEffect>
                                    <p:anim calcmode="lin" valueType="num">
                                      <p:cBhvr>
                                        <p:cTn id="22" dur="10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14">
                                            <p:txEl>
                                              <p:pRg st="0" end="0"/>
                                            </p:txEl>
                                          </p:spTgt>
                                        </p:tgtEl>
                                        <p:attrNameLst>
                                          <p:attrName>style.visibility</p:attrName>
                                        </p:attrNameLst>
                                      </p:cBhvr>
                                      <p:to>
                                        <p:strVal val="visible"/>
                                      </p:to>
                                    </p:set>
                                    <p:animEffect transition="in" filter="barn(inVertical)">
                                      <p:cBhvr>
                                        <p:cTn id="33" dur="500"/>
                                        <p:tgtEl>
                                          <p:spTgt spid="14">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4">
                                            <p:txEl>
                                              <p:pRg st="1" end="1"/>
                                            </p:txEl>
                                          </p:spTgt>
                                        </p:tgtEl>
                                        <p:attrNameLst>
                                          <p:attrName>style.visibility</p:attrName>
                                        </p:attrNameLst>
                                      </p:cBhvr>
                                      <p:to>
                                        <p:strVal val="visible"/>
                                      </p:to>
                                    </p:set>
                                    <p:animEffect transition="in" filter="fade">
                                      <p:cBhvr>
                                        <p:cTn id="38" dur="500"/>
                                        <p:tgtEl>
                                          <p:spTgt spid="14">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1" presetClass="entr" presetSubtype="1" fill="hold" nodeType="clickEffect">
                                  <p:stCondLst>
                                    <p:cond delay="0"/>
                                  </p:stCondLst>
                                  <p:childTnLst>
                                    <p:set>
                                      <p:cBhvr>
                                        <p:cTn id="42" dur="1" fill="hold">
                                          <p:stCondLst>
                                            <p:cond delay="0"/>
                                          </p:stCondLst>
                                        </p:cTn>
                                        <p:tgtEl>
                                          <p:spTgt spid="14">
                                            <p:txEl>
                                              <p:pRg st="2" end="2"/>
                                            </p:txEl>
                                          </p:spTgt>
                                        </p:tgtEl>
                                        <p:attrNameLst>
                                          <p:attrName>style.visibility</p:attrName>
                                        </p:attrNameLst>
                                      </p:cBhvr>
                                      <p:to>
                                        <p:strVal val="visible"/>
                                      </p:to>
                                    </p:set>
                                    <p:animEffect transition="in" filter="wheel(1)">
                                      <p:cBhvr>
                                        <p:cTn id="43" dur="2000"/>
                                        <p:tgtEl>
                                          <p:spTgt spid="14">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6" presetClass="entr" presetSubtype="16" fill="hold"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circle(in)">
                                      <p:cBhvr>
                                        <p:cTn id="48" dur="2000"/>
                                        <p:tgtEl>
                                          <p:spTgt spid="12"/>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15">
                                            <p:txEl>
                                              <p:pRg st="0" end="0"/>
                                            </p:txEl>
                                          </p:spTgt>
                                        </p:tgtEl>
                                        <p:attrNameLst>
                                          <p:attrName>style.visibility</p:attrName>
                                        </p:attrNameLst>
                                      </p:cBhvr>
                                      <p:to>
                                        <p:strVal val="visible"/>
                                      </p:to>
                                    </p:set>
                                    <p:animEffect transition="in" filter="wipe(down)">
                                      <p:cBhvr>
                                        <p:cTn id="53" dur="500"/>
                                        <p:tgtEl>
                                          <p:spTgt spid="15">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6" presetClass="entr" presetSubtype="16" fill="hold" nodeType="clickEffect">
                                  <p:stCondLst>
                                    <p:cond delay="0"/>
                                  </p:stCondLst>
                                  <p:childTnLst>
                                    <p:set>
                                      <p:cBhvr>
                                        <p:cTn id="57" dur="1" fill="hold">
                                          <p:stCondLst>
                                            <p:cond delay="0"/>
                                          </p:stCondLst>
                                        </p:cTn>
                                        <p:tgtEl>
                                          <p:spTgt spid="15">
                                            <p:txEl>
                                              <p:pRg st="1" end="1"/>
                                            </p:txEl>
                                          </p:spTgt>
                                        </p:tgtEl>
                                        <p:attrNameLst>
                                          <p:attrName>style.visibility</p:attrName>
                                        </p:attrNameLst>
                                      </p:cBhvr>
                                      <p:to>
                                        <p:strVal val="visible"/>
                                      </p:to>
                                    </p:set>
                                    <p:animEffect transition="in" filter="circle(in)">
                                      <p:cBhvr>
                                        <p:cTn id="58" dur="2000"/>
                                        <p:tgtEl>
                                          <p:spTgt spid="15">
                                            <p:txEl>
                                              <p:pRg st="1" end="1"/>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6" presetClass="entr" presetSubtype="16" fill="hold" nodeType="clickEffect">
                                  <p:stCondLst>
                                    <p:cond delay="0"/>
                                  </p:stCondLst>
                                  <p:childTnLst>
                                    <p:set>
                                      <p:cBhvr>
                                        <p:cTn id="62" dur="1" fill="hold">
                                          <p:stCondLst>
                                            <p:cond delay="0"/>
                                          </p:stCondLst>
                                        </p:cTn>
                                        <p:tgtEl>
                                          <p:spTgt spid="15">
                                            <p:txEl>
                                              <p:pRg st="2" end="2"/>
                                            </p:txEl>
                                          </p:spTgt>
                                        </p:tgtEl>
                                        <p:attrNameLst>
                                          <p:attrName>style.visibility</p:attrName>
                                        </p:attrNameLst>
                                      </p:cBhvr>
                                      <p:to>
                                        <p:strVal val="visible"/>
                                      </p:to>
                                    </p:set>
                                    <p:animEffect transition="in" filter="circle(in)">
                                      <p:cBhvr>
                                        <p:cTn id="63" dur="2000"/>
                                        <p:tgtEl>
                                          <p:spTgt spid="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BCF42-FB8B-4874-8590-B7B91EF3F382}"/>
              </a:ext>
            </a:extLst>
          </p:cNvPr>
          <p:cNvSpPr>
            <a:spLocks noGrp="1"/>
          </p:cNvSpPr>
          <p:nvPr>
            <p:ph type="title"/>
          </p:nvPr>
        </p:nvSpPr>
        <p:spPr/>
        <p:txBody>
          <a:bodyPr/>
          <a:lstStyle/>
          <a:p>
            <a:r>
              <a:rPr lang="en-US" dirty="0"/>
              <a:t>ANSI/</a:t>
            </a:r>
            <a:r>
              <a:rPr lang="en-US" dirty="0" err="1"/>
              <a:t>isa</a:t>
            </a:r>
            <a:r>
              <a:rPr lang="en-US" dirty="0"/>
              <a:t> s5.1-2009</a:t>
            </a:r>
          </a:p>
        </p:txBody>
      </p:sp>
      <p:sp>
        <p:nvSpPr>
          <p:cNvPr id="3" name="Content Placeholder 2">
            <a:extLst>
              <a:ext uri="{FF2B5EF4-FFF2-40B4-BE49-F238E27FC236}">
                <a16:creationId xmlns:a16="http://schemas.microsoft.com/office/drawing/2014/main" id="{E3A13211-8511-44AA-8822-E9A72A60A22C}"/>
              </a:ext>
            </a:extLst>
          </p:cNvPr>
          <p:cNvSpPr>
            <a:spLocks noGrp="1"/>
          </p:cNvSpPr>
          <p:nvPr>
            <p:ph idx="1"/>
          </p:nvPr>
        </p:nvSpPr>
        <p:spPr>
          <a:xfrm>
            <a:off x="685800" y="2194561"/>
            <a:ext cx="10820400" cy="3005400"/>
          </a:xfrm>
        </p:spPr>
        <p:txBody>
          <a:bodyPr>
            <a:normAutofit/>
          </a:bodyPr>
          <a:lstStyle/>
          <a:p>
            <a:r>
              <a:rPr lang="en-US" dirty="0"/>
              <a:t>The symbology and nomenclature utilized on P&amp;ID’s generally governed by ANSI/ISA S5.1-2009 standard</a:t>
            </a:r>
          </a:p>
          <a:p>
            <a:pPr lvl="1"/>
            <a:endParaRPr lang="en-US" dirty="0"/>
          </a:p>
          <a:p>
            <a:pPr lvl="1"/>
            <a:r>
              <a:rPr lang="en-US" dirty="0"/>
              <a:t>The standard provides a highly recommended means of showing a process plant’s instrumentation and basic control functions in a commonly understood manner.</a:t>
            </a:r>
          </a:p>
          <a:p>
            <a:pPr lvl="1"/>
            <a:r>
              <a:rPr lang="en-US" dirty="0"/>
              <a:t>It covers the bulk of instrument and control symbols along with a recommended nomenclature for process instrumentation depicted on P&amp;ID’s  </a:t>
            </a:r>
          </a:p>
          <a:p>
            <a:pPr marL="457200" lvl="1" indent="0">
              <a:buNone/>
            </a:pPr>
            <a:endParaRPr lang="en-US" dirty="0"/>
          </a:p>
        </p:txBody>
      </p:sp>
      <p:sp>
        <p:nvSpPr>
          <p:cNvPr id="5" name="Date Placeholder 4">
            <a:extLst>
              <a:ext uri="{FF2B5EF4-FFF2-40B4-BE49-F238E27FC236}">
                <a16:creationId xmlns:a16="http://schemas.microsoft.com/office/drawing/2014/main" id="{E5E1B9A8-C6B5-4D86-9069-38093563D609}"/>
              </a:ext>
            </a:extLst>
          </p:cNvPr>
          <p:cNvSpPr>
            <a:spLocks noGrp="1"/>
          </p:cNvSpPr>
          <p:nvPr>
            <p:ph type="dt" sz="half" idx="10"/>
          </p:nvPr>
        </p:nvSpPr>
        <p:spPr/>
        <p:txBody>
          <a:bodyPr/>
          <a:lstStyle/>
          <a:p>
            <a:fld id="{31533D0B-74C1-4755-98E5-4FE6A74498FA}" type="datetime1">
              <a:rPr lang="en-US" smtClean="0"/>
              <a:t>4/8/2019</a:t>
            </a:fld>
            <a:endParaRPr lang="en-US" dirty="0"/>
          </a:p>
        </p:txBody>
      </p:sp>
      <p:sp>
        <p:nvSpPr>
          <p:cNvPr id="6" name="Footer Placeholder 5">
            <a:extLst>
              <a:ext uri="{FF2B5EF4-FFF2-40B4-BE49-F238E27FC236}">
                <a16:creationId xmlns:a16="http://schemas.microsoft.com/office/drawing/2014/main" id="{AD008299-50F6-48EB-BBFD-1644C4D070E9}"/>
              </a:ext>
            </a:extLst>
          </p:cNvPr>
          <p:cNvSpPr>
            <a:spLocks noGrp="1"/>
          </p:cNvSpPr>
          <p:nvPr>
            <p:ph type="ftr" sz="quarter" idx="11"/>
          </p:nvPr>
        </p:nvSpPr>
        <p:spPr/>
        <p:txBody>
          <a:bodyPr/>
          <a:lstStyle/>
          <a:p>
            <a:r>
              <a:rPr lang="en-US" dirty="0"/>
              <a:t>ICC Process Operations ENGT-1340 Rev A</a:t>
            </a:r>
          </a:p>
        </p:txBody>
      </p:sp>
      <p:sp>
        <p:nvSpPr>
          <p:cNvPr id="7" name="Slide Number Placeholder 6">
            <a:extLst>
              <a:ext uri="{FF2B5EF4-FFF2-40B4-BE49-F238E27FC236}">
                <a16:creationId xmlns:a16="http://schemas.microsoft.com/office/drawing/2014/main" id="{7CE5449B-8AC0-4087-A00D-9BF502607D81}"/>
              </a:ext>
            </a:extLst>
          </p:cNvPr>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1431427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inVertic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FF88B-4F46-4044-8210-44233C955702}"/>
              </a:ext>
            </a:extLst>
          </p:cNvPr>
          <p:cNvSpPr>
            <a:spLocks noGrp="1"/>
          </p:cNvSpPr>
          <p:nvPr>
            <p:ph type="title"/>
          </p:nvPr>
        </p:nvSpPr>
        <p:spPr>
          <a:xfrm>
            <a:off x="685800" y="764373"/>
            <a:ext cx="10820400" cy="1293028"/>
          </a:xfrm>
        </p:spPr>
        <p:txBody>
          <a:bodyPr/>
          <a:lstStyle/>
          <a:p>
            <a:r>
              <a:rPr lang="en-US" dirty="0"/>
              <a:t>P&amp;ID field device symbols - Valves</a:t>
            </a:r>
          </a:p>
        </p:txBody>
      </p:sp>
      <p:sp>
        <p:nvSpPr>
          <p:cNvPr id="3" name="Content Placeholder 2">
            <a:extLst>
              <a:ext uri="{FF2B5EF4-FFF2-40B4-BE49-F238E27FC236}">
                <a16:creationId xmlns:a16="http://schemas.microsoft.com/office/drawing/2014/main" id="{AAA46929-CE02-46A0-A85F-C9D7C6C79E54}"/>
              </a:ext>
            </a:extLst>
          </p:cNvPr>
          <p:cNvSpPr>
            <a:spLocks noGrp="1"/>
          </p:cNvSpPr>
          <p:nvPr>
            <p:ph idx="1"/>
          </p:nvPr>
        </p:nvSpPr>
        <p:spPr>
          <a:xfrm>
            <a:off x="1402220" y="2162646"/>
            <a:ext cx="5112836" cy="1428046"/>
          </a:xfrm>
        </p:spPr>
        <p:txBody>
          <a:bodyPr/>
          <a:lstStyle/>
          <a:p>
            <a:r>
              <a:rPr lang="en-US" dirty="0"/>
              <a:t>Generic Valve Symbol</a:t>
            </a:r>
          </a:p>
        </p:txBody>
      </p:sp>
      <p:sp>
        <p:nvSpPr>
          <p:cNvPr id="4" name="Date Placeholder 3">
            <a:extLst>
              <a:ext uri="{FF2B5EF4-FFF2-40B4-BE49-F238E27FC236}">
                <a16:creationId xmlns:a16="http://schemas.microsoft.com/office/drawing/2014/main" id="{A618033E-DD42-4BEB-A9BA-F882CD9A534D}"/>
              </a:ext>
            </a:extLst>
          </p:cNvPr>
          <p:cNvSpPr>
            <a:spLocks noGrp="1"/>
          </p:cNvSpPr>
          <p:nvPr>
            <p:ph type="dt" sz="half" idx="10"/>
          </p:nvPr>
        </p:nvSpPr>
        <p:spPr/>
        <p:txBody>
          <a:bodyPr/>
          <a:lstStyle/>
          <a:p>
            <a:fld id="{A9E76214-AEE6-43F3-8F51-BEA85175C2F5}" type="datetime1">
              <a:rPr lang="en-US" smtClean="0"/>
              <a:t>4/8/2019</a:t>
            </a:fld>
            <a:endParaRPr lang="en-US" dirty="0"/>
          </a:p>
        </p:txBody>
      </p:sp>
      <p:sp>
        <p:nvSpPr>
          <p:cNvPr id="5" name="Footer Placeholder 4">
            <a:extLst>
              <a:ext uri="{FF2B5EF4-FFF2-40B4-BE49-F238E27FC236}">
                <a16:creationId xmlns:a16="http://schemas.microsoft.com/office/drawing/2014/main" id="{7EFFBE23-C134-4457-8F25-9AFA99F8B1C2}"/>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5D335629-D588-40E7-A837-F68B180DCDDE}"/>
              </a:ext>
            </a:extLst>
          </p:cNvPr>
          <p:cNvSpPr>
            <a:spLocks noGrp="1"/>
          </p:cNvSpPr>
          <p:nvPr>
            <p:ph type="sldNum" sz="quarter" idx="12"/>
          </p:nvPr>
        </p:nvSpPr>
        <p:spPr/>
        <p:txBody>
          <a:bodyPr/>
          <a:lstStyle/>
          <a:p>
            <a:fld id="{6D22F896-40B5-4ADD-8801-0D06FADFA095}" type="slidenum">
              <a:rPr lang="en-US" smtClean="0"/>
              <a:t>20</a:t>
            </a:fld>
            <a:endParaRPr lang="en-US" dirty="0"/>
          </a:p>
        </p:txBody>
      </p:sp>
      <p:pic>
        <p:nvPicPr>
          <p:cNvPr id="7" name="Picture 6">
            <a:extLst>
              <a:ext uri="{FF2B5EF4-FFF2-40B4-BE49-F238E27FC236}">
                <a16:creationId xmlns:a16="http://schemas.microsoft.com/office/drawing/2014/main" id="{5940EE3B-83DC-4A2A-9B50-1506B32608DB}"/>
              </a:ext>
            </a:extLst>
          </p:cNvPr>
          <p:cNvPicPr>
            <a:picLocks noChangeAspect="1"/>
          </p:cNvPicPr>
          <p:nvPr/>
        </p:nvPicPr>
        <p:blipFill>
          <a:blip r:embed="rId2"/>
          <a:stretch>
            <a:fillRect/>
          </a:stretch>
        </p:blipFill>
        <p:spPr>
          <a:xfrm>
            <a:off x="2642838" y="3103377"/>
            <a:ext cx="1315800" cy="673200"/>
          </a:xfrm>
          <a:prstGeom prst="rect">
            <a:avLst/>
          </a:prstGeom>
        </p:spPr>
      </p:pic>
      <p:pic>
        <p:nvPicPr>
          <p:cNvPr id="8" name="Picture 7">
            <a:extLst>
              <a:ext uri="{FF2B5EF4-FFF2-40B4-BE49-F238E27FC236}">
                <a16:creationId xmlns:a16="http://schemas.microsoft.com/office/drawing/2014/main" id="{F0156A2E-68DF-4124-AE83-A0935EBC276F}"/>
              </a:ext>
            </a:extLst>
          </p:cNvPr>
          <p:cNvPicPr>
            <a:picLocks noChangeAspect="1"/>
          </p:cNvPicPr>
          <p:nvPr/>
        </p:nvPicPr>
        <p:blipFill>
          <a:blip r:embed="rId3"/>
          <a:stretch>
            <a:fillRect/>
          </a:stretch>
        </p:blipFill>
        <p:spPr>
          <a:xfrm>
            <a:off x="5438100" y="3103377"/>
            <a:ext cx="1315800" cy="673200"/>
          </a:xfrm>
          <a:prstGeom prst="rect">
            <a:avLst/>
          </a:prstGeom>
        </p:spPr>
      </p:pic>
      <p:sp>
        <p:nvSpPr>
          <p:cNvPr id="11" name="TextBox 10">
            <a:extLst>
              <a:ext uri="{FF2B5EF4-FFF2-40B4-BE49-F238E27FC236}">
                <a16:creationId xmlns:a16="http://schemas.microsoft.com/office/drawing/2014/main" id="{119C74A9-EE03-4593-B30D-31413109F432}"/>
              </a:ext>
            </a:extLst>
          </p:cNvPr>
          <p:cNvSpPr txBox="1"/>
          <p:nvPr/>
        </p:nvSpPr>
        <p:spPr>
          <a:xfrm>
            <a:off x="2015582" y="4839262"/>
            <a:ext cx="5112836" cy="1477328"/>
          </a:xfrm>
          <a:prstGeom prst="rect">
            <a:avLst/>
          </a:prstGeom>
          <a:noFill/>
        </p:spPr>
        <p:txBody>
          <a:bodyPr wrap="square" rtlCol="0">
            <a:spAutoFit/>
          </a:bodyPr>
          <a:lstStyle/>
          <a:p>
            <a:pPr marL="285750" indent="-285750">
              <a:buFont typeface="Arial" panose="020B0604020202020204" pitchFamily="34" charset="0"/>
              <a:buChar char="•"/>
            </a:pPr>
            <a:r>
              <a:rPr lang="en-US" dirty="0"/>
              <a:t>Manually operated</a:t>
            </a:r>
          </a:p>
          <a:p>
            <a:pPr marL="285750" indent="-285750">
              <a:buFont typeface="Arial" panose="020B0604020202020204" pitchFamily="34" charset="0"/>
              <a:buChar char="•"/>
            </a:pPr>
            <a:r>
              <a:rPr lang="en-US" dirty="0"/>
              <a:t>Not normally used during operations</a:t>
            </a:r>
          </a:p>
          <a:p>
            <a:pPr marL="742950" lvl="1" indent="-285750">
              <a:buFont typeface="Arial" panose="020B0604020202020204" pitchFamily="34" charset="0"/>
              <a:buChar char="•"/>
            </a:pPr>
            <a:r>
              <a:rPr lang="en-US" dirty="0"/>
              <a:t>Unit shutdown &amp; Isolation</a:t>
            </a:r>
          </a:p>
          <a:p>
            <a:pPr marL="742950" lvl="1" indent="-285750">
              <a:buFont typeface="Arial" panose="020B0604020202020204" pitchFamily="34" charset="0"/>
              <a:buChar char="•"/>
            </a:pPr>
            <a:r>
              <a:rPr lang="en-US" dirty="0"/>
              <a:t>Equipment block &amp; bypass</a:t>
            </a:r>
          </a:p>
          <a:p>
            <a:endParaRPr lang="en-US" dirty="0"/>
          </a:p>
        </p:txBody>
      </p:sp>
      <p:sp>
        <p:nvSpPr>
          <p:cNvPr id="12" name="TextBox 11">
            <a:extLst>
              <a:ext uri="{FF2B5EF4-FFF2-40B4-BE49-F238E27FC236}">
                <a16:creationId xmlns:a16="http://schemas.microsoft.com/office/drawing/2014/main" id="{7F554BBC-B340-41AD-A825-301F521D055C}"/>
              </a:ext>
            </a:extLst>
          </p:cNvPr>
          <p:cNvSpPr txBox="1"/>
          <p:nvPr/>
        </p:nvSpPr>
        <p:spPr>
          <a:xfrm>
            <a:off x="2358460" y="3906946"/>
            <a:ext cx="1884556" cy="369332"/>
          </a:xfrm>
          <a:prstGeom prst="rect">
            <a:avLst/>
          </a:prstGeom>
          <a:noFill/>
        </p:spPr>
        <p:txBody>
          <a:bodyPr wrap="square" rtlCol="0">
            <a:spAutoFit/>
          </a:bodyPr>
          <a:lstStyle/>
          <a:p>
            <a:r>
              <a:rPr lang="en-US" dirty="0"/>
              <a:t>Normally Open</a:t>
            </a:r>
          </a:p>
        </p:txBody>
      </p:sp>
      <p:sp>
        <p:nvSpPr>
          <p:cNvPr id="13" name="Rectangle 12">
            <a:extLst>
              <a:ext uri="{FF2B5EF4-FFF2-40B4-BE49-F238E27FC236}">
                <a16:creationId xmlns:a16="http://schemas.microsoft.com/office/drawing/2014/main" id="{DB02267B-28B9-426B-83D3-4C69DFD86462}"/>
              </a:ext>
            </a:extLst>
          </p:cNvPr>
          <p:cNvSpPr/>
          <p:nvPr/>
        </p:nvSpPr>
        <p:spPr>
          <a:xfrm>
            <a:off x="5156479" y="3906946"/>
            <a:ext cx="2013693" cy="369332"/>
          </a:xfrm>
          <a:prstGeom prst="rect">
            <a:avLst/>
          </a:prstGeom>
        </p:spPr>
        <p:txBody>
          <a:bodyPr wrap="none">
            <a:spAutoFit/>
          </a:bodyPr>
          <a:lstStyle/>
          <a:p>
            <a:r>
              <a:rPr lang="en-US" dirty="0"/>
              <a:t>Normally Closed</a:t>
            </a:r>
          </a:p>
        </p:txBody>
      </p:sp>
    </p:spTree>
    <p:extLst>
      <p:ext uri="{BB962C8B-B14F-4D97-AF65-F5344CB8AC3E}">
        <p14:creationId xmlns:p14="http://schemas.microsoft.com/office/powerpoint/2010/main" val="1595685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1000"/>
                                        <p:tgtEl>
                                          <p:spTgt spid="12">
                                            <p:txEl>
                                              <p:pRg st="0" end="0"/>
                                            </p:txEl>
                                          </p:spTgt>
                                        </p:tgtEl>
                                      </p:cBhvr>
                                    </p:animEffect>
                                    <p:anim calcmode="lin" valueType="num">
                                      <p:cBhvr>
                                        <p:cTn id="8"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xEl>
                                              <p:pRg st="0" end="0"/>
                                            </p:txEl>
                                          </p:spTgt>
                                        </p:tgtEl>
                                        <p:attrNameLst>
                                          <p:attrName>style.visibility</p:attrName>
                                        </p:attrNameLst>
                                      </p:cBhvr>
                                      <p:to>
                                        <p:strVal val="visible"/>
                                      </p:to>
                                    </p:set>
                                    <p:animEffect transition="in" filter="fade">
                                      <p:cBhvr>
                                        <p:cTn id="14" dur="1000"/>
                                        <p:tgtEl>
                                          <p:spTgt spid="13">
                                            <p:txEl>
                                              <p:pRg st="0" end="0"/>
                                            </p:txEl>
                                          </p:spTgt>
                                        </p:tgtEl>
                                      </p:cBhvr>
                                    </p:animEffect>
                                    <p:anim calcmode="lin" valueType="num">
                                      <p:cBhvr>
                                        <p:cTn id="15"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animEffect transition="in" filter="fade">
                                      <p:cBhvr>
                                        <p:cTn id="21" dur="1000"/>
                                        <p:tgtEl>
                                          <p:spTgt spid="11">
                                            <p:txEl>
                                              <p:pRg st="0" end="0"/>
                                            </p:txEl>
                                          </p:spTgt>
                                        </p:tgtEl>
                                      </p:cBhvr>
                                    </p:animEffect>
                                    <p:anim calcmode="lin" valueType="num">
                                      <p:cBhvr>
                                        <p:cTn id="22"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11">
                                            <p:txEl>
                                              <p:pRg st="0" end="0"/>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1">
                                            <p:txEl>
                                              <p:pRg st="1" end="1"/>
                                            </p:txEl>
                                          </p:spTgt>
                                        </p:tgtEl>
                                        <p:attrNameLst>
                                          <p:attrName>style.visibility</p:attrName>
                                        </p:attrNameLst>
                                      </p:cBhvr>
                                      <p:to>
                                        <p:strVal val="visible"/>
                                      </p:to>
                                    </p:set>
                                    <p:animEffect transition="in" filter="fade">
                                      <p:cBhvr>
                                        <p:cTn id="26" dur="1000"/>
                                        <p:tgtEl>
                                          <p:spTgt spid="11">
                                            <p:txEl>
                                              <p:pRg st="1" end="1"/>
                                            </p:txEl>
                                          </p:spTgt>
                                        </p:tgtEl>
                                      </p:cBhvr>
                                    </p:animEffect>
                                    <p:anim calcmode="lin" valueType="num">
                                      <p:cBhvr>
                                        <p:cTn id="27" dur="10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11">
                                            <p:txEl>
                                              <p:pRg st="1" end="1"/>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1">
                                            <p:txEl>
                                              <p:pRg st="2" end="2"/>
                                            </p:txEl>
                                          </p:spTgt>
                                        </p:tgtEl>
                                        <p:attrNameLst>
                                          <p:attrName>style.visibility</p:attrName>
                                        </p:attrNameLst>
                                      </p:cBhvr>
                                      <p:to>
                                        <p:strVal val="visible"/>
                                      </p:to>
                                    </p:set>
                                    <p:animEffect transition="in" filter="fade">
                                      <p:cBhvr>
                                        <p:cTn id="31" dur="1000"/>
                                        <p:tgtEl>
                                          <p:spTgt spid="11">
                                            <p:txEl>
                                              <p:pRg st="2" end="2"/>
                                            </p:txEl>
                                          </p:spTgt>
                                        </p:tgtEl>
                                      </p:cBhvr>
                                    </p:animEffect>
                                    <p:anim calcmode="lin" valueType="num">
                                      <p:cBhvr>
                                        <p:cTn id="32" dur="10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11">
                                            <p:txEl>
                                              <p:pRg st="2" end="2"/>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1">
                                            <p:txEl>
                                              <p:pRg st="3" end="3"/>
                                            </p:txEl>
                                          </p:spTgt>
                                        </p:tgtEl>
                                        <p:attrNameLst>
                                          <p:attrName>style.visibility</p:attrName>
                                        </p:attrNameLst>
                                      </p:cBhvr>
                                      <p:to>
                                        <p:strVal val="visible"/>
                                      </p:to>
                                    </p:set>
                                    <p:animEffect transition="in" filter="fade">
                                      <p:cBhvr>
                                        <p:cTn id="36" dur="1000"/>
                                        <p:tgtEl>
                                          <p:spTgt spid="11">
                                            <p:txEl>
                                              <p:pRg st="3" end="3"/>
                                            </p:txEl>
                                          </p:spTgt>
                                        </p:tgtEl>
                                      </p:cBhvr>
                                    </p:animEffect>
                                    <p:anim calcmode="lin" valueType="num">
                                      <p:cBhvr>
                                        <p:cTn id="37" dur="1000" fill="hold"/>
                                        <p:tgtEl>
                                          <p:spTgt spid="11">
                                            <p:txEl>
                                              <p:pRg st="3" end="3"/>
                                            </p:txEl>
                                          </p:spTgt>
                                        </p:tgtEl>
                                        <p:attrNameLst>
                                          <p:attrName>ppt_x</p:attrName>
                                        </p:attrNameLst>
                                      </p:cBhvr>
                                      <p:tavLst>
                                        <p:tav tm="0">
                                          <p:val>
                                            <p:strVal val="#ppt_x"/>
                                          </p:val>
                                        </p:tav>
                                        <p:tav tm="100000">
                                          <p:val>
                                            <p:strVal val="#ppt_x"/>
                                          </p:val>
                                        </p:tav>
                                      </p:tavLst>
                                    </p:anim>
                                    <p:anim calcmode="lin" valueType="num">
                                      <p:cBhvr>
                                        <p:cTn id="38" dur="1000" fill="hold"/>
                                        <p:tgtEl>
                                          <p:spTgt spid="1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FF88B-4F46-4044-8210-44233C955702}"/>
              </a:ext>
            </a:extLst>
          </p:cNvPr>
          <p:cNvSpPr>
            <a:spLocks noGrp="1"/>
          </p:cNvSpPr>
          <p:nvPr>
            <p:ph type="title"/>
          </p:nvPr>
        </p:nvSpPr>
        <p:spPr>
          <a:xfrm>
            <a:off x="685800" y="764373"/>
            <a:ext cx="10820400" cy="1293028"/>
          </a:xfrm>
        </p:spPr>
        <p:txBody>
          <a:bodyPr/>
          <a:lstStyle/>
          <a:p>
            <a:r>
              <a:rPr lang="en-US" dirty="0"/>
              <a:t>P&amp;ID field device symbols - Valves</a:t>
            </a:r>
          </a:p>
        </p:txBody>
      </p:sp>
      <p:sp>
        <p:nvSpPr>
          <p:cNvPr id="3" name="Content Placeholder 2">
            <a:extLst>
              <a:ext uri="{FF2B5EF4-FFF2-40B4-BE49-F238E27FC236}">
                <a16:creationId xmlns:a16="http://schemas.microsoft.com/office/drawing/2014/main" id="{AAA46929-CE02-46A0-A85F-C9D7C6C79E54}"/>
              </a:ext>
            </a:extLst>
          </p:cNvPr>
          <p:cNvSpPr>
            <a:spLocks noGrp="1"/>
          </p:cNvSpPr>
          <p:nvPr>
            <p:ph idx="1"/>
          </p:nvPr>
        </p:nvSpPr>
        <p:spPr>
          <a:xfrm>
            <a:off x="1402220" y="2162646"/>
            <a:ext cx="5857224" cy="673200"/>
          </a:xfrm>
        </p:spPr>
        <p:txBody>
          <a:bodyPr/>
          <a:lstStyle/>
          <a:p>
            <a:r>
              <a:rPr lang="en-US" dirty="0"/>
              <a:t>Other Valve Symbols (Less Common)</a:t>
            </a:r>
          </a:p>
        </p:txBody>
      </p:sp>
      <p:sp>
        <p:nvSpPr>
          <p:cNvPr id="4" name="Date Placeholder 3">
            <a:extLst>
              <a:ext uri="{FF2B5EF4-FFF2-40B4-BE49-F238E27FC236}">
                <a16:creationId xmlns:a16="http://schemas.microsoft.com/office/drawing/2014/main" id="{A618033E-DD42-4BEB-A9BA-F882CD9A534D}"/>
              </a:ext>
            </a:extLst>
          </p:cNvPr>
          <p:cNvSpPr>
            <a:spLocks noGrp="1"/>
          </p:cNvSpPr>
          <p:nvPr>
            <p:ph type="dt" sz="half" idx="10"/>
          </p:nvPr>
        </p:nvSpPr>
        <p:spPr/>
        <p:txBody>
          <a:bodyPr/>
          <a:lstStyle/>
          <a:p>
            <a:fld id="{86AB0AA7-849D-4D14-AC64-52377509AA41}" type="datetime1">
              <a:rPr lang="en-US" smtClean="0"/>
              <a:t>4/8/2019</a:t>
            </a:fld>
            <a:endParaRPr lang="en-US" dirty="0"/>
          </a:p>
        </p:txBody>
      </p:sp>
      <p:sp>
        <p:nvSpPr>
          <p:cNvPr id="5" name="Footer Placeholder 4">
            <a:extLst>
              <a:ext uri="{FF2B5EF4-FFF2-40B4-BE49-F238E27FC236}">
                <a16:creationId xmlns:a16="http://schemas.microsoft.com/office/drawing/2014/main" id="{7EFFBE23-C134-4457-8F25-9AFA99F8B1C2}"/>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5D335629-D588-40E7-A837-F68B180DCDDE}"/>
              </a:ext>
            </a:extLst>
          </p:cNvPr>
          <p:cNvSpPr>
            <a:spLocks noGrp="1"/>
          </p:cNvSpPr>
          <p:nvPr>
            <p:ph type="sldNum" sz="quarter" idx="12"/>
          </p:nvPr>
        </p:nvSpPr>
        <p:spPr/>
        <p:txBody>
          <a:bodyPr/>
          <a:lstStyle/>
          <a:p>
            <a:fld id="{6D22F896-40B5-4ADD-8801-0D06FADFA095}" type="slidenum">
              <a:rPr lang="en-US" smtClean="0"/>
              <a:t>21</a:t>
            </a:fld>
            <a:endParaRPr lang="en-US" dirty="0"/>
          </a:p>
        </p:txBody>
      </p:sp>
      <p:pic>
        <p:nvPicPr>
          <p:cNvPr id="9" name="Picture 8">
            <a:extLst>
              <a:ext uri="{FF2B5EF4-FFF2-40B4-BE49-F238E27FC236}">
                <a16:creationId xmlns:a16="http://schemas.microsoft.com/office/drawing/2014/main" id="{704E84F4-34D3-4D44-BE2E-8B580834B2D8}"/>
              </a:ext>
            </a:extLst>
          </p:cNvPr>
          <p:cNvPicPr>
            <a:picLocks noChangeAspect="1"/>
          </p:cNvPicPr>
          <p:nvPr/>
        </p:nvPicPr>
        <p:blipFill>
          <a:blip r:embed="rId2"/>
          <a:stretch>
            <a:fillRect/>
          </a:stretch>
        </p:blipFill>
        <p:spPr>
          <a:xfrm>
            <a:off x="1698373" y="3032755"/>
            <a:ext cx="989400" cy="989400"/>
          </a:xfrm>
          <a:prstGeom prst="rect">
            <a:avLst/>
          </a:prstGeom>
        </p:spPr>
      </p:pic>
      <p:sp>
        <p:nvSpPr>
          <p:cNvPr id="10" name="TextBox 9">
            <a:extLst>
              <a:ext uri="{FF2B5EF4-FFF2-40B4-BE49-F238E27FC236}">
                <a16:creationId xmlns:a16="http://schemas.microsoft.com/office/drawing/2014/main" id="{E1DB9AE8-007B-4C03-B56B-42F85E6E0C43}"/>
              </a:ext>
            </a:extLst>
          </p:cNvPr>
          <p:cNvSpPr txBox="1"/>
          <p:nvPr/>
        </p:nvSpPr>
        <p:spPr>
          <a:xfrm>
            <a:off x="1402220" y="4226513"/>
            <a:ext cx="2074127" cy="369332"/>
          </a:xfrm>
          <a:prstGeom prst="rect">
            <a:avLst/>
          </a:prstGeom>
          <a:noFill/>
        </p:spPr>
        <p:txBody>
          <a:bodyPr wrap="square" rtlCol="0">
            <a:spAutoFit/>
          </a:bodyPr>
          <a:lstStyle/>
          <a:p>
            <a:pPr marL="285750" indent="-285750">
              <a:buFont typeface="Arial" panose="020B0604020202020204" pitchFamily="34" charset="0"/>
              <a:buChar char="•"/>
            </a:pPr>
            <a:r>
              <a:rPr lang="en-US" dirty="0"/>
              <a:t>Angle Valve</a:t>
            </a:r>
          </a:p>
        </p:txBody>
      </p:sp>
      <p:pic>
        <p:nvPicPr>
          <p:cNvPr id="14" name="Picture 13">
            <a:extLst>
              <a:ext uri="{FF2B5EF4-FFF2-40B4-BE49-F238E27FC236}">
                <a16:creationId xmlns:a16="http://schemas.microsoft.com/office/drawing/2014/main" id="{6BA675DE-B7CF-4F01-97C8-E8A143620930}"/>
              </a:ext>
            </a:extLst>
          </p:cNvPr>
          <p:cNvPicPr>
            <a:picLocks noChangeAspect="1"/>
          </p:cNvPicPr>
          <p:nvPr/>
        </p:nvPicPr>
        <p:blipFill>
          <a:blip r:embed="rId3"/>
          <a:stretch>
            <a:fillRect/>
          </a:stretch>
        </p:blipFill>
        <p:spPr>
          <a:xfrm>
            <a:off x="4884234" y="3043903"/>
            <a:ext cx="1494263" cy="1135640"/>
          </a:xfrm>
          <a:prstGeom prst="rect">
            <a:avLst/>
          </a:prstGeom>
        </p:spPr>
      </p:pic>
      <p:sp>
        <p:nvSpPr>
          <p:cNvPr id="15" name="TextBox 14">
            <a:extLst>
              <a:ext uri="{FF2B5EF4-FFF2-40B4-BE49-F238E27FC236}">
                <a16:creationId xmlns:a16="http://schemas.microsoft.com/office/drawing/2014/main" id="{A46BA412-4BB8-4F45-98BE-E6BAD03AD2DB}"/>
              </a:ext>
            </a:extLst>
          </p:cNvPr>
          <p:cNvSpPr txBox="1"/>
          <p:nvPr/>
        </p:nvSpPr>
        <p:spPr>
          <a:xfrm>
            <a:off x="4081584" y="4235113"/>
            <a:ext cx="3367669" cy="369332"/>
          </a:xfrm>
          <a:prstGeom prst="rect">
            <a:avLst/>
          </a:prstGeom>
          <a:noFill/>
        </p:spPr>
        <p:txBody>
          <a:bodyPr wrap="square" rtlCol="0">
            <a:spAutoFit/>
          </a:bodyPr>
          <a:lstStyle/>
          <a:p>
            <a:pPr marL="285750" indent="-285750">
              <a:buFont typeface="Arial" panose="020B0604020202020204" pitchFamily="34" charset="0"/>
              <a:buChar char="•"/>
            </a:pPr>
            <a:r>
              <a:rPr lang="en-US" dirty="0"/>
              <a:t>Butterfly Valve or Damper</a:t>
            </a:r>
          </a:p>
        </p:txBody>
      </p:sp>
      <p:pic>
        <p:nvPicPr>
          <p:cNvPr id="16" name="Picture 15">
            <a:extLst>
              <a:ext uri="{FF2B5EF4-FFF2-40B4-BE49-F238E27FC236}">
                <a16:creationId xmlns:a16="http://schemas.microsoft.com/office/drawing/2014/main" id="{E7C97261-A5BE-49D1-82D2-95DE85C73E09}"/>
              </a:ext>
            </a:extLst>
          </p:cNvPr>
          <p:cNvPicPr>
            <a:picLocks noChangeAspect="1"/>
          </p:cNvPicPr>
          <p:nvPr/>
        </p:nvPicPr>
        <p:blipFill>
          <a:blip r:embed="rId4"/>
          <a:stretch>
            <a:fillRect/>
          </a:stretch>
        </p:blipFill>
        <p:spPr>
          <a:xfrm>
            <a:off x="8574958" y="3117023"/>
            <a:ext cx="1315800" cy="989400"/>
          </a:xfrm>
          <a:prstGeom prst="rect">
            <a:avLst/>
          </a:prstGeom>
        </p:spPr>
      </p:pic>
      <p:sp>
        <p:nvSpPr>
          <p:cNvPr id="17" name="Rectangle 16">
            <a:extLst>
              <a:ext uri="{FF2B5EF4-FFF2-40B4-BE49-F238E27FC236}">
                <a16:creationId xmlns:a16="http://schemas.microsoft.com/office/drawing/2014/main" id="{C790F3D1-717A-4CA9-AFEA-FA1F418FF966}"/>
              </a:ext>
            </a:extLst>
          </p:cNvPr>
          <p:cNvSpPr/>
          <p:nvPr/>
        </p:nvSpPr>
        <p:spPr>
          <a:xfrm>
            <a:off x="8054490" y="4226513"/>
            <a:ext cx="2356735" cy="369332"/>
          </a:xfrm>
          <a:prstGeom prst="rect">
            <a:avLst/>
          </a:prstGeom>
        </p:spPr>
        <p:txBody>
          <a:bodyPr wrap="none">
            <a:spAutoFit/>
          </a:bodyPr>
          <a:lstStyle/>
          <a:p>
            <a:pPr marL="285750" indent="-285750">
              <a:buFont typeface="Arial" panose="020B0604020202020204" pitchFamily="34" charset="0"/>
              <a:buChar char="•"/>
            </a:pPr>
            <a:r>
              <a:rPr lang="en-US" dirty="0"/>
              <a:t>Three Way Valve</a:t>
            </a:r>
          </a:p>
        </p:txBody>
      </p:sp>
    </p:spTree>
    <p:extLst>
      <p:ext uri="{BB962C8B-B14F-4D97-AF65-F5344CB8AC3E}">
        <p14:creationId xmlns:p14="http://schemas.microsoft.com/office/powerpoint/2010/main" val="302686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
                                            <p:txEl>
                                              <p:pRg st="0" end="0"/>
                                            </p:txEl>
                                          </p:spTgt>
                                        </p:tgtEl>
                                        <p:attrNameLst>
                                          <p:attrName>style.visibility</p:attrName>
                                        </p:attrNameLst>
                                      </p:cBhvr>
                                      <p:to>
                                        <p:strVal val="visible"/>
                                      </p:to>
                                    </p:set>
                                    <p:animEffect transition="in" filter="fade">
                                      <p:cBhvr>
                                        <p:cTn id="14" dur="1000"/>
                                        <p:tgtEl>
                                          <p:spTgt spid="10">
                                            <p:txEl>
                                              <p:pRg st="0" end="0"/>
                                            </p:txEl>
                                          </p:spTgt>
                                        </p:tgtEl>
                                      </p:cBhvr>
                                    </p:animEffect>
                                    <p:anim calcmode="lin" valueType="num">
                                      <p:cBhvr>
                                        <p:cTn id="15"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FF88B-4F46-4044-8210-44233C955702}"/>
              </a:ext>
            </a:extLst>
          </p:cNvPr>
          <p:cNvSpPr>
            <a:spLocks noGrp="1"/>
          </p:cNvSpPr>
          <p:nvPr>
            <p:ph type="title"/>
          </p:nvPr>
        </p:nvSpPr>
        <p:spPr>
          <a:xfrm>
            <a:off x="685800" y="764373"/>
            <a:ext cx="10820400" cy="1293028"/>
          </a:xfrm>
        </p:spPr>
        <p:txBody>
          <a:bodyPr/>
          <a:lstStyle/>
          <a:p>
            <a:r>
              <a:rPr lang="en-US" dirty="0"/>
              <a:t>P&amp;ID field device symbols - Valves</a:t>
            </a:r>
          </a:p>
        </p:txBody>
      </p:sp>
      <p:sp>
        <p:nvSpPr>
          <p:cNvPr id="3" name="Content Placeholder 2">
            <a:extLst>
              <a:ext uri="{FF2B5EF4-FFF2-40B4-BE49-F238E27FC236}">
                <a16:creationId xmlns:a16="http://schemas.microsoft.com/office/drawing/2014/main" id="{AAA46929-CE02-46A0-A85F-C9D7C6C79E54}"/>
              </a:ext>
            </a:extLst>
          </p:cNvPr>
          <p:cNvSpPr>
            <a:spLocks noGrp="1"/>
          </p:cNvSpPr>
          <p:nvPr>
            <p:ph idx="1"/>
          </p:nvPr>
        </p:nvSpPr>
        <p:spPr>
          <a:xfrm>
            <a:off x="1402220" y="2162646"/>
            <a:ext cx="4084180" cy="480193"/>
          </a:xfrm>
        </p:spPr>
        <p:txBody>
          <a:bodyPr/>
          <a:lstStyle/>
          <a:p>
            <a:r>
              <a:rPr lang="en-US" dirty="0"/>
              <a:t>Manual Valve Symbol</a:t>
            </a:r>
          </a:p>
        </p:txBody>
      </p:sp>
      <p:sp>
        <p:nvSpPr>
          <p:cNvPr id="4" name="Date Placeholder 3">
            <a:extLst>
              <a:ext uri="{FF2B5EF4-FFF2-40B4-BE49-F238E27FC236}">
                <a16:creationId xmlns:a16="http://schemas.microsoft.com/office/drawing/2014/main" id="{A618033E-DD42-4BEB-A9BA-F882CD9A534D}"/>
              </a:ext>
            </a:extLst>
          </p:cNvPr>
          <p:cNvSpPr>
            <a:spLocks noGrp="1"/>
          </p:cNvSpPr>
          <p:nvPr>
            <p:ph type="dt" sz="half" idx="10"/>
          </p:nvPr>
        </p:nvSpPr>
        <p:spPr/>
        <p:txBody>
          <a:bodyPr/>
          <a:lstStyle/>
          <a:p>
            <a:fld id="{14BB8DD7-A39A-4FFD-889E-9B9F107104E5}" type="datetime1">
              <a:rPr lang="en-US" smtClean="0"/>
              <a:t>4/8/2019</a:t>
            </a:fld>
            <a:endParaRPr lang="en-US" dirty="0"/>
          </a:p>
        </p:txBody>
      </p:sp>
      <p:sp>
        <p:nvSpPr>
          <p:cNvPr id="5" name="Footer Placeholder 4">
            <a:extLst>
              <a:ext uri="{FF2B5EF4-FFF2-40B4-BE49-F238E27FC236}">
                <a16:creationId xmlns:a16="http://schemas.microsoft.com/office/drawing/2014/main" id="{7EFFBE23-C134-4457-8F25-9AFA99F8B1C2}"/>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5D335629-D588-40E7-A837-F68B180DCDDE}"/>
              </a:ext>
            </a:extLst>
          </p:cNvPr>
          <p:cNvSpPr>
            <a:spLocks noGrp="1"/>
          </p:cNvSpPr>
          <p:nvPr>
            <p:ph type="sldNum" sz="quarter" idx="12"/>
          </p:nvPr>
        </p:nvSpPr>
        <p:spPr/>
        <p:txBody>
          <a:bodyPr/>
          <a:lstStyle/>
          <a:p>
            <a:fld id="{6D22F896-40B5-4ADD-8801-0D06FADFA095}" type="slidenum">
              <a:rPr lang="en-US" smtClean="0"/>
              <a:t>22</a:t>
            </a:fld>
            <a:endParaRPr lang="en-US" dirty="0"/>
          </a:p>
        </p:txBody>
      </p:sp>
      <p:sp>
        <p:nvSpPr>
          <p:cNvPr id="11" name="TextBox 10">
            <a:extLst>
              <a:ext uri="{FF2B5EF4-FFF2-40B4-BE49-F238E27FC236}">
                <a16:creationId xmlns:a16="http://schemas.microsoft.com/office/drawing/2014/main" id="{119C74A9-EE03-4593-B30D-31413109F432}"/>
              </a:ext>
            </a:extLst>
          </p:cNvPr>
          <p:cNvSpPr txBox="1"/>
          <p:nvPr/>
        </p:nvSpPr>
        <p:spPr>
          <a:xfrm>
            <a:off x="2015582" y="4414573"/>
            <a:ext cx="5112836" cy="1754326"/>
          </a:xfrm>
          <a:prstGeom prst="rect">
            <a:avLst/>
          </a:prstGeom>
          <a:noFill/>
        </p:spPr>
        <p:txBody>
          <a:bodyPr wrap="square" rtlCol="0">
            <a:spAutoFit/>
          </a:bodyPr>
          <a:lstStyle/>
          <a:p>
            <a:pPr marL="285750" indent="-285750">
              <a:buFont typeface="Arial" panose="020B0604020202020204" pitchFamily="34" charset="0"/>
              <a:buChar char="•"/>
            </a:pPr>
            <a:r>
              <a:rPr lang="en-US" dirty="0"/>
              <a:t>Manually operated</a:t>
            </a:r>
          </a:p>
          <a:p>
            <a:pPr marL="285750" indent="-285750">
              <a:buFont typeface="Arial" panose="020B0604020202020204" pitchFamily="34" charset="0"/>
              <a:buChar char="•"/>
            </a:pPr>
            <a:r>
              <a:rPr lang="en-US" dirty="0"/>
              <a:t>Operator adjustable during normal operations</a:t>
            </a:r>
          </a:p>
          <a:p>
            <a:pPr marL="742950" lvl="1" indent="-285750">
              <a:buFont typeface="Arial" panose="020B0604020202020204" pitchFamily="34" charset="0"/>
              <a:buChar char="•"/>
            </a:pPr>
            <a:r>
              <a:rPr lang="en-US" dirty="0"/>
              <a:t>Throttling Service</a:t>
            </a:r>
          </a:p>
          <a:p>
            <a:pPr marL="285750" indent="-285750">
              <a:buFont typeface="Arial" panose="020B0604020202020204" pitchFamily="34" charset="0"/>
              <a:buChar char="•"/>
            </a:pPr>
            <a:r>
              <a:rPr lang="en-US" dirty="0"/>
              <a:t>Normally shown “open”</a:t>
            </a:r>
          </a:p>
          <a:p>
            <a:endParaRPr lang="en-US" dirty="0"/>
          </a:p>
        </p:txBody>
      </p:sp>
      <p:pic>
        <p:nvPicPr>
          <p:cNvPr id="9" name="Picture 8">
            <a:extLst>
              <a:ext uri="{FF2B5EF4-FFF2-40B4-BE49-F238E27FC236}">
                <a16:creationId xmlns:a16="http://schemas.microsoft.com/office/drawing/2014/main" id="{7837F115-52DE-4349-8529-134940ECAE29}"/>
              </a:ext>
            </a:extLst>
          </p:cNvPr>
          <p:cNvPicPr>
            <a:picLocks noChangeAspect="1"/>
          </p:cNvPicPr>
          <p:nvPr/>
        </p:nvPicPr>
        <p:blipFill>
          <a:blip r:embed="rId2"/>
          <a:stretch>
            <a:fillRect/>
          </a:stretch>
        </p:blipFill>
        <p:spPr>
          <a:xfrm>
            <a:off x="3430880" y="2959093"/>
            <a:ext cx="1315800" cy="989400"/>
          </a:xfrm>
          <a:prstGeom prst="rect">
            <a:avLst/>
          </a:prstGeom>
        </p:spPr>
      </p:pic>
    </p:spTree>
    <p:extLst>
      <p:ext uri="{BB962C8B-B14F-4D97-AF65-F5344CB8AC3E}">
        <p14:creationId xmlns:p14="http://schemas.microsoft.com/office/powerpoint/2010/main" val="2542151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11">
                                            <p:txEl>
                                              <p:pRg st="0" end="0"/>
                                            </p:txEl>
                                          </p:spTgt>
                                        </p:tgtEl>
                                        <p:attrNameLst>
                                          <p:attrName>style.visibility</p:attrName>
                                        </p:attrNameLst>
                                      </p:cBhvr>
                                      <p:to>
                                        <p:strVal val="visible"/>
                                      </p:to>
                                    </p:set>
                                    <p:animEffect transition="in" filter="barn(inVertical)">
                                      <p:cBhvr>
                                        <p:cTn id="14" dur="500"/>
                                        <p:tgtEl>
                                          <p:spTgt spid="11">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animEffect transition="in" filter="barn(inVertical)">
                                      <p:cBhvr>
                                        <p:cTn id="19" dur="500"/>
                                        <p:tgtEl>
                                          <p:spTgt spid="11">
                                            <p:txEl>
                                              <p:pRg st="1" end="1"/>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11">
                                            <p:txEl>
                                              <p:pRg st="2" end="2"/>
                                            </p:txEl>
                                          </p:spTgt>
                                        </p:tgtEl>
                                        <p:attrNameLst>
                                          <p:attrName>style.visibility</p:attrName>
                                        </p:attrNameLst>
                                      </p:cBhvr>
                                      <p:to>
                                        <p:strVal val="visible"/>
                                      </p:to>
                                    </p:set>
                                    <p:animEffect transition="in" filter="barn(inVertical)">
                                      <p:cBhvr>
                                        <p:cTn id="22" dur="500"/>
                                        <p:tgtEl>
                                          <p:spTgt spid="1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11">
                                            <p:txEl>
                                              <p:pRg st="3" end="3"/>
                                            </p:txEl>
                                          </p:spTgt>
                                        </p:tgtEl>
                                        <p:attrNameLst>
                                          <p:attrName>style.visibility</p:attrName>
                                        </p:attrNameLst>
                                      </p:cBhvr>
                                      <p:to>
                                        <p:strVal val="visible"/>
                                      </p:to>
                                    </p:set>
                                    <p:animEffect transition="in" filter="barn(inVertical)">
                                      <p:cBhvr>
                                        <p:cTn id="27" dur="5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FF88B-4F46-4044-8210-44233C955702}"/>
              </a:ext>
            </a:extLst>
          </p:cNvPr>
          <p:cNvSpPr>
            <a:spLocks noGrp="1"/>
          </p:cNvSpPr>
          <p:nvPr>
            <p:ph type="title"/>
          </p:nvPr>
        </p:nvSpPr>
        <p:spPr>
          <a:xfrm>
            <a:off x="685800" y="764373"/>
            <a:ext cx="10820400" cy="1293028"/>
          </a:xfrm>
        </p:spPr>
        <p:txBody>
          <a:bodyPr/>
          <a:lstStyle/>
          <a:p>
            <a:r>
              <a:rPr lang="en-US" dirty="0"/>
              <a:t>P&amp;ID field device symbols - Valves</a:t>
            </a:r>
          </a:p>
        </p:txBody>
      </p:sp>
      <p:sp>
        <p:nvSpPr>
          <p:cNvPr id="3" name="Content Placeholder 2">
            <a:extLst>
              <a:ext uri="{FF2B5EF4-FFF2-40B4-BE49-F238E27FC236}">
                <a16:creationId xmlns:a16="http://schemas.microsoft.com/office/drawing/2014/main" id="{AAA46929-CE02-46A0-A85F-C9D7C6C79E54}"/>
              </a:ext>
            </a:extLst>
          </p:cNvPr>
          <p:cNvSpPr>
            <a:spLocks noGrp="1"/>
          </p:cNvSpPr>
          <p:nvPr>
            <p:ph idx="1"/>
          </p:nvPr>
        </p:nvSpPr>
        <p:spPr>
          <a:xfrm>
            <a:off x="1402220" y="2162646"/>
            <a:ext cx="4084180" cy="480193"/>
          </a:xfrm>
        </p:spPr>
        <p:txBody>
          <a:bodyPr/>
          <a:lstStyle/>
          <a:p>
            <a:r>
              <a:rPr lang="en-US" dirty="0"/>
              <a:t>Automatic Valve Symbols</a:t>
            </a:r>
          </a:p>
        </p:txBody>
      </p:sp>
      <p:sp>
        <p:nvSpPr>
          <p:cNvPr id="4" name="Date Placeholder 3">
            <a:extLst>
              <a:ext uri="{FF2B5EF4-FFF2-40B4-BE49-F238E27FC236}">
                <a16:creationId xmlns:a16="http://schemas.microsoft.com/office/drawing/2014/main" id="{A618033E-DD42-4BEB-A9BA-F882CD9A534D}"/>
              </a:ext>
            </a:extLst>
          </p:cNvPr>
          <p:cNvSpPr>
            <a:spLocks noGrp="1"/>
          </p:cNvSpPr>
          <p:nvPr>
            <p:ph type="dt" sz="half" idx="10"/>
          </p:nvPr>
        </p:nvSpPr>
        <p:spPr/>
        <p:txBody>
          <a:bodyPr/>
          <a:lstStyle/>
          <a:p>
            <a:fld id="{79DB3E23-60AD-4E62-9D26-D64ABDCE5B97}" type="datetime1">
              <a:rPr lang="en-US" smtClean="0"/>
              <a:t>4/8/2019</a:t>
            </a:fld>
            <a:endParaRPr lang="en-US" dirty="0"/>
          </a:p>
        </p:txBody>
      </p:sp>
      <p:sp>
        <p:nvSpPr>
          <p:cNvPr id="5" name="Footer Placeholder 4">
            <a:extLst>
              <a:ext uri="{FF2B5EF4-FFF2-40B4-BE49-F238E27FC236}">
                <a16:creationId xmlns:a16="http://schemas.microsoft.com/office/drawing/2014/main" id="{7EFFBE23-C134-4457-8F25-9AFA99F8B1C2}"/>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5D335629-D588-40E7-A837-F68B180DCDDE}"/>
              </a:ext>
            </a:extLst>
          </p:cNvPr>
          <p:cNvSpPr>
            <a:spLocks noGrp="1"/>
          </p:cNvSpPr>
          <p:nvPr>
            <p:ph type="sldNum" sz="quarter" idx="12"/>
          </p:nvPr>
        </p:nvSpPr>
        <p:spPr/>
        <p:txBody>
          <a:bodyPr/>
          <a:lstStyle/>
          <a:p>
            <a:fld id="{6D22F896-40B5-4ADD-8801-0D06FADFA095}" type="slidenum">
              <a:rPr lang="en-US" smtClean="0"/>
              <a:t>23</a:t>
            </a:fld>
            <a:endParaRPr lang="en-US" dirty="0"/>
          </a:p>
        </p:txBody>
      </p:sp>
      <p:sp>
        <p:nvSpPr>
          <p:cNvPr id="11" name="TextBox 10">
            <a:extLst>
              <a:ext uri="{FF2B5EF4-FFF2-40B4-BE49-F238E27FC236}">
                <a16:creationId xmlns:a16="http://schemas.microsoft.com/office/drawing/2014/main" id="{119C74A9-EE03-4593-B30D-31413109F432}"/>
              </a:ext>
            </a:extLst>
          </p:cNvPr>
          <p:cNvSpPr txBox="1"/>
          <p:nvPr/>
        </p:nvSpPr>
        <p:spPr>
          <a:xfrm>
            <a:off x="1282391" y="4408340"/>
            <a:ext cx="3568390" cy="923330"/>
          </a:xfrm>
          <a:prstGeom prst="rect">
            <a:avLst/>
          </a:prstGeom>
          <a:noFill/>
        </p:spPr>
        <p:txBody>
          <a:bodyPr wrap="square" rtlCol="0">
            <a:spAutoFit/>
          </a:bodyPr>
          <a:lstStyle/>
          <a:p>
            <a:pPr marL="285750" indent="-285750">
              <a:buFont typeface="Arial" panose="020B0604020202020204" pitchFamily="34" charset="0"/>
              <a:buChar char="•"/>
            </a:pPr>
            <a:r>
              <a:rPr lang="en-US" dirty="0"/>
              <a:t>Spring and Diaphragm, Air Operated Control Valve</a:t>
            </a:r>
          </a:p>
          <a:p>
            <a:endParaRPr lang="en-US" dirty="0"/>
          </a:p>
        </p:txBody>
      </p:sp>
      <p:pic>
        <p:nvPicPr>
          <p:cNvPr id="7" name="Picture 6">
            <a:extLst>
              <a:ext uri="{FF2B5EF4-FFF2-40B4-BE49-F238E27FC236}">
                <a16:creationId xmlns:a16="http://schemas.microsoft.com/office/drawing/2014/main" id="{67F4A189-F766-497B-ADAB-1DA0E0CEB59D}"/>
              </a:ext>
            </a:extLst>
          </p:cNvPr>
          <p:cNvPicPr>
            <a:picLocks noChangeAspect="1"/>
          </p:cNvPicPr>
          <p:nvPr/>
        </p:nvPicPr>
        <p:blipFill>
          <a:blip r:embed="rId2"/>
          <a:stretch>
            <a:fillRect/>
          </a:stretch>
        </p:blipFill>
        <p:spPr>
          <a:xfrm>
            <a:off x="2006110" y="3125423"/>
            <a:ext cx="1438200" cy="1081200"/>
          </a:xfrm>
          <a:prstGeom prst="rect">
            <a:avLst/>
          </a:prstGeom>
        </p:spPr>
      </p:pic>
      <p:sp>
        <p:nvSpPr>
          <p:cNvPr id="9" name="TextBox 8">
            <a:extLst>
              <a:ext uri="{FF2B5EF4-FFF2-40B4-BE49-F238E27FC236}">
                <a16:creationId xmlns:a16="http://schemas.microsoft.com/office/drawing/2014/main" id="{59BC2512-3975-4739-8631-A95C27CF82A2}"/>
              </a:ext>
            </a:extLst>
          </p:cNvPr>
          <p:cNvSpPr txBox="1"/>
          <p:nvPr/>
        </p:nvSpPr>
        <p:spPr>
          <a:xfrm>
            <a:off x="6339028" y="2427806"/>
            <a:ext cx="4817327" cy="2308324"/>
          </a:xfrm>
          <a:prstGeom prst="rect">
            <a:avLst/>
          </a:prstGeom>
          <a:noFill/>
        </p:spPr>
        <p:txBody>
          <a:bodyPr wrap="square" rtlCol="0">
            <a:spAutoFit/>
          </a:bodyPr>
          <a:lstStyle/>
          <a:p>
            <a:pPr marL="285750" indent="-285750">
              <a:buFont typeface="Arial" panose="020B0604020202020204" pitchFamily="34" charset="0"/>
              <a:buChar char="•"/>
            </a:pPr>
            <a:r>
              <a:rPr lang="en-US" dirty="0"/>
              <a:t>Most common control valve actuator construction </a:t>
            </a:r>
          </a:p>
          <a:p>
            <a:pPr marL="285750" indent="-285750">
              <a:buFont typeface="Arial" panose="020B0604020202020204" pitchFamily="34" charset="0"/>
              <a:buChar char="•"/>
            </a:pPr>
            <a:r>
              <a:rPr lang="en-US" dirty="0"/>
              <a:t>Has an inherent fail position on loss of air noted below symbol or “up/down” arrow</a:t>
            </a:r>
          </a:p>
          <a:p>
            <a:pPr marL="742950" lvl="1" indent="-285750">
              <a:buFont typeface="Arial" panose="020B0604020202020204" pitchFamily="34" charset="0"/>
              <a:buChar char="•"/>
            </a:pPr>
            <a:r>
              <a:rPr lang="en-US" dirty="0"/>
              <a:t>FC = Fail Closed</a:t>
            </a:r>
          </a:p>
          <a:p>
            <a:pPr marL="742950" lvl="1" indent="-285750">
              <a:buFont typeface="Arial" panose="020B0604020202020204" pitchFamily="34" charset="0"/>
              <a:buChar char="•"/>
            </a:pPr>
            <a:r>
              <a:rPr lang="en-US" dirty="0"/>
              <a:t>FO = Fail Open</a:t>
            </a:r>
          </a:p>
          <a:p>
            <a:pPr marL="742950" lvl="1" indent="-285750">
              <a:buFont typeface="Arial" panose="020B0604020202020204" pitchFamily="34" charset="0"/>
              <a:buChar char="•"/>
            </a:pPr>
            <a:r>
              <a:rPr lang="en-US" dirty="0"/>
              <a:t>FL = Fail Locked or “in Place”</a:t>
            </a:r>
          </a:p>
        </p:txBody>
      </p:sp>
      <p:pic>
        <p:nvPicPr>
          <p:cNvPr id="12" name="Picture 11">
            <a:extLst>
              <a:ext uri="{FF2B5EF4-FFF2-40B4-BE49-F238E27FC236}">
                <a16:creationId xmlns:a16="http://schemas.microsoft.com/office/drawing/2014/main" id="{35EBF12E-0CCE-45AA-9695-B9B03977B38F}"/>
              </a:ext>
            </a:extLst>
          </p:cNvPr>
          <p:cNvPicPr>
            <a:picLocks noChangeAspect="1"/>
          </p:cNvPicPr>
          <p:nvPr/>
        </p:nvPicPr>
        <p:blipFill>
          <a:blip r:embed="rId3"/>
          <a:stretch>
            <a:fillRect/>
          </a:stretch>
        </p:blipFill>
        <p:spPr>
          <a:xfrm>
            <a:off x="9014365" y="4822322"/>
            <a:ext cx="904881" cy="1120329"/>
          </a:xfrm>
          <a:prstGeom prst="rect">
            <a:avLst/>
          </a:prstGeom>
        </p:spPr>
      </p:pic>
      <p:pic>
        <p:nvPicPr>
          <p:cNvPr id="13" name="Picture 12">
            <a:extLst>
              <a:ext uri="{FF2B5EF4-FFF2-40B4-BE49-F238E27FC236}">
                <a16:creationId xmlns:a16="http://schemas.microsoft.com/office/drawing/2014/main" id="{70F636F5-4AA6-44E1-A7A8-7F0C2F85ADCE}"/>
              </a:ext>
            </a:extLst>
          </p:cNvPr>
          <p:cNvPicPr>
            <a:picLocks noChangeAspect="1"/>
          </p:cNvPicPr>
          <p:nvPr/>
        </p:nvPicPr>
        <p:blipFill>
          <a:blip r:embed="rId4"/>
          <a:stretch>
            <a:fillRect/>
          </a:stretch>
        </p:blipFill>
        <p:spPr>
          <a:xfrm>
            <a:off x="7078943" y="4804235"/>
            <a:ext cx="904880" cy="1378865"/>
          </a:xfrm>
          <a:prstGeom prst="rect">
            <a:avLst/>
          </a:prstGeom>
        </p:spPr>
      </p:pic>
    </p:spTree>
    <p:extLst>
      <p:ext uri="{BB962C8B-B14F-4D97-AF65-F5344CB8AC3E}">
        <p14:creationId xmlns:p14="http://schemas.microsoft.com/office/powerpoint/2010/main" val="3753469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Effect transition="in" filter="wheel(1)">
                                      <p:cBhvr>
                                        <p:cTn id="12" dur="2000"/>
                                        <p:tgtEl>
                                          <p:spTgt spid="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heel(1)">
                                      <p:cBhvr>
                                        <p:cTn id="17" dur="2000"/>
                                        <p:tgtEl>
                                          <p:spTgt spid="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9">
                                            <p:txEl>
                                              <p:pRg st="1" end="1"/>
                                            </p:txEl>
                                          </p:spTgt>
                                        </p:tgtEl>
                                        <p:attrNameLst>
                                          <p:attrName>style.visibility</p:attrName>
                                        </p:attrNameLst>
                                      </p:cBhvr>
                                      <p:to>
                                        <p:strVal val="visible"/>
                                      </p:to>
                                    </p:set>
                                    <p:animEffect transition="in" filter="wheel(1)">
                                      <p:cBhvr>
                                        <p:cTn id="22" dur="2000"/>
                                        <p:tgtEl>
                                          <p:spTgt spid="9">
                                            <p:txEl>
                                              <p:pRg st="1" end="1"/>
                                            </p:txEl>
                                          </p:spTgt>
                                        </p:tgtEl>
                                      </p:cBhvr>
                                    </p:animEffect>
                                  </p:childTnLst>
                                </p:cTn>
                              </p:par>
                              <p:par>
                                <p:cTn id="23" presetID="21" presetClass="entr" presetSubtype="1" fill="hold" nodeType="with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animEffect transition="in" filter="wheel(1)">
                                      <p:cBhvr>
                                        <p:cTn id="25" dur="2000"/>
                                        <p:tgtEl>
                                          <p:spTgt spid="9">
                                            <p:txEl>
                                              <p:pRg st="2" end="2"/>
                                            </p:txEl>
                                          </p:spTgt>
                                        </p:tgtEl>
                                      </p:cBhvr>
                                    </p:animEffect>
                                  </p:childTnLst>
                                </p:cTn>
                              </p:par>
                              <p:par>
                                <p:cTn id="26" presetID="21" presetClass="entr" presetSubtype="1" fill="hold" nodeType="withEffect">
                                  <p:stCondLst>
                                    <p:cond delay="0"/>
                                  </p:stCondLst>
                                  <p:childTnLst>
                                    <p:set>
                                      <p:cBhvr>
                                        <p:cTn id="27" dur="1" fill="hold">
                                          <p:stCondLst>
                                            <p:cond delay="0"/>
                                          </p:stCondLst>
                                        </p:cTn>
                                        <p:tgtEl>
                                          <p:spTgt spid="9">
                                            <p:txEl>
                                              <p:pRg st="3" end="3"/>
                                            </p:txEl>
                                          </p:spTgt>
                                        </p:tgtEl>
                                        <p:attrNameLst>
                                          <p:attrName>style.visibility</p:attrName>
                                        </p:attrNameLst>
                                      </p:cBhvr>
                                      <p:to>
                                        <p:strVal val="visible"/>
                                      </p:to>
                                    </p:set>
                                    <p:animEffect transition="in" filter="wheel(1)">
                                      <p:cBhvr>
                                        <p:cTn id="28" dur="2000"/>
                                        <p:tgtEl>
                                          <p:spTgt spid="9">
                                            <p:txEl>
                                              <p:pRg st="3" end="3"/>
                                            </p:txEl>
                                          </p:spTgt>
                                        </p:tgtEl>
                                      </p:cBhvr>
                                    </p:animEffect>
                                  </p:childTnLst>
                                </p:cTn>
                              </p:par>
                              <p:par>
                                <p:cTn id="29" presetID="21" presetClass="entr" presetSubtype="1" fill="hold" nodeType="with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animEffect transition="in" filter="wheel(1)">
                                      <p:cBhvr>
                                        <p:cTn id="31" dur="2000"/>
                                        <p:tgtEl>
                                          <p:spTgt spid="9">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down)">
                                      <p:cBhvr>
                                        <p:cTn id="36" dur="500"/>
                                        <p:tgtEl>
                                          <p:spTgt spid="13"/>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down)">
                                      <p:cBhvr>
                                        <p:cTn id="4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46F4A-CD5C-4BE3-AF2A-A1B340519F11}"/>
              </a:ext>
            </a:extLst>
          </p:cNvPr>
          <p:cNvSpPr>
            <a:spLocks noGrp="1"/>
          </p:cNvSpPr>
          <p:nvPr>
            <p:ph type="title"/>
          </p:nvPr>
        </p:nvSpPr>
        <p:spPr>
          <a:xfrm>
            <a:off x="1929162" y="764373"/>
            <a:ext cx="9577038" cy="1293028"/>
          </a:xfrm>
        </p:spPr>
        <p:txBody>
          <a:bodyPr/>
          <a:lstStyle/>
          <a:p>
            <a:r>
              <a:rPr lang="en-US" dirty="0"/>
              <a:t>P&amp;ID field device symbols - Valves</a:t>
            </a:r>
          </a:p>
        </p:txBody>
      </p:sp>
      <p:sp>
        <p:nvSpPr>
          <p:cNvPr id="3" name="Content Placeholder 2">
            <a:extLst>
              <a:ext uri="{FF2B5EF4-FFF2-40B4-BE49-F238E27FC236}">
                <a16:creationId xmlns:a16="http://schemas.microsoft.com/office/drawing/2014/main" id="{1940EC4C-B624-4949-93C7-0293A6B2F046}"/>
              </a:ext>
            </a:extLst>
          </p:cNvPr>
          <p:cNvSpPr>
            <a:spLocks noGrp="1"/>
          </p:cNvSpPr>
          <p:nvPr>
            <p:ph idx="1"/>
          </p:nvPr>
        </p:nvSpPr>
        <p:spPr>
          <a:xfrm>
            <a:off x="685800" y="2163336"/>
            <a:ext cx="5001322" cy="365125"/>
          </a:xfrm>
        </p:spPr>
        <p:txBody>
          <a:bodyPr>
            <a:normAutofit fontScale="77500" lnSpcReduction="20000"/>
          </a:bodyPr>
          <a:lstStyle/>
          <a:p>
            <a:r>
              <a:rPr lang="en-US" dirty="0"/>
              <a:t>Other Automatic (Powered) Valve Symbols</a:t>
            </a:r>
          </a:p>
          <a:p>
            <a:endParaRPr lang="en-US" dirty="0"/>
          </a:p>
        </p:txBody>
      </p:sp>
      <p:sp>
        <p:nvSpPr>
          <p:cNvPr id="4" name="Date Placeholder 3">
            <a:extLst>
              <a:ext uri="{FF2B5EF4-FFF2-40B4-BE49-F238E27FC236}">
                <a16:creationId xmlns:a16="http://schemas.microsoft.com/office/drawing/2014/main" id="{D9229499-3BDC-4FC7-B802-2232AF51BF55}"/>
              </a:ext>
            </a:extLst>
          </p:cNvPr>
          <p:cNvSpPr>
            <a:spLocks noGrp="1"/>
          </p:cNvSpPr>
          <p:nvPr>
            <p:ph type="dt" sz="half" idx="10"/>
          </p:nvPr>
        </p:nvSpPr>
        <p:spPr/>
        <p:txBody>
          <a:bodyPr/>
          <a:lstStyle/>
          <a:p>
            <a:fld id="{B075E70B-E94E-41CD-93BC-4594307C31E1}" type="datetime1">
              <a:rPr lang="en-US" smtClean="0"/>
              <a:t>4/8/2019</a:t>
            </a:fld>
            <a:endParaRPr lang="en-US" dirty="0"/>
          </a:p>
        </p:txBody>
      </p:sp>
      <p:sp>
        <p:nvSpPr>
          <p:cNvPr id="5" name="Footer Placeholder 4">
            <a:extLst>
              <a:ext uri="{FF2B5EF4-FFF2-40B4-BE49-F238E27FC236}">
                <a16:creationId xmlns:a16="http://schemas.microsoft.com/office/drawing/2014/main" id="{10F4814D-7F0D-427D-9EE0-FFE3AC9F8B1E}"/>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19E9F75B-1DBD-47A0-A5CB-3184209A7479}"/>
              </a:ext>
            </a:extLst>
          </p:cNvPr>
          <p:cNvSpPr>
            <a:spLocks noGrp="1"/>
          </p:cNvSpPr>
          <p:nvPr>
            <p:ph type="sldNum" sz="quarter" idx="12"/>
          </p:nvPr>
        </p:nvSpPr>
        <p:spPr/>
        <p:txBody>
          <a:bodyPr/>
          <a:lstStyle/>
          <a:p>
            <a:fld id="{6D22F896-40B5-4ADD-8801-0D06FADFA095}" type="slidenum">
              <a:rPr lang="en-US" smtClean="0"/>
              <a:t>24</a:t>
            </a:fld>
            <a:endParaRPr lang="en-US" dirty="0"/>
          </a:p>
        </p:txBody>
      </p:sp>
      <p:pic>
        <p:nvPicPr>
          <p:cNvPr id="7" name="Picture 6">
            <a:extLst>
              <a:ext uri="{FF2B5EF4-FFF2-40B4-BE49-F238E27FC236}">
                <a16:creationId xmlns:a16="http://schemas.microsoft.com/office/drawing/2014/main" id="{35B61F35-9AAE-45AF-B003-8F681FAF2CFE}"/>
              </a:ext>
            </a:extLst>
          </p:cNvPr>
          <p:cNvPicPr>
            <a:picLocks noChangeAspect="1"/>
          </p:cNvPicPr>
          <p:nvPr/>
        </p:nvPicPr>
        <p:blipFill>
          <a:blip r:embed="rId2"/>
          <a:stretch>
            <a:fillRect/>
          </a:stretch>
        </p:blipFill>
        <p:spPr>
          <a:xfrm>
            <a:off x="807104" y="2605362"/>
            <a:ext cx="1315800" cy="1213800"/>
          </a:xfrm>
          <a:prstGeom prst="rect">
            <a:avLst/>
          </a:prstGeom>
        </p:spPr>
      </p:pic>
      <p:sp>
        <p:nvSpPr>
          <p:cNvPr id="8" name="TextBox 7">
            <a:extLst>
              <a:ext uri="{FF2B5EF4-FFF2-40B4-BE49-F238E27FC236}">
                <a16:creationId xmlns:a16="http://schemas.microsoft.com/office/drawing/2014/main" id="{326A13D0-72F7-4DC2-A5EB-413A9E5D88E5}"/>
              </a:ext>
            </a:extLst>
          </p:cNvPr>
          <p:cNvSpPr txBox="1"/>
          <p:nvPr/>
        </p:nvSpPr>
        <p:spPr>
          <a:xfrm>
            <a:off x="685800" y="3834449"/>
            <a:ext cx="1475084" cy="338554"/>
          </a:xfrm>
          <a:prstGeom prst="rect">
            <a:avLst/>
          </a:prstGeom>
          <a:noFill/>
        </p:spPr>
        <p:txBody>
          <a:bodyPr wrap="none" rtlCol="0">
            <a:spAutoFit/>
          </a:bodyPr>
          <a:lstStyle/>
          <a:p>
            <a:r>
              <a:rPr lang="en-US" sz="1600" dirty="0"/>
              <a:t>Basic Symbol</a:t>
            </a:r>
          </a:p>
        </p:txBody>
      </p:sp>
      <p:sp>
        <p:nvSpPr>
          <p:cNvPr id="9" name="TextBox 8">
            <a:extLst>
              <a:ext uri="{FF2B5EF4-FFF2-40B4-BE49-F238E27FC236}">
                <a16:creationId xmlns:a16="http://schemas.microsoft.com/office/drawing/2014/main" id="{90A4012E-659A-484E-8723-E525BB70D3F5}"/>
              </a:ext>
            </a:extLst>
          </p:cNvPr>
          <p:cNvSpPr txBox="1"/>
          <p:nvPr/>
        </p:nvSpPr>
        <p:spPr>
          <a:xfrm>
            <a:off x="491768" y="4203781"/>
            <a:ext cx="2403088" cy="1077218"/>
          </a:xfrm>
          <a:prstGeom prst="rect">
            <a:avLst/>
          </a:prstGeom>
          <a:noFill/>
        </p:spPr>
        <p:txBody>
          <a:bodyPr wrap="square" rtlCol="0">
            <a:spAutoFit/>
          </a:bodyPr>
          <a:lstStyle/>
          <a:p>
            <a:pPr marL="285750" indent="-285750">
              <a:buFont typeface="Arial" panose="020B0604020202020204" pitchFamily="34" charset="0"/>
              <a:buChar char="•"/>
            </a:pPr>
            <a:r>
              <a:rPr lang="en-US" sz="1600" dirty="0"/>
              <a:t>When shown as above: assumed to be pneumatic cylinder actuator</a:t>
            </a:r>
          </a:p>
        </p:txBody>
      </p:sp>
      <p:pic>
        <p:nvPicPr>
          <p:cNvPr id="10" name="Picture 9">
            <a:extLst>
              <a:ext uri="{FF2B5EF4-FFF2-40B4-BE49-F238E27FC236}">
                <a16:creationId xmlns:a16="http://schemas.microsoft.com/office/drawing/2014/main" id="{E530B5FC-AC04-4B6B-BF2A-C25822476A9D}"/>
              </a:ext>
            </a:extLst>
          </p:cNvPr>
          <p:cNvPicPr>
            <a:picLocks noChangeAspect="1"/>
          </p:cNvPicPr>
          <p:nvPr/>
        </p:nvPicPr>
        <p:blipFill>
          <a:blip r:embed="rId3"/>
          <a:stretch>
            <a:fillRect/>
          </a:stretch>
        </p:blipFill>
        <p:spPr>
          <a:xfrm>
            <a:off x="5678108" y="2665267"/>
            <a:ext cx="1315801" cy="1217340"/>
          </a:xfrm>
          <a:prstGeom prst="rect">
            <a:avLst/>
          </a:prstGeom>
        </p:spPr>
      </p:pic>
      <p:sp>
        <p:nvSpPr>
          <p:cNvPr id="11" name="TextBox 10">
            <a:extLst>
              <a:ext uri="{FF2B5EF4-FFF2-40B4-BE49-F238E27FC236}">
                <a16:creationId xmlns:a16="http://schemas.microsoft.com/office/drawing/2014/main" id="{EA22054D-EB83-4A46-B18C-8DF055160FCB}"/>
              </a:ext>
            </a:extLst>
          </p:cNvPr>
          <p:cNvSpPr txBox="1"/>
          <p:nvPr/>
        </p:nvSpPr>
        <p:spPr>
          <a:xfrm>
            <a:off x="5355522" y="4003497"/>
            <a:ext cx="2152184" cy="338554"/>
          </a:xfrm>
          <a:prstGeom prst="rect">
            <a:avLst/>
          </a:prstGeom>
          <a:noFill/>
        </p:spPr>
        <p:txBody>
          <a:bodyPr wrap="square" rtlCol="0">
            <a:spAutoFit/>
          </a:bodyPr>
          <a:lstStyle/>
          <a:p>
            <a:pPr marL="285750" indent="-285750">
              <a:buFont typeface="Arial" panose="020B0604020202020204" pitchFamily="34" charset="0"/>
              <a:buChar char="•"/>
            </a:pPr>
            <a:r>
              <a:rPr lang="en-US" sz="1600" dirty="0"/>
              <a:t>Solenoid Valve</a:t>
            </a:r>
          </a:p>
        </p:txBody>
      </p:sp>
      <p:pic>
        <p:nvPicPr>
          <p:cNvPr id="13" name="Picture 12">
            <a:extLst>
              <a:ext uri="{FF2B5EF4-FFF2-40B4-BE49-F238E27FC236}">
                <a16:creationId xmlns:a16="http://schemas.microsoft.com/office/drawing/2014/main" id="{D9C481E8-D002-498E-B312-206CB9F20A4F}"/>
              </a:ext>
            </a:extLst>
          </p:cNvPr>
          <p:cNvPicPr>
            <a:picLocks noChangeAspect="1"/>
          </p:cNvPicPr>
          <p:nvPr/>
        </p:nvPicPr>
        <p:blipFill>
          <a:blip r:embed="rId4"/>
          <a:stretch>
            <a:fillRect/>
          </a:stretch>
        </p:blipFill>
        <p:spPr>
          <a:xfrm>
            <a:off x="8458200" y="2633240"/>
            <a:ext cx="1254600" cy="1152600"/>
          </a:xfrm>
          <a:prstGeom prst="rect">
            <a:avLst/>
          </a:prstGeom>
        </p:spPr>
      </p:pic>
      <p:sp>
        <p:nvSpPr>
          <p:cNvPr id="14" name="TextBox 13">
            <a:extLst>
              <a:ext uri="{FF2B5EF4-FFF2-40B4-BE49-F238E27FC236}">
                <a16:creationId xmlns:a16="http://schemas.microsoft.com/office/drawing/2014/main" id="{9EBF362F-ACD6-40B7-B669-CE2E74E41EF3}"/>
              </a:ext>
            </a:extLst>
          </p:cNvPr>
          <p:cNvSpPr txBox="1"/>
          <p:nvPr/>
        </p:nvSpPr>
        <p:spPr>
          <a:xfrm>
            <a:off x="7745080" y="3938764"/>
            <a:ext cx="3427141" cy="1077218"/>
          </a:xfrm>
          <a:prstGeom prst="rect">
            <a:avLst/>
          </a:prstGeom>
          <a:noFill/>
        </p:spPr>
        <p:txBody>
          <a:bodyPr wrap="square" rtlCol="0">
            <a:spAutoFit/>
          </a:bodyPr>
          <a:lstStyle/>
          <a:p>
            <a:pPr marL="285750" indent="-285750">
              <a:buFont typeface="Arial" panose="020B0604020202020204" pitchFamily="34" charset="0"/>
              <a:buChar char="•"/>
            </a:pPr>
            <a:r>
              <a:rPr lang="en-US" sz="1600" dirty="0"/>
              <a:t>Motor Operated Valve</a:t>
            </a:r>
          </a:p>
          <a:p>
            <a:pPr marL="742950" lvl="1" indent="-285750">
              <a:buFont typeface="Arial" panose="020B0604020202020204" pitchFamily="34" charset="0"/>
              <a:buChar char="•"/>
            </a:pPr>
            <a:r>
              <a:rPr lang="en-US" sz="1600" dirty="0"/>
              <a:t>Older plants will show the actuator as a bubble with a “M”</a:t>
            </a:r>
          </a:p>
        </p:txBody>
      </p:sp>
      <p:pic>
        <p:nvPicPr>
          <p:cNvPr id="15" name="Picture 14">
            <a:extLst>
              <a:ext uri="{FF2B5EF4-FFF2-40B4-BE49-F238E27FC236}">
                <a16:creationId xmlns:a16="http://schemas.microsoft.com/office/drawing/2014/main" id="{E9387A1E-B577-4D41-9795-102CBC9FCA7F}"/>
              </a:ext>
            </a:extLst>
          </p:cNvPr>
          <p:cNvPicPr>
            <a:picLocks noChangeAspect="1"/>
          </p:cNvPicPr>
          <p:nvPr/>
        </p:nvPicPr>
        <p:blipFill>
          <a:blip r:embed="rId5"/>
          <a:stretch>
            <a:fillRect/>
          </a:stretch>
        </p:blipFill>
        <p:spPr>
          <a:xfrm>
            <a:off x="3186461" y="2634878"/>
            <a:ext cx="1358147" cy="1247729"/>
          </a:xfrm>
          <a:prstGeom prst="rect">
            <a:avLst/>
          </a:prstGeom>
        </p:spPr>
      </p:pic>
      <p:sp>
        <p:nvSpPr>
          <p:cNvPr id="16" name="TextBox 15">
            <a:extLst>
              <a:ext uri="{FF2B5EF4-FFF2-40B4-BE49-F238E27FC236}">
                <a16:creationId xmlns:a16="http://schemas.microsoft.com/office/drawing/2014/main" id="{52A9C2F4-3E46-4078-97E2-DF83DC56A1F6}"/>
              </a:ext>
            </a:extLst>
          </p:cNvPr>
          <p:cNvSpPr txBox="1"/>
          <p:nvPr/>
        </p:nvSpPr>
        <p:spPr>
          <a:xfrm>
            <a:off x="2715061" y="3938764"/>
            <a:ext cx="2403087" cy="830997"/>
          </a:xfrm>
          <a:prstGeom prst="rect">
            <a:avLst/>
          </a:prstGeom>
          <a:noFill/>
        </p:spPr>
        <p:txBody>
          <a:bodyPr wrap="square" rtlCol="0">
            <a:spAutoFit/>
          </a:bodyPr>
          <a:lstStyle/>
          <a:p>
            <a:pPr marL="285750" indent="-285750">
              <a:buFont typeface="Arial" panose="020B0604020202020204" pitchFamily="34" charset="0"/>
              <a:buChar char="•"/>
            </a:pPr>
            <a:r>
              <a:rPr lang="en-US" sz="1600" dirty="0"/>
              <a:t>Correct pneumatic cylinder actuator symbol</a:t>
            </a:r>
          </a:p>
        </p:txBody>
      </p:sp>
    </p:spTree>
    <p:extLst>
      <p:ext uri="{BB962C8B-B14F-4D97-AF65-F5344CB8AC3E}">
        <p14:creationId xmlns:p14="http://schemas.microsoft.com/office/powerpoint/2010/main" val="2436578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inVertical)">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down)">
                                      <p:cBhvr>
                                        <p:cTn id="15" dur="500"/>
                                        <p:tgtEl>
                                          <p:spTgt spid="9">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heel(1)">
                                      <p:cBhvr>
                                        <p:cTn id="20" dur="2000"/>
                                        <p:tgtEl>
                                          <p:spTgt spid="15"/>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heel(1)">
                                      <p:cBhvr>
                                        <p:cTn id="23" dur="20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down)">
                                      <p:cBhvr>
                                        <p:cTn id="28" dur="500"/>
                                        <p:tgtEl>
                                          <p:spTgt spid="1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down)">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circle(in)">
                                      <p:cBhvr>
                                        <p:cTn id="36" dur="2000"/>
                                        <p:tgtEl>
                                          <p:spTgt spid="13"/>
                                        </p:tgtEl>
                                      </p:cBhvr>
                                    </p:animEffect>
                                  </p:childTnLst>
                                </p:cTn>
                              </p:par>
                              <p:par>
                                <p:cTn id="37" presetID="6" presetClass="entr" presetSubtype="16"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circle(in)">
                                      <p:cBhvr>
                                        <p:cTn id="3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4"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7436B-2630-4D9C-815C-D877801561B5}"/>
              </a:ext>
            </a:extLst>
          </p:cNvPr>
          <p:cNvSpPr>
            <a:spLocks noGrp="1"/>
          </p:cNvSpPr>
          <p:nvPr>
            <p:ph type="title"/>
          </p:nvPr>
        </p:nvSpPr>
        <p:spPr>
          <a:xfrm>
            <a:off x="546410" y="764373"/>
            <a:ext cx="11073161" cy="1293028"/>
          </a:xfrm>
        </p:spPr>
        <p:txBody>
          <a:bodyPr/>
          <a:lstStyle/>
          <a:p>
            <a:pPr algn="l"/>
            <a:r>
              <a:rPr lang="en-US" dirty="0"/>
              <a:t>P&amp;ID field device symbols – MISC. Valves </a:t>
            </a:r>
          </a:p>
        </p:txBody>
      </p:sp>
      <p:sp>
        <p:nvSpPr>
          <p:cNvPr id="3" name="Content Placeholder 2">
            <a:extLst>
              <a:ext uri="{FF2B5EF4-FFF2-40B4-BE49-F238E27FC236}">
                <a16:creationId xmlns:a16="http://schemas.microsoft.com/office/drawing/2014/main" id="{7B86494D-14AA-4F3B-81D0-3A17EAC97DD1}"/>
              </a:ext>
            </a:extLst>
          </p:cNvPr>
          <p:cNvSpPr>
            <a:spLocks noGrp="1"/>
          </p:cNvSpPr>
          <p:nvPr>
            <p:ph idx="1"/>
          </p:nvPr>
        </p:nvSpPr>
        <p:spPr>
          <a:xfrm>
            <a:off x="685800" y="3195470"/>
            <a:ext cx="2168912" cy="504987"/>
          </a:xfrm>
        </p:spPr>
        <p:txBody>
          <a:bodyPr>
            <a:normAutofit/>
          </a:bodyPr>
          <a:lstStyle/>
          <a:p>
            <a:r>
              <a:rPr lang="en-US" sz="1800" dirty="0"/>
              <a:t>Check</a:t>
            </a:r>
            <a:r>
              <a:rPr lang="en-US" sz="2000" dirty="0"/>
              <a:t> </a:t>
            </a:r>
            <a:r>
              <a:rPr lang="en-US" sz="1800" dirty="0"/>
              <a:t>Valve</a:t>
            </a:r>
            <a:endParaRPr lang="en-US" sz="2000" dirty="0"/>
          </a:p>
        </p:txBody>
      </p:sp>
      <p:sp>
        <p:nvSpPr>
          <p:cNvPr id="4" name="Date Placeholder 3">
            <a:extLst>
              <a:ext uri="{FF2B5EF4-FFF2-40B4-BE49-F238E27FC236}">
                <a16:creationId xmlns:a16="http://schemas.microsoft.com/office/drawing/2014/main" id="{0E51D0BA-666A-4A0A-8F4F-F0469FC1D528}"/>
              </a:ext>
            </a:extLst>
          </p:cNvPr>
          <p:cNvSpPr>
            <a:spLocks noGrp="1"/>
          </p:cNvSpPr>
          <p:nvPr>
            <p:ph type="dt" sz="half" idx="10"/>
          </p:nvPr>
        </p:nvSpPr>
        <p:spPr/>
        <p:txBody>
          <a:bodyPr/>
          <a:lstStyle/>
          <a:p>
            <a:fld id="{C89368B9-A2F3-4A15-9C3F-72B6004DA1D6}" type="datetime1">
              <a:rPr lang="en-US" smtClean="0"/>
              <a:t>4/8/2019</a:t>
            </a:fld>
            <a:endParaRPr lang="en-US" dirty="0"/>
          </a:p>
        </p:txBody>
      </p:sp>
      <p:sp>
        <p:nvSpPr>
          <p:cNvPr id="5" name="Footer Placeholder 4">
            <a:extLst>
              <a:ext uri="{FF2B5EF4-FFF2-40B4-BE49-F238E27FC236}">
                <a16:creationId xmlns:a16="http://schemas.microsoft.com/office/drawing/2014/main" id="{77ABAB08-4B1F-4B0F-9A12-82C10D01D80B}"/>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2D7044DD-4CE4-409F-B336-8AB1A346FA79}"/>
              </a:ext>
            </a:extLst>
          </p:cNvPr>
          <p:cNvSpPr>
            <a:spLocks noGrp="1"/>
          </p:cNvSpPr>
          <p:nvPr>
            <p:ph type="sldNum" sz="quarter" idx="12"/>
          </p:nvPr>
        </p:nvSpPr>
        <p:spPr/>
        <p:txBody>
          <a:bodyPr/>
          <a:lstStyle/>
          <a:p>
            <a:fld id="{6D22F896-40B5-4ADD-8801-0D06FADFA095}" type="slidenum">
              <a:rPr lang="en-US" smtClean="0"/>
              <a:t>25</a:t>
            </a:fld>
            <a:endParaRPr lang="en-US" dirty="0"/>
          </a:p>
        </p:txBody>
      </p:sp>
      <p:pic>
        <p:nvPicPr>
          <p:cNvPr id="7" name="Picture 6">
            <a:extLst>
              <a:ext uri="{FF2B5EF4-FFF2-40B4-BE49-F238E27FC236}">
                <a16:creationId xmlns:a16="http://schemas.microsoft.com/office/drawing/2014/main" id="{B7B5B366-EC91-4E73-8C45-1B82B3BD8CFE}"/>
              </a:ext>
            </a:extLst>
          </p:cNvPr>
          <p:cNvPicPr>
            <a:picLocks noChangeAspect="1"/>
          </p:cNvPicPr>
          <p:nvPr/>
        </p:nvPicPr>
        <p:blipFill>
          <a:blip r:embed="rId2"/>
          <a:stretch>
            <a:fillRect/>
          </a:stretch>
        </p:blipFill>
        <p:spPr>
          <a:xfrm>
            <a:off x="1014761" y="2539332"/>
            <a:ext cx="1237164" cy="530400"/>
          </a:xfrm>
          <a:prstGeom prst="rect">
            <a:avLst/>
          </a:prstGeom>
        </p:spPr>
      </p:pic>
      <p:pic>
        <p:nvPicPr>
          <p:cNvPr id="8" name="Picture 7">
            <a:extLst>
              <a:ext uri="{FF2B5EF4-FFF2-40B4-BE49-F238E27FC236}">
                <a16:creationId xmlns:a16="http://schemas.microsoft.com/office/drawing/2014/main" id="{071B2373-07A0-4483-B5F6-5320C6DFBA97}"/>
              </a:ext>
            </a:extLst>
          </p:cNvPr>
          <p:cNvPicPr>
            <a:picLocks noChangeAspect="1"/>
          </p:cNvPicPr>
          <p:nvPr/>
        </p:nvPicPr>
        <p:blipFill>
          <a:blip r:embed="rId3"/>
          <a:stretch>
            <a:fillRect/>
          </a:stretch>
        </p:blipFill>
        <p:spPr>
          <a:xfrm>
            <a:off x="3646448" y="2542670"/>
            <a:ext cx="1237164" cy="652800"/>
          </a:xfrm>
          <a:prstGeom prst="rect">
            <a:avLst/>
          </a:prstGeom>
        </p:spPr>
      </p:pic>
      <p:sp>
        <p:nvSpPr>
          <p:cNvPr id="9" name="Rectangle 8">
            <a:extLst>
              <a:ext uri="{FF2B5EF4-FFF2-40B4-BE49-F238E27FC236}">
                <a16:creationId xmlns:a16="http://schemas.microsoft.com/office/drawing/2014/main" id="{A06B4734-2EBD-43C1-A876-A85EDAB0905C}"/>
              </a:ext>
            </a:extLst>
          </p:cNvPr>
          <p:cNvSpPr/>
          <p:nvPr/>
        </p:nvSpPr>
        <p:spPr>
          <a:xfrm>
            <a:off x="3267306" y="3195470"/>
            <a:ext cx="2278455" cy="461665"/>
          </a:xfrm>
          <a:prstGeom prst="rect">
            <a:avLst/>
          </a:prstGeom>
        </p:spPr>
        <p:txBody>
          <a:bodyPr wrap="square">
            <a:spAutoFit/>
          </a:bodyPr>
          <a:lstStyle/>
          <a:p>
            <a:r>
              <a:rPr lang="en-US" dirty="0"/>
              <a:t>Stop Check</a:t>
            </a:r>
            <a:r>
              <a:rPr lang="en-US" sz="2400" dirty="0"/>
              <a:t> </a:t>
            </a:r>
            <a:r>
              <a:rPr lang="en-US" dirty="0"/>
              <a:t>Valve</a:t>
            </a:r>
            <a:endParaRPr lang="en-US" sz="2400" dirty="0"/>
          </a:p>
        </p:txBody>
      </p:sp>
      <p:pic>
        <p:nvPicPr>
          <p:cNvPr id="11" name="Picture 10">
            <a:extLst>
              <a:ext uri="{FF2B5EF4-FFF2-40B4-BE49-F238E27FC236}">
                <a16:creationId xmlns:a16="http://schemas.microsoft.com/office/drawing/2014/main" id="{D8AA630E-BE44-4088-9169-712D60500125}"/>
              </a:ext>
            </a:extLst>
          </p:cNvPr>
          <p:cNvPicPr>
            <a:picLocks noChangeAspect="1"/>
          </p:cNvPicPr>
          <p:nvPr/>
        </p:nvPicPr>
        <p:blipFill>
          <a:blip r:embed="rId4"/>
          <a:stretch>
            <a:fillRect/>
          </a:stretch>
        </p:blipFill>
        <p:spPr>
          <a:xfrm>
            <a:off x="6420294" y="2341756"/>
            <a:ext cx="966500" cy="966500"/>
          </a:xfrm>
          <a:prstGeom prst="rect">
            <a:avLst/>
          </a:prstGeom>
        </p:spPr>
      </p:pic>
      <p:sp>
        <p:nvSpPr>
          <p:cNvPr id="12" name="TextBox 11">
            <a:extLst>
              <a:ext uri="{FF2B5EF4-FFF2-40B4-BE49-F238E27FC236}">
                <a16:creationId xmlns:a16="http://schemas.microsoft.com/office/drawing/2014/main" id="{B0BEB9A8-9774-46AD-BFAD-A3B5DA978C43}"/>
              </a:ext>
            </a:extLst>
          </p:cNvPr>
          <p:cNvSpPr txBox="1"/>
          <p:nvPr/>
        </p:nvSpPr>
        <p:spPr>
          <a:xfrm>
            <a:off x="5958137" y="3339365"/>
            <a:ext cx="2116760" cy="646331"/>
          </a:xfrm>
          <a:prstGeom prst="rect">
            <a:avLst/>
          </a:prstGeom>
          <a:noFill/>
        </p:spPr>
        <p:txBody>
          <a:bodyPr wrap="square" rtlCol="0">
            <a:spAutoFit/>
          </a:bodyPr>
          <a:lstStyle/>
          <a:p>
            <a:pPr marL="285750" indent="-285750">
              <a:buFont typeface="Arial" panose="020B0604020202020204" pitchFamily="34" charset="0"/>
              <a:buChar char="•"/>
            </a:pPr>
            <a:r>
              <a:rPr lang="en-US" dirty="0"/>
              <a:t>Safety Relief (overpressure)</a:t>
            </a:r>
          </a:p>
        </p:txBody>
      </p:sp>
      <p:sp>
        <p:nvSpPr>
          <p:cNvPr id="13" name="TextBox 12">
            <a:extLst>
              <a:ext uri="{FF2B5EF4-FFF2-40B4-BE49-F238E27FC236}">
                <a16:creationId xmlns:a16="http://schemas.microsoft.com/office/drawing/2014/main" id="{E7E67B38-D440-4C5B-8B4F-00B521A753B8}"/>
              </a:ext>
            </a:extLst>
          </p:cNvPr>
          <p:cNvSpPr txBox="1"/>
          <p:nvPr/>
        </p:nvSpPr>
        <p:spPr>
          <a:xfrm>
            <a:off x="6858000" y="4460488"/>
            <a:ext cx="2219093" cy="1200329"/>
          </a:xfrm>
          <a:prstGeom prst="rect">
            <a:avLst/>
          </a:prstGeom>
          <a:noFill/>
        </p:spPr>
        <p:txBody>
          <a:bodyPr wrap="square" rtlCol="0">
            <a:spAutoFit/>
          </a:bodyPr>
          <a:lstStyle/>
          <a:p>
            <a:pPr marL="285750" indent="-285750">
              <a:buFont typeface="Arial" panose="020B0604020202020204" pitchFamily="34" charset="0"/>
              <a:buChar char="•"/>
            </a:pPr>
            <a:r>
              <a:rPr lang="en-US" dirty="0"/>
              <a:t>How would you show a safety relief valve for underpressure?</a:t>
            </a:r>
          </a:p>
        </p:txBody>
      </p:sp>
    </p:spTree>
    <p:extLst>
      <p:ext uri="{BB962C8B-B14F-4D97-AF65-F5344CB8AC3E}">
        <p14:creationId xmlns:p14="http://schemas.microsoft.com/office/powerpoint/2010/main" val="27501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1" presetClass="entr" presetSubtype="1" fill="hold" grpId="0" nodeType="click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heel(1)">
                                      <p:cBhvr>
                                        <p:cTn id="48"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841D5-4FC0-437E-87B8-0C54A120BB62}"/>
              </a:ext>
            </a:extLst>
          </p:cNvPr>
          <p:cNvSpPr>
            <a:spLocks noGrp="1"/>
          </p:cNvSpPr>
          <p:nvPr>
            <p:ph type="title"/>
          </p:nvPr>
        </p:nvSpPr>
        <p:spPr/>
        <p:txBody>
          <a:bodyPr/>
          <a:lstStyle/>
          <a:p>
            <a:r>
              <a:rPr lang="en-US" dirty="0"/>
              <a:t>ANSI/</a:t>
            </a:r>
            <a:r>
              <a:rPr lang="en-US" dirty="0" err="1"/>
              <a:t>isa</a:t>
            </a:r>
            <a:r>
              <a:rPr lang="en-US" dirty="0"/>
              <a:t> s5.1-2009</a:t>
            </a:r>
          </a:p>
        </p:txBody>
      </p:sp>
      <p:sp>
        <p:nvSpPr>
          <p:cNvPr id="3" name="Content Placeholder 2">
            <a:extLst>
              <a:ext uri="{FF2B5EF4-FFF2-40B4-BE49-F238E27FC236}">
                <a16:creationId xmlns:a16="http://schemas.microsoft.com/office/drawing/2014/main" id="{788638D0-1EE5-4F1B-8180-A8BF98F6B9F0}"/>
              </a:ext>
            </a:extLst>
          </p:cNvPr>
          <p:cNvSpPr>
            <a:spLocks noGrp="1"/>
          </p:cNvSpPr>
          <p:nvPr>
            <p:ph idx="1"/>
          </p:nvPr>
        </p:nvSpPr>
        <p:spPr>
          <a:xfrm>
            <a:off x="685800" y="1850834"/>
            <a:ext cx="10820400" cy="4367851"/>
          </a:xfrm>
        </p:spPr>
        <p:txBody>
          <a:bodyPr>
            <a:normAutofit/>
          </a:bodyPr>
          <a:lstStyle/>
          <a:p>
            <a:r>
              <a:rPr lang="en-US" dirty="0"/>
              <a:t>NOTE:</a:t>
            </a:r>
          </a:p>
          <a:p>
            <a:pPr lvl="1"/>
            <a:endParaRPr lang="en-US" dirty="0"/>
          </a:p>
          <a:p>
            <a:r>
              <a:rPr lang="en-US" dirty="0"/>
              <a:t>The standard is not an absolute</a:t>
            </a:r>
          </a:p>
          <a:p>
            <a:pPr lvl="2"/>
            <a:r>
              <a:rPr lang="en-US" dirty="0"/>
              <a:t>Facilities will apply modifications, alternative symbols, and nomenclature to meet their specific requirements.</a:t>
            </a:r>
          </a:p>
          <a:p>
            <a:pPr lvl="1"/>
            <a:endParaRPr lang="en-US" dirty="0"/>
          </a:p>
          <a:p>
            <a:r>
              <a:rPr lang="en-US" dirty="0"/>
              <a:t>It is a best practice and </a:t>
            </a:r>
            <a:r>
              <a:rPr lang="en-US" b="1" i="1" u="sng" dirty="0">
                <a:solidFill>
                  <a:srgbClr val="FF0000"/>
                </a:solidFill>
              </a:rPr>
              <a:t>HIGHLY</a:t>
            </a:r>
            <a:r>
              <a:rPr lang="en-US" dirty="0"/>
              <a:t> recommended that every P&amp;ID package include a symbol and nomenclature “legend”.</a:t>
            </a:r>
          </a:p>
          <a:p>
            <a:pPr lvl="2"/>
            <a:r>
              <a:rPr lang="en-US" dirty="0"/>
              <a:t>This consists of the first sheet(s) of the P&amp;ID package documenting all the symbols and nomenclature utilized in the P&amp;ID’s</a:t>
            </a:r>
          </a:p>
          <a:p>
            <a:pPr lvl="1"/>
            <a:endParaRPr lang="en-US" dirty="0"/>
          </a:p>
        </p:txBody>
      </p:sp>
      <p:sp>
        <p:nvSpPr>
          <p:cNvPr id="4" name="Date Placeholder 3">
            <a:extLst>
              <a:ext uri="{FF2B5EF4-FFF2-40B4-BE49-F238E27FC236}">
                <a16:creationId xmlns:a16="http://schemas.microsoft.com/office/drawing/2014/main" id="{80FC7460-A266-4140-9CC2-BB2902A6B0A5}"/>
              </a:ext>
            </a:extLst>
          </p:cNvPr>
          <p:cNvSpPr>
            <a:spLocks noGrp="1"/>
          </p:cNvSpPr>
          <p:nvPr>
            <p:ph type="dt" sz="half" idx="10"/>
          </p:nvPr>
        </p:nvSpPr>
        <p:spPr/>
        <p:txBody>
          <a:bodyPr/>
          <a:lstStyle/>
          <a:p>
            <a:fld id="{9C8892F9-A79D-4B62-9283-2ED1B6303731}" type="datetime1">
              <a:rPr lang="en-US" smtClean="0"/>
              <a:t>4/8/2019</a:t>
            </a:fld>
            <a:endParaRPr lang="en-US" dirty="0"/>
          </a:p>
        </p:txBody>
      </p:sp>
      <p:sp>
        <p:nvSpPr>
          <p:cNvPr id="5" name="Footer Placeholder 4">
            <a:extLst>
              <a:ext uri="{FF2B5EF4-FFF2-40B4-BE49-F238E27FC236}">
                <a16:creationId xmlns:a16="http://schemas.microsoft.com/office/drawing/2014/main" id="{D6731098-0AB0-495C-9505-9F81DCCDB765}"/>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428B6ECB-7AA5-44F9-AD86-90C173E4B0DE}"/>
              </a:ext>
            </a:extLst>
          </p:cNvPr>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3941669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1000"/>
                                        <p:tgtEl>
                                          <p:spTgt spid="3">
                                            <p:txEl>
                                              <p:pRg st="6" end="6"/>
                                            </p:txEl>
                                          </p:spTgt>
                                        </p:tgtEl>
                                      </p:cBhvr>
                                    </p:animEffect>
                                    <p:anim calcmode="lin" valueType="num">
                                      <p:cBhvr>
                                        <p:cTn id="2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07497-0561-4C59-BEDB-B1ACA6665479}"/>
              </a:ext>
            </a:extLst>
          </p:cNvPr>
          <p:cNvSpPr>
            <a:spLocks noGrp="1"/>
          </p:cNvSpPr>
          <p:nvPr>
            <p:ph type="title"/>
          </p:nvPr>
        </p:nvSpPr>
        <p:spPr/>
        <p:txBody>
          <a:bodyPr/>
          <a:lstStyle/>
          <a:p>
            <a:r>
              <a:rPr lang="en-US" dirty="0"/>
              <a:t>ANSI/</a:t>
            </a:r>
            <a:r>
              <a:rPr lang="en-US" dirty="0" err="1"/>
              <a:t>isa</a:t>
            </a:r>
            <a:r>
              <a:rPr lang="en-US" dirty="0"/>
              <a:t> s5.1-2009</a:t>
            </a:r>
          </a:p>
        </p:txBody>
      </p:sp>
      <p:sp>
        <p:nvSpPr>
          <p:cNvPr id="3" name="Content Placeholder 2">
            <a:extLst>
              <a:ext uri="{FF2B5EF4-FFF2-40B4-BE49-F238E27FC236}">
                <a16:creationId xmlns:a16="http://schemas.microsoft.com/office/drawing/2014/main" id="{BEE7A268-FFB0-4C1C-BC0B-C8B6595C0F2D}"/>
              </a:ext>
            </a:extLst>
          </p:cNvPr>
          <p:cNvSpPr>
            <a:spLocks noGrp="1"/>
          </p:cNvSpPr>
          <p:nvPr>
            <p:ph idx="1"/>
          </p:nvPr>
        </p:nvSpPr>
        <p:spPr/>
        <p:txBody>
          <a:bodyPr>
            <a:normAutofit lnSpcReduction="10000"/>
          </a:bodyPr>
          <a:lstStyle/>
          <a:p>
            <a:r>
              <a:rPr lang="en-US" dirty="0"/>
              <a:t>Latest version and publication</a:t>
            </a:r>
          </a:p>
          <a:p>
            <a:pPr lvl="1"/>
            <a:r>
              <a:rPr lang="en-US" dirty="0"/>
              <a:t>18 September 2009</a:t>
            </a:r>
          </a:p>
          <a:p>
            <a:pPr lvl="1"/>
            <a:r>
              <a:rPr lang="en-US" dirty="0"/>
              <a:t>Available from the ISA publications bookstore</a:t>
            </a:r>
          </a:p>
          <a:p>
            <a:r>
              <a:rPr lang="en-US" dirty="0"/>
              <a:t>It’s about 128 pages for your reading enjoyment</a:t>
            </a:r>
          </a:p>
          <a:p>
            <a:endParaRPr lang="en-US" dirty="0"/>
          </a:p>
          <a:p>
            <a:r>
              <a:rPr lang="en-US" dirty="0"/>
              <a:t>Reference for this class:</a:t>
            </a:r>
          </a:p>
          <a:p>
            <a:pPr lvl="1"/>
            <a:r>
              <a:rPr lang="en-US" dirty="0"/>
              <a:t>Fundamentals of Process Control Theory</a:t>
            </a:r>
          </a:p>
          <a:p>
            <a:pPr lvl="2"/>
            <a:r>
              <a:rPr lang="en-US" dirty="0"/>
              <a:t>Third Edition</a:t>
            </a:r>
          </a:p>
          <a:p>
            <a:pPr lvl="2"/>
            <a:r>
              <a:rPr lang="en-US" dirty="0"/>
              <a:t>Paul W. Murrill</a:t>
            </a:r>
          </a:p>
          <a:p>
            <a:pPr lvl="2"/>
            <a:r>
              <a:rPr lang="en-US" dirty="0"/>
              <a:t>Appendix A</a:t>
            </a:r>
          </a:p>
          <a:p>
            <a:r>
              <a:rPr lang="en-US" dirty="0"/>
              <a:t>Handouts</a:t>
            </a:r>
          </a:p>
          <a:p>
            <a:pPr lvl="1"/>
            <a:endParaRPr lang="en-US" dirty="0"/>
          </a:p>
          <a:p>
            <a:endParaRPr lang="en-US" dirty="0"/>
          </a:p>
          <a:p>
            <a:endParaRPr lang="en-US" dirty="0"/>
          </a:p>
        </p:txBody>
      </p:sp>
      <p:sp>
        <p:nvSpPr>
          <p:cNvPr id="4" name="Date Placeholder 3">
            <a:extLst>
              <a:ext uri="{FF2B5EF4-FFF2-40B4-BE49-F238E27FC236}">
                <a16:creationId xmlns:a16="http://schemas.microsoft.com/office/drawing/2014/main" id="{243B5421-8677-4D25-8B03-A667EC168EB4}"/>
              </a:ext>
            </a:extLst>
          </p:cNvPr>
          <p:cNvSpPr>
            <a:spLocks noGrp="1"/>
          </p:cNvSpPr>
          <p:nvPr>
            <p:ph type="dt" sz="half" idx="10"/>
          </p:nvPr>
        </p:nvSpPr>
        <p:spPr/>
        <p:txBody>
          <a:bodyPr/>
          <a:lstStyle/>
          <a:p>
            <a:fld id="{8539D27C-D3F4-4586-AFE0-5D25A6699765}" type="datetime1">
              <a:rPr lang="en-US" smtClean="0"/>
              <a:t>4/8/2019</a:t>
            </a:fld>
            <a:endParaRPr lang="en-US" dirty="0"/>
          </a:p>
        </p:txBody>
      </p:sp>
      <p:sp>
        <p:nvSpPr>
          <p:cNvPr id="5" name="Footer Placeholder 4">
            <a:extLst>
              <a:ext uri="{FF2B5EF4-FFF2-40B4-BE49-F238E27FC236}">
                <a16:creationId xmlns:a16="http://schemas.microsoft.com/office/drawing/2014/main" id="{F8803B1D-E283-4C86-B32F-BFDD412FA2CC}"/>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EEB5C28C-6120-4C57-A82B-5FA9FBA1EC4F}"/>
              </a:ext>
            </a:extLst>
          </p:cNvPr>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2199830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717BD-8CCB-4EB6-838D-82E38DCEBE73}"/>
              </a:ext>
            </a:extLst>
          </p:cNvPr>
          <p:cNvSpPr>
            <a:spLocks noGrp="1"/>
          </p:cNvSpPr>
          <p:nvPr>
            <p:ph type="title"/>
          </p:nvPr>
        </p:nvSpPr>
        <p:spPr>
          <a:xfrm>
            <a:off x="685800" y="639315"/>
            <a:ext cx="10820400" cy="1417580"/>
          </a:xfrm>
        </p:spPr>
        <p:txBody>
          <a:bodyPr>
            <a:normAutofit/>
          </a:bodyPr>
          <a:lstStyle/>
          <a:p>
            <a:r>
              <a:rPr lang="en-US" dirty="0"/>
              <a:t>Instrument tagging &amp; nomenclature</a:t>
            </a:r>
            <a:br>
              <a:rPr lang="en-US" dirty="0"/>
            </a:br>
            <a:endParaRPr lang="en-US" dirty="0"/>
          </a:p>
        </p:txBody>
      </p:sp>
      <p:sp>
        <p:nvSpPr>
          <p:cNvPr id="3" name="Content Placeholder 2">
            <a:extLst>
              <a:ext uri="{FF2B5EF4-FFF2-40B4-BE49-F238E27FC236}">
                <a16:creationId xmlns:a16="http://schemas.microsoft.com/office/drawing/2014/main" id="{53107CDA-3506-4677-84E5-0BAB44038F81}"/>
              </a:ext>
            </a:extLst>
          </p:cNvPr>
          <p:cNvSpPr>
            <a:spLocks noGrp="1"/>
          </p:cNvSpPr>
          <p:nvPr>
            <p:ph idx="1"/>
          </p:nvPr>
        </p:nvSpPr>
        <p:spPr/>
        <p:txBody>
          <a:bodyPr>
            <a:normAutofit/>
          </a:bodyPr>
          <a:lstStyle/>
          <a:p>
            <a:r>
              <a:rPr lang="en-US" dirty="0"/>
              <a:t>An instrument tag usually consists of 3 elements</a:t>
            </a:r>
          </a:p>
          <a:p>
            <a:pPr lvl="1"/>
            <a:endParaRPr lang="en-US" dirty="0"/>
          </a:p>
          <a:p>
            <a:pPr lvl="1"/>
            <a:r>
              <a:rPr lang="en-US" dirty="0"/>
              <a:t>AAAA – BBBB – CCCC</a:t>
            </a:r>
          </a:p>
          <a:p>
            <a:pPr lvl="1"/>
            <a:endParaRPr lang="en-US" dirty="0"/>
          </a:p>
          <a:p>
            <a:pPr lvl="2"/>
            <a:r>
              <a:rPr lang="en-US" dirty="0"/>
              <a:t>AAAA		Unit or Area Designator</a:t>
            </a:r>
          </a:p>
          <a:p>
            <a:pPr lvl="2"/>
            <a:r>
              <a:rPr lang="en-US" dirty="0"/>
              <a:t>BBBB		Loop/Instrument Function</a:t>
            </a:r>
          </a:p>
          <a:p>
            <a:pPr lvl="2"/>
            <a:r>
              <a:rPr lang="en-US" dirty="0"/>
              <a:t>CCCC	Loop/Instrument Number</a:t>
            </a:r>
          </a:p>
          <a:p>
            <a:pPr lvl="2"/>
            <a:endParaRPr lang="en-US" dirty="0"/>
          </a:p>
          <a:p>
            <a:pPr lvl="3"/>
            <a:r>
              <a:rPr lang="en-US" dirty="0"/>
              <a:t>Some facilities will add a fourth element, that being a system (subsystem) identifier to the tag</a:t>
            </a:r>
          </a:p>
          <a:p>
            <a:endParaRPr lang="en-US" dirty="0"/>
          </a:p>
          <a:p>
            <a:endParaRPr lang="en-US" dirty="0"/>
          </a:p>
        </p:txBody>
      </p:sp>
      <p:sp>
        <p:nvSpPr>
          <p:cNvPr id="4" name="Date Placeholder 3">
            <a:extLst>
              <a:ext uri="{FF2B5EF4-FFF2-40B4-BE49-F238E27FC236}">
                <a16:creationId xmlns:a16="http://schemas.microsoft.com/office/drawing/2014/main" id="{5B0C5957-48EE-4F1F-BFB8-582BC9A10B1E}"/>
              </a:ext>
            </a:extLst>
          </p:cNvPr>
          <p:cNvSpPr>
            <a:spLocks noGrp="1"/>
          </p:cNvSpPr>
          <p:nvPr>
            <p:ph type="dt" sz="half" idx="10"/>
          </p:nvPr>
        </p:nvSpPr>
        <p:spPr/>
        <p:txBody>
          <a:bodyPr/>
          <a:lstStyle/>
          <a:p>
            <a:fld id="{9FC8CA46-AB33-4CC7-832C-713DC7DB8819}" type="datetime1">
              <a:rPr lang="en-US" smtClean="0"/>
              <a:t>4/8/2019</a:t>
            </a:fld>
            <a:endParaRPr lang="en-US" dirty="0"/>
          </a:p>
        </p:txBody>
      </p:sp>
      <p:sp>
        <p:nvSpPr>
          <p:cNvPr id="5" name="Footer Placeholder 4">
            <a:extLst>
              <a:ext uri="{FF2B5EF4-FFF2-40B4-BE49-F238E27FC236}">
                <a16:creationId xmlns:a16="http://schemas.microsoft.com/office/drawing/2014/main" id="{7D2DEDDB-0EEB-4F1B-9952-B0B1B21DD6AA}"/>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387A1245-50FA-4A7E-976A-37001AEA242A}"/>
              </a:ext>
            </a:extLst>
          </p:cNvPr>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82968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1000"/>
                                        <p:tgtEl>
                                          <p:spTgt spid="3">
                                            <p:txEl>
                                              <p:pRg st="5" end="5"/>
                                            </p:txEl>
                                          </p:spTgt>
                                        </p:tgtEl>
                                      </p:cBhvr>
                                    </p:animEffect>
                                    <p:anim calcmode="lin" valueType="num">
                                      <p:cBhvr>
                                        <p:cTn id="2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anim calcmode="lin" valueType="num">
                                      <p:cBhvr>
                                        <p:cTn id="3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nodeType="click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animEffect transition="in" filter="barn(inVertical)">
                                      <p:cBhvr>
                                        <p:cTn id="3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8A4C2-EA18-4311-A9DC-807F23469033}"/>
              </a:ext>
            </a:extLst>
          </p:cNvPr>
          <p:cNvSpPr>
            <a:spLocks noGrp="1"/>
          </p:cNvSpPr>
          <p:nvPr>
            <p:ph type="title"/>
          </p:nvPr>
        </p:nvSpPr>
        <p:spPr>
          <a:xfrm>
            <a:off x="685800" y="764373"/>
            <a:ext cx="10820400" cy="1293028"/>
          </a:xfrm>
        </p:spPr>
        <p:txBody>
          <a:bodyPr/>
          <a:lstStyle/>
          <a:p>
            <a:r>
              <a:rPr lang="en-US" dirty="0"/>
              <a:t>Instrument tagging &amp; nomenclature</a:t>
            </a:r>
          </a:p>
        </p:txBody>
      </p:sp>
      <p:sp>
        <p:nvSpPr>
          <p:cNvPr id="3" name="Content Placeholder 2">
            <a:extLst>
              <a:ext uri="{FF2B5EF4-FFF2-40B4-BE49-F238E27FC236}">
                <a16:creationId xmlns:a16="http://schemas.microsoft.com/office/drawing/2014/main" id="{2A9F470D-3E93-4390-A0A7-D434FA306F7B}"/>
              </a:ext>
            </a:extLst>
          </p:cNvPr>
          <p:cNvSpPr>
            <a:spLocks noGrp="1"/>
          </p:cNvSpPr>
          <p:nvPr>
            <p:ph idx="1"/>
          </p:nvPr>
        </p:nvSpPr>
        <p:spPr/>
        <p:txBody>
          <a:bodyPr/>
          <a:lstStyle/>
          <a:p>
            <a:r>
              <a:rPr lang="en-US" dirty="0"/>
              <a:t>The first element (AAAA) is the unit, plant area or equipment area</a:t>
            </a:r>
          </a:p>
          <a:p>
            <a:pPr lvl="1"/>
            <a:r>
              <a:rPr lang="en-US" dirty="0"/>
              <a:t>e.g.: </a:t>
            </a:r>
          </a:p>
          <a:p>
            <a:pPr lvl="2"/>
            <a:r>
              <a:rPr lang="en-US" dirty="0"/>
              <a:t>038- might designate the 38 unit </a:t>
            </a:r>
          </a:p>
          <a:p>
            <a:pPr lvl="2"/>
            <a:r>
              <a:rPr lang="en-US" dirty="0"/>
              <a:t>07- might designate the #7 boiler </a:t>
            </a:r>
          </a:p>
          <a:p>
            <a:pPr lvl="2"/>
            <a:r>
              <a:rPr lang="en-US" dirty="0"/>
              <a:t>07NG- might designate the #7 boiler, natural gas system</a:t>
            </a:r>
          </a:p>
          <a:p>
            <a:pPr lvl="2"/>
            <a:r>
              <a:rPr lang="en-US" dirty="0"/>
              <a:t>944- might designate #9 machine, area 44 of that machine</a:t>
            </a:r>
          </a:p>
          <a:p>
            <a:pPr lvl="1"/>
            <a:endParaRPr lang="en-US" dirty="0"/>
          </a:p>
          <a:p>
            <a:pPr lvl="1"/>
            <a:r>
              <a:rPr lang="en-US" dirty="0"/>
              <a:t>This designator’s scheme and meaning is completely up to the owner.</a:t>
            </a:r>
          </a:p>
          <a:p>
            <a:pPr marL="914400" lvl="2" indent="0">
              <a:buNone/>
            </a:pPr>
            <a:endParaRPr lang="en-US" dirty="0"/>
          </a:p>
          <a:p>
            <a:pPr lvl="2"/>
            <a:r>
              <a:rPr lang="en-US" dirty="0"/>
              <a:t>Often for clarity and to save space on the P&amp;ID the first element is located on the “sheet” level in the sheet title box.</a:t>
            </a:r>
          </a:p>
        </p:txBody>
      </p:sp>
      <p:sp>
        <p:nvSpPr>
          <p:cNvPr id="4" name="Date Placeholder 3">
            <a:extLst>
              <a:ext uri="{FF2B5EF4-FFF2-40B4-BE49-F238E27FC236}">
                <a16:creationId xmlns:a16="http://schemas.microsoft.com/office/drawing/2014/main" id="{91F09461-5ED6-4637-9864-4CA4B6FC3F94}"/>
              </a:ext>
            </a:extLst>
          </p:cNvPr>
          <p:cNvSpPr>
            <a:spLocks noGrp="1"/>
          </p:cNvSpPr>
          <p:nvPr>
            <p:ph type="dt" sz="half" idx="10"/>
          </p:nvPr>
        </p:nvSpPr>
        <p:spPr/>
        <p:txBody>
          <a:bodyPr/>
          <a:lstStyle/>
          <a:p>
            <a:fld id="{D274EC0E-39E1-4069-8315-3E633BE1E8C9}" type="datetime1">
              <a:rPr lang="en-US" smtClean="0"/>
              <a:t>4/8/2019</a:t>
            </a:fld>
            <a:endParaRPr lang="en-US" dirty="0"/>
          </a:p>
        </p:txBody>
      </p:sp>
      <p:sp>
        <p:nvSpPr>
          <p:cNvPr id="5" name="Footer Placeholder 4">
            <a:extLst>
              <a:ext uri="{FF2B5EF4-FFF2-40B4-BE49-F238E27FC236}">
                <a16:creationId xmlns:a16="http://schemas.microsoft.com/office/drawing/2014/main" id="{056A111A-88AA-4DFA-8169-89188767F03B}"/>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B1339EC3-8A48-4CFF-B7F2-8DB0EA6493D4}"/>
              </a:ext>
            </a:extLst>
          </p:cNvPr>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4005065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par>
                                <p:cTn id="17" presetID="6"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ircle(in)">
                                      <p:cBhvr>
                                        <p:cTn id="19" dur="2000"/>
                                        <p:tgtEl>
                                          <p:spTgt spid="3">
                                            <p:txEl>
                                              <p:pRg st="4" end="4"/>
                                            </p:txEl>
                                          </p:spTgt>
                                        </p:tgtEl>
                                      </p:cBhvr>
                                    </p:animEffect>
                                  </p:childTnLst>
                                </p:cTn>
                              </p:par>
                              <p:par>
                                <p:cTn id="20" presetID="6" presetClass="entr" presetSubtype="16"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ircle(in)">
                                      <p:cBhvr>
                                        <p:cTn id="22" dur="2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circle(in)">
                                      <p:cBhvr>
                                        <p:cTn id="27" dur="20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circle(in)">
                                      <p:cBhvr>
                                        <p:cTn id="32"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D4259-44B3-492B-86A0-0BA616DA2676}"/>
              </a:ext>
            </a:extLst>
          </p:cNvPr>
          <p:cNvSpPr>
            <a:spLocks noGrp="1"/>
          </p:cNvSpPr>
          <p:nvPr>
            <p:ph type="title"/>
          </p:nvPr>
        </p:nvSpPr>
        <p:spPr>
          <a:xfrm>
            <a:off x="685800" y="764373"/>
            <a:ext cx="10820400" cy="1293028"/>
          </a:xfrm>
        </p:spPr>
        <p:txBody>
          <a:bodyPr/>
          <a:lstStyle/>
          <a:p>
            <a:r>
              <a:rPr lang="en-US" dirty="0"/>
              <a:t>Instrument tagging &amp; nomenclature</a:t>
            </a:r>
          </a:p>
        </p:txBody>
      </p:sp>
      <p:sp>
        <p:nvSpPr>
          <p:cNvPr id="3" name="Content Placeholder 2">
            <a:extLst>
              <a:ext uri="{FF2B5EF4-FFF2-40B4-BE49-F238E27FC236}">
                <a16:creationId xmlns:a16="http://schemas.microsoft.com/office/drawing/2014/main" id="{8902D863-2C25-480C-8158-2FC460F71967}"/>
              </a:ext>
            </a:extLst>
          </p:cNvPr>
          <p:cNvSpPr>
            <a:spLocks noGrp="1"/>
          </p:cNvSpPr>
          <p:nvPr>
            <p:ph idx="1"/>
          </p:nvPr>
        </p:nvSpPr>
        <p:spPr/>
        <p:txBody>
          <a:bodyPr>
            <a:normAutofit/>
          </a:bodyPr>
          <a:lstStyle/>
          <a:p>
            <a:r>
              <a:rPr lang="en-US" dirty="0"/>
              <a:t>The second element (BBBB) is the loop function.</a:t>
            </a:r>
          </a:p>
          <a:p>
            <a:r>
              <a:rPr lang="en-US" dirty="0"/>
              <a:t>This is a combination of letters depicting the instrument or loop function.</a:t>
            </a:r>
          </a:p>
          <a:p>
            <a:pPr lvl="1"/>
            <a:r>
              <a:rPr lang="en-US" dirty="0"/>
              <a:t>Ref: Murrill; Appendix A, Page 269</a:t>
            </a:r>
          </a:p>
          <a:p>
            <a:pPr lvl="1"/>
            <a:r>
              <a:rPr lang="en-US" dirty="0"/>
              <a:t>Ref: Handout (Part of ISA S5.1-2009)</a:t>
            </a:r>
          </a:p>
          <a:p>
            <a:pPr lvl="1"/>
            <a:endParaRPr lang="en-US" dirty="0"/>
          </a:p>
          <a:p>
            <a:pPr lvl="2"/>
            <a:endParaRPr lang="en-US" dirty="0"/>
          </a:p>
          <a:p>
            <a:pPr lvl="2"/>
            <a:endParaRPr lang="en-US" dirty="0"/>
          </a:p>
        </p:txBody>
      </p:sp>
      <p:sp>
        <p:nvSpPr>
          <p:cNvPr id="4" name="Date Placeholder 3">
            <a:extLst>
              <a:ext uri="{FF2B5EF4-FFF2-40B4-BE49-F238E27FC236}">
                <a16:creationId xmlns:a16="http://schemas.microsoft.com/office/drawing/2014/main" id="{082236DA-DC06-43E5-8C18-050C233967C3}"/>
              </a:ext>
            </a:extLst>
          </p:cNvPr>
          <p:cNvSpPr>
            <a:spLocks noGrp="1"/>
          </p:cNvSpPr>
          <p:nvPr>
            <p:ph type="dt" sz="half" idx="10"/>
          </p:nvPr>
        </p:nvSpPr>
        <p:spPr/>
        <p:txBody>
          <a:bodyPr/>
          <a:lstStyle/>
          <a:p>
            <a:fld id="{57329CFE-9B50-4582-A6FF-EE8BD48DE211}" type="datetime1">
              <a:rPr lang="en-US" smtClean="0"/>
              <a:t>4/8/2019</a:t>
            </a:fld>
            <a:endParaRPr lang="en-US" dirty="0"/>
          </a:p>
        </p:txBody>
      </p:sp>
      <p:sp>
        <p:nvSpPr>
          <p:cNvPr id="5" name="Footer Placeholder 4">
            <a:extLst>
              <a:ext uri="{FF2B5EF4-FFF2-40B4-BE49-F238E27FC236}">
                <a16:creationId xmlns:a16="http://schemas.microsoft.com/office/drawing/2014/main" id="{20B9AEFF-E7B1-45E3-BD9D-3C1BCACB88C1}"/>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8D574E71-025F-4294-ACC8-3E19764245BA}"/>
              </a:ext>
            </a:extLst>
          </p:cNvPr>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3702950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arn(inVertical)">
                                      <p:cBhvr>
                                        <p:cTn id="10" dur="500"/>
                                        <p:tgtEl>
                                          <p:spTgt spid="3">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arn(inVertical)">
                                      <p:cBhvr>
                                        <p:cTn id="1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846F0C9-6EEA-4397-827F-048230AB845B}"/>
              </a:ext>
            </a:extLst>
          </p:cNvPr>
          <p:cNvSpPr>
            <a:spLocks noGrp="1"/>
          </p:cNvSpPr>
          <p:nvPr>
            <p:ph type="title"/>
          </p:nvPr>
        </p:nvSpPr>
        <p:spPr>
          <a:xfrm>
            <a:off x="418641" y="764373"/>
            <a:ext cx="11087559" cy="1293028"/>
          </a:xfrm>
        </p:spPr>
        <p:txBody>
          <a:bodyPr/>
          <a:lstStyle/>
          <a:p>
            <a:r>
              <a:rPr lang="en-US" dirty="0"/>
              <a:t>Instrument tagging &amp; nomenclature</a:t>
            </a:r>
          </a:p>
        </p:txBody>
      </p:sp>
      <p:sp>
        <p:nvSpPr>
          <p:cNvPr id="8" name="Content Placeholder 7">
            <a:extLst>
              <a:ext uri="{FF2B5EF4-FFF2-40B4-BE49-F238E27FC236}">
                <a16:creationId xmlns:a16="http://schemas.microsoft.com/office/drawing/2014/main" id="{E1ED71CC-9149-4E0E-94F0-674927D6055F}"/>
              </a:ext>
            </a:extLst>
          </p:cNvPr>
          <p:cNvSpPr>
            <a:spLocks noGrp="1"/>
          </p:cNvSpPr>
          <p:nvPr>
            <p:ph sz="half" idx="1"/>
          </p:nvPr>
        </p:nvSpPr>
        <p:spPr>
          <a:xfrm>
            <a:off x="418641" y="2194559"/>
            <a:ext cx="5188945" cy="4024125"/>
          </a:xfrm>
        </p:spPr>
        <p:txBody>
          <a:bodyPr>
            <a:normAutofit/>
          </a:bodyPr>
          <a:lstStyle/>
          <a:p>
            <a:r>
              <a:rPr lang="en-US" sz="2000" dirty="0"/>
              <a:t>- PI</a:t>
            </a:r>
          </a:p>
          <a:p>
            <a:pPr lvl="1"/>
            <a:r>
              <a:rPr lang="en-US" sz="1800" dirty="0"/>
              <a:t>First letter = Variable ∴ P = Pressure</a:t>
            </a:r>
          </a:p>
          <a:p>
            <a:pPr lvl="2"/>
            <a:r>
              <a:rPr lang="en-US" sz="1600" dirty="0"/>
              <a:t>There is no modifier</a:t>
            </a:r>
          </a:p>
          <a:p>
            <a:pPr lvl="1"/>
            <a:r>
              <a:rPr lang="en-US" sz="1800" dirty="0"/>
              <a:t>Next letter = Read out ∴ I = Indicate</a:t>
            </a:r>
          </a:p>
          <a:p>
            <a:r>
              <a:rPr lang="en-US" sz="2000" dirty="0"/>
              <a:t>- PDI</a:t>
            </a:r>
          </a:p>
          <a:p>
            <a:pPr lvl="1"/>
            <a:r>
              <a:rPr lang="en-US" sz="1800" dirty="0"/>
              <a:t>First letter = Variable ∴ P = Pressure</a:t>
            </a:r>
          </a:p>
          <a:p>
            <a:pPr lvl="1"/>
            <a:r>
              <a:rPr lang="en-US" sz="1800" dirty="0"/>
              <a:t>Next letter is a Modifier ∴ D = Differential</a:t>
            </a:r>
          </a:p>
          <a:p>
            <a:pPr lvl="1"/>
            <a:r>
              <a:rPr lang="en-US" sz="1800" dirty="0"/>
              <a:t>Next letter = Read out ∴ I = Indicate</a:t>
            </a:r>
          </a:p>
          <a:p>
            <a:endParaRPr lang="en-US" dirty="0"/>
          </a:p>
        </p:txBody>
      </p:sp>
      <p:sp>
        <p:nvSpPr>
          <p:cNvPr id="9" name="Content Placeholder 8">
            <a:extLst>
              <a:ext uri="{FF2B5EF4-FFF2-40B4-BE49-F238E27FC236}">
                <a16:creationId xmlns:a16="http://schemas.microsoft.com/office/drawing/2014/main" id="{3C41241E-6612-4230-93B0-28CB1D0AB664}"/>
              </a:ext>
            </a:extLst>
          </p:cNvPr>
          <p:cNvSpPr>
            <a:spLocks noGrp="1"/>
          </p:cNvSpPr>
          <p:nvPr>
            <p:ph sz="half" idx="2"/>
          </p:nvPr>
        </p:nvSpPr>
        <p:spPr>
          <a:xfrm>
            <a:off x="5750805" y="2194559"/>
            <a:ext cx="5755395" cy="4024125"/>
          </a:xfrm>
        </p:spPr>
        <p:txBody>
          <a:bodyPr>
            <a:normAutofit/>
          </a:bodyPr>
          <a:lstStyle/>
          <a:p>
            <a:r>
              <a:rPr lang="en-US" sz="2000" dirty="0">
                <a:solidFill>
                  <a:prstClr val="black"/>
                </a:solidFill>
              </a:rPr>
              <a:t>- TIC</a:t>
            </a:r>
          </a:p>
          <a:p>
            <a:pPr lvl="1"/>
            <a:r>
              <a:rPr lang="en-US" sz="1800" dirty="0">
                <a:solidFill>
                  <a:prstClr val="black"/>
                </a:solidFill>
              </a:rPr>
              <a:t>First letter = Variable ∴ T = Temperature</a:t>
            </a:r>
          </a:p>
          <a:p>
            <a:pPr lvl="2"/>
            <a:r>
              <a:rPr lang="en-US" sz="1600" dirty="0">
                <a:solidFill>
                  <a:prstClr val="black"/>
                </a:solidFill>
              </a:rPr>
              <a:t>There is no modifier</a:t>
            </a:r>
          </a:p>
          <a:p>
            <a:pPr lvl="1"/>
            <a:r>
              <a:rPr lang="en-US" sz="1800" dirty="0">
                <a:solidFill>
                  <a:prstClr val="black"/>
                </a:solidFill>
              </a:rPr>
              <a:t>Next letter = Read out ∴ I = Indicate</a:t>
            </a:r>
          </a:p>
          <a:p>
            <a:pPr lvl="1"/>
            <a:r>
              <a:rPr lang="en-US" sz="1800" dirty="0">
                <a:solidFill>
                  <a:prstClr val="black"/>
                </a:solidFill>
              </a:rPr>
              <a:t>Next letter = Output function ∴ = Control</a:t>
            </a:r>
          </a:p>
          <a:p>
            <a:r>
              <a:rPr lang="en-US" sz="2000" dirty="0">
                <a:solidFill>
                  <a:prstClr val="black"/>
                </a:solidFill>
              </a:rPr>
              <a:t>- TDIC</a:t>
            </a:r>
          </a:p>
          <a:p>
            <a:pPr lvl="1"/>
            <a:r>
              <a:rPr lang="en-US" sz="1800" dirty="0">
                <a:solidFill>
                  <a:prstClr val="black"/>
                </a:solidFill>
              </a:rPr>
              <a:t>First letter = Variable ∴ T = Temperature</a:t>
            </a:r>
          </a:p>
          <a:p>
            <a:pPr lvl="1"/>
            <a:r>
              <a:rPr lang="en-US" sz="1800" dirty="0">
                <a:solidFill>
                  <a:prstClr val="black"/>
                </a:solidFill>
              </a:rPr>
              <a:t>Next letter is a Modifier ∴ D = Differential</a:t>
            </a:r>
          </a:p>
          <a:p>
            <a:pPr lvl="1"/>
            <a:r>
              <a:rPr lang="en-US" sz="1800" dirty="0">
                <a:solidFill>
                  <a:prstClr val="black"/>
                </a:solidFill>
              </a:rPr>
              <a:t>Next letter = Read out ∴ I = Indicate</a:t>
            </a:r>
          </a:p>
          <a:p>
            <a:pPr lvl="1"/>
            <a:r>
              <a:rPr lang="en-US" sz="1800" dirty="0">
                <a:solidFill>
                  <a:prstClr val="black"/>
                </a:solidFill>
              </a:rPr>
              <a:t>Next letter = Output function ∴ C = Control</a:t>
            </a:r>
          </a:p>
          <a:p>
            <a:endParaRPr lang="en-US" dirty="0"/>
          </a:p>
        </p:txBody>
      </p:sp>
      <p:sp>
        <p:nvSpPr>
          <p:cNvPr id="4" name="Date Placeholder 3">
            <a:extLst>
              <a:ext uri="{FF2B5EF4-FFF2-40B4-BE49-F238E27FC236}">
                <a16:creationId xmlns:a16="http://schemas.microsoft.com/office/drawing/2014/main" id="{15FCD533-3087-4973-8BB8-9B0117C0A5EA}"/>
              </a:ext>
            </a:extLst>
          </p:cNvPr>
          <p:cNvSpPr>
            <a:spLocks noGrp="1"/>
          </p:cNvSpPr>
          <p:nvPr>
            <p:ph type="dt" sz="half" idx="10"/>
          </p:nvPr>
        </p:nvSpPr>
        <p:spPr/>
        <p:txBody>
          <a:bodyPr/>
          <a:lstStyle/>
          <a:p>
            <a:fld id="{243654C2-33AC-4C63-9D11-C388EE8C778C}" type="datetime1">
              <a:rPr lang="en-US" smtClean="0"/>
              <a:t>4/8/2019</a:t>
            </a:fld>
            <a:endParaRPr lang="en-US" dirty="0"/>
          </a:p>
        </p:txBody>
      </p:sp>
      <p:sp>
        <p:nvSpPr>
          <p:cNvPr id="5" name="Footer Placeholder 4">
            <a:extLst>
              <a:ext uri="{FF2B5EF4-FFF2-40B4-BE49-F238E27FC236}">
                <a16:creationId xmlns:a16="http://schemas.microsoft.com/office/drawing/2014/main" id="{88E179F5-AF20-498D-A11D-D02C161DA979}"/>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24EF48F0-D5F1-4D7B-BB97-FCB560235BFE}"/>
              </a:ext>
            </a:extLst>
          </p:cNvPr>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2771313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wipe(down)">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barn(inVertical)">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animEffect transition="in" filter="barn(inVertical)">
                                      <p:cBhvr>
                                        <p:cTn id="17" dur="500"/>
                                        <p:tgtEl>
                                          <p:spTgt spid="8">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8">
                                            <p:txEl>
                                              <p:pRg st="5" end="5"/>
                                            </p:txEl>
                                          </p:spTgt>
                                        </p:tgtEl>
                                        <p:attrNameLst>
                                          <p:attrName>style.visibility</p:attrName>
                                        </p:attrNameLst>
                                      </p:cBhvr>
                                      <p:to>
                                        <p:strVal val="visible"/>
                                      </p:to>
                                    </p:set>
                                    <p:animEffect transition="in" filter="wheel(1)">
                                      <p:cBhvr>
                                        <p:cTn id="22" dur="2000"/>
                                        <p:tgtEl>
                                          <p:spTgt spid="8">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animEffect transition="in" filter="wheel(1)">
                                      <p:cBhvr>
                                        <p:cTn id="27" dur="2000"/>
                                        <p:tgtEl>
                                          <p:spTgt spid="8">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nodeType="clickEffect">
                                  <p:stCondLst>
                                    <p:cond delay="0"/>
                                  </p:stCondLst>
                                  <p:childTnLst>
                                    <p:set>
                                      <p:cBhvr>
                                        <p:cTn id="31" dur="1" fill="hold">
                                          <p:stCondLst>
                                            <p:cond delay="0"/>
                                          </p:stCondLst>
                                        </p:cTn>
                                        <p:tgtEl>
                                          <p:spTgt spid="8">
                                            <p:txEl>
                                              <p:pRg st="7" end="7"/>
                                            </p:txEl>
                                          </p:spTgt>
                                        </p:tgtEl>
                                        <p:attrNameLst>
                                          <p:attrName>style.visibility</p:attrName>
                                        </p:attrNameLst>
                                      </p:cBhvr>
                                      <p:to>
                                        <p:strVal val="visible"/>
                                      </p:to>
                                    </p:set>
                                    <p:animEffect transition="in" filter="wheel(1)">
                                      <p:cBhvr>
                                        <p:cTn id="32" dur="2000"/>
                                        <p:tgtEl>
                                          <p:spTgt spid="8">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9">
                                            <p:txEl>
                                              <p:pRg st="1" end="1"/>
                                            </p:txEl>
                                          </p:spTgt>
                                        </p:tgtEl>
                                        <p:attrNameLst>
                                          <p:attrName>style.visibility</p:attrName>
                                        </p:attrNameLst>
                                      </p:cBhvr>
                                      <p:to>
                                        <p:strVal val="visible"/>
                                      </p:to>
                                    </p:set>
                                    <p:animEffect transition="in" filter="circle(in)">
                                      <p:cBhvr>
                                        <p:cTn id="37" dur="2000"/>
                                        <p:tgtEl>
                                          <p:spTgt spid="9">
                                            <p:txEl>
                                              <p:pRg st="1" end="1"/>
                                            </p:txEl>
                                          </p:spTgt>
                                        </p:tgtEl>
                                      </p:cBhvr>
                                    </p:animEffect>
                                  </p:childTnLst>
                                </p:cTn>
                              </p:par>
                              <p:par>
                                <p:cTn id="38" presetID="6" presetClass="entr" presetSubtype="16" fill="hold" nodeType="withEffect">
                                  <p:stCondLst>
                                    <p:cond delay="0"/>
                                  </p:stCondLst>
                                  <p:childTnLst>
                                    <p:set>
                                      <p:cBhvr>
                                        <p:cTn id="39" dur="1" fill="hold">
                                          <p:stCondLst>
                                            <p:cond delay="0"/>
                                          </p:stCondLst>
                                        </p:cTn>
                                        <p:tgtEl>
                                          <p:spTgt spid="9">
                                            <p:txEl>
                                              <p:pRg st="2" end="2"/>
                                            </p:txEl>
                                          </p:spTgt>
                                        </p:tgtEl>
                                        <p:attrNameLst>
                                          <p:attrName>style.visibility</p:attrName>
                                        </p:attrNameLst>
                                      </p:cBhvr>
                                      <p:to>
                                        <p:strVal val="visible"/>
                                      </p:to>
                                    </p:set>
                                    <p:animEffect transition="in" filter="circle(in)">
                                      <p:cBhvr>
                                        <p:cTn id="40" dur="2000"/>
                                        <p:tgtEl>
                                          <p:spTgt spid="9">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6" presetClass="entr" presetSubtype="16" fill="hold" nodeType="clickEffect">
                                  <p:stCondLst>
                                    <p:cond delay="0"/>
                                  </p:stCondLst>
                                  <p:childTnLst>
                                    <p:set>
                                      <p:cBhvr>
                                        <p:cTn id="44" dur="1" fill="hold">
                                          <p:stCondLst>
                                            <p:cond delay="0"/>
                                          </p:stCondLst>
                                        </p:cTn>
                                        <p:tgtEl>
                                          <p:spTgt spid="9">
                                            <p:txEl>
                                              <p:pRg st="3" end="3"/>
                                            </p:txEl>
                                          </p:spTgt>
                                        </p:tgtEl>
                                        <p:attrNameLst>
                                          <p:attrName>style.visibility</p:attrName>
                                        </p:attrNameLst>
                                      </p:cBhvr>
                                      <p:to>
                                        <p:strVal val="visible"/>
                                      </p:to>
                                    </p:set>
                                    <p:animEffect transition="in" filter="circle(in)">
                                      <p:cBhvr>
                                        <p:cTn id="45" dur="2000"/>
                                        <p:tgtEl>
                                          <p:spTgt spid="9">
                                            <p:txEl>
                                              <p:pRg st="3" end="3"/>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6" presetClass="entr" presetSubtype="16" fill="hold" nodeType="clickEffect">
                                  <p:stCondLst>
                                    <p:cond delay="0"/>
                                  </p:stCondLst>
                                  <p:childTnLst>
                                    <p:set>
                                      <p:cBhvr>
                                        <p:cTn id="49" dur="1" fill="hold">
                                          <p:stCondLst>
                                            <p:cond delay="0"/>
                                          </p:stCondLst>
                                        </p:cTn>
                                        <p:tgtEl>
                                          <p:spTgt spid="9">
                                            <p:txEl>
                                              <p:pRg st="4" end="4"/>
                                            </p:txEl>
                                          </p:spTgt>
                                        </p:tgtEl>
                                        <p:attrNameLst>
                                          <p:attrName>style.visibility</p:attrName>
                                        </p:attrNameLst>
                                      </p:cBhvr>
                                      <p:to>
                                        <p:strVal val="visible"/>
                                      </p:to>
                                    </p:set>
                                    <p:animEffect transition="in" filter="circle(in)">
                                      <p:cBhvr>
                                        <p:cTn id="50" dur="2000"/>
                                        <p:tgtEl>
                                          <p:spTgt spid="9">
                                            <p:txEl>
                                              <p:pRg st="4" end="4"/>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6" presetClass="entr" presetSubtype="16" fill="hold" nodeType="clickEffect">
                                  <p:stCondLst>
                                    <p:cond delay="0"/>
                                  </p:stCondLst>
                                  <p:childTnLst>
                                    <p:set>
                                      <p:cBhvr>
                                        <p:cTn id="54" dur="1" fill="hold">
                                          <p:stCondLst>
                                            <p:cond delay="0"/>
                                          </p:stCondLst>
                                        </p:cTn>
                                        <p:tgtEl>
                                          <p:spTgt spid="9">
                                            <p:txEl>
                                              <p:pRg st="6" end="6"/>
                                            </p:txEl>
                                          </p:spTgt>
                                        </p:tgtEl>
                                        <p:attrNameLst>
                                          <p:attrName>style.visibility</p:attrName>
                                        </p:attrNameLst>
                                      </p:cBhvr>
                                      <p:to>
                                        <p:strVal val="visible"/>
                                      </p:to>
                                    </p:set>
                                    <p:animEffect transition="in" filter="circle(in)">
                                      <p:cBhvr>
                                        <p:cTn id="55" dur="2000"/>
                                        <p:tgtEl>
                                          <p:spTgt spid="9">
                                            <p:txEl>
                                              <p:pRg st="6" end="6"/>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1" presetClass="entr" presetSubtype="1" fill="hold" nodeType="clickEffect">
                                  <p:stCondLst>
                                    <p:cond delay="0"/>
                                  </p:stCondLst>
                                  <p:childTnLst>
                                    <p:set>
                                      <p:cBhvr>
                                        <p:cTn id="59" dur="1" fill="hold">
                                          <p:stCondLst>
                                            <p:cond delay="0"/>
                                          </p:stCondLst>
                                        </p:cTn>
                                        <p:tgtEl>
                                          <p:spTgt spid="9">
                                            <p:txEl>
                                              <p:pRg st="7" end="7"/>
                                            </p:txEl>
                                          </p:spTgt>
                                        </p:tgtEl>
                                        <p:attrNameLst>
                                          <p:attrName>style.visibility</p:attrName>
                                        </p:attrNameLst>
                                      </p:cBhvr>
                                      <p:to>
                                        <p:strVal val="visible"/>
                                      </p:to>
                                    </p:set>
                                    <p:animEffect transition="in" filter="wheel(1)">
                                      <p:cBhvr>
                                        <p:cTn id="60" dur="2000"/>
                                        <p:tgtEl>
                                          <p:spTgt spid="9">
                                            <p:txEl>
                                              <p:pRg st="7" end="7"/>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21" presetClass="entr" presetSubtype="1" fill="hold" nodeType="clickEffect">
                                  <p:stCondLst>
                                    <p:cond delay="0"/>
                                  </p:stCondLst>
                                  <p:childTnLst>
                                    <p:set>
                                      <p:cBhvr>
                                        <p:cTn id="64" dur="1" fill="hold">
                                          <p:stCondLst>
                                            <p:cond delay="0"/>
                                          </p:stCondLst>
                                        </p:cTn>
                                        <p:tgtEl>
                                          <p:spTgt spid="9">
                                            <p:txEl>
                                              <p:pRg st="8" end="8"/>
                                            </p:txEl>
                                          </p:spTgt>
                                        </p:tgtEl>
                                        <p:attrNameLst>
                                          <p:attrName>style.visibility</p:attrName>
                                        </p:attrNameLst>
                                      </p:cBhvr>
                                      <p:to>
                                        <p:strVal val="visible"/>
                                      </p:to>
                                    </p:set>
                                    <p:animEffect transition="in" filter="wheel(1)">
                                      <p:cBhvr>
                                        <p:cTn id="65" dur="2000"/>
                                        <p:tgtEl>
                                          <p:spTgt spid="9">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21" presetClass="entr" presetSubtype="1" fill="hold" nodeType="clickEffect">
                                  <p:stCondLst>
                                    <p:cond delay="0"/>
                                  </p:stCondLst>
                                  <p:childTnLst>
                                    <p:set>
                                      <p:cBhvr>
                                        <p:cTn id="69" dur="1" fill="hold">
                                          <p:stCondLst>
                                            <p:cond delay="0"/>
                                          </p:stCondLst>
                                        </p:cTn>
                                        <p:tgtEl>
                                          <p:spTgt spid="9">
                                            <p:txEl>
                                              <p:pRg st="9" end="9"/>
                                            </p:txEl>
                                          </p:spTgt>
                                        </p:tgtEl>
                                        <p:attrNameLst>
                                          <p:attrName>style.visibility</p:attrName>
                                        </p:attrNameLst>
                                      </p:cBhvr>
                                      <p:to>
                                        <p:strVal val="visible"/>
                                      </p:to>
                                    </p:set>
                                    <p:animEffect transition="in" filter="wheel(1)">
                                      <p:cBhvr>
                                        <p:cTn id="70" dur="2000"/>
                                        <p:tgtEl>
                                          <p:spTgt spid="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0C714-3CB1-473E-BFDE-1AD441D54E61}"/>
              </a:ext>
            </a:extLst>
          </p:cNvPr>
          <p:cNvSpPr>
            <a:spLocks noGrp="1"/>
          </p:cNvSpPr>
          <p:nvPr>
            <p:ph type="title"/>
          </p:nvPr>
        </p:nvSpPr>
        <p:spPr>
          <a:xfrm>
            <a:off x="685800" y="764373"/>
            <a:ext cx="10820400" cy="1293028"/>
          </a:xfrm>
        </p:spPr>
        <p:txBody>
          <a:bodyPr/>
          <a:lstStyle/>
          <a:p>
            <a:r>
              <a:rPr lang="en-US" dirty="0"/>
              <a:t>Instrument tagging &amp; nomenclature</a:t>
            </a:r>
          </a:p>
        </p:txBody>
      </p:sp>
      <p:sp>
        <p:nvSpPr>
          <p:cNvPr id="3" name="Content Placeholder 2">
            <a:extLst>
              <a:ext uri="{FF2B5EF4-FFF2-40B4-BE49-F238E27FC236}">
                <a16:creationId xmlns:a16="http://schemas.microsoft.com/office/drawing/2014/main" id="{3CF442AA-D32D-47F0-AE99-2EF35120DF13}"/>
              </a:ext>
            </a:extLst>
          </p:cNvPr>
          <p:cNvSpPr>
            <a:spLocks noGrp="1"/>
          </p:cNvSpPr>
          <p:nvPr>
            <p:ph idx="1"/>
          </p:nvPr>
        </p:nvSpPr>
        <p:spPr/>
        <p:txBody>
          <a:bodyPr/>
          <a:lstStyle/>
          <a:p>
            <a:r>
              <a:rPr lang="en-US" dirty="0"/>
              <a:t>The second element (cont.)</a:t>
            </a:r>
          </a:p>
          <a:p>
            <a:pPr lvl="1"/>
            <a:r>
              <a:rPr lang="en-US" dirty="0"/>
              <a:t>- LIC</a:t>
            </a:r>
          </a:p>
          <a:p>
            <a:pPr lvl="2"/>
            <a:r>
              <a:rPr lang="en-US" dirty="0"/>
              <a:t>First letter = Variable ∴ L = Level</a:t>
            </a:r>
          </a:p>
          <a:p>
            <a:pPr lvl="3"/>
            <a:r>
              <a:rPr lang="en-US" dirty="0"/>
              <a:t>There is no modifier</a:t>
            </a:r>
          </a:p>
          <a:p>
            <a:pPr lvl="2"/>
            <a:r>
              <a:rPr lang="en-US" dirty="0"/>
              <a:t>Next letter = Read out ∴ I = Indicate</a:t>
            </a:r>
          </a:p>
          <a:p>
            <a:pPr lvl="2"/>
            <a:r>
              <a:rPr lang="en-US" dirty="0"/>
              <a:t>Next letter = Output function ∴ = Control</a:t>
            </a:r>
          </a:p>
          <a:p>
            <a:pPr lvl="1"/>
            <a:r>
              <a:rPr lang="en-US" dirty="0"/>
              <a:t>- LV</a:t>
            </a:r>
          </a:p>
          <a:p>
            <a:pPr lvl="2"/>
            <a:r>
              <a:rPr lang="en-US" dirty="0"/>
              <a:t>First letter = Variable ∴ L = Level</a:t>
            </a:r>
          </a:p>
          <a:p>
            <a:pPr lvl="2"/>
            <a:r>
              <a:rPr lang="en-US" dirty="0"/>
              <a:t>Next letter = Output function ∴ V = Valve</a:t>
            </a:r>
          </a:p>
          <a:p>
            <a:pPr lvl="3"/>
            <a:r>
              <a:rPr lang="en-US" dirty="0"/>
              <a:t>Sometimes designated as LCV ∴ Level Control Valve</a:t>
            </a:r>
          </a:p>
          <a:p>
            <a:endParaRPr lang="en-US" dirty="0"/>
          </a:p>
        </p:txBody>
      </p:sp>
      <p:sp>
        <p:nvSpPr>
          <p:cNvPr id="4" name="Date Placeholder 3">
            <a:extLst>
              <a:ext uri="{FF2B5EF4-FFF2-40B4-BE49-F238E27FC236}">
                <a16:creationId xmlns:a16="http://schemas.microsoft.com/office/drawing/2014/main" id="{D5893540-EB05-4E75-9142-4A5F89C53F89}"/>
              </a:ext>
            </a:extLst>
          </p:cNvPr>
          <p:cNvSpPr>
            <a:spLocks noGrp="1"/>
          </p:cNvSpPr>
          <p:nvPr>
            <p:ph type="dt" sz="half" idx="10"/>
          </p:nvPr>
        </p:nvSpPr>
        <p:spPr/>
        <p:txBody>
          <a:bodyPr/>
          <a:lstStyle/>
          <a:p>
            <a:fld id="{1ACBC898-1D9A-4597-98DD-6D8D4C0F61AD}" type="datetime1">
              <a:rPr lang="en-US" smtClean="0"/>
              <a:t>4/8/2019</a:t>
            </a:fld>
            <a:endParaRPr lang="en-US" dirty="0"/>
          </a:p>
        </p:txBody>
      </p:sp>
      <p:sp>
        <p:nvSpPr>
          <p:cNvPr id="5" name="Footer Placeholder 4">
            <a:extLst>
              <a:ext uri="{FF2B5EF4-FFF2-40B4-BE49-F238E27FC236}">
                <a16:creationId xmlns:a16="http://schemas.microsoft.com/office/drawing/2014/main" id="{4A4D6600-EBAA-4E44-B881-005BE243A3BA}"/>
              </a:ext>
            </a:extLst>
          </p:cNvPr>
          <p:cNvSpPr>
            <a:spLocks noGrp="1"/>
          </p:cNvSpPr>
          <p:nvPr>
            <p:ph type="ftr" sz="quarter" idx="11"/>
          </p:nvPr>
        </p:nvSpPr>
        <p:spPr/>
        <p:txBody>
          <a:bodyPr/>
          <a:lstStyle/>
          <a:p>
            <a:r>
              <a:rPr lang="en-US"/>
              <a:t>ICC Process Operations ENGT-1340 Rev A</a:t>
            </a:r>
            <a:endParaRPr lang="en-US" dirty="0"/>
          </a:p>
        </p:txBody>
      </p:sp>
      <p:sp>
        <p:nvSpPr>
          <p:cNvPr id="6" name="Slide Number Placeholder 5">
            <a:extLst>
              <a:ext uri="{FF2B5EF4-FFF2-40B4-BE49-F238E27FC236}">
                <a16:creationId xmlns:a16="http://schemas.microsoft.com/office/drawing/2014/main" id="{14CB33BE-99DE-4174-90F2-2901129F64D3}"/>
              </a:ext>
            </a:extLst>
          </p:cNvPr>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1685287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1000"/>
                                        <p:tgtEl>
                                          <p:spTgt spid="3">
                                            <p:txEl>
                                              <p:pRg st="8" end="8"/>
                                            </p:txEl>
                                          </p:spTgt>
                                        </p:tgtEl>
                                      </p:cBhvr>
                                    </p:animEffect>
                                    <p:anim calcmode="lin" valueType="num">
                                      <p:cBhvr>
                                        <p:cTn id="5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Effect transition="in" filter="fade">
                                      <p:cBhvr>
                                        <p:cTn id="61" dur="1000"/>
                                        <p:tgtEl>
                                          <p:spTgt spid="3">
                                            <p:txEl>
                                              <p:pRg st="9" end="9"/>
                                            </p:txEl>
                                          </p:spTgt>
                                        </p:tgtEl>
                                      </p:cBhvr>
                                    </p:animEffect>
                                    <p:anim calcmode="lin" valueType="num">
                                      <p:cBhvr>
                                        <p:cTn id="62"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C4220D"/>
      </a:accent1>
      <a:accent2>
        <a:srgbClr val="EB7712"/>
      </a:accent2>
      <a:accent3>
        <a:srgbClr val="ECBD31"/>
      </a:accent3>
      <a:accent4>
        <a:srgbClr val="92CE4A"/>
      </a:accent4>
      <a:accent5>
        <a:srgbClr val="50CFB4"/>
      </a:accent5>
      <a:accent6>
        <a:srgbClr val="0D8EC5"/>
      </a:accent6>
      <a:hlink>
        <a:srgbClr val="EA5A0C"/>
      </a:hlink>
      <a:folHlink>
        <a:srgbClr val="F09D3A"/>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FE1EB5C7-81A8-4CBA-AE6E-B3BF73DC389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TM04033937[[fn=Vapor Trail]]</Template>
  <TotalTime>829</TotalTime>
  <Words>1460</Words>
  <Application>Microsoft Office PowerPoint</Application>
  <PresentationFormat>Widescreen</PresentationFormat>
  <Paragraphs>273</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Century Gothic</vt:lpstr>
      <vt:lpstr>Vapor Trail</vt:lpstr>
      <vt:lpstr>P&amp;ID Nomenclature &amp; symbology</vt:lpstr>
      <vt:lpstr>ANSI/isa s5.1-2009</vt:lpstr>
      <vt:lpstr>ANSI/isa s5.1-2009</vt:lpstr>
      <vt:lpstr>ANSI/isa s5.1-2009</vt:lpstr>
      <vt:lpstr>Instrument tagging &amp; nomenclature </vt:lpstr>
      <vt:lpstr>Instrument tagging &amp; nomenclature</vt:lpstr>
      <vt:lpstr>Instrument tagging &amp; nomenclature</vt:lpstr>
      <vt:lpstr>Instrument tagging &amp; nomenclature</vt:lpstr>
      <vt:lpstr>Instrument tagging &amp; nomenclature</vt:lpstr>
      <vt:lpstr>Instrument tagging &amp; nomenclature</vt:lpstr>
      <vt:lpstr>Instrument tagging &amp; nomenclature</vt:lpstr>
      <vt:lpstr>Instrument tagging &amp; nomenclature</vt:lpstr>
      <vt:lpstr>Instrument tagging &amp; nomenclature</vt:lpstr>
      <vt:lpstr>Instrument tagging &amp; nomenclature</vt:lpstr>
      <vt:lpstr>P&amp;ID instrument &amp; signal symbols</vt:lpstr>
      <vt:lpstr>P&amp;ID Process &amp; Signal Symbols</vt:lpstr>
      <vt:lpstr>P&amp;ID instrument &amp; control symbols</vt:lpstr>
      <vt:lpstr>P&amp;ID field device symbols</vt:lpstr>
      <vt:lpstr>P&amp;ID field device symbols - Sensors</vt:lpstr>
      <vt:lpstr>P&amp;ID field device symbols - Valves</vt:lpstr>
      <vt:lpstr>P&amp;ID field device symbols - Valves</vt:lpstr>
      <vt:lpstr>P&amp;ID field device symbols - Valves</vt:lpstr>
      <vt:lpstr>P&amp;ID field device symbols - Valves</vt:lpstr>
      <vt:lpstr>P&amp;ID field device symbols - Valves</vt:lpstr>
      <vt:lpstr>P&amp;ID field device symbols – MISC. Valves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ISA S5.1 2009</dc:title>
  <dc:creator>Thomas Raiche</dc:creator>
  <cp:lastModifiedBy>Thomas Raiche</cp:lastModifiedBy>
  <cp:revision>72</cp:revision>
  <dcterms:created xsi:type="dcterms:W3CDTF">2018-09-11T19:56:16Z</dcterms:created>
  <dcterms:modified xsi:type="dcterms:W3CDTF">2019-04-08T17:49:28Z</dcterms:modified>
</cp:coreProperties>
</file>