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65"/>
  </p:notesMasterIdLst>
  <p:sldIdLst>
    <p:sldId id="256" r:id="rId2"/>
    <p:sldId id="260" r:id="rId3"/>
    <p:sldId id="257" r:id="rId4"/>
    <p:sldId id="258" r:id="rId5"/>
    <p:sldId id="259" r:id="rId6"/>
    <p:sldId id="261" r:id="rId7"/>
    <p:sldId id="262" r:id="rId8"/>
    <p:sldId id="263" r:id="rId9"/>
    <p:sldId id="264" r:id="rId10"/>
    <p:sldId id="265" r:id="rId11"/>
    <p:sldId id="267" r:id="rId12"/>
    <p:sldId id="266" r:id="rId13"/>
    <p:sldId id="268" r:id="rId14"/>
    <p:sldId id="269" r:id="rId15"/>
    <p:sldId id="270" r:id="rId16"/>
    <p:sldId id="271" r:id="rId17"/>
    <p:sldId id="272" r:id="rId18"/>
    <p:sldId id="288" r:id="rId19"/>
    <p:sldId id="278" r:id="rId20"/>
    <p:sldId id="273" r:id="rId21"/>
    <p:sldId id="274" r:id="rId22"/>
    <p:sldId id="275" r:id="rId23"/>
    <p:sldId id="276" r:id="rId24"/>
    <p:sldId id="277" r:id="rId25"/>
    <p:sldId id="279" r:id="rId26"/>
    <p:sldId id="280" r:id="rId27"/>
    <p:sldId id="281" r:id="rId28"/>
    <p:sldId id="283" r:id="rId29"/>
    <p:sldId id="282" r:id="rId30"/>
    <p:sldId id="289" r:id="rId31"/>
    <p:sldId id="290" r:id="rId32"/>
    <p:sldId id="291" r:id="rId33"/>
    <p:sldId id="292" r:id="rId34"/>
    <p:sldId id="293" r:id="rId35"/>
    <p:sldId id="294" r:id="rId36"/>
    <p:sldId id="295" r:id="rId37"/>
    <p:sldId id="296" r:id="rId38"/>
    <p:sldId id="309" r:id="rId39"/>
    <p:sldId id="310" r:id="rId40"/>
    <p:sldId id="311" r:id="rId41"/>
    <p:sldId id="312" r:id="rId42"/>
    <p:sldId id="313" r:id="rId43"/>
    <p:sldId id="321" r:id="rId44"/>
    <p:sldId id="322" r:id="rId45"/>
    <p:sldId id="325" r:id="rId46"/>
    <p:sldId id="297" r:id="rId47"/>
    <p:sldId id="298" r:id="rId48"/>
    <p:sldId id="299" r:id="rId49"/>
    <p:sldId id="300" r:id="rId50"/>
    <p:sldId id="303" r:id="rId51"/>
    <p:sldId id="301" r:id="rId52"/>
    <p:sldId id="302" r:id="rId53"/>
    <p:sldId id="318" r:id="rId54"/>
    <p:sldId id="319" r:id="rId55"/>
    <p:sldId id="305" r:id="rId56"/>
    <p:sldId id="306" r:id="rId57"/>
    <p:sldId id="308" r:id="rId58"/>
    <p:sldId id="307" r:id="rId59"/>
    <p:sldId id="324" r:id="rId60"/>
    <p:sldId id="314" r:id="rId61"/>
    <p:sldId id="315" r:id="rId62"/>
    <p:sldId id="316" r:id="rId63"/>
    <p:sldId id="323" r:id="rId6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69" autoAdjust="0"/>
    <p:restoredTop sz="94660"/>
  </p:normalViewPr>
  <p:slideViewPr>
    <p:cSldViewPr snapToGrid="0">
      <p:cViewPr varScale="1">
        <p:scale>
          <a:sx n="90" d="100"/>
          <a:sy n="90" d="100"/>
        </p:scale>
        <p:origin x="126"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1.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7.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9.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3.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4.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47.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4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78B6907-D632-4392-8ABD-0A20039B2C77}" type="datetimeFigureOut">
              <a:rPr lang="en-US" smtClean="0"/>
              <a:t>2/22/2018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75B3ECE-D357-48F6-9415-F44672726643}" type="slidenum">
              <a:rPr lang="en-US" smtClean="0"/>
              <a:t>‹#›</a:t>
            </a:fld>
            <a:endParaRPr lang="en-US"/>
          </a:p>
        </p:txBody>
      </p:sp>
    </p:spTree>
    <p:extLst>
      <p:ext uri="{BB962C8B-B14F-4D97-AF65-F5344CB8AC3E}">
        <p14:creationId xmlns:p14="http://schemas.microsoft.com/office/powerpoint/2010/main" val="7897578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a:extLst>
              <a:ext uri="{FF2B5EF4-FFF2-40B4-BE49-F238E27FC236}">
                <a16:creationId xmlns:a16="http://schemas.microsoft.com/office/drawing/2014/main" id="{C0FF9B26-93DB-446E-9BD1-4D173B8FAE6B}"/>
              </a:ext>
            </a:extLst>
          </p:cNvPr>
          <p:cNvSpPr>
            <a:spLocks noGrp="1" noRot="1" noChangeAspect="1" noChangeArrowheads="1" noTextEdit="1"/>
          </p:cNvSpPr>
          <p:nvPr>
            <p:ph type="sldImg"/>
          </p:nvPr>
        </p:nvSpPr>
        <p:spPr bwMode="auto">
          <a:xfrm>
            <a:off x="393700" y="682625"/>
            <a:ext cx="6070600" cy="3416300"/>
          </a:xfrm>
          <a:noFill/>
          <a:ln cap="flat">
            <a:solidFill>
              <a:schemeClr val="tx1"/>
            </a:solidFill>
            <a:miter lim="800000"/>
            <a:headEnd/>
            <a:tailEnd/>
          </a:ln>
          <a:extLst>
            <a:ext uri="{909E8E84-426E-40DD-AFC4-6F175D3DCCD1}">
              <a14:hiddenFill xmlns:a14="http://schemas.microsoft.com/office/drawing/2010/main">
                <a:solidFill>
                  <a:srgbClr val="FFFFFF"/>
                </a:solidFill>
              </a14:hiddenFill>
            </a:ext>
          </a:extLst>
        </p:spPr>
      </p:sp>
      <p:sp>
        <p:nvSpPr>
          <p:cNvPr id="48131" name="Rectangle 3">
            <a:extLst>
              <a:ext uri="{FF2B5EF4-FFF2-40B4-BE49-F238E27FC236}">
                <a16:creationId xmlns:a16="http://schemas.microsoft.com/office/drawing/2014/main" id="{19EFE71C-FFA0-4F14-8571-E6E7935912CF}"/>
              </a:ext>
            </a:extLst>
          </p:cNvPr>
          <p:cNvSpPr>
            <a:spLocks noGrp="1" noChangeArrowheads="1"/>
          </p:cNvSpPr>
          <p:nvPr>
            <p:ph type="body" idx="1"/>
          </p:nvPr>
        </p:nvSpPr>
        <p:spPr bwMode="auto">
          <a:xfrm>
            <a:off x="915988" y="4341813"/>
            <a:ext cx="5026025" cy="41163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47" tIns="46124" rIns="92247" bIns="46124"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8791412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a:extLst>
              <a:ext uri="{FF2B5EF4-FFF2-40B4-BE49-F238E27FC236}">
                <a16:creationId xmlns:a16="http://schemas.microsoft.com/office/drawing/2014/main" id="{F7AC98A1-28D3-426E-A1DA-47111829A696}"/>
              </a:ext>
            </a:extLst>
          </p:cNvPr>
          <p:cNvSpPr>
            <a:spLocks noGrp="1" noRot="1" noChangeAspect="1" noChangeArrowheads="1" noTextEdit="1"/>
          </p:cNvSpPr>
          <p:nvPr>
            <p:ph type="sldImg"/>
          </p:nvPr>
        </p:nvSpPr>
        <p:spPr bwMode="auto">
          <a:xfrm>
            <a:off x="393700" y="682625"/>
            <a:ext cx="6070600" cy="3416300"/>
          </a:xfrm>
          <a:noFill/>
          <a:ln cap="flat">
            <a:solidFill>
              <a:schemeClr val="tx1"/>
            </a:solidFill>
            <a:miter lim="800000"/>
            <a:headEnd/>
            <a:tailEnd/>
          </a:ln>
          <a:extLst>
            <a:ext uri="{909E8E84-426E-40DD-AFC4-6F175D3DCCD1}">
              <a14:hiddenFill xmlns:a14="http://schemas.microsoft.com/office/drawing/2010/main">
                <a:solidFill>
                  <a:srgbClr val="FFFFFF"/>
                </a:solidFill>
              </a14:hiddenFill>
            </a:ext>
          </a:extLst>
        </p:spPr>
      </p:sp>
      <p:sp>
        <p:nvSpPr>
          <p:cNvPr id="57347" name="Rectangle 3">
            <a:extLst>
              <a:ext uri="{FF2B5EF4-FFF2-40B4-BE49-F238E27FC236}">
                <a16:creationId xmlns:a16="http://schemas.microsoft.com/office/drawing/2014/main" id="{B541E911-6CC0-46D5-B5BF-8831B66181F7}"/>
              </a:ext>
            </a:extLst>
          </p:cNvPr>
          <p:cNvSpPr>
            <a:spLocks noGrp="1" noChangeArrowheads="1"/>
          </p:cNvSpPr>
          <p:nvPr>
            <p:ph type="body" idx="1"/>
          </p:nvPr>
        </p:nvSpPr>
        <p:spPr bwMode="auto">
          <a:xfrm>
            <a:off x="915988" y="4341813"/>
            <a:ext cx="5026025" cy="41163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47" tIns="46124" rIns="92247" bIns="46124"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22506825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a:extLst>
              <a:ext uri="{FF2B5EF4-FFF2-40B4-BE49-F238E27FC236}">
                <a16:creationId xmlns:a16="http://schemas.microsoft.com/office/drawing/2014/main" id="{BE4F7847-BB2C-4868-AB7B-62DC74ECC6F3}"/>
              </a:ext>
            </a:extLst>
          </p:cNvPr>
          <p:cNvSpPr>
            <a:spLocks noGrp="1" noRot="1" noChangeAspect="1" noChangeArrowheads="1" noTextEdit="1"/>
          </p:cNvSpPr>
          <p:nvPr>
            <p:ph type="sldImg"/>
          </p:nvPr>
        </p:nvSpPr>
        <p:spPr bwMode="auto">
          <a:xfrm>
            <a:off x="185738" y="574675"/>
            <a:ext cx="6492875" cy="3652838"/>
          </a:xfrm>
          <a:noFill/>
          <a:ln cap="flat">
            <a:solidFill>
              <a:schemeClr val="tx1"/>
            </a:solidFill>
            <a:miter lim="800000"/>
            <a:headEnd/>
            <a:tailEnd/>
          </a:ln>
          <a:extLst>
            <a:ext uri="{909E8E84-426E-40DD-AFC4-6F175D3DCCD1}">
              <a14:hiddenFill xmlns:a14="http://schemas.microsoft.com/office/drawing/2010/main">
                <a:solidFill>
                  <a:srgbClr val="FFFFFF"/>
                </a:solidFill>
              </a14:hiddenFill>
            </a:ext>
          </a:extLst>
        </p:spPr>
      </p:sp>
      <p:sp>
        <p:nvSpPr>
          <p:cNvPr id="79875" name="Rectangle 3">
            <a:extLst>
              <a:ext uri="{FF2B5EF4-FFF2-40B4-BE49-F238E27FC236}">
                <a16:creationId xmlns:a16="http://schemas.microsoft.com/office/drawing/2014/main" id="{9EBED169-8F41-4B64-AF3B-91DE8477C97C}"/>
              </a:ext>
            </a:extLst>
          </p:cNvPr>
          <p:cNvSpPr>
            <a:spLocks noGrp="1" noChangeArrowheads="1"/>
          </p:cNvSpPr>
          <p:nvPr>
            <p:ph type="body" idx="1"/>
          </p:nvPr>
        </p:nvSpPr>
        <p:spPr bwMode="auto">
          <a:xfrm>
            <a:off x="912813" y="4341813"/>
            <a:ext cx="5032375"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914" tIns="45957" rIns="91914" bIns="45957" numCol="1" anchor="t" anchorCtr="0" compatLnSpc="1">
            <a:prstTxWarp prst="textNoShape">
              <a:avLst/>
            </a:prstTxWarp>
          </a:bodyPr>
          <a:lstStyle/>
          <a:p>
            <a:pPr eaLnBrk="1" hangingPunct="1">
              <a:spcBef>
                <a:spcPct val="0"/>
              </a:spcBef>
            </a:pPr>
            <a:r>
              <a:rPr lang="en-US" altLang="en-US"/>
              <a:t>The “Acoustic efficiency approach” simply means that the design is developed such that the acoustic efficiency factor is reduced in one manner or another.</a:t>
            </a:r>
          </a:p>
          <a:p>
            <a:pPr eaLnBrk="1" hangingPunct="1">
              <a:spcBef>
                <a:spcPct val="0"/>
              </a:spcBef>
            </a:pPr>
            <a:r>
              <a:rPr lang="en-US" altLang="en-US"/>
              <a:t>The “Frequency shifting approach” means that, rather than concentrating upon reducing the internal sound pressure level, the frequency is shifted into a range where the human ear is less sensitive to the noise and less energy is transferred to the pipe.</a:t>
            </a:r>
          </a:p>
        </p:txBody>
      </p:sp>
    </p:spTree>
    <p:extLst>
      <p:ext uri="{BB962C8B-B14F-4D97-AF65-F5344CB8AC3E}">
        <p14:creationId xmlns:p14="http://schemas.microsoft.com/office/powerpoint/2010/main" val="9603416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a:extLst>
              <a:ext uri="{FF2B5EF4-FFF2-40B4-BE49-F238E27FC236}">
                <a16:creationId xmlns:a16="http://schemas.microsoft.com/office/drawing/2014/main" id="{3BAF922A-44C5-4C16-80EE-33E4F941E653}"/>
              </a:ext>
            </a:extLst>
          </p:cNvPr>
          <p:cNvSpPr>
            <a:spLocks noGrp="1" noRot="1" noChangeAspect="1" noChangeArrowheads="1" noTextEdit="1"/>
          </p:cNvSpPr>
          <p:nvPr>
            <p:ph type="sldImg"/>
          </p:nvPr>
        </p:nvSpPr>
        <p:spPr bwMode="auto">
          <a:xfrm>
            <a:off x="393700" y="682625"/>
            <a:ext cx="6070600" cy="3416300"/>
          </a:xfrm>
          <a:noFill/>
          <a:ln cap="flat">
            <a:solidFill>
              <a:schemeClr val="tx1"/>
            </a:solidFill>
            <a:miter lim="800000"/>
            <a:headEnd/>
            <a:tailEnd/>
          </a:ln>
          <a:extLst>
            <a:ext uri="{909E8E84-426E-40DD-AFC4-6F175D3DCCD1}">
              <a14:hiddenFill xmlns:a14="http://schemas.microsoft.com/office/drawing/2010/main">
                <a:solidFill>
                  <a:srgbClr val="FFFFFF"/>
                </a:solidFill>
              </a14:hiddenFill>
            </a:ext>
          </a:extLst>
        </p:spPr>
      </p:sp>
      <p:sp>
        <p:nvSpPr>
          <p:cNvPr id="50179" name="Rectangle 3">
            <a:extLst>
              <a:ext uri="{FF2B5EF4-FFF2-40B4-BE49-F238E27FC236}">
                <a16:creationId xmlns:a16="http://schemas.microsoft.com/office/drawing/2014/main" id="{11B0D47F-C1C0-48C0-A8AA-29F1F5168990}"/>
              </a:ext>
            </a:extLst>
          </p:cNvPr>
          <p:cNvSpPr>
            <a:spLocks noGrp="1" noChangeArrowheads="1"/>
          </p:cNvSpPr>
          <p:nvPr>
            <p:ph type="body" idx="1"/>
          </p:nvPr>
        </p:nvSpPr>
        <p:spPr bwMode="auto">
          <a:xfrm>
            <a:off x="915988" y="4341813"/>
            <a:ext cx="5026025" cy="41163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47" tIns="46124" rIns="92247" bIns="46124"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1360534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a:extLst>
              <a:ext uri="{FF2B5EF4-FFF2-40B4-BE49-F238E27FC236}">
                <a16:creationId xmlns:a16="http://schemas.microsoft.com/office/drawing/2014/main" id="{7F01FE51-0EE0-4654-BE93-34984A3855FD}"/>
              </a:ext>
            </a:extLst>
          </p:cNvPr>
          <p:cNvSpPr>
            <a:spLocks noGrp="1" noRot="1" noChangeAspect="1" noChangeArrowheads="1" noTextEdit="1"/>
          </p:cNvSpPr>
          <p:nvPr>
            <p:ph type="sldImg"/>
          </p:nvPr>
        </p:nvSpPr>
        <p:spPr bwMode="auto">
          <a:xfrm>
            <a:off x="393700" y="682625"/>
            <a:ext cx="6070600" cy="3416300"/>
          </a:xfrm>
          <a:noFill/>
          <a:ln cap="flat">
            <a:solidFill>
              <a:schemeClr val="tx1"/>
            </a:solidFill>
            <a:miter lim="800000"/>
            <a:headEnd/>
            <a:tailEnd/>
          </a:ln>
          <a:extLst>
            <a:ext uri="{909E8E84-426E-40DD-AFC4-6F175D3DCCD1}">
              <a14:hiddenFill xmlns:a14="http://schemas.microsoft.com/office/drawing/2010/main">
                <a:solidFill>
                  <a:srgbClr val="FFFFFF"/>
                </a:solidFill>
              </a14:hiddenFill>
            </a:ext>
          </a:extLst>
        </p:spPr>
      </p:sp>
      <p:sp>
        <p:nvSpPr>
          <p:cNvPr id="55299" name="Rectangle 3">
            <a:extLst>
              <a:ext uri="{FF2B5EF4-FFF2-40B4-BE49-F238E27FC236}">
                <a16:creationId xmlns:a16="http://schemas.microsoft.com/office/drawing/2014/main" id="{D86345E1-9ED4-44E5-8F3D-0DE21C6F75E8}"/>
              </a:ext>
            </a:extLst>
          </p:cNvPr>
          <p:cNvSpPr>
            <a:spLocks noGrp="1" noChangeArrowheads="1"/>
          </p:cNvSpPr>
          <p:nvPr>
            <p:ph type="body" idx="1"/>
          </p:nvPr>
        </p:nvSpPr>
        <p:spPr bwMode="auto">
          <a:xfrm>
            <a:off x="915988" y="4341813"/>
            <a:ext cx="5026025" cy="41163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47" tIns="46124" rIns="92247" bIns="46124"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926882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a:extLst>
              <a:ext uri="{FF2B5EF4-FFF2-40B4-BE49-F238E27FC236}">
                <a16:creationId xmlns:a16="http://schemas.microsoft.com/office/drawing/2014/main" id="{F7AC98A1-28D3-426E-A1DA-47111829A696}"/>
              </a:ext>
            </a:extLst>
          </p:cNvPr>
          <p:cNvSpPr>
            <a:spLocks noGrp="1" noRot="1" noChangeAspect="1" noChangeArrowheads="1" noTextEdit="1"/>
          </p:cNvSpPr>
          <p:nvPr>
            <p:ph type="sldImg"/>
          </p:nvPr>
        </p:nvSpPr>
        <p:spPr bwMode="auto">
          <a:xfrm>
            <a:off x="393700" y="682625"/>
            <a:ext cx="6070600" cy="3416300"/>
          </a:xfrm>
          <a:noFill/>
          <a:ln cap="flat">
            <a:solidFill>
              <a:schemeClr val="tx1"/>
            </a:solidFill>
            <a:miter lim="800000"/>
            <a:headEnd/>
            <a:tailEnd/>
          </a:ln>
          <a:extLst>
            <a:ext uri="{909E8E84-426E-40DD-AFC4-6F175D3DCCD1}">
              <a14:hiddenFill xmlns:a14="http://schemas.microsoft.com/office/drawing/2010/main">
                <a:solidFill>
                  <a:srgbClr val="FFFFFF"/>
                </a:solidFill>
              </a14:hiddenFill>
            </a:ext>
          </a:extLst>
        </p:spPr>
      </p:sp>
      <p:sp>
        <p:nvSpPr>
          <p:cNvPr id="57347" name="Rectangle 3">
            <a:extLst>
              <a:ext uri="{FF2B5EF4-FFF2-40B4-BE49-F238E27FC236}">
                <a16:creationId xmlns:a16="http://schemas.microsoft.com/office/drawing/2014/main" id="{B541E911-6CC0-46D5-B5BF-8831B66181F7}"/>
              </a:ext>
            </a:extLst>
          </p:cNvPr>
          <p:cNvSpPr>
            <a:spLocks noGrp="1" noChangeArrowheads="1"/>
          </p:cNvSpPr>
          <p:nvPr>
            <p:ph type="body" idx="1"/>
          </p:nvPr>
        </p:nvSpPr>
        <p:spPr bwMode="auto">
          <a:xfrm>
            <a:off x="915988" y="4341813"/>
            <a:ext cx="5026025" cy="41163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47" tIns="46124" rIns="92247" bIns="46124"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2098988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a:extLst>
              <a:ext uri="{FF2B5EF4-FFF2-40B4-BE49-F238E27FC236}">
                <a16:creationId xmlns:a16="http://schemas.microsoft.com/office/drawing/2014/main" id="{C1F63C63-8901-4D00-8157-07D32B9051F2}"/>
              </a:ext>
            </a:extLst>
          </p:cNvPr>
          <p:cNvSpPr>
            <a:spLocks noGrp="1" noRot="1" noChangeAspect="1" noChangeArrowheads="1" noTextEdit="1"/>
          </p:cNvSpPr>
          <p:nvPr>
            <p:ph type="sldImg"/>
          </p:nvPr>
        </p:nvSpPr>
        <p:spPr bwMode="auto">
          <a:xfrm>
            <a:off x="393700" y="682625"/>
            <a:ext cx="6070600" cy="3416300"/>
          </a:xfrm>
          <a:noFill/>
          <a:ln cap="flat">
            <a:solidFill>
              <a:schemeClr val="tx1"/>
            </a:solidFill>
            <a:miter lim="800000"/>
            <a:headEnd/>
            <a:tailEnd/>
          </a:ln>
          <a:extLst>
            <a:ext uri="{909E8E84-426E-40DD-AFC4-6F175D3DCCD1}">
              <a14:hiddenFill xmlns:a14="http://schemas.microsoft.com/office/drawing/2010/main">
                <a:solidFill>
                  <a:srgbClr val="FFFFFF"/>
                </a:solidFill>
              </a14:hiddenFill>
            </a:ext>
          </a:extLst>
        </p:spPr>
      </p:sp>
      <p:sp>
        <p:nvSpPr>
          <p:cNvPr id="59395" name="Rectangle 3">
            <a:extLst>
              <a:ext uri="{FF2B5EF4-FFF2-40B4-BE49-F238E27FC236}">
                <a16:creationId xmlns:a16="http://schemas.microsoft.com/office/drawing/2014/main" id="{A7BCC5BA-9353-422A-89E8-FF5282BEBDF3}"/>
              </a:ext>
            </a:extLst>
          </p:cNvPr>
          <p:cNvSpPr>
            <a:spLocks noGrp="1" noChangeArrowheads="1"/>
          </p:cNvSpPr>
          <p:nvPr>
            <p:ph type="body" idx="1"/>
          </p:nvPr>
        </p:nvSpPr>
        <p:spPr bwMode="auto">
          <a:xfrm>
            <a:off x="915988" y="4341813"/>
            <a:ext cx="5026025" cy="41163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47" tIns="46124" rIns="92247" bIns="46124"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41493258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a:extLst>
              <a:ext uri="{FF2B5EF4-FFF2-40B4-BE49-F238E27FC236}">
                <a16:creationId xmlns:a16="http://schemas.microsoft.com/office/drawing/2014/main" id="{BA22C6AB-489E-4963-92BB-050453DAC72F}"/>
              </a:ext>
            </a:extLst>
          </p:cNvPr>
          <p:cNvSpPr>
            <a:spLocks noGrp="1" noRot="1" noChangeAspect="1" noChangeArrowheads="1" noTextEdit="1"/>
          </p:cNvSpPr>
          <p:nvPr>
            <p:ph type="sldImg"/>
          </p:nvPr>
        </p:nvSpPr>
        <p:spPr bwMode="auto">
          <a:xfrm>
            <a:off x="393700" y="682625"/>
            <a:ext cx="6070600" cy="3416300"/>
          </a:xfrm>
          <a:noFill/>
          <a:ln cap="flat">
            <a:solidFill>
              <a:schemeClr val="tx1"/>
            </a:solidFill>
            <a:miter lim="800000"/>
            <a:headEnd/>
            <a:tailEnd/>
          </a:ln>
          <a:extLst>
            <a:ext uri="{909E8E84-426E-40DD-AFC4-6F175D3DCCD1}">
              <a14:hiddenFill xmlns:a14="http://schemas.microsoft.com/office/drawing/2010/main">
                <a:solidFill>
                  <a:srgbClr val="FFFFFF"/>
                </a:solidFill>
              </a14:hiddenFill>
            </a:ext>
          </a:extLst>
        </p:spPr>
      </p:sp>
      <p:sp>
        <p:nvSpPr>
          <p:cNvPr id="61443" name="Rectangle 3">
            <a:extLst>
              <a:ext uri="{FF2B5EF4-FFF2-40B4-BE49-F238E27FC236}">
                <a16:creationId xmlns:a16="http://schemas.microsoft.com/office/drawing/2014/main" id="{E74C9B59-30AB-4F8D-99C4-41FD470CEF17}"/>
              </a:ext>
            </a:extLst>
          </p:cNvPr>
          <p:cNvSpPr>
            <a:spLocks noGrp="1" noChangeArrowheads="1"/>
          </p:cNvSpPr>
          <p:nvPr>
            <p:ph type="body" idx="1"/>
          </p:nvPr>
        </p:nvSpPr>
        <p:spPr bwMode="auto">
          <a:xfrm>
            <a:off x="915988" y="4341813"/>
            <a:ext cx="5026025" cy="41163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47" tIns="46124" rIns="92247" bIns="46124"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17662269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a:extLst>
              <a:ext uri="{FF2B5EF4-FFF2-40B4-BE49-F238E27FC236}">
                <a16:creationId xmlns:a16="http://schemas.microsoft.com/office/drawing/2014/main" id="{F7AC98A1-28D3-426E-A1DA-47111829A696}"/>
              </a:ext>
            </a:extLst>
          </p:cNvPr>
          <p:cNvSpPr>
            <a:spLocks noGrp="1" noRot="1" noChangeAspect="1" noChangeArrowheads="1" noTextEdit="1"/>
          </p:cNvSpPr>
          <p:nvPr>
            <p:ph type="sldImg"/>
          </p:nvPr>
        </p:nvSpPr>
        <p:spPr bwMode="auto">
          <a:xfrm>
            <a:off x="393700" y="682625"/>
            <a:ext cx="6070600" cy="3416300"/>
          </a:xfrm>
          <a:noFill/>
          <a:ln cap="flat">
            <a:solidFill>
              <a:schemeClr val="tx1"/>
            </a:solidFill>
            <a:miter lim="800000"/>
            <a:headEnd/>
            <a:tailEnd/>
          </a:ln>
          <a:extLst>
            <a:ext uri="{909E8E84-426E-40DD-AFC4-6F175D3DCCD1}">
              <a14:hiddenFill xmlns:a14="http://schemas.microsoft.com/office/drawing/2010/main">
                <a:solidFill>
                  <a:srgbClr val="FFFFFF"/>
                </a:solidFill>
              </a14:hiddenFill>
            </a:ext>
          </a:extLst>
        </p:spPr>
      </p:sp>
      <p:sp>
        <p:nvSpPr>
          <p:cNvPr id="57347" name="Rectangle 3">
            <a:extLst>
              <a:ext uri="{FF2B5EF4-FFF2-40B4-BE49-F238E27FC236}">
                <a16:creationId xmlns:a16="http://schemas.microsoft.com/office/drawing/2014/main" id="{B541E911-6CC0-46D5-B5BF-8831B66181F7}"/>
              </a:ext>
            </a:extLst>
          </p:cNvPr>
          <p:cNvSpPr>
            <a:spLocks noGrp="1" noChangeArrowheads="1"/>
          </p:cNvSpPr>
          <p:nvPr>
            <p:ph type="body" idx="1"/>
          </p:nvPr>
        </p:nvSpPr>
        <p:spPr bwMode="auto">
          <a:xfrm>
            <a:off x="915988" y="4341813"/>
            <a:ext cx="5026025" cy="41163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247" tIns="46124" rIns="92247" bIns="46124"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8589858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a:extLst>
              <a:ext uri="{FF2B5EF4-FFF2-40B4-BE49-F238E27FC236}">
                <a16:creationId xmlns:a16="http://schemas.microsoft.com/office/drawing/2014/main" id="{275863AF-EA01-4B5C-BCF9-31B0DD58FD1F}"/>
              </a:ext>
            </a:extLst>
          </p:cNvPr>
          <p:cNvSpPr>
            <a:spLocks noGrp="1" noRot="1" noChangeAspect="1" noChangeArrowheads="1" noTextEdit="1"/>
          </p:cNvSpPr>
          <p:nvPr>
            <p:ph type="sldImg"/>
          </p:nvPr>
        </p:nvSpPr>
        <p:spPr bwMode="auto">
          <a:xfrm>
            <a:off x="404813" y="688975"/>
            <a:ext cx="6051550" cy="34051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Rectangle 3">
            <a:extLst>
              <a:ext uri="{FF2B5EF4-FFF2-40B4-BE49-F238E27FC236}">
                <a16:creationId xmlns:a16="http://schemas.microsoft.com/office/drawing/2014/main" id="{F74F52A5-A436-4DDC-9A23-B04CF6D35E9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548" tIns="45774" rIns="91548" bIns="45774"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20310581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9087A41B-3A1F-4F38-8389-6916B1249797}"/>
              </a:ext>
            </a:extLst>
          </p:cNvPr>
          <p:cNvSpPr>
            <a:spLocks noGrp="1" noRot="1" noChangeAspect="1" noChangeArrowheads="1" noTextEdit="1"/>
          </p:cNvSpPr>
          <p:nvPr>
            <p:ph type="sldImg"/>
          </p:nvPr>
        </p:nvSpPr>
        <p:spPr bwMode="auto">
          <a:xfrm>
            <a:off x="404813" y="688975"/>
            <a:ext cx="6051550" cy="34051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Rectangle 3">
            <a:extLst>
              <a:ext uri="{FF2B5EF4-FFF2-40B4-BE49-F238E27FC236}">
                <a16:creationId xmlns:a16="http://schemas.microsoft.com/office/drawing/2014/main" id="{A903C0D4-BD2E-48DA-8A68-455383B091CA}"/>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548" tIns="45774" rIns="91548" bIns="45774" numCol="1" anchor="t" anchorCtr="0" compatLnSpc="1">
            <a:prstTxWarp prst="textNoShape">
              <a:avLst/>
            </a:prstTxWarp>
          </a:bodyPr>
          <a:lstStyle/>
          <a:p>
            <a:pPr eaLnBrk="1" hangingPunct="1">
              <a:spcBef>
                <a:spcPct val="0"/>
              </a:spcBef>
            </a:pPr>
            <a:r>
              <a:rPr lang="en-US" altLang="en-US"/>
              <a:t>A similar situation in a CP body.  You can see the “scoops” of metal removed that match up with the pattern of the seat ring retainer.</a:t>
            </a:r>
          </a:p>
        </p:txBody>
      </p:sp>
    </p:spTree>
    <p:extLst>
      <p:ext uri="{BB962C8B-B14F-4D97-AF65-F5344CB8AC3E}">
        <p14:creationId xmlns:p14="http://schemas.microsoft.com/office/powerpoint/2010/main" val="144944374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28403" y="945913"/>
            <a:ext cx="8637073" cy="2618554"/>
          </a:xfrm>
        </p:spPr>
        <p:txBody>
          <a:bodyPr bIns="0" anchor="b">
            <a:normAutofit/>
          </a:bodyPr>
          <a:lstStyle>
            <a:lvl1pPr algn="l">
              <a:defRPr sz="6600"/>
            </a:lvl1pPr>
          </a:lstStyle>
          <a:p>
            <a:r>
              <a:rPr lang="en-US"/>
              <a:t>Click to edit Master title style</a:t>
            </a:r>
            <a:endParaRPr lang="en-US" dirty="0"/>
          </a:p>
        </p:txBody>
      </p:sp>
      <p:sp>
        <p:nvSpPr>
          <p:cNvPr id="3" name="Subtitle 2"/>
          <p:cNvSpPr>
            <a:spLocks noGrp="1"/>
          </p:cNvSpPr>
          <p:nvPr>
            <p:ph type="subTitle" idx="1"/>
          </p:nvPr>
        </p:nvSpPr>
        <p:spPr>
          <a:xfrm>
            <a:off x="1128404" y="3564467"/>
            <a:ext cx="8637072" cy="1071095"/>
          </a:xfrm>
        </p:spPr>
        <p:txBody>
          <a:bodyPr tIns="91440" bIns="91440">
            <a:normAutofit/>
          </a:bodyPr>
          <a:lstStyle>
            <a:lvl1pPr marL="0" indent="0" algn="l">
              <a:buNone/>
              <a:defRPr sz="1800" b="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05F5D71-E07B-4151-AE04-240A844A3CE2}" type="datetime1">
              <a:rPr lang="en-US" smtClean="0"/>
              <a:t>2/22/2018</a:t>
            </a:fld>
            <a:endParaRPr lang="en-US" dirty="0"/>
          </a:p>
        </p:txBody>
      </p:sp>
      <p:sp>
        <p:nvSpPr>
          <p:cNvPr id="5" name="Footer Placeholder 4"/>
          <p:cNvSpPr>
            <a:spLocks noGrp="1"/>
          </p:cNvSpPr>
          <p:nvPr>
            <p:ph type="ftr" sz="quarter" idx="11"/>
          </p:nvPr>
        </p:nvSpPr>
        <p:spPr>
          <a:xfrm>
            <a:off x="1127124" y="329307"/>
            <a:ext cx="5943668" cy="309201"/>
          </a:xfrm>
        </p:spPr>
        <p:txBody>
          <a:bodyPr/>
          <a:lstStyle/>
          <a:p>
            <a:r>
              <a:rPr lang="en-US"/>
              <a:t>ICC Process Operations             ENGT-1320 Rev A</a:t>
            </a:r>
            <a:endParaRPr lang="en-US" dirty="0"/>
          </a:p>
        </p:txBody>
      </p:sp>
      <p:sp>
        <p:nvSpPr>
          <p:cNvPr id="6" name="Slide Number Placeholder 5"/>
          <p:cNvSpPr>
            <a:spLocks noGrp="1"/>
          </p:cNvSpPr>
          <p:nvPr>
            <p:ph type="sldNum" sz="quarter" idx="12"/>
          </p:nvPr>
        </p:nvSpPr>
        <p:spPr>
          <a:xfrm>
            <a:off x="9924392" y="134930"/>
            <a:ext cx="811019" cy="503578"/>
          </a:xfrm>
        </p:spPr>
        <p:txBody>
          <a:bodyPr/>
          <a:lstStyle/>
          <a:p>
            <a:fld id="{6D22F896-40B5-4ADD-8801-0D06FADFA095}" type="slidenum">
              <a:rPr lang="en-US" dirty="0"/>
              <a:t>‹#›</a:t>
            </a:fld>
            <a:endParaRPr lang="en-US" dirty="0"/>
          </a:p>
        </p:txBody>
      </p:sp>
      <p:pic>
        <p:nvPicPr>
          <p:cNvPr id="16" name="Picture 15" descr="RedHashing.emf"/>
          <p:cNvPicPr>
            <a:picLocks/>
          </p:cNvPicPr>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l="-115" r="15828" b="36435"/>
          <a:stretch/>
        </p:blipFill>
        <p:spPr>
          <a:xfrm>
            <a:off x="1125460" y="643464"/>
            <a:ext cx="9610344" cy="155448"/>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B4A8821-B5E7-414F-9DAF-9CDCCF302825}" type="datetime1">
              <a:rPr lang="en-US" smtClean="0"/>
              <a:t>2/22/2018</a:t>
            </a:fld>
            <a:endParaRPr lang="en-US" dirty="0"/>
          </a:p>
        </p:txBody>
      </p:sp>
      <p:sp>
        <p:nvSpPr>
          <p:cNvPr id="5" name="Footer Placeholder 4"/>
          <p:cNvSpPr>
            <a:spLocks noGrp="1"/>
          </p:cNvSpPr>
          <p:nvPr>
            <p:ph type="ftr" sz="quarter" idx="11"/>
          </p:nvPr>
        </p:nvSpPr>
        <p:spPr/>
        <p:txBody>
          <a:bodyPr/>
          <a:lstStyle/>
          <a:p>
            <a:r>
              <a:rPr lang="en-US"/>
              <a:t>ICC Process Operations             ENGT-1320 Rev A</a:t>
            </a:r>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pic>
        <p:nvPicPr>
          <p:cNvPr id="15" name="Picture 14" descr="RedHashing.emf"/>
          <p:cNvPicPr>
            <a:picLocks/>
          </p:cNvPicPr>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l="-115" r="15828" b="36435"/>
          <a:stretch/>
        </p:blipFill>
        <p:spPr>
          <a:xfrm>
            <a:off x="1125460" y="643464"/>
            <a:ext cx="9610344" cy="155448"/>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24709" y="798973"/>
            <a:ext cx="1615742" cy="4659889"/>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130270" y="798973"/>
            <a:ext cx="7828830" cy="465988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FEE25D9-68B7-4156-9AC9-191D7D667D69}" type="datetime1">
              <a:rPr lang="en-US" smtClean="0"/>
              <a:t>2/22/2018</a:t>
            </a:fld>
            <a:endParaRPr lang="en-US" dirty="0"/>
          </a:p>
        </p:txBody>
      </p:sp>
      <p:sp>
        <p:nvSpPr>
          <p:cNvPr id="5" name="Footer Placeholder 4"/>
          <p:cNvSpPr>
            <a:spLocks noGrp="1"/>
          </p:cNvSpPr>
          <p:nvPr>
            <p:ph type="ftr" sz="quarter" idx="11"/>
          </p:nvPr>
        </p:nvSpPr>
        <p:spPr/>
        <p:txBody>
          <a:bodyPr/>
          <a:lstStyle/>
          <a:p>
            <a:r>
              <a:rPr lang="en-US"/>
              <a:t>ICC Process Operations             ENGT-1320 Rev A</a:t>
            </a:r>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pic>
        <p:nvPicPr>
          <p:cNvPr id="17" name="Picture 16" descr="RedHashing.emf"/>
          <p:cNvPicPr>
            <a:picLocks/>
          </p:cNvPicPr>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l="-115" r="59215" b="36435"/>
          <a:stretch/>
        </p:blipFill>
        <p:spPr>
          <a:xfrm rot="5400000">
            <a:off x="8642279" y="3046916"/>
            <a:ext cx="4663440" cy="155448"/>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sz="1200"/>
            </a:lvl1pPr>
          </a:lstStyle>
          <a:p>
            <a:fld id="{FA2B709F-A517-4152-971D-72EA33A74AD6}" type="datetime1">
              <a:rPr lang="en-US" smtClean="0"/>
              <a:t>2/22/2018</a:t>
            </a:fld>
            <a:endParaRPr lang="en-US" dirty="0"/>
          </a:p>
        </p:txBody>
      </p:sp>
      <p:sp>
        <p:nvSpPr>
          <p:cNvPr id="5" name="Footer Placeholder 4"/>
          <p:cNvSpPr>
            <a:spLocks noGrp="1"/>
          </p:cNvSpPr>
          <p:nvPr>
            <p:ph type="ftr" sz="quarter" idx="11"/>
          </p:nvPr>
        </p:nvSpPr>
        <p:spPr/>
        <p:txBody>
          <a:bodyPr/>
          <a:lstStyle>
            <a:lvl1pPr>
              <a:defRPr sz="1200"/>
            </a:lvl1pPr>
          </a:lstStyle>
          <a:p>
            <a:r>
              <a:rPr lang="en-US"/>
              <a:t>ICC Process Operations             ENGT-1320 Rev A</a:t>
            </a:r>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pic>
        <p:nvPicPr>
          <p:cNvPr id="24" name="Picture 23" descr="RedHashing.emf"/>
          <p:cNvPicPr>
            <a:picLocks/>
          </p:cNvPicPr>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l="-115" r="15828" b="36435"/>
          <a:stretch/>
        </p:blipFill>
        <p:spPr>
          <a:xfrm>
            <a:off x="1125460" y="643464"/>
            <a:ext cx="9610344" cy="155448"/>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29167" y="1756129"/>
            <a:ext cx="8619060" cy="2050065"/>
          </a:xfrm>
        </p:spPr>
        <p:txBody>
          <a:bodyPr anchor="b">
            <a:normAutofit/>
          </a:bodyPr>
          <a:lstStyle>
            <a:lvl1pPr algn="l">
              <a:defRPr sz="3600"/>
            </a:lvl1pPr>
          </a:lstStyle>
          <a:p>
            <a:r>
              <a:rPr lang="en-US"/>
              <a:t>Click to edit Master title style</a:t>
            </a:r>
            <a:endParaRPr lang="en-US" dirty="0"/>
          </a:p>
        </p:txBody>
      </p:sp>
      <p:sp>
        <p:nvSpPr>
          <p:cNvPr id="3" name="Text Placeholder 2"/>
          <p:cNvSpPr>
            <a:spLocks noGrp="1"/>
          </p:cNvSpPr>
          <p:nvPr>
            <p:ph type="body" idx="1" hasCustomPrompt="1"/>
          </p:nvPr>
        </p:nvSpPr>
        <p:spPr>
          <a:xfrm>
            <a:off x="1129166" y="3806195"/>
            <a:ext cx="8619060"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726230E2-51B2-484E-A7BD-B7F89A93DF4E}" type="datetime1">
              <a:rPr lang="en-US" smtClean="0"/>
              <a:t>2/22/2018</a:t>
            </a:fld>
            <a:endParaRPr lang="en-US" dirty="0"/>
          </a:p>
        </p:txBody>
      </p:sp>
      <p:sp>
        <p:nvSpPr>
          <p:cNvPr id="5" name="Footer Placeholder 4"/>
          <p:cNvSpPr>
            <a:spLocks noGrp="1"/>
          </p:cNvSpPr>
          <p:nvPr>
            <p:ph type="ftr" sz="quarter" idx="11"/>
          </p:nvPr>
        </p:nvSpPr>
        <p:spPr/>
        <p:txBody>
          <a:bodyPr/>
          <a:lstStyle/>
          <a:p>
            <a:r>
              <a:rPr lang="en-US"/>
              <a:t>ICC Process Operations             ENGT-1320 Rev A</a:t>
            </a:r>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pic>
        <p:nvPicPr>
          <p:cNvPr id="16" name="Picture 15" descr="RedHashing.emf"/>
          <p:cNvPicPr>
            <a:picLocks/>
          </p:cNvPicPr>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l="-115" r="15828" b="36435"/>
          <a:stretch/>
        </p:blipFill>
        <p:spPr>
          <a:xfrm>
            <a:off x="1125460" y="643464"/>
            <a:ext cx="9610344" cy="155448"/>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131052" y="958037"/>
            <a:ext cx="9605635" cy="1059305"/>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129166" y="2165621"/>
            <a:ext cx="4645152" cy="329385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095606" y="2171769"/>
            <a:ext cx="4645152" cy="328709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5C7A321-8C13-4576-818C-05440422D6E2}" type="datetime1">
              <a:rPr lang="en-US" smtClean="0"/>
              <a:t>2/22/2018</a:t>
            </a:fld>
            <a:endParaRPr lang="en-US" dirty="0"/>
          </a:p>
        </p:txBody>
      </p:sp>
      <p:sp>
        <p:nvSpPr>
          <p:cNvPr id="6" name="Footer Placeholder 5"/>
          <p:cNvSpPr>
            <a:spLocks noGrp="1"/>
          </p:cNvSpPr>
          <p:nvPr>
            <p:ph type="ftr" sz="quarter" idx="11"/>
          </p:nvPr>
        </p:nvSpPr>
        <p:spPr/>
        <p:txBody>
          <a:bodyPr/>
          <a:lstStyle/>
          <a:p>
            <a:r>
              <a:rPr lang="en-US"/>
              <a:t>ICC Process Operations             ENGT-1320 Rev A</a:t>
            </a:r>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pic>
        <p:nvPicPr>
          <p:cNvPr id="16" name="Picture 15" descr="RedHashing.emf"/>
          <p:cNvPicPr>
            <a:picLocks/>
          </p:cNvPicPr>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l="-115" r="15828" b="36435"/>
          <a:stretch/>
        </p:blipFill>
        <p:spPr>
          <a:xfrm>
            <a:off x="1125460" y="643464"/>
            <a:ext cx="9610344" cy="155448"/>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29166" y="953336"/>
            <a:ext cx="9607661" cy="1056319"/>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29166" y="2169727"/>
            <a:ext cx="4645152" cy="801943"/>
          </a:xfrm>
        </p:spPr>
        <p:txBody>
          <a:bodyPr anchor="b">
            <a:normAutofit/>
          </a:bodyPr>
          <a:lstStyle>
            <a:lvl1pPr marL="0" indent="0">
              <a:lnSpc>
                <a:spcPct val="100000"/>
              </a:lnSpc>
              <a:buNone/>
              <a:defRPr sz="2800" b="0" cap="none"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29166" y="2974448"/>
            <a:ext cx="4645152" cy="249387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094337" y="2173181"/>
            <a:ext cx="4645152" cy="802237"/>
          </a:xfrm>
        </p:spPr>
        <p:txBody>
          <a:bodyPr anchor="b">
            <a:normAutofit/>
          </a:bodyPr>
          <a:lstStyle>
            <a:lvl1pPr marL="0" indent="0">
              <a:lnSpc>
                <a:spcPct val="100000"/>
              </a:lnSpc>
              <a:buNone/>
              <a:defRPr sz="2800" b="0" cap="none"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094337" y="2971669"/>
            <a:ext cx="4645152" cy="248719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58F1FD6-6EA9-456E-A88E-C265704243EA}" type="datetime1">
              <a:rPr lang="en-US" smtClean="0"/>
              <a:t>2/22/2018</a:t>
            </a:fld>
            <a:endParaRPr lang="en-US" dirty="0"/>
          </a:p>
        </p:txBody>
      </p:sp>
      <p:sp>
        <p:nvSpPr>
          <p:cNvPr id="8" name="Footer Placeholder 7"/>
          <p:cNvSpPr>
            <a:spLocks noGrp="1"/>
          </p:cNvSpPr>
          <p:nvPr>
            <p:ph type="ftr" sz="quarter" idx="11"/>
          </p:nvPr>
        </p:nvSpPr>
        <p:spPr/>
        <p:txBody>
          <a:bodyPr/>
          <a:lstStyle/>
          <a:p>
            <a:r>
              <a:rPr lang="en-US"/>
              <a:t>ICC Process Operations             ENGT-1320 Rev A</a:t>
            </a:r>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pic>
        <p:nvPicPr>
          <p:cNvPr id="18" name="Picture 17" descr="RedHashing.emf"/>
          <p:cNvPicPr>
            <a:picLocks/>
          </p:cNvPicPr>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l="-115" r="15828" b="36435"/>
          <a:stretch/>
        </p:blipFill>
        <p:spPr>
          <a:xfrm>
            <a:off x="1125460" y="643464"/>
            <a:ext cx="9610344" cy="155448"/>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894DFF-3A57-4E51-A492-C5B4C9C6829E}" type="datetime1">
              <a:rPr lang="en-US" smtClean="0"/>
              <a:t>2/22/2018</a:t>
            </a:fld>
            <a:endParaRPr lang="en-US" dirty="0"/>
          </a:p>
        </p:txBody>
      </p:sp>
      <p:sp>
        <p:nvSpPr>
          <p:cNvPr id="4" name="Footer Placeholder 3"/>
          <p:cNvSpPr>
            <a:spLocks noGrp="1"/>
          </p:cNvSpPr>
          <p:nvPr>
            <p:ph type="ftr" sz="quarter" idx="11"/>
          </p:nvPr>
        </p:nvSpPr>
        <p:spPr/>
        <p:txBody>
          <a:bodyPr/>
          <a:lstStyle/>
          <a:p>
            <a:r>
              <a:rPr lang="en-US"/>
              <a:t>ICC Process Operations             ENGT-1320 Rev A</a:t>
            </a:r>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pic>
        <p:nvPicPr>
          <p:cNvPr id="14" name="Picture 13" descr="RedHashing.emf"/>
          <p:cNvPicPr>
            <a:picLocks/>
          </p:cNvPicPr>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l="-115" r="15828" b="36435"/>
          <a:stretch/>
        </p:blipFill>
        <p:spPr>
          <a:xfrm>
            <a:off x="1125460" y="643464"/>
            <a:ext cx="9610344" cy="155448"/>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16298B5-3F54-42E1-AEE5-D49D5CE7E52F}" type="datetime1">
              <a:rPr lang="en-US" smtClean="0"/>
              <a:t>2/22/2018</a:t>
            </a:fld>
            <a:endParaRPr lang="en-US" dirty="0"/>
          </a:p>
        </p:txBody>
      </p:sp>
      <p:sp>
        <p:nvSpPr>
          <p:cNvPr id="3" name="Footer Placeholder 2"/>
          <p:cNvSpPr>
            <a:spLocks noGrp="1"/>
          </p:cNvSpPr>
          <p:nvPr>
            <p:ph type="ftr" sz="quarter" idx="11"/>
          </p:nvPr>
        </p:nvSpPr>
        <p:spPr/>
        <p:txBody>
          <a:bodyPr/>
          <a:lstStyle/>
          <a:p>
            <a:r>
              <a:rPr lang="en-US"/>
              <a:t>ICC Process Operations             ENGT-1320 Rev A</a:t>
            </a:r>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24291" y="952578"/>
            <a:ext cx="3275013" cy="2322176"/>
          </a:xfrm>
        </p:spPr>
        <p:txBody>
          <a:bodyPr anchor="b">
            <a:normAutofit/>
          </a:bodyPr>
          <a:lstStyle>
            <a:lvl1pPr algn="l">
              <a:defRPr sz="2400"/>
            </a:lvl1pPr>
          </a:lstStyle>
          <a:p>
            <a:r>
              <a:rPr lang="en-US"/>
              <a:t>Click to edit Master title style</a:t>
            </a:r>
            <a:endParaRPr lang="en-US" dirty="0"/>
          </a:p>
        </p:txBody>
      </p:sp>
      <p:sp>
        <p:nvSpPr>
          <p:cNvPr id="3" name="Content Placeholder 2"/>
          <p:cNvSpPr>
            <a:spLocks noGrp="1"/>
          </p:cNvSpPr>
          <p:nvPr>
            <p:ph idx="1"/>
          </p:nvPr>
        </p:nvSpPr>
        <p:spPr>
          <a:xfrm>
            <a:off x="4723334" y="952578"/>
            <a:ext cx="6012470" cy="4505221"/>
          </a:xfrm>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24291" y="3274754"/>
            <a:ext cx="3275013" cy="2178918"/>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E608EB7-F2F7-4FFD-BA56-3E41E99EAA8B}" type="datetime1">
              <a:rPr lang="en-US" smtClean="0"/>
              <a:t>2/22/2018</a:t>
            </a:fld>
            <a:endParaRPr lang="en-US" dirty="0"/>
          </a:p>
        </p:txBody>
      </p:sp>
      <p:sp>
        <p:nvSpPr>
          <p:cNvPr id="6" name="Footer Placeholder 5"/>
          <p:cNvSpPr>
            <a:spLocks noGrp="1"/>
          </p:cNvSpPr>
          <p:nvPr>
            <p:ph type="ftr" sz="quarter" idx="11"/>
          </p:nvPr>
        </p:nvSpPr>
        <p:spPr/>
        <p:txBody>
          <a:bodyPr/>
          <a:lstStyle/>
          <a:p>
            <a:r>
              <a:rPr lang="en-US"/>
              <a:t>ICC Process Operations             ENGT-1320 Rev A</a:t>
            </a:r>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pic>
        <p:nvPicPr>
          <p:cNvPr id="16" name="Picture 15" descr="RedHashing.emf"/>
          <p:cNvPicPr>
            <a:picLocks/>
          </p:cNvPicPr>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l="-115" r="15828" b="36435"/>
          <a:stretch/>
        </p:blipFill>
        <p:spPr>
          <a:xfrm>
            <a:off x="1125460" y="643464"/>
            <a:ext cx="9610344" cy="155448"/>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a:xfrm>
              <a:off x="7477387" y="482170"/>
              <a:ext cx="4074533" cy="5149101"/>
            </a:xfrm>
            <a:prstGeom prst="rect">
              <a:avLst/>
            </a:prstGeom>
            <a:gradFill>
              <a:gsLst>
                <a:gs pos="0">
                  <a:schemeClr val="tx1">
                    <a:lumMod val="85000"/>
                    <a:lumOff val="15000"/>
                  </a:schemeClr>
                </a:gs>
                <a:gs pos="100000">
                  <a:schemeClr val="tx1">
                    <a:lumMod val="95000"/>
                    <a:lumOff val="5000"/>
                  </a:schemeClr>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129124" y="1129513"/>
            <a:ext cx="5854872" cy="1924208"/>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28247" y="3053721"/>
            <a:ext cx="5846486" cy="2096013"/>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1125300" y="5469856"/>
            <a:ext cx="5849605" cy="320123"/>
          </a:xfrm>
        </p:spPr>
        <p:txBody>
          <a:bodyPr/>
          <a:lstStyle>
            <a:lvl1pPr algn="l">
              <a:defRPr/>
            </a:lvl1pPr>
          </a:lstStyle>
          <a:p>
            <a:fld id="{8C804DC5-CF19-49AF-A45F-6E7920C9255E}" type="datetime1">
              <a:rPr lang="en-US" smtClean="0"/>
              <a:t>2/22/2018</a:t>
            </a:fld>
            <a:endParaRPr lang="en-US" dirty="0"/>
          </a:p>
        </p:txBody>
      </p:sp>
      <p:sp>
        <p:nvSpPr>
          <p:cNvPr id="6" name="Footer Placeholder 5"/>
          <p:cNvSpPr>
            <a:spLocks noGrp="1"/>
          </p:cNvSpPr>
          <p:nvPr>
            <p:ph type="ftr" sz="quarter" idx="11"/>
          </p:nvPr>
        </p:nvSpPr>
        <p:spPr>
          <a:xfrm>
            <a:off x="1125300" y="318640"/>
            <a:ext cx="4877818" cy="320931"/>
          </a:xfrm>
        </p:spPr>
        <p:txBody>
          <a:bodyPr/>
          <a:lstStyle/>
          <a:p>
            <a:r>
              <a:rPr lang="en-US"/>
              <a:t>ICC Process Operations             ENGT-1320 Rev A</a:t>
            </a:r>
            <a:endParaRPr lang="en-US" dirty="0"/>
          </a:p>
        </p:txBody>
      </p:sp>
      <p:sp>
        <p:nvSpPr>
          <p:cNvPr id="7" name="Slide Number Placeholder 6"/>
          <p:cNvSpPr>
            <a:spLocks noGrp="1"/>
          </p:cNvSpPr>
          <p:nvPr>
            <p:ph type="sldNum" sz="quarter" idx="12"/>
          </p:nvPr>
        </p:nvSpPr>
        <p:spPr>
          <a:xfrm>
            <a:off x="6176794" y="137408"/>
            <a:ext cx="811019" cy="503578"/>
          </a:xfrm>
        </p:spPr>
        <p:txBody>
          <a:bodyPr/>
          <a:lstStyle/>
          <a:p>
            <a:fld id="{6D22F896-40B5-4ADD-8801-0D06FADFA095}" type="slidenum">
              <a:rPr lang="en-US" dirty="0"/>
              <a:t>‹#›</a:t>
            </a:fld>
            <a:endParaRPr lang="en-US" dirty="0"/>
          </a:p>
        </p:txBody>
      </p:sp>
      <p:pic>
        <p:nvPicPr>
          <p:cNvPr id="22" name="Picture 21" descr="RedHashing.emf"/>
          <p:cNvPicPr>
            <a:picLocks/>
          </p:cNvPicPr>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l="-116" t="474" r="48549" b="36564"/>
          <a:stretch/>
        </p:blipFill>
        <p:spPr>
          <a:xfrm>
            <a:off x="1125460" y="643464"/>
            <a:ext cx="5879592" cy="155448"/>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12" name="Picture 11"/>
          <p:cNvPicPr>
            <a:picLocks noChangeAspect="1"/>
          </p:cNvPicPr>
          <p:nvPr/>
        </p:nvPicPr>
        <p:blipFill rotWithShape="1">
          <a:blip r:embed="rId13">
            <a:extLst>
              <a:ext uri="{28A0092B-C50C-407E-A947-70E740481C1C}">
                <a14:useLocalDpi xmlns:a14="http://schemas.microsoft.com/office/drawing/2010/main" val="0"/>
              </a:ext>
            </a:extLst>
          </a:blip>
          <a:srcRect t="1538" b="-1538"/>
          <a:stretch/>
        </p:blipFill>
        <p:spPr>
          <a:xfrm>
            <a:off x="0" y="6119336"/>
            <a:ext cx="12192000" cy="742950"/>
          </a:xfrm>
          <a:prstGeom prst="rect">
            <a:avLst/>
          </a:prstGeom>
        </p:spPr>
      </p:pic>
      <p:sp>
        <p:nvSpPr>
          <p:cNvPr id="13" name="Rectangle 12"/>
          <p:cNvSpPr/>
          <p:nvPr/>
        </p:nvSpPr>
        <p:spPr>
          <a:xfrm>
            <a:off x="0" y="468769"/>
            <a:ext cx="12192000" cy="5647024"/>
          </a:xfrm>
          <a:prstGeom prst="rect">
            <a:avLst/>
          </a:prstGeom>
          <a:gradFill flip="none" rotWithShape="1">
            <a:gsLst>
              <a:gs pos="0">
                <a:schemeClr val="bg2">
                  <a:alpha val="0"/>
                  <a:lumMod val="100000"/>
                </a:schemeClr>
              </a:gs>
              <a:gs pos="100000">
                <a:schemeClr val="bg2">
                  <a:lumMod val="95000"/>
                  <a:lumOff val="5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4" name="Straight Connector 13"/>
          <p:cNvCxnSpPr/>
          <p:nvPr/>
        </p:nvCxnSpPr>
        <p:spPr>
          <a:xfrm>
            <a:off x="0" y="6121269"/>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
        <p:nvSpPr>
          <p:cNvPr id="2" name="Title Placeholder 1"/>
          <p:cNvSpPr>
            <a:spLocks noGrp="1"/>
          </p:cNvSpPr>
          <p:nvPr>
            <p:ph type="title"/>
          </p:nvPr>
        </p:nvSpPr>
        <p:spPr>
          <a:xfrm>
            <a:off x="1130270" y="953324"/>
            <a:ext cx="9603275" cy="1049235"/>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130270" y="2171769"/>
            <a:ext cx="9603275" cy="3294576"/>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232830" y="330370"/>
            <a:ext cx="2515396"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CF2FD974-7C53-4416-B026-B7768A34CA9F}" type="datetime1">
              <a:rPr lang="en-US" smtClean="0"/>
              <a:t>2/22/2018</a:t>
            </a:fld>
            <a:endParaRPr lang="en-US" dirty="0"/>
          </a:p>
        </p:txBody>
      </p:sp>
      <p:sp>
        <p:nvSpPr>
          <p:cNvPr id="5" name="Footer Placeholder 4"/>
          <p:cNvSpPr>
            <a:spLocks noGrp="1"/>
          </p:cNvSpPr>
          <p:nvPr>
            <p:ph type="ftr" sz="quarter" idx="3"/>
          </p:nvPr>
        </p:nvSpPr>
        <p:spPr>
          <a:xfrm>
            <a:off x="1130270"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r>
              <a:rPr lang="en-US"/>
              <a:t>ICC Process Operations             ENGT-1320 Rev A</a:t>
            </a:r>
            <a:endParaRPr lang="en-US" dirty="0"/>
          </a:p>
        </p:txBody>
      </p:sp>
      <p:sp>
        <p:nvSpPr>
          <p:cNvPr id="6" name="Slide Number Placeholder 5"/>
          <p:cNvSpPr>
            <a:spLocks noGrp="1"/>
          </p:cNvSpPr>
          <p:nvPr>
            <p:ph type="sldNum" sz="quarter" idx="4"/>
          </p:nvPr>
        </p:nvSpPr>
        <p:spPr>
          <a:xfrm>
            <a:off x="9918076" y="137408"/>
            <a:ext cx="811019" cy="503578"/>
          </a:xfrm>
          <a:prstGeom prst="rect">
            <a:avLst/>
          </a:prstGeom>
        </p:spPr>
        <p:txBody>
          <a:bodyPr vert="horz" lIns="91440" tIns="45720" rIns="91440" bIns="45720" rtlCol="0" anchor="t"/>
          <a:lstStyle>
            <a:lvl1pPr algn="r">
              <a:defRPr sz="2800">
                <a:solidFill>
                  <a:schemeClr val="accent1"/>
                </a:solidFill>
              </a:defRPr>
            </a:lvl1pPr>
          </a:lstStyle>
          <a:p>
            <a:fld id="{6D22F896-40B5-4ADD-8801-0D06FADFA09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p:txStyles>
    <p:titleStyle>
      <a:lvl1pPr algn="l" defTabSz="914400" rtl="0" eaLnBrk="1" latinLnBrk="0" hangingPunct="1">
        <a:lnSpc>
          <a:spcPct val="90000"/>
        </a:lnSpc>
        <a:spcBef>
          <a:spcPct val="0"/>
        </a:spcBef>
        <a:buNone/>
        <a:defRPr sz="3200" b="0" i="0" kern="1200" cap="none">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24.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31.png"/><Relationship Id="rId5" Type="http://schemas.openxmlformats.org/officeDocument/2006/relationships/oleObject" Target="../embeddings/oleObject2.bin"/><Relationship Id="rId4" Type="http://schemas.openxmlformats.org/officeDocument/2006/relationships/image" Target="../media/image3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5.wm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6.wm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38.wmf"/><Relationship Id="rId4" Type="http://schemas.openxmlformats.org/officeDocument/2006/relationships/image" Target="../media/image37.wmf"/></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image" Target="../media/image39.wmf"/><Relationship Id="rId4" Type="http://schemas.openxmlformats.org/officeDocument/2006/relationships/oleObject" Target="../embeddings/oleObject4.bin"/></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0.w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1.wm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2.wm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35.wmf"/><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6.xml"/><Relationship Id="rId1" Type="http://schemas.openxmlformats.org/officeDocument/2006/relationships/vmlDrawing" Target="../drawings/vmlDrawing5.vml"/><Relationship Id="rId4" Type="http://schemas.openxmlformats.org/officeDocument/2006/relationships/image" Target="../media/image43.wmf"/></Relationships>
</file>

<file path=ppt/slides/_rels/slide47.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image" Target="../media/image44.wmf"/></Relationships>
</file>

<file path=ppt/slides/_rels/slide4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6.xml"/><Relationship Id="rId1" Type="http://schemas.openxmlformats.org/officeDocument/2006/relationships/vmlDrawing" Target="../drawings/vmlDrawing7.vml"/><Relationship Id="rId4" Type="http://schemas.openxmlformats.org/officeDocument/2006/relationships/image" Target="../media/image47.wmf"/></Relationships>
</file>

<file path=ppt/slides/_rels/slide56.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6.xml"/><Relationship Id="rId1" Type="http://schemas.openxmlformats.org/officeDocument/2006/relationships/vmlDrawing" Target="../drawings/vmlDrawing8.vml"/><Relationship Id="rId4" Type="http://schemas.openxmlformats.org/officeDocument/2006/relationships/image" Target="../media/image48.wmf"/></Relationships>
</file>

<file path=ppt/slides/_rels/slide5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6E5D92-FE56-4F30-ADC2-26A4783F19BE}"/>
              </a:ext>
            </a:extLst>
          </p:cNvPr>
          <p:cNvSpPr>
            <a:spLocks noGrp="1"/>
          </p:cNvSpPr>
          <p:nvPr>
            <p:ph type="ctrTitle"/>
          </p:nvPr>
        </p:nvSpPr>
        <p:spPr/>
        <p:txBody>
          <a:bodyPr/>
          <a:lstStyle/>
          <a:p>
            <a:r>
              <a:rPr lang="en-US" dirty="0"/>
              <a:t>Control Valves</a:t>
            </a:r>
          </a:p>
        </p:txBody>
      </p:sp>
      <p:sp>
        <p:nvSpPr>
          <p:cNvPr id="4" name="Date Placeholder 3">
            <a:extLst>
              <a:ext uri="{FF2B5EF4-FFF2-40B4-BE49-F238E27FC236}">
                <a16:creationId xmlns:a16="http://schemas.microsoft.com/office/drawing/2014/main" id="{55CE7960-95B8-49FB-97A8-AC708CBBFEF4}"/>
              </a:ext>
            </a:extLst>
          </p:cNvPr>
          <p:cNvSpPr>
            <a:spLocks noGrp="1"/>
          </p:cNvSpPr>
          <p:nvPr>
            <p:ph type="dt" sz="half" idx="10"/>
          </p:nvPr>
        </p:nvSpPr>
        <p:spPr/>
        <p:txBody>
          <a:bodyPr/>
          <a:lstStyle/>
          <a:p>
            <a:fld id="{94A467D3-AD27-46AE-ACE8-28DE4846C3DB}" type="datetime1">
              <a:rPr lang="en-US" sz="1200" smtClean="0"/>
              <a:t>2/22/2018</a:t>
            </a:fld>
            <a:endParaRPr lang="en-US" dirty="0"/>
          </a:p>
        </p:txBody>
      </p:sp>
      <p:sp>
        <p:nvSpPr>
          <p:cNvPr id="5" name="Footer Placeholder 4">
            <a:extLst>
              <a:ext uri="{FF2B5EF4-FFF2-40B4-BE49-F238E27FC236}">
                <a16:creationId xmlns:a16="http://schemas.microsoft.com/office/drawing/2014/main" id="{51227F8C-3D1B-4691-8ADA-C38C1E41CE00}"/>
              </a:ext>
            </a:extLst>
          </p:cNvPr>
          <p:cNvSpPr>
            <a:spLocks noGrp="1"/>
          </p:cNvSpPr>
          <p:nvPr>
            <p:ph type="ftr" sz="quarter" idx="11"/>
          </p:nvPr>
        </p:nvSpPr>
        <p:spPr/>
        <p:txBody>
          <a:bodyPr/>
          <a:lstStyle/>
          <a:p>
            <a:r>
              <a:rPr lang="en-US" sz="1200" dirty="0"/>
              <a:t>ICC Process Operations             ENGT-1320 Rev A</a:t>
            </a:r>
          </a:p>
        </p:txBody>
      </p:sp>
      <p:sp>
        <p:nvSpPr>
          <p:cNvPr id="6" name="Slide Number Placeholder 5">
            <a:extLst>
              <a:ext uri="{FF2B5EF4-FFF2-40B4-BE49-F238E27FC236}">
                <a16:creationId xmlns:a16="http://schemas.microsoft.com/office/drawing/2014/main" id="{A8A25F30-FBB3-42BA-A5CB-8356F7F316A6}"/>
              </a:ext>
            </a:extLst>
          </p:cNvPr>
          <p:cNvSpPr>
            <a:spLocks noGrp="1"/>
          </p:cNvSpPr>
          <p:nvPr>
            <p:ph type="sldNum" sz="quarter" idx="12"/>
          </p:nvPr>
        </p:nvSpPr>
        <p:spPr/>
        <p:txBody>
          <a:bodyPr/>
          <a:lstStyle/>
          <a:p>
            <a:fld id="{6D22F896-40B5-4ADD-8801-0D06FADFA095}" type="slidenum">
              <a:rPr lang="en-US" smtClean="0"/>
              <a:t>1</a:t>
            </a:fld>
            <a:endParaRPr lang="en-US" dirty="0"/>
          </a:p>
        </p:txBody>
      </p:sp>
      <p:pic>
        <p:nvPicPr>
          <p:cNvPr id="7" name="Picture 6">
            <a:extLst>
              <a:ext uri="{FF2B5EF4-FFF2-40B4-BE49-F238E27FC236}">
                <a16:creationId xmlns:a16="http://schemas.microsoft.com/office/drawing/2014/main" id="{0CCEFC7A-1938-43C7-B1AC-5DCBF0B273CF}"/>
              </a:ext>
            </a:extLst>
          </p:cNvPr>
          <p:cNvPicPr>
            <a:picLocks noChangeAspect="1"/>
          </p:cNvPicPr>
          <p:nvPr/>
        </p:nvPicPr>
        <p:blipFill>
          <a:blip r:embed="rId2"/>
          <a:stretch>
            <a:fillRect/>
          </a:stretch>
        </p:blipFill>
        <p:spPr>
          <a:xfrm>
            <a:off x="1127123" y="5086532"/>
            <a:ext cx="722941" cy="722941"/>
          </a:xfrm>
          <a:prstGeom prst="rect">
            <a:avLst/>
          </a:prstGeom>
        </p:spPr>
      </p:pic>
      <p:sp>
        <p:nvSpPr>
          <p:cNvPr id="8" name="TextBox 7">
            <a:extLst>
              <a:ext uri="{FF2B5EF4-FFF2-40B4-BE49-F238E27FC236}">
                <a16:creationId xmlns:a16="http://schemas.microsoft.com/office/drawing/2014/main" id="{ADF70F1B-1A5F-414D-8049-3E5C5340EE78}"/>
              </a:ext>
            </a:extLst>
          </p:cNvPr>
          <p:cNvSpPr txBox="1"/>
          <p:nvPr/>
        </p:nvSpPr>
        <p:spPr>
          <a:xfrm>
            <a:off x="1933353" y="5171003"/>
            <a:ext cx="8325293" cy="553998"/>
          </a:xfrm>
          <a:prstGeom prst="rect">
            <a:avLst/>
          </a:prstGeom>
          <a:noFill/>
        </p:spPr>
        <p:txBody>
          <a:bodyPr wrap="square" rtlCol="0">
            <a:spAutoFit/>
          </a:bodyPr>
          <a:lstStyle/>
          <a:p>
            <a:r>
              <a:rPr lang="en-US" sz="1000" dirty="0"/>
              <a:t>Development of a 21st Century Industrial Process Operations Program is supported by the National Science Foundation under Grant No. 1700558. Any opinions, findings, and conclusions or recommendations expressed on this site are those of the authors and do not necessarily reflect the views of the National Science Foundation.</a:t>
            </a:r>
          </a:p>
        </p:txBody>
      </p:sp>
    </p:spTree>
    <p:extLst>
      <p:ext uri="{BB962C8B-B14F-4D97-AF65-F5344CB8AC3E}">
        <p14:creationId xmlns:p14="http://schemas.microsoft.com/office/powerpoint/2010/main" val="21898835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60A13A-E7CA-4D67-BE6A-04FE2CE270F6}"/>
              </a:ext>
            </a:extLst>
          </p:cNvPr>
          <p:cNvSpPr>
            <a:spLocks noGrp="1"/>
          </p:cNvSpPr>
          <p:nvPr>
            <p:ph type="title"/>
          </p:nvPr>
        </p:nvSpPr>
        <p:spPr/>
        <p:txBody>
          <a:bodyPr/>
          <a:lstStyle/>
          <a:p>
            <a:r>
              <a:rPr lang="en-US" dirty="0">
                <a:solidFill>
                  <a:schemeClr val="tx2">
                    <a:satMod val="130000"/>
                  </a:schemeClr>
                </a:solidFill>
              </a:rPr>
              <a:t>Eccentric Disc (E-disc)</a:t>
            </a:r>
            <a:endParaRPr lang="en-US" dirty="0"/>
          </a:p>
        </p:txBody>
      </p:sp>
      <p:sp>
        <p:nvSpPr>
          <p:cNvPr id="4" name="Date Placeholder 3">
            <a:extLst>
              <a:ext uri="{FF2B5EF4-FFF2-40B4-BE49-F238E27FC236}">
                <a16:creationId xmlns:a16="http://schemas.microsoft.com/office/drawing/2014/main" id="{2AF9D0F3-689E-4C2B-859D-07EE502455E7}"/>
              </a:ext>
            </a:extLst>
          </p:cNvPr>
          <p:cNvSpPr>
            <a:spLocks noGrp="1"/>
          </p:cNvSpPr>
          <p:nvPr>
            <p:ph type="dt" sz="half" idx="10"/>
          </p:nvPr>
        </p:nvSpPr>
        <p:spPr/>
        <p:txBody>
          <a:bodyPr/>
          <a:lstStyle/>
          <a:p>
            <a:fld id="{0F39279D-3DFF-45D4-87D7-7E89594234CA}" type="datetime1">
              <a:rPr lang="en-US" smtClean="0"/>
              <a:t>2/22/2018</a:t>
            </a:fld>
            <a:endParaRPr lang="en-US" dirty="0"/>
          </a:p>
        </p:txBody>
      </p:sp>
      <p:sp>
        <p:nvSpPr>
          <p:cNvPr id="5" name="Footer Placeholder 4">
            <a:extLst>
              <a:ext uri="{FF2B5EF4-FFF2-40B4-BE49-F238E27FC236}">
                <a16:creationId xmlns:a16="http://schemas.microsoft.com/office/drawing/2014/main" id="{438EF757-8452-45BA-9B8D-B4FD7DF03DF8}"/>
              </a:ext>
            </a:extLst>
          </p:cNvPr>
          <p:cNvSpPr>
            <a:spLocks noGrp="1"/>
          </p:cNvSpPr>
          <p:nvPr>
            <p:ph type="ftr" sz="quarter" idx="11"/>
          </p:nvPr>
        </p:nvSpPr>
        <p:spPr/>
        <p:txBody>
          <a:bodyPr/>
          <a:lstStyle/>
          <a:p>
            <a:r>
              <a:rPr lang="en-US"/>
              <a:t>ICC Process Operations             ENGT-1320 Rev A</a:t>
            </a:r>
            <a:endParaRPr lang="en-US" dirty="0"/>
          </a:p>
        </p:txBody>
      </p:sp>
      <p:sp>
        <p:nvSpPr>
          <p:cNvPr id="6" name="Slide Number Placeholder 5">
            <a:extLst>
              <a:ext uri="{FF2B5EF4-FFF2-40B4-BE49-F238E27FC236}">
                <a16:creationId xmlns:a16="http://schemas.microsoft.com/office/drawing/2014/main" id="{C51175C4-194A-4C47-B86B-18B229861984}"/>
              </a:ext>
            </a:extLst>
          </p:cNvPr>
          <p:cNvSpPr>
            <a:spLocks noGrp="1"/>
          </p:cNvSpPr>
          <p:nvPr>
            <p:ph type="sldNum" sz="quarter" idx="12"/>
          </p:nvPr>
        </p:nvSpPr>
        <p:spPr/>
        <p:txBody>
          <a:bodyPr/>
          <a:lstStyle/>
          <a:p>
            <a:fld id="{6D22F896-40B5-4ADD-8801-0D06FADFA095}" type="slidenum">
              <a:rPr lang="en-US" smtClean="0"/>
              <a:t>10</a:t>
            </a:fld>
            <a:endParaRPr lang="en-US" dirty="0"/>
          </a:p>
        </p:txBody>
      </p:sp>
      <p:pic>
        <p:nvPicPr>
          <p:cNvPr id="7" name="Picture 6" descr="http://mtndocs.mt.na.emersonprocess.com/groups/public/documents/images/w6234.jpg">
            <a:extLst>
              <a:ext uri="{FF2B5EF4-FFF2-40B4-BE49-F238E27FC236}">
                <a16:creationId xmlns:a16="http://schemas.microsoft.com/office/drawing/2014/main" id="{55F80A8D-CA00-444D-B90A-5F6AF3478B5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15279" y="1971742"/>
            <a:ext cx="9413816" cy="3463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392174"/>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EC6675-0B9A-406E-836C-2DC85EAFA435}"/>
              </a:ext>
            </a:extLst>
          </p:cNvPr>
          <p:cNvSpPr>
            <a:spLocks noGrp="1"/>
          </p:cNvSpPr>
          <p:nvPr>
            <p:ph type="title"/>
          </p:nvPr>
        </p:nvSpPr>
        <p:spPr/>
        <p:txBody>
          <a:bodyPr/>
          <a:lstStyle/>
          <a:p>
            <a:r>
              <a:rPr lang="en-US" dirty="0">
                <a:solidFill>
                  <a:schemeClr val="tx2">
                    <a:satMod val="130000"/>
                  </a:schemeClr>
                </a:solidFill>
              </a:rPr>
              <a:t>E-Plug</a:t>
            </a:r>
            <a:endParaRPr lang="en-US" dirty="0"/>
          </a:p>
        </p:txBody>
      </p:sp>
      <p:sp>
        <p:nvSpPr>
          <p:cNvPr id="4" name="Date Placeholder 3">
            <a:extLst>
              <a:ext uri="{FF2B5EF4-FFF2-40B4-BE49-F238E27FC236}">
                <a16:creationId xmlns:a16="http://schemas.microsoft.com/office/drawing/2014/main" id="{BAB3F323-39A4-47A1-8111-D6D52D1CB83E}"/>
              </a:ext>
            </a:extLst>
          </p:cNvPr>
          <p:cNvSpPr>
            <a:spLocks noGrp="1"/>
          </p:cNvSpPr>
          <p:nvPr>
            <p:ph type="dt" sz="half" idx="10"/>
          </p:nvPr>
        </p:nvSpPr>
        <p:spPr/>
        <p:txBody>
          <a:bodyPr/>
          <a:lstStyle/>
          <a:p>
            <a:fld id="{9982C28F-19AA-40E8-ACBC-36052155FE97}" type="datetime1">
              <a:rPr lang="en-US" smtClean="0"/>
              <a:t>2/22/2018</a:t>
            </a:fld>
            <a:endParaRPr lang="en-US" dirty="0"/>
          </a:p>
        </p:txBody>
      </p:sp>
      <p:sp>
        <p:nvSpPr>
          <p:cNvPr id="5" name="Footer Placeholder 4">
            <a:extLst>
              <a:ext uri="{FF2B5EF4-FFF2-40B4-BE49-F238E27FC236}">
                <a16:creationId xmlns:a16="http://schemas.microsoft.com/office/drawing/2014/main" id="{E64EB74C-5279-419D-B136-A22723BD7E37}"/>
              </a:ext>
            </a:extLst>
          </p:cNvPr>
          <p:cNvSpPr>
            <a:spLocks noGrp="1"/>
          </p:cNvSpPr>
          <p:nvPr>
            <p:ph type="ftr" sz="quarter" idx="11"/>
          </p:nvPr>
        </p:nvSpPr>
        <p:spPr/>
        <p:txBody>
          <a:bodyPr/>
          <a:lstStyle/>
          <a:p>
            <a:r>
              <a:rPr lang="en-US"/>
              <a:t>ICC Process Operations             ENGT-1320 Rev A</a:t>
            </a:r>
            <a:endParaRPr lang="en-US" dirty="0"/>
          </a:p>
        </p:txBody>
      </p:sp>
      <p:sp>
        <p:nvSpPr>
          <p:cNvPr id="6" name="Slide Number Placeholder 5">
            <a:extLst>
              <a:ext uri="{FF2B5EF4-FFF2-40B4-BE49-F238E27FC236}">
                <a16:creationId xmlns:a16="http://schemas.microsoft.com/office/drawing/2014/main" id="{2397CF7B-4ABC-449C-97CE-431368596C9F}"/>
              </a:ext>
            </a:extLst>
          </p:cNvPr>
          <p:cNvSpPr>
            <a:spLocks noGrp="1"/>
          </p:cNvSpPr>
          <p:nvPr>
            <p:ph type="sldNum" sz="quarter" idx="12"/>
          </p:nvPr>
        </p:nvSpPr>
        <p:spPr/>
        <p:txBody>
          <a:bodyPr/>
          <a:lstStyle/>
          <a:p>
            <a:fld id="{6D22F896-40B5-4ADD-8801-0D06FADFA095}" type="slidenum">
              <a:rPr lang="en-US" smtClean="0"/>
              <a:t>11</a:t>
            </a:fld>
            <a:endParaRPr lang="en-US" dirty="0"/>
          </a:p>
        </p:txBody>
      </p:sp>
      <p:pic>
        <p:nvPicPr>
          <p:cNvPr id="7" name="Picture 1">
            <a:extLst>
              <a:ext uri="{FF2B5EF4-FFF2-40B4-BE49-F238E27FC236}">
                <a16:creationId xmlns:a16="http://schemas.microsoft.com/office/drawing/2014/main" id="{5E9B26EB-BB09-43D5-9EBE-8A289FB5305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5576" y="1642239"/>
            <a:ext cx="8572500" cy="315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a:extLst>
              <a:ext uri="{FF2B5EF4-FFF2-40B4-BE49-F238E27FC236}">
                <a16:creationId xmlns:a16="http://schemas.microsoft.com/office/drawing/2014/main" id="{DD79F01E-0026-4149-8E13-539D7DEE14C9}"/>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69849" y="3559879"/>
            <a:ext cx="3076575" cy="1924050"/>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769313"/>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CD6EA2-B470-4FF0-9F34-345CF22EE66C}"/>
              </a:ext>
            </a:extLst>
          </p:cNvPr>
          <p:cNvSpPr>
            <a:spLocks noGrp="1"/>
          </p:cNvSpPr>
          <p:nvPr>
            <p:ph type="title"/>
          </p:nvPr>
        </p:nvSpPr>
        <p:spPr/>
        <p:txBody>
          <a:bodyPr/>
          <a:lstStyle/>
          <a:p>
            <a:r>
              <a:rPr lang="en-US" dirty="0">
                <a:solidFill>
                  <a:schemeClr val="tx2">
                    <a:satMod val="130000"/>
                  </a:schemeClr>
                </a:solidFill>
              </a:rPr>
              <a:t>Segmented V-Ball Valves Trunnion Mounted</a:t>
            </a:r>
            <a:endParaRPr lang="en-US" dirty="0"/>
          </a:p>
        </p:txBody>
      </p:sp>
      <p:sp>
        <p:nvSpPr>
          <p:cNvPr id="4" name="Date Placeholder 3">
            <a:extLst>
              <a:ext uri="{FF2B5EF4-FFF2-40B4-BE49-F238E27FC236}">
                <a16:creationId xmlns:a16="http://schemas.microsoft.com/office/drawing/2014/main" id="{2999984F-8F7C-4521-902C-312BAA57023F}"/>
              </a:ext>
            </a:extLst>
          </p:cNvPr>
          <p:cNvSpPr>
            <a:spLocks noGrp="1"/>
          </p:cNvSpPr>
          <p:nvPr>
            <p:ph type="dt" sz="half" idx="10"/>
          </p:nvPr>
        </p:nvSpPr>
        <p:spPr/>
        <p:txBody>
          <a:bodyPr/>
          <a:lstStyle/>
          <a:p>
            <a:fld id="{6A97983A-7749-4F12-AC60-D68068E61D88}" type="datetime1">
              <a:rPr lang="en-US" smtClean="0"/>
              <a:t>2/22/2018</a:t>
            </a:fld>
            <a:endParaRPr lang="en-US" dirty="0"/>
          </a:p>
        </p:txBody>
      </p:sp>
      <p:sp>
        <p:nvSpPr>
          <p:cNvPr id="5" name="Footer Placeholder 4">
            <a:extLst>
              <a:ext uri="{FF2B5EF4-FFF2-40B4-BE49-F238E27FC236}">
                <a16:creationId xmlns:a16="http://schemas.microsoft.com/office/drawing/2014/main" id="{EC1A73E6-DFF3-452F-ACD0-39C71835BC28}"/>
              </a:ext>
            </a:extLst>
          </p:cNvPr>
          <p:cNvSpPr>
            <a:spLocks noGrp="1"/>
          </p:cNvSpPr>
          <p:nvPr>
            <p:ph type="ftr" sz="quarter" idx="11"/>
          </p:nvPr>
        </p:nvSpPr>
        <p:spPr/>
        <p:txBody>
          <a:bodyPr/>
          <a:lstStyle/>
          <a:p>
            <a:r>
              <a:rPr lang="en-US"/>
              <a:t>ICC Process Operations             ENGT-1320 Rev A</a:t>
            </a:r>
            <a:endParaRPr lang="en-US" dirty="0"/>
          </a:p>
        </p:txBody>
      </p:sp>
      <p:sp>
        <p:nvSpPr>
          <p:cNvPr id="6" name="Slide Number Placeholder 5">
            <a:extLst>
              <a:ext uri="{FF2B5EF4-FFF2-40B4-BE49-F238E27FC236}">
                <a16:creationId xmlns:a16="http://schemas.microsoft.com/office/drawing/2014/main" id="{68267115-A07B-4189-9BCE-0490C1D0DDDD}"/>
              </a:ext>
            </a:extLst>
          </p:cNvPr>
          <p:cNvSpPr>
            <a:spLocks noGrp="1"/>
          </p:cNvSpPr>
          <p:nvPr>
            <p:ph type="sldNum" sz="quarter" idx="12"/>
          </p:nvPr>
        </p:nvSpPr>
        <p:spPr/>
        <p:txBody>
          <a:bodyPr/>
          <a:lstStyle/>
          <a:p>
            <a:fld id="{6D22F896-40B5-4ADD-8801-0D06FADFA095}" type="slidenum">
              <a:rPr lang="en-US" smtClean="0"/>
              <a:t>12</a:t>
            </a:fld>
            <a:endParaRPr lang="en-US" dirty="0"/>
          </a:p>
        </p:txBody>
      </p:sp>
      <p:pic>
        <p:nvPicPr>
          <p:cNvPr id="7" name="Picture 3">
            <a:extLst>
              <a:ext uri="{FF2B5EF4-FFF2-40B4-BE49-F238E27FC236}">
                <a16:creationId xmlns:a16="http://schemas.microsoft.com/office/drawing/2014/main" id="{96832A4D-6C7E-4BF7-9EAA-0365EE694FF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81113" y="1981200"/>
            <a:ext cx="7653337"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73392911"/>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823E19-B21D-4485-9DCB-C23A07205E2A}"/>
              </a:ext>
            </a:extLst>
          </p:cNvPr>
          <p:cNvSpPr>
            <a:spLocks noGrp="1"/>
          </p:cNvSpPr>
          <p:nvPr>
            <p:ph type="title"/>
          </p:nvPr>
        </p:nvSpPr>
        <p:spPr/>
        <p:txBody>
          <a:bodyPr/>
          <a:lstStyle/>
          <a:p>
            <a:r>
              <a:rPr lang="en-US" dirty="0">
                <a:solidFill>
                  <a:schemeClr val="tx2">
                    <a:satMod val="130000"/>
                  </a:schemeClr>
                </a:solidFill>
              </a:rPr>
              <a:t>Special Application Rotary Valves</a:t>
            </a:r>
            <a:endParaRPr lang="en-US" dirty="0"/>
          </a:p>
        </p:txBody>
      </p:sp>
      <p:sp>
        <p:nvSpPr>
          <p:cNvPr id="4" name="Date Placeholder 3">
            <a:extLst>
              <a:ext uri="{FF2B5EF4-FFF2-40B4-BE49-F238E27FC236}">
                <a16:creationId xmlns:a16="http://schemas.microsoft.com/office/drawing/2014/main" id="{BDE1D360-12B6-4EA0-BDE4-BA626E8F0816}"/>
              </a:ext>
            </a:extLst>
          </p:cNvPr>
          <p:cNvSpPr>
            <a:spLocks noGrp="1"/>
          </p:cNvSpPr>
          <p:nvPr>
            <p:ph type="dt" sz="half" idx="10"/>
          </p:nvPr>
        </p:nvSpPr>
        <p:spPr/>
        <p:txBody>
          <a:bodyPr/>
          <a:lstStyle/>
          <a:p>
            <a:fld id="{F9B1BA5A-17D2-4717-9269-6A637AE9A88F}" type="datetime1">
              <a:rPr lang="en-US" smtClean="0"/>
              <a:t>2/22/2018</a:t>
            </a:fld>
            <a:endParaRPr lang="en-US" dirty="0"/>
          </a:p>
        </p:txBody>
      </p:sp>
      <p:sp>
        <p:nvSpPr>
          <p:cNvPr id="5" name="Footer Placeholder 4">
            <a:extLst>
              <a:ext uri="{FF2B5EF4-FFF2-40B4-BE49-F238E27FC236}">
                <a16:creationId xmlns:a16="http://schemas.microsoft.com/office/drawing/2014/main" id="{7391F8A9-D3BC-4634-9995-AEE3BB8C2D7D}"/>
              </a:ext>
            </a:extLst>
          </p:cNvPr>
          <p:cNvSpPr>
            <a:spLocks noGrp="1"/>
          </p:cNvSpPr>
          <p:nvPr>
            <p:ph type="ftr" sz="quarter" idx="11"/>
          </p:nvPr>
        </p:nvSpPr>
        <p:spPr/>
        <p:txBody>
          <a:bodyPr/>
          <a:lstStyle/>
          <a:p>
            <a:r>
              <a:rPr lang="en-US"/>
              <a:t>ICC Process Operations             ENGT-1320 Rev A</a:t>
            </a:r>
            <a:endParaRPr lang="en-US" dirty="0"/>
          </a:p>
        </p:txBody>
      </p:sp>
      <p:sp>
        <p:nvSpPr>
          <p:cNvPr id="6" name="Slide Number Placeholder 5">
            <a:extLst>
              <a:ext uri="{FF2B5EF4-FFF2-40B4-BE49-F238E27FC236}">
                <a16:creationId xmlns:a16="http://schemas.microsoft.com/office/drawing/2014/main" id="{A301CA8F-E540-4CA9-AEBD-5CDDD4BA738B}"/>
              </a:ext>
            </a:extLst>
          </p:cNvPr>
          <p:cNvSpPr>
            <a:spLocks noGrp="1"/>
          </p:cNvSpPr>
          <p:nvPr>
            <p:ph type="sldNum" sz="quarter" idx="12"/>
          </p:nvPr>
        </p:nvSpPr>
        <p:spPr/>
        <p:txBody>
          <a:bodyPr/>
          <a:lstStyle/>
          <a:p>
            <a:fld id="{6D22F896-40B5-4ADD-8801-0D06FADFA095}" type="slidenum">
              <a:rPr lang="en-US" smtClean="0"/>
              <a:t>13</a:t>
            </a:fld>
            <a:endParaRPr lang="en-US" dirty="0"/>
          </a:p>
        </p:txBody>
      </p:sp>
      <p:pic>
        <p:nvPicPr>
          <p:cNvPr id="7" name="Picture 2" descr="http://mtndocs.mt.na.emersonprocess.com/groups/public/documents/images/w6134.jpg">
            <a:extLst>
              <a:ext uri="{FF2B5EF4-FFF2-40B4-BE49-F238E27FC236}">
                <a16:creationId xmlns:a16="http://schemas.microsoft.com/office/drawing/2014/main" id="{4F03B951-4462-4345-984B-407B22206A2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58455" y="1828800"/>
            <a:ext cx="3795713"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descr="W9177">
            <a:extLst>
              <a:ext uri="{FF2B5EF4-FFF2-40B4-BE49-F238E27FC236}">
                <a16:creationId xmlns:a16="http://schemas.microsoft.com/office/drawing/2014/main" id="{EC42059A-F8F1-45E7-92B0-DAF952630A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86005" y="2133600"/>
            <a:ext cx="3084513"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27893228"/>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6C9272-4761-4C43-B32E-D5D51EF20526}"/>
              </a:ext>
            </a:extLst>
          </p:cNvPr>
          <p:cNvSpPr>
            <a:spLocks noGrp="1"/>
          </p:cNvSpPr>
          <p:nvPr>
            <p:ph type="title"/>
          </p:nvPr>
        </p:nvSpPr>
        <p:spPr/>
        <p:txBody>
          <a:bodyPr/>
          <a:lstStyle/>
          <a:p>
            <a:r>
              <a:rPr lang="en-US" dirty="0"/>
              <a:t>Why? Sliding stem vs. Rotary</a:t>
            </a:r>
          </a:p>
        </p:txBody>
      </p:sp>
      <p:sp>
        <p:nvSpPr>
          <p:cNvPr id="7" name="Text Placeholder 6">
            <a:extLst>
              <a:ext uri="{FF2B5EF4-FFF2-40B4-BE49-F238E27FC236}">
                <a16:creationId xmlns:a16="http://schemas.microsoft.com/office/drawing/2014/main" id="{00F49E13-CFF3-44B3-9D38-B7374ED5D587}"/>
              </a:ext>
            </a:extLst>
          </p:cNvPr>
          <p:cNvSpPr>
            <a:spLocks noGrp="1"/>
          </p:cNvSpPr>
          <p:nvPr>
            <p:ph type="body" idx="1"/>
          </p:nvPr>
        </p:nvSpPr>
        <p:spPr>
          <a:xfrm>
            <a:off x="1129166" y="1404448"/>
            <a:ext cx="4645152" cy="499045"/>
          </a:xfrm>
        </p:spPr>
        <p:txBody>
          <a:bodyPr>
            <a:normAutofit lnSpcReduction="10000"/>
          </a:bodyPr>
          <a:lstStyle/>
          <a:p>
            <a:r>
              <a:rPr lang="en-US" dirty="0"/>
              <a:t>Sliding Stem</a:t>
            </a:r>
          </a:p>
        </p:txBody>
      </p:sp>
      <p:sp>
        <p:nvSpPr>
          <p:cNvPr id="8" name="Content Placeholder 7">
            <a:extLst>
              <a:ext uri="{FF2B5EF4-FFF2-40B4-BE49-F238E27FC236}">
                <a16:creationId xmlns:a16="http://schemas.microsoft.com/office/drawing/2014/main" id="{F851C7E9-3822-4FD6-B72D-3B45D43B67FE}"/>
              </a:ext>
            </a:extLst>
          </p:cNvPr>
          <p:cNvSpPr>
            <a:spLocks noGrp="1"/>
          </p:cNvSpPr>
          <p:nvPr>
            <p:ph sz="half" idx="2"/>
          </p:nvPr>
        </p:nvSpPr>
        <p:spPr>
          <a:xfrm>
            <a:off x="1129166" y="1923923"/>
            <a:ext cx="4645152" cy="3838924"/>
          </a:xfrm>
        </p:spPr>
        <p:txBody>
          <a:bodyPr>
            <a:normAutofit lnSpcReduction="10000"/>
          </a:bodyPr>
          <a:lstStyle/>
          <a:p>
            <a:pPr marL="392113" indent="-273050"/>
            <a:r>
              <a:rPr lang="en-US" altLang="en-US" dirty="0"/>
              <a:t>Pressure Class </a:t>
            </a:r>
          </a:p>
          <a:p>
            <a:pPr lvl="1"/>
            <a:r>
              <a:rPr lang="en-US" altLang="en-US" dirty="0"/>
              <a:t>ANSI 150-4500#</a:t>
            </a:r>
          </a:p>
          <a:p>
            <a:pPr marL="392113" indent="-273050"/>
            <a:r>
              <a:rPr lang="en-US" altLang="en-US" dirty="0"/>
              <a:t>Temperature</a:t>
            </a:r>
          </a:p>
          <a:p>
            <a:pPr lvl="1"/>
            <a:r>
              <a:rPr lang="en-US" altLang="en-US" dirty="0"/>
              <a:t>Cryo-1000+F</a:t>
            </a:r>
          </a:p>
          <a:p>
            <a:pPr marL="392113" indent="-273050"/>
            <a:r>
              <a:rPr lang="en-US" altLang="en-US" dirty="0"/>
              <a:t>Valve characteristic</a:t>
            </a:r>
          </a:p>
          <a:p>
            <a:pPr lvl="1"/>
            <a:r>
              <a:rPr lang="en-US" altLang="en-US" dirty="0"/>
              <a:t>Trim characterized	</a:t>
            </a:r>
          </a:p>
          <a:p>
            <a:pPr marL="392113" indent="-273050"/>
            <a:r>
              <a:rPr lang="en-US" altLang="en-US" dirty="0"/>
              <a:t>Pressure Drop</a:t>
            </a:r>
          </a:p>
          <a:p>
            <a:pPr lvl="1"/>
            <a:r>
              <a:rPr lang="en-US" altLang="en-US" dirty="0"/>
              <a:t>Typically full ANSI Class</a:t>
            </a:r>
          </a:p>
          <a:p>
            <a:pPr marL="392113" indent="-273050"/>
            <a:r>
              <a:rPr lang="en-US" altLang="en-US" dirty="0"/>
              <a:t>“Clean” Fluids</a:t>
            </a:r>
          </a:p>
          <a:p>
            <a:endParaRPr lang="en-US" dirty="0"/>
          </a:p>
        </p:txBody>
      </p:sp>
      <p:sp>
        <p:nvSpPr>
          <p:cNvPr id="9" name="Text Placeholder 8">
            <a:extLst>
              <a:ext uri="{FF2B5EF4-FFF2-40B4-BE49-F238E27FC236}">
                <a16:creationId xmlns:a16="http://schemas.microsoft.com/office/drawing/2014/main" id="{91AFA87C-9F7C-492E-9DF7-7EC4CFDA8063}"/>
              </a:ext>
            </a:extLst>
          </p:cNvPr>
          <p:cNvSpPr>
            <a:spLocks noGrp="1"/>
          </p:cNvSpPr>
          <p:nvPr>
            <p:ph type="body" sz="quarter" idx="3"/>
          </p:nvPr>
        </p:nvSpPr>
        <p:spPr>
          <a:xfrm>
            <a:off x="5932996" y="1481495"/>
            <a:ext cx="4645152" cy="442428"/>
          </a:xfrm>
        </p:spPr>
        <p:txBody>
          <a:bodyPr>
            <a:normAutofit fontScale="92500" lnSpcReduction="20000"/>
          </a:bodyPr>
          <a:lstStyle/>
          <a:p>
            <a:r>
              <a:rPr lang="en-US" dirty="0"/>
              <a:t>Rotary</a:t>
            </a:r>
          </a:p>
        </p:txBody>
      </p:sp>
      <p:sp>
        <p:nvSpPr>
          <p:cNvPr id="10" name="Content Placeholder 9">
            <a:extLst>
              <a:ext uri="{FF2B5EF4-FFF2-40B4-BE49-F238E27FC236}">
                <a16:creationId xmlns:a16="http://schemas.microsoft.com/office/drawing/2014/main" id="{FABCE2C1-D474-404A-8C7C-0EB065AB980D}"/>
              </a:ext>
            </a:extLst>
          </p:cNvPr>
          <p:cNvSpPr>
            <a:spLocks noGrp="1"/>
          </p:cNvSpPr>
          <p:nvPr>
            <p:ph sz="quarter" idx="4"/>
          </p:nvPr>
        </p:nvSpPr>
        <p:spPr>
          <a:xfrm>
            <a:off x="6094337" y="1903493"/>
            <a:ext cx="4645152" cy="3555369"/>
          </a:xfrm>
        </p:spPr>
        <p:txBody>
          <a:bodyPr>
            <a:normAutofit fontScale="77500" lnSpcReduction="20000"/>
          </a:bodyPr>
          <a:lstStyle/>
          <a:p>
            <a:pPr>
              <a:buFont typeface="Wingdings 2"/>
              <a:buChar char=""/>
              <a:defRPr/>
            </a:pPr>
            <a:r>
              <a:rPr lang="en-US" dirty="0"/>
              <a:t>Pressure Class</a:t>
            </a:r>
          </a:p>
          <a:p>
            <a:pPr marL="640080" lvl="1" indent="-237744">
              <a:buFont typeface="Verdana"/>
              <a:buChar char="◦"/>
              <a:defRPr/>
            </a:pPr>
            <a:r>
              <a:rPr lang="en-US" dirty="0"/>
              <a:t>Norm ANSI 150-600#</a:t>
            </a:r>
          </a:p>
          <a:p>
            <a:pPr marL="886968" lvl="2">
              <a:buFont typeface="Wingdings 2"/>
              <a:buChar char=""/>
              <a:defRPr/>
            </a:pPr>
            <a:r>
              <a:rPr lang="en-US" dirty="0"/>
              <a:t>Above 600# special</a:t>
            </a:r>
          </a:p>
          <a:p>
            <a:pPr>
              <a:buFont typeface="Wingdings 2"/>
              <a:buChar char=""/>
              <a:defRPr/>
            </a:pPr>
            <a:r>
              <a:rPr lang="en-US" dirty="0"/>
              <a:t>Temperature</a:t>
            </a:r>
          </a:p>
          <a:p>
            <a:pPr marL="640080" lvl="1" indent="-237744">
              <a:buFont typeface="Verdana"/>
              <a:buChar char="◦"/>
              <a:defRPr/>
            </a:pPr>
            <a:r>
              <a:rPr lang="en-US" dirty="0"/>
              <a:t>Norm -20-500F max</a:t>
            </a:r>
          </a:p>
          <a:p>
            <a:pPr marL="886968" lvl="2">
              <a:buFont typeface="Wingdings 2"/>
              <a:buChar char=""/>
              <a:defRPr/>
            </a:pPr>
            <a:r>
              <a:rPr lang="en-US" dirty="0"/>
              <a:t>Below -20 and above 500F special</a:t>
            </a:r>
          </a:p>
          <a:p>
            <a:pPr>
              <a:buFont typeface="Wingdings 2"/>
              <a:buChar char=""/>
              <a:defRPr/>
            </a:pPr>
            <a:r>
              <a:rPr lang="en-US" dirty="0"/>
              <a:t>Valve Characteristic</a:t>
            </a:r>
          </a:p>
          <a:p>
            <a:pPr marL="640080" lvl="1" indent="-237744">
              <a:buFont typeface="Verdana"/>
              <a:buChar char="◦"/>
              <a:defRPr/>
            </a:pPr>
            <a:r>
              <a:rPr lang="en-US" dirty="0"/>
              <a:t>Fixed by design</a:t>
            </a:r>
          </a:p>
          <a:p>
            <a:pPr>
              <a:buFont typeface="Wingdings 2"/>
              <a:buChar char=""/>
              <a:defRPr/>
            </a:pPr>
            <a:r>
              <a:rPr lang="en-US" dirty="0"/>
              <a:t>Pressure Drop</a:t>
            </a:r>
          </a:p>
          <a:p>
            <a:pPr marL="640080" lvl="1" indent="-237744">
              <a:buFont typeface="Verdana"/>
              <a:buChar char="◦"/>
              <a:defRPr/>
            </a:pPr>
            <a:r>
              <a:rPr lang="en-US" dirty="0"/>
              <a:t>Limited by design, size and temp</a:t>
            </a:r>
          </a:p>
          <a:p>
            <a:pPr>
              <a:buFont typeface="Wingdings 2"/>
              <a:buChar char=""/>
              <a:defRPr/>
            </a:pPr>
            <a:r>
              <a:rPr lang="en-US" dirty="0"/>
              <a:t>Clean to Slurry</a:t>
            </a:r>
          </a:p>
          <a:p>
            <a:endParaRPr lang="en-US" dirty="0"/>
          </a:p>
        </p:txBody>
      </p:sp>
      <p:sp>
        <p:nvSpPr>
          <p:cNvPr id="4" name="Date Placeholder 3">
            <a:extLst>
              <a:ext uri="{FF2B5EF4-FFF2-40B4-BE49-F238E27FC236}">
                <a16:creationId xmlns:a16="http://schemas.microsoft.com/office/drawing/2014/main" id="{0D76F9B8-B7D0-49C4-BB48-321048B3ACDE}"/>
              </a:ext>
            </a:extLst>
          </p:cNvPr>
          <p:cNvSpPr>
            <a:spLocks noGrp="1"/>
          </p:cNvSpPr>
          <p:nvPr>
            <p:ph type="dt" sz="half" idx="10"/>
          </p:nvPr>
        </p:nvSpPr>
        <p:spPr/>
        <p:txBody>
          <a:bodyPr/>
          <a:lstStyle/>
          <a:p>
            <a:fld id="{D5C72950-9CED-41B3-956D-06D7D955102B}" type="datetime1">
              <a:rPr lang="en-US" sz="1200" smtClean="0"/>
              <a:t>2/22/2018</a:t>
            </a:fld>
            <a:endParaRPr lang="en-US" dirty="0"/>
          </a:p>
        </p:txBody>
      </p:sp>
      <p:sp>
        <p:nvSpPr>
          <p:cNvPr id="5" name="Footer Placeholder 4">
            <a:extLst>
              <a:ext uri="{FF2B5EF4-FFF2-40B4-BE49-F238E27FC236}">
                <a16:creationId xmlns:a16="http://schemas.microsoft.com/office/drawing/2014/main" id="{E43C1DAD-8866-48E2-AF9F-E8A705DCD6BD}"/>
              </a:ext>
            </a:extLst>
          </p:cNvPr>
          <p:cNvSpPr>
            <a:spLocks noGrp="1"/>
          </p:cNvSpPr>
          <p:nvPr>
            <p:ph type="ftr" sz="quarter" idx="11"/>
          </p:nvPr>
        </p:nvSpPr>
        <p:spPr/>
        <p:txBody>
          <a:bodyPr/>
          <a:lstStyle/>
          <a:p>
            <a:r>
              <a:rPr lang="en-US" sz="1200" dirty="0"/>
              <a:t>ICC Process Operations             ENGT-1320 Rev A</a:t>
            </a:r>
          </a:p>
        </p:txBody>
      </p:sp>
      <p:sp>
        <p:nvSpPr>
          <p:cNvPr id="6" name="Slide Number Placeholder 5">
            <a:extLst>
              <a:ext uri="{FF2B5EF4-FFF2-40B4-BE49-F238E27FC236}">
                <a16:creationId xmlns:a16="http://schemas.microsoft.com/office/drawing/2014/main" id="{98092652-4A23-4098-9448-B4438D95E575}"/>
              </a:ext>
            </a:extLst>
          </p:cNvPr>
          <p:cNvSpPr>
            <a:spLocks noGrp="1"/>
          </p:cNvSpPr>
          <p:nvPr>
            <p:ph type="sldNum" sz="quarter" idx="12"/>
          </p:nvPr>
        </p:nvSpPr>
        <p:spPr/>
        <p:txBody>
          <a:bodyPr/>
          <a:lstStyle/>
          <a:p>
            <a:fld id="{6D22F896-40B5-4ADD-8801-0D06FADFA095}" type="slidenum">
              <a:rPr lang="en-US" smtClean="0"/>
              <a:t>14</a:t>
            </a:fld>
            <a:endParaRPr lang="en-US" dirty="0"/>
          </a:p>
        </p:txBody>
      </p:sp>
    </p:spTree>
    <p:extLst>
      <p:ext uri="{BB962C8B-B14F-4D97-AF65-F5344CB8AC3E}">
        <p14:creationId xmlns:p14="http://schemas.microsoft.com/office/powerpoint/2010/main" val="3349193496"/>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15C74D-E342-4276-8511-C8547EBA22D2}"/>
              </a:ext>
            </a:extLst>
          </p:cNvPr>
          <p:cNvSpPr>
            <a:spLocks noGrp="1"/>
          </p:cNvSpPr>
          <p:nvPr>
            <p:ph type="title"/>
          </p:nvPr>
        </p:nvSpPr>
        <p:spPr>
          <a:xfrm>
            <a:off x="1130270" y="953324"/>
            <a:ext cx="9603275" cy="599029"/>
          </a:xfrm>
        </p:spPr>
        <p:txBody>
          <a:bodyPr/>
          <a:lstStyle/>
          <a:p>
            <a:r>
              <a:rPr lang="en-US" dirty="0">
                <a:solidFill>
                  <a:schemeClr val="tx2">
                    <a:satMod val="130000"/>
                  </a:schemeClr>
                </a:solidFill>
              </a:rPr>
              <a:t>Pressure Class vs. Max Pressure Drop</a:t>
            </a:r>
            <a:endParaRPr lang="en-US" dirty="0"/>
          </a:p>
        </p:txBody>
      </p:sp>
      <p:sp>
        <p:nvSpPr>
          <p:cNvPr id="3" name="Content Placeholder 2">
            <a:extLst>
              <a:ext uri="{FF2B5EF4-FFF2-40B4-BE49-F238E27FC236}">
                <a16:creationId xmlns:a16="http://schemas.microsoft.com/office/drawing/2014/main" id="{755E609D-3CBD-409D-9A0E-CAD7EC24F7B2}"/>
              </a:ext>
            </a:extLst>
          </p:cNvPr>
          <p:cNvSpPr>
            <a:spLocks noGrp="1"/>
          </p:cNvSpPr>
          <p:nvPr>
            <p:ph idx="1"/>
          </p:nvPr>
        </p:nvSpPr>
        <p:spPr>
          <a:xfrm>
            <a:off x="1130270" y="1701209"/>
            <a:ext cx="9603275" cy="3765136"/>
          </a:xfrm>
        </p:spPr>
        <p:txBody>
          <a:bodyPr/>
          <a:lstStyle/>
          <a:p>
            <a:r>
              <a:rPr lang="en-US" altLang="en-US" dirty="0"/>
              <a:t>Pressure class defined by ASME for pressure containment.</a:t>
            </a:r>
          </a:p>
          <a:p>
            <a:r>
              <a:rPr lang="en-US" altLang="en-US" dirty="0"/>
              <a:t>Determined by body material, process temperature and pressure.</a:t>
            </a:r>
          </a:p>
          <a:p>
            <a:r>
              <a:rPr lang="en-US" altLang="en-US" dirty="0"/>
              <a:t>Max pressure drop determined by manufacturer based on valve design, materials and process temperature</a:t>
            </a:r>
          </a:p>
          <a:p>
            <a:r>
              <a:rPr lang="en-US" altLang="en-US" dirty="0"/>
              <a:t>Ref: CVHB pages 76-83</a:t>
            </a:r>
          </a:p>
          <a:p>
            <a:endParaRPr lang="en-US" dirty="0"/>
          </a:p>
        </p:txBody>
      </p:sp>
      <p:sp>
        <p:nvSpPr>
          <p:cNvPr id="4" name="Date Placeholder 3">
            <a:extLst>
              <a:ext uri="{FF2B5EF4-FFF2-40B4-BE49-F238E27FC236}">
                <a16:creationId xmlns:a16="http://schemas.microsoft.com/office/drawing/2014/main" id="{38959F81-960E-4867-839B-5A3ADEAEDA3D}"/>
              </a:ext>
            </a:extLst>
          </p:cNvPr>
          <p:cNvSpPr>
            <a:spLocks noGrp="1"/>
          </p:cNvSpPr>
          <p:nvPr>
            <p:ph type="dt" sz="half" idx="10"/>
          </p:nvPr>
        </p:nvSpPr>
        <p:spPr/>
        <p:txBody>
          <a:bodyPr/>
          <a:lstStyle/>
          <a:p>
            <a:fld id="{D23288E3-AF1E-4FF9-AD3E-4AB7EAC835DB}" type="datetime1">
              <a:rPr lang="en-US" smtClean="0"/>
              <a:t>2/22/2018</a:t>
            </a:fld>
            <a:endParaRPr lang="en-US" dirty="0"/>
          </a:p>
        </p:txBody>
      </p:sp>
      <p:sp>
        <p:nvSpPr>
          <p:cNvPr id="5" name="Footer Placeholder 4">
            <a:extLst>
              <a:ext uri="{FF2B5EF4-FFF2-40B4-BE49-F238E27FC236}">
                <a16:creationId xmlns:a16="http://schemas.microsoft.com/office/drawing/2014/main" id="{F8A7F551-506B-40CD-AFDD-B1C60F831952}"/>
              </a:ext>
            </a:extLst>
          </p:cNvPr>
          <p:cNvSpPr>
            <a:spLocks noGrp="1"/>
          </p:cNvSpPr>
          <p:nvPr>
            <p:ph type="ftr" sz="quarter" idx="11"/>
          </p:nvPr>
        </p:nvSpPr>
        <p:spPr/>
        <p:txBody>
          <a:bodyPr/>
          <a:lstStyle/>
          <a:p>
            <a:r>
              <a:rPr lang="en-US"/>
              <a:t>ICC Process Operations             ENGT-1320 Rev A</a:t>
            </a:r>
            <a:endParaRPr lang="en-US" dirty="0"/>
          </a:p>
        </p:txBody>
      </p:sp>
      <p:sp>
        <p:nvSpPr>
          <p:cNvPr id="6" name="Slide Number Placeholder 5">
            <a:extLst>
              <a:ext uri="{FF2B5EF4-FFF2-40B4-BE49-F238E27FC236}">
                <a16:creationId xmlns:a16="http://schemas.microsoft.com/office/drawing/2014/main" id="{E9A18CBF-2693-45C5-B0E8-1D6B698788A8}"/>
              </a:ext>
            </a:extLst>
          </p:cNvPr>
          <p:cNvSpPr>
            <a:spLocks noGrp="1"/>
          </p:cNvSpPr>
          <p:nvPr>
            <p:ph type="sldNum" sz="quarter" idx="12"/>
          </p:nvPr>
        </p:nvSpPr>
        <p:spPr/>
        <p:txBody>
          <a:bodyPr/>
          <a:lstStyle/>
          <a:p>
            <a:fld id="{6D22F896-40B5-4ADD-8801-0D06FADFA095}" type="slidenum">
              <a:rPr lang="en-US" smtClean="0"/>
              <a:t>15</a:t>
            </a:fld>
            <a:endParaRPr lang="en-US" dirty="0"/>
          </a:p>
        </p:txBody>
      </p:sp>
    </p:spTree>
    <p:extLst>
      <p:ext uri="{BB962C8B-B14F-4D97-AF65-F5344CB8AC3E}">
        <p14:creationId xmlns:p14="http://schemas.microsoft.com/office/powerpoint/2010/main" val="157347821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par>
                                <p:cTn id="18" presetID="16" presetClass="entr" presetSubtype="21"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barn(inVertical)">
                                      <p:cBhvr>
                                        <p:cTn id="2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EFDF2B-79C8-4FC6-85A9-9ED663E6DB4A}"/>
              </a:ext>
            </a:extLst>
          </p:cNvPr>
          <p:cNvSpPr>
            <a:spLocks noGrp="1"/>
          </p:cNvSpPr>
          <p:nvPr>
            <p:ph type="title"/>
          </p:nvPr>
        </p:nvSpPr>
        <p:spPr>
          <a:xfrm>
            <a:off x="4598504" y="953324"/>
            <a:ext cx="1868557" cy="650189"/>
          </a:xfrm>
        </p:spPr>
        <p:txBody>
          <a:bodyPr/>
          <a:lstStyle/>
          <a:p>
            <a:r>
              <a:rPr lang="en-US" dirty="0"/>
              <a:t>OOPS!</a:t>
            </a:r>
          </a:p>
        </p:txBody>
      </p:sp>
      <p:sp>
        <p:nvSpPr>
          <p:cNvPr id="4" name="Date Placeholder 3">
            <a:extLst>
              <a:ext uri="{FF2B5EF4-FFF2-40B4-BE49-F238E27FC236}">
                <a16:creationId xmlns:a16="http://schemas.microsoft.com/office/drawing/2014/main" id="{FB57AA6C-F827-4530-9A7D-8EB5DDBE778C}"/>
              </a:ext>
            </a:extLst>
          </p:cNvPr>
          <p:cNvSpPr>
            <a:spLocks noGrp="1"/>
          </p:cNvSpPr>
          <p:nvPr>
            <p:ph type="dt" sz="half" idx="10"/>
          </p:nvPr>
        </p:nvSpPr>
        <p:spPr/>
        <p:txBody>
          <a:bodyPr/>
          <a:lstStyle/>
          <a:p>
            <a:fld id="{B3E878D6-A936-457A-A827-2F4D76E3FBD1}" type="datetime1">
              <a:rPr lang="en-US" smtClean="0"/>
              <a:t>2/22/2018</a:t>
            </a:fld>
            <a:endParaRPr lang="en-US" dirty="0"/>
          </a:p>
        </p:txBody>
      </p:sp>
      <p:sp>
        <p:nvSpPr>
          <p:cNvPr id="5" name="Footer Placeholder 4">
            <a:extLst>
              <a:ext uri="{FF2B5EF4-FFF2-40B4-BE49-F238E27FC236}">
                <a16:creationId xmlns:a16="http://schemas.microsoft.com/office/drawing/2014/main" id="{F9E5839A-34B9-40D2-9061-9B6BE1A0DCBF}"/>
              </a:ext>
            </a:extLst>
          </p:cNvPr>
          <p:cNvSpPr>
            <a:spLocks noGrp="1"/>
          </p:cNvSpPr>
          <p:nvPr>
            <p:ph type="ftr" sz="quarter" idx="11"/>
          </p:nvPr>
        </p:nvSpPr>
        <p:spPr/>
        <p:txBody>
          <a:bodyPr/>
          <a:lstStyle/>
          <a:p>
            <a:r>
              <a:rPr lang="en-US"/>
              <a:t>ICC Process Operations             ENGT-1320 Rev A</a:t>
            </a:r>
            <a:endParaRPr lang="en-US" dirty="0"/>
          </a:p>
        </p:txBody>
      </p:sp>
      <p:sp>
        <p:nvSpPr>
          <p:cNvPr id="6" name="Slide Number Placeholder 5">
            <a:extLst>
              <a:ext uri="{FF2B5EF4-FFF2-40B4-BE49-F238E27FC236}">
                <a16:creationId xmlns:a16="http://schemas.microsoft.com/office/drawing/2014/main" id="{B2FBCD24-7B3D-40A8-A245-4D26846F4A69}"/>
              </a:ext>
            </a:extLst>
          </p:cNvPr>
          <p:cNvSpPr>
            <a:spLocks noGrp="1"/>
          </p:cNvSpPr>
          <p:nvPr>
            <p:ph type="sldNum" sz="quarter" idx="12"/>
          </p:nvPr>
        </p:nvSpPr>
        <p:spPr/>
        <p:txBody>
          <a:bodyPr/>
          <a:lstStyle/>
          <a:p>
            <a:fld id="{6D22F896-40B5-4ADD-8801-0D06FADFA095}" type="slidenum">
              <a:rPr lang="en-US" smtClean="0"/>
              <a:t>16</a:t>
            </a:fld>
            <a:endParaRPr lang="en-US" dirty="0"/>
          </a:p>
        </p:txBody>
      </p:sp>
      <p:pic>
        <p:nvPicPr>
          <p:cNvPr id="7" name="Picture 5">
            <a:extLst>
              <a:ext uri="{FF2B5EF4-FFF2-40B4-BE49-F238E27FC236}">
                <a16:creationId xmlns:a16="http://schemas.microsoft.com/office/drawing/2014/main" id="{59D08E60-77BE-45CF-B7B4-BE41A0562DBC}"/>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366052" y="1360769"/>
            <a:ext cx="4147929" cy="4543907"/>
          </a:xfrm>
          <a:extLst>
            <a:ext uri="{91240B29-F687-4F45-9708-019B960494DF}">
              <a14:hiddenLine xmlns:a14="http://schemas.microsoft.com/office/drawing/2010/main" w="25400">
                <a:solidFill>
                  <a:srgbClr val="000000"/>
                </a:solidFill>
                <a:miter lim="800000"/>
                <a:headEnd/>
                <a:tailEnd/>
              </a14:hiddenLine>
            </a:ext>
          </a:extLst>
        </p:spPr>
      </p:pic>
    </p:spTree>
    <p:extLst>
      <p:ext uri="{BB962C8B-B14F-4D97-AF65-F5344CB8AC3E}">
        <p14:creationId xmlns:p14="http://schemas.microsoft.com/office/powerpoint/2010/main" val="1133343888"/>
      </p:ext>
    </p:extLst>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9101F0-291B-486A-8A4B-2696AD081CF8}"/>
              </a:ext>
            </a:extLst>
          </p:cNvPr>
          <p:cNvSpPr>
            <a:spLocks noGrp="1"/>
          </p:cNvSpPr>
          <p:nvPr>
            <p:ph type="title"/>
          </p:nvPr>
        </p:nvSpPr>
        <p:spPr>
          <a:xfrm>
            <a:off x="1130270" y="953325"/>
            <a:ext cx="9603275" cy="503578"/>
          </a:xfrm>
        </p:spPr>
        <p:txBody>
          <a:bodyPr>
            <a:normAutofit fontScale="90000"/>
          </a:bodyPr>
          <a:lstStyle/>
          <a:p>
            <a:r>
              <a:rPr lang="en-US" dirty="0">
                <a:solidFill>
                  <a:schemeClr val="tx2">
                    <a:satMod val="130000"/>
                  </a:schemeClr>
                </a:solidFill>
              </a:rPr>
              <a:t>What is Valve Trim?</a:t>
            </a:r>
            <a:endParaRPr lang="en-US" dirty="0"/>
          </a:p>
        </p:txBody>
      </p:sp>
      <p:sp>
        <p:nvSpPr>
          <p:cNvPr id="3" name="Content Placeholder 2">
            <a:extLst>
              <a:ext uri="{FF2B5EF4-FFF2-40B4-BE49-F238E27FC236}">
                <a16:creationId xmlns:a16="http://schemas.microsoft.com/office/drawing/2014/main" id="{3D0BB8B1-99C5-4DDE-9733-5B885DA359FA}"/>
              </a:ext>
            </a:extLst>
          </p:cNvPr>
          <p:cNvSpPr>
            <a:spLocks noGrp="1"/>
          </p:cNvSpPr>
          <p:nvPr>
            <p:ph idx="1"/>
          </p:nvPr>
        </p:nvSpPr>
        <p:spPr>
          <a:xfrm>
            <a:off x="1130270" y="1456903"/>
            <a:ext cx="9603275" cy="503578"/>
          </a:xfrm>
        </p:spPr>
        <p:txBody>
          <a:bodyPr/>
          <a:lstStyle/>
          <a:p>
            <a:r>
              <a:rPr lang="en-US" altLang="en-US" dirty="0"/>
              <a:t>It’s NOT fancy leather and chrome to make the valve look pretty!!!!!!!!!</a:t>
            </a:r>
          </a:p>
          <a:p>
            <a:endParaRPr lang="en-US" dirty="0"/>
          </a:p>
        </p:txBody>
      </p:sp>
      <p:sp>
        <p:nvSpPr>
          <p:cNvPr id="4" name="Date Placeholder 3">
            <a:extLst>
              <a:ext uri="{FF2B5EF4-FFF2-40B4-BE49-F238E27FC236}">
                <a16:creationId xmlns:a16="http://schemas.microsoft.com/office/drawing/2014/main" id="{BEA15584-48AE-403D-B3EC-4D280CC92152}"/>
              </a:ext>
            </a:extLst>
          </p:cNvPr>
          <p:cNvSpPr>
            <a:spLocks noGrp="1"/>
          </p:cNvSpPr>
          <p:nvPr>
            <p:ph type="dt" sz="half" idx="10"/>
          </p:nvPr>
        </p:nvSpPr>
        <p:spPr/>
        <p:txBody>
          <a:bodyPr/>
          <a:lstStyle/>
          <a:p>
            <a:fld id="{B6029581-D872-4B58-A0DD-0034E0F33CB4}" type="datetime1">
              <a:rPr lang="en-US" smtClean="0"/>
              <a:t>2/22/2018</a:t>
            </a:fld>
            <a:endParaRPr lang="en-US" dirty="0"/>
          </a:p>
        </p:txBody>
      </p:sp>
      <p:sp>
        <p:nvSpPr>
          <p:cNvPr id="5" name="Footer Placeholder 4">
            <a:extLst>
              <a:ext uri="{FF2B5EF4-FFF2-40B4-BE49-F238E27FC236}">
                <a16:creationId xmlns:a16="http://schemas.microsoft.com/office/drawing/2014/main" id="{54D7D923-EB4F-443B-9FF0-3F2522C0F523}"/>
              </a:ext>
            </a:extLst>
          </p:cNvPr>
          <p:cNvSpPr>
            <a:spLocks noGrp="1"/>
          </p:cNvSpPr>
          <p:nvPr>
            <p:ph type="ftr" sz="quarter" idx="11"/>
          </p:nvPr>
        </p:nvSpPr>
        <p:spPr/>
        <p:txBody>
          <a:bodyPr/>
          <a:lstStyle/>
          <a:p>
            <a:r>
              <a:rPr lang="en-US"/>
              <a:t>ICC Process Operations             ENGT-1320 Rev A</a:t>
            </a:r>
            <a:endParaRPr lang="en-US" dirty="0"/>
          </a:p>
        </p:txBody>
      </p:sp>
      <p:sp>
        <p:nvSpPr>
          <p:cNvPr id="6" name="Slide Number Placeholder 5">
            <a:extLst>
              <a:ext uri="{FF2B5EF4-FFF2-40B4-BE49-F238E27FC236}">
                <a16:creationId xmlns:a16="http://schemas.microsoft.com/office/drawing/2014/main" id="{DE0BF7A6-56B7-47DC-87E3-EB2FD063A993}"/>
              </a:ext>
            </a:extLst>
          </p:cNvPr>
          <p:cNvSpPr>
            <a:spLocks noGrp="1"/>
          </p:cNvSpPr>
          <p:nvPr>
            <p:ph type="sldNum" sz="quarter" idx="12"/>
          </p:nvPr>
        </p:nvSpPr>
        <p:spPr/>
        <p:txBody>
          <a:bodyPr/>
          <a:lstStyle/>
          <a:p>
            <a:fld id="{6D22F896-40B5-4ADD-8801-0D06FADFA095}" type="slidenum">
              <a:rPr lang="en-US" smtClean="0"/>
              <a:t>17</a:t>
            </a:fld>
            <a:endParaRPr lang="en-US" dirty="0"/>
          </a:p>
        </p:txBody>
      </p:sp>
      <p:pic>
        <p:nvPicPr>
          <p:cNvPr id="7" name="Picture 2" descr="http://mtndocs.mt.na.emersonprocess.com/groups/public_valvesprodlit/documents/images/w9242.jpg">
            <a:extLst>
              <a:ext uri="{FF2B5EF4-FFF2-40B4-BE49-F238E27FC236}">
                <a16:creationId xmlns:a16="http://schemas.microsoft.com/office/drawing/2014/main" id="{CAF10AB1-1C18-4080-935B-42D8DDFD298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9018" y="2106695"/>
            <a:ext cx="3163956" cy="3163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descr="http://mtndocs.mt.na.emersonprocess.com/groups/public_valvesprodlit/documents/images/w9344.jpg">
            <a:extLst>
              <a:ext uri="{FF2B5EF4-FFF2-40B4-BE49-F238E27FC236}">
                <a16:creationId xmlns:a16="http://schemas.microsoft.com/office/drawing/2014/main" id="{377C7267-7F60-4DF7-ACCF-6C09FD1D9B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68938" y="2464059"/>
            <a:ext cx="3017655" cy="266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6" descr="http://mtndocs.mt.na.emersonprocess.com/groups/public_valvesprodlit/documents/images/w9257.jpg.jpg">
            <a:extLst>
              <a:ext uri="{FF2B5EF4-FFF2-40B4-BE49-F238E27FC236}">
                <a16:creationId xmlns:a16="http://schemas.microsoft.com/office/drawing/2014/main" id="{6B9E125E-A4C3-468B-815E-F4A2082148C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8500459">
            <a:off x="7458551" y="3117356"/>
            <a:ext cx="4005711" cy="1357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6138010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ppt_x"/>
                                          </p:val>
                                        </p:tav>
                                        <p:tav tm="100000">
                                          <p:val>
                                            <p:strVal val="#ppt_x"/>
                                          </p:val>
                                        </p:tav>
                                      </p:tavLst>
                                    </p:anim>
                                    <p:anim calcmode="lin" valueType="num">
                                      <p:cBhvr additive="base">
                                        <p:cTn id="17" dur="500" fill="hold"/>
                                        <p:tgtEl>
                                          <p:spTgt spid="8"/>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950DE8-1715-4D46-8CEA-267E458E2231}"/>
              </a:ext>
            </a:extLst>
          </p:cNvPr>
          <p:cNvSpPr>
            <a:spLocks noGrp="1"/>
          </p:cNvSpPr>
          <p:nvPr>
            <p:ph type="title"/>
          </p:nvPr>
        </p:nvSpPr>
        <p:spPr/>
        <p:txBody>
          <a:bodyPr>
            <a:normAutofit/>
          </a:bodyPr>
          <a:lstStyle/>
          <a:p>
            <a:r>
              <a:rPr lang="en-US" dirty="0">
                <a:solidFill>
                  <a:schemeClr val="tx2">
                    <a:satMod val="130000"/>
                  </a:schemeClr>
                </a:solidFill>
              </a:rPr>
              <a:t>INHERENT Characteristic</a:t>
            </a:r>
            <a:endParaRPr lang="en-US" dirty="0"/>
          </a:p>
        </p:txBody>
      </p:sp>
      <p:sp>
        <p:nvSpPr>
          <p:cNvPr id="8" name="Content Placeholder 7">
            <a:extLst>
              <a:ext uri="{FF2B5EF4-FFF2-40B4-BE49-F238E27FC236}">
                <a16:creationId xmlns:a16="http://schemas.microsoft.com/office/drawing/2014/main" id="{62FFB54E-511C-4392-8430-1118D11734B1}"/>
              </a:ext>
            </a:extLst>
          </p:cNvPr>
          <p:cNvSpPr>
            <a:spLocks noGrp="1"/>
          </p:cNvSpPr>
          <p:nvPr>
            <p:ph idx="1"/>
          </p:nvPr>
        </p:nvSpPr>
        <p:spPr>
          <a:xfrm>
            <a:off x="1130270" y="1637414"/>
            <a:ext cx="9603275" cy="3828931"/>
          </a:xfrm>
        </p:spPr>
        <p:txBody>
          <a:bodyPr/>
          <a:lstStyle/>
          <a:p>
            <a:r>
              <a:rPr lang="en-US" altLang="en-US" dirty="0"/>
              <a:t>The valve flow characteristic is the relationship between the flow rate through the valve and the valve travel as it is varied from 0-100%</a:t>
            </a:r>
          </a:p>
          <a:p>
            <a:r>
              <a:rPr lang="en-US" altLang="en-US" dirty="0"/>
              <a:t>The </a:t>
            </a:r>
            <a:r>
              <a:rPr lang="en-US" altLang="en-US" b="1" i="1" u="sng" dirty="0">
                <a:solidFill>
                  <a:srgbClr val="FF0000"/>
                </a:solidFill>
              </a:rPr>
              <a:t>Inherent</a:t>
            </a:r>
            <a:r>
              <a:rPr lang="en-US" altLang="en-US" dirty="0"/>
              <a:t> flow characteristic refers to the characteristic observed with a constant DP across the valve</a:t>
            </a:r>
          </a:p>
          <a:p>
            <a:r>
              <a:rPr lang="en-US" altLang="en-US" dirty="0"/>
              <a:t>The </a:t>
            </a:r>
            <a:r>
              <a:rPr lang="en-US" altLang="en-US" b="1" i="1" u="sng" dirty="0">
                <a:solidFill>
                  <a:srgbClr val="FF0000"/>
                </a:solidFill>
              </a:rPr>
              <a:t>Installed </a:t>
            </a:r>
            <a:r>
              <a:rPr lang="en-US" altLang="en-US" dirty="0"/>
              <a:t>flow characteristic means the one obtained in services where the DP varies with flow and other process changes in the system</a:t>
            </a:r>
          </a:p>
          <a:p>
            <a:endParaRPr lang="en-US" dirty="0"/>
          </a:p>
        </p:txBody>
      </p:sp>
      <p:sp>
        <p:nvSpPr>
          <p:cNvPr id="4" name="Date Placeholder 3">
            <a:extLst>
              <a:ext uri="{FF2B5EF4-FFF2-40B4-BE49-F238E27FC236}">
                <a16:creationId xmlns:a16="http://schemas.microsoft.com/office/drawing/2014/main" id="{F7055B99-B2D9-4B09-B323-6DA2C6063D20}"/>
              </a:ext>
            </a:extLst>
          </p:cNvPr>
          <p:cNvSpPr>
            <a:spLocks noGrp="1"/>
          </p:cNvSpPr>
          <p:nvPr>
            <p:ph type="dt" sz="half" idx="10"/>
          </p:nvPr>
        </p:nvSpPr>
        <p:spPr/>
        <p:txBody>
          <a:bodyPr/>
          <a:lstStyle/>
          <a:p>
            <a:fld id="{F95700C0-4BC4-48F6-B77E-9B17ADF5B2B6}" type="datetime1">
              <a:rPr lang="en-US" smtClean="0"/>
              <a:t>2/22/2018</a:t>
            </a:fld>
            <a:endParaRPr lang="en-US" dirty="0"/>
          </a:p>
        </p:txBody>
      </p:sp>
      <p:sp>
        <p:nvSpPr>
          <p:cNvPr id="5" name="Footer Placeholder 4">
            <a:extLst>
              <a:ext uri="{FF2B5EF4-FFF2-40B4-BE49-F238E27FC236}">
                <a16:creationId xmlns:a16="http://schemas.microsoft.com/office/drawing/2014/main" id="{C1C46FFD-36BA-427A-A94B-642D61799008}"/>
              </a:ext>
            </a:extLst>
          </p:cNvPr>
          <p:cNvSpPr>
            <a:spLocks noGrp="1"/>
          </p:cNvSpPr>
          <p:nvPr>
            <p:ph type="ftr" sz="quarter" idx="11"/>
          </p:nvPr>
        </p:nvSpPr>
        <p:spPr/>
        <p:txBody>
          <a:bodyPr/>
          <a:lstStyle/>
          <a:p>
            <a:r>
              <a:rPr lang="en-US"/>
              <a:t>ICC Process Operations             ENGT-1320 Rev A</a:t>
            </a:r>
            <a:endParaRPr lang="en-US" dirty="0"/>
          </a:p>
        </p:txBody>
      </p:sp>
      <p:sp>
        <p:nvSpPr>
          <p:cNvPr id="6" name="Slide Number Placeholder 5">
            <a:extLst>
              <a:ext uri="{FF2B5EF4-FFF2-40B4-BE49-F238E27FC236}">
                <a16:creationId xmlns:a16="http://schemas.microsoft.com/office/drawing/2014/main" id="{011AE306-7BA2-42CB-96AA-8BD2564FC1B9}"/>
              </a:ext>
            </a:extLst>
          </p:cNvPr>
          <p:cNvSpPr>
            <a:spLocks noGrp="1"/>
          </p:cNvSpPr>
          <p:nvPr>
            <p:ph type="sldNum" sz="quarter" idx="12"/>
          </p:nvPr>
        </p:nvSpPr>
        <p:spPr/>
        <p:txBody>
          <a:bodyPr/>
          <a:lstStyle/>
          <a:p>
            <a:fld id="{6D22F896-40B5-4ADD-8801-0D06FADFA095}" type="slidenum">
              <a:rPr lang="en-US" smtClean="0"/>
              <a:t>18</a:t>
            </a:fld>
            <a:endParaRPr lang="en-US" dirty="0"/>
          </a:p>
        </p:txBody>
      </p:sp>
    </p:spTree>
    <p:extLst>
      <p:ext uri="{BB962C8B-B14F-4D97-AF65-F5344CB8AC3E}">
        <p14:creationId xmlns:p14="http://schemas.microsoft.com/office/powerpoint/2010/main" val="246644891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fade">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fade">
                                      <p:cBhvr>
                                        <p:cTn id="17"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302242-F247-4CDE-9484-988362923E2F}"/>
              </a:ext>
            </a:extLst>
          </p:cNvPr>
          <p:cNvSpPr>
            <a:spLocks noGrp="1"/>
          </p:cNvSpPr>
          <p:nvPr>
            <p:ph type="title"/>
          </p:nvPr>
        </p:nvSpPr>
        <p:spPr>
          <a:xfrm>
            <a:off x="1130270" y="953325"/>
            <a:ext cx="9603275" cy="641560"/>
          </a:xfrm>
        </p:spPr>
        <p:txBody>
          <a:bodyPr/>
          <a:lstStyle/>
          <a:p>
            <a:r>
              <a:rPr lang="en-US" dirty="0">
                <a:solidFill>
                  <a:schemeClr val="tx2">
                    <a:satMod val="130000"/>
                  </a:schemeClr>
                </a:solidFill>
              </a:rPr>
              <a:t>Inherent Valve Characteristic</a:t>
            </a:r>
            <a:endParaRPr lang="en-US" dirty="0"/>
          </a:p>
        </p:txBody>
      </p:sp>
      <p:sp>
        <p:nvSpPr>
          <p:cNvPr id="4" name="Date Placeholder 3">
            <a:extLst>
              <a:ext uri="{FF2B5EF4-FFF2-40B4-BE49-F238E27FC236}">
                <a16:creationId xmlns:a16="http://schemas.microsoft.com/office/drawing/2014/main" id="{33BB95D8-7594-40A8-8884-CF2945976283}"/>
              </a:ext>
            </a:extLst>
          </p:cNvPr>
          <p:cNvSpPr>
            <a:spLocks noGrp="1"/>
          </p:cNvSpPr>
          <p:nvPr>
            <p:ph type="dt" sz="half" idx="10"/>
          </p:nvPr>
        </p:nvSpPr>
        <p:spPr/>
        <p:txBody>
          <a:bodyPr/>
          <a:lstStyle/>
          <a:p>
            <a:fld id="{E1A63A10-47CF-4A65-9DB5-0414C2CE6A41}" type="datetime1">
              <a:rPr lang="en-US" smtClean="0"/>
              <a:t>2/22/2018</a:t>
            </a:fld>
            <a:endParaRPr lang="en-US" dirty="0"/>
          </a:p>
        </p:txBody>
      </p:sp>
      <p:sp>
        <p:nvSpPr>
          <p:cNvPr id="5" name="Footer Placeholder 4">
            <a:extLst>
              <a:ext uri="{FF2B5EF4-FFF2-40B4-BE49-F238E27FC236}">
                <a16:creationId xmlns:a16="http://schemas.microsoft.com/office/drawing/2014/main" id="{67B04678-F069-4F78-A9A4-A9678C9C0DF6}"/>
              </a:ext>
            </a:extLst>
          </p:cNvPr>
          <p:cNvSpPr>
            <a:spLocks noGrp="1"/>
          </p:cNvSpPr>
          <p:nvPr>
            <p:ph type="ftr" sz="quarter" idx="11"/>
          </p:nvPr>
        </p:nvSpPr>
        <p:spPr/>
        <p:txBody>
          <a:bodyPr/>
          <a:lstStyle/>
          <a:p>
            <a:r>
              <a:rPr lang="en-US"/>
              <a:t>ICC Process Operations             ENGT-1320 Rev A</a:t>
            </a:r>
            <a:endParaRPr lang="en-US" dirty="0"/>
          </a:p>
        </p:txBody>
      </p:sp>
      <p:sp>
        <p:nvSpPr>
          <p:cNvPr id="6" name="Slide Number Placeholder 5">
            <a:extLst>
              <a:ext uri="{FF2B5EF4-FFF2-40B4-BE49-F238E27FC236}">
                <a16:creationId xmlns:a16="http://schemas.microsoft.com/office/drawing/2014/main" id="{7B158D21-E44E-4F76-9330-6416BC972F5C}"/>
              </a:ext>
            </a:extLst>
          </p:cNvPr>
          <p:cNvSpPr>
            <a:spLocks noGrp="1"/>
          </p:cNvSpPr>
          <p:nvPr>
            <p:ph type="sldNum" sz="quarter" idx="12"/>
          </p:nvPr>
        </p:nvSpPr>
        <p:spPr/>
        <p:txBody>
          <a:bodyPr/>
          <a:lstStyle/>
          <a:p>
            <a:fld id="{6D22F896-40B5-4ADD-8801-0D06FADFA095}" type="slidenum">
              <a:rPr lang="en-US" smtClean="0"/>
              <a:t>19</a:t>
            </a:fld>
            <a:endParaRPr lang="en-US" dirty="0"/>
          </a:p>
        </p:txBody>
      </p:sp>
      <p:graphicFrame>
        <p:nvGraphicFramePr>
          <p:cNvPr id="7" name="Object 2">
            <a:hlinkClick r:id="" action="ppaction://ole?verb=0"/>
            <a:extLst>
              <a:ext uri="{FF2B5EF4-FFF2-40B4-BE49-F238E27FC236}">
                <a16:creationId xmlns:a16="http://schemas.microsoft.com/office/drawing/2014/main" id="{94632201-662F-4BEE-A33E-DC9155709700}"/>
              </a:ext>
            </a:extLst>
          </p:cNvPr>
          <p:cNvGraphicFramePr>
            <a:graphicFrameLocks noGrp="1"/>
          </p:cNvGraphicFramePr>
          <p:nvPr>
            <p:ph idx="1"/>
            <p:extLst>
              <p:ext uri="{D42A27DB-BD31-4B8C-83A1-F6EECF244321}">
                <p14:modId xmlns:p14="http://schemas.microsoft.com/office/powerpoint/2010/main" val="2453614079"/>
              </p:ext>
            </p:extLst>
          </p:nvPr>
        </p:nvGraphicFramePr>
        <p:xfrm>
          <a:off x="1130270" y="1488560"/>
          <a:ext cx="5715000" cy="4152900"/>
        </p:xfrm>
        <a:graphic>
          <a:graphicData uri="http://schemas.openxmlformats.org/presentationml/2006/ole">
            <mc:AlternateContent xmlns:mc="http://schemas.openxmlformats.org/markup-compatibility/2006">
              <mc:Choice xmlns:v="urn:schemas-microsoft-com:vml" Requires="v">
                <p:oleObj spid="_x0000_s1054" name="Worksheet" r:id="rId3" imgW="8290408" imgH="4183380" progId="Excel.Sheet.8">
                  <p:embed followColorScheme="full"/>
                </p:oleObj>
              </mc:Choice>
              <mc:Fallback>
                <p:oleObj name="Worksheet" r:id="rId3" imgW="8290408" imgH="4183380" progId="Excel.Sheet.8">
                  <p:embed followColorScheme="full"/>
                  <p:pic>
                    <p:nvPicPr>
                      <p:cNvPr id="28675" name="Object 2">
                        <a:hlinkClick r:id="" action="ppaction://ole?verb=0"/>
                        <a:extLst>
                          <a:ext uri="{FF2B5EF4-FFF2-40B4-BE49-F238E27FC236}">
                            <a16:creationId xmlns:a16="http://schemas.microsoft.com/office/drawing/2014/main" id="{D689E66E-8CC3-4D7A-9954-54D4AAFB21D9}"/>
                          </a:ext>
                        </a:extLst>
                      </p:cNvPr>
                      <p:cNvPicPr>
                        <a:picLocks noGrp="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30270" y="1488560"/>
                        <a:ext cx="5715000" cy="4152900"/>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183599532"/>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41BAFA-1B0F-462E-81D5-5B4B4B7AD2F4}"/>
              </a:ext>
            </a:extLst>
          </p:cNvPr>
          <p:cNvSpPr>
            <a:spLocks noGrp="1"/>
          </p:cNvSpPr>
          <p:nvPr>
            <p:ph type="title"/>
          </p:nvPr>
        </p:nvSpPr>
        <p:spPr/>
        <p:txBody>
          <a:bodyPr/>
          <a:lstStyle/>
          <a:p>
            <a:r>
              <a:rPr lang="en-US" dirty="0">
                <a:solidFill>
                  <a:schemeClr val="tx2">
                    <a:satMod val="130000"/>
                  </a:schemeClr>
                </a:solidFill>
              </a:rPr>
              <a:t>Learning</a:t>
            </a:r>
            <a:r>
              <a:rPr lang="en-US" sz="4000" dirty="0">
                <a:solidFill>
                  <a:schemeClr val="tx2">
                    <a:satMod val="130000"/>
                  </a:schemeClr>
                </a:solidFill>
              </a:rPr>
              <a:t> </a:t>
            </a:r>
            <a:r>
              <a:rPr lang="en-US" dirty="0">
                <a:solidFill>
                  <a:schemeClr val="tx2">
                    <a:satMod val="130000"/>
                  </a:schemeClr>
                </a:solidFill>
              </a:rPr>
              <a:t>Objectives</a:t>
            </a:r>
            <a:endParaRPr lang="en-US" dirty="0"/>
          </a:p>
        </p:txBody>
      </p:sp>
      <p:sp>
        <p:nvSpPr>
          <p:cNvPr id="3" name="Content Placeholder 2">
            <a:extLst>
              <a:ext uri="{FF2B5EF4-FFF2-40B4-BE49-F238E27FC236}">
                <a16:creationId xmlns:a16="http://schemas.microsoft.com/office/drawing/2014/main" id="{CB1DEFC7-DD19-4AAC-AE5D-8F8686F79496}"/>
              </a:ext>
            </a:extLst>
          </p:cNvPr>
          <p:cNvSpPr>
            <a:spLocks noGrp="1"/>
          </p:cNvSpPr>
          <p:nvPr>
            <p:ph idx="1"/>
          </p:nvPr>
        </p:nvSpPr>
        <p:spPr/>
        <p:txBody>
          <a:bodyPr/>
          <a:lstStyle/>
          <a:p>
            <a:r>
              <a:rPr lang="en-US" altLang="en-US" dirty="0"/>
              <a:t>Understand the purpose, types, and construction of control valves, actuators and positioners</a:t>
            </a:r>
          </a:p>
          <a:p>
            <a:r>
              <a:rPr lang="en-US" altLang="en-US" dirty="0"/>
              <a:t>Understand the basics and importance of proper  control valve selection, sizing and application</a:t>
            </a:r>
          </a:p>
          <a:p>
            <a:r>
              <a:rPr lang="en-US" altLang="en-US" dirty="0"/>
              <a:t>Gain an understanding of the required engineering to properly size, engineer, and select a control valve assembly</a:t>
            </a:r>
          </a:p>
          <a:p>
            <a:endParaRPr lang="en-US" dirty="0"/>
          </a:p>
        </p:txBody>
      </p:sp>
      <p:sp>
        <p:nvSpPr>
          <p:cNvPr id="4" name="Date Placeholder 3">
            <a:extLst>
              <a:ext uri="{FF2B5EF4-FFF2-40B4-BE49-F238E27FC236}">
                <a16:creationId xmlns:a16="http://schemas.microsoft.com/office/drawing/2014/main" id="{9EF04D69-4319-4520-9AD1-1695E57061BF}"/>
              </a:ext>
            </a:extLst>
          </p:cNvPr>
          <p:cNvSpPr>
            <a:spLocks noGrp="1"/>
          </p:cNvSpPr>
          <p:nvPr>
            <p:ph type="dt" sz="half" idx="10"/>
          </p:nvPr>
        </p:nvSpPr>
        <p:spPr/>
        <p:txBody>
          <a:bodyPr/>
          <a:lstStyle/>
          <a:p>
            <a:fld id="{8FEE38CC-18FC-4E81-B8F7-6D9579C9D072}" type="datetime1">
              <a:rPr lang="en-US" smtClean="0"/>
              <a:t>2/22/2018</a:t>
            </a:fld>
            <a:endParaRPr lang="en-US" dirty="0"/>
          </a:p>
        </p:txBody>
      </p:sp>
      <p:sp>
        <p:nvSpPr>
          <p:cNvPr id="5" name="Footer Placeholder 4">
            <a:extLst>
              <a:ext uri="{FF2B5EF4-FFF2-40B4-BE49-F238E27FC236}">
                <a16:creationId xmlns:a16="http://schemas.microsoft.com/office/drawing/2014/main" id="{411842D1-36C1-434E-BB21-5A51F6F1B01D}"/>
              </a:ext>
            </a:extLst>
          </p:cNvPr>
          <p:cNvSpPr>
            <a:spLocks noGrp="1"/>
          </p:cNvSpPr>
          <p:nvPr>
            <p:ph type="ftr" sz="quarter" idx="11"/>
          </p:nvPr>
        </p:nvSpPr>
        <p:spPr/>
        <p:txBody>
          <a:bodyPr/>
          <a:lstStyle/>
          <a:p>
            <a:r>
              <a:rPr lang="en-US"/>
              <a:t>ICC Process Operations             ENGT-1320 Rev A</a:t>
            </a:r>
            <a:endParaRPr lang="en-US" dirty="0"/>
          </a:p>
        </p:txBody>
      </p:sp>
      <p:sp>
        <p:nvSpPr>
          <p:cNvPr id="6" name="Slide Number Placeholder 5">
            <a:extLst>
              <a:ext uri="{FF2B5EF4-FFF2-40B4-BE49-F238E27FC236}">
                <a16:creationId xmlns:a16="http://schemas.microsoft.com/office/drawing/2014/main" id="{C3CFD31F-920C-45E4-A8F6-013389F11F68}"/>
              </a:ext>
            </a:extLst>
          </p:cNvPr>
          <p:cNvSpPr>
            <a:spLocks noGrp="1"/>
          </p:cNvSpPr>
          <p:nvPr>
            <p:ph type="sldNum" sz="quarter" idx="12"/>
          </p:nvPr>
        </p:nvSpPr>
        <p:spPr/>
        <p:txBody>
          <a:bodyPr/>
          <a:lstStyle/>
          <a:p>
            <a:fld id="{6D22F896-40B5-4ADD-8801-0D06FADFA095}" type="slidenum">
              <a:rPr lang="en-US" smtClean="0"/>
              <a:t>2</a:t>
            </a:fld>
            <a:endParaRPr lang="en-US" dirty="0"/>
          </a:p>
        </p:txBody>
      </p:sp>
    </p:spTree>
    <p:extLst>
      <p:ext uri="{BB962C8B-B14F-4D97-AF65-F5344CB8AC3E}">
        <p14:creationId xmlns:p14="http://schemas.microsoft.com/office/powerpoint/2010/main" val="199808889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1000"/>
                                        <p:tgtEl>
                                          <p:spTgt spid="3">
                                            <p:txEl>
                                              <p:pRg st="1" end="1"/>
                                            </p:txEl>
                                          </p:spTgt>
                                        </p:tgtEl>
                                      </p:cBhvr>
                                    </p:animEffect>
                                    <p:anim calcmode="lin" valueType="num">
                                      <p:cBhvr>
                                        <p:cTn id="1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1000"/>
                                        <p:tgtEl>
                                          <p:spTgt spid="3">
                                            <p:txEl>
                                              <p:pRg st="2" end="2"/>
                                            </p:txEl>
                                          </p:spTgt>
                                        </p:tgtEl>
                                      </p:cBhvr>
                                    </p:animEffect>
                                    <p:anim calcmode="lin" valueType="num">
                                      <p:cBhvr>
                                        <p:cTn id="21"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141858-1170-4610-9042-6EE53E5ED1DE}"/>
              </a:ext>
            </a:extLst>
          </p:cNvPr>
          <p:cNvSpPr>
            <a:spLocks noGrp="1"/>
          </p:cNvSpPr>
          <p:nvPr>
            <p:ph type="title"/>
          </p:nvPr>
        </p:nvSpPr>
        <p:spPr>
          <a:xfrm>
            <a:off x="1130270" y="953324"/>
            <a:ext cx="9603275" cy="636937"/>
          </a:xfrm>
        </p:spPr>
        <p:txBody>
          <a:bodyPr/>
          <a:lstStyle/>
          <a:p>
            <a:r>
              <a:rPr lang="en-US" dirty="0">
                <a:solidFill>
                  <a:schemeClr val="tx2">
                    <a:satMod val="130000"/>
                  </a:schemeClr>
                </a:solidFill>
              </a:rPr>
              <a:t>INHERENT Characteristic Definitions</a:t>
            </a:r>
            <a:endParaRPr lang="en-US" dirty="0"/>
          </a:p>
        </p:txBody>
      </p:sp>
      <p:sp>
        <p:nvSpPr>
          <p:cNvPr id="3" name="Content Placeholder 2">
            <a:extLst>
              <a:ext uri="{FF2B5EF4-FFF2-40B4-BE49-F238E27FC236}">
                <a16:creationId xmlns:a16="http://schemas.microsoft.com/office/drawing/2014/main" id="{76D667FE-C2B3-4362-BA67-1E29FFBC91C9}"/>
              </a:ext>
            </a:extLst>
          </p:cNvPr>
          <p:cNvSpPr>
            <a:spLocks noGrp="1"/>
          </p:cNvSpPr>
          <p:nvPr>
            <p:ph idx="1"/>
          </p:nvPr>
        </p:nvSpPr>
        <p:spPr>
          <a:xfrm>
            <a:off x="1130270" y="1590260"/>
            <a:ext cx="9603275" cy="4314415"/>
          </a:xfrm>
        </p:spPr>
        <p:txBody>
          <a:bodyPr>
            <a:normAutofit fontScale="85000" lnSpcReduction="10000"/>
          </a:bodyPr>
          <a:lstStyle/>
          <a:p>
            <a:r>
              <a:rPr lang="en-US" altLang="en-US" dirty="0"/>
              <a:t>Linear</a:t>
            </a:r>
          </a:p>
          <a:p>
            <a:pPr lvl="1"/>
            <a:r>
              <a:rPr lang="en-US" altLang="en-US" dirty="0"/>
              <a:t>Flow rate is directly proportional to the valve travel</a:t>
            </a:r>
          </a:p>
          <a:p>
            <a:pPr lvl="1"/>
            <a:r>
              <a:rPr lang="en-US" altLang="en-US" dirty="0"/>
              <a:t>Valve gain is constant throughout valve travel</a:t>
            </a:r>
          </a:p>
          <a:p>
            <a:pPr lvl="1"/>
            <a:r>
              <a:rPr lang="en-US" altLang="en-US" dirty="0"/>
              <a:t>Typically level and some flow applications</a:t>
            </a:r>
          </a:p>
          <a:p>
            <a:r>
              <a:rPr lang="en-US" altLang="en-US" dirty="0"/>
              <a:t>Equal Percent</a:t>
            </a:r>
          </a:p>
          <a:p>
            <a:pPr lvl="1"/>
            <a:r>
              <a:rPr lang="en-US" altLang="en-US" dirty="0"/>
              <a:t>Equal increments of valve travel produce equal percentage changes in the existing flow</a:t>
            </a:r>
          </a:p>
          <a:p>
            <a:pPr lvl="1"/>
            <a:r>
              <a:rPr lang="en-US" altLang="en-US" dirty="0"/>
              <a:t>Valve gain increases with increasing valve travel</a:t>
            </a:r>
          </a:p>
          <a:p>
            <a:pPr lvl="1"/>
            <a:r>
              <a:rPr lang="en-US" altLang="en-US" dirty="0"/>
              <a:t>Most common characteristic used</a:t>
            </a:r>
          </a:p>
          <a:p>
            <a:r>
              <a:rPr lang="en-US" altLang="en-US" dirty="0"/>
              <a:t>Quick Open</a:t>
            </a:r>
          </a:p>
          <a:p>
            <a:pPr lvl="1"/>
            <a:r>
              <a:rPr lang="en-US" altLang="en-US" dirty="0"/>
              <a:t>Provided for maximum change in flow rate at low valve travel, shapely reduced changes in flow at increased valve travel</a:t>
            </a:r>
          </a:p>
          <a:p>
            <a:pPr lvl="1"/>
            <a:r>
              <a:rPr lang="en-US" altLang="en-US" dirty="0"/>
              <a:t>Valve gain decreases with increasing valve travel</a:t>
            </a:r>
          </a:p>
          <a:p>
            <a:pPr lvl="1"/>
            <a:r>
              <a:rPr lang="en-US" altLang="en-US" dirty="0"/>
              <a:t>Mostly on-off</a:t>
            </a:r>
          </a:p>
          <a:p>
            <a:endParaRPr lang="en-US" dirty="0"/>
          </a:p>
        </p:txBody>
      </p:sp>
      <p:sp>
        <p:nvSpPr>
          <p:cNvPr id="4" name="Date Placeholder 3">
            <a:extLst>
              <a:ext uri="{FF2B5EF4-FFF2-40B4-BE49-F238E27FC236}">
                <a16:creationId xmlns:a16="http://schemas.microsoft.com/office/drawing/2014/main" id="{B26D5016-35D3-42D9-BFD8-05934A7E3521}"/>
              </a:ext>
            </a:extLst>
          </p:cNvPr>
          <p:cNvSpPr>
            <a:spLocks noGrp="1"/>
          </p:cNvSpPr>
          <p:nvPr>
            <p:ph type="dt" sz="half" idx="10"/>
          </p:nvPr>
        </p:nvSpPr>
        <p:spPr/>
        <p:txBody>
          <a:bodyPr/>
          <a:lstStyle/>
          <a:p>
            <a:fld id="{80060D6B-8290-48D5-B109-C303709E9D30}" type="datetime1">
              <a:rPr lang="en-US" smtClean="0"/>
              <a:t>2/22/2018</a:t>
            </a:fld>
            <a:endParaRPr lang="en-US" dirty="0"/>
          </a:p>
        </p:txBody>
      </p:sp>
      <p:sp>
        <p:nvSpPr>
          <p:cNvPr id="5" name="Footer Placeholder 4">
            <a:extLst>
              <a:ext uri="{FF2B5EF4-FFF2-40B4-BE49-F238E27FC236}">
                <a16:creationId xmlns:a16="http://schemas.microsoft.com/office/drawing/2014/main" id="{FA76F2DB-5F69-4F49-B527-292047218E6C}"/>
              </a:ext>
            </a:extLst>
          </p:cNvPr>
          <p:cNvSpPr>
            <a:spLocks noGrp="1"/>
          </p:cNvSpPr>
          <p:nvPr>
            <p:ph type="ftr" sz="quarter" idx="11"/>
          </p:nvPr>
        </p:nvSpPr>
        <p:spPr/>
        <p:txBody>
          <a:bodyPr/>
          <a:lstStyle/>
          <a:p>
            <a:r>
              <a:rPr lang="en-US"/>
              <a:t>ICC Process Operations             ENGT-1320 Rev A</a:t>
            </a:r>
            <a:endParaRPr lang="en-US" dirty="0"/>
          </a:p>
        </p:txBody>
      </p:sp>
      <p:sp>
        <p:nvSpPr>
          <p:cNvPr id="6" name="Slide Number Placeholder 5">
            <a:extLst>
              <a:ext uri="{FF2B5EF4-FFF2-40B4-BE49-F238E27FC236}">
                <a16:creationId xmlns:a16="http://schemas.microsoft.com/office/drawing/2014/main" id="{16AD011E-99A3-426F-9C12-28E0539A8E2A}"/>
              </a:ext>
            </a:extLst>
          </p:cNvPr>
          <p:cNvSpPr>
            <a:spLocks noGrp="1"/>
          </p:cNvSpPr>
          <p:nvPr>
            <p:ph type="sldNum" sz="quarter" idx="12"/>
          </p:nvPr>
        </p:nvSpPr>
        <p:spPr/>
        <p:txBody>
          <a:bodyPr/>
          <a:lstStyle/>
          <a:p>
            <a:fld id="{6D22F896-40B5-4ADD-8801-0D06FADFA095}" type="slidenum">
              <a:rPr lang="en-US" smtClean="0"/>
              <a:t>20</a:t>
            </a:fld>
            <a:endParaRPr lang="en-US" dirty="0"/>
          </a:p>
        </p:txBody>
      </p:sp>
    </p:spTree>
    <p:extLst>
      <p:ext uri="{BB962C8B-B14F-4D97-AF65-F5344CB8AC3E}">
        <p14:creationId xmlns:p14="http://schemas.microsoft.com/office/powerpoint/2010/main" val="142788745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arn(inVertical)">
                                      <p:cBhvr>
                                        <p:cTn id="10" dur="500"/>
                                        <p:tgtEl>
                                          <p:spTgt spid="3">
                                            <p:txEl>
                                              <p:pRg st="1" end="1"/>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arn(inVertical)">
                                      <p:cBhvr>
                                        <p:cTn id="13" dur="500"/>
                                        <p:tgtEl>
                                          <p:spTgt spid="3">
                                            <p:txEl>
                                              <p:pRg st="2" end="2"/>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arn(inVertical)">
                                      <p:cBhvr>
                                        <p:cTn id="16" dur="5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barn(inVertical)">
                                      <p:cBhvr>
                                        <p:cTn id="21" dur="500"/>
                                        <p:tgtEl>
                                          <p:spTgt spid="3">
                                            <p:txEl>
                                              <p:pRg st="4" end="4"/>
                                            </p:txEl>
                                          </p:spTgt>
                                        </p:tgtEl>
                                      </p:cBhvr>
                                    </p:animEffect>
                                  </p:childTnLst>
                                </p:cTn>
                              </p:par>
                              <p:par>
                                <p:cTn id="22" presetID="16" presetClass="entr" presetSubtype="21"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barn(inVertical)">
                                      <p:cBhvr>
                                        <p:cTn id="24" dur="500"/>
                                        <p:tgtEl>
                                          <p:spTgt spid="3">
                                            <p:txEl>
                                              <p:pRg st="5" end="5"/>
                                            </p:txEl>
                                          </p:spTgt>
                                        </p:tgtEl>
                                      </p:cBhvr>
                                    </p:animEffect>
                                  </p:childTnLst>
                                </p:cTn>
                              </p:par>
                              <p:par>
                                <p:cTn id="25" presetID="16" presetClass="entr" presetSubtype="21"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arn(inVertical)">
                                      <p:cBhvr>
                                        <p:cTn id="27" dur="500"/>
                                        <p:tgtEl>
                                          <p:spTgt spid="3">
                                            <p:txEl>
                                              <p:pRg st="6" end="6"/>
                                            </p:txEl>
                                          </p:spTgt>
                                        </p:tgtEl>
                                      </p:cBhvr>
                                    </p:animEffect>
                                  </p:childTnLst>
                                </p:cTn>
                              </p:par>
                              <p:par>
                                <p:cTn id="28" presetID="16" presetClass="entr" presetSubtype="21" fill="hold" nodeType="with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barn(inVertical)">
                                      <p:cBhvr>
                                        <p:cTn id="30" dur="500"/>
                                        <p:tgtEl>
                                          <p:spTgt spid="3">
                                            <p:txEl>
                                              <p:pRg st="7" end="7"/>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barn(inVertical)">
                                      <p:cBhvr>
                                        <p:cTn id="35" dur="500"/>
                                        <p:tgtEl>
                                          <p:spTgt spid="3">
                                            <p:txEl>
                                              <p:pRg st="8" end="8"/>
                                            </p:txEl>
                                          </p:spTgt>
                                        </p:tgtEl>
                                      </p:cBhvr>
                                    </p:animEffect>
                                  </p:childTnLst>
                                </p:cTn>
                              </p:par>
                              <p:par>
                                <p:cTn id="36" presetID="16" presetClass="entr" presetSubtype="21" fill="hold" nodeType="withEffect">
                                  <p:stCondLst>
                                    <p:cond delay="0"/>
                                  </p:stCondLst>
                                  <p:childTnLst>
                                    <p:set>
                                      <p:cBhvr>
                                        <p:cTn id="37" dur="1" fill="hold">
                                          <p:stCondLst>
                                            <p:cond delay="0"/>
                                          </p:stCondLst>
                                        </p:cTn>
                                        <p:tgtEl>
                                          <p:spTgt spid="3">
                                            <p:txEl>
                                              <p:pRg st="9" end="9"/>
                                            </p:txEl>
                                          </p:spTgt>
                                        </p:tgtEl>
                                        <p:attrNameLst>
                                          <p:attrName>style.visibility</p:attrName>
                                        </p:attrNameLst>
                                      </p:cBhvr>
                                      <p:to>
                                        <p:strVal val="visible"/>
                                      </p:to>
                                    </p:set>
                                    <p:animEffect transition="in" filter="barn(inVertical)">
                                      <p:cBhvr>
                                        <p:cTn id="38" dur="500"/>
                                        <p:tgtEl>
                                          <p:spTgt spid="3">
                                            <p:txEl>
                                              <p:pRg st="9" end="9"/>
                                            </p:txEl>
                                          </p:spTgt>
                                        </p:tgtEl>
                                      </p:cBhvr>
                                    </p:animEffect>
                                  </p:childTnLst>
                                </p:cTn>
                              </p:par>
                              <p:par>
                                <p:cTn id="39" presetID="16" presetClass="entr" presetSubtype="21" fill="hold" nodeType="withEffect">
                                  <p:stCondLst>
                                    <p:cond delay="0"/>
                                  </p:stCondLst>
                                  <p:childTnLst>
                                    <p:set>
                                      <p:cBhvr>
                                        <p:cTn id="40" dur="1" fill="hold">
                                          <p:stCondLst>
                                            <p:cond delay="0"/>
                                          </p:stCondLst>
                                        </p:cTn>
                                        <p:tgtEl>
                                          <p:spTgt spid="3">
                                            <p:txEl>
                                              <p:pRg st="10" end="10"/>
                                            </p:txEl>
                                          </p:spTgt>
                                        </p:tgtEl>
                                        <p:attrNameLst>
                                          <p:attrName>style.visibility</p:attrName>
                                        </p:attrNameLst>
                                      </p:cBhvr>
                                      <p:to>
                                        <p:strVal val="visible"/>
                                      </p:to>
                                    </p:set>
                                    <p:animEffect transition="in" filter="barn(inVertical)">
                                      <p:cBhvr>
                                        <p:cTn id="41" dur="500"/>
                                        <p:tgtEl>
                                          <p:spTgt spid="3">
                                            <p:txEl>
                                              <p:pRg st="10" end="10"/>
                                            </p:txEl>
                                          </p:spTgt>
                                        </p:tgtEl>
                                      </p:cBhvr>
                                    </p:animEffect>
                                  </p:childTnLst>
                                </p:cTn>
                              </p:par>
                              <p:par>
                                <p:cTn id="42" presetID="16" presetClass="entr" presetSubtype="21" fill="hold" nodeType="withEffect">
                                  <p:stCondLst>
                                    <p:cond delay="0"/>
                                  </p:stCondLst>
                                  <p:childTnLst>
                                    <p:set>
                                      <p:cBhvr>
                                        <p:cTn id="43" dur="1" fill="hold">
                                          <p:stCondLst>
                                            <p:cond delay="0"/>
                                          </p:stCondLst>
                                        </p:cTn>
                                        <p:tgtEl>
                                          <p:spTgt spid="3">
                                            <p:txEl>
                                              <p:pRg st="11" end="11"/>
                                            </p:txEl>
                                          </p:spTgt>
                                        </p:tgtEl>
                                        <p:attrNameLst>
                                          <p:attrName>style.visibility</p:attrName>
                                        </p:attrNameLst>
                                      </p:cBhvr>
                                      <p:to>
                                        <p:strVal val="visible"/>
                                      </p:to>
                                    </p:set>
                                    <p:animEffect transition="in" filter="barn(inVertical)">
                                      <p:cBhvr>
                                        <p:cTn id="44"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D4758-FB74-454C-96F5-EA6F3B96A5FA}"/>
              </a:ext>
            </a:extLst>
          </p:cNvPr>
          <p:cNvSpPr>
            <a:spLocks noGrp="1"/>
          </p:cNvSpPr>
          <p:nvPr>
            <p:ph type="title"/>
          </p:nvPr>
        </p:nvSpPr>
        <p:spPr>
          <a:xfrm>
            <a:off x="1130270" y="953324"/>
            <a:ext cx="9603275" cy="630927"/>
          </a:xfrm>
        </p:spPr>
        <p:txBody>
          <a:bodyPr/>
          <a:lstStyle/>
          <a:p>
            <a:r>
              <a:rPr lang="en-US" dirty="0">
                <a:solidFill>
                  <a:schemeClr val="tx2">
                    <a:satMod val="130000"/>
                  </a:schemeClr>
                </a:solidFill>
              </a:rPr>
              <a:t>Inherent Valve Characteristic</a:t>
            </a:r>
            <a:endParaRPr lang="en-US" dirty="0"/>
          </a:p>
        </p:txBody>
      </p:sp>
      <p:sp>
        <p:nvSpPr>
          <p:cNvPr id="3" name="Content Placeholder 2">
            <a:extLst>
              <a:ext uri="{FF2B5EF4-FFF2-40B4-BE49-F238E27FC236}">
                <a16:creationId xmlns:a16="http://schemas.microsoft.com/office/drawing/2014/main" id="{5C855FCD-CC82-4EAD-B99C-F5C0A8DE49B3}"/>
              </a:ext>
            </a:extLst>
          </p:cNvPr>
          <p:cNvSpPr>
            <a:spLocks noGrp="1"/>
          </p:cNvSpPr>
          <p:nvPr>
            <p:ph idx="1"/>
          </p:nvPr>
        </p:nvSpPr>
        <p:spPr>
          <a:xfrm>
            <a:off x="1130270" y="1690577"/>
            <a:ext cx="9603275" cy="3775768"/>
          </a:xfrm>
        </p:spPr>
        <p:txBody>
          <a:bodyPr/>
          <a:lstStyle/>
          <a:p>
            <a:r>
              <a:rPr lang="en-US" altLang="en-US" sz="2800" dirty="0"/>
              <a:t>In rotary type valves it is generally fixed</a:t>
            </a:r>
          </a:p>
          <a:p>
            <a:pPr lvl="1"/>
            <a:r>
              <a:rPr lang="en-US" altLang="en-US" sz="2400" dirty="0"/>
              <a:t>V-ball			Equal-Percent</a:t>
            </a:r>
          </a:p>
          <a:p>
            <a:pPr lvl="1"/>
            <a:r>
              <a:rPr lang="en-US" altLang="en-US" sz="2400" dirty="0"/>
              <a:t>E-disc and e-plug	~Linear</a:t>
            </a:r>
          </a:p>
          <a:p>
            <a:r>
              <a:rPr lang="en-US" altLang="en-US" sz="2800" dirty="0"/>
              <a:t>In Sliding stem can be changed via trim design</a:t>
            </a:r>
          </a:p>
          <a:p>
            <a:pPr lvl="1"/>
            <a:r>
              <a:rPr lang="en-US" altLang="en-US" sz="2400" dirty="0"/>
              <a:t>Cage characterized</a:t>
            </a:r>
          </a:p>
          <a:p>
            <a:pPr lvl="1"/>
            <a:r>
              <a:rPr lang="en-US" altLang="en-US" sz="2400" dirty="0"/>
              <a:t>Plug Characterized</a:t>
            </a:r>
            <a:endParaRPr lang="en-US" dirty="0"/>
          </a:p>
        </p:txBody>
      </p:sp>
      <p:sp>
        <p:nvSpPr>
          <p:cNvPr id="4" name="Date Placeholder 3">
            <a:extLst>
              <a:ext uri="{FF2B5EF4-FFF2-40B4-BE49-F238E27FC236}">
                <a16:creationId xmlns:a16="http://schemas.microsoft.com/office/drawing/2014/main" id="{2621338D-CBF7-44E5-B9C1-5F4F5944070C}"/>
              </a:ext>
            </a:extLst>
          </p:cNvPr>
          <p:cNvSpPr>
            <a:spLocks noGrp="1"/>
          </p:cNvSpPr>
          <p:nvPr>
            <p:ph type="dt" sz="half" idx="10"/>
          </p:nvPr>
        </p:nvSpPr>
        <p:spPr/>
        <p:txBody>
          <a:bodyPr/>
          <a:lstStyle/>
          <a:p>
            <a:fld id="{2B976656-E5B4-4B08-9499-D0C10AFFADA4}" type="datetime1">
              <a:rPr lang="en-US" smtClean="0"/>
              <a:t>2/22/2018</a:t>
            </a:fld>
            <a:endParaRPr lang="en-US" dirty="0"/>
          </a:p>
        </p:txBody>
      </p:sp>
      <p:sp>
        <p:nvSpPr>
          <p:cNvPr id="5" name="Footer Placeholder 4">
            <a:extLst>
              <a:ext uri="{FF2B5EF4-FFF2-40B4-BE49-F238E27FC236}">
                <a16:creationId xmlns:a16="http://schemas.microsoft.com/office/drawing/2014/main" id="{0D9BA2AF-3AFA-4D47-BCDA-BDCDCCD95157}"/>
              </a:ext>
            </a:extLst>
          </p:cNvPr>
          <p:cNvSpPr>
            <a:spLocks noGrp="1"/>
          </p:cNvSpPr>
          <p:nvPr>
            <p:ph type="ftr" sz="quarter" idx="11"/>
          </p:nvPr>
        </p:nvSpPr>
        <p:spPr/>
        <p:txBody>
          <a:bodyPr/>
          <a:lstStyle/>
          <a:p>
            <a:r>
              <a:rPr lang="en-US"/>
              <a:t>ICC Process Operations             ENGT-1320 Rev A</a:t>
            </a:r>
            <a:endParaRPr lang="en-US" dirty="0"/>
          </a:p>
        </p:txBody>
      </p:sp>
      <p:sp>
        <p:nvSpPr>
          <p:cNvPr id="6" name="Slide Number Placeholder 5">
            <a:extLst>
              <a:ext uri="{FF2B5EF4-FFF2-40B4-BE49-F238E27FC236}">
                <a16:creationId xmlns:a16="http://schemas.microsoft.com/office/drawing/2014/main" id="{CB020727-C787-4F87-B40F-C0312461E9F4}"/>
              </a:ext>
            </a:extLst>
          </p:cNvPr>
          <p:cNvSpPr>
            <a:spLocks noGrp="1"/>
          </p:cNvSpPr>
          <p:nvPr>
            <p:ph type="sldNum" sz="quarter" idx="12"/>
          </p:nvPr>
        </p:nvSpPr>
        <p:spPr/>
        <p:txBody>
          <a:bodyPr/>
          <a:lstStyle/>
          <a:p>
            <a:fld id="{6D22F896-40B5-4ADD-8801-0D06FADFA095}" type="slidenum">
              <a:rPr lang="en-US" smtClean="0"/>
              <a:t>21</a:t>
            </a:fld>
            <a:endParaRPr lang="en-US" dirty="0"/>
          </a:p>
        </p:txBody>
      </p:sp>
    </p:spTree>
    <p:extLst>
      <p:ext uri="{BB962C8B-B14F-4D97-AF65-F5344CB8AC3E}">
        <p14:creationId xmlns:p14="http://schemas.microsoft.com/office/powerpoint/2010/main" val="3648254396"/>
      </p:ext>
    </p:extLst>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B61376-64B7-4A1E-BE15-DBCD30DC489D}"/>
              </a:ext>
            </a:extLst>
          </p:cNvPr>
          <p:cNvSpPr>
            <a:spLocks noGrp="1"/>
          </p:cNvSpPr>
          <p:nvPr>
            <p:ph type="title"/>
          </p:nvPr>
        </p:nvSpPr>
        <p:spPr>
          <a:xfrm>
            <a:off x="1130270" y="953324"/>
            <a:ext cx="9603275" cy="779783"/>
          </a:xfrm>
        </p:spPr>
        <p:txBody>
          <a:bodyPr/>
          <a:lstStyle/>
          <a:p>
            <a:r>
              <a:rPr lang="en-US" dirty="0"/>
              <a:t>Control Valve Shutoff</a:t>
            </a:r>
          </a:p>
        </p:txBody>
      </p:sp>
      <p:sp>
        <p:nvSpPr>
          <p:cNvPr id="3" name="Content Placeholder 2">
            <a:extLst>
              <a:ext uri="{FF2B5EF4-FFF2-40B4-BE49-F238E27FC236}">
                <a16:creationId xmlns:a16="http://schemas.microsoft.com/office/drawing/2014/main" id="{7E58591D-FC8F-464F-AA78-35D5FC25DCF1}"/>
              </a:ext>
            </a:extLst>
          </p:cNvPr>
          <p:cNvSpPr>
            <a:spLocks noGrp="1"/>
          </p:cNvSpPr>
          <p:nvPr>
            <p:ph idx="1"/>
          </p:nvPr>
        </p:nvSpPr>
        <p:spPr>
          <a:xfrm>
            <a:off x="1130270" y="1733107"/>
            <a:ext cx="9603275" cy="3733238"/>
          </a:xfrm>
        </p:spPr>
        <p:txBody>
          <a:bodyPr>
            <a:normAutofit fontScale="92500" lnSpcReduction="10000"/>
          </a:bodyPr>
          <a:lstStyle/>
          <a:p>
            <a:r>
              <a:rPr lang="en-US" altLang="en-US" sz="2400" dirty="0"/>
              <a:t>ANSI/FCI 70-2-1991</a:t>
            </a:r>
          </a:p>
          <a:p>
            <a:r>
              <a:rPr lang="en-US" altLang="en-US" sz="2400" dirty="0"/>
              <a:t>Industry standard for seat leakage of new control valves tested at the factory under specific conditions</a:t>
            </a:r>
          </a:p>
          <a:p>
            <a:r>
              <a:rPr lang="en-US" altLang="en-US" sz="2400" dirty="0"/>
              <a:t>Classes range from Class I to VI</a:t>
            </a:r>
          </a:p>
          <a:p>
            <a:pPr lvl="1"/>
            <a:r>
              <a:rPr lang="en-US" altLang="en-US" sz="2000" dirty="0"/>
              <a:t>Ref: CVHB Page 92 &amp; 93</a:t>
            </a:r>
          </a:p>
          <a:p>
            <a:r>
              <a:rPr lang="en-US" altLang="en-US" sz="2800" dirty="0">
                <a:solidFill>
                  <a:srgbClr val="FF0000"/>
                </a:solidFill>
              </a:rPr>
              <a:t>MOST OVER SPECIFIED VALVE REQUIREMENT!!!!!!!!!</a:t>
            </a:r>
          </a:p>
          <a:p>
            <a:r>
              <a:rPr lang="en-US" altLang="en-US" sz="2400" dirty="0"/>
              <a:t>COST for high class shutoff requirements increase rapidly as size, pressure and temp increase.</a:t>
            </a:r>
            <a:endParaRPr lang="en-US" altLang="en-US" dirty="0"/>
          </a:p>
          <a:p>
            <a:endParaRPr lang="en-US" dirty="0"/>
          </a:p>
        </p:txBody>
      </p:sp>
      <p:sp>
        <p:nvSpPr>
          <p:cNvPr id="4" name="Date Placeholder 3">
            <a:extLst>
              <a:ext uri="{FF2B5EF4-FFF2-40B4-BE49-F238E27FC236}">
                <a16:creationId xmlns:a16="http://schemas.microsoft.com/office/drawing/2014/main" id="{7322B7A1-23F6-4BA9-A9ED-2B840211B3FB}"/>
              </a:ext>
            </a:extLst>
          </p:cNvPr>
          <p:cNvSpPr>
            <a:spLocks noGrp="1"/>
          </p:cNvSpPr>
          <p:nvPr>
            <p:ph type="dt" sz="half" idx="10"/>
          </p:nvPr>
        </p:nvSpPr>
        <p:spPr/>
        <p:txBody>
          <a:bodyPr/>
          <a:lstStyle/>
          <a:p>
            <a:fld id="{2B4D7712-BF53-4A72-9509-587F88260244}" type="datetime1">
              <a:rPr lang="en-US" smtClean="0"/>
              <a:t>2/22/2018</a:t>
            </a:fld>
            <a:endParaRPr lang="en-US" dirty="0"/>
          </a:p>
        </p:txBody>
      </p:sp>
      <p:sp>
        <p:nvSpPr>
          <p:cNvPr id="5" name="Footer Placeholder 4">
            <a:extLst>
              <a:ext uri="{FF2B5EF4-FFF2-40B4-BE49-F238E27FC236}">
                <a16:creationId xmlns:a16="http://schemas.microsoft.com/office/drawing/2014/main" id="{680EB958-4BC5-49E3-BF28-E7A048326233}"/>
              </a:ext>
            </a:extLst>
          </p:cNvPr>
          <p:cNvSpPr>
            <a:spLocks noGrp="1"/>
          </p:cNvSpPr>
          <p:nvPr>
            <p:ph type="ftr" sz="quarter" idx="11"/>
          </p:nvPr>
        </p:nvSpPr>
        <p:spPr/>
        <p:txBody>
          <a:bodyPr/>
          <a:lstStyle/>
          <a:p>
            <a:r>
              <a:rPr lang="en-US" dirty="0"/>
              <a:t>ICC Process Operations             ENGT-1320 Rev A</a:t>
            </a:r>
          </a:p>
        </p:txBody>
      </p:sp>
      <p:sp>
        <p:nvSpPr>
          <p:cNvPr id="6" name="Slide Number Placeholder 5">
            <a:extLst>
              <a:ext uri="{FF2B5EF4-FFF2-40B4-BE49-F238E27FC236}">
                <a16:creationId xmlns:a16="http://schemas.microsoft.com/office/drawing/2014/main" id="{F3E3FB5A-6CB5-43B5-B29C-0C84A7781926}"/>
              </a:ext>
            </a:extLst>
          </p:cNvPr>
          <p:cNvSpPr>
            <a:spLocks noGrp="1"/>
          </p:cNvSpPr>
          <p:nvPr>
            <p:ph type="sldNum" sz="quarter" idx="12"/>
          </p:nvPr>
        </p:nvSpPr>
        <p:spPr/>
        <p:txBody>
          <a:bodyPr/>
          <a:lstStyle/>
          <a:p>
            <a:fld id="{6D22F896-40B5-4ADD-8801-0D06FADFA095}" type="slidenum">
              <a:rPr lang="en-US" smtClean="0"/>
              <a:t>22</a:t>
            </a:fld>
            <a:endParaRPr lang="en-US" dirty="0"/>
          </a:p>
        </p:txBody>
      </p:sp>
    </p:spTree>
    <p:extLst>
      <p:ext uri="{BB962C8B-B14F-4D97-AF65-F5344CB8AC3E}">
        <p14:creationId xmlns:p14="http://schemas.microsoft.com/office/powerpoint/2010/main" val="1118553646"/>
      </p:ext>
    </p:extLst>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E304F0-DD4E-449E-BDA8-FA41F94FCE1D}"/>
              </a:ext>
            </a:extLst>
          </p:cNvPr>
          <p:cNvSpPr>
            <a:spLocks noGrp="1"/>
          </p:cNvSpPr>
          <p:nvPr>
            <p:ph type="title"/>
          </p:nvPr>
        </p:nvSpPr>
        <p:spPr>
          <a:xfrm>
            <a:off x="1130270" y="953325"/>
            <a:ext cx="9603275" cy="597180"/>
          </a:xfrm>
        </p:spPr>
        <p:txBody>
          <a:bodyPr/>
          <a:lstStyle/>
          <a:p>
            <a:r>
              <a:rPr lang="en-US" dirty="0"/>
              <a:t>Control Valve Shutoff</a:t>
            </a:r>
          </a:p>
        </p:txBody>
      </p:sp>
      <p:sp>
        <p:nvSpPr>
          <p:cNvPr id="4" name="Date Placeholder 3">
            <a:extLst>
              <a:ext uri="{FF2B5EF4-FFF2-40B4-BE49-F238E27FC236}">
                <a16:creationId xmlns:a16="http://schemas.microsoft.com/office/drawing/2014/main" id="{33FD5403-E5E2-4959-9062-305D7814084B}"/>
              </a:ext>
            </a:extLst>
          </p:cNvPr>
          <p:cNvSpPr>
            <a:spLocks noGrp="1"/>
          </p:cNvSpPr>
          <p:nvPr>
            <p:ph type="dt" sz="half" idx="10"/>
          </p:nvPr>
        </p:nvSpPr>
        <p:spPr/>
        <p:txBody>
          <a:bodyPr/>
          <a:lstStyle/>
          <a:p>
            <a:fld id="{4F1FB233-45CE-4593-9705-EB15641E7777}" type="datetime1">
              <a:rPr lang="en-US" smtClean="0"/>
              <a:t>2/22/2018</a:t>
            </a:fld>
            <a:endParaRPr lang="en-US" dirty="0"/>
          </a:p>
        </p:txBody>
      </p:sp>
      <p:sp>
        <p:nvSpPr>
          <p:cNvPr id="5" name="Footer Placeholder 4">
            <a:extLst>
              <a:ext uri="{FF2B5EF4-FFF2-40B4-BE49-F238E27FC236}">
                <a16:creationId xmlns:a16="http://schemas.microsoft.com/office/drawing/2014/main" id="{23CC8E20-D2BC-4CAC-AD70-5E80190CC9D9}"/>
              </a:ext>
            </a:extLst>
          </p:cNvPr>
          <p:cNvSpPr>
            <a:spLocks noGrp="1"/>
          </p:cNvSpPr>
          <p:nvPr>
            <p:ph type="ftr" sz="quarter" idx="11"/>
          </p:nvPr>
        </p:nvSpPr>
        <p:spPr/>
        <p:txBody>
          <a:bodyPr/>
          <a:lstStyle/>
          <a:p>
            <a:r>
              <a:rPr lang="en-US"/>
              <a:t>ICC Process Operations             ENGT-1320 Rev A</a:t>
            </a:r>
            <a:endParaRPr lang="en-US" dirty="0"/>
          </a:p>
        </p:txBody>
      </p:sp>
      <p:sp>
        <p:nvSpPr>
          <p:cNvPr id="6" name="Slide Number Placeholder 5">
            <a:extLst>
              <a:ext uri="{FF2B5EF4-FFF2-40B4-BE49-F238E27FC236}">
                <a16:creationId xmlns:a16="http://schemas.microsoft.com/office/drawing/2014/main" id="{24C8F5EB-53FD-42F7-89C5-147E78E86D73}"/>
              </a:ext>
            </a:extLst>
          </p:cNvPr>
          <p:cNvSpPr>
            <a:spLocks noGrp="1"/>
          </p:cNvSpPr>
          <p:nvPr>
            <p:ph type="sldNum" sz="quarter" idx="12"/>
          </p:nvPr>
        </p:nvSpPr>
        <p:spPr/>
        <p:txBody>
          <a:bodyPr/>
          <a:lstStyle/>
          <a:p>
            <a:fld id="{6D22F896-40B5-4ADD-8801-0D06FADFA095}" type="slidenum">
              <a:rPr lang="en-US" smtClean="0"/>
              <a:t>23</a:t>
            </a:fld>
            <a:endParaRPr lang="en-US" dirty="0"/>
          </a:p>
        </p:txBody>
      </p:sp>
      <p:pic>
        <p:nvPicPr>
          <p:cNvPr id="7" name="Picture 3">
            <a:extLst>
              <a:ext uri="{FF2B5EF4-FFF2-40B4-BE49-F238E27FC236}">
                <a16:creationId xmlns:a16="http://schemas.microsoft.com/office/drawing/2014/main" id="{FE864289-E2F4-4B5F-8E16-F396AD57F9FE}"/>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458455" y="1550505"/>
            <a:ext cx="8229600" cy="3911600"/>
          </a:xfrm>
        </p:spPr>
      </p:pic>
    </p:spTree>
    <p:extLst>
      <p:ext uri="{BB962C8B-B14F-4D97-AF65-F5344CB8AC3E}">
        <p14:creationId xmlns:p14="http://schemas.microsoft.com/office/powerpoint/2010/main" val="3802813967"/>
      </p:ext>
    </p:extLst>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00D102-5503-49D5-BA24-5BD06541E1F6}"/>
              </a:ext>
            </a:extLst>
          </p:cNvPr>
          <p:cNvSpPr>
            <a:spLocks noGrp="1"/>
          </p:cNvSpPr>
          <p:nvPr>
            <p:ph type="title"/>
          </p:nvPr>
        </p:nvSpPr>
        <p:spPr>
          <a:xfrm>
            <a:off x="1130270" y="953325"/>
            <a:ext cx="9603275" cy="503578"/>
          </a:xfrm>
        </p:spPr>
        <p:txBody>
          <a:bodyPr>
            <a:normAutofit fontScale="90000"/>
          </a:bodyPr>
          <a:lstStyle/>
          <a:p>
            <a:r>
              <a:rPr lang="en-US" dirty="0"/>
              <a:t>Control Valve Actuation</a:t>
            </a:r>
          </a:p>
        </p:txBody>
      </p:sp>
      <p:sp>
        <p:nvSpPr>
          <p:cNvPr id="3" name="Content Placeholder 2">
            <a:extLst>
              <a:ext uri="{FF2B5EF4-FFF2-40B4-BE49-F238E27FC236}">
                <a16:creationId xmlns:a16="http://schemas.microsoft.com/office/drawing/2014/main" id="{C25AA6D5-4B88-421F-9F8A-EDEDF217BBE7}"/>
              </a:ext>
            </a:extLst>
          </p:cNvPr>
          <p:cNvSpPr>
            <a:spLocks noGrp="1"/>
          </p:cNvSpPr>
          <p:nvPr>
            <p:ph idx="1"/>
          </p:nvPr>
        </p:nvSpPr>
        <p:spPr>
          <a:xfrm>
            <a:off x="1130270" y="1584250"/>
            <a:ext cx="9603275" cy="4008475"/>
          </a:xfrm>
        </p:spPr>
        <p:txBody>
          <a:bodyPr>
            <a:normAutofit fontScale="92500" lnSpcReduction="10000"/>
          </a:bodyPr>
          <a:lstStyle/>
          <a:p>
            <a:r>
              <a:rPr lang="en-US" altLang="en-US" sz="2800" dirty="0"/>
              <a:t>Functions of the actuator</a:t>
            </a:r>
          </a:p>
          <a:p>
            <a:pPr lvl="1"/>
            <a:r>
              <a:rPr lang="en-US" altLang="en-US" sz="2400" dirty="0"/>
              <a:t>Provide positioning of the valve plug relative to the seat</a:t>
            </a:r>
          </a:p>
          <a:p>
            <a:pPr lvl="2"/>
            <a:r>
              <a:rPr lang="en-US" altLang="en-US" sz="2000" dirty="0"/>
              <a:t>Control the variable orifice area</a:t>
            </a:r>
          </a:p>
          <a:p>
            <a:pPr lvl="2"/>
            <a:r>
              <a:rPr lang="en-US" altLang="en-US" sz="2000" dirty="0"/>
              <a:t>Maintain the plug stability</a:t>
            </a:r>
          </a:p>
          <a:p>
            <a:pPr lvl="1"/>
            <a:r>
              <a:rPr lang="en-US" altLang="en-US" sz="2400" dirty="0"/>
              <a:t>Provide fail mode</a:t>
            </a:r>
          </a:p>
          <a:p>
            <a:pPr lvl="2"/>
            <a:r>
              <a:rPr lang="en-US" altLang="en-US" sz="2000" dirty="0"/>
              <a:t>i.e. Fail closed, Fail open, Fail last position</a:t>
            </a:r>
          </a:p>
          <a:p>
            <a:pPr lvl="1"/>
            <a:r>
              <a:rPr lang="en-US" altLang="en-US" sz="2400" dirty="0"/>
              <a:t>Provide seating forces to achieve shutoff</a:t>
            </a:r>
          </a:p>
          <a:p>
            <a:r>
              <a:rPr lang="en-US" altLang="en-US" sz="2800" dirty="0"/>
              <a:t>Most common actuators are pneumatic spring and diaphragm or piston</a:t>
            </a:r>
          </a:p>
          <a:p>
            <a:endParaRPr lang="en-US" dirty="0"/>
          </a:p>
        </p:txBody>
      </p:sp>
      <p:sp>
        <p:nvSpPr>
          <p:cNvPr id="4" name="Date Placeholder 3">
            <a:extLst>
              <a:ext uri="{FF2B5EF4-FFF2-40B4-BE49-F238E27FC236}">
                <a16:creationId xmlns:a16="http://schemas.microsoft.com/office/drawing/2014/main" id="{DB214852-DAFD-45A0-AF32-17A0914551FF}"/>
              </a:ext>
            </a:extLst>
          </p:cNvPr>
          <p:cNvSpPr>
            <a:spLocks noGrp="1"/>
          </p:cNvSpPr>
          <p:nvPr>
            <p:ph type="dt" sz="half" idx="10"/>
          </p:nvPr>
        </p:nvSpPr>
        <p:spPr/>
        <p:txBody>
          <a:bodyPr/>
          <a:lstStyle/>
          <a:p>
            <a:fld id="{B1A2064E-1C72-4120-B6E8-8762B0264182}" type="datetime1">
              <a:rPr lang="en-US" smtClean="0"/>
              <a:t>2/22/2018</a:t>
            </a:fld>
            <a:endParaRPr lang="en-US" dirty="0"/>
          </a:p>
        </p:txBody>
      </p:sp>
      <p:sp>
        <p:nvSpPr>
          <p:cNvPr id="5" name="Footer Placeholder 4">
            <a:extLst>
              <a:ext uri="{FF2B5EF4-FFF2-40B4-BE49-F238E27FC236}">
                <a16:creationId xmlns:a16="http://schemas.microsoft.com/office/drawing/2014/main" id="{ECBCAAAD-F16E-4CE5-A140-00CBBCFCC0DE}"/>
              </a:ext>
            </a:extLst>
          </p:cNvPr>
          <p:cNvSpPr>
            <a:spLocks noGrp="1"/>
          </p:cNvSpPr>
          <p:nvPr>
            <p:ph type="ftr" sz="quarter" idx="11"/>
          </p:nvPr>
        </p:nvSpPr>
        <p:spPr/>
        <p:txBody>
          <a:bodyPr/>
          <a:lstStyle/>
          <a:p>
            <a:r>
              <a:rPr lang="en-US"/>
              <a:t>ICC Process Operations             ENGT-1320 Rev A</a:t>
            </a:r>
            <a:endParaRPr lang="en-US" dirty="0"/>
          </a:p>
        </p:txBody>
      </p:sp>
      <p:sp>
        <p:nvSpPr>
          <p:cNvPr id="6" name="Slide Number Placeholder 5">
            <a:extLst>
              <a:ext uri="{FF2B5EF4-FFF2-40B4-BE49-F238E27FC236}">
                <a16:creationId xmlns:a16="http://schemas.microsoft.com/office/drawing/2014/main" id="{EEF626EB-DDB8-41D5-A773-5FEB187B7A6D}"/>
              </a:ext>
            </a:extLst>
          </p:cNvPr>
          <p:cNvSpPr>
            <a:spLocks noGrp="1"/>
          </p:cNvSpPr>
          <p:nvPr>
            <p:ph type="sldNum" sz="quarter" idx="12"/>
          </p:nvPr>
        </p:nvSpPr>
        <p:spPr/>
        <p:txBody>
          <a:bodyPr/>
          <a:lstStyle/>
          <a:p>
            <a:fld id="{6D22F896-40B5-4ADD-8801-0D06FADFA095}" type="slidenum">
              <a:rPr lang="en-US" smtClean="0"/>
              <a:t>24</a:t>
            </a:fld>
            <a:endParaRPr lang="en-US" dirty="0"/>
          </a:p>
        </p:txBody>
      </p:sp>
    </p:spTree>
    <p:extLst>
      <p:ext uri="{BB962C8B-B14F-4D97-AF65-F5344CB8AC3E}">
        <p14:creationId xmlns:p14="http://schemas.microsoft.com/office/powerpoint/2010/main" val="360873487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down)">
                                      <p:cBhvr>
                                        <p:cTn id="15" dur="500"/>
                                        <p:tgtEl>
                                          <p:spTgt spid="3">
                                            <p:txEl>
                                              <p:pRg st="2" end="2"/>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wipe(down)">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down)">
                                      <p:cBhvr>
                                        <p:cTn id="23" dur="500"/>
                                        <p:tgtEl>
                                          <p:spTgt spid="3">
                                            <p:txEl>
                                              <p:pRg st="4" end="4"/>
                                            </p:txEl>
                                          </p:spTgt>
                                        </p:tgtEl>
                                      </p:cBhvr>
                                    </p:animEffect>
                                  </p:childTnLst>
                                </p:cTn>
                              </p:par>
                              <p:par>
                                <p:cTn id="24" presetID="22" presetClass="entr" presetSubtype="4" fill="hold"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wipe(down)">
                                      <p:cBhvr>
                                        <p:cTn id="26" dur="500"/>
                                        <p:tgtEl>
                                          <p:spTgt spid="3">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wipe(down)">
                                      <p:cBhvr>
                                        <p:cTn id="31" dur="500"/>
                                        <p:tgtEl>
                                          <p:spTgt spid="3">
                                            <p:txEl>
                                              <p:pRg st="6" end="6"/>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6" presetClass="entr" presetSubtype="16" fill="hold" nodeType="clickEffect">
                                  <p:stCondLst>
                                    <p:cond delay="0"/>
                                  </p:stCondLst>
                                  <p:childTnLst>
                                    <p:set>
                                      <p:cBhvr>
                                        <p:cTn id="35" dur="1" fill="hold">
                                          <p:stCondLst>
                                            <p:cond delay="0"/>
                                          </p:stCondLst>
                                        </p:cTn>
                                        <p:tgtEl>
                                          <p:spTgt spid="3">
                                            <p:txEl>
                                              <p:pRg st="7" end="7"/>
                                            </p:txEl>
                                          </p:spTgt>
                                        </p:tgtEl>
                                        <p:attrNameLst>
                                          <p:attrName>style.visibility</p:attrName>
                                        </p:attrNameLst>
                                      </p:cBhvr>
                                      <p:to>
                                        <p:strVal val="visible"/>
                                      </p:to>
                                    </p:set>
                                    <p:animEffect transition="in" filter="circle(in)">
                                      <p:cBhvr>
                                        <p:cTn id="36"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BF4514-E96B-454F-82B0-B9ABF6CA8D20}"/>
              </a:ext>
            </a:extLst>
          </p:cNvPr>
          <p:cNvSpPr>
            <a:spLocks noGrp="1"/>
          </p:cNvSpPr>
          <p:nvPr>
            <p:ph type="title"/>
          </p:nvPr>
        </p:nvSpPr>
        <p:spPr>
          <a:xfrm>
            <a:off x="1130270" y="953325"/>
            <a:ext cx="9603275" cy="641560"/>
          </a:xfrm>
        </p:spPr>
        <p:txBody>
          <a:bodyPr/>
          <a:lstStyle/>
          <a:p>
            <a:r>
              <a:rPr lang="en-US" dirty="0">
                <a:solidFill>
                  <a:schemeClr val="tx2">
                    <a:satMod val="130000"/>
                  </a:schemeClr>
                </a:solidFill>
              </a:rPr>
              <a:t>Spring and Diaphragm Actuator</a:t>
            </a:r>
            <a:endParaRPr lang="en-US" dirty="0"/>
          </a:p>
        </p:txBody>
      </p:sp>
      <p:sp>
        <p:nvSpPr>
          <p:cNvPr id="4" name="Date Placeholder 3">
            <a:extLst>
              <a:ext uri="{FF2B5EF4-FFF2-40B4-BE49-F238E27FC236}">
                <a16:creationId xmlns:a16="http://schemas.microsoft.com/office/drawing/2014/main" id="{BE5958A7-4013-4A74-93CD-A1CEBB887452}"/>
              </a:ext>
            </a:extLst>
          </p:cNvPr>
          <p:cNvSpPr>
            <a:spLocks noGrp="1"/>
          </p:cNvSpPr>
          <p:nvPr>
            <p:ph type="dt" sz="half" idx="10"/>
          </p:nvPr>
        </p:nvSpPr>
        <p:spPr/>
        <p:txBody>
          <a:bodyPr/>
          <a:lstStyle/>
          <a:p>
            <a:fld id="{5294378B-4201-40DB-9CF2-B97B178E3558}" type="datetime1">
              <a:rPr lang="en-US" smtClean="0"/>
              <a:t>2/22/2018</a:t>
            </a:fld>
            <a:endParaRPr lang="en-US" dirty="0"/>
          </a:p>
        </p:txBody>
      </p:sp>
      <p:sp>
        <p:nvSpPr>
          <p:cNvPr id="5" name="Footer Placeholder 4">
            <a:extLst>
              <a:ext uri="{FF2B5EF4-FFF2-40B4-BE49-F238E27FC236}">
                <a16:creationId xmlns:a16="http://schemas.microsoft.com/office/drawing/2014/main" id="{C5A30E0B-4E40-43C3-938F-8E6E32704FF6}"/>
              </a:ext>
            </a:extLst>
          </p:cNvPr>
          <p:cNvSpPr>
            <a:spLocks noGrp="1"/>
          </p:cNvSpPr>
          <p:nvPr>
            <p:ph type="ftr" sz="quarter" idx="11"/>
          </p:nvPr>
        </p:nvSpPr>
        <p:spPr/>
        <p:txBody>
          <a:bodyPr/>
          <a:lstStyle/>
          <a:p>
            <a:r>
              <a:rPr lang="en-US"/>
              <a:t>ICC Process Operations             ENGT-1320 Rev A</a:t>
            </a:r>
            <a:endParaRPr lang="en-US" dirty="0"/>
          </a:p>
        </p:txBody>
      </p:sp>
      <p:sp>
        <p:nvSpPr>
          <p:cNvPr id="6" name="Slide Number Placeholder 5">
            <a:extLst>
              <a:ext uri="{FF2B5EF4-FFF2-40B4-BE49-F238E27FC236}">
                <a16:creationId xmlns:a16="http://schemas.microsoft.com/office/drawing/2014/main" id="{E522C27A-691B-4435-B901-9C0B514A322B}"/>
              </a:ext>
            </a:extLst>
          </p:cNvPr>
          <p:cNvSpPr>
            <a:spLocks noGrp="1"/>
          </p:cNvSpPr>
          <p:nvPr>
            <p:ph type="sldNum" sz="quarter" idx="12"/>
          </p:nvPr>
        </p:nvSpPr>
        <p:spPr/>
        <p:txBody>
          <a:bodyPr/>
          <a:lstStyle/>
          <a:p>
            <a:fld id="{6D22F896-40B5-4ADD-8801-0D06FADFA095}" type="slidenum">
              <a:rPr lang="en-US" smtClean="0"/>
              <a:t>25</a:t>
            </a:fld>
            <a:endParaRPr lang="en-US" dirty="0"/>
          </a:p>
        </p:txBody>
      </p:sp>
      <p:pic>
        <p:nvPicPr>
          <p:cNvPr id="7" name="Picture 2">
            <a:extLst>
              <a:ext uri="{FF2B5EF4-FFF2-40B4-BE49-F238E27FC236}">
                <a16:creationId xmlns:a16="http://schemas.microsoft.com/office/drawing/2014/main" id="{7E9E543D-0DB4-43F6-820B-BBDFE4A8B01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0026" y="1707199"/>
            <a:ext cx="238125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3">
            <a:extLst>
              <a:ext uri="{FF2B5EF4-FFF2-40B4-BE49-F238E27FC236}">
                <a16:creationId xmlns:a16="http://schemas.microsoft.com/office/drawing/2014/main" id="{867EFD03-84C0-427A-BD58-E2FDE42D882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74626" y="1630999"/>
            <a:ext cx="2408238" cy="395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4">
            <a:extLst>
              <a:ext uri="{FF2B5EF4-FFF2-40B4-BE49-F238E27FC236}">
                <a16:creationId xmlns:a16="http://schemas.microsoft.com/office/drawing/2014/main" id="{394AE4F6-B660-49F8-9D6A-FC4964F9754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46426" y="1907224"/>
            <a:ext cx="1771650" cy="338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49317210"/>
      </p:ext>
    </p:extLst>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21FC8F-EA16-4235-B38A-5D862296CE63}"/>
              </a:ext>
            </a:extLst>
          </p:cNvPr>
          <p:cNvSpPr>
            <a:spLocks noGrp="1"/>
          </p:cNvSpPr>
          <p:nvPr>
            <p:ph type="title"/>
          </p:nvPr>
        </p:nvSpPr>
        <p:spPr/>
        <p:txBody>
          <a:bodyPr/>
          <a:lstStyle/>
          <a:p>
            <a:r>
              <a:rPr lang="en-US" dirty="0"/>
              <a:t>Piston Actuators</a:t>
            </a:r>
          </a:p>
        </p:txBody>
      </p:sp>
      <p:sp>
        <p:nvSpPr>
          <p:cNvPr id="3" name="Content Placeholder 2">
            <a:extLst>
              <a:ext uri="{FF2B5EF4-FFF2-40B4-BE49-F238E27FC236}">
                <a16:creationId xmlns:a16="http://schemas.microsoft.com/office/drawing/2014/main" id="{E99C6A06-E2B8-4C60-80A5-057CCFF0E294}"/>
              </a:ext>
            </a:extLst>
          </p:cNvPr>
          <p:cNvSpPr>
            <a:spLocks noGrp="1"/>
          </p:cNvSpPr>
          <p:nvPr>
            <p:ph idx="1"/>
          </p:nvPr>
        </p:nvSpPr>
        <p:spPr>
          <a:xfrm>
            <a:off x="3869635" y="1524000"/>
            <a:ext cx="3485322" cy="3942345"/>
          </a:xfrm>
        </p:spPr>
        <p:txBody>
          <a:bodyPr>
            <a:normAutofit fontScale="85000" lnSpcReduction="20000"/>
          </a:bodyPr>
          <a:lstStyle/>
          <a:p>
            <a:r>
              <a:rPr lang="en-US" altLang="en-US" sz="2800" dirty="0"/>
              <a:t>Typically double acting </a:t>
            </a:r>
          </a:p>
          <a:p>
            <a:pPr lvl="1"/>
            <a:r>
              <a:rPr lang="en-US" altLang="en-US" sz="2400" dirty="0"/>
              <a:t>Pneumatic signal dives actuator in both directions</a:t>
            </a:r>
          </a:p>
          <a:p>
            <a:pPr lvl="1"/>
            <a:r>
              <a:rPr lang="en-US" altLang="en-US" sz="2400" dirty="0"/>
              <a:t>Sometimes my include a spring</a:t>
            </a:r>
          </a:p>
          <a:p>
            <a:pPr lvl="2"/>
            <a:r>
              <a:rPr lang="en-US" altLang="en-US" sz="2000" dirty="0"/>
              <a:t>Caution: a spring in a piston operator does not necessarily mean it has a fail mode (bias spring)</a:t>
            </a:r>
          </a:p>
          <a:p>
            <a:endParaRPr lang="en-US" dirty="0"/>
          </a:p>
        </p:txBody>
      </p:sp>
      <p:sp>
        <p:nvSpPr>
          <p:cNvPr id="4" name="Date Placeholder 3">
            <a:extLst>
              <a:ext uri="{FF2B5EF4-FFF2-40B4-BE49-F238E27FC236}">
                <a16:creationId xmlns:a16="http://schemas.microsoft.com/office/drawing/2014/main" id="{52C1F4AA-9C98-4612-BFE0-ED86ECA71016}"/>
              </a:ext>
            </a:extLst>
          </p:cNvPr>
          <p:cNvSpPr>
            <a:spLocks noGrp="1"/>
          </p:cNvSpPr>
          <p:nvPr>
            <p:ph type="dt" sz="half" idx="10"/>
          </p:nvPr>
        </p:nvSpPr>
        <p:spPr/>
        <p:txBody>
          <a:bodyPr/>
          <a:lstStyle/>
          <a:p>
            <a:fld id="{B2642C1A-9748-4C5D-A0A7-A90E00CA7A39}" type="datetime1">
              <a:rPr lang="en-US" smtClean="0"/>
              <a:t>2/22/2018</a:t>
            </a:fld>
            <a:endParaRPr lang="en-US" dirty="0"/>
          </a:p>
        </p:txBody>
      </p:sp>
      <p:sp>
        <p:nvSpPr>
          <p:cNvPr id="5" name="Footer Placeholder 4">
            <a:extLst>
              <a:ext uri="{FF2B5EF4-FFF2-40B4-BE49-F238E27FC236}">
                <a16:creationId xmlns:a16="http://schemas.microsoft.com/office/drawing/2014/main" id="{0DB309EC-2393-42B1-9714-A6B3AEE5A5CC}"/>
              </a:ext>
            </a:extLst>
          </p:cNvPr>
          <p:cNvSpPr>
            <a:spLocks noGrp="1"/>
          </p:cNvSpPr>
          <p:nvPr>
            <p:ph type="ftr" sz="quarter" idx="11"/>
          </p:nvPr>
        </p:nvSpPr>
        <p:spPr/>
        <p:txBody>
          <a:bodyPr/>
          <a:lstStyle/>
          <a:p>
            <a:r>
              <a:rPr lang="en-US"/>
              <a:t>ICC Process Operations             ENGT-1320 Rev A</a:t>
            </a:r>
            <a:endParaRPr lang="en-US" dirty="0"/>
          </a:p>
        </p:txBody>
      </p:sp>
      <p:sp>
        <p:nvSpPr>
          <p:cNvPr id="6" name="Slide Number Placeholder 5">
            <a:extLst>
              <a:ext uri="{FF2B5EF4-FFF2-40B4-BE49-F238E27FC236}">
                <a16:creationId xmlns:a16="http://schemas.microsoft.com/office/drawing/2014/main" id="{4E699ECC-5527-4214-87A4-B7142E91EAE1}"/>
              </a:ext>
            </a:extLst>
          </p:cNvPr>
          <p:cNvSpPr>
            <a:spLocks noGrp="1"/>
          </p:cNvSpPr>
          <p:nvPr>
            <p:ph type="sldNum" sz="quarter" idx="12"/>
          </p:nvPr>
        </p:nvSpPr>
        <p:spPr/>
        <p:txBody>
          <a:bodyPr/>
          <a:lstStyle/>
          <a:p>
            <a:fld id="{6D22F896-40B5-4ADD-8801-0D06FADFA095}" type="slidenum">
              <a:rPr lang="en-US" smtClean="0"/>
              <a:t>26</a:t>
            </a:fld>
            <a:endParaRPr lang="en-US" dirty="0"/>
          </a:p>
        </p:txBody>
      </p:sp>
      <p:pic>
        <p:nvPicPr>
          <p:cNvPr id="7" name="Picture 2">
            <a:extLst>
              <a:ext uri="{FF2B5EF4-FFF2-40B4-BE49-F238E27FC236}">
                <a16:creationId xmlns:a16="http://schemas.microsoft.com/office/drawing/2014/main" id="{32A7F169-101C-42A2-9180-58DC403AAC5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15801" y="1649220"/>
            <a:ext cx="2368304" cy="4255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3">
            <a:extLst>
              <a:ext uri="{FF2B5EF4-FFF2-40B4-BE49-F238E27FC236}">
                <a16:creationId xmlns:a16="http://schemas.microsoft.com/office/drawing/2014/main" id="{07602B30-4DB1-4741-9BA3-C36888862BD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75685" y="1700865"/>
            <a:ext cx="2247900" cy="406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74233739"/>
      </p:ext>
    </p:extLst>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4BA8EC-6A87-42B7-BAE2-A0F274103ACC}"/>
              </a:ext>
            </a:extLst>
          </p:cNvPr>
          <p:cNvSpPr>
            <a:spLocks noGrp="1"/>
          </p:cNvSpPr>
          <p:nvPr>
            <p:ph type="title"/>
          </p:nvPr>
        </p:nvSpPr>
        <p:spPr/>
        <p:txBody>
          <a:bodyPr>
            <a:normAutofit/>
          </a:bodyPr>
          <a:lstStyle/>
          <a:p>
            <a:r>
              <a:rPr lang="en-US" dirty="0">
                <a:solidFill>
                  <a:schemeClr val="tx2">
                    <a:satMod val="130000"/>
                  </a:schemeClr>
                </a:solidFill>
              </a:rPr>
              <a:t>S&amp;D vs. Piston</a:t>
            </a:r>
            <a:endParaRPr lang="en-US" dirty="0"/>
          </a:p>
        </p:txBody>
      </p:sp>
      <p:sp>
        <p:nvSpPr>
          <p:cNvPr id="7" name="Content Placeholder 6">
            <a:extLst>
              <a:ext uri="{FF2B5EF4-FFF2-40B4-BE49-F238E27FC236}">
                <a16:creationId xmlns:a16="http://schemas.microsoft.com/office/drawing/2014/main" id="{B7FCA35F-A676-4B8F-A4BE-F7D29C993300}"/>
              </a:ext>
            </a:extLst>
          </p:cNvPr>
          <p:cNvSpPr>
            <a:spLocks noGrp="1"/>
          </p:cNvSpPr>
          <p:nvPr>
            <p:ph sz="half" idx="1"/>
          </p:nvPr>
        </p:nvSpPr>
        <p:spPr>
          <a:xfrm>
            <a:off x="1129166" y="1789044"/>
            <a:ext cx="4645152" cy="4015408"/>
          </a:xfrm>
        </p:spPr>
        <p:txBody>
          <a:bodyPr/>
          <a:lstStyle/>
          <a:p>
            <a:r>
              <a:rPr lang="en-US" altLang="en-US" dirty="0"/>
              <a:t>S &amp; D</a:t>
            </a:r>
          </a:p>
          <a:p>
            <a:pPr lvl="1"/>
            <a:r>
              <a:rPr lang="en-US" altLang="en-US" sz="2000" dirty="0"/>
              <a:t>Most Common</a:t>
            </a:r>
          </a:p>
          <a:p>
            <a:pPr lvl="1"/>
            <a:r>
              <a:rPr lang="en-US" altLang="en-US" sz="2000" dirty="0"/>
              <a:t>Simple Design</a:t>
            </a:r>
          </a:p>
          <a:p>
            <a:pPr lvl="1"/>
            <a:r>
              <a:rPr lang="en-US" altLang="en-US" sz="2000" dirty="0"/>
              <a:t>Inherent Fail Action</a:t>
            </a:r>
          </a:p>
          <a:p>
            <a:pPr lvl="1"/>
            <a:r>
              <a:rPr lang="en-US" altLang="en-US" sz="2000" dirty="0"/>
              <a:t>Very Reliable</a:t>
            </a:r>
          </a:p>
          <a:p>
            <a:pPr lvl="1"/>
            <a:r>
              <a:rPr lang="en-US" altLang="en-US" sz="2000" dirty="0"/>
              <a:t>Limited Stroke Length</a:t>
            </a:r>
          </a:p>
          <a:p>
            <a:pPr lvl="1"/>
            <a:r>
              <a:rPr lang="en-US" altLang="en-US" sz="2000" dirty="0"/>
              <a:t>Limited Maximum Force</a:t>
            </a:r>
          </a:p>
        </p:txBody>
      </p:sp>
      <p:sp>
        <p:nvSpPr>
          <p:cNvPr id="8" name="Content Placeholder 7">
            <a:extLst>
              <a:ext uri="{FF2B5EF4-FFF2-40B4-BE49-F238E27FC236}">
                <a16:creationId xmlns:a16="http://schemas.microsoft.com/office/drawing/2014/main" id="{5F7551CC-18D1-420A-843F-935A8DAC2AE8}"/>
              </a:ext>
            </a:extLst>
          </p:cNvPr>
          <p:cNvSpPr>
            <a:spLocks noGrp="1"/>
          </p:cNvSpPr>
          <p:nvPr>
            <p:ph sz="half" idx="2"/>
          </p:nvPr>
        </p:nvSpPr>
        <p:spPr>
          <a:xfrm>
            <a:off x="6095606" y="1789044"/>
            <a:ext cx="4645152" cy="3856382"/>
          </a:xfrm>
        </p:spPr>
        <p:txBody>
          <a:bodyPr/>
          <a:lstStyle/>
          <a:p>
            <a:r>
              <a:rPr lang="en-US" altLang="en-US" dirty="0"/>
              <a:t>Piston</a:t>
            </a:r>
          </a:p>
          <a:p>
            <a:pPr lvl="1"/>
            <a:r>
              <a:rPr lang="en-US" altLang="en-US" sz="2000" dirty="0"/>
              <a:t>High pressure capable</a:t>
            </a:r>
          </a:p>
          <a:p>
            <a:pPr lvl="1"/>
            <a:r>
              <a:rPr lang="en-US" altLang="en-US" sz="2000" dirty="0"/>
              <a:t>Highest thrust to size</a:t>
            </a:r>
          </a:p>
          <a:p>
            <a:pPr lvl="1"/>
            <a:r>
              <a:rPr lang="en-US" altLang="en-US" sz="2000" dirty="0"/>
              <a:t>Long Stroke Available</a:t>
            </a:r>
          </a:p>
          <a:p>
            <a:pPr lvl="1"/>
            <a:r>
              <a:rPr lang="en-US" altLang="en-US" sz="2000" dirty="0"/>
              <a:t>Fail Action</a:t>
            </a:r>
          </a:p>
          <a:p>
            <a:pPr lvl="2"/>
            <a:r>
              <a:rPr lang="en-US" altLang="en-US" sz="1800" dirty="0"/>
              <a:t>Special Spring Constructions</a:t>
            </a:r>
          </a:p>
          <a:p>
            <a:pPr lvl="2"/>
            <a:r>
              <a:rPr lang="en-US" altLang="en-US" sz="1800" dirty="0"/>
              <a:t>Trip Valve &amp; Volume Tanks</a:t>
            </a:r>
          </a:p>
          <a:p>
            <a:endParaRPr lang="en-US" dirty="0"/>
          </a:p>
        </p:txBody>
      </p:sp>
      <p:sp>
        <p:nvSpPr>
          <p:cNvPr id="4" name="Date Placeholder 3">
            <a:extLst>
              <a:ext uri="{FF2B5EF4-FFF2-40B4-BE49-F238E27FC236}">
                <a16:creationId xmlns:a16="http://schemas.microsoft.com/office/drawing/2014/main" id="{A96E6365-972C-431C-A7A7-11040BCC429D}"/>
              </a:ext>
            </a:extLst>
          </p:cNvPr>
          <p:cNvSpPr>
            <a:spLocks noGrp="1"/>
          </p:cNvSpPr>
          <p:nvPr>
            <p:ph type="dt" sz="half" idx="10"/>
          </p:nvPr>
        </p:nvSpPr>
        <p:spPr/>
        <p:txBody>
          <a:bodyPr/>
          <a:lstStyle/>
          <a:p>
            <a:fld id="{F67CCD85-BC29-489A-AA3D-92488EE09F4F}" type="datetime1">
              <a:rPr lang="en-US" sz="1200" smtClean="0"/>
              <a:t>2/22/2018</a:t>
            </a:fld>
            <a:endParaRPr lang="en-US" dirty="0"/>
          </a:p>
        </p:txBody>
      </p:sp>
      <p:sp>
        <p:nvSpPr>
          <p:cNvPr id="5" name="Footer Placeholder 4">
            <a:extLst>
              <a:ext uri="{FF2B5EF4-FFF2-40B4-BE49-F238E27FC236}">
                <a16:creationId xmlns:a16="http://schemas.microsoft.com/office/drawing/2014/main" id="{04DA404F-AEB8-4141-A06A-8A239B9DACAB}"/>
              </a:ext>
            </a:extLst>
          </p:cNvPr>
          <p:cNvSpPr>
            <a:spLocks noGrp="1"/>
          </p:cNvSpPr>
          <p:nvPr>
            <p:ph type="ftr" sz="quarter" idx="11"/>
          </p:nvPr>
        </p:nvSpPr>
        <p:spPr>
          <a:xfrm>
            <a:off x="1129166" y="330370"/>
            <a:ext cx="5938836" cy="309201"/>
          </a:xfrm>
        </p:spPr>
        <p:txBody>
          <a:bodyPr/>
          <a:lstStyle/>
          <a:p>
            <a:r>
              <a:rPr lang="en-US" sz="1200" dirty="0"/>
              <a:t>ICC Process Operations             ENGT-1320 Rev A</a:t>
            </a:r>
          </a:p>
        </p:txBody>
      </p:sp>
      <p:sp>
        <p:nvSpPr>
          <p:cNvPr id="6" name="Slide Number Placeholder 5">
            <a:extLst>
              <a:ext uri="{FF2B5EF4-FFF2-40B4-BE49-F238E27FC236}">
                <a16:creationId xmlns:a16="http://schemas.microsoft.com/office/drawing/2014/main" id="{69C6116A-CFE2-4BF0-B78D-11570A8581A1}"/>
              </a:ext>
            </a:extLst>
          </p:cNvPr>
          <p:cNvSpPr>
            <a:spLocks noGrp="1"/>
          </p:cNvSpPr>
          <p:nvPr>
            <p:ph type="sldNum" sz="quarter" idx="12"/>
          </p:nvPr>
        </p:nvSpPr>
        <p:spPr/>
        <p:txBody>
          <a:bodyPr/>
          <a:lstStyle/>
          <a:p>
            <a:fld id="{6D22F896-40B5-4ADD-8801-0D06FADFA095}" type="slidenum">
              <a:rPr lang="en-US" smtClean="0"/>
              <a:t>27</a:t>
            </a:fld>
            <a:endParaRPr lang="en-US" dirty="0"/>
          </a:p>
        </p:txBody>
      </p:sp>
    </p:spTree>
    <p:extLst>
      <p:ext uri="{BB962C8B-B14F-4D97-AF65-F5344CB8AC3E}">
        <p14:creationId xmlns:p14="http://schemas.microsoft.com/office/powerpoint/2010/main" val="2583085421"/>
      </p:ext>
    </p:extLst>
  </p:cSld>
  <p:clrMapOvr>
    <a:masterClrMapping/>
  </p:clrMapOvr>
  <p:transition spd="slow">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95849-7C87-4A85-96EA-11B2173B866B}"/>
              </a:ext>
            </a:extLst>
          </p:cNvPr>
          <p:cNvSpPr>
            <a:spLocks noGrp="1"/>
          </p:cNvSpPr>
          <p:nvPr>
            <p:ph type="title"/>
          </p:nvPr>
        </p:nvSpPr>
        <p:spPr/>
        <p:txBody>
          <a:bodyPr>
            <a:normAutofit/>
          </a:bodyPr>
          <a:lstStyle/>
          <a:p>
            <a:r>
              <a:rPr lang="en-US" dirty="0">
                <a:solidFill>
                  <a:schemeClr val="tx2">
                    <a:satMod val="130000"/>
                  </a:schemeClr>
                </a:solidFill>
              </a:rPr>
              <a:t>Actuator Sizing</a:t>
            </a:r>
            <a:endParaRPr lang="en-US" dirty="0"/>
          </a:p>
        </p:txBody>
      </p:sp>
      <p:sp>
        <p:nvSpPr>
          <p:cNvPr id="11" name="Content Placeholder 10">
            <a:extLst>
              <a:ext uri="{FF2B5EF4-FFF2-40B4-BE49-F238E27FC236}">
                <a16:creationId xmlns:a16="http://schemas.microsoft.com/office/drawing/2014/main" id="{E3C9EA03-1C1D-4968-8405-D40D5CA096A1}"/>
              </a:ext>
            </a:extLst>
          </p:cNvPr>
          <p:cNvSpPr>
            <a:spLocks noGrp="1"/>
          </p:cNvSpPr>
          <p:nvPr>
            <p:ph sz="half" idx="1"/>
          </p:nvPr>
        </p:nvSpPr>
        <p:spPr/>
        <p:txBody>
          <a:bodyPr/>
          <a:lstStyle/>
          <a:p>
            <a:r>
              <a:rPr lang="en-US" altLang="en-US" dirty="0"/>
              <a:t>Sliding Stem</a:t>
            </a:r>
          </a:p>
          <a:p>
            <a:pPr lvl="1"/>
            <a:r>
              <a:rPr lang="en-US" altLang="en-US" dirty="0"/>
              <a:t>Pressure Drop</a:t>
            </a:r>
          </a:p>
          <a:p>
            <a:pPr lvl="1"/>
            <a:r>
              <a:rPr lang="en-US" altLang="en-US" dirty="0"/>
              <a:t>Unbalance Area</a:t>
            </a:r>
          </a:p>
          <a:p>
            <a:pPr lvl="1"/>
            <a:r>
              <a:rPr lang="en-US" altLang="en-US" dirty="0"/>
              <a:t>Seat Load</a:t>
            </a:r>
          </a:p>
          <a:p>
            <a:pPr lvl="2"/>
            <a:r>
              <a:rPr lang="en-US" altLang="en-US" dirty="0"/>
              <a:t>Shutoff Class</a:t>
            </a:r>
          </a:p>
          <a:p>
            <a:pPr lvl="1"/>
            <a:r>
              <a:rPr lang="en-US" altLang="en-US" dirty="0"/>
              <a:t>Packing Friction</a:t>
            </a:r>
          </a:p>
          <a:p>
            <a:endParaRPr lang="en-US" dirty="0"/>
          </a:p>
        </p:txBody>
      </p:sp>
      <p:sp>
        <p:nvSpPr>
          <p:cNvPr id="12" name="Content Placeholder 11">
            <a:extLst>
              <a:ext uri="{FF2B5EF4-FFF2-40B4-BE49-F238E27FC236}">
                <a16:creationId xmlns:a16="http://schemas.microsoft.com/office/drawing/2014/main" id="{D88AA995-A1D3-4375-AF21-767DEF9692CF}"/>
              </a:ext>
            </a:extLst>
          </p:cNvPr>
          <p:cNvSpPr>
            <a:spLocks noGrp="1"/>
          </p:cNvSpPr>
          <p:nvPr>
            <p:ph sz="half" idx="2"/>
          </p:nvPr>
        </p:nvSpPr>
        <p:spPr/>
        <p:txBody>
          <a:bodyPr/>
          <a:lstStyle/>
          <a:p>
            <a:r>
              <a:rPr lang="en-US" altLang="en-US" dirty="0"/>
              <a:t>Rotary</a:t>
            </a:r>
          </a:p>
          <a:p>
            <a:pPr lvl="1"/>
            <a:r>
              <a:rPr lang="en-US" altLang="en-US" dirty="0"/>
              <a:t>Breakout Torque</a:t>
            </a:r>
          </a:p>
          <a:p>
            <a:pPr lvl="2"/>
            <a:r>
              <a:rPr lang="en-US" altLang="en-US" dirty="0"/>
              <a:t>Valve Type, Seal Design, Bearings &amp; DP</a:t>
            </a:r>
          </a:p>
          <a:p>
            <a:pPr lvl="1"/>
            <a:r>
              <a:rPr lang="en-US" altLang="en-US" dirty="0"/>
              <a:t>Dynamic Torque</a:t>
            </a:r>
          </a:p>
          <a:p>
            <a:pPr lvl="2"/>
            <a:r>
              <a:rPr lang="en-US" altLang="en-US" dirty="0"/>
              <a:t>Valve Type &amp; DP effective</a:t>
            </a:r>
          </a:p>
          <a:p>
            <a:endParaRPr lang="en-US" dirty="0"/>
          </a:p>
        </p:txBody>
      </p:sp>
      <p:sp>
        <p:nvSpPr>
          <p:cNvPr id="4" name="Date Placeholder 3">
            <a:extLst>
              <a:ext uri="{FF2B5EF4-FFF2-40B4-BE49-F238E27FC236}">
                <a16:creationId xmlns:a16="http://schemas.microsoft.com/office/drawing/2014/main" id="{671BEADA-E8F8-4516-BC42-71F51A12169D}"/>
              </a:ext>
            </a:extLst>
          </p:cNvPr>
          <p:cNvSpPr>
            <a:spLocks noGrp="1"/>
          </p:cNvSpPr>
          <p:nvPr>
            <p:ph type="dt" sz="half" idx="10"/>
          </p:nvPr>
        </p:nvSpPr>
        <p:spPr/>
        <p:txBody>
          <a:bodyPr/>
          <a:lstStyle/>
          <a:p>
            <a:fld id="{A0DB5A93-20AA-4C84-8C67-B2E8A239EFDB}" type="datetime1">
              <a:rPr lang="en-US" sz="1200" smtClean="0"/>
              <a:t>2/22/2018</a:t>
            </a:fld>
            <a:endParaRPr lang="en-US" dirty="0"/>
          </a:p>
        </p:txBody>
      </p:sp>
      <p:sp>
        <p:nvSpPr>
          <p:cNvPr id="5" name="Footer Placeholder 4">
            <a:extLst>
              <a:ext uri="{FF2B5EF4-FFF2-40B4-BE49-F238E27FC236}">
                <a16:creationId xmlns:a16="http://schemas.microsoft.com/office/drawing/2014/main" id="{901A7BF5-06A6-4E98-BC50-7FE1BD12EFFA}"/>
              </a:ext>
            </a:extLst>
          </p:cNvPr>
          <p:cNvSpPr>
            <a:spLocks noGrp="1"/>
          </p:cNvSpPr>
          <p:nvPr>
            <p:ph type="ftr" sz="quarter" idx="11"/>
          </p:nvPr>
        </p:nvSpPr>
        <p:spPr/>
        <p:txBody>
          <a:bodyPr/>
          <a:lstStyle/>
          <a:p>
            <a:r>
              <a:rPr lang="en-US" sz="1200" dirty="0"/>
              <a:t>ICC Process Operations             ENGT-1320 Rev A</a:t>
            </a:r>
          </a:p>
        </p:txBody>
      </p:sp>
      <p:sp>
        <p:nvSpPr>
          <p:cNvPr id="6" name="Slide Number Placeholder 5">
            <a:extLst>
              <a:ext uri="{FF2B5EF4-FFF2-40B4-BE49-F238E27FC236}">
                <a16:creationId xmlns:a16="http://schemas.microsoft.com/office/drawing/2014/main" id="{BF4FF054-9517-4439-82B5-E484E5D4936B}"/>
              </a:ext>
            </a:extLst>
          </p:cNvPr>
          <p:cNvSpPr>
            <a:spLocks noGrp="1"/>
          </p:cNvSpPr>
          <p:nvPr>
            <p:ph type="sldNum" sz="quarter" idx="12"/>
          </p:nvPr>
        </p:nvSpPr>
        <p:spPr/>
        <p:txBody>
          <a:bodyPr/>
          <a:lstStyle/>
          <a:p>
            <a:fld id="{6D22F896-40B5-4ADD-8801-0D06FADFA095}" type="slidenum">
              <a:rPr lang="en-US" smtClean="0"/>
              <a:t>28</a:t>
            </a:fld>
            <a:endParaRPr lang="en-US" dirty="0"/>
          </a:p>
        </p:txBody>
      </p:sp>
    </p:spTree>
    <p:extLst>
      <p:ext uri="{BB962C8B-B14F-4D97-AF65-F5344CB8AC3E}">
        <p14:creationId xmlns:p14="http://schemas.microsoft.com/office/powerpoint/2010/main" val="1572833118"/>
      </p:ext>
    </p:extLst>
  </p:cSld>
  <p:clrMapOvr>
    <a:masterClrMapping/>
  </p:clrMapOvr>
  <p:transition spd="slow">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F923E2-592D-4272-8675-D39ED3DDA8B0}"/>
              </a:ext>
            </a:extLst>
          </p:cNvPr>
          <p:cNvSpPr>
            <a:spLocks noGrp="1"/>
          </p:cNvSpPr>
          <p:nvPr>
            <p:ph type="title"/>
          </p:nvPr>
        </p:nvSpPr>
        <p:spPr>
          <a:xfrm>
            <a:off x="1130270" y="953325"/>
            <a:ext cx="9603275" cy="652192"/>
          </a:xfrm>
        </p:spPr>
        <p:txBody>
          <a:bodyPr/>
          <a:lstStyle/>
          <a:p>
            <a:r>
              <a:rPr lang="en-US" dirty="0"/>
              <a:t>The Positioner</a:t>
            </a:r>
          </a:p>
        </p:txBody>
      </p:sp>
      <p:sp>
        <p:nvSpPr>
          <p:cNvPr id="3" name="Content Placeholder 2">
            <a:extLst>
              <a:ext uri="{FF2B5EF4-FFF2-40B4-BE49-F238E27FC236}">
                <a16:creationId xmlns:a16="http://schemas.microsoft.com/office/drawing/2014/main" id="{BD289A86-4584-4464-A8E9-9DEF86445290}"/>
              </a:ext>
            </a:extLst>
          </p:cNvPr>
          <p:cNvSpPr>
            <a:spLocks noGrp="1"/>
          </p:cNvSpPr>
          <p:nvPr>
            <p:ph idx="1"/>
          </p:nvPr>
        </p:nvSpPr>
        <p:spPr>
          <a:xfrm>
            <a:off x="1130270" y="1605518"/>
            <a:ext cx="4675107" cy="4189226"/>
          </a:xfrm>
        </p:spPr>
        <p:txBody>
          <a:bodyPr>
            <a:normAutofit fontScale="92500"/>
          </a:bodyPr>
          <a:lstStyle/>
          <a:p>
            <a:r>
              <a:rPr lang="en-US" altLang="en-US" sz="2400" dirty="0"/>
              <a:t>Three Types</a:t>
            </a:r>
          </a:p>
          <a:p>
            <a:pPr lvl="1"/>
            <a:r>
              <a:rPr lang="en-US" altLang="en-US" sz="2000" dirty="0"/>
              <a:t>Pneumatic</a:t>
            </a:r>
          </a:p>
          <a:p>
            <a:pPr lvl="1"/>
            <a:r>
              <a:rPr lang="en-US" altLang="en-US" sz="2000" dirty="0"/>
              <a:t>Electro-pneumatic</a:t>
            </a:r>
          </a:p>
          <a:p>
            <a:pPr lvl="1"/>
            <a:r>
              <a:rPr lang="en-US" altLang="en-US" sz="2000" dirty="0"/>
              <a:t>Digital</a:t>
            </a:r>
          </a:p>
          <a:p>
            <a:r>
              <a:rPr lang="en-US" altLang="en-US" sz="2400" dirty="0"/>
              <a:t>Provides mechanical feedback to ensure accurate control.</a:t>
            </a:r>
          </a:p>
          <a:p>
            <a:pPr lvl="1"/>
            <a:r>
              <a:rPr lang="en-US" altLang="en-US" sz="2000" dirty="0"/>
              <a:t>Increases reliability</a:t>
            </a:r>
          </a:p>
          <a:p>
            <a:pPr lvl="1"/>
            <a:r>
              <a:rPr lang="en-US" altLang="en-US" sz="2000" dirty="0"/>
              <a:t>Increases dependability</a:t>
            </a:r>
          </a:p>
          <a:p>
            <a:pPr lvl="1"/>
            <a:r>
              <a:rPr lang="en-US" altLang="en-US" sz="2000" dirty="0"/>
              <a:t>Increases wear life</a:t>
            </a:r>
          </a:p>
          <a:p>
            <a:endParaRPr lang="en-US" dirty="0"/>
          </a:p>
        </p:txBody>
      </p:sp>
      <p:sp>
        <p:nvSpPr>
          <p:cNvPr id="4" name="Date Placeholder 3">
            <a:extLst>
              <a:ext uri="{FF2B5EF4-FFF2-40B4-BE49-F238E27FC236}">
                <a16:creationId xmlns:a16="http://schemas.microsoft.com/office/drawing/2014/main" id="{B8C78BE6-FEAD-4435-A1D8-72EA2A199982}"/>
              </a:ext>
            </a:extLst>
          </p:cNvPr>
          <p:cNvSpPr>
            <a:spLocks noGrp="1"/>
          </p:cNvSpPr>
          <p:nvPr>
            <p:ph type="dt" sz="half" idx="10"/>
          </p:nvPr>
        </p:nvSpPr>
        <p:spPr/>
        <p:txBody>
          <a:bodyPr/>
          <a:lstStyle/>
          <a:p>
            <a:fld id="{A484C465-DDEB-42A7-BE7E-73D79E9C5433}" type="datetime1">
              <a:rPr lang="en-US" smtClean="0"/>
              <a:t>2/22/2018</a:t>
            </a:fld>
            <a:endParaRPr lang="en-US" dirty="0"/>
          </a:p>
        </p:txBody>
      </p:sp>
      <p:sp>
        <p:nvSpPr>
          <p:cNvPr id="5" name="Footer Placeholder 4">
            <a:extLst>
              <a:ext uri="{FF2B5EF4-FFF2-40B4-BE49-F238E27FC236}">
                <a16:creationId xmlns:a16="http://schemas.microsoft.com/office/drawing/2014/main" id="{8D3BFDC3-1CC2-4D4C-B7A8-F502D92020A5}"/>
              </a:ext>
            </a:extLst>
          </p:cNvPr>
          <p:cNvSpPr>
            <a:spLocks noGrp="1"/>
          </p:cNvSpPr>
          <p:nvPr>
            <p:ph type="ftr" sz="quarter" idx="11"/>
          </p:nvPr>
        </p:nvSpPr>
        <p:spPr/>
        <p:txBody>
          <a:bodyPr/>
          <a:lstStyle/>
          <a:p>
            <a:r>
              <a:rPr lang="en-US" dirty="0"/>
              <a:t>ICC Process Operations             ENGT-1320 Rev A</a:t>
            </a:r>
          </a:p>
        </p:txBody>
      </p:sp>
      <p:sp>
        <p:nvSpPr>
          <p:cNvPr id="6" name="Slide Number Placeholder 5">
            <a:extLst>
              <a:ext uri="{FF2B5EF4-FFF2-40B4-BE49-F238E27FC236}">
                <a16:creationId xmlns:a16="http://schemas.microsoft.com/office/drawing/2014/main" id="{E0481B50-6E2A-4AD2-B192-D4885465488B}"/>
              </a:ext>
            </a:extLst>
          </p:cNvPr>
          <p:cNvSpPr>
            <a:spLocks noGrp="1"/>
          </p:cNvSpPr>
          <p:nvPr>
            <p:ph type="sldNum" sz="quarter" idx="12"/>
          </p:nvPr>
        </p:nvSpPr>
        <p:spPr/>
        <p:txBody>
          <a:bodyPr/>
          <a:lstStyle/>
          <a:p>
            <a:fld id="{6D22F896-40B5-4ADD-8801-0D06FADFA095}" type="slidenum">
              <a:rPr lang="en-US" smtClean="0"/>
              <a:t>29</a:t>
            </a:fld>
            <a:endParaRPr lang="en-US" dirty="0"/>
          </a:p>
        </p:txBody>
      </p:sp>
      <p:pic>
        <p:nvPicPr>
          <p:cNvPr id="7" name="Picture 4" descr="W6046L">
            <a:extLst>
              <a:ext uri="{FF2B5EF4-FFF2-40B4-BE49-F238E27FC236}">
                <a16:creationId xmlns:a16="http://schemas.microsoft.com/office/drawing/2014/main" id="{F67C68BA-6CCA-4888-AB15-A4C00D9DFFE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84358" y="3239325"/>
            <a:ext cx="2016125"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5" descr="W6045L">
            <a:extLst>
              <a:ext uri="{FF2B5EF4-FFF2-40B4-BE49-F238E27FC236}">
                <a16:creationId xmlns:a16="http://schemas.microsoft.com/office/drawing/2014/main" id="{CC73C9E5-308E-4394-B36E-EC7823CC794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84358" y="953325"/>
            <a:ext cx="1990725"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9" name="Object 7">
            <a:extLst>
              <a:ext uri="{FF2B5EF4-FFF2-40B4-BE49-F238E27FC236}">
                <a16:creationId xmlns:a16="http://schemas.microsoft.com/office/drawing/2014/main" id="{FF1EE517-C4C3-4D78-8B45-58F6EADAB218}"/>
              </a:ext>
            </a:extLst>
          </p:cNvPr>
          <p:cNvGraphicFramePr>
            <a:graphicFrameLocks noChangeAspect="1"/>
          </p:cNvGraphicFramePr>
          <p:nvPr>
            <p:extLst>
              <p:ext uri="{D42A27DB-BD31-4B8C-83A1-F6EECF244321}">
                <p14:modId xmlns:p14="http://schemas.microsoft.com/office/powerpoint/2010/main" val="2244929844"/>
              </p:ext>
            </p:extLst>
          </p:nvPr>
        </p:nvGraphicFramePr>
        <p:xfrm>
          <a:off x="7965558" y="2248725"/>
          <a:ext cx="2062163" cy="2133600"/>
        </p:xfrm>
        <a:graphic>
          <a:graphicData uri="http://schemas.openxmlformats.org/presentationml/2006/ole">
            <mc:AlternateContent xmlns:mc="http://schemas.openxmlformats.org/markup-compatibility/2006">
              <mc:Choice xmlns:v="urn:schemas-microsoft-com:vml" Requires="v">
                <p:oleObj spid="_x0000_s2075" name="Bitmap Image" r:id="rId5" imgW="3866667" imgH="4001058" progId="PBrush">
                  <p:embed/>
                </p:oleObj>
              </mc:Choice>
              <mc:Fallback>
                <p:oleObj name="Bitmap Image" r:id="rId5" imgW="3866667" imgH="4001058" progId="PBrush">
                  <p:embed/>
                  <p:pic>
                    <p:nvPicPr>
                      <p:cNvPr id="37894" name="Object 7">
                        <a:extLst>
                          <a:ext uri="{FF2B5EF4-FFF2-40B4-BE49-F238E27FC236}">
                            <a16:creationId xmlns:a16="http://schemas.microsoft.com/office/drawing/2014/main" id="{51283165-5878-46BE-9850-B74F566EEC6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65558" y="2248725"/>
                        <a:ext cx="2062163" cy="2133600"/>
                      </a:xfrm>
                      <a:prstGeom prst="rect">
                        <a:avLst/>
                      </a:prstGeom>
                      <a:noFill/>
                      <a:ln>
                        <a:noFill/>
                      </a:ln>
                      <a:effectLst/>
                      <a:extLst>
                        <a:ext uri="{909E8E84-426E-40DD-AFC4-6F175D3DCCD1}">
                          <a14:hiddenFill xmlns:a14="http://schemas.microsoft.com/office/drawing/2010/main">
                            <a:solidFill>
                              <a:srgbClr val="96969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07763" dir="2700000" algn="ctr" rotWithShape="0">
                                <a:srgbClr val="969696"/>
                              </a:outerShdw>
                            </a:effectLst>
                          </a14:hiddenEffects>
                        </a:ext>
                      </a:extLst>
                    </p:spPr>
                  </p:pic>
                </p:oleObj>
              </mc:Fallback>
            </mc:AlternateContent>
          </a:graphicData>
        </a:graphic>
      </p:graphicFrame>
    </p:spTree>
    <p:extLst>
      <p:ext uri="{BB962C8B-B14F-4D97-AF65-F5344CB8AC3E}">
        <p14:creationId xmlns:p14="http://schemas.microsoft.com/office/powerpoint/2010/main" val="1698476574"/>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66A73B-A3BD-4EF4-A06B-0B1779B18314}"/>
              </a:ext>
            </a:extLst>
          </p:cNvPr>
          <p:cNvSpPr>
            <a:spLocks noGrp="1"/>
          </p:cNvSpPr>
          <p:nvPr>
            <p:ph type="title"/>
          </p:nvPr>
        </p:nvSpPr>
        <p:spPr/>
        <p:txBody>
          <a:bodyPr/>
          <a:lstStyle/>
          <a:p>
            <a:r>
              <a:rPr lang="en-US" dirty="0">
                <a:solidFill>
                  <a:schemeClr val="tx2">
                    <a:satMod val="130000"/>
                  </a:schemeClr>
                </a:solidFill>
              </a:rPr>
              <a:t>Purpose of a Control Valve?</a:t>
            </a:r>
            <a:endParaRPr lang="en-US" dirty="0"/>
          </a:p>
        </p:txBody>
      </p:sp>
      <p:sp>
        <p:nvSpPr>
          <p:cNvPr id="3" name="Content Placeholder 2">
            <a:extLst>
              <a:ext uri="{FF2B5EF4-FFF2-40B4-BE49-F238E27FC236}">
                <a16:creationId xmlns:a16="http://schemas.microsoft.com/office/drawing/2014/main" id="{E149EDE7-82A7-4E5A-A2BE-F3DEE32B8F0B}"/>
              </a:ext>
            </a:extLst>
          </p:cNvPr>
          <p:cNvSpPr>
            <a:spLocks noGrp="1"/>
          </p:cNvSpPr>
          <p:nvPr>
            <p:ph idx="1"/>
          </p:nvPr>
        </p:nvSpPr>
        <p:spPr>
          <a:xfrm>
            <a:off x="1130270" y="1637414"/>
            <a:ext cx="9603275" cy="4082902"/>
          </a:xfrm>
        </p:spPr>
        <p:txBody>
          <a:bodyPr>
            <a:normAutofit fontScale="85000" lnSpcReduction="20000"/>
          </a:bodyPr>
          <a:lstStyle/>
          <a:p>
            <a:pPr marL="365760" indent="-283464">
              <a:buFont typeface="Wingdings 2"/>
              <a:buChar char=""/>
              <a:defRPr/>
            </a:pPr>
            <a:r>
              <a:rPr lang="en-US" sz="2800" dirty="0"/>
              <a:t>First ask yourself:</a:t>
            </a:r>
          </a:p>
          <a:p>
            <a:pPr marL="640398" lvl="1" indent="-283464">
              <a:buFont typeface="Wingdings 2"/>
              <a:buChar char=""/>
              <a:defRPr/>
            </a:pPr>
            <a:r>
              <a:rPr lang="en-US" sz="2400" dirty="0"/>
              <a:t>What is a Control Loop?</a:t>
            </a:r>
          </a:p>
          <a:p>
            <a:pPr marL="365760" indent="-283464">
              <a:buFont typeface="Wingdings 2"/>
              <a:buChar char=""/>
              <a:defRPr/>
            </a:pPr>
            <a:r>
              <a:rPr lang="en-US" sz="2800" dirty="0"/>
              <a:t>A Control Loop is:</a:t>
            </a:r>
          </a:p>
          <a:p>
            <a:pPr marL="640080" lvl="1" indent="-237744">
              <a:buFont typeface="Verdana"/>
              <a:buChar char="◦"/>
              <a:defRPr/>
            </a:pPr>
            <a:r>
              <a:rPr lang="en-US" sz="2400" dirty="0"/>
              <a:t>A system of sensors, controllers and final control element (typically a control valve) whose purpose is to maintain a given process variable within a required operating range.</a:t>
            </a:r>
            <a:endParaRPr lang="en-US" dirty="0"/>
          </a:p>
          <a:p>
            <a:pPr marL="640080" lvl="1" indent="-237744">
              <a:buFont typeface="Verdana"/>
              <a:buChar char="◦"/>
              <a:defRPr/>
            </a:pPr>
            <a:r>
              <a:rPr lang="en-US" sz="2400" b="1" i="1" u="sng" dirty="0">
                <a:solidFill>
                  <a:srgbClr val="FF0000"/>
                </a:solidFill>
                <a:effectLst>
                  <a:outerShdw blurRad="38100" dist="38100" dir="2700000" algn="tl">
                    <a:srgbClr val="000000">
                      <a:alpha val="43137"/>
                    </a:srgbClr>
                  </a:outerShdw>
                </a:effectLst>
              </a:rPr>
              <a:t>To remove or minimize process variability induced from any number of disturbances</a:t>
            </a:r>
          </a:p>
          <a:p>
            <a:pPr marL="365442" indent="-237744">
              <a:buFont typeface="Verdana"/>
              <a:buChar char="◦"/>
              <a:defRPr/>
            </a:pPr>
            <a:r>
              <a:rPr lang="en-US" sz="2800" dirty="0">
                <a:solidFill>
                  <a:srgbClr val="FF0000"/>
                </a:solidFill>
              </a:rPr>
              <a:t>Sad Side Note:</a:t>
            </a:r>
            <a:endParaRPr lang="en-US" sz="2400" i="1" u="sng" dirty="0"/>
          </a:p>
          <a:p>
            <a:pPr marL="640080" lvl="1" indent="-237744">
              <a:buFont typeface="Verdana"/>
              <a:buChar char="◦"/>
              <a:defRPr/>
            </a:pPr>
            <a:r>
              <a:rPr lang="en-US" sz="2600" i="1" u="sng" dirty="0"/>
              <a:t>~60% of control loops fail to perform their primary function!</a:t>
            </a:r>
          </a:p>
          <a:p>
            <a:endParaRPr lang="en-US" dirty="0"/>
          </a:p>
        </p:txBody>
      </p:sp>
      <p:sp>
        <p:nvSpPr>
          <p:cNvPr id="4" name="Date Placeholder 3">
            <a:extLst>
              <a:ext uri="{FF2B5EF4-FFF2-40B4-BE49-F238E27FC236}">
                <a16:creationId xmlns:a16="http://schemas.microsoft.com/office/drawing/2014/main" id="{F8BB13B5-76E6-453E-9FF5-8CEFCC61078F}"/>
              </a:ext>
            </a:extLst>
          </p:cNvPr>
          <p:cNvSpPr>
            <a:spLocks noGrp="1"/>
          </p:cNvSpPr>
          <p:nvPr>
            <p:ph type="dt" sz="half" idx="10"/>
          </p:nvPr>
        </p:nvSpPr>
        <p:spPr/>
        <p:txBody>
          <a:bodyPr/>
          <a:lstStyle/>
          <a:p>
            <a:fld id="{404E477A-7F14-489D-BEA5-F480FD75254A}" type="datetime1">
              <a:rPr lang="en-US" smtClean="0"/>
              <a:t>2/22/2018</a:t>
            </a:fld>
            <a:endParaRPr lang="en-US" dirty="0"/>
          </a:p>
        </p:txBody>
      </p:sp>
      <p:sp>
        <p:nvSpPr>
          <p:cNvPr id="5" name="Footer Placeholder 4">
            <a:extLst>
              <a:ext uri="{FF2B5EF4-FFF2-40B4-BE49-F238E27FC236}">
                <a16:creationId xmlns:a16="http://schemas.microsoft.com/office/drawing/2014/main" id="{E9636040-E409-4186-8C7A-FF02E3D396F2}"/>
              </a:ext>
            </a:extLst>
          </p:cNvPr>
          <p:cNvSpPr>
            <a:spLocks noGrp="1"/>
          </p:cNvSpPr>
          <p:nvPr>
            <p:ph type="ftr" sz="quarter" idx="11"/>
          </p:nvPr>
        </p:nvSpPr>
        <p:spPr/>
        <p:txBody>
          <a:bodyPr/>
          <a:lstStyle/>
          <a:p>
            <a:r>
              <a:rPr lang="en-US"/>
              <a:t>ICC Process Operations             ENGT-1320 Rev A</a:t>
            </a:r>
            <a:endParaRPr lang="en-US" dirty="0"/>
          </a:p>
        </p:txBody>
      </p:sp>
      <p:sp>
        <p:nvSpPr>
          <p:cNvPr id="6" name="Slide Number Placeholder 5">
            <a:extLst>
              <a:ext uri="{FF2B5EF4-FFF2-40B4-BE49-F238E27FC236}">
                <a16:creationId xmlns:a16="http://schemas.microsoft.com/office/drawing/2014/main" id="{C1255C69-929C-4994-9CF9-84A2E3B624F6}"/>
              </a:ext>
            </a:extLst>
          </p:cNvPr>
          <p:cNvSpPr>
            <a:spLocks noGrp="1"/>
          </p:cNvSpPr>
          <p:nvPr>
            <p:ph type="sldNum" sz="quarter" idx="12"/>
          </p:nvPr>
        </p:nvSpPr>
        <p:spPr/>
        <p:txBody>
          <a:bodyPr/>
          <a:lstStyle/>
          <a:p>
            <a:fld id="{6D22F896-40B5-4ADD-8801-0D06FADFA095}" type="slidenum">
              <a:rPr lang="en-US" smtClean="0"/>
              <a:t>3</a:t>
            </a:fld>
            <a:endParaRPr lang="en-US" dirty="0"/>
          </a:p>
        </p:txBody>
      </p:sp>
    </p:spTree>
    <p:extLst>
      <p:ext uri="{BB962C8B-B14F-4D97-AF65-F5344CB8AC3E}">
        <p14:creationId xmlns:p14="http://schemas.microsoft.com/office/powerpoint/2010/main" val="80600537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par>
                                <p:cTn id="18" presetID="16" presetClass="entr" presetSubtype="21"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barn(inVertical)">
                                      <p:cBhvr>
                                        <p:cTn id="20" dur="500"/>
                                        <p:tgtEl>
                                          <p:spTgt spid="3">
                                            <p:txEl>
                                              <p:pRg st="3" end="3"/>
                                            </p:txEl>
                                          </p:spTgt>
                                        </p:tgtEl>
                                      </p:cBhvr>
                                    </p:animEffect>
                                  </p:childTnLst>
                                </p:cTn>
                              </p:par>
                              <p:par>
                                <p:cTn id="21" presetID="16" presetClass="entr" presetSubtype="21"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barn(inVertical)">
                                      <p:cBhvr>
                                        <p:cTn id="23" dur="50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1" presetClass="entr" presetSubtype="1" fill="hold"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wheel(1)">
                                      <p:cBhvr>
                                        <p:cTn id="28" dur="2000"/>
                                        <p:tgtEl>
                                          <p:spTgt spid="3">
                                            <p:txEl>
                                              <p:pRg st="5" end="5"/>
                                            </p:txEl>
                                          </p:spTgt>
                                        </p:tgtEl>
                                      </p:cBhvr>
                                    </p:animEffect>
                                  </p:childTnLst>
                                </p:cTn>
                              </p:par>
                              <p:par>
                                <p:cTn id="29" presetID="21" presetClass="entr" presetSubtype="1"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wheel(1)">
                                      <p:cBhvr>
                                        <p:cTn id="31"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8703" name="Rectangle 111">
            <a:extLst>
              <a:ext uri="{FF2B5EF4-FFF2-40B4-BE49-F238E27FC236}">
                <a16:creationId xmlns:a16="http://schemas.microsoft.com/office/drawing/2014/main" id="{E53BC5D9-1978-4143-9632-3692B23E3351}"/>
              </a:ext>
            </a:extLst>
          </p:cNvPr>
          <p:cNvSpPr>
            <a:spLocks noGrp="1" noChangeArrowheads="1"/>
          </p:cNvSpPr>
          <p:nvPr>
            <p:ph type="title"/>
          </p:nvPr>
        </p:nvSpPr>
        <p:spPr/>
        <p:txBody>
          <a:bodyPr/>
          <a:lstStyle/>
          <a:p>
            <a:pPr>
              <a:defRPr/>
            </a:pPr>
            <a:r>
              <a:rPr lang="en-US">
                <a:solidFill>
                  <a:schemeClr val="tx2">
                    <a:satMod val="130000"/>
                  </a:schemeClr>
                </a:solidFill>
              </a:rPr>
              <a:t>Why do we size control valves?</a:t>
            </a:r>
          </a:p>
        </p:txBody>
      </p:sp>
      <p:sp>
        <p:nvSpPr>
          <p:cNvPr id="238704" name="Rectangle 112">
            <a:extLst>
              <a:ext uri="{FF2B5EF4-FFF2-40B4-BE49-F238E27FC236}">
                <a16:creationId xmlns:a16="http://schemas.microsoft.com/office/drawing/2014/main" id="{B6B80A93-74E2-4C04-94C8-1D66D901A008}"/>
              </a:ext>
            </a:extLst>
          </p:cNvPr>
          <p:cNvSpPr>
            <a:spLocks noGrp="1"/>
          </p:cNvSpPr>
          <p:nvPr>
            <p:ph type="body" idx="1"/>
          </p:nvPr>
        </p:nvSpPr>
        <p:spPr>
          <a:xfrm>
            <a:off x="2209800" y="1828801"/>
            <a:ext cx="4414838" cy="4073525"/>
          </a:xfrm>
        </p:spPr>
        <p:txBody>
          <a:bodyPr/>
          <a:lstStyle/>
          <a:p>
            <a:pPr eaLnBrk="1" hangingPunct="1"/>
            <a:r>
              <a:rPr lang="en-US" altLang="en-US" sz="2400"/>
              <a:t> Economics</a:t>
            </a:r>
          </a:p>
          <a:p>
            <a:pPr eaLnBrk="1" hangingPunct="1"/>
            <a:r>
              <a:rPr lang="en-US" altLang="en-US" sz="2400"/>
              <a:t> Controllability</a:t>
            </a:r>
          </a:p>
          <a:p>
            <a:pPr eaLnBrk="1" hangingPunct="1"/>
            <a:r>
              <a:rPr lang="en-US" altLang="en-US" sz="2400"/>
              <a:t>The right valve for the best performance. </a:t>
            </a:r>
          </a:p>
        </p:txBody>
      </p:sp>
      <p:pic>
        <p:nvPicPr>
          <p:cNvPr id="41988" name="Picture 115" descr="ET DVC">
            <a:extLst>
              <a:ext uri="{FF2B5EF4-FFF2-40B4-BE49-F238E27FC236}">
                <a16:creationId xmlns:a16="http://schemas.microsoft.com/office/drawing/2014/main" id="{DC7FB1C0-8A35-4188-91AB-62259EEA743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02754" y="992981"/>
            <a:ext cx="2352675" cy="487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Date Placeholder 1">
            <a:extLst>
              <a:ext uri="{FF2B5EF4-FFF2-40B4-BE49-F238E27FC236}">
                <a16:creationId xmlns:a16="http://schemas.microsoft.com/office/drawing/2014/main" id="{FDFC29AB-62CB-42DF-8632-6A36F6D6DA27}"/>
              </a:ext>
            </a:extLst>
          </p:cNvPr>
          <p:cNvSpPr>
            <a:spLocks noGrp="1"/>
          </p:cNvSpPr>
          <p:nvPr>
            <p:ph type="dt" sz="quarter" idx="10"/>
          </p:nvPr>
        </p:nvSpPr>
        <p:spPr/>
        <p:txBody>
          <a:bodyPr/>
          <a:lstStyle/>
          <a:p>
            <a:pPr>
              <a:defRPr/>
            </a:pPr>
            <a:fld id="{4ACD3DE5-18E8-4948-8068-2EAC07067C86}" type="datetime1">
              <a:rPr lang="en-US" smtClean="0"/>
              <a:t>2/22/2018</a:t>
            </a:fld>
            <a:endParaRPr lang="en-US"/>
          </a:p>
        </p:txBody>
      </p:sp>
      <p:sp>
        <p:nvSpPr>
          <p:cNvPr id="3" name="Footer Placeholder 2">
            <a:extLst>
              <a:ext uri="{FF2B5EF4-FFF2-40B4-BE49-F238E27FC236}">
                <a16:creationId xmlns:a16="http://schemas.microsoft.com/office/drawing/2014/main" id="{6D714068-89C6-4951-BF9E-8A99BFA7EC0F}"/>
              </a:ext>
            </a:extLst>
          </p:cNvPr>
          <p:cNvSpPr>
            <a:spLocks noGrp="1"/>
          </p:cNvSpPr>
          <p:nvPr>
            <p:ph type="ftr" sz="quarter" idx="11"/>
          </p:nvPr>
        </p:nvSpPr>
        <p:spPr/>
        <p:txBody>
          <a:bodyPr/>
          <a:lstStyle/>
          <a:p>
            <a:pPr>
              <a:defRPr/>
            </a:pPr>
            <a:r>
              <a:rPr lang="en-US"/>
              <a:t>ICC Process Operations             ENGT-1320 Rev A</a:t>
            </a:r>
          </a:p>
        </p:txBody>
      </p:sp>
      <p:sp>
        <p:nvSpPr>
          <p:cNvPr id="41991" name="Slide Number Placeholder 3">
            <a:extLst>
              <a:ext uri="{FF2B5EF4-FFF2-40B4-BE49-F238E27FC236}">
                <a16:creationId xmlns:a16="http://schemas.microsoft.com/office/drawing/2014/main" id="{B927470B-EFB1-498D-810B-DA47874E93FF}"/>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55C55EF-5897-4D6F-B840-0C35C0F3C19F}" type="slidenum">
              <a:rPr lang="en-US" altLang="en-US" smtClean="0">
                <a:solidFill>
                  <a:srgbClr val="B5A788"/>
                </a:solidFill>
                <a:latin typeface="Gill Sans MT" panose="020B0502020104020203" pitchFamily="34" charset="0"/>
              </a:rPr>
              <a:pPr/>
              <a:t>30</a:t>
            </a:fld>
            <a:endParaRPr lang="en-US" altLang="en-US">
              <a:solidFill>
                <a:srgbClr val="B5A788"/>
              </a:solidFill>
              <a:latin typeface="Gill Sans MT" panose="020B0502020104020203" pitchFamily="34" charset="0"/>
            </a:endParaRPr>
          </a:p>
        </p:txBody>
      </p:sp>
    </p:spTree>
    <p:extLst>
      <p:ext uri="{BB962C8B-B14F-4D97-AF65-F5344CB8AC3E}">
        <p14:creationId xmlns:p14="http://schemas.microsoft.com/office/powerpoint/2010/main" val="197918710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8704">
                                            <p:txEl>
                                              <p:pRg st="0" end="0"/>
                                            </p:txEl>
                                          </p:spTgt>
                                        </p:tgtEl>
                                        <p:attrNameLst>
                                          <p:attrName>style.visibility</p:attrName>
                                        </p:attrNameLst>
                                      </p:cBhvr>
                                      <p:to>
                                        <p:strVal val="visible"/>
                                      </p:to>
                                    </p:set>
                                    <p:anim calcmode="lin" valueType="num">
                                      <p:cBhvr additive="base">
                                        <p:cTn id="7" dur="500" fill="hold"/>
                                        <p:tgtEl>
                                          <p:spTgt spid="23870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3870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38704">
                                            <p:txEl>
                                              <p:pRg st="1" end="1"/>
                                            </p:txEl>
                                          </p:spTgt>
                                        </p:tgtEl>
                                        <p:attrNameLst>
                                          <p:attrName>style.visibility</p:attrName>
                                        </p:attrNameLst>
                                      </p:cBhvr>
                                      <p:to>
                                        <p:strVal val="visible"/>
                                      </p:to>
                                    </p:set>
                                    <p:anim calcmode="lin" valueType="num">
                                      <p:cBhvr additive="base">
                                        <p:cTn id="13" dur="500" fill="hold"/>
                                        <p:tgtEl>
                                          <p:spTgt spid="238704">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38704">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38704">
                                            <p:txEl>
                                              <p:pRg st="2" end="2"/>
                                            </p:txEl>
                                          </p:spTgt>
                                        </p:tgtEl>
                                        <p:attrNameLst>
                                          <p:attrName>style.visibility</p:attrName>
                                        </p:attrNameLst>
                                      </p:cBhvr>
                                      <p:to>
                                        <p:strVal val="visible"/>
                                      </p:to>
                                    </p:set>
                                    <p:anim calcmode="lin" valueType="num">
                                      <p:cBhvr additive="base">
                                        <p:cTn id="19" dur="500" fill="hold"/>
                                        <p:tgtEl>
                                          <p:spTgt spid="238704">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38704">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8704" grpId="0" build="p"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3570" name="Rectangle 2">
            <a:extLst>
              <a:ext uri="{FF2B5EF4-FFF2-40B4-BE49-F238E27FC236}">
                <a16:creationId xmlns:a16="http://schemas.microsoft.com/office/drawing/2014/main" id="{ED475C77-F5DA-4518-B6D1-C262D2F983F1}"/>
              </a:ext>
            </a:extLst>
          </p:cNvPr>
          <p:cNvSpPr>
            <a:spLocks noGrp="1" noChangeArrowheads="1"/>
          </p:cNvSpPr>
          <p:nvPr>
            <p:ph type="title"/>
          </p:nvPr>
        </p:nvSpPr>
        <p:spPr/>
        <p:txBody>
          <a:bodyPr/>
          <a:lstStyle/>
          <a:p>
            <a:pPr>
              <a:defRPr/>
            </a:pPr>
            <a:r>
              <a:rPr lang="en-US">
                <a:solidFill>
                  <a:schemeClr val="tx2">
                    <a:satMod val="130000"/>
                  </a:schemeClr>
                </a:solidFill>
              </a:rPr>
              <a:t>Agenda</a:t>
            </a:r>
          </a:p>
        </p:txBody>
      </p:sp>
      <p:sp>
        <p:nvSpPr>
          <p:cNvPr id="43011" name="Rectangle 3">
            <a:extLst>
              <a:ext uri="{FF2B5EF4-FFF2-40B4-BE49-F238E27FC236}">
                <a16:creationId xmlns:a16="http://schemas.microsoft.com/office/drawing/2014/main" id="{48418A44-259F-45D0-BD2D-890586E4C6D7}"/>
              </a:ext>
            </a:extLst>
          </p:cNvPr>
          <p:cNvSpPr>
            <a:spLocks noGrp="1"/>
          </p:cNvSpPr>
          <p:nvPr>
            <p:ph type="body" idx="1"/>
          </p:nvPr>
        </p:nvSpPr>
        <p:spPr/>
        <p:txBody>
          <a:bodyPr/>
          <a:lstStyle/>
          <a:p>
            <a:pPr eaLnBrk="1" hangingPunct="1"/>
            <a:r>
              <a:rPr lang="en-US" altLang="en-US" sz="3000" dirty="0"/>
              <a:t>Liquid Sizing</a:t>
            </a:r>
          </a:p>
          <a:p>
            <a:pPr eaLnBrk="1" hangingPunct="1"/>
            <a:r>
              <a:rPr lang="en-US" altLang="en-US" sz="3000" dirty="0">
                <a:solidFill>
                  <a:schemeClr val="bg1">
                    <a:lumMod val="75000"/>
                  </a:schemeClr>
                </a:solidFill>
              </a:rPr>
              <a:t>Gas Sizing</a:t>
            </a:r>
          </a:p>
        </p:txBody>
      </p:sp>
      <p:sp>
        <p:nvSpPr>
          <p:cNvPr id="2" name="Date Placeholder 1">
            <a:extLst>
              <a:ext uri="{FF2B5EF4-FFF2-40B4-BE49-F238E27FC236}">
                <a16:creationId xmlns:a16="http://schemas.microsoft.com/office/drawing/2014/main" id="{180FA137-AA15-4856-BDD1-A5267951CF26}"/>
              </a:ext>
            </a:extLst>
          </p:cNvPr>
          <p:cNvSpPr>
            <a:spLocks noGrp="1"/>
          </p:cNvSpPr>
          <p:nvPr>
            <p:ph type="dt" sz="quarter" idx="10"/>
          </p:nvPr>
        </p:nvSpPr>
        <p:spPr/>
        <p:txBody>
          <a:bodyPr/>
          <a:lstStyle/>
          <a:p>
            <a:pPr>
              <a:defRPr/>
            </a:pPr>
            <a:fld id="{1AC8226B-CF06-47B0-921C-02BED8E29F07}" type="datetime1">
              <a:rPr lang="en-US" smtClean="0"/>
              <a:t>2/22/2018</a:t>
            </a:fld>
            <a:endParaRPr lang="en-US"/>
          </a:p>
        </p:txBody>
      </p:sp>
      <p:sp>
        <p:nvSpPr>
          <p:cNvPr id="3" name="Footer Placeholder 2">
            <a:extLst>
              <a:ext uri="{FF2B5EF4-FFF2-40B4-BE49-F238E27FC236}">
                <a16:creationId xmlns:a16="http://schemas.microsoft.com/office/drawing/2014/main" id="{92232FBA-0606-44DB-B94A-349BB43EE85B}"/>
              </a:ext>
            </a:extLst>
          </p:cNvPr>
          <p:cNvSpPr>
            <a:spLocks noGrp="1"/>
          </p:cNvSpPr>
          <p:nvPr>
            <p:ph type="ftr" sz="quarter" idx="11"/>
          </p:nvPr>
        </p:nvSpPr>
        <p:spPr/>
        <p:txBody>
          <a:bodyPr/>
          <a:lstStyle/>
          <a:p>
            <a:pPr>
              <a:defRPr/>
            </a:pPr>
            <a:r>
              <a:rPr lang="en-US" dirty="0"/>
              <a:t>ICC Process Operations             ENGT-1320 Rev A</a:t>
            </a:r>
          </a:p>
        </p:txBody>
      </p:sp>
      <p:sp>
        <p:nvSpPr>
          <p:cNvPr id="43014" name="Slide Number Placeholder 3">
            <a:extLst>
              <a:ext uri="{FF2B5EF4-FFF2-40B4-BE49-F238E27FC236}">
                <a16:creationId xmlns:a16="http://schemas.microsoft.com/office/drawing/2014/main" id="{9CE7A26A-6934-40DB-91C4-CAB4CA1D1B01}"/>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559BAB47-D307-434B-9EF2-3D217A478ED6}" type="slidenum">
              <a:rPr lang="en-US" altLang="en-US" smtClean="0">
                <a:solidFill>
                  <a:srgbClr val="B5A788"/>
                </a:solidFill>
                <a:latin typeface="Gill Sans MT" panose="020B0502020104020203" pitchFamily="34" charset="0"/>
              </a:rPr>
              <a:pPr/>
              <a:t>31</a:t>
            </a:fld>
            <a:endParaRPr lang="en-US" altLang="en-US">
              <a:solidFill>
                <a:srgbClr val="B5A788"/>
              </a:solidFill>
              <a:latin typeface="Gill Sans MT" panose="020B0502020104020203" pitchFamily="34" charset="0"/>
            </a:endParaRPr>
          </a:p>
        </p:txBody>
      </p:sp>
    </p:spTree>
    <p:extLst>
      <p:ext uri="{BB962C8B-B14F-4D97-AF65-F5344CB8AC3E}">
        <p14:creationId xmlns:p14="http://schemas.microsoft.com/office/powerpoint/2010/main" val="141986908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6162" name="Rectangle 2">
            <a:extLst>
              <a:ext uri="{FF2B5EF4-FFF2-40B4-BE49-F238E27FC236}">
                <a16:creationId xmlns:a16="http://schemas.microsoft.com/office/drawing/2014/main" id="{7F71E548-81E7-4107-A374-D970AFE5BE62}"/>
              </a:ext>
            </a:extLst>
          </p:cNvPr>
          <p:cNvSpPr>
            <a:spLocks noGrp="1" noChangeArrowheads="1"/>
          </p:cNvSpPr>
          <p:nvPr>
            <p:ph type="title"/>
          </p:nvPr>
        </p:nvSpPr>
        <p:spPr>
          <a:xfrm>
            <a:off x="885090" y="1064765"/>
            <a:ext cx="5047877" cy="487588"/>
          </a:xfrm>
        </p:spPr>
        <p:txBody>
          <a:bodyPr vert="horz" lIns="82058" tIns="41029" rIns="82058" bIns="41029" rtlCol="0" anchor="t">
            <a:normAutofit fontScale="90000"/>
          </a:bodyPr>
          <a:lstStyle/>
          <a:p>
            <a:pPr>
              <a:defRPr/>
            </a:pPr>
            <a:r>
              <a:rPr lang="en-US" dirty="0">
                <a:solidFill>
                  <a:schemeClr val="tx2">
                    <a:satMod val="130000"/>
                  </a:schemeClr>
                </a:solidFill>
              </a:rPr>
              <a:t>Pressure/Velocity Profile</a:t>
            </a:r>
          </a:p>
        </p:txBody>
      </p:sp>
      <p:pic>
        <p:nvPicPr>
          <p:cNvPr id="44036" name="Picture 4">
            <a:extLst>
              <a:ext uri="{FF2B5EF4-FFF2-40B4-BE49-F238E27FC236}">
                <a16:creationId xmlns:a16="http://schemas.microsoft.com/office/drawing/2014/main" id="{2C3230C8-F281-45F5-A833-13BE5A70E6C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68074" y="1021612"/>
            <a:ext cx="5210910" cy="4814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2" name="Date Placeholder 1">
            <a:extLst>
              <a:ext uri="{FF2B5EF4-FFF2-40B4-BE49-F238E27FC236}">
                <a16:creationId xmlns:a16="http://schemas.microsoft.com/office/drawing/2014/main" id="{666BE915-04B5-4FB1-AB67-E741F163FB55}"/>
              </a:ext>
            </a:extLst>
          </p:cNvPr>
          <p:cNvSpPr>
            <a:spLocks noGrp="1"/>
          </p:cNvSpPr>
          <p:nvPr>
            <p:ph type="dt" sz="quarter" idx="10"/>
          </p:nvPr>
        </p:nvSpPr>
        <p:spPr/>
        <p:txBody>
          <a:bodyPr/>
          <a:lstStyle/>
          <a:p>
            <a:pPr>
              <a:defRPr/>
            </a:pPr>
            <a:fld id="{F857B235-1B3D-4A8E-8BB3-1095D0D3660F}" type="datetime1">
              <a:rPr lang="en-US" smtClean="0"/>
              <a:t>2/22/2018</a:t>
            </a:fld>
            <a:endParaRPr lang="en-US" dirty="0"/>
          </a:p>
        </p:txBody>
      </p:sp>
      <p:sp>
        <p:nvSpPr>
          <p:cNvPr id="3" name="Footer Placeholder 2">
            <a:extLst>
              <a:ext uri="{FF2B5EF4-FFF2-40B4-BE49-F238E27FC236}">
                <a16:creationId xmlns:a16="http://schemas.microsoft.com/office/drawing/2014/main" id="{5CA89EAB-5C4E-4A37-A7CE-E3FCD16EC14E}"/>
              </a:ext>
            </a:extLst>
          </p:cNvPr>
          <p:cNvSpPr>
            <a:spLocks noGrp="1"/>
          </p:cNvSpPr>
          <p:nvPr>
            <p:ph type="ftr" sz="quarter" idx="11"/>
          </p:nvPr>
        </p:nvSpPr>
        <p:spPr/>
        <p:txBody>
          <a:bodyPr/>
          <a:lstStyle/>
          <a:p>
            <a:pPr>
              <a:defRPr/>
            </a:pPr>
            <a:r>
              <a:rPr lang="en-US"/>
              <a:t>ICC Process Operations             ENGT-1320 Rev A</a:t>
            </a:r>
          </a:p>
        </p:txBody>
      </p:sp>
      <p:sp>
        <p:nvSpPr>
          <p:cNvPr id="44039" name="Slide Number Placeholder 3">
            <a:extLst>
              <a:ext uri="{FF2B5EF4-FFF2-40B4-BE49-F238E27FC236}">
                <a16:creationId xmlns:a16="http://schemas.microsoft.com/office/drawing/2014/main" id="{70A3EC64-DC82-446B-A2E2-669D04B0C7E5}"/>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2E68D73-CD3E-4A66-8AAE-D7C519482F31}" type="slidenum">
              <a:rPr lang="en-US" altLang="en-US" smtClean="0">
                <a:solidFill>
                  <a:srgbClr val="B5A788"/>
                </a:solidFill>
                <a:latin typeface="Gill Sans MT" panose="020B0502020104020203" pitchFamily="34" charset="0"/>
              </a:rPr>
              <a:pPr/>
              <a:t>32</a:t>
            </a:fld>
            <a:endParaRPr lang="en-US" altLang="en-US">
              <a:solidFill>
                <a:srgbClr val="B5A788"/>
              </a:solidFill>
              <a:latin typeface="Gill Sans MT" panose="020B0502020104020203" pitchFamily="34" charset="0"/>
            </a:endParaRPr>
          </a:p>
        </p:txBody>
      </p:sp>
    </p:spTree>
    <p:extLst>
      <p:ext uri="{BB962C8B-B14F-4D97-AF65-F5344CB8AC3E}">
        <p14:creationId xmlns:p14="http://schemas.microsoft.com/office/powerpoint/2010/main" val="266823311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a:extLst>
              <a:ext uri="{FF2B5EF4-FFF2-40B4-BE49-F238E27FC236}">
                <a16:creationId xmlns:a16="http://schemas.microsoft.com/office/drawing/2014/main" id="{E9F4CD2B-DB40-4DB9-8B6B-D897943BC147}"/>
              </a:ext>
            </a:extLst>
          </p:cNvPr>
          <p:cNvSpPr>
            <a:spLocks noGrp="1" noChangeArrowheads="1"/>
          </p:cNvSpPr>
          <p:nvPr>
            <p:ph type="title"/>
          </p:nvPr>
        </p:nvSpPr>
        <p:spPr>
          <a:xfrm>
            <a:off x="1265275" y="918370"/>
            <a:ext cx="7594600" cy="570188"/>
          </a:xfrm>
        </p:spPr>
        <p:txBody>
          <a:bodyPr vert="horz" lIns="82058" tIns="41029" rIns="82058" bIns="41029" rtlCol="0" anchor="t">
            <a:normAutofit/>
          </a:bodyPr>
          <a:lstStyle/>
          <a:p>
            <a:pPr>
              <a:defRPr/>
            </a:pPr>
            <a:r>
              <a:rPr lang="en-US" dirty="0">
                <a:solidFill>
                  <a:schemeClr val="tx2">
                    <a:satMod val="130000"/>
                  </a:schemeClr>
                </a:solidFill>
              </a:rPr>
              <a:t>Flow Coefficient - </a:t>
            </a:r>
            <a:r>
              <a:rPr lang="en-US" dirty="0" err="1">
                <a:solidFill>
                  <a:schemeClr val="tx2">
                    <a:satMod val="130000"/>
                  </a:schemeClr>
                </a:solidFill>
              </a:rPr>
              <a:t>Cv</a:t>
            </a:r>
            <a:endParaRPr lang="en-US" dirty="0">
              <a:solidFill>
                <a:schemeClr val="tx2">
                  <a:satMod val="130000"/>
                </a:schemeClr>
              </a:solidFill>
            </a:endParaRPr>
          </a:p>
        </p:txBody>
      </p:sp>
      <p:pic>
        <p:nvPicPr>
          <p:cNvPr id="45060" name="Picture 4">
            <a:extLst>
              <a:ext uri="{FF2B5EF4-FFF2-40B4-BE49-F238E27FC236}">
                <a16:creationId xmlns:a16="http://schemas.microsoft.com/office/drawing/2014/main" id="{69CF826E-3FC6-4CB5-9D71-AE21C40CB61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99688" y="1488558"/>
            <a:ext cx="7346693" cy="4241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2" name="Date Placeholder 1">
            <a:extLst>
              <a:ext uri="{FF2B5EF4-FFF2-40B4-BE49-F238E27FC236}">
                <a16:creationId xmlns:a16="http://schemas.microsoft.com/office/drawing/2014/main" id="{946E5A3E-42B9-44E6-99BD-E4B350C0056E}"/>
              </a:ext>
            </a:extLst>
          </p:cNvPr>
          <p:cNvSpPr>
            <a:spLocks noGrp="1"/>
          </p:cNvSpPr>
          <p:nvPr>
            <p:ph type="dt" sz="quarter" idx="10"/>
          </p:nvPr>
        </p:nvSpPr>
        <p:spPr/>
        <p:txBody>
          <a:bodyPr/>
          <a:lstStyle/>
          <a:p>
            <a:pPr>
              <a:defRPr/>
            </a:pPr>
            <a:fld id="{8008063D-E804-4B48-8C93-8A6C33217A4A}" type="datetime1">
              <a:rPr lang="en-US" smtClean="0"/>
              <a:t>2/22/2018</a:t>
            </a:fld>
            <a:endParaRPr lang="en-US"/>
          </a:p>
        </p:txBody>
      </p:sp>
      <p:sp>
        <p:nvSpPr>
          <p:cNvPr id="3" name="Footer Placeholder 2">
            <a:extLst>
              <a:ext uri="{FF2B5EF4-FFF2-40B4-BE49-F238E27FC236}">
                <a16:creationId xmlns:a16="http://schemas.microsoft.com/office/drawing/2014/main" id="{590535B3-B49F-47BB-AA8E-70981C3EB8FC}"/>
              </a:ext>
            </a:extLst>
          </p:cNvPr>
          <p:cNvSpPr>
            <a:spLocks noGrp="1"/>
          </p:cNvSpPr>
          <p:nvPr>
            <p:ph type="ftr" sz="quarter" idx="11"/>
          </p:nvPr>
        </p:nvSpPr>
        <p:spPr/>
        <p:txBody>
          <a:bodyPr/>
          <a:lstStyle/>
          <a:p>
            <a:pPr>
              <a:defRPr/>
            </a:pPr>
            <a:r>
              <a:rPr lang="en-US"/>
              <a:t>ICC Process Operations             ENGT-1320 Rev A</a:t>
            </a:r>
          </a:p>
        </p:txBody>
      </p:sp>
      <p:sp>
        <p:nvSpPr>
          <p:cNvPr id="45063" name="Slide Number Placeholder 3">
            <a:extLst>
              <a:ext uri="{FF2B5EF4-FFF2-40B4-BE49-F238E27FC236}">
                <a16:creationId xmlns:a16="http://schemas.microsoft.com/office/drawing/2014/main" id="{C8000D03-7787-4905-891D-BEA50A2D9463}"/>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5F1000C-DC84-4DEA-945A-7C6E77AE06AE}" type="slidenum">
              <a:rPr lang="en-US" altLang="en-US" smtClean="0">
                <a:solidFill>
                  <a:srgbClr val="B5A788"/>
                </a:solidFill>
                <a:latin typeface="Gill Sans MT" panose="020B0502020104020203" pitchFamily="34" charset="0"/>
              </a:rPr>
              <a:pPr/>
              <a:t>33</a:t>
            </a:fld>
            <a:endParaRPr lang="en-US" altLang="en-US">
              <a:solidFill>
                <a:srgbClr val="B5A788"/>
              </a:solidFill>
              <a:latin typeface="Gill Sans MT" panose="020B0502020104020203" pitchFamily="34" charset="0"/>
            </a:endParaRPr>
          </a:p>
        </p:txBody>
      </p:sp>
    </p:spTree>
    <p:extLst>
      <p:ext uri="{BB962C8B-B14F-4D97-AF65-F5344CB8AC3E}">
        <p14:creationId xmlns:p14="http://schemas.microsoft.com/office/powerpoint/2010/main" val="210382911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a:extLst>
              <a:ext uri="{FF2B5EF4-FFF2-40B4-BE49-F238E27FC236}">
                <a16:creationId xmlns:a16="http://schemas.microsoft.com/office/drawing/2014/main" id="{D978ED59-FB70-4F6C-B562-57385FFE5BFC}"/>
              </a:ext>
            </a:extLst>
          </p:cNvPr>
          <p:cNvSpPr>
            <a:spLocks noGrp="1" noChangeArrowheads="1"/>
          </p:cNvSpPr>
          <p:nvPr>
            <p:ph type="title"/>
          </p:nvPr>
        </p:nvSpPr>
        <p:spPr>
          <a:xfrm>
            <a:off x="1017182" y="1167824"/>
            <a:ext cx="5394252" cy="723900"/>
          </a:xfrm>
        </p:spPr>
        <p:txBody>
          <a:bodyPr vert="horz" lIns="82058" tIns="41029" rIns="82058" bIns="41029" rtlCol="0" anchor="t">
            <a:normAutofit/>
          </a:bodyPr>
          <a:lstStyle/>
          <a:p>
            <a:pPr>
              <a:defRPr/>
            </a:pPr>
            <a:r>
              <a:rPr lang="en-US" dirty="0">
                <a:solidFill>
                  <a:schemeClr val="tx2">
                    <a:satMod val="130000"/>
                  </a:schemeClr>
                </a:solidFill>
              </a:rPr>
              <a:t>Basic Liquid Flow Equation</a:t>
            </a:r>
          </a:p>
        </p:txBody>
      </p:sp>
      <p:graphicFrame>
        <p:nvGraphicFramePr>
          <p:cNvPr id="46084" name="Object 0">
            <a:extLst>
              <a:ext uri="{FF2B5EF4-FFF2-40B4-BE49-F238E27FC236}">
                <a16:creationId xmlns:a16="http://schemas.microsoft.com/office/drawing/2014/main" id="{98AFFD39-BE28-4CFC-B0DC-9B505093056E}"/>
              </a:ext>
            </a:extLst>
          </p:cNvPr>
          <p:cNvGraphicFramePr>
            <a:graphicFrameLocks noChangeAspect="1"/>
          </p:cNvGraphicFramePr>
          <p:nvPr>
            <p:extLst>
              <p:ext uri="{D42A27DB-BD31-4B8C-83A1-F6EECF244321}">
                <p14:modId xmlns:p14="http://schemas.microsoft.com/office/powerpoint/2010/main" val="1305572775"/>
              </p:ext>
            </p:extLst>
          </p:nvPr>
        </p:nvGraphicFramePr>
        <p:xfrm>
          <a:off x="4654434" y="2949792"/>
          <a:ext cx="6858000" cy="2455863"/>
        </p:xfrm>
        <a:graphic>
          <a:graphicData uri="http://schemas.openxmlformats.org/presentationml/2006/ole">
            <mc:AlternateContent xmlns:mc="http://schemas.openxmlformats.org/markup-compatibility/2006">
              <mc:Choice xmlns:v="urn:schemas-microsoft-com:vml" Requires="v">
                <p:oleObj spid="_x0000_s3096" name="Document" r:id="rId3" imgW="5486400" imgH="4081272" progId="Word.Document.8">
                  <p:embed/>
                </p:oleObj>
              </mc:Choice>
              <mc:Fallback>
                <p:oleObj name="Document" r:id="rId3" imgW="5486400" imgH="4081272" progId="Word.Document.8">
                  <p:embed/>
                  <p:pic>
                    <p:nvPicPr>
                      <p:cNvPr id="46084" name="Object 0">
                        <a:extLst>
                          <a:ext uri="{FF2B5EF4-FFF2-40B4-BE49-F238E27FC236}">
                            <a16:creationId xmlns:a16="http://schemas.microsoft.com/office/drawing/2014/main" id="{98AFFD39-BE28-4CFC-B0DC-9B505093056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51807"/>
                      <a:stretch>
                        <a:fillRect/>
                      </a:stretch>
                    </p:blipFill>
                    <p:spPr bwMode="auto">
                      <a:xfrm>
                        <a:off x="4654434" y="2949792"/>
                        <a:ext cx="6858000" cy="245586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46085" name="Picture 5">
            <a:extLst>
              <a:ext uri="{FF2B5EF4-FFF2-40B4-BE49-F238E27FC236}">
                <a16:creationId xmlns:a16="http://schemas.microsoft.com/office/drawing/2014/main" id="{6C73F5F5-D18C-49F3-B69C-B916A794096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19893" t="14874" r="27451" b="40501"/>
          <a:stretch>
            <a:fillRect/>
          </a:stretch>
        </p:blipFill>
        <p:spPr bwMode="auto">
          <a:xfrm>
            <a:off x="1017182" y="1891724"/>
            <a:ext cx="34290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2" name="Date Placeholder 1">
            <a:extLst>
              <a:ext uri="{FF2B5EF4-FFF2-40B4-BE49-F238E27FC236}">
                <a16:creationId xmlns:a16="http://schemas.microsoft.com/office/drawing/2014/main" id="{FB10E36A-76CA-4F42-A9F4-C14C4D8B020E}"/>
              </a:ext>
            </a:extLst>
          </p:cNvPr>
          <p:cNvSpPr>
            <a:spLocks noGrp="1"/>
          </p:cNvSpPr>
          <p:nvPr>
            <p:ph type="dt" sz="quarter" idx="10"/>
          </p:nvPr>
        </p:nvSpPr>
        <p:spPr/>
        <p:txBody>
          <a:bodyPr/>
          <a:lstStyle/>
          <a:p>
            <a:pPr>
              <a:defRPr/>
            </a:pPr>
            <a:fld id="{A15CAE93-CAC6-42C4-83DB-9413D13953A0}" type="datetime1">
              <a:rPr lang="en-US" smtClean="0"/>
              <a:t>2/22/2018</a:t>
            </a:fld>
            <a:endParaRPr lang="en-US"/>
          </a:p>
        </p:txBody>
      </p:sp>
      <p:sp>
        <p:nvSpPr>
          <p:cNvPr id="3" name="Footer Placeholder 2">
            <a:extLst>
              <a:ext uri="{FF2B5EF4-FFF2-40B4-BE49-F238E27FC236}">
                <a16:creationId xmlns:a16="http://schemas.microsoft.com/office/drawing/2014/main" id="{9DFEAF60-7B17-4254-BECC-2B34556F12FE}"/>
              </a:ext>
            </a:extLst>
          </p:cNvPr>
          <p:cNvSpPr>
            <a:spLocks noGrp="1"/>
          </p:cNvSpPr>
          <p:nvPr>
            <p:ph type="ftr" sz="quarter" idx="11"/>
          </p:nvPr>
        </p:nvSpPr>
        <p:spPr/>
        <p:txBody>
          <a:bodyPr/>
          <a:lstStyle/>
          <a:p>
            <a:pPr>
              <a:defRPr/>
            </a:pPr>
            <a:r>
              <a:rPr lang="en-US"/>
              <a:t>ICC Process Operations             ENGT-1320 Rev A</a:t>
            </a:r>
          </a:p>
        </p:txBody>
      </p:sp>
      <p:sp>
        <p:nvSpPr>
          <p:cNvPr id="46088" name="Slide Number Placeholder 3">
            <a:extLst>
              <a:ext uri="{FF2B5EF4-FFF2-40B4-BE49-F238E27FC236}">
                <a16:creationId xmlns:a16="http://schemas.microsoft.com/office/drawing/2014/main" id="{A3149C74-AF3E-4B77-871E-C80736CC9ED8}"/>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08E6AC54-F94E-4190-A63E-A03A2824DB04}" type="slidenum">
              <a:rPr lang="en-US" altLang="en-US" smtClean="0">
                <a:solidFill>
                  <a:srgbClr val="B5A788"/>
                </a:solidFill>
                <a:latin typeface="Gill Sans MT" panose="020B0502020104020203" pitchFamily="34" charset="0"/>
              </a:rPr>
              <a:pPr/>
              <a:t>34</a:t>
            </a:fld>
            <a:endParaRPr lang="en-US" altLang="en-US">
              <a:solidFill>
                <a:srgbClr val="B5A788"/>
              </a:solidFill>
              <a:latin typeface="Gill Sans MT" panose="020B0502020104020203" pitchFamily="34" charset="0"/>
            </a:endParaRPr>
          </a:p>
        </p:txBody>
      </p:sp>
    </p:spTree>
    <p:extLst>
      <p:ext uri="{BB962C8B-B14F-4D97-AF65-F5344CB8AC3E}">
        <p14:creationId xmlns:p14="http://schemas.microsoft.com/office/powerpoint/2010/main" val="175525221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106" name="Group 2">
            <a:extLst>
              <a:ext uri="{FF2B5EF4-FFF2-40B4-BE49-F238E27FC236}">
                <a16:creationId xmlns:a16="http://schemas.microsoft.com/office/drawing/2014/main" id="{E7D14E65-D9B3-4DEF-A921-383971AED5A0}"/>
              </a:ext>
            </a:extLst>
          </p:cNvPr>
          <p:cNvGrpSpPr>
            <a:grpSpLocks/>
          </p:cNvGrpSpPr>
          <p:nvPr/>
        </p:nvGrpSpPr>
        <p:grpSpPr bwMode="auto">
          <a:xfrm>
            <a:off x="2413591" y="1678172"/>
            <a:ext cx="7113180" cy="3967716"/>
            <a:chOff x="688" y="864"/>
            <a:chExt cx="4408" cy="2857"/>
          </a:xfrm>
        </p:grpSpPr>
        <p:sp>
          <p:nvSpPr>
            <p:cNvPr id="47111" name="Rectangle 3">
              <a:extLst>
                <a:ext uri="{FF2B5EF4-FFF2-40B4-BE49-F238E27FC236}">
                  <a16:creationId xmlns:a16="http://schemas.microsoft.com/office/drawing/2014/main" id="{C5EE15CA-9C6B-4DFB-85B6-8A6FB0E8E1EB}"/>
                </a:ext>
              </a:extLst>
            </p:cNvPr>
            <p:cNvSpPr>
              <a:spLocks noChangeArrowheads="1"/>
            </p:cNvSpPr>
            <p:nvPr/>
          </p:nvSpPr>
          <p:spPr bwMode="auto">
            <a:xfrm>
              <a:off x="2688" y="3232"/>
              <a:ext cx="544" cy="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latin typeface="Gill Sans MT" panose="020B0502020104020203" pitchFamily="34" charset="0"/>
                </a:rPr>
                <a:t>  </a:t>
              </a:r>
              <a:r>
                <a:rPr lang="en-US" altLang="en-US" sz="2400">
                  <a:latin typeface="Gill Sans MT" panose="020B0502020104020203" pitchFamily="34" charset="0"/>
                </a:rPr>
                <a:t>P</a:t>
              </a:r>
            </a:p>
            <a:p>
              <a:pPr eaLnBrk="1" hangingPunct="1">
                <a:lnSpc>
                  <a:spcPct val="35000"/>
                </a:lnSpc>
                <a:spcBef>
                  <a:spcPct val="50000"/>
                </a:spcBef>
              </a:pPr>
              <a:r>
                <a:rPr lang="en-US" altLang="en-US" sz="2400">
                  <a:latin typeface="Gill Sans MT" panose="020B0502020104020203" pitchFamily="34" charset="0"/>
                </a:rPr>
                <a:t>G</a:t>
              </a:r>
            </a:p>
          </p:txBody>
        </p:sp>
        <p:sp>
          <p:nvSpPr>
            <p:cNvPr id="47112" name="Line 4">
              <a:extLst>
                <a:ext uri="{FF2B5EF4-FFF2-40B4-BE49-F238E27FC236}">
                  <a16:creationId xmlns:a16="http://schemas.microsoft.com/office/drawing/2014/main" id="{DB95AD2E-7B79-4B02-858A-1B6A7316B633}"/>
                </a:ext>
              </a:extLst>
            </p:cNvPr>
            <p:cNvSpPr>
              <a:spLocks noChangeShapeType="1"/>
            </p:cNvSpPr>
            <p:nvPr/>
          </p:nvSpPr>
          <p:spPr bwMode="auto">
            <a:xfrm>
              <a:off x="1504" y="864"/>
              <a:ext cx="0" cy="2256"/>
            </a:xfrm>
            <a:prstGeom prst="line">
              <a:avLst/>
            </a:prstGeom>
            <a:noFill/>
            <a:ln w="254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47113" name="Line 5">
              <a:extLst>
                <a:ext uri="{FF2B5EF4-FFF2-40B4-BE49-F238E27FC236}">
                  <a16:creationId xmlns:a16="http://schemas.microsoft.com/office/drawing/2014/main" id="{0E5107A1-A40F-452C-A532-66A9B6E3FCC3}"/>
                </a:ext>
              </a:extLst>
            </p:cNvPr>
            <p:cNvSpPr>
              <a:spLocks noChangeShapeType="1"/>
            </p:cNvSpPr>
            <p:nvPr/>
          </p:nvSpPr>
          <p:spPr bwMode="auto">
            <a:xfrm>
              <a:off x="1504" y="3120"/>
              <a:ext cx="3256" cy="0"/>
            </a:xfrm>
            <a:prstGeom prst="line">
              <a:avLst/>
            </a:prstGeom>
            <a:noFill/>
            <a:ln w="254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47114" name="Line 6">
              <a:extLst>
                <a:ext uri="{FF2B5EF4-FFF2-40B4-BE49-F238E27FC236}">
                  <a16:creationId xmlns:a16="http://schemas.microsoft.com/office/drawing/2014/main" id="{6C782567-45FE-4469-B499-DE3FEFC3B77D}"/>
                </a:ext>
              </a:extLst>
            </p:cNvPr>
            <p:cNvSpPr>
              <a:spLocks noChangeShapeType="1"/>
            </p:cNvSpPr>
            <p:nvPr/>
          </p:nvSpPr>
          <p:spPr bwMode="auto">
            <a:xfrm flipV="1">
              <a:off x="1504" y="1176"/>
              <a:ext cx="2205" cy="1944"/>
            </a:xfrm>
            <a:prstGeom prst="line">
              <a:avLst/>
            </a:prstGeom>
            <a:noFill/>
            <a:ln w="254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47115" name="Rectangle 7">
              <a:extLst>
                <a:ext uri="{FF2B5EF4-FFF2-40B4-BE49-F238E27FC236}">
                  <a16:creationId xmlns:a16="http://schemas.microsoft.com/office/drawing/2014/main" id="{83277EA1-CEDC-49E8-9183-6619E916EDD3}"/>
                </a:ext>
              </a:extLst>
            </p:cNvPr>
            <p:cNvSpPr>
              <a:spLocks noChangeArrowheads="1"/>
            </p:cNvSpPr>
            <p:nvPr/>
          </p:nvSpPr>
          <p:spPr bwMode="auto">
            <a:xfrm>
              <a:off x="2795" y="2365"/>
              <a:ext cx="32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latin typeface="Gill Sans MT" panose="020B0502020104020203" pitchFamily="34" charset="0"/>
              </a:endParaRPr>
            </a:p>
          </p:txBody>
        </p:sp>
        <p:sp>
          <p:nvSpPr>
            <p:cNvPr id="47116" name="Rectangle 8">
              <a:extLst>
                <a:ext uri="{FF2B5EF4-FFF2-40B4-BE49-F238E27FC236}">
                  <a16:creationId xmlns:a16="http://schemas.microsoft.com/office/drawing/2014/main" id="{E28697FF-CB32-455C-87DA-961EC0852244}"/>
                </a:ext>
              </a:extLst>
            </p:cNvPr>
            <p:cNvSpPr>
              <a:spLocks noChangeArrowheads="1"/>
            </p:cNvSpPr>
            <p:nvPr/>
          </p:nvSpPr>
          <p:spPr bwMode="auto">
            <a:xfrm>
              <a:off x="2961" y="2499"/>
              <a:ext cx="936"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latin typeface="Gill Sans MT" panose="020B0502020104020203" pitchFamily="34" charset="0"/>
              </a:endParaRPr>
            </a:p>
          </p:txBody>
        </p:sp>
        <p:sp>
          <p:nvSpPr>
            <p:cNvPr id="47117" name="Rectangle 9">
              <a:extLst>
                <a:ext uri="{FF2B5EF4-FFF2-40B4-BE49-F238E27FC236}">
                  <a16:creationId xmlns:a16="http://schemas.microsoft.com/office/drawing/2014/main" id="{E14FA204-5E80-4CE0-8566-013170072B44}"/>
                </a:ext>
              </a:extLst>
            </p:cNvPr>
            <p:cNvSpPr>
              <a:spLocks noChangeArrowheads="1"/>
            </p:cNvSpPr>
            <p:nvPr/>
          </p:nvSpPr>
          <p:spPr bwMode="auto">
            <a:xfrm>
              <a:off x="688" y="1560"/>
              <a:ext cx="720" cy="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2400">
                  <a:latin typeface="Gill Sans MT" panose="020B0502020104020203" pitchFamily="34" charset="0"/>
                </a:rPr>
                <a:t>   Q</a:t>
              </a:r>
            </a:p>
            <a:p>
              <a:pPr eaLnBrk="1" hangingPunct="1">
                <a:lnSpc>
                  <a:spcPct val="60000"/>
                </a:lnSpc>
                <a:spcBef>
                  <a:spcPct val="50000"/>
                </a:spcBef>
              </a:pPr>
              <a:r>
                <a:rPr lang="en-US" altLang="en-US" sz="2400">
                  <a:latin typeface="Gill Sans MT" panose="020B0502020104020203" pitchFamily="34" charset="0"/>
                </a:rPr>
                <a:t>Water </a:t>
              </a:r>
            </a:p>
            <a:p>
              <a:pPr eaLnBrk="1" hangingPunct="1">
                <a:lnSpc>
                  <a:spcPct val="25000"/>
                </a:lnSpc>
                <a:spcBef>
                  <a:spcPct val="50000"/>
                </a:spcBef>
              </a:pPr>
              <a:r>
                <a:rPr lang="en-US" altLang="en-US" sz="2400">
                  <a:latin typeface="Gill Sans MT" panose="020B0502020104020203" pitchFamily="34" charset="0"/>
                </a:rPr>
                <a:t> Flow</a:t>
              </a:r>
            </a:p>
          </p:txBody>
        </p:sp>
        <p:grpSp>
          <p:nvGrpSpPr>
            <p:cNvPr id="47118" name="Group 10">
              <a:extLst>
                <a:ext uri="{FF2B5EF4-FFF2-40B4-BE49-F238E27FC236}">
                  <a16:creationId xmlns:a16="http://schemas.microsoft.com/office/drawing/2014/main" id="{BB0C7FDE-1EBF-4B08-A0A0-4502F8CCC747}"/>
                </a:ext>
              </a:extLst>
            </p:cNvPr>
            <p:cNvGrpSpPr>
              <a:grpSpLocks/>
            </p:cNvGrpSpPr>
            <p:nvPr/>
          </p:nvGrpSpPr>
          <p:grpSpPr bwMode="auto">
            <a:xfrm>
              <a:off x="2456" y="3248"/>
              <a:ext cx="544" cy="424"/>
              <a:chOff x="2456" y="3248"/>
              <a:chExt cx="544" cy="424"/>
            </a:xfrm>
          </p:grpSpPr>
          <p:sp>
            <p:nvSpPr>
              <p:cNvPr id="47129" name="AutoShape 11">
                <a:extLst>
                  <a:ext uri="{FF2B5EF4-FFF2-40B4-BE49-F238E27FC236}">
                    <a16:creationId xmlns:a16="http://schemas.microsoft.com/office/drawing/2014/main" id="{9419535D-3209-4594-A493-9214EB68DEE2}"/>
                  </a:ext>
                </a:extLst>
              </p:cNvPr>
              <p:cNvSpPr>
                <a:spLocks noChangeArrowheads="1"/>
              </p:cNvSpPr>
              <p:nvPr/>
            </p:nvSpPr>
            <p:spPr bwMode="auto">
              <a:xfrm>
                <a:off x="2696" y="3272"/>
                <a:ext cx="96" cy="144"/>
              </a:xfrm>
              <a:prstGeom prst="triangle">
                <a:avLst>
                  <a:gd name="adj" fmla="val 49995"/>
                </a:avLst>
              </a:prstGeom>
              <a:solidFill>
                <a:schemeClr val="bg1"/>
              </a:solidFill>
              <a:ln w="25400">
                <a:solidFill>
                  <a:schemeClr val="tx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latin typeface="Gill Sans MT" panose="020B0502020104020203" pitchFamily="34" charset="0"/>
                </a:endParaRPr>
              </a:p>
            </p:txBody>
          </p:sp>
          <p:sp>
            <p:nvSpPr>
              <p:cNvPr id="47130" name="Line 12">
                <a:extLst>
                  <a:ext uri="{FF2B5EF4-FFF2-40B4-BE49-F238E27FC236}">
                    <a16:creationId xmlns:a16="http://schemas.microsoft.com/office/drawing/2014/main" id="{1DC30A68-8540-4549-8078-45979B9A0275}"/>
                  </a:ext>
                </a:extLst>
              </p:cNvPr>
              <p:cNvSpPr>
                <a:spLocks noChangeShapeType="1"/>
              </p:cNvSpPr>
              <p:nvPr/>
            </p:nvSpPr>
            <p:spPr bwMode="auto">
              <a:xfrm>
                <a:off x="2656" y="3472"/>
                <a:ext cx="344" cy="0"/>
              </a:xfrm>
              <a:prstGeom prst="line">
                <a:avLst/>
              </a:prstGeom>
              <a:noFill/>
              <a:ln w="254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47131" name="Line 13">
                <a:extLst>
                  <a:ext uri="{FF2B5EF4-FFF2-40B4-BE49-F238E27FC236}">
                    <a16:creationId xmlns:a16="http://schemas.microsoft.com/office/drawing/2014/main" id="{7CB3E7AA-4655-4888-90FA-A555761B0E03}"/>
                  </a:ext>
                </a:extLst>
              </p:cNvPr>
              <p:cNvSpPr>
                <a:spLocks noChangeShapeType="1"/>
              </p:cNvSpPr>
              <p:nvPr/>
            </p:nvSpPr>
            <p:spPr bwMode="auto">
              <a:xfrm>
                <a:off x="2624" y="3248"/>
                <a:ext cx="368" cy="0"/>
              </a:xfrm>
              <a:prstGeom prst="line">
                <a:avLst/>
              </a:prstGeom>
              <a:noFill/>
              <a:ln w="254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47132" name="Line 14">
                <a:extLst>
                  <a:ext uri="{FF2B5EF4-FFF2-40B4-BE49-F238E27FC236}">
                    <a16:creationId xmlns:a16="http://schemas.microsoft.com/office/drawing/2014/main" id="{FD2DE61A-825B-40AC-89D4-E3335BB0B20F}"/>
                  </a:ext>
                </a:extLst>
              </p:cNvPr>
              <p:cNvSpPr>
                <a:spLocks noChangeShapeType="1"/>
              </p:cNvSpPr>
              <p:nvPr/>
            </p:nvSpPr>
            <p:spPr bwMode="auto">
              <a:xfrm flipH="1">
                <a:off x="2528" y="3248"/>
                <a:ext cx="104" cy="424"/>
              </a:xfrm>
              <a:prstGeom prst="line">
                <a:avLst/>
              </a:prstGeom>
              <a:noFill/>
              <a:ln w="254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47133" name="Line 15">
                <a:extLst>
                  <a:ext uri="{FF2B5EF4-FFF2-40B4-BE49-F238E27FC236}">
                    <a16:creationId xmlns:a16="http://schemas.microsoft.com/office/drawing/2014/main" id="{E7F63490-559D-4242-8379-42731F471577}"/>
                  </a:ext>
                </a:extLst>
              </p:cNvPr>
              <p:cNvSpPr>
                <a:spLocks noChangeShapeType="1"/>
              </p:cNvSpPr>
              <p:nvPr/>
            </p:nvSpPr>
            <p:spPr bwMode="auto">
              <a:xfrm flipH="1" flipV="1">
                <a:off x="2456" y="3600"/>
                <a:ext cx="72" cy="64"/>
              </a:xfrm>
              <a:prstGeom prst="line">
                <a:avLst/>
              </a:prstGeom>
              <a:noFill/>
              <a:ln w="254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grpSp>
        <p:sp>
          <p:nvSpPr>
            <p:cNvPr id="47119" name="Rectangle 16">
              <a:extLst>
                <a:ext uri="{FF2B5EF4-FFF2-40B4-BE49-F238E27FC236}">
                  <a16:creationId xmlns:a16="http://schemas.microsoft.com/office/drawing/2014/main" id="{D45F551E-A461-43B0-A6B8-3A429F4D1242}"/>
                </a:ext>
              </a:extLst>
            </p:cNvPr>
            <p:cNvSpPr>
              <a:spLocks noChangeArrowheads="1"/>
            </p:cNvSpPr>
            <p:nvPr/>
          </p:nvSpPr>
          <p:spPr bwMode="auto">
            <a:xfrm>
              <a:off x="2712" y="2312"/>
              <a:ext cx="1584"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2400">
                  <a:latin typeface="Gill Sans MT" panose="020B0502020104020203" pitchFamily="34" charset="0"/>
                </a:rPr>
                <a:t>Slope = C</a:t>
              </a:r>
              <a:r>
                <a:rPr lang="en-US" altLang="en-US">
                  <a:latin typeface="Gill Sans MT" panose="020B0502020104020203" pitchFamily="34" charset="0"/>
                </a:rPr>
                <a:t>v</a:t>
              </a:r>
            </a:p>
          </p:txBody>
        </p:sp>
        <p:sp>
          <p:nvSpPr>
            <p:cNvPr id="47120" name="Line 17">
              <a:extLst>
                <a:ext uri="{FF2B5EF4-FFF2-40B4-BE49-F238E27FC236}">
                  <a16:creationId xmlns:a16="http://schemas.microsoft.com/office/drawing/2014/main" id="{011DFA24-B128-4683-A0CE-B078C2EBA810}"/>
                </a:ext>
              </a:extLst>
            </p:cNvPr>
            <p:cNvSpPr>
              <a:spLocks noChangeShapeType="1"/>
            </p:cNvSpPr>
            <p:nvPr/>
          </p:nvSpPr>
          <p:spPr bwMode="auto">
            <a:xfrm flipH="1">
              <a:off x="2368" y="2448"/>
              <a:ext cx="312" cy="0"/>
            </a:xfrm>
            <a:prstGeom prst="line">
              <a:avLst/>
            </a:prstGeom>
            <a:noFill/>
            <a:ln w="25400">
              <a:solidFill>
                <a:schemeClr val="tx1"/>
              </a:solidFill>
              <a:round/>
              <a:headEnd type="none" w="sm" len="sm"/>
              <a:tailEnd type="stealth" w="med" len="lg"/>
            </a:ln>
            <a:extLst>
              <a:ext uri="{909E8E84-426E-40DD-AFC4-6F175D3DCCD1}">
                <a14:hiddenFill xmlns:a14="http://schemas.microsoft.com/office/drawing/2010/main">
                  <a:noFill/>
                </a14:hiddenFill>
              </a:ext>
            </a:extLst>
          </p:spPr>
          <p:txBody>
            <a:bodyPr wrap="none" anchor="ctr"/>
            <a:lstStyle/>
            <a:p>
              <a:endParaRPr lang="en-US"/>
            </a:p>
          </p:txBody>
        </p:sp>
        <p:sp>
          <p:nvSpPr>
            <p:cNvPr id="47121" name="Rectangle 18">
              <a:extLst>
                <a:ext uri="{FF2B5EF4-FFF2-40B4-BE49-F238E27FC236}">
                  <a16:creationId xmlns:a16="http://schemas.microsoft.com/office/drawing/2014/main" id="{ABAB22B6-2746-4B82-9F9E-79414B4AC310}"/>
                </a:ext>
              </a:extLst>
            </p:cNvPr>
            <p:cNvSpPr>
              <a:spLocks noChangeArrowheads="1"/>
            </p:cNvSpPr>
            <p:nvPr/>
          </p:nvSpPr>
          <p:spPr bwMode="auto">
            <a:xfrm>
              <a:off x="3768" y="1264"/>
              <a:ext cx="1288"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2400">
                  <a:latin typeface="Gill Sans MT" panose="020B0502020104020203" pitchFamily="34" charset="0"/>
                </a:rPr>
                <a:t>Q = C</a:t>
              </a:r>
              <a:r>
                <a:rPr lang="en-US" altLang="en-US">
                  <a:latin typeface="Gill Sans MT" panose="020B0502020104020203" pitchFamily="34" charset="0"/>
                </a:rPr>
                <a:t>v</a:t>
              </a:r>
            </a:p>
          </p:txBody>
        </p:sp>
        <p:grpSp>
          <p:nvGrpSpPr>
            <p:cNvPr id="47122" name="Group 19">
              <a:extLst>
                <a:ext uri="{FF2B5EF4-FFF2-40B4-BE49-F238E27FC236}">
                  <a16:creationId xmlns:a16="http://schemas.microsoft.com/office/drawing/2014/main" id="{5DE74403-6D01-40AB-852B-21C772B68701}"/>
                </a:ext>
              </a:extLst>
            </p:cNvPr>
            <p:cNvGrpSpPr>
              <a:grpSpLocks/>
            </p:cNvGrpSpPr>
            <p:nvPr/>
          </p:nvGrpSpPr>
          <p:grpSpPr bwMode="auto">
            <a:xfrm>
              <a:off x="4328" y="1184"/>
              <a:ext cx="544" cy="424"/>
              <a:chOff x="4328" y="1184"/>
              <a:chExt cx="544" cy="424"/>
            </a:xfrm>
          </p:grpSpPr>
          <p:sp>
            <p:nvSpPr>
              <p:cNvPr id="47124" name="AutoShape 20">
                <a:extLst>
                  <a:ext uri="{FF2B5EF4-FFF2-40B4-BE49-F238E27FC236}">
                    <a16:creationId xmlns:a16="http://schemas.microsoft.com/office/drawing/2014/main" id="{3F55189B-E286-489D-84BA-36A0FDF3F348}"/>
                  </a:ext>
                </a:extLst>
              </p:cNvPr>
              <p:cNvSpPr>
                <a:spLocks noChangeArrowheads="1"/>
              </p:cNvSpPr>
              <p:nvPr/>
            </p:nvSpPr>
            <p:spPr bwMode="auto">
              <a:xfrm>
                <a:off x="4568" y="1208"/>
                <a:ext cx="96" cy="144"/>
              </a:xfrm>
              <a:prstGeom prst="triangle">
                <a:avLst>
                  <a:gd name="adj" fmla="val 49995"/>
                </a:avLst>
              </a:prstGeom>
              <a:solidFill>
                <a:schemeClr val="bg1"/>
              </a:solidFill>
              <a:ln w="25400">
                <a:solidFill>
                  <a:schemeClr val="tx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latin typeface="Gill Sans MT" panose="020B0502020104020203" pitchFamily="34" charset="0"/>
                </a:endParaRPr>
              </a:p>
            </p:txBody>
          </p:sp>
          <p:sp>
            <p:nvSpPr>
              <p:cNvPr id="47125" name="Line 21">
                <a:extLst>
                  <a:ext uri="{FF2B5EF4-FFF2-40B4-BE49-F238E27FC236}">
                    <a16:creationId xmlns:a16="http://schemas.microsoft.com/office/drawing/2014/main" id="{74F8B3BD-BC8E-4FA0-9D59-0750BBDCE9F4}"/>
                  </a:ext>
                </a:extLst>
              </p:cNvPr>
              <p:cNvSpPr>
                <a:spLocks noChangeShapeType="1"/>
              </p:cNvSpPr>
              <p:nvPr/>
            </p:nvSpPr>
            <p:spPr bwMode="auto">
              <a:xfrm>
                <a:off x="4528" y="1408"/>
                <a:ext cx="344" cy="0"/>
              </a:xfrm>
              <a:prstGeom prst="line">
                <a:avLst/>
              </a:prstGeom>
              <a:noFill/>
              <a:ln w="254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47126" name="Line 22">
                <a:extLst>
                  <a:ext uri="{FF2B5EF4-FFF2-40B4-BE49-F238E27FC236}">
                    <a16:creationId xmlns:a16="http://schemas.microsoft.com/office/drawing/2014/main" id="{263F0A65-C540-4FA0-B89F-28B288E05910}"/>
                  </a:ext>
                </a:extLst>
              </p:cNvPr>
              <p:cNvSpPr>
                <a:spLocks noChangeShapeType="1"/>
              </p:cNvSpPr>
              <p:nvPr/>
            </p:nvSpPr>
            <p:spPr bwMode="auto">
              <a:xfrm>
                <a:off x="4496" y="1184"/>
                <a:ext cx="368" cy="0"/>
              </a:xfrm>
              <a:prstGeom prst="line">
                <a:avLst/>
              </a:prstGeom>
              <a:noFill/>
              <a:ln w="254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47127" name="Line 23">
                <a:extLst>
                  <a:ext uri="{FF2B5EF4-FFF2-40B4-BE49-F238E27FC236}">
                    <a16:creationId xmlns:a16="http://schemas.microsoft.com/office/drawing/2014/main" id="{899A56E3-DB6F-4440-B40D-67D0F9F07299}"/>
                  </a:ext>
                </a:extLst>
              </p:cNvPr>
              <p:cNvSpPr>
                <a:spLocks noChangeShapeType="1"/>
              </p:cNvSpPr>
              <p:nvPr/>
            </p:nvSpPr>
            <p:spPr bwMode="auto">
              <a:xfrm flipH="1">
                <a:off x="4400" y="1184"/>
                <a:ext cx="104" cy="424"/>
              </a:xfrm>
              <a:prstGeom prst="line">
                <a:avLst/>
              </a:prstGeom>
              <a:noFill/>
              <a:ln w="254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47128" name="Line 24">
                <a:extLst>
                  <a:ext uri="{FF2B5EF4-FFF2-40B4-BE49-F238E27FC236}">
                    <a16:creationId xmlns:a16="http://schemas.microsoft.com/office/drawing/2014/main" id="{CCE0EBBA-0B0B-49D5-953F-0C315ADADEF8}"/>
                  </a:ext>
                </a:extLst>
              </p:cNvPr>
              <p:cNvSpPr>
                <a:spLocks noChangeShapeType="1"/>
              </p:cNvSpPr>
              <p:nvPr/>
            </p:nvSpPr>
            <p:spPr bwMode="auto">
              <a:xfrm flipH="1" flipV="1">
                <a:off x="4328" y="1536"/>
                <a:ext cx="72" cy="64"/>
              </a:xfrm>
              <a:prstGeom prst="line">
                <a:avLst/>
              </a:prstGeom>
              <a:noFill/>
              <a:ln w="254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grpSp>
        <p:sp>
          <p:nvSpPr>
            <p:cNvPr id="47123" name="Rectangle 25">
              <a:extLst>
                <a:ext uri="{FF2B5EF4-FFF2-40B4-BE49-F238E27FC236}">
                  <a16:creationId xmlns:a16="http://schemas.microsoft.com/office/drawing/2014/main" id="{6872565F-04D1-468F-90F4-ED4545186902}"/>
                </a:ext>
              </a:extLst>
            </p:cNvPr>
            <p:cNvSpPr>
              <a:spLocks noChangeArrowheads="1"/>
            </p:cNvSpPr>
            <p:nvPr/>
          </p:nvSpPr>
          <p:spPr bwMode="auto">
            <a:xfrm>
              <a:off x="4552" y="1168"/>
              <a:ext cx="544" cy="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latin typeface="Gill Sans MT" panose="020B0502020104020203" pitchFamily="34" charset="0"/>
                </a:rPr>
                <a:t>  </a:t>
              </a:r>
              <a:r>
                <a:rPr lang="en-US" altLang="en-US" sz="2400">
                  <a:latin typeface="Gill Sans MT" panose="020B0502020104020203" pitchFamily="34" charset="0"/>
                </a:rPr>
                <a:t>P</a:t>
              </a:r>
            </a:p>
            <a:p>
              <a:pPr eaLnBrk="1" hangingPunct="1">
                <a:lnSpc>
                  <a:spcPct val="35000"/>
                </a:lnSpc>
                <a:spcBef>
                  <a:spcPct val="50000"/>
                </a:spcBef>
              </a:pPr>
              <a:r>
                <a:rPr lang="en-US" altLang="en-US" sz="2400">
                  <a:latin typeface="Gill Sans MT" panose="020B0502020104020203" pitchFamily="34" charset="0"/>
                </a:rPr>
                <a:t>G</a:t>
              </a:r>
            </a:p>
          </p:txBody>
        </p:sp>
      </p:grpSp>
      <p:sp>
        <p:nvSpPr>
          <p:cNvPr id="461850" name="Rectangle 26">
            <a:extLst>
              <a:ext uri="{FF2B5EF4-FFF2-40B4-BE49-F238E27FC236}">
                <a16:creationId xmlns:a16="http://schemas.microsoft.com/office/drawing/2014/main" id="{B715321E-45D4-45DF-87A3-BF63C3A7661C}"/>
              </a:ext>
            </a:extLst>
          </p:cNvPr>
          <p:cNvSpPr>
            <a:spLocks noChangeArrowheads="1"/>
          </p:cNvSpPr>
          <p:nvPr/>
        </p:nvSpPr>
        <p:spPr bwMode="auto">
          <a:xfrm>
            <a:off x="1114902" y="890637"/>
            <a:ext cx="6172200" cy="628650"/>
          </a:xfrm>
          <a:prstGeom prst="rect">
            <a:avLst/>
          </a:prstGeom>
          <a:noFill/>
          <a:ln w="9525">
            <a:noFill/>
            <a:miter lim="800000"/>
            <a:headEnd/>
            <a:tailEnd/>
          </a:ln>
          <a:effectLst/>
        </p:spPr>
        <p:txBody>
          <a:bodyPr lIns="0" tIns="0" rIns="0" bIns="0" anchor="b"/>
          <a:lstStyle/>
          <a:p>
            <a:pPr>
              <a:defRPr/>
            </a:pPr>
            <a:r>
              <a:rPr lang="en-US" sz="3000" dirty="0">
                <a:solidFill>
                  <a:srgbClr val="040916"/>
                </a:solidFill>
              </a:rPr>
              <a:t>Basic Curve</a:t>
            </a:r>
            <a:endParaRPr lang="en-US" sz="3000" i="1" dirty="0">
              <a:effectLst>
                <a:outerShdw blurRad="38100" dist="38100" dir="2700000" algn="tl">
                  <a:srgbClr val="C0C0C0"/>
                </a:outerShdw>
              </a:effectLst>
            </a:endParaRPr>
          </a:p>
        </p:txBody>
      </p:sp>
      <p:sp>
        <p:nvSpPr>
          <p:cNvPr id="2" name="Date Placeholder 1">
            <a:extLst>
              <a:ext uri="{FF2B5EF4-FFF2-40B4-BE49-F238E27FC236}">
                <a16:creationId xmlns:a16="http://schemas.microsoft.com/office/drawing/2014/main" id="{511CAD24-4027-4634-9F05-69F258355DC6}"/>
              </a:ext>
            </a:extLst>
          </p:cNvPr>
          <p:cNvSpPr>
            <a:spLocks noGrp="1"/>
          </p:cNvSpPr>
          <p:nvPr>
            <p:ph type="dt" sz="quarter" idx="10"/>
          </p:nvPr>
        </p:nvSpPr>
        <p:spPr/>
        <p:txBody>
          <a:bodyPr/>
          <a:lstStyle/>
          <a:p>
            <a:pPr>
              <a:defRPr/>
            </a:pPr>
            <a:fld id="{53B0E2B5-4ECA-4C41-9EEE-02FCFC8D3CEB}" type="datetime1">
              <a:rPr lang="en-US" smtClean="0"/>
              <a:t>2/22/2018</a:t>
            </a:fld>
            <a:endParaRPr lang="en-US"/>
          </a:p>
        </p:txBody>
      </p:sp>
      <p:sp>
        <p:nvSpPr>
          <p:cNvPr id="3" name="Footer Placeholder 2">
            <a:extLst>
              <a:ext uri="{FF2B5EF4-FFF2-40B4-BE49-F238E27FC236}">
                <a16:creationId xmlns:a16="http://schemas.microsoft.com/office/drawing/2014/main" id="{EEDF6818-84DC-4165-BD9E-5A43B43C6961}"/>
              </a:ext>
            </a:extLst>
          </p:cNvPr>
          <p:cNvSpPr>
            <a:spLocks noGrp="1"/>
          </p:cNvSpPr>
          <p:nvPr>
            <p:ph type="ftr" sz="quarter" idx="11"/>
          </p:nvPr>
        </p:nvSpPr>
        <p:spPr/>
        <p:txBody>
          <a:bodyPr/>
          <a:lstStyle/>
          <a:p>
            <a:pPr>
              <a:defRPr/>
            </a:pPr>
            <a:r>
              <a:rPr lang="en-US"/>
              <a:t>ICC Process Operations             ENGT-1320 Rev A</a:t>
            </a:r>
          </a:p>
        </p:txBody>
      </p:sp>
      <p:sp>
        <p:nvSpPr>
          <p:cNvPr id="47110" name="Slide Number Placeholder 3">
            <a:extLst>
              <a:ext uri="{FF2B5EF4-FFF2-40B4-BE49-F238E27FC236}">
                <a16:creationId xmlns:a16="http://schemas.microsoft.com/office/drawing/2014/main" id="{CDB9E58A-0D2B-4245-A268-97CADC9B4606}"/>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FFDDF02-2590-4E86-9194-806C8ECC6BBC}" type="slidenum">
              <a:rPr lang="en-US" altLang="en-US" smtClean="0">
                <a:solidFill>
                  <a:srgbClr val="B5A788"/>
                </a:solidFill>
                <a:latin typeface="Gill Sans MT" panose="020B0502020104020203" pitchFamily="34" charset="0"/>
              </a:rPr>
              <a:pPr/>
              <a:t>35</a:t>
            </a:fld>
            <a:endParaRPr lang="en-US" altLang="en-US">
              <a:solidFill>
                <a:srgbClr val="B5A788"/>
              </a:solidFill>
              <a:latin typeface="Gill Sans MT" panose="020B0502020104020203" pitchFamily="34" charset="0"/>
            </a:endParaRPr>
          </a:p>
        </p:txBody>
      </p:sp>
    </p:spTree>
    <p:extLst>
      <p:ext uri="{BB962C8B-B14F-4D97-AF65-F5344CB8AC3E}">
        <p14:creationId xmlns:p14="http://schemas.microsoft.com/office/powerpoint/2010/main" val="364845225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a:extLst>
              <a:ext uri="{FF2B5EF4-FFF2-40B4-BE49-F238E27FC236}">
                <a16:creationId xmlns:a16="http://schemas.microsoft.com/office/drawing/2014/main" id="{EDA348B0-CB96-4AAE-B692-928EDA01D4E8}"/>
              </a:ext>
            </a:extLst>
          </p:cNvPr>
          <p:cNvSpPr>
            <a:spLocks noGrp="1" noChangeArrowheads="1"/>
          </p:cNvSpPr>
          <p:nvPr>
            <p:ph type="title"/>
          </p:nvPr>
        </p:nvSpPr>
        <p:spPr/>
        <p:txBody>
          <a:bodyPr vert="horz" lIns="0" tIns="0" rIns="0" bIns="0" rtlCol="0" anchor="t">
            <a:normAutofit/>
          </a:bodyPr>
          <a:lstStyle/>
          <a:p>
            <a:pPr>
              <a:defRPr/>
            </a:pPr>
            <a:r>
              <a:rPr lang="en-US">
                <a:solidFill>
                  <a:schemeClr val="tx2">
                    <a:satMod val="130000"/>
                  </a:schemeClr>
                </a:solidFill>
              </a:rPr>
              <a:t>Choked Flow</a:t>
            </a:r>
          </a:p>
        </p:txBody>
      </p:sp>
      <p:sp>
        <p:nvSpPr>
          <p:cNvPr id="49155" name="Line 3">
            <a:extLst>
              <a:ext uri="{FF2B5EF4-FFF2-40B4-BE49-F238E27FC236}">
                <a16:creationId xmlns:a16="http://schemas.microsoft.com/office/drawing/2014/main" id="{51871FB0-56E6-4972-BB24-10E2C5076043}"/>
              </a:ext>
            </a:extLst>
          </p:cNvPr>
          <p:cNvSpPr>
            <a:spLocks noChangeShapeType="1"/>
          </p:cNvSpPr>
          <p:nvPr/>
        </p:nvSpPr>
        <p:spPr bwMode="auto">
          <a:xfrm>
            <a:off x="4141666" y="1334825"/>
            <a:ext cx="0" cy="3581400"/>
          </a:xfrm>
          <a:prstGeom prst="line">
            <a:avLst/>
          </a:prstGeom>
          <a:noFill/>
          <a:ln w="254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49156" name="Line 4">
            <a:extLst>
              <a:ext uri="{FF2B5EF4-FFF2-40B4-BE49-F238E27FC236}">
                <a16:creationId xmlns:a16="http://schemas.microsoft.com/office/drawing/2014/main" id="{6DD4AF1E-38CB-4AEF-B0F3-DAFD7827EECD}"/>
              </a:ext>
            </a:extLst>
          </p:cNvPr>
          <p:cNvSpPr>
            <a:spLocks noChangeShapeType="1"/>
          </p:cNvSpPr>
          <p:nvPr/>
        </p:nvSpPr>
        <p:spPr bwMode="auto">
          <a:xfrm>
            <a:off x="4141666" y="4916225"/>
            <a:ext cx="5168900" cy="0"/>
          </a:xfrm>
          <a:prstGeom prst="line">
            <a:avLst/>
          </a:prstGeom>
          <a:noFill/>
          <a:ln w="254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49157" name="Line 5">
            <a:extLst>
              <a:ext uri="{FF2B5EF4-FFF2-40B4-BE49-F238E27FC236}">
                <a16:creationId xmlns:a16="http://schemas.microsoft.com/office/drawing/2014/main" id="{F4F99B03-DD01-4F77-88E7-D5D2ABF442D3}"/>
              </a:ext>
            </a:extLst>
          </p:cNvPr>
          <p:cNvSpPr>
            <a:spLocks noChangeShapeType="1"/>
          </p:cNvSpPr>
          <p:nvPr/>
        </p:nvSpPr>
        <p:spPr bwMode="auto">
          <a:xfrm flipV="1">
            <a:off x="4141666" y="2285739"/>
            <a:ext cx="2973388" cy="2630487"/>
          </a:xfrm>
          <a:prstGeom prst="line">
            <a:avLst/>
          </a:prstGeom>
          <a:noFill/>
          <a:ln w="254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49158" name="Line 6">
            <a:extLst>
              <a:ext uri="{FF2B5EF4-FFF2-40B4-BE49-F238E27FC236}">
                <a16:creationId xmlns:a16="http://schemas.microsoft.com/office/drawing/2014/main" id="{CCF7161E-718F-4B49-B6D6-388909F7C9BC}"/>
              </a:ext>
            </a:extLst>
          </p:cNvPr>
          <p:cNvSpPr>
            <a:spLocks noChangeShapeType="1"/>
          </p:cNvSpPr>
          <p:nvPr/>
        </p:nvSpPr>
        <p:spPr bwMode="auto">
          <a:xfrm flipH="1" flipV="1">
            <a:off x="5870454" y="3387464"/>
            <a:ext cx="2254250" cy="14287"/>
          </a:xfrm>
          <a:prstGeom prst="line">
            <a:avLst/>
          </a:prstGeom>
          <a:noFill/>
          <a:ln w="25400">
            <a:solidFill>
              <a:schemeClr val="tx1"/>
            </a:solidFill>
            <a:prstDash val="dash"/>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49159" name="Line 7">
            <a:extLst>
              <a:ext uri="{FF2B5EF4-FFF2-40B4-BE49-F238E27FC236}">
                <a16:creationId xmlns:a16="http://schemas.microsoft.com/office/drawing/2014/main" id="{7F219FFE-F28C-4483-9E2F-FF6743A45CE7}"/>
              </a:ext>
            </a:extLst>
          </p:cNvPr>
          <p:cNvSpPr>
            <a:spLocks noChangeShapeType="1"/>
          </p:cNvSpPr>
          <p:nvPr/>
        </p:nvSpPr>
        <p:spPr bwMode="auto">
          <a:xfrm>
            <a:off x="5870454" y="3387463"/>
            <a:ext cx="0" cy="1528762"/>
          </a:xfrm>
          <a:prstGeom prst="line">
            <a:avLst/>
          </a:prstGeom>
          <a:noFill/>
          <a:ln w="25400">
            <a:solidFill>
              <a:schemeClr val="tx1"/>
            </a:solidFill>
            <a:prstDash val="dash"/>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49161" name="Oval 9">
            <a:extLst>
              <a:ext uri="{FF2B5EF4-FFF2-40B4-BE49-F238E27FC236}">
                <a16:creationId xmlns:a16="http://schemas.microsoft.com/office/drawing/2014/main" id="{77D06A03-E67B-4590-BF70-00AC1EDD2802}"/>
              </a:ext>
            </a:extLst>
          </p:cNvPr>
          <p:cNvSpPr>
            <a:spLocks noChangeArrowheads="1"/>
          </p:cNvSpPr>
          <p:nvPr/>
        </p:nvSpPr>
        <p:spPr bwMode="auto">
          <a:xfrm>
            <a:off x="5810129" y="3328726"/>
            <a:ext cx="120650" cy="117475"/>
          </a:xfrm>
          <a:prstGeom prst="ellipse">
            <a:avLst/>
          </a:prstGeom>
          <a:solidFill>
            <a:schemeClr val="bg1"/>
          </a:solidFill>
          <a:ln w="25400">
            <a:solidFill>
              <a:schemeClr val="tx1"/>
            </a:solidFill>
            <a:round/>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latin typeface="Gill Sans MT" panose="020B0502020104020203" pitchFamily="34" charset="0"/>
            </a:endParaRPr>
          </a:p>
        </p:txBody>
      </p:sp>
      <p:sp>
        <p:nvSpPr>
          <p:cNvPr id="49162" name="Rectangle 10">
            <a:extLst>
              <a:ext uri="{FF2B5EF4-FFF2-40B4-BE49-F238E27FC236}">
                <a16:creationId xmlns:a16="http://schemas.microsoft.com/office/drawing/2014/main" id="{90EFAF50-8406-41AE-B1F5-7AFBE3422FE7}"/>
              </a:ext>
            </a:extLst>
          </p:cNvPr>
          <p:cNvSpPr>
            <a:spLocks noChangeArrowheads="1"/>
          </p:cNvSpPr>
          <p:nvPr/>
        </p:nvSpPr>
        <p:spPr bwMode="auto">
          <a:xfrm>
            <a:off x="6595941" y="3941501"/>
            <a:ext cx="508000" cy="462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2400">
                <a:latin typeface="Gill Sans MT" panose="020B0502020104020203" pitchFamily="34" charset="0"/>
              </a:rPr>
              <a:t> P</a:t>
            </a:r>
          </a:p>
        </p:txBody>
      </p:sp>
      <p:sp>
        <p:nvSpPr>
          <p:cNvPr id="49163" name="AutoShape 11">
            <a:extLst>
              <a:ext uri="{FF2B5EF4-FFF2-40B4-BE49-F238E27FC236}">
                <a16:creationId xmlns:a16="http://schemas.microsoft.com/office/drawing/2014/main" id="{B0DCD80B-7CCC-422B-BD23-D42BE2D2A8CE}"/>
              </a:ext>
            </a:extLst>
          </p:cNvPr>
          <p:cNvSpPr>
            <a:spLocks noChangeArrowheads="1"/>
          </p:cNvSpPr>
          <p:nvPr/>
        </p:nvSpPr>
        <p:spPr bwMode="auto">
          <a:xfrm>
            <a:off x="6565780" y="4035164"/>
            <a:ext cx="179387" cy="242887"/>
          </a:xfrm>
          <a:prstGeom prst="triangle">
            <a:avLst>
              <a:gd name="adj" fmla="val 49995"/>
            </a:avLst>
          </a:prstGeom>
          <a:solidFill>
            <a:schemeClr val="bg1"/>
          </a:solidFill>
          <a:ln w="25400">
            <a:solidFill>
              <a:schemeClr val="tx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latin typeface="Gill Sans MT" panose="020B0502020104020203" pitchFamily="34" charset="0"/>
            </a:endParaRPr>
          </a:p>
        </p:txBody>
      </p:sp>
      <p:sp>
        <p:nvSpPr>
          <p:cNvPr id="49164" name="Rectangle 12">
            <a:extLst>
              <a:ext uri="{FF2B5EF4-FFF2-40B4-BE49-F238E27FC236}">
                <a16:creationId xmlns:a16="http://schemas.microsoft.com/office/drawing/2014/main" id="{7F16BC71-638D-4BA1-8D47-8C851D3A7265}"/>
              </a:ext>
            </a:extLst>
          </p:cNvPr>
          <p:cNvSpPr>
            <a:spLocks noChangeArrowheads="1"/>
          </p:cNvSpPr>
          <p:nvPr/>
        </p:nvSpPr>
        <p:spPr bwMode="auto">
          <a:xfrm>
            <a:off x="6859466" y="4154226"/>
            <a:ext cx="14859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latin typeface="Gill Sans MT" panose="020B0502020104020203" pitchFamily="34" charset="0"/>
              </a:rPr>
              <a:t>Allowable</a:t>
            </a:r>
          </a:p>
        </p:txBody>
      </p:sp>
      <p:sp>
        <p:nvSpPr>
          <p:cNvPr id="49165" name="Rectangle 13">
            <a:extLst>
              <a:ext uri="{FF2B5EF4-FFF2-40B4-BE49-F238E27FC236}">
                <a16:creationId xmlns:a16="http://schemas.microsoft.com/office/drawing/2014/main" id="{F760C37C-6D82-4193-9760-9072D7F46AA6}"/>
              </a:ext>
            </a:extLst>
          </p:cNvPr>
          <p:cNvSpPr>
            <a:spLocks noChangeArrowheads="1"/>
          </p:cNvSpPr>
          <p:nvPr/>
        </p:nvSpPr>
        <p:spPr bwMode="auto">
          <a:xfrm>
            <a:off x="2846266" y="2439726"/>
            <a:ext cx="1143000" cy="1145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2400">
                <a:latin typeface="Gill Sans MT" panose="020B0502020104020203" pitchFamily="34" charset="0"/>
              </a:rPr>
              <a:t>   Q</a:t>
            </a:r>
          </a:p>
          <a:p>
            <a:pPr eaLnBrk="1" hangingPunct="1">
              <a:lnSpc>
                <a:spcPct val="60000"/>
              </a:lnSpc>
              <a:spcBef>
                <a:spcPct val="50000"/>
              </a:spcBef>
            </a:pPr>
            <a:r>
              <a:rPr lang="en-US" altLang="en-US" sz="2400">
                <a:latin typeface="Gill Sans MT" panose="020B0502020104020203" pitchFamily="34" charset="0"/>
              </a:rPr>
              <a:t>Water </a:t>
            </a:r>
          </a:p>
          <a:p>
            <a:pPr eaLnBrk="1" hangingPunct="1">
              <a:lnSpc>
                <a:spcPct val="25000"/>
              </a:lnSpc>
              <a:spcBef>
                <a:spcPct val="50000"/>
              </a:spcBef>
            </a:pPr>
            <a:r>
              <a:rPr lang="en-US" altLang="en-US" sz="2400">
                <a:latin typeface="Gill Sans MT" panose="020B0502020104020203" pitchFamily="34" charset="0"/>
              </a:rPr>
              <a:t> Flow</a:t>
            </a:r>
          </a:p>
        </p:txBody>
      </p:sp>
      <p:sp>
        <p:nvSpPr>
          <p:cNvPr id="49166" name="Rectangle 14">
            <a:extLst>
              <a:ext uri="{FF2B5EF4-FFF2-40B4-BE49-F238E27FC236}">
                <a16:creationId xmlns:a16="http://schemas.microsoft.com/office/drawing/2014/main" id="{EDD63DA1-CCF0-4805-B655-A8FA6CB4B830}"/>
              </a:ext>
            </a:extLst>
          </p:cNvPr>
          <p:cNvSpPr>
            <a:spLocks noChangeArrowheads="1"/>
          </p:cNvSpPr>
          <p:nvPr/>
        </p:nvSpPr>
        <p:spPr bwMode="auto">
          <a:xfrm>
            <a:off x="6021266" y="5094026"/>
            <a:ext cx="863600" cy="77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latin typeface="Gill Sans MT" panose="020B0502020104020203" pitchFamily="34" charset="0"/>
              </a:rPr>
              <a:t>  </a:t>
            </a:r>
            <a:r>
              <a:rPr lang="en-US" altLang="en-US" sz="2400">
                <a:latin typeface="Gill Sans MT" panose="020B0502020104020203" pitchFamily="34" charset="0"/>
              </a:rPr>
              <a:t>P</a:t>
            </a:r>
          </a:p>
          <a:p>
            <a:pPr eaLnBrk="1" hangingPunct="1">
              <a:lnSpc>
                <a:spcPct val="35000"/>
              </a:lnSpc>
              <a:spcBef>
                <a:spcPct val="50000"/>
              </a:spcBef>
            </a:pPr>
            <a:r>
              <a:rPr lang="en-US" altLang="en-US" sz="2400">
                <a:latin typeface="Gill Sans MT" panose="020B0502020104020203" pitchFamily="34" charset="0"/>
              </a:rPr>
              <a:t>G</a:t>
            </a:r>
          </a:p>
        </p:txBody>
      </p:sp>
      <p:sp>
        <p:nvSpPr>
          <p:cNvPr id="49167" name="AutoShape 15">
            <a:extLst>
              <a:ext uri="{FF2B5EF4-FFF2-40B4-BE49-F238E27FC236}">
                <a16:creationId xmlns:a16="http://schemas.microsoft.com/office/drawing/2014/main" id="{E6F068A4-7BF0-4EC9-811A-9C125A0AD63E}"/>
              </a:ext>
            </a:extLst>
          </p:cNvPr>
          <p:cNvSpPr>
            <a:spLocks noChangeArrowheads="1"/>
          </p:cNvSpPr>
          <p:nvPr/>
        </p:nvSpPr>
        <p:spPr bwMode="auto">
          <a:xfrm>
            <a:off x="6033966" y="5157525"/>
            <a:ext cx="152400" cy="228600"/>
          </a:xfrm>
          <a:prstGeom prst="triangle">
            <a:avLst>
              <a:gd name="adj" fmla="val 49995"/>
            </a:avLst>
          </a:prstGeom>
          <a:solidFill>
            <a:schemeClr val="bg1"/>
          </a:solidFill>
          <a:ln w="25400">
            <a:solidFill>
              <a:schemeClr val="tx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latin typeface="Gill Sans MT" panose="020B0502020104020203" pitchFamily="34" charset="0"/>
            </a:endParaRPr>
          </a:p>
        </p:txBody>
      </p:sp>
      <p:sp>
        <p:nvSpPr>
          <p:cNvPr id="49168" name="Line 16">
            <a:extLst>
              <a:ext uri="{FF2B5EF4-FFF2-40B4-BE49-F238E27FC236}">
                <a16:creationId xmlns:a16="http://schemas.microsoft.com/office/drawing/2014/main" id="{CCCAEC13-BB92-4BEE-9A5F-C0213488F390}"/>
              </a:ext>
            </a:extLst>
          </p:cNvPr>
          <p:cNvSpPr>
            <a:spLocks noChangeShapeType="1"/>
          </p:cNvSpPr>
          <p:nvPr/>
        </p:nvSpPr>
        <p:spPr bwMode="auto">
          <a:xfrm>
            <a:off x="5970466" y="5475025"/>
            <a:ext cx="546100" cy="0"/>
          </a:xfrm>
          <a:prstGeom prst="line">
            <a:avLst/>
          </a:prstGeom>
          <a:noFill/>
          <a:ln w="254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49169" name="Line 17">
            <a:extLst>
              <a:ext uri="{FF2B5EF4-FFF2-40B4-BE49-F238E27FC236}">
                <a16:creationId xmlns:a16="http://schemas.microsoft.com/office/drawing/2014/main" id="{1062E59F-CB69-46A2-A0E3-E190072073CB}"/>
              </a:ext>
            </a:extLst>
          </p:cNvPr>
          <p:cNvSpPr>
            <a:spLocks noChangeShapeType="1"/>
          </p:cNvSpPr>
          <p:nvPr/>
        </p:nvSpPr>
        <p:spPr bwMode="auto">
          <a:xfrm>
            <a:off x="5919666" y="5119425"/>
            <a:ext cx="584200" cy="0"/>
          </a:xfrm>
          <a:prstGeom prst="line">
            <a:avLst/>
          </a:prstGeom>
          <a:noFill/>
          <a:ln w="254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49170" name="Line 18">
            <a:extLst>
              <a:ext uri="{FF2B5EF4-FFF2-40B4-BE49-F238E27FC236}">
                <a16:creationId xmlns:a16="http://schemas.microsoft.com/office/drawing/2014/main" id="{13A1AED9-55D3-4BA5-A57F-B818F099178C}"/>
              </a:ext>
            </a:extLst>
          </p:cNvPr>
          <p:cNvSpPr>
            <a:spLocks noChangeShapeType="1"/>
          </p:cNvSpPr>
          <p:nvPr/>
        </p:nvSpPr>
        <p:spPr bwMode="auto">
          <a:xfrm flipH="1">
            <a:off x="5767266" y="5119425"/>
            <a:ext cx="165100" cy="673100"/>
          </a:xfrm>
          <a:prstGeom prst="line">
            <a:avLst/>
          </a:prstGeom>
          <a:noFill/>
          <a:ln w="254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49171" name="Line 19">
            <a:extLst>
              <a:ext uri="{FF2B5EF4-FFF2-40B4-BE49-F238E27FC236}">
                <a16:creationId xmlns:a16="http://schemas.microsoft.com/office/drawing/2014/main" id="{DF56BDC6-237F-4D04-A5BB-7010512A3576}"/>
              </a:ext>
            </a:extLst>
          </p:cNvPr>
          <p:cNvSpPr>
            <a:spLocks noChangeShapeType="1"/>
          </p:cNvSpPr>
          <p:nvPr/>
        </p:nvSpPr>
        <p:spPr bwMode="auto">
          <a:xfrm flipH="1" flipV="1">
            <a:off x="5652966" y="5678225"/>
            <a:ext cx="114300" cy="101600"/>
          </a:xfrm>
          <a:prstGeom prst="line">
            <a:avLst/>
          </a:prstGeom>
          <a:noFill/>
          <a:ln w="254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49172" name="Freeform 20">
            <a:extLst>
              <a:ext uri="{FF2B5EF4-FFF2-40B4-BE49-F238E27FC236}">
                <a16:creationId xmlns:a16="http://schemas.microsoft.com/office/drawing/2014/main" id="{BC77C799-20DA-48B7-8C97-57FCD9F03D7E}"/>
              </a:ext>
            </a:extLst>
          </p:cNvPr>
          <p:cNvSpPr>
            <a:spLocks/>
          </p:cNvSpPr>
          <p:nvPr/>
        </p:nvSpPr>
        <p:spPr bwMode="auto">
          <a:xfrm>
            <a:off x="5144966" y="3411275"/>
            <a:ext cx="2960688" cy="649288"/>
          </a:xfrm>
          <a:custGeom>
            <a:avLst/>
            <a:gdLst>
              <a:gd name="T0" fmla="*/ 2147483646 w 1865"/>
              <a:gd name="T1" fmla="*/ 0 h 409"/>
              <a:gd name="T2" fmla="*/ 2147483646 w 1865"/>
              <a:gd name="T3" fmla="*/ 0 h 409"/>
              <a:gd name="T4" fmla="*/ 2147483646 w 1865"/>
              <a:gd name="T5" fmla="*/ 2147483646 h 409"/>
              <a:gd name="T6" fmla="*/ 2147483646 w 1865"/>
              <a:gd name="T7" fmla="*/ 2147483646 h 409"/>
              <a:gd name="T8" fmla="*/ 2147483646 w 1865"/>
              <a:gd name="T9" fmla="*/ 2147483646 h 409"/>
              <a:gd name="T10" fmla="*/ 2147483646 w 1865"/>
              <a:gd name="T11" fmla="*/ 2147483646 h 409"/>
              <a:gd name="T12" fmla="*/ 2147483646 w 1865"/>
              <a:gd name="T13" fmla="*/ 2147483646 h 409"/>
              <a:gd name="T14" fmla="*/ 2147483646 w 1865"/>
              <a:gd name="T15" fmla="*/ 2147483646 h 409"/>
              <a:gd name="T16" fmla="*/ 2147483646 w 1865"/>
              <a:gd name="T17" fmla="*/ 2147483646 h 409"/>
              <a:gd name="T18" fmla="*/ 2147483646 w 1865"/>
              <a:gd name="T19" fmla="*/ 2147483646 h 409"/>
              <a:gd name="T20" fmla="*/ 2147483646 w 1865"/>
              <a:gd name="T21" fmla="*/ 2147483646 h 409"/>
              <a:gd name="T22" fmla="*/ 2147483646 w 1865"/>
              <a:gd name="T23" fmla="*/ 2147483646 h 409"/>
              <a:gd name="T24" fmla="*/ 2147483646 w 1865"/>
              <a:gd name="T25" fmla="*/ 2147483646 h 409"/>
              <a:gd name="T26" fmla="*/ 2147483646 w 1865"/>
              <a:gd name="T27" fmla="*/ 2147483646 h 409"/>
              <a:gd name="T28" fmla="*/ 2147483646 w 1865"/>
              <a:gd name="T29" fmla="*/ 2147483646 h 409"/>
              <a:gd name="T30" fmla="*/ 2147483646 w 1865"/>
              <a:gd name="T31" fmla="*/ 2147483646 h 409"/>
              <a:gd name="T32" fmla="*/ 2147483646 w 1865"/>
              <a:gd name="T33" fmla="*/ 2147483646 h 409"/>
              <a:gd name="T34" fmla="*/ 2147483646 w 1865"/>
              <a:gd name="T35" fmla="*/ 2147483646 h 409"/>
              <a:gd name="T36" fmla="*/ 2147483646 w 1865"/>
              <a:gd name="T37" fmla="*/ 2147483646 h 409"/>
              <a:gd name="T38" fmla="*/ 2147483646 w 1865"/>
              <a:gd name="T39" fmla="*/ 2147483646 h 409"/>
              <a:gd name="T40" fmla="*/ 2147483646 w 1865"/>
              <a:gd name="T41" fmla="*/ 2147483646 h 409"/>
              <a:gd name="T42" fmla="*/ 2147483646 w 1865"/>
              <a:gd name="T43" fmla="*/ 2147483646 h 409"/>
              <a:gd name="T44" fmla="*/ 2147483646 w 1865"/>
              <a:gd name="T45" fmla="*/ 2147483646 h 409"/>
              <a:gd name="T46" fmla="*/ 2147483646 w 1865"/>
              <a:gd name="T47" fmla="*/ 2147483646 h 409"/>
              <a:gd name="T48" fmla="*/ 2147483646 w 1865"/>
              <a:gd name="T49" fmla="*/ 2147483646 h 409"/>
              <a:gd name="T50" fmla="*/ 2147483646 w 1865"/>
              <a:gd name="T51" fmla="*/ 2147483646 h 409"/>
              <a:gd name="T52" fmla="*/ 2147483646 w 1865"/>
              <a:gd name="T53" fmla="*/ 2147483646 h 409"/>
              <a:gd name="T54" fmla="*/ 2147483646 w 1865"/>
              <a:gd name="T55" fmla="*/ 2147483646 h 409"/>
              <a:gd name="T56" fmla="*/ 2147483646 w 1865"/>
              <a:gd name="T57" fmla="*/ 2147483646 h 409"/>
              <a:gd name="T58" fmla="*/ 2147483646 w 1865"/>
              <a:gd name="T59" fmla="*/ 2147483646 h 409"/>
              <a:gd name="T60" fmla="*/ 2147483646 w 1865"/>
              <a:gd name="T61" fmla="*/ 2147483646 h 409"/>
              <a:gd name="T62" fmla="*/ 0 w 1865"/>
              <a:gd name="T63" fmla="*/ 2147483646 h 40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65"/>
              <a:gd name="T97" fmla="*/ 0 h 409"/>
              <a:gd name="T98" fmla="*/ 1865 w 1865"/>
              <a:gd name="T99" fmla="*/ 409 h 40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65" h="409">
                <a:moveTo>
                  <a:pt x="1864" y="0"/>
                </a:moveTo>
                <a:lnTo>
                  <a:pt x="1704" y="0"/>
                </a:lnTo>
                <a:lnTo>
                  <a:pt x="1568" y="8"/>
                </a:lnTo>
                <a:lnTo>
                  <a:pt x="1484" y="8"/>
                </a:lnTo>
                <a:lnTo>
                  <a:pt x="1412" y="16"/>
                </a:lnTo>
                <a:lnTo>
                  <a:pt x="1344" y="20"/>
                </a:lnTo>
                <a:lnTo>
                  <a:pt x="1300" y="24"/>
                </a:lnTo>
                <a:lnTo>
                  <a:pt x="1248" y="28"/>
                </a:lnTo>
                <a:lnTo>
                  <a:pt x="1204" y="32"/>
                </a:lnTo>
                <a:lnTo>
                  <a:pt x="1160" y="32"/>
                </a:lnTo>
                <a:lnTo>
                  <a:pt x="1120" y="36"/>
                </a:lnTo>
                <a:lnTo>
                  <a:pt x="1080" y="40"/>
                </a:lnTo>
                <a:lnTo>
                  <a:pt x="1048" y="48"/>
                </a:lnTo>
                <a:lnTo>
                  <a:pt x="1016" y="52"/>
                </a:lnTo>
                <a:lnTo>
                  <a:pt x="992" y="56"/>
                </a:lnTo>
                <a:lnTo>
                  <a:pt x="956" y="56"/>
                </a:lnTo>
                <a:lnTo>
                  <a:pt x="920" y="64"/>
                </a:lnTo>
                <a:lnTo>
                  <a:pt x="856" y="72"/>
                </a:lnTo>
                <a:lnTo>
                  <a:pt x="792" y="84"/>
                </a:lnTo>
                <a:lnTo>
                  <a:pt x="744" y="92"/>
                </a:lnTo>
                <a:lnTo>
                  <a:pt x="688" y="104"/>
                </a:lnTo>
                <a:lnTo>
                  <a:pt x="584" y="128"/>
                </a:lnTo>
                <a:lnTo>
                  <a:pt x="516" y="144"/>
                </a:lnTo>
                <a:lnTo>
                  <a:pt x="456" y="160"/>
                </a:lnTo>
                <a:lnTo>
                  <a:pt x="356" y="196"/>
                </a:lnTo>
                <a:lnTo>
                  <a:pt x="288" y="224"/>
                </a:lnTo>
                <a:lnTo>
                  <a:pt x="216" y="268"/>
                </a:lnTo>
                <a:lnTo>
                  <a:pt x="160" y="304"/>
                </a:lnTo>
                <a:lnTo>
                  <a:pt x="108" y="340"/>
                </a:lnTo>
                <a:lnTo>
                  <a:pt x="68" y="368"/>
                </a:lnTo>
                <a:lnTo>
                  <a:pt x="40" y="384"/>
                </a:lnTo>
                <a:lnTo>
                  <a:pt x="0" y="408"/>
                </a:lnTo>
              </a:path>
            </a:pathLst>
          </a:custGeom>
          <a:noFill/>
          <a:ln w="25400" cap="rnd" cmpd="sng">
            <a:solidFill>
              <a:schemeClr val="hlink"/>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9173" name="Line 21">
            <a:extLst>
              <a:ext uri="{FF2B5EF4-FFF2-40B4-BE49-F238E27FC236}">
                <a16:creationId xmlns:a16="http://schemas.microsoft.com/office/drawing/2014/main" id="{2EAB0E5D-A1DA-4700-BAB3-51D71B3FC153}"/>
              </a:ext>
            </a:extLst>
          </p:cNvPr>
          <p:cNvSpPr>
            <a:spLocks noChangeShapeType="1"/>
          </p:cNvSpPr>
          <p:nvPr/>
        </p:nvSpPr>
        <p:spPr bwMode="auto">
          <a:xfrm flipH="1">
            <a:off x="5945066" y="4154225"/>
            <a:ext cx="457200" cy="0"/>
          </a:xfrm>
          <a:prstGeom prst="line">
            <a:avLst/>
          </a:prstGeom>
          <a:noFill/>
          <a:ln w="28575">
            <a:solidFill>
              <a:schemeClr val="tx1"/>
            </a:solidFill>
            <a:round/>
            <a:headEnd type="none" w="sm" len="sm"/>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49174" name="Text Box 22">
            <a:extLst>
              <a:ext uri="{FF2B5EF4-FFF2-40B4-BE49-F238E27FC236}">
                <a16:creationId xmlns:a16="http://schemas.microsoft.com/office/drawing/2014/main" id="{41203C8E-CA22-4126-B9F8-1D4B0ADB31A6}"/>
              </a:ext>
            </a:extLst>
          </p:cNvPr>
          <p:cNvSpPr txBox="1">
            <a:spLocks noChangeArrowheads="1"/>
          </p:cNvSpPr>
          <p:nvPr/>
        </p:nvSpPr>
        <p:spPr bwMode="auto">
          <a:xfrm>
            <a:off x="8078666" y="4001825"/>
            <a:ext cx="1669560" cy="34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lnSpc>
                <a:spcPct val="90000"/>
              </a:lnSpc>
            </a:pPr>
            <a:r>
              <a:rPr lang="en-US" altLang="en-US">
                <a:latin typeface="Gill Sans MT" panose="020B0502020104020203" pitchFamily="34" charset="0"/>
              </a:rPr>
              <a:t>(“choked flow”)</a:t>
            </a:r>
            <a:endParaRPr lang="en-US" altLang="en-US" sz="2600">
              <a:solidFill>
                <a:schemeClr val="tx2"/>
              </a:solidFill>
              <a:latin typeface="Gill Sans MT" panose="020B0502020104020203" pitchFamily="34" charset="0"/>
            </a:endParaRPr>
          </a:p>
        </p:txBody>
      </p:sp>
      <p:graphicFrame>
        <p:nvGraphicFramePr>
          <p:cNvPr id="49175" name="Object 23">
            <a:extLst>
              <a:ext uri="{FF2B5EF4-FFF2-40B4-BE49-F238E27FC236}">
                <a16:creationId xmlns:a16="http://schemas.microsoft.com/office/drawing/2014/main" id="{EC9D8ED4-994E-448E-B06D-B4F785A0064F}"/>
              </a:ext>
            </a:extLst>
          </p:cNvPr>
          <p:cNvGraphicFramePr>
            <a:graphicFrameLocks noChangeAspect="1"/>
          </p:cNvGraphicFramePr>
          <p:nvPr>
            <p:extLst>
              <p:ext uri="{D42A27DB-BD31-4B8C-83A1-F6EECF244321}">
                <p14:modId xmlns:p14="http://schemas.microsoft.com/office/powerpoint/2010/main" val="4289125736"/>
              </p:ext>
            </p:extLst>
          </p:nvPr>
        </p:nvGraphicFramePr>
        <p:xfrm>
          <a:off x="8261808" y="1078153"/>
          <a:ext cx="3079750" cy="1330325"/>
        </p:xfrm>
        <a:graphic>
          <a:graphicData uri="http://schemas.openxmlformats.org/presentationml/2006/ole">
            <mc:AlternateContent xmlns:mc="http://schemas.openxmlformats.org/markup-compatibility/2006">
              <mc:Choice xmlns:v="urn:schemas-microsoft-com:vml" Requires="v">
                <p:oleObj spid="_x0000_s4120" name="Equation" r:id="rId4" imgW="1587500" imgH="685800" progId="Equation.3">
                  <p:embed/>
                </p:oleObj>
              </mc:Choice>
              <mc:Fallback>
                <p:oleObj name="Equation" r:id="rId4" imgW="1587500" imgH="685800" progId="Equation.3">
                  <p:embed/>
                  <p:pic>
                    <p:nvPicPr>
                      <p:cNvPr id="49175" name="Object 23">
                        <a:extLst>
                          <a:ext uri="{FF2B5EF4-FFF2-40B4-BE49-F238E27FC236}">
                            <a16:creationId xmlns:a16="http://schemas.microsoft.com/office/drawing/2014/main" id="{EC9D8ED4-994E-448E-B06D-B4F785A0064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61808" y="1078153"/>
                        <a:ext cx="3079750" cy="133032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 name="Date Placeholder 1">
            <a:extLst>
              <a:ext uri="{FF2B5EF4-FFF2-40B4-BE49-F238E27FC236}">
                <a16:creationId xmlns:a16="http://schemas.microsoft.com/office/drawing/2014/main" id="{32EB3A4F-9274-464B-9B72-5FF8D68DA0D9}"/>
              </a:ext>
            </a:extLst>
          </p:cNvPr>
          <p:cNvSpPr>
            <a:spLocks noGrp="1"/>
          </p:cNvSpPr>
          <p:nvPr>
            <p:ph type="dt" sz="quarter" idx="10"/>
          </p:nvPr>
        </p:nvSpPr>
        <p:spPr/>
        <p:txBody>
          <a:bodyPr/>
          <a:lstStyle/>
          <a:p>
            <a:pPr>
              <a:defRPr/>
            </a:pPr>
            <a:fld id="{DF223758-1593-4841-8AE5-F1D8B98A49CB}" type="datetime1">
              <a:rPr lang="en-US" smtClean="0"/>
              <a:t>2/22/2018</a:t>
            </a:fld>
            <a:endParaRPr lang="en-US"/>
          </a:p>
        </p:txBody>
      </p:sp>
      <p:sp>
        <p:nvSpPr>
          <p:cNvPr id="3" name="Footer Placeholder 2">
            <a:extLst>
              <a:ext uri="{FF2B5EF4-FFF2-40B4-BE49-F238E27FC236}">
                <a16:creationId xmlns:a16="http://schemas.microsoft.com/office/drawing/2014/main" id="{5FA3CFD5-2066-4243-B787-2F6D8A32E6A2}"/>
              </a:ext>
            </a:extLst>
          </p:cNvPr>
          <p:cNvSpPr>
            <a:spLocks noGrp="1"/>
          </p:cNvSpPr>
          <p:nvPr>
            <p:ph type="ftr" sz="quarter" idx="11"/>
          </p:nvPr>
        </p:nvSpPr>
        <p:spPr/>
        <p:txBody>
          <a:bodyPr/>
          <a:lstStyle/>
          <a:p>
            <a:pPr>
              <a:defRPr/>
            </a:pPr>
            <a:r>
              <a:rPr lang="en-US"/>
              <a:t>ICC Process Operations             ENGT-1320 Rev A</a:t>
            </a:r>
          </a:p>
        </p:txBody>
      </p:sp>
      <p:sp>
        <p:nvSpPr>
          <p:cNvPr id="49178" name="Slide Number Placeholder 3">
            <a:extLst>
              <a:ext uri="{FF2B5EF4-FFF2-40B4-BE49-F238E27FC236}">
                <a16:creationId xmlns:a16="http://schemas.microsoft.com/office/drawing/2014/main" id="{24EF2F23-423A-4CFB-836E-DFEC954FA2A2}"/>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3E311DB-9CF6-4A3A-A892-72CF95AED379}" type="slidenum">
              <a:rPr lang="en-US" altLang="en-US" smtClean="0">
                <a:solidFill>
                  <a:srgbClr val="B5A788"/>
                </a:solidFill>
                <a:latin typeface="Gill Sans MT" panose="020B0502020104020203" pitchFamily="34" charset="0"/>
              </a:rPr>
              <a:pPr/>
              <a:t>36</a:t>
            </a:fld>
            <a:endParaRPr lang="en-US" altLang="en-US">
              <a:solidFill>
                <a:srgbClr val="B5A788"/>
              </a:solidFill>
              <a:latin typeface="Gill Sans MT" panose="020B0502020104020203" pitchFamily="34" charset="0"/>
            </a:endParaRPr>
          </a:p>
        </p:txBody>
      </p:sp>
    </p:spTree>
    <p:extLst>
      <p:ext uri="{BB962C8B-B14F-4D97-AF65-F5344CB8AC3E}">
        <p14:creationId xmlns:p14="http://schemas.microsoft.com/office/powerpoint/2010/main" val="74763150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A2BF3C-6C42-4BE9-B31E-A6745ADF680D}"/>
              </a:ext>
            </a:extLst>
          </p:cNvPr>
          <p:cNvSpPr>
            <a:spLocks noGrp="1"/>
          </p:cNvSpPr>
          <p:nvPr>
            <p:ph type="title"/>
          </p:nvPr>
        </p:nvSpPr>
        <p:spPr/>
        <p:txBody>
          <a:bodyPr/>
          <a:lstStyle/>
          <a:p>
            <a:pPr>
              <a:defRPr/>
            </a:pPr>
            <a:r>
              <a:rPr lang="en-US" dirty="0">
                <a:solidFill>
                  <a:schemeClr val="tx2">
                    <a:satMod val="130000"/>
                  </a:schemeClr>
                </a:solidFill>
              </a:rPr>
              <a:t>Other Sizing Influences</a:t>
            </a:r>
          </a:p>
        </p:txBody>
      </p:sp>
      <p:sp>
        <p:nvSpPr>
          <p:cNvPr id="51203" name="Content Placeholder 2">
            <a:extLst>
              <a:ext uri="{FF2B5EF4-FFF2-40B4-BE49-F238E27FC236}">
                <a16:creationId xmlns:a16="http://schemas.microsoft.com/office/drawing/2014/main" id="{C1A35103-54D0-45D3-AD07-79B9D5EC58F8}"/>
              </a:ext>
            </a:extLst>
          </p:cNvPr>
          <p:cNvSpPr>
            <a:spLocks noGrp="1"/>
          </p:cNvSpPr>
          <p:nvPr>
            <p:ph idx="1"/>
          </p:nvPr>
        </p:nvSpPr>
        <p:spPr/>
        <p:txBody>
          <a:bodyPr/>
          <a:lstStyle/>
          <a:p>
            <a:pPr eaLnBrk="1" hangingPunct="1"/>
            <a:r>
              <a:rPr lang="en-US" altLang="en-US"/>
              <a:t>Piping Geometry</a:t>
            </a:r>
          </a:p>
          <a:p>
            <a:pPr eaLnBrk="1" hangingPunct="1"/>
            <a:r>
              <a:rPr lang="en-US" altLang="en-US"/>
              <a:t>Fluid Properties</a:t>
            </a:r>
          </a:p>
          <a:p>
            <a:pPr eaLnBrk="1" hangingPunct="1"/>
            <a:r>
              <a:rPr lang="en-US" altLang="en-US"/>
              <a:t>Mixed Phase</a:t>
            </a:r>
          </a:p>
          <a:p>
            <a:pPr eaLnBrk="1" hangingPunct="1"/>
            <a:r>
              <a:rPr lang="en-US" altLang="en-US"/>
              <a:t>Solids</a:t>
            </a:r>
          </a:p>
          <a:p>
            <a:pPr eaLnBrk="1" hangingPunct="1"/>
            <a:r>
              <a:rPr lang="en-US" altLang="en-US"/>
              <a:t>Others</a:t>
            </a:r>
          </a:p>
          <a:p>
            <a:pPr eaLnBrk="1" hangingPunct="1"/>
            <a:endParaRPr lang="en-US" altLang="en-US"/>
          </a:p>
        </p:txBody>
      </p:sp>
      <p:sp>
        <p:nvSpPr>
          <p:cNvPr id="3" name="Date Placeholder 2">
            <a:extLst>
              <a:ext uri="{FF2B5EF4-FFF2-40B4-BE49-F238E27FC236}">
                <a16:creationId xmlns:a16="http://schemas.microsoft.com/office/drawing/2014/main" id="{DB8F4BEB-FAA0-4AC4-A549-DBABEB6BDA5C}"/>
              </a:ext>
            </a:extLst>
          </p:cNvPr>
          <p:cNvSpPr>
            <a:spLocks noGrp="1"/>
          </p:cNvSpPr>
          <p:nvPr>
            <p:ph type="dt" sz="quarter" idx="10"/>
          </p:nvPr>
        </p:nvSpPr>
        <p:spPr/>
        <p:txBody>
          <a:bodyPr/>
          <a:lstStyle/>
          <a:p>
            <a:pPr>
              <a:defRPr/>
            </a:pPr>
            <a:fld id="{0A65ADFC-BEA4-4180-987F-74AA56738A84}" type="datetime1">
              <a:rPr lang="en-US" smtClean="0"/>
              <a:t>2/22/2018</a:t>
            </a:fld>
            <a:endParaRPr lang="en-US"/>
          </a:p>
        </p:txBody>
      </p:sp>
      <p:sp>
        <p:nvSpPr>
          <p:cNvPr id="4" name="Footer Placeholder 3">
            <a:extLst>
              <a:ext uri="{FF2B5EF4-FFF2-40B4-BE49-F238E27FC236}">
                <a16:creationId xmlns:a16="http://schemas.microsoft.com/office/drawing/2014/main" id="{A4C1A203-BDE8-4682-AF06-24D5029AC84A}"/>
              </a:ext>
            </a:extLst>
          </p:cNvPr>
          <p:cNvSpPr>
            <a:spLocks noGrp="1"/>
          </p:cNvSpPr>
          <p:nvPr>
            <p:ph type="ftr" sz="quarter" idx="11"/>
          </p:nvPr>
        </p:nvSpPr>
        <p:spPr/>
        <p:txBody>
          <a:bodyPr/>
          <a:lstStyle/>
          <a:p>
            <a:pPr>
              <a:defRPr/>
            </a:pPr>
            <a:r>
              <a:rPr lang="en-US"/>
              <a:t>ICC Process Operations             ENGT-1320 Rev A</a:t>
            </a:r>
          </a:p>
        </p:txBody>
      </p:sp>
      <p:sp>
        <p:nvSpPr>
          <p:cNvPr id="51206" name="Slide Number Placeholder 4">
            <a:extLst>
              <a:ext uri="{FF2B5EF4-FFF2-40B4-BE49-F238E27FC236}">
                <a16:creationId xmlns:a16="http://schemas.microsoft.com/office/drawing/2014/main" id="{4C49E6FE-24C4-46F4-BD25-79D275A79D79}"/>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BF7B6D0F-A4B2-434C-9384-A6464DF112B2}" type="slidenum">
              <a:rPr lang="en-US" altLang="en-US" smtClean="0">
                <a:solidFill>
                  <a:srgbClr val="B5A788"/>
                </a:solidFill>
                <a:latin typeface="Gill Sans MT" panose="020B0502020104020203" pitchFamily="34" charset="0"/>
              </a:rPr>
              <a:pPr/>
              <a:t>37</a:t>
            </a:fld>
            <a:endParaRPr lang="en-US" altLang="en-US">
              <a:solidFill>
                <a:srgbClr val="B5A788"/>
              </a:solidFill>
              <a:latin typeface="Gill Sans MT" panose="020B0502020104020203" pitchFamily="34" charset="0"/>
            </a:endParaRPr>
          </a:p>
        </p:txBody>
      </p:sp>
    </p:spTree>
    <p:extLst>
      <p:ext uri="{BB962C8B-B14F-4D97-AF65-F5344CB8AC3E}">
        <p14:creationId xmlns:p14="http://schemas.microsoft.com/office/powerpoint/2010/main" val="180198948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4594" name="Rectangle 2">
            <a:extLst>
              <a:ext uri="{FF2B5EF4-FFF2-40B4-BE49-F238E27FC236}">
                <a16:creationId xmlns:a16="http://schemas.microsoft.com/office/drawing/2014/main" id="{00FF0B34-2E03-46CB-A3E1-EC32D3D52FF2}"/>
              </a:ext>
            </a:extLst>
          </p:cNvPr>
          <p:cNvSpPr>
            <a:spLocks noGrp="1" noChangeArrowheads="1"/>
          </p:cNvSpPr>
          <p:nvPr>
            <p:ph type="title"/>
          </p:nvPr>
        </p:nvSpPr>
        <p:spPr/>
        <p:txBody>
          <a:bodyPr/>
          <a:lstStyle/>
          <a:p>
            <a:pPr>
              <a:defRPr/>
            </a:pPr>
            <a:r>
              <a:rPr lang="en-US">
                <a:solidFill>
                  <a:schemeClr val="tx2">
                    <a:satMod val="130000"/>
                  </a:schemeClr>
                </a:solidFill>
              </a:rPr>
              <a:t>Agenda</a:t>
            </a:r>
          </a:p>
        </p:txBody>
      </p:sp>
      <p:sp>
        <p:nvSpPr>
          <p:cNvPr id="71683" name="Rectangle 3">
            <a:extLst>
              <a:ext uri="{FF2B5EF4-FFF2-40B4-BE49-F238E27FC236}">
                <a16:creationId xmlns:a16="http://schemas.microsoft.com/office/drawing/2014/main" id="{640A6611-496B-44BF-AAD9-72E4F78690C7}"/>
              </a:ext>
            </a:extLst>
          </p:cNvPr>
          <p:cNvSpPr>
            <a:spLocks noGrp="1"/>
          </p:cNvSpPr>
          <p:nvPr>
            <p:ph type="body" idx="1"/>
          </p:nvPr>
        </p:nvSpPr>
        <p:spPr/>
        <p:txBody>
          <a:bodyPr/>
          <a:lstStyle/>
          <a:p>
            <a:pPr eaLnBrk="1" hangingPunct="1"/>
            <a:r>
              <a:rPr lang="en-US" altLang="en-US" sz="3000">
                <a:solidFill>
                  <a:schemeClr val="bg2"/>
                </a:solidFill>
              </a:rPr>
              <a:t>Liquid Sizing</a:t>
            </a:r>
          </a:p>
          <a:p>
            <a:pPr eaLnBrk="1" hangingPunct="1"/>
            <a:r>
              <a:rPr lang="en-US" altLang="en-US" sz="3000"/>
              <a:t>Gas Sizing</a:t>
            </a:r>
          </a:p>
        </p:txBody>
      </p:sp>
      <p:sp>
        <p:nvSpPr>
          <p:cNvPr id="2" name="Date Placeholder 1">
            <a:extLst>
              <a:ext uri="{FF2B5EF4-FFF2-40B4-BE49-F238E27FC236}">
                <a16:creationId xmlns:a16="http://schemas.microsoft.com/office/drawing/2014/main" id="{D62B498F-4C55-4C8B-84FA-5668193B90CB}"/>
              </a:ext>
            </a:extLst>
          </p:cNvPr>
          <p:cNvSpPr>
            <a:spLocks noGrp="1"/>
          </p:cNvSpPr>
          <p:nvPr>
            <p:ph type="dt" sz="quarter" idx="10"/>
          </p:nvPr>
        </p:nvSpPr>
        <p:spPr/>
        <p:txBody>
          <a:bodyPr/>
          <a:lstStyle/>
          <a:p>
            <a:pPr>
              <a:defRPr/>
            </a:pPr>
            <a:fld id="{535E736F-CC85-4646-9200-7461FF3DB9F7}" type="datetime1">
              <a:rPr lang="en-US" smtClean="0"/>
              <a:t>2/22/2018</a:t>
            </a:fld>
            <a:endParaRPr lang="en-US" dirty="0"/>
          </a:p>
        </p:txBody>
      </p:sp>
      <p:sp>
        <p:nvSpPr>
          <p:cNvPr id="3" name="Footer Placeholder 2">
            <a:extLst>
              <a:ext uri="{FF2B5EF4-FFF2-40B4-BE49-F238E27FC236}">
                <a16:creationId xmlns:a16="http://schemas.microsoft.com/office/drawing/2014/main" id="{0360B77A-346E-435E-A429-BF82C07859D9}"/>
              </a:ext>
            </a:extLst>
          </p:cNvPr>
          <p:cNvSpPr>
            <a:spLocks noGrp="1"/>
          </p:cNvSpPr>
          <p:nvPr>
            <p:ph type="ftr" sz="quarter" idx="11"/>
          </p:nvPr>
        </p:nvSpPr>
        <p:spPr/>
        <p:txBody>
          <a:bodyPr/>
          <a:lstStyle/>
          <a:p>
            <a:pPr>
              <a:defRPr/>
            </a:pPr>
            <a:r>
              <a:rPr lang="en-US" dirty="0"/>
              <a:t>ICC Process Operations             ENGT-1320 Rev A</a:t>
            </a:r>
          </a:p>
        </p:txBody>
      </p:sp>
      <p:sp>
        <p:nvSpPr>
          <p:cNvPr id="71686" name="Slide Number Placeholder 3">
            <a:extLst>
              <a:ext uri="{FF2B5EF4-FFF2-40B4-BE49-F238E27FC236}">
                <a16:creationId xmlns:a16="http://schemas.microsoft.com/office/drawing/2014/main" id="{8841C7E0-FEDF-4007-B236-925393BD6815}"/>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02E45390-ED4D-4667-9CD4-42D2D213F861}" type="slidenum">
              <a:rPr lang="en-US" altLang="en-US" smtClean="0">
                <a:solidFill>
                  <a:srgbClr val="B5A788"/>
                </a:solidFill>
                <a:latin typeface="Gill Sans MT" panose="020B0502020104020203" pitchFamily="34" charset="0"/>
              </a:rPr>
              <a:pPr/>
              <a:t>38</a:t>
            </a:fld>
            <a:endParaRPr lang="en-US" altLang="en-US">
              <a:solidFill>
                <a:srgbClr val="B5A788"/>
              </a:solidFill>
              <a:latin typeface="Gill Sans MT" panose="020B0502020104020203" pitchFamily="34" charset="0"/>
            </a:endParaRPr>
          </a:p>
        </p:txBody>
      </p:sp>
    </p:spTree>
    <p:extLst>
      <p:ext uri="{BB962C8B-B14F-4D97-AF65-F5344CB8AC3E}">
        <p14:creationId xmlns:p14="http://schemas.microsoft.com/office/powerpoint/2010/main" val="309915802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8" name="Picture 4">
            <a:extLst>
              <a:ext uri="{FF2B5EF4-FFF2-40B4-BE49-F238E27FC236}">
                <a16:creationId xmlns:a16="http://schemas.microsoft.com/office/drawing/2014/main" id="{5CBC9954-2EAF-4B5C-93F7-83033B95A20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3673" y="894981"/>
            <a:ext cx="7521125" cy="4893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2" name="Date Placeholder 1">
            <a:extLst>
              <a:ext uri="{FF2B5EF4-FFF2-40B4-BE49-F238E27FC236}">
                <a16:creationId xmlns:a16="http://schemas.microsoft.com/office/drawing/2014/main" id="{FA6F4A5A-95B6-4F73-8588-0EDC23499726}"/>
              </a:ext>
            </a:extLst>
          </p:cNvPr>
          <p:cNvSpPr>
            <a:spLocks noGrp="1"/>
          </p:cNvSpPr>
          <p:nvPr>
            <p:ph type="dt" sz="quarter" idx="10"/>
          </p:nvPr>
        </p:nvSpPr>
        <p:spPr/>
        <p:txBody>
          <a:bodyPr/>
          <a:lstStyle/>
          <a:p>
            <a:pPr>
              <a:defRPr/>
            </a:pPr>
            <a:fld id="{634248DC-26BE-44A0-B1DC-0F6E298B8FB9}" type="datetime1">
              <a:rPr lang="en-US" smtClean="0"/>
              <a:t>2/22/2018</a:t>
            </a:fld>
            <a:endParaRPr lang="en-US"/>
          </a:p>
        </p:txBody>
      </p:sp>
      <p:sp>
        <p:nvSpPr>
          <p:cNvPr id="3" name="Footer Placeholder 2">
            <a:extLst>
              <a:ext uri="{FF2B5EF4-FFF2-40B4-BE49-F238E27FC236}">
                <a16:creationId xmlns:a16="http://schemas.microsoft.com/office/drawing/2014/main" id="{DD4723BE-0BBD-4E4C-ADCA-B69AFCCFD224}"/>
              </a:ext>
            </a:extLst>
          </p:cNvPr>
          <p:cNvSpPr>
            <a:spLocks noGrp="1"/>
          </p:cNvSpPr>
          <p:nvPr>
            <p:ph type="ftr" sz="quarter" idx="11"/>
          </p:nvPr>
        </p:nvSpPr>
        <p:spPr/>
        <p:txBody>
          <a:bodyPr/>
          <a:lstStyle/>
          <a:p>
            <a:pPr>
              <a:defRPr/>
            </a:pPr>
            <a:r>
              <a:rPr lang="en-US"/>
              <a:t>ICC Process Operations             ENGT-1320 Rev A</a:t>
            </a:r>
          </a:p>
        </p:txBody>
      </p:sp>
      <p:sp>
        <p:nvSpPr>
          <p:cNvPr id="72711" name="Slide Number Placeholder 3">
            <a:extLst>
              <a:ext uri="{FF2B5EF4-FFF2-40B4-BE49-F238E27FC236}">
                <a16:creationId xmlns:a16="http://schemas.microsoft.com/office/drawing/2014/main" id="{AAF9DF54-78AF-4D98-BED2-2C727572976C}"/>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5EE25E9-9723-41F7-BC87-918981641A28}" type="slidenum">
              <a:rPr lang="en-US" altLang="en-US" smtClean="0">
                <a:solidFill>
                  <a:srgbClr val="B5A788"/>
                </a:solidFill>
                <a:latin typeface="Gill Sans MT" panose="020B0502020104020203" pitchFamily="34" charset="0"/>
              </a:rPr>
              <a:pPr/>
              <a:t>39</a:t>
            </a:fld>
            <a:endParaRPr lang="en-US" altLang="en-US">
              <a:solidFill>
                <a:srgbClr val="B5A788"/>
              </a:solidFill>
              <a:latin typeface="Gill Sans MT" panose="020B0502020104020203" pitchFamily="34" charset="0"/>
            </a:endParaRPr>
          </a:p>
        </p:txBody>
      </p:sp>
    </p:spTree>
    <p:extLst>
      <p:ext uri="{BB962C8B-B14F-4D97-AF65-F5344CB8AC3E}">
        <p14:creationId xmlns:p14="http://schemas.microsoft.com/office/powerpoint/2010/main" val="308103721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80C958-1F4D-4E75-BE72-378F4CB4A961}"/>
              </a:ext>
            </a:extLst>
          </p:cNvPr>
          <p:cNvSpPr>
            <a:spLocks noGrp="1"/>
          </p:cNvSpPr>
          <p:nvPr>
            <p:ph type="title"/>
          </p:nvPr>
        </p:nvSpPr>
        <p:spPr/>
        <p:txBody>
          <a:bodyPr/>
          <a:lstStyle/>
          <a:p>
            <a:r>
              <a:rPr lang="en-US" dirty="0">
                <a:solidFill>
                  <a:schemeClr val="tx2">
                    <a:satMod val="130000"/>
                  </a:schemeClr>
                </a:solidFill>
              </a:rPr>
              <a:t>Purpose of a Control Valve?</a:t>
            </a:r>
            <a:endParaRPr lang="en-US" dirty="0"/>
          </a:p>
        </p:txBody>
      </p:sp>
      <p:sp>
        <p:nvSpPr>
          <p:cNvPr id="3" name="Content Placeholder 2">
            <a:extLst>
              <a:ext uri="{FF2B5EF4-FFF2-40B4-BE49-F238E27FC236}">
                <a16:creationId xmlns:a16="http://schemas.microsoft.com/office/drawing/2014/main" id="{0DF3E10C-10EB-413A-80B5-1CE0FE4EABD9}"/>
              </a:ext>
            </a:extLst>
          </p:cNvPr>
          <p:cNvSpPr>
            <a:spLocks noGrp="1"/>
          </p:cNvSpPr>
          <p:nvPr>
            <p:ph idx="1"/>
          </p:nvPr>
        </p:nvSpPr>
        <p:spPr>
          <a:xfrm>
            <a:off x="1130270" y="1594884"/>
            <a:ext cx="9603275" cy="3871461"/>
          </a:xfrm>
        </p:spPr>
        <p:txBody>
          <a:bodyPr>
            <a:normAutofit lnSpcReduction="10000"/>
          </a:bodyPr>
          <a:lstStyle/>
          <a:p>
            <a:pPr marL="365760" indent="-283464">
              <a:buFont typeface="Wingdings 2"/>
              <a:buChar char=""/>
              <a:defRPr/>
            </a:pPr>
            <a:r>
              <a:rPr lang="en-US" dirty="0"/>
              <a:t>The Control Valve</a:t>
            </a:r>
          </a:p>
          <a:p>
            <a:pPr marL="640080" lvl="1" indent="-237744">
              <a:buFont typeface="Verdana"/>
              <a:buChar char="◦"/>
              <a:defRPr/>
            </a:pPr>
            <a:r>
              <a:rPr lang="en-US" sz="2400" dirty="0"/>
              <a:t>A subsystem of a Control Loop that provides the “muscle” to manipulate a given process fluid flow to compensate for the load disturbances.</a:t>
            </a:r>
          </a:p>
          <a:p>
            <a:pPr marL="640080" lvl="1" indent="-237744">
              <a:buFont typeface="Verdana"/>
              <a:buChar char="◦"/>
              <a:defRPr/>
            </a:pPr>
            <a:endParaRPr lang="en-US" sz="2400" dirty="0"/>
          </a:p>
          <a:p>
            <a:pPr marL="640080" lvl="1" indent="-237744">
              <a:buFont typeface="Verdana"/>
              <a:buChar char="◦"/>
              <a:defRPr/>
            </a:pPr>
            <a:r>
              <a:rPr lang="en-US" sz="2400" dirty="0"/>
              <a:t>A major contributor to control loops failing to perform their primary function:</a:t>
            </a:r>
          </a:p>
          <a:p>
            <a:pPr marL="886142" lvl="2" indent="-237744">
              <a:buFont typeface="Verdana"/>
              <a:buChar char="◦"/>
              <a:defRPr/>
            </a:pPr>
            <a:r>
              <a:rPr lang="en-US" sz="2000" dirty="0"/>
              <a:t>Control valve issues</a:t>
            </a:r>
          </a:p>
          <a:p>
            <a:pPr marL="1097280" lvl="3" indent="-237744">
              <a:buFont typeface="Verdana"/>
              <a:buChar char="◦"/>
              <a:defRPr/>
            </a:pPr>
            <a:r>
              <a:rPr lang="en-US" sz="1600" dirty="0"/>
              <a:t>e.g., incorrect sizing, selection, lack (no) of maintenance, etc.</a:t>
            </a:r>
          </a:p>
          <a:p>
            <a:endParaRPr lang="en-US" dirty="0"/>
          </a:p>
        </p:txBody>
      </p:sp>
      <p:sp>
        <p:nvSpPr>
          <p:cNvPr id="4" name="Date Placeholder 3">
            <a:extLst>
              <a:ext uri="{FF2B5EF4-FFF2-40B4-BE49-F238E27FC236}">
                <a16:creationId xmlns:a16="http://schemas.microsoft.com/office/drawing/2014/main" id="{D04D9DE0-138F-4A06-84FA-690B695724EB}"/>
              </a:ext>
            </a:extLst>
          </p:cNvPr>
          <p:cNvSpPr>
            <a:spLocks noGrp="1"/>
          </p:cNvSpPr>
          <p:nvPr>
            <p:ph type="dt" sz="half" idx="10"/>
          </p:nvPr>
        </p:nvSpPr>
        <p:spPr/>
        <p:txBody>
          <a:bodyPr/>
          <a:lstStyle/>
          <a:p>
            <a:fld id="{CAD96909-DC7C-43CD-85F6-4B033FD446AD}" type="datetime1">
              <a:rPr lang="en-US" smtClean="0"/>
              <a:t>2/22/2018</a:t>
            </a:fld>
            <a:endParaRPr lang="en-US" dirty="0"/>
          </a:p>
        </p:txBody>
      </p:sp>
      <p:sp>
        <p:nvSpPr>
          <p:cNvPr id="5" name="Footer Placeholder 4">
            <a:extLst>
              <a:ext uri="{FF2B5EF4-FFF2-40B4-BE49-F238E27FC236}">
                <a16:creationId xmlns:a16="http://schemas.microsoft.com/office/drawing/2014/main" id="{1CE138AA-B0B1-418A-8254-31CCA7B60664}"/>
              </a:ext>
            </a:extLst>
          </p:cNvPr>
          <p:cNvSpPr>
            <a:spLocks noGrp="1"/>
          </p:cNvSpPr>
          <p:nvPr>
            <p:ph type="ftr" sz="quarter" idx="11"/>
          </p:nvPr>
        </p:nvSpPr>
        <p:spPr/>
        <p:txBody>
          <a:bodyPr/>
          <a:lstStyle/>
          <a:p>
            <a:r>
              <a:rPr lang="en-US"/>
              <a:t>ICC Process Operations             ENGT-1320 Rev A</a:t>
            </a:r>
            <a:endParaRPr lang="en-US" dirty="0"/>
          </a:p>
        </p:txBody>
      </p:sp>
      <p:sp>
        <p:nvSpPr>
          <p:cNvPr id="6" name="Slide Number Placeholder 5">
            <a:extLst>
              <a:ext uri="{FF2B5EF4-FFF2-40B4-BE49-F238E27FC236}">
                <a16:creationId xmlns:a16="http://schemas.microsoft.com/office/drawing/2014/main" id="{DBC0B55C-C1BE-4AC9-AA54-CAAC45785B51}"/>
              </a:ext>
            </a:extLst>
          </p:cNvPr>
          <p:cNvSpPr>
            <a:spLocks noGrp="1"/>
          </p:cNvSpPr>
          <p:nvPr>
            <p:ph type="sldNum" sz="quarter" idx="12"/>
          </p:nvPr>
        </p:nvSpPr>
        <p:spPr/>
        <p:txBody>
          <a:bodyPr/>
          <a:lstStyle/>
          <a:p>
            <a:fld id="{6D22F896-40B5-4ADD-8801-0D06FADFA095}" type="slidenum">
              <a:rPr lang="en-US" smtClean="0"/>
              <a:t>4</a:t>
            </a:fld>
            <a:endParaRPr lang="en-US" dirty="0"/>
          </a:p>
        </p:txBody>
      </p:sp>
    </p:spTree>
    <p:extLst>
      <p:ext uri="{BB962C8B-B14F-4D97-AF65-F5344CB8AC3E}">
        <p14:creationId xmlns:p14="http://schemas.microsoft.com/office/powerpoint/2010/main" val="287469575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1000"/>
                                        <p:tgtEl>
                                          <p:spTgt spid="3">
                                            <p:txEl>
                                              <p:pRg st="3" end="3"/>
                                            </p:txEl>
                                          </p:spTgt>
                                        </p:tgtEl>
                                      </p:cBhvr>
                                    </p:animEffect>
                                    <p:anim calcmode="lin" valueType="num">
                                      <p:cBhvr>
                                        <p:cTn id="1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3" end="3"/>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1000"/>
                                        <p:tgtEl>
                                          <p:spTgt spid="3">
                                            <p:txEl>
                                              <p:pRg st="4" end="4"/>
                                            </p:txEl>
                                          </p:spTgt>
                                        </p:tgtEl>
                                      </p:cBhvr>
                                    </p:animEffect>
                                    <p:anim calcmode="lin" valueType="num">
                                      <p:cBhvr>
                                        <p:cTn id="1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4" end="4"/>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1000"/>
                                        <p:tgtEl>
                                          <p:spTgt spid="3">
                                            <p:txEl>
                                              <p:pRg st="5" end="5"/>
                                            </p:txEl>
                                          </p:spTgt>
                                        </p:tgtEl>
                                      </p:cBhvr>
                                    </p:animEffect>
                                    <p:anim calcmode="lin" valueType="num">
                                      <p:cBhvr>
                                        <p:cTn id="2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2" name="Picture 4">
            <a:extLst>
              <a:ext uri="{FF2B5EF4-FFF2-40B4-BE49-F238E27FC236}">
                <a16:creationId xmlns:a16="http://schemas.microsoft.com/office/drawing/2014/main" id="{D52FA8B0-CB03-4FA5-8113-170B2ED967A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20263" y="979967"/>
            <a:ext cx="7827963" cy="427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2" name="Date Placeholder 1">
            <a:extLst>
              <a:ext uri="{FF2B5EF4-FFF2-40B4-BE49-F238E27FC236}">
                <a16:creationId xmlns:a16="http://schemas.microsoft.com/office/drawing/2014/main" id="{5184A90E-A1AD-4B5D-9083-C3E24FA2A410}"/>
              </a:ext>
            </a:extLst>
          </p:cNvPr>
          <p:cNvSpPr>
            <a:spLocks noGrp="1"/>
          </p:cNvSpPr>
          <p:nvPr>
            <p:ph type="dt" sz="quarter" idx="10"/>
          </p:nvPr>
        </p:nvSpPr>
        <p:spPr/>
        <p:txBody>
          <a:bodyPr/>
          <a:lstStyle/>
          <a:p>
            <a:pPr>
              <a:defRPr/>
            </a:pPr>
            <a:fld id="{35F10636-7856-460B-A7E7-A9220EA9665D}" type="datetime1">
              <a:rPr lang="en-US" smtClean="0"/>
              <a:t>2/22/2018</a:t>
            </a:fld>
            <a:endParaRPr lang="en-US"/>
          </a:p>
        </p:txBody>
      </p:sp>
      <p:sp>
        <p:nvSpPr>
          <p:cNvPr id="3" name="Footer Placeholder 2">
            <a:extLst>
              <a:ext uri="{FF2B5EF4-FFF2-40B4-BE49-F238E27FC236}">
                <a16:creationId xmlns:a16="http://schemas.microsoft.com/office/drawing/2014/main" id="{F9A90D48-0B31-46AD-B6D7-E78E0E7EF486}"/>
              </a:ext>
            </a:extLst>
          </p:cNvPr>
          <p:cNvSpPr>
            <a:spLocks noGrp="1"/>
          </p:cNvSpPr>
          <p:nvPr>
            <p:ph type="ftr" sz="quarter" idx="11"/>
          </p:nvPr>
        </p:nvSpPr>
        <p:spPr/>
        <p:txBody>
          <a:bodyPr/>
          <a:lstStyle/>
          <a:p>
            <a:pPr>
              <a:defRPr/>
            </a:pPr>
            <a:r>
              <a:rPr lang="en-US"/>
              <a:t>ICC Process Operations             ENGT-1320 Rev A</a:t>
            </a:r>
          </a:p>
        </p:txBody>
      </p:sp>
      <p:sp>
        <p:nvSpPr>
          <p:cNvPr id="73735" name="Slide Number Placeholder 3">
            <a:extLst>
              <a:ext uri="{FF2B5EF4-FFF2-40B4-BE49-F238E27FC236}">
                <a16:creationId xmlns:a16="http://schemas.microsoft.com/office/drawing/2014/main" id="{89376FD5-FCEE-478B-B196-C3870C8A63EF}"/>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913CA7E-A961-4FD3-8B9E-B677E661AF89}" type="slidenum">
              <a:rPr lang="en-US" altLang="en-US" smtClean="0">
                <a:solidFill>
                  <a:srgbClr val="B5A788"/>
                </a:solidFill>
                <a:latin typeface="Gill Sans MT" panose="020B0502020104020203" pitchFamily="34" charset="0"/>
              </a:rPr>
              <a:pPr/>
              <a:t>40</a:t>
            </a:fld>
            <a:endParaRPr lang="en-US" altLang="en-US">
              <a:solidFill>
                <a:srgbClr val="B5A788"/>
              </a:solidFill>
              <a:latin typeface="Gill Sans MT" panose="020B0502020104020203" pitchFamily="34" charset="0"/>
            </a:endParaRPr>
          </a:p>
        </p:txBody>
      </p:sp>
    </p:spTree>
    <p:extLst>
      <p:ext uri="{BB962C8B-B14F-4D97-AF65-F5344CB8AC3E}">
        <p14:creationId xmlns:p14="http://schemas.microsoft.com/office/powerpoint/2010/main" val="89893007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6" name="Picture 4">
            <a:extLst>
              <a:ext uri="{FF2B5EF4-FFF2-40B4-BE49-F238E27FC236}">
                <a16:creationId xmlns:a16="http://schemas.microsoft.com/office/drawing/2014/main" id="{5137F4E6-F8A3-4ADB-B75B-C8F361F5231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75368" y="898570"/>
            <a:ext cx="6866455" cy="5060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2" name="Date Placeholder 1">
            <a:extLst>
              <a:ext uri="{FF2B5EF4-FFF2-40B4-BE49-F238E27FC236}">
                <a16:creationId xmlns:a16="http://schemas.microsoft.com/office/drawing/2014/main" id="{859B4416-43E9-439E-956C-D3797B170B55}"/>
              </a:ext>
            </a:extLst>
          </p:cNvPr>
          <p:cNvSpPr>
            <a:spLocks noGrp="1"/>
          </p:cNvSpPr>
          <p:nvPr>
            <p:ph type="dt" sz="quarter" idx="10"/>
          </p:nvPr>
        </p:nvSpPr>
        <p:spPr/>
        <p:txBody>
          <a:bodyPr/>
          <a:lstStyle/>
          <a:p>
            <a:pPr>
              <a:defRPr/>
            </a:pPr>
            <a:fld id="{67FE64D6-F95D-4A27-82F0-63AA45E8B351}" type="datetime1">
              <a:rPr lang="en-US" smtClean="0"/>
              <a:t>2/22/2018</a:t>
            </a:fld>
            <a:endParaRPr lang="en-US"/>
          </a:p>
        </p:txBody>
      </p:sp>
      <p:sp>
        <p:nvSpPr>
          <p:cNvPr id="3" name="Footer Placeholder 2">
            <a:extLst>
              <a:ext uri="{FF2B5EF4-FFF2-40B4-BE49-F238E27FC236}">
                <a16:creationId xmlns:a16="http://schemas.microsoft.com/office/drawing/2014/main" id="{1F3D7DD4-CCC2-440C-8617-06CF679C7CCC}"/>
              </a:ext>
            </a:extLst>
          </p:cNvPr>
          <p:cNvSpPr>
            <a:spLocks noGrp="1"/>
          </p:cNvSpPr>
          <p:nvPr>
            <p:ph type="ftr" sz="quarter" idx="11"/>
          </p:nvPr>
        </p:nvSpPr>
        <p:spPr/>
        <p:txBody>
          <a:bodyPr/>
          <a:lstStyle/>
          <a:p>
            <a:pPr>
              <a:defRPr/>
            </a:pPr>
            <a:r>
              <a:rPr lang="en-US"/>
              <a:t>ICC Process Operations             ENGT-1320 Rev A</a:t>
            </a:r>
          </a:p>
        </p:txBody>
      </p:sp>
      <p:sp>
        <p:nvSpPr>
          <p:cNvPr id="74759" name="Slide Number Placeholder 3">
            <a:extLst>
              <a:ext uri="{FF2B5EF4-FFF2-40B4-BE49-F238E27FC236}">
                <a16:creationId xmlns:a16="http://schemas.microsoft.com/office/drawing/2014/main" id="{41D05D13-DFC4-4841-A4EB-F6722D826AEF}"/>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F07956B-380C-40C9-AE43-D81AD701C4F1}" type="slidenum">
              <a:rPr lang="en-US" altLang="en-US" smtClean="0">
                <a:solidFill>
                  <a:srgbClr val="B5A788"/>
                </a:solidFill>
                <a:latin typeface="Gill Sans MT" panose="020B0502020104020203" pitchFamily="34" charset="0"/>
              </a:rPr>
              <a:pPr/>
              <a:t>41</a:t>
            </a:fld>
            <a:endParaRPr lang="en-US" altLang="en-US">
              <a:solidFill>
                <a:srgbClr val="B5A788"/>
              </a:solidFill>
              <a:latin typeface="Gill Sans MT" panose="020B0502020104020203" pitchFamily="34" charset="0"/>
            </a:endParaRPr>
          </a:p>
        </p:txBody>
      </p:sp>
    </p:spTree>
    <p:extLst>
      <p:ext uri="{BB962C8B-B14F-4D97-AF65-F5344CB8AC3E}">
        <p14:creationId xmlns:p14="http://schemas.microsoft.com/office/powerpoint/2010/main" val="321590275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a:extLst>
              <a:ext uri="{FF2B5EF4-FFF2-40B4-BE49-F238E27FC236}">
                <a16:creationId xmlns:a16="http://schemas.microsoft.com/office/drawing/2014/main" id="{B4890130-8325-4DE2-A37F-9FC4454CE67F}"/>
              </a:ext>
            </a:extLst>
          </p:cNvPr>
          <p:cNvSpPr>
            <a:spLocks noChangeArrowheads="1"/>
          </p:cNvSpPr>
          <p:nvPr/>
        </p:nvSpPr>
        <p:spPr bwMode="auto">
          <a:xfrm>
            <a:off x="2193926" y="5030789"/>
            <a:ext cx="6854825" cy="104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latin typeface="Gill Sans MT" panose="020B0502020104020203" pitchFamily="34" charset="0"/>
            </a:endParaRPr>
          </a:p>
        </p:txBody>
      </p:sp>
      <p:sp>
        <p:nvSpPr>
          <p:cNvPr id="262147" name="Rectangle 3">
            <a:extLst>
              <a:ext uri="{FF2B5EF4-FFF2-40B4-BE49-F238E27FC236}">
                <a16:creationId xmlns:a16="http://schemas.microsoft.com/office/drawing/2014/main" id="{F662C1DA-7DFA-4F06-99D4-41B655244A89}"/>
              </a:ext>
            </a:extLst>
          </p:cNvPr>
          <p:cNvSpPr>
            <a:spLocks noGrp="1" noChangeArrowheads="1"/>
          </p:cNvSpPr>
          <p:nvPr>
            <p:ph type="title"/>
          </p:nvPr>
        </p:nvSpPr>
        <p:spPr/>
        <p:txBody>
          <a:bodyPr/>
          <a:lstStyle/>
          <a:p>
            <a:pPr>
              <a:defRPr/>
            </a:pPr>
            <a:r>
              <a:rPr lang="en-US" dirty="0">
                <a:solidFill>
                  <a:schemeClr val="tx2">
                    <a:satMod val="130000"/>
                  </a:schemeClr>
                </a:solidFill>
              </a:rPr>
              <a:t>Critical Flow (Choked Flow)</a:t>
            </a:r>
          </a:p>
        </p:txBody>
      </p:sp>
      <p:sp>
        <p:nvSpPr>
          <p:cNvPr id="75780" name="Rectangle 4">
            <a:extLst>
              <a:ext uri="{FF2B5EF4-FFF2-40B4-BE49-F238E27FC236}">
                <a16:creationId xmlns:a16="http://schemas.microsoft.com/office/drawing/2014/main" id="{D5D22F98-F046-421E-812D-B20C291A2E31}"/>
              </a:ext>
            </a:extLst>
          </p:cNvPr>
          <p:cNvSpPr>
            <a:spLocks noGrp="1"/>
          </p:cNvSpPr>
          <p:nvPr>
            <p:ph type="body" idx="1"/>
          </p:nvPr>
        </p:nvSpPr>
        <p:spPr>
          <a:xfrm>
            <a:off x="2590800" y="1905000"/>
            <a:ext cx="7772400" cy="3759200"/>
          </a:xfrm>
        </p:spPr>
        <p:txBody>
          <a:bodyPr/>
          <a:lstStyle/>
          <a:p>
            <a:pPr eaLnBrk="1" hangingPunct="1"/>
            <a:r>
              <a:rPr lang="en-US" altLang="en-US" sz="2400" dirty="0"/>
              <a:t>Occurs when gas reaches sonic velocity at the vena </a:t>
            </a:r>
            <a:r>
              <a:rPr lang="en-US" altLang="en-US" sz="2400" dirty="0" err="1"/>
              <a:t>contracta</a:t>
            </a:r>
            <a:r>
              <a:rPr lang="en-US" altLang="en-US" sz="2400" dirty="0"/>
              <a:t>.</a:t>
            </a:r>
          </a:p>
          <a:p>
            <a:pPr eaLnBrk="1" hangingPunct="1"/>
            <a:r>
              <a:rPr lang="en-US" altLang="en-US" sz="2400" dirty="0"/>
              <a:t>An increase in </a:t>
            </a:r>
            <a:r>
              <a:rPr lang="en-US" altLang="en-US" sz="2400" dirty="0">
                <a:sym typeface="Symbol" panose="05050102010706020507" pitchFamily="18" charset="2"/>
              </a:rPr>
              <a:t></a:t>
            </a:r>
            <a:r>
              <a:rPr lang="en-US" altLang="en-US" sz="2400" dirty="0"/>
              <a:t>P by decreasing P2 will not increase the flow, as in liquids.</a:t>
            </a:r>
          </a:p>
          <a:p>
            <a:pPr eaLnBrk="1" hangingPunct="1"/>
            <a:r>
              <a:rPr lang="en-US" altLang="en-US" sz="2400" dirty="0"/>
              <a:t>An increase in </a:t>
            </a:r>
            <a:r>
              <a:rPr lang="en-US" altLang="en-US" sz="2400" dirty="0">
                <a:sym typeface="Symbol" panose="05050102010706020507" pitchFamily="18" charset="2"/>
              </a:rPr>
              <a:t></a:t>
            </a:r>
            <a:r>
              <a:rPr lang="en-US" altLang="en-US" sz="2400" dirty="0"/>
              <a:t>P by decreasing P2 will increase the noise.</a:t>
            </a:r>
          </a:p>
        </p:txBody>
      </p:sp>
      <p:sp>
        <p:nvSpPr>
          <p:cNvPr id="2" name="Date Placeholder 1">
            <a:extLst>
              <a:ext uri="{FF2B5EF4-FFF2-40B4-BE49-F238E27FC236}">
                <a16:creationId xmlns:a16="http://schemas.microsoft.com/office/drawing/2014/main" id="{8624FE3F-4FEF-423A-8CE8-A00A93EE24B9}"/>
              </a:ext>
            </a:extLst>
          </p:cNvPr>
          <p:cNvSpPr>
            <a:spLocks noGrp="1"/>
          </p:cNvSpPr>
          <p:nvPr>
            <p:ph type="dt" sz="quarter" idx="10"/>
          </p:nvPr>
        </p:nvSpPr>
        <p:spPr/>
        <p:txBody>
          <a:bodyPr/>
          <a:lstStyle/>
          <a:p>
            <a:pPr>
              <a:defRPr/>
            </a:pPr>
            <a:fld id="{889729DA-0387-4F74-A990-04B335EE65BB}" type="datetime1">
              <a:rPr lang="en-US" smtClean="0"/>
              <a:t>2/22/2018</a:t>
            </a:fld>
            <a:endParaRPr lang="en-US"/>
          </a:p>
        </p:txBody>
      </p:sp>
      <p:sp>
        <p:nvSpPr>
          <p:cNvPr id="3" name="Footer Placeholder 2">
            <a:extLst>
              <a:ext uri="{FF2B5EF4-FFF2-40B4-BE49-F238E27FC236}">
                <a16:creationId xmlns:a16="http://schemas.microsoft.com/office/drawing/2014/main" id="{1BB2AA67-BDBB-432E-BCBD-BE9452ECECBF}"/>
              </a:ext>
            </a:extLst>
          </p:cNvPr>
          <p:cNvSpPr>
            <a:spLocks noGrp="1"/>
          </p:cNvSpPr>
          <p:nvPr>
            <p:ph type="ftr" sz="quarter" idx="11"/>
          </p:nvPr>
        </p:nvSpPr>
        <p:spPr/>
        <p:txBody>
          <a:bodyPr/>
          <a:lstStyle/>
          <a:p>
            <a:pPr>
              <a:defRPr/>
            </a:pPr>
            <a:r>
              <a:rPr lang="en-US"/>
              <a:t>ICC Process Operations             ENGT-1320 Rev A</a:t>
            </a:r>
          </a:p>
        </p:txBody>
      </p:sp>
      <p:sp>
        <p:nvSpPr>
          <p:cNvPr id="75783" name="Slide Number Placeholder 3">
            <a:extLst>
              <a:ext uri="{FF2B5EF4-FFF2-40B4-BE49-F238E27FC236}">
                <a16:creationId xmlns:a16="http://schemas.microsoft.com/office/drawing/2014/main" id="{B1028DEB-3255-443D-A09F-9AA810BEBCA8}"/>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F9D033A6-5576-4D36-9258-B33FA4FE5463}" type="slidenum">
              <a:rPr lang="en-US" altLang="en-US" smtClean="0">
                <a:solidFill>
                  <a:srgbClr val="B5A788"/>
                </a:solidFill>
                <a:latin typeface="Gill Sans MT" panose="020B0502020104020203" pitchFamily="34" charset="0"/>
              </a:rPr>
              <a:pPr/>
              <a:t>42</a:t>
            </a:fld>
            <a:endParaRPr lang="en-US" altLang="en-US">
              <a:solidFill>
                <a:srgbClr val="B5A788"/>
              </a:solidFill>
              <a:latin typeface="Gill Sans MT" panose="020B0502020104020203" pitchFamily="34" charset="0"/>
            </a:endParaRPr>
          </a:p>
        </p:txBody>
      </p:sp>
    </p:spTree>
    <p:extLst>
      <p:ext uri="{BB962C8B-B14F-4D97-AF65-F5344CB8AC3E}">
        <p14:creationId xmlns:p14="http://schemas.microsoft.com/office/powerpoint/2010/main" val="54072853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5780">
                                            <p:txEl>
                                              <p:pRg st="0" end="0"/>
                                            </p:txEl>
                                          </p:spTgt>
                                        </p:tgtEl>
                                        <p:attrNameLst>
                                          <p:attrName>style.visibility</p:attrName>
                                        </p:attrNameLst>
                                      </p:cBhvr>
                                      <p:to>
                                        <p:strVal val="visible"/>
                                      </p:to>
                                    </p:set>
                                    <p:animEffect transition="in" filter="wipe(down)">
                                      <p:cBhvr>
                                        <p:cTn id="7" dur="500"/>
                                        <p:tgtEl>
                                          <p:spTgt spid="7578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75780">
                                            <p:txEl>
                                              <p:pRg st="1" end="1"/>
                                            </p:txEl>
                                          </p:spTgt>
                                        </p:tgtEl>
                                        <p:attrNameLst>
                                          <p:attrName>style.visibility</p:attrName>
                                        </p:attrNameLst>
                                      </p:cBhvr>
                                      <p:to>
                                        <p:strVal val="visible"/>
                                      </p:to>
                                    </p:set>
                                    <p:animEffect transition="in" filter="circle(in)">
                                      <p:cBhvr>
                                        <p:cTn id="12" dur="2000"/>
                                        <p:tgtEl>
                                          <p:spTgt spid="7578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75780">
                                            <p:txEl>
                                              <p:pRg st="2" end="2"/>
                                            </p:txEl>
                                          </p:spTgt>
                                        </p:tgtEl>
                                        <p:attrNameLst>
                                          <p:attrName>style.visibility</p:attrName>
                                        </p:attrNameLst>
                                      </p:cBhvr>
                                      <p:to>
                                        <p:strVal val="visible"/>
                                      </p:to>
                                    </p:set>
                                    <p:animEffect transition="in" filter="wipe(down)">
                                      <p:cBhvr>
                                        <p:cTn id="17" dur="500"/>
                                        <p:tgtEl>
                                          <p:spTgt spid="7578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A2BF3C-6C42-4BE9-B31E-A6745ADF680D}"/>
              </a:ext>
            </a:extLst>
          </p:cNvPr>
          <p:cNvSpPr>
            <a:spLocks noGrp="1"/>
          </p:cNvSpPr>
          <p:nvPr>
            <p:ph type="title"/>
          </p:nvPr>
        </p:nvSpPr>
        <p:spPr/>
        <p:txBody>
          <a:bodyPr/>
          <a:lstStyle/>
          <a:p>
            <a:pPr>
              <a:defRPr/>
            </a:pPr>
            <a:r>
              <a:rPr lang="en-US" dirty="0">
                <a:solidFill>
                  <a:schemeClr val="tx2">
                    <a:satMod val="130000"/>
                  </a:schemeClr>
                </a:solidFill>
              </a:rPr>
              <a:t>Other Sizing Influences</a:t>
            </a:r>
          </a:p>
        </p:txBody>
      </p:sp>
      <p:sp>
        <p:nvSpPr>
          <p:cNvPr id="51203" name="Content Placeholder 2">
            <a:extLst>
              <a:ext uri="{FF2B5EF4-FFF2-40B4-BE49-F238E27FC236}">
                <a16:creationId xmlns:a16="http://schemas.microsoft.com/office/drawing/2014/main" id="{C1A35103-54D0-45D3-AD07-79B9D5EC58F8}"/>
              </a:ext>
            </a:extLst>
          </p:cNvPr>
          <p:cNvSpPr>
            <a:spLocks noGrp="1"/>
          </p:cNvSpPr>
          <p:nvPr>
            <p:ph idx="1"/>
          </p:nvPr>
        </p:nvSpPr>
        <p:spPr/>
        <p:txBody>
          <a:bodyPr/>
          <a:lstStyle/>
          <a:p>
            <a:pPr eaLnBrk="1" hangingPunct="1"/>
            <a:r>
              <a:rPr lang="en-US" altLang="en-US"/>
              <a:t>Piping Geometry</a:t>
            </a:r>
          </a:p>
          <a:p>
            <a:pPr eaLnBrk="1" hangingPunct="1"/>
            <a:r>
              <a:rPr lang="en-US" altLang="en-US"/>
              <a:t>Fluid Properties</a:t>
            </a:r>
          </a:p>
          <a:p>
            <a:pPr eaLnBrk="1" hangingPunct="1"/>
            <a:r>
              <a:rPr lang="en-US" altLang="en-US"/>
              <a:t>Mixed Phase</a:t>
            </a:r>
          </a:p>
          <a:p>
            <a:pPr eaLnBrk="1" hangingPunct="1"/>
            <a:r>
              <a:rPr lang="en-US" altLang="en-US"/>
              <a:t>Solids</a:t>
            </a:r>
          </a:p>
          <a:p>
            <a:pPr eaLnBrk="1" hangingPunct="1"/>
            <a:r>
              <a:rPr lang="en-US" altLang="en-US"/>
              <a:t>Others</a:t>
            </a:r>
          </a:p>
          <a:p>
            <a:pPr eaLnBrk="1" hangingPunct="1"/>
            <a:endParaRPr lang="en-US" altLang="en-US"/>
          </a:p>
        </p:txBody>
      </p:sp>
      <p:sp>
        <p:nvSpPr>
          <p:cNvPr id="3" name="Date Placeholder 2">
            <a:extLst>
              <a:ext uri="{FF2B5EF4-FFF2-40B4-BE49-F238E27FC236}">
                <a16:creationId xmlns:a16="http://schemas.microsoft.com/office/drawing/2014/main" id="{DB8F4BEB-FAA0-4AC4-A549-DBABEB6BDA5C}"/>
              </a:ext>
            </a:extLst>
          </p:cNvPr>
          <p:cNvSpPr>
            <a:spLocks noGrp="1"/>
          </p:cNvSpPr>
          <p:nvPr>
            <p:ph type="dt" sz="quarter" idx="10"/>
          </p:nvPr>
        </p:nvSpPr>
        <p:spPr/>
        <p:txBody>
          <a:bodyPr/>
          <a:lstStyle/>
          <a:p>
            <a:pPr>
              <a:defRPr/>
            </a:pPr>
            <a:fld id="{0A65ADFC-BEA4-4180-987F-74AA56738A84}" type="datetime1">
              <a:rPr lang="en-US" smtClean="0"/>
              <a:t>2/22/2018</a:t>
            </a:fld>
            <a:endParaRPr lang="en-US"/>
          </a:p>
        </p:txBody>
      </p:sp>
      <p:sp>
        <p:nvSpPr>
          <p:cNvPr id="4" name="Footer Placeholder 3">
            <a:extLst>
              <a:ext uri="{FF2B5EF4-FFF2-40B4-BE49-F238E27FC236}">
                <a16:creationId xmlns:a16="http://schemas.microsoft.com/office/drawing/2014/main" id="{A4C1A203-BDE8-4682-AF06-24D5029AC84A}"/>
              </a:ext>
            </a:extLst>
          </p:cNvPr>
          <p:cNvSpPr>
            <a:spLocks noGrp="1"/>
          </p:cNvSpPr>
          <p:nvPr>
            <p:ph type="ftr" sz="quarter" idx="11"/>
          </p:nvPr>
        </p:nvSpPr>
        <p:spPr/>
        <p:txBody>
          <a:bodyPr/>
          <a:lstStyle/>
          <a:p>
            <a:pPr>
              <a:defRPr/>
            </a:pPr>
            <a:r>
              <a:rPr lang="en-US"/>
              <a:t>ICC Process Operations             ENGT-1320 Rev A</a:t>
            </a:r>
          </a:p>
        </p:txBody>
      </p:sp>
      <p:sp>
        <p:nvSpPr>
          <p:cNvPr id="51206" name="Slide Number Placeholder 4">
            <a:extLst>
              <a:ext uri="{FF2B5EF4-FFF2-40B4-BE49-F238E27FC236}">
                <a16:creationId xmlns:a16="http://schemas.microsoft.com/office/drawing/2014/main" id="{4C49E6FE-24C4-46F4-BD25-79D275A79D79}"/>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BF7B6D0F-A4B2-434C-9384-A6464DF112B2}" type="slidenum">
              <a:rPr lang="en-US" altLang="en-US" smtClean="0">
                <a:solidFill>
                  <a:srgbClr val="B5A788"/>
                </a:solidFill>
                <a:latin typeface="Gill Sans MT" panose="020B0502020104020203" pitchFamily="34" charset="0"/>
              </a:rPr>
              <a:pPr/>
              <a:t>43</a:t>
            </a:fld>
            <a:endParaRPr lang="en-US" altLang="en-US">
              <a:solidFill>
                <a:srgbClr val="B5A788"/>
              </a:solidFill>
              <a:latin typeface="Gill Sans MT" panose="020B0502020104020203" pitchFamily="34" charset="0"/>
            </a:endParaRPr>
          </a:p>
        </p:txBody>
      </p:sp>
    </p:spTree>
    <p:extLst>
      <p:ext uri="{BB962C8B-B14F-4D97-AF65-F5344CB8AC3E}">
        <p14:creationId xmlns:p14="http://schemas.microsoft.com/office/powerpoint/2010/main" val="329545204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F561D6-229D-42D0-9376-95DE63C65D09}"/>
              </a:ext>
            </a:extLst>
          </p:cNvPr>
          <p:cNvSpPr>
            <a:spLocks noGrp="1"/>
          </p:cNvSpPr>
          <p:nvPr>
            <p:ph type="title"/>
          </p:nvPr>
        </p:nvSpPr>
        <p:spPr/>
        <p:txBody>
          <a:bodyPr/>
          <a:lstStyle/>
          <a:p>
            <a:r>
              <a:rPr lang="en-US" dirty="0"/>
              <a:t>Operator Valve Considerations</a:t>
            </a:r>
          </a:p>
        </p:txBody>
      </p:sp>
      <p:sp>
        <p:nvSpPr>
          <p:cNvPr id="3" name="Content Placeholder 2">
            <a:extLst>
              <a:ext uri="{FF2B5EF4-FFF2-40B4-BE49-F238E27FC236}">
                <a16:creationId xmlns:a16="http://schemas.microsoft.com/office/drawing/2014/main" id="{39BA4485-5752-445A-9D3E-B36348E626E6}"/>
              </a:ext>
            </a:extLst>
          </p:cNvPr>
          <p:cNvSpPr>
            <a:spLocks noGrp="1"/>
          </p:cNvSpPr>
          <p:nvPr>
            <p:ph sz="half" idx="1"/>
          </p:nvPr>
        </p:nvSpPr>
        <p:spPr>
          <a:xfrm>
            <a:off x="1129166" y="1743740"/>
            <a:ext cx="4102053" cy="3715733"/>
          </a:xfrm>
        </p:spPr>
        <p:txBody>
          <a:bodyPr/>
          <a:lstStyle/>
          <a:p>
            <a:r>
              <a:rPr lang="en-US" dirty="0"/>
              <a:t>Cavitation</a:t>
            </a:r>
          </a:p>
          <a:p>
            <a:r>
              <a:rPr lang="en-US" dirty="0"/>
              <a:t>Flashing</a:t>
            </a:r>
          </a:p>
          <a:p>
            <a:r>
              <a:rPr lang="en-US" dirty="0"/>
              <a:t>Erosion</a:t>
            </a:r>
          </a:p>
          <a:p>
            <a:r>
              <a:rPr lang="en-US" dirty="0"/>
              <a:t>Corrosion</a:t>
            </a:r>
          </a:p>
          <a:p>
            <a:r>
              <a:rPr lang="en-US" dirty="0"/>
              <a:t>Noise</a:t>
            </a:r>
          </a:p>
          <a:p>
            <a:r>
              <a:rPr lang="en-US" dirty="0"/>
              <a:t>Performance</a:t>
            </a:r>
          </a:p>
          <a:p>
            <a:pPr marL="0" indent="0">
              <a:buNone/>
            </a:pPr>
            <a:endParaRPr lang="en-US" dirty="0"/>
          </a:p>
        </p:txBody>
      </p:sp>
      <p:sp>
        <p:nvSpPr>
          <p:cNvPr id="7" name="Content Placeholder 6">
            <a:extLst>
              <a:ext uri="{FF2B5EF4-FFF2-40B4-BE49-F238E27FC236}">
                <a16:creationId xmlns:a16="http://schemas.microsoft.com/office/drawing/2014/main" id="{FD3CD57A-7221-44FD-BCCC-FB3C4FCCBD49}"/>
              </a:ext>
            </a:extLst>
          </p:cNvPr>
          <p:cNvSpPr>
            <a:spLocks noGrp="1"/>
          </p:cNvSpPr>
          <p:nvPr>
            <p:ph sz="half" idx="2"/>
          </p:nvPr>
        </p:nvSpPr>
        <p:spPr>
          <a:xfrm>
            <a:off x="6095606" y="1743130"/>
            <a:ext cx="4645152" cy="3715733"/>
          </a:xfrm>
        </p:spPr>
        <p:txBody>
          <a:bodyPr/>
          <a:lstStyle/>
          <a:p>
            <a:pPr lvl="1"/>
            <a:endParaRPr lang="en-US" dirty="0"/>
          </a:p>
          <a:p>
            <a:endParaRPr lang="en-US" dirty="0"/>
          </a:p>
        </p:txBody>
      </p:sp>
      <p:sp>
        <p:nvSpPr>
          <p:cNvPr id="4" name="Date Placeholder 3">
            <a:extLst>
              <a:ext uri="{FF2B5EF4-FFF2-40B4-BE49-F238E27FC236}">
                <a16:creationId xmlns:a16="http://schemas.microsoft.com/office/drawing/2014/main" id="{0FA68A96-46CD-4F52-B922-EB4367433057}"/>
              </a:ext>
            </a:extLst>
          </p:cNvPr>
          <p:cNvSpPr>
            <a:spLocks noGrp="1"/>
          </p:cNvSpPr>
          <p:nvPr>
            <p:ph type="dt" sz="half" idx="10"/>
          </p:nvPr>
        </p:nvSpPr>
        <p:spPr/>
        <p:txBody>
          <a:bodyPr/>
          <a:lstStyle/>
          <a:p>
            <a:fld id="{FA2B709F-A517-4152-971D-72EA33A74AD6}" type="datetime1">
              <a:rPr lang="en-US" smtClean="0"/>
              <a:t>2/22/2018</a:t>
            </a:fld>
            <a:endParaRPr lang="en-US" dirty="0"/>
          </a:p>
        </p:txBody>
      </p:sp>
      <p:sp>
        <p:nvSpPr>
          <p:cNvPr id="5" name="Footer Placeholder 4">
            <a:extLst>
              <a:ext uri="{FF2B5EF4-FFF2-40B4-BE49-F238E27FC236}">
                <a16:creationId xmlns:a16="http://schemas.microsoft.com/office/drawing/2014/main" id="{0FA10B0C-7415-4AA7-BD59-D4B932CE6DCB}"/>
              </a:ext>
            </a:extLst>
          </p:cNvPr>
          <p:cNvSpPr>
            <a:spLocks noGrp="1"/>
          </p:cNvSpPr>
          <p:nvPr>
            <p:ph type="ftr" sz="quarter" idx="11"/>
          </p:nvPr>
        </p:nvSpPr>
        <p:spPr/>
        <p:txBody>
          <a:bodyPr/>
          <a:lstStyle/>
          <a:p>
            <a:r>
              <a:rPr lang="en-US"/>
              <a:t>ICC Process Operations             ENGT-1320 Rev A</a:t>
            </a:r>
            <a:endParaRPr lang="en-US" dirty="0"/>
          </a:p>
        </p:txBody>
      </p:sp>
      <p:sp>
        <p:nvSpPr>
          <p:cNvPr id="6" name="Slide Number Placeholder 5">
            <a:extLst>
              <a:ext uri="{FF2B5EF4-FFF2-40B4-BE49-F238E27FC236}">
                <a16:creationId xmlns:a16="http://schemas.microsoft.com/office/drawing/2014/main" id="{C8A7B136-2290-468C-9C3A-97585A20E19B}"/>
              </a:ext>
            </a:extLst>
          </p:cNvPr>
          <p:cNvSpPr>
            <a:spLocks noGrp="1"/>
          </p:cNvSpPr>
          <p:nvPr>
            <p:ph type="sldNum" sz="quarter" idx="12"/>
          </p:nvPr>
        </p:nvSpPr>
        <p:spPr/>
        <p:txBody>
          <a:bodyPr/>
          <a:lstStyle/>
          <a:p>
            <a:fld id="{6D22F896-40B5-4ADD-8801-0D06FADFA095}" type="slidenum">
              <a:rPr lang="en-US" smtClean="0"/>
              <a:t>44</a:t>
            </a:fld>
            <a:endParaRPr lang="en-US" dirty="0"/>
          </a:p>
        </p:txBody>
      </p:sp>
    </p:spTree>
    <p:extLst>
      <p:ext uri="{BB962C8B-B14F-4D97-AF65-F5344CB8AC3E}">
        <p14:creationId xmlns:p14="http://schemas.microsoft.com/office/powerpoint/2010/main" val="2377746526"/>
      </p:ext>
    </p:extLst>
  </p:cSld>
  <p:clrMapOvr>
    <a:masterClrMapping/>
  </p:clrMapOvr>
  <p:transition spd="med">
    <p:pull/>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6162" name="Rectangle 2">
            <a:extLst>
              <a:ext uri="{FF2B5EF4-FFF2-40B4-BE49-F238E27FC236}">
                <a16:creationId xmlns:a16="http://schemas.microsoft.com/office/drawing/2014/main" id="{7F71E548-81E7-4107-A374-D970AFE5BE62}"/>
              </a:ext>
            </a:extLst>
          </p:cNvPr>
          <p:cNvSpPr>
            <a:spLocks noGrp="1" noChangeArrowheads="1"/>
          </p:cNvSpPr>
          <p:nvPr>
            <p:ph type="title"/>
          </p:nvPr>
        </p:nvSpPr>
        <p:spPr>
          <a:xfrm>
            <a:off x="885090" y="1064765"/>
            <a:ext cx="5047877" cy="487588"/>
          </a:xfrm>
        </p:spPr>
        <p:txBody>
          <a:bodyPr vert="horz" lIns="82058" tIns="41029" rIns="82058" bIns="41029" rtlCol="0" anchor="t">
            <a:normAutofit fontScale="90000"/>
          </a:bodyPr>
          <a:lstStyle/>
          <a:p>
            <a:pPr>
              <a:defRPr/>
            </a:pPr>
            <a:r>
              <a:rPr lang="en-US" dirty="0">
                <a:solidFill>
                  <a:schemeClr val="tx2">
                    <a:satMod val="130000"/>
                  </a:schemeClr>
                </a:solidFill>
              </a:rPr>
              <a:t>Pressure/Velocity Profile</a:t>
            </a:r>
          </a:p>
        </p:txBody>
      </p:sp>
      <p:pic>
        <p:nvPicPr>
          <p:cNvPr id="44036" name="Picture 4">
            <a:extLst>
              <a:ext uri="{FF2B5EF4-FFF2-40B4-BE49-F238E27FC236}">
                <a16:creationId xmlns:a16="http://schemas.microsoft.com/office/drawing/2014/main" id="{2C3230C8-F281-45F5-A833-13BE5A70E6C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68074" y="1021612"/>
            <a:ext cx="5210910" cy="4814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2" name="Date Placeholder 1">
            <a:extLst>
              <a:ext uri="{FF2B5EF4-FFF2-40B4-BE49-F238E27FC236}">
                <a16:creationId xmlns:a16="http://schemas.microsoft.com/office/drawing/2014/main" id="{666BE915-04B5-4FB1-AB67-E741F163FB55}"/>
              </a:ext>
            </a:extLst>
          </p:cNvPr>
          <p:cNvSpPr>
            <a:spLocks noGrp="1"/>
          </p:cNvSpPr>
          <p:nvPr>
            <p:ph type="dt" sz="quarter" idx="10"/>
          </p:nvPr>
        </p:nvSpPr>
        <p:spPr/>
        <p:txBody>
          <a:bodyPr/>
          <a:lstStyle/>
          <a:p>
            <a:pPr>
              <a:defRPr/>
            </a:pPr>
            <a:fld id="{F857B235-1B3D-4A8E-8BB3-1095D0D3660F}" type="datetime1">
              <a:rPr lang="en-US" smtClean="0"/>
              <a:t>2/22/2018</a:t>
            </a:fld>
            <a:endParaRPr lang="en-US" dirty="0"/>
          </a:p>
        </p:txBody>
      </p:sp>
      <p:sp>
        <p:nvSpPr>
          <p:cNvPr id="3" name="Footer Placeholder 2">
            <a:extLst>
              <a:ext uri="{FF2B5EF4-FFF2-40B4-BE49-F238E27FC236}">
                <a16:creationId xmlns:a16="http://schemas.microsoft.com/office/drawing/2014/main" id="{5CA89EAB-5C4E-4A37-A7CE-E3FCD16EC14E}"/>
              </a:ext>
            </a:extLst>
          </p:cNvPr>
          <p:cNvSpPr>
            <a:spLocks noGrp="1"/>
          </p:cNvSpPr>
          <p:nvPr>
            <p:ph type="ftr" sz="quarter" idx="11"/>
          </p:nvPr>
        </p:nvSpPr>
        <p:spPr/>
        <p:txBody>
          <a:bodyPr/>
          <a:lstStyle/>
          <a:p>
            <a:pPr>
              <a:defRPr/>
            </a:pPr>
            <a:r>
              <a:rPr lang="en-US"/>
              <a:t>ICC Process Operations             ENGT-1320 Rev A</a:t>
            </a:r>
          </a:p>
        </p:txBody>
      </p:sp>
      <p:sp>
        <p:nvSpPr>
          <p:cNvPr id="44039" name="Slide Number Placeholder 3">
            <a:extLst>
              <a:ext uri="{FF2B5EF4-FFF2-40B4-BE49-F238E27FC236}">
                <a16:creationId xmlns:a16="http://schemas.microsoft.com/office/drawing/2014/main" id="{70A3EC64-DC82-446B-A2E2-669D04B0C7E5}"/>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2E68D73-CD3E-4A66-8AAE-D7C519482F31}" type="slidenum">
              <a:rPr lang="en-US" altLang="en-US" smtClean="0">
                <a:solidFill>
                  <a:srgbClr val="B5A788"/>
                </a:solidFill>
                <a:latin typeface="Gill Sans MT" panose="020B0502020104020203" pitchFamily="34" charset="0"/>
              </a:rPr>
              <a:pPr/>
              <a:t>45</a:t>
            </a:fld>
            <a:endParaRPr lang="en-US" altLang="en-US">
              <a:solidFill>
                <a:srgbClr val="B5A788"/>
              </a:solidFill>
              <a:latin typeface="Gill Sans MT" panose="020B0502020104020203" pitchFamily="34" charset="0"/>
            </a:endParaRPr>
          </a:p>
        </p:txBody>
      </p:sp>
    </p:spTree>
    <p:extLst>
      <p:ext uri="{BB962C8B-B14F-4D97-AF65-F5344CB8AC3E}">
        <p14:creationId xmlns:p14="http://schemas.microsoft.com/office/powerpoint/2010/main" val="266806461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4" name="Rectangle 2">
            <a:extLst>
              <a:ext uri="{FF2B5EF4-FFF2-40B4-BE49-F238E27FC236}">
                <a16:creationId xmlns:a16="http://schemas.microsoft.com/office/drawing/2014/main" id="{77150326-CEF0-424D-8A9D-5AAB9221E8F0}"/>
              </a:ext>
            </a:extLst>
          </p:cNvPr>
          <p:cNvSpPr>
            <a:spLocks noGrp="1" noChangeArrowheads="1"/>
          </p:cNvSpPr>
          <p:nvPr>
            <p:ph type="title"/>
          </p:nvPr>
        </p:nvSpPr>
        <p:spPr>
          <a:xfrm>
            <a:off x="279695" y="921447"/>
            <a:ext cx="5461886" cy="1143000"/>
          </a:xfrm>
        </p:spPr>
        <p:txBody>
          <a:bodyPr/>
          <a:lstStyle/>
          <a:p>
            <a:pPr>
              <a:defRPr/>
            </a:pPr>
            <a:r>
              <a:rPr lang="en-US" dirty="0">
                <a:solidFill>
                  <a:schemeClr val="tx2">
                    <a:satMod val="130000"/>
                  </a:schemeClr>
                </a:solidFill>
              </a:rPr>
              <a:t>Cavitation - </a:t>
            </a:r>
            <a:r>
              <a:rPr lang="en-US" dirty="0" err="1">
                <a:solidFill>
                  <a:schemeClr val="tx2">
                    <a:satMod val="130000"/>
                  </a:schemeClr>
                </a:solidFill>
              </a:rPr>
              <a:t>Pvc</a:t>
            </a:r>
            <a:r>
              <a:rPr lang="en-US" dirty="0">
                <a:solidFill>
                  <a:schemeClr val="tx2">
                    <a:satMod val="130000"/>
                  </a:schemeClr>
                </a:solidFill>
              </a:rPr>
              <a:t> vs. </a:t>
            </a:r>
            <a:r>
              <a:rPr lang="en-US" dirty="0" err="1">
                <a:solidFill>
                  <a:schemeClr val="tx2">
                    <a:satMod val="130000"/>
                  </a:schemeClr>
                </a:solidFill>
              </a:rPr>
              <a:t>Pv</a:t>
            </a:r>
            <a:endParaRPr lang="en-US" dirty="0">
              <a:solidFill>
                <a:schemeClr val="tx2">
                  <a:satMod val="130000"/>
                </a:schemeClr>
              </a:solidFill>
            </a:endParaRPr>
          </a:p>
        </p:txBody>
      </p:sp>
      <p:graphicFrame>
        <p:nvGraphicFramePr>
          <p:cNvPr id="52227" name="Object 3">
            <a:extLst>
              <a:ext uri="{FF2B5EF4-FFF2-40B4-BE49-F238E27FC236}">
                <a16:creationId xmlns:a16="http://schemas.microsoft.com/office/drawing/2014/main" id="{1D075ECE-1B6E-4248-AF1B-D8210EE2AD2D}"/>
              </a:ext>
            </a:extLst>
          </p:cNvPr>
          <p:cNvGraphicFramePr>
            <a:graphicFrameLocks/>
          </p:cNvGraphicFramePr>
          <p:nvPr>
            <p:extLst>
              <p:ext uri="{D42A27DB-BD31-4B8C-83A1-F6EECF244321}">
                <p14:modId xmlns:p14="http://schemas.microsoft.com/office/powerpoint/2010/main" val="713021651"/>
              </p:ext>
            </p:extLst>
          </p:nvPr>
        </p:nvGraphicFramePr>
        <p:xfrm>
          <a:off x="5135526" y="1095153"/>
          <a:ext cx="6390501" cy="4838922"/>
        </p:xfrm>
        <a:graphic>
          <a:graphicData uri="http://schemas.openxmlformats.org/presentationml/2006/ole">
            <mc:AlternateContent xmlns:mc="http://schemas.openxmlformats.org/markup-compatibility/2006">
              <mc:Choice xmlns:v="urn:schemas-microsoft-com:vml" Requires="v">
                <p:oleObj spid="_x0000_s5144" name="Document" r:id="rId3" imgW="5486400" imgH="4090416" progId="Word.Document.8">
                  <p:embed/>
                </p:oleObj>
              </mc:Choice>
              <mc:Fallback>
                <p:oleObj name="Document" r:id="rId3" imgW="5486400" imgH="4090416" progId="Word.Document.8">
                  <p:embed/>
                  <p:pic>
                    <p:nvPicPr>
                      <p:cNvPr id="52227" name="Object 3">
                        <a:extLst>
                          <a:ext uri="{FF2B5EF4-FFF2-40B4-BE49-F238E27FC236}">
                            <a16:creationId xmlns:a16="http://schemas.microsoft.com/office/drawing/2014/main" id="{1D075ECE-1B6E-4248-AF1B-D8210EE2AD2D}"/>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35526" y="1095153"/>
                        <a:ext cx="6390501" cy="4838922"/>
                      </a:xfrm>
                      <a:prstGeom prst="rect">
                        <a:avLst/>
                      </a:prstGeom>
                      <a:noFill/>
                      <a:ln>
                        <a:noFill/>
                      </a:ln>
                      <a:effectLst/>
                    </p:spPr>
                  </p:pic>
                </p:oleObj>
              </mc:Fallback>
            </mc:AlternateContent>
          </a:graphicData>
        </a:graphic>
      </p:graphicFrame>
      <p:sp>
        <p:nvSpPr>
          <p:cNvPr id="2" name="Date Placeholder 1">
            <a:extLst>
              <a:ext uri="{FF2B5EF4-FFF2-40B4-BE49-F238E27FC236}">
                <a16:creationId xmlns:a16="http://schemas.microsoft.com/office/drawing/2014/main" id="{36273187-1FAB-4D94-B336-1CB106036647}"/>
              </a:ext>
            </a:extLst>
          </p:cNvPr>
          <p:cNvSpPr>
            <a:spLocks noGrp="1"/>
          </p:cNvSpPr>
          <p:nvPr>
            <p:ph type="dt" sz="quarter" idx="10"/>
          </p:nvPr>
        </p:nvSpPr>
        <p:spPr/>
        <p:txBody>
          <a:bodyPr/>
          <a:lstStyle/>
          <a:p>
            <a:pPr>
              <a:defRPr/>
            </a:pPr>
            <a:fld id="{C6281A5F-C9CE-4BB5-8662-B0EF92FF1EE8}" type="datetime1">
              <a:rPr lang="en-US" sz="1200" smtClean="0"/>
              <a:t>2/22/2018</a:t>
            </a:fld>
            <a:endParaRPr lang="en-US" dirty="0"/>
          </a:p>
        </p:txBody>
      </p:sp>
      <p:sp>
        <p:nvSpPr>
          <p:cNvPr id="3" name="Footer Placeholder 2">
            <a:extLst>
              <a:ext uri="{FF2B5EF4-FFF2-40B4-BE49-F238E27FC236}">
                <a16:creationId xmlns:a16="http://schemas.microsoft.com/office/drawing/2014/main" id="{78836C32-4093-4F87-8BFF-A213438B1E99}"/>
              </a:ext>
            </a:extLst>
          </p:cNvPr>
          <p:cNvSpPr>
            <a:spLocks noGrp="1"/>
          </p:cNvSpPr>
          <p:nvPr>
            <p:ph type="ftr" sz="quarter" idx="11"/>
          </p:nvPr>
        </p:nvSpPr>
        <p:spPr/>
        <p:txBody>
          <a:bodyPr/>
          <a:lstStyle/>
          <a:p>
            <a:pPr>
              <a:defRPr/>
            </a:pPr>
            <a:r>
              <a:rPr lang="en-US" sz="1200" dirty="0"/>
              <a:t>ICC Process Operations             ENGT-1320 Rev A</a:t>
            </a:r>
          </a:p>
        </p:txBody>
      </p:sp>
      <p:sp>
        <p:nvSpPr>
          <p:cNvPr id="52230" name="Slide Number Placeholder 3">
            <a:extLst>
              <a:ext uri="{FF2B5EF4-FFF2-40B4-BE49-F238E27FC236}">
                <a16:creationId xmlns:a16="http://schemas.microsoft.com/office/drawing/2014/main" id="{0222CB4B-09EC-4BA2-881C-66685F07D10F}"/>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76A8F31-84A4-4F3C-833E-7A4A0C10DD47}" type="slidenum">
              <a:rPr lang="en-US" altLang="en-US" smtClean="0">
                <a:solidFill>
                  <a:srgbClr val="B5A788"/>
                </a:solidFill>
                <a:latin typeface="Gill Sans MT" panose="020B0502020104020203" pitchFamily="34" charset="0"/>
              </a:rPr>
              <a:pPr/>
              <a:t>46</a:t>
            </a:fld>
            <a:endParaRPr lang="en-US" altLang="en-US">
              <a:solidFill>
                <a:srgbClr val="B5A788"/>
              </a:solidFill>
              <a:latin typeface="Gill Sans MT" panose="020B0502020104020203" pitchFamily="34" charset="0"/>
            </a:endParaRPr>
          </a:p>
        </p:txBody>
      </p:sp>
    </p:spTree>
    <p:extLst>
      <p:ext uri="{BB962C8B-B14F-4D97-AF65-F5344CB8AC3E}">
        <p14:creationId xmlns:p14="http://schemas.microsoft.com/office/powerpoint/2010/main" val="3136712790"/>
      </p:ext>
    </p:extLst>
  </p:cSld>
  <p:clrMapOvr>
    <a:masterClrMapping/>
  </p:clrMapOvr>
  <p:transition spd="med">
    <p:pull/>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338" name="Rectangle 2">
            <a:extLst>
              <a:ext uri="{FF2B5EF4-FFF2-40B4-BE49-F238E27FC236}">
                <a16:creationId xmlns:a16="http://schemas.microsoft.com/office/drawing/2014/main" id="{116B6BE3-6ADF-4147-84BE-D292928D56B5}"/>
              </a:ext>
            </a:extLst>
          </p:cNvPr>
          <p:cNvSpPr>
            <a:spLocks noGrp="1" noChangeArrowheads="1"/>
          </p:cNvSpPr>
          <p:nvPr>
            <p:ph type="title"/>
          </p:nvPr>
        </p:nvSpPr>
        <p:spPr/>
        <p:txBody>
          <a:bodyPr/>
          <a:lstStyle/>
          <a:p>
            <a:pPr>
              <a:defRPr/>
            </a:pPr>
            <a:r>
              <a:rPr lang="en-US">
                <a:solidFill>
                  <a:schemeClr val="tx2">
                    <a:satMod val="130000"/>
                  </a:schemeClr>
                </a:solidFill>
              </a:rPr>
              <a:t>Cavitation Damage</a:t>
            </a:r>
          </a:p>
        </p:txBody>
      </p:sp>
      <p:graphicFrame>
        <p:nvGraphicFramePr>
          <p:cNvPr id="53251" name="Object 3">
            <a:extLst>
              <a:ext uri="{FF2B5EF4-FFF2-40B4-BE49-F238E27FC236}">
                <a16:creationId xmlns:a16="http://schemas.microsoft.com/office/drawing/2014/main" id="{9C470C1D-574F-4277-AB74-1C4DC8677E76}"/>
              </a:ext>
            </a:extLst>
          </p:cNvPr>
          <p:cNvGraphicFramePr>
            <a:graphicFrameLocks noGrp="1"/>
          </p:cNvGraphicFramePr>
          <p:nvPr>
            <p:ph type="body" idx="1"/>
          </p:nvPr>
        </p:nvGraphicFramePr>
        <p:xfrm>
          <a:off x="2247901" y="1143000"/>
          <a:ext cx="7504113" cy="4546600"/>
        </p:xfrm>
        <a:graphic>
          <a:graphicData uri="http://schemas.openxmlformats.org/presentationml/2006/ole">
            <mc:AlternateContent xmlns:mc="http://schemas.openxmlformats.org/markup-compatibility/2006">
              <mc:Choice xmlns:v="urn:schemas-microsoft-com:vml" Requires="v">
                <p:oleObj spid="_x0000_s6168" name="Document" r:id="rId3" imgW="5486400" imgH="3305556" progId="Word.Document.8">
                  <p:embed/>
                </p:oleObj>
              </mc:Choice>
              <mc:Fallback>
                <p:oleObj name="Document" r:id="rId3" imgW="5486400" imgH="3305556" progId="Word.Document.8">
                  <p:embed/>
                  <p:pic>
                    <p:nvPicPr>
                      <p:cNvPr id="53251" name="Object 3">
                        <a:extLst>
                          <a:ext uri="{FF2B5EF4-FFF2-40B4-BE49-F238E27FC236}">
                            <a16:creationId xmlns:a16="http://schemas.microsoft.com/office/drawing/2014/main" id="{9C470C1D-574F-4277-AB74-1C4DC8677E76}"/>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47901" y="1143000"/>
                        <a:ext cx="7504113" cy="454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 name="Date Placeholder 1">
            <a:extLst>
              <a:ext uri="{FF2B5EF4-FFF2-40B4-BE49-F238E27FC236}">
                <a16:creationId xmlns:a16="http://schemas.microsoft.com/office/drawing/2014/main" id="{58E8530B-6E17-44DA-A7AF-19F74379667E}"/>
              </a:ext>
            </a:extLst>
          </p:cNvPr>
          <p:cNvSpPr>
            <a:spLocks noGrp="1"/>
          </p:cNvSpPr>
          <p:nvPr>
            <p:ph type="dt" sz="quarter" idx="10"/>
          </p:nvPr>
        </p:nvSpPr>
        <p:spPr/>
        <p:txBody>
          <a:bodyPr/>
          <a:lstStyle/>
          <a:p>
            <a:pPr>
              <a:defRPr/>
            </a:pPr>
            <a:fld id="{8807F5C2-0575-48BA-A013-205974C7AAE9}" type="datetime1">
              <a:rPr lang="en-US" smtClean="0"/>
              <a:t>2/22/2018</a:t>
            </a:fld>
            <a:endParaRPr lang="en-US"/>
          </a:p>
        </p:txBody>
      </p:sp>
      <p:sp>
        <p:nvSpPr>
          <p:cNvPr id="3" name="Footer Placeholder 2">
            <a:extLst>
              <a:ext uri="{FF2B5EF4-FFF2-40B4-BE49-F238E27FC236}">
                <a16:creationId xmlns:a16="http://schemas.microsoft.com/office/drawing/2014/main" id="{95828BAF-B0E8-4AA1-B224-8FDB7420CB42}"/>
              </a:ext>
            </a:extLst>
          </p:cNvPr>
          <p:cNvSpPr>
            <a:spLocks noGrp="1"/>
          </p:cNvSpPr>
          <p:nvPr>
            <p:ph type="ftr" sz="quarter" idx="11"/>
          </p:nvPr>
        </p:nvSpPr>
        <p:spPr/>
        <p:txBody>
          <a:bodyPr/>
          <a:lstStyle/>
          <a:p>
            <a:pPr>
              <a:defRPr/>
            </a:pPr>
            <a:r>
              <a:rPr lang="en-US" dirty="0"/>
              <a:t>ICC Process Operations             ENGT-1320 Rev A</a:t>
            </a:r>
          </a:p>
        </p:txBody>
      </p:sp>
      <p:sp>
        <p:nvSpPr>
          <p:cNvPr id="53254" name="Slide Number Placeholder 3">
            <a:extLst>
              <a:ext uri="{FF2B5EF4-FFF2-40B4-BE49-F238E27FC236}">
                <a16:creationId xmlns:a16="http://schemas.microsoft.com/office/drawing/2014/main" id="{E4262624-A1B1-4DBE-ACF1-32369ED57D75}"/>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B090927D-957E-4E02-B2E1-182FA513A27D}" type="slidenum">
              <a:rPr lang="en-US" altLang="en-US" smtClean="0">
                <a:solidFill>
                  <a:srgbClr val="B5A788"/>
                </a:solidFill>
                <a:latin typeface="Gill Sans MT" panose="020B0502020104020203" pitchFamily="34" charset="0"/>
              </a:rPr>
              <a:pPr/>
              <a:t>47</a:t>
            </a:fld>
            <a:endParaRPr lang="en-US" altLang="en-US">
              <a:solidFill>
                <a:srgbClr val="B5A788"/>
              </a:solidFill>
              <a:latin typeface="Gill Sans MT" panose="020B0502020104020203" pitchFamily="34" charset="0"/>
            </a:endParaRPr>
          </a:p>
        </p:txBody>
      </p:sp>
    </p:spTree>
    <p:extLst>
      <p:ext uri="{BB962C8B-B14F-4D97-AF65-F5344CB8AC3E}">
        <p14:creationId xmlns:p14="http://schemas.microsoft.com/office/powerpoint/2010/main" val="1869411169"/>
      </p:ext>
    </p:extLst>
  </p:cSld>
  <p:clrMapOvr>
    <a:masterClrMapping/>
  </p:clrMapOvr>
  <p:transition spd="med">
    <p:pull/>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id="{9702C700-BF95-4AEB-BFE7-48B18D6C800B}"/>
              </a:ext>
            </a:extLst>
          </p:cNvPr>
          <p:cNvSpPr>
            <a:spLocks noGrp="1" noChangeArrowheads="1"/>
          </p:cNvSpPr>
          <p:nvPr>
            <p:ph type="title"/>
          </p:nvPr>
        </p:nvSpPr>
        <p:spPr/>
        <p:txBody>
          <a:bodyPr vert="horz" lIns="0" tIns="0" rIns="0" bIns="0" rtlCol="0" anchor="t">
            <a:normAutofit/>
          </a:bodyPr>
          <a:lstStyle/>
          <a:p>
            <a:pPr>
              <a:defRPr/>
            </a:pPr>
            <a:r>
              <a:rPr lang="en-US">
                <a:solidFill>
                  <a:schemeClr val="tx2">
                    <a:satMod val="130000"/>
                  </a:schemeClr>
                </a:solidFill>
              </a:rPr>
              <a:t>Cavitation Damage</a:t>
            </a:r>
          </a:p>
        </p:txBody>
      </p:sp>
      <p:pic>
        <p:nvPicPr>
          <p:cNvPr id="54275" name="Picture 3">
            <a:extLst>
              <a:ext uri="{FF2B5EF4-FFF2-40B4-BE49-F238E27FC236}">
                <a16:creationId xmlns:a16="http://schemas.microsoft.com/office/drawing/2014/main" id="{A1147FBC-8AA9-4D05-A143-50CA1ADD1619}"/>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95600" y="1371600"/>
            <a:ext cx="6388100" cy="4089400"/>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 name="Date Placeholder 1">
            <a:extLst>
              <a:ext uri="{FF2B5EF4-FFF2-40B4-BE49-F238E27FC236}">
                <a16:creationId xmlns:a16="http://schemas.microsoft.com/office/drawing/2014/main" id="{BF1B469A-0621-46ED-98A5-0CD9C5261E54}"/>
              </a:ext>
            </a:extLst>
          </p:cNvPr>
          <p:cNvSpPr>
            <a:spLocks noGrp="1"/>
          </p:cNvSpPr>
          <p:nvPr>
            <p:ph type="dt" sz="quarter" idx="10"/>
          </p:nvPr>
        </p:nvSpPr>
        <p:spPr/>
        <p:txBody>
          <a:bodyPr/>
          <a:lstStyle/>
          <a:p>
            <a:pPr>
              <a:defRPr/>
            </a:pPr>
            <a:fld id="{E969F37B-D1A2-4A58-AA43-1E3476A40459}" type="datetime1">
              <a:rPr lang="en-US" smtClean="0"/>
              <a:t>2/22/2018</a:t>
            </a:fld>
            <a:endParaRPr lang="en-US"/>
          </a:p>
        </p:txBody>
      </p:sp>
      <p:sp>
        <p:nvSpPr>
          <p:cNvPr id="3" name="Footer Placeholder 2">
            <a:extLst>
              <a:ext uri="{FF2B5EF4-FFF2-40B4-BE49-F238E27FC236}">
                <a16:creationId xmlns:a16="http://schemas.microsoft.com/office/drawing/2014/main" id="{9A42ACCA-7DF3-4BEE-823A-01546D2382AF}"/>
              </a:ext>
            </a:extLst>
          </p:cNvPr>
          <p:cNvSpPr>
            <a:spLocks noGrp="1"/>
          </p:cNvSpPr>
          <p:nvPr>
            <p:ph type="ftr" sz="quarter" idx="11"/>
          </p:nvPr>
        </p:nvSpPr>
        <p:spPr/>
        <p:txBody>
          <a:bodyPr/>
          <a:lstStyle/>
          <a:p>
            <a:pPr>
              <a:defRPr/>
            </a:pPr>
            <a:r>
              <a:rPr lang="en-US"/>
              <a:t>ICC Process Operations             ENGT-1320 Rev A</a:t>
            </a:r>
          </a:p>
        </p:txBody>
      </p:sp>
      <p:sp>
        <p:nvSpPr>
          <p:cNvPr id="54278" name="Slide Number Placeholder 3">
            <a:extLst>
              <a:ext uri="{FF2B5EF4-FFF2-40B4-BE49-F238E27FC236}">
                <a16:creationId xmlns:a16="http://schemas.microsoft.com/office/drawing/2014/main" id="{B495200D-E1EE-4C4A-9595-978A00FB6725}"/>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FAEAE4FF-031E-408D-ABB0-C6436A5BE5F2}" type="slidenum">
              <a:rPr lang="en-US" altLang="en-US" smtClean="0">
                <a:solidFill>
                  <a:srgbClr val="B5A788"/>
                </a:solidFill>
                <a:latin typeface="Gill Sans MT" panose="020B0502020104020203" pitchFamily="34" charset="0"/>
              </a:rPr>
              <a:pPr/>
              <a:t>48</a:t>
            </a:fld>
            <a:endParaRPr lang="en-US" altLang="en-US">
              <a:solidFill>
                <a:srgbClr val="B5A788"/>
              </a:solidFill>
              <a:latin typeface="Gill Sans MT" panose="020B0502020104020203" pitchFamily="34" charset="0"/>
            </a:endParaRPr>
          </a:p>
        </p:txBody>
      </p:sp>
    </p:spTree>
    <p:extLst>
      <p:ext uri="{BB962C8B-B14F-4D97-AF65-F5344CB8AC3E}">
        <p14:creationId xmlns:p14="http://schemas.microsoft.com/office/powerpoint/2010/main" val="182461152"/>
      </p:ext>
    </p:extLst>
  </p:cSld>
  <p:clrMapOvr>
    <a:masterClrMapping/>
  </p:clrMapOvr>
  <p:transition spd="med">
    <p:pull/>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BE613BD9-297E-4D63-9AD6-4D885EF39DC5}"/>
              </a:ext>
            </a:extLst>
          </p:cNvPr>
          <p:cNvSpPr>
            <a:spLocks noGrp="1" noChangeArrowheads="1"/>
          </p:cNvSpPr>
          <p:nvPr>
            <p:ph type="body" idx="1"/>
          </p:nvPr>
        </p:nvSpPr>
        <p:spPr>
          <a:xfrm>
            <a:off x="2590801" y="1524000"/>
            <a:ext cx="6964363" cy="4114800"/>
          </a:xfrm>
        </p:spPr>
        <p:txBody>
          <a:bodyPr vert="horz" lIns="92075" tIns="46038" rIns="92075" bIns="46038" rtlCol="0" anchor="t">
            <a:normAutofit fontScale="92500" lnSpcReduction="20000"/>
          </a:bodyPr>
          <a:lstStyle/>
          <a:p>
            <a:pPr marL="365760" indent="-283464">
              <a:lnSpc>
                <a:spcPct val="110000"/>
              </a:lnSpc>
              <a:buFont typeface="Wingdings 2"/>
              <a:buChar char=""/>
              <a:defRPr/>
            </a:pPr>
            <a:r>
              <a:rPr lang="en-US" dirty="0"/>
              <a:t>When choked flow causes cavitation (as opposed to flashing) the following happen:</a:t>
            </a:r>
          </a:p>
          <a:p>
            <a:pPr marL="640080" lvl="1" indent="-237744">
              <a:buFont typeface="Verdana"/>
              <a:buChar char="◦"/>
              <a:defRPr/>
            </a:pPr>
            <a:r>
              <a:rPr lang="en-US" dirty="0"/>
              <a:t>Noise</a:t>
            </a:r>
          </a:p>
          <a:p>
            <a:pPr marL="640080" lvl="1" indent="-237744">
              <a:buFont typeface="Verdana"/>
              <a:buChar char="◦"/>
              <a:defRPr/>
            </a:pPr>
            <a:r>
              <a:rPr lang="en-US" dirty="0"/>
              <a:t>Damage</a:t>
            </a:r>
          </a:p>
          <a:p>
            <a:pPr marL="640080" lvl="1" indent="-237744">
              <a:buFont typeface="Verdana"/>
              <a:buChar char="◦"/>
              <a:defRPr/>
            </a:pPr>
            <a:r>
              <a:rPr lang="en-US" dirty="0"/>
              <a:t>Vibration</a:t>
            </a:r>
          </a:p>
          <a:p>
            <a:pPr marL="365760" indent="-283464">
              <a:buFont typeface="Wingdings 2"/>
              <a:buChar char=""/>
              <a:defRPr/>
            </a:pPr>
            <a:r>
              <a:rPr lang="en-US" dirty="0"/>
              <a:t>Cavitation damage is a function of</a:t>
            </a:r>
          </a:p>
          <a:p>
            <a:pPr marL="640080" lvl="1" indent="-237744">
              <a:buFont typeface="Verdana"/>
              <a:buChar char="◦"/>
              <a:defRPr/>
            </a:pPr>
            <a:r>
              <a:rPr lang="en-US" dirty="0"/>
              <a:t>Intensity</a:t>
            </a:r>
          </a:p>
          <a:p>
            <a:pPr marL="640080" lvl="1" indent="-237744">
              <a:buFont typeface="Verdana"/>
              <a:buChar char="◦"/>
              <a:defRPr/>
            </a:pPr>
            <a:r>
              <a:rPr lang="en-US" dirty="0"/>
              <a:t>Materials of construction</a:t>
            </a:r>
          </a:p>
          <a:p>
            <a:pPr marL="640080" lvl="1" indent="-237744">
              <a:buFont typeface="Verdana"/>
              <a:buChar char="◦"/>
              <a:defRPr/>
            </a:pPr>
            <a:r>
              <a:rPr lang="en-US" dirty="0"/>
              <a:t>Time of exposure</a:t>
            </a:r>
          </a:p>
          <a:p>
            <a:pPr marL="640080" lvl="1" indent="-237744">
              <a:buFont typeface="Verdana"/>
              <a:buChar char="◦"/>
              <a:defRPr/>
            </a:pPr>
            <a:r>
              <a:rPr lang="en-US" dirty="0"/>
              <a:t>Quantity of flow</a:t>
            </a:r>
          </a:p>
          <a:p>
            <a:pPr marL="640080" lvl="1" indent="-237744">
              <a:buFont typeface="Verdana"/>
              <a:buChar char="◦"/>
              <a:defRPr/>
            </a:pPr>
            <a:r>
              <a:rPr lang="en-US" dirty="0"/>
              <a:t>Valve/Trim design</a:t>
            </a:r>
          </a:p>
          <a:p>
            <a:pPr marL="640080" lvl="1" indent="-237744">
              <a:buFont typeface="Verdana"/>
              <a:buChar char="◦"/>
              <a:defRPr/>
            </a:pPr>
            <a:r>
              <a:rPr lang="en-US" dirty="0"/>
              <a:t>Leakage while closed</a:t>
            </a:r>
          </a:p>
        </p:txBody>
      </p:sp>
      <p:sp>
        <p:nvSpPr>
          <p:cNvPr id="27651" name="Rectangle 3">
            <a:extLst>
              <a:ext uri="{FF2B5EF4-FFF2-40B4-BE49-F238E27FC236}">
                <a16:creationId xmlns:a16="http://schemas.microsoft.com/office/drawing/2014/main" id="{A88B2A91-7A6C-4E89-9F01-BDA3619E157F}"/>
              </a:ext>
            </a:extLst>
          </p:cNvPr>
          <p:cNvSpPr>
            <a:spLocks noGrp="1" noChangeArrowheads="1"/>
          </p:cNvSpPr>
          <p:nvPr>
            <p:ph type="title"/>
          </p:nvPr>
        </p:nvSpPr>
        <p:spPr/>
        <p:txBody>
          <a:bodyPr vert="horz" lIns="0" tIns="0" rIns="0" bIns="0" rtlCol="0" anchor="t">
            <a:normAutofit/>
          </a:bodyPr>
          <a:lstStyle/>
          <a:p>
            <a:pPr>
              <a:defRPr/>
            </a:pPr>
            <a:r>
              <a:rPr lang="en-US">
                <a:solidFill>
                  <a:schemeClr val="tx2">
                    <a:satMod val="130000"/>
                  </a:schemeClr>
                </a:solidFill>
              </a:rPr>
              <a:t>Cavitation Damage</a:t>
            </a:r>
          </a:p>
        </p:txBody>
      </p:sp>
      <p:sp>
        <p:nvSpPr>
          <p:cNvPr id="2" name="Date Placeholder 1">
            <a:extLst>
              <a:ext uri="{FF2B5EF4-FFF2-40B4-BE49-F238E27FC236}">
                <a16:creationId xmlns:a16="http://schemas.microsoft.com/office/drawing/2014/main" id="{9B336D3C-F918-40C9-ADFA-A54EDC8FAF06}"/>
              </a:ext>
            </a:extLst>
          </p:cNvPr>
          <p:cNvSpPr>
            <a:spLocks noGrp="1"/>
          </p:cNvSpPr>
          <p:nvPr>
            <p:ph type="dt" sz="quarter" idx="10"/>
          </p:nvPr>
        </p:nvSpPr>
        <p:spPr/>
        <p:txBody>
          <a:bodyPr/>
          <a:lstStyle/>
          <a:p>
            <a:pPr>
              <a:defRPr/>
            </a:pPr>
            <a:fld id="{5E5A98EA-2220-4DAF-B0F2-4E3D0722A6E9}" type="datetime1">
              <a:rPr lang="en-US" smtClean="0"/>
              <a:t>2/22/2018</a:t>
            </a:fld>
            <a:endParaRPr lang="en-US"/>
          </a:p>
        </p:txBody>
      </p:sp>
      <p:sp>
        <p:nvSpPr>
          <p:cNvPr id="3" name="Footer Placeholder 2">
            <a:extLst>
              <a:ext uri="{FF2B5EF4-FFF2-40B4-BE49-F238E27FC236}">
                <a16:creationId xmlns:a16="http://schemas.microsoft.com/office/drawing/2014/main" id="{80457D32-8BE8-427F-B1A6-D2A1B8920C47}"/>
              </a:ext>
            </a:extLst>
          </p:cNvPr>
          <p:cNvSpPr>
            <a:spLocks noGrp="1"/>
          </p:cNvSpPr>
          <p:nvPr>
            <p:ph type="ftr" sz="quarter" idx="11"/>
          </p:nvPr>
        </p:nvSpPr>
        <p:spPr/>
        <p:txBody>
          <a:bodyPr/>
          <a:lstStyle/>
          <a:p>
            <a:pPr>
              <a:defRPr/>
            </a:pPr>
            <a:r>
              <a:rPr lang="en-US"/>
              <a:t>ICC Process Operations             ENGT-1320 Rev A</a:t>
            </a:r>
          </a:p>
        </p:txBody>
      </p:sp>
      <p:sp>
        <p:nvSpPr>
          <p:cNvPr id="56326" name="Slide Number Placeholder 3">
            <a:extLst>
              <a:ext uri="{FF2B5EF4-FFF2-40B4-BE49-F238E27FC236}">
                <a16:creationId xmlns:a16="http://schemas.microsoft.com/office/drawing/2014/main" id="{2B24FF81-280B-41B9-8468-3DBBC1593136}"/>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BDCA860-F5D9-4D06-B899-C6C872283560}" type="slidenum">
              <a:rPr lang="en-US" altLang="en-US" smtClean="0">
                <a:solidFill>
                  <a:srgbClr val="B5A788"/>
                </a:solidFill>
                <a:latin typeface="Gill Sans MT" panose="020B0502020104020203" pitchFamily="34" charset="0"/>
              </a:rPr>
              <a:pPr/>
              <a:t>49</a:t>
            </a:fld>
            <a:endParaRPr lang="en-US" altLang="en-US">
              <a:solidFill>
                <a:srgbClr val="B5A788"/>
              </a:solidFill>
              <a:latin typeface="Gill Sans MT" panose="020B0502020104020203" pitchFamily="34" charset="0"/>
            </a:endParaRPr>
          </a:p>
        </p:txBody>
      </p:sp>
    </p:spTree>
    <p:extLst>
      <p:ext uri="{BB962C8B-B14F-4D97-AF65-F5344CB8AC3E}">
        <p14:creationId xmlns:p14="http://schemas.microsoft.com/office/powerpoint/2010/main" val="4105135547"/>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7890">
                                            <p:txEl>
                                              <p:pRg st="0" end="0"/>
                                            </p:txEl>
                                          </p:spTgt>
                                        </p:tgtEl>
                                        <p:attrNameLst>
                                          <p:attrName>style.visibility</p:attrName>
                                        </p:attrNameLst>
                                      </p:cBhvr>
                                      <p:to>
                                        <p:strVal val="visible"/>
                                      </p:to>
                                    </p:set>
                                    <p:animEffect transition="in" filter="barn(inVertical)">
                                      <p:cBhvr>
                                        <p:cTn id="7" dur="500"/>
                                        <p:tgtEl>
                                          <p:spTgt spid="37890">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37890">
                                            <p:txEl>
                                              <p:pRg st="1" end="1"/>
                                            </p:txEl>
                                          </p:spTgt>
                                        </p:tgtEl>
                                        <p:attrNameLst>
                                          <p:attrName>style.visibility</p:attrName>
                                        </p:attrNameLst>
                                      </p:cBhvr>
                                      <p:to>
                                        <p:strVal val="visible"/>
                                      </p:to>
                                    </p:set>
                                    <p:animEffect transition="in" filter="barn(inVertical)">
                                      <p:cBhvr>
                                        <p:cTn id="10" dur="500"/>
                                        <p:tgtEl>
                                          <p:spTgt spid="37890">
                                            <p:txEl>
                                              <p:pRg st="1" end="1"/>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37890">
                                            <p:txEl>
                                              <p:pRg st="2" end="2"/>
                                            </p:txEl>
                                          </p:spTgt>
                                        </p:tgtEl>
                                        <p:attrNameLst>
                                          <p:attrName>style.visibility</p:attrName>
                                        </p:attrNameLst>
                                      </p:cBhvr>
                                      <p:to>
                                        <p:strVal val="visible"/>
                                      </p:to>
                                    </p:set>
                                    <p:animEffect transition="in" filter="barn(inVertical)">
                                      <p:cBhvr>
                                        <p:cTn id="13" dur="500"/>
                                        <p:tgtEl>
                                          <p:spTgt spid="37890">
                                            <p:txEl>
                                              <p:pRg st="2" end="2"/>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37890">
                                            <p:txEl>
                                              <p:pRg st="3" end="3"/>
                                            </p:txEl>
                                          </p:spTgt>
                                        </p:tgtEl>
                                        <p:attrNameLst>
                                          <p:attrName>style.visibility</p:attrName>
                                        </p:attrNameLst>
                                      </p:cBhvr>
                                      <p:to>
                                        <p:strVal val="visible"/>
                                      </p:to>
                                    </p:set>
                                    <p:animEffect transition="in" filter="barn(inVertical)">
                                      <p:cBhvr>
                                        <p:cTn id="16" dur="500"/>
                                        <p:tgtEl>
                                          <p:spTgt spid="37890">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37890">
                                            <p:txEl>
                                              <p:pRg st="4" end="4"/>
                                            </p:txEl>
                                          </p:spTgt>
                                        </p:tgtEl>
                                        <p:attrNameLst>
                                          <p:attrName>style.visibility</p:attrName>
                                        </p:attrNameLst>
                                      </p:cBhvr>
                                      <p:to>
                                        <p:strVal val="visible"/>
                                      </p:to>
                                    </p:set>
                                    <p:animEffect transition="in" filter="barn(inVertical)">
                                      <p:cBhvr>
                                        <p:cTn id="21" dur="500"/>
                                        <p:tgtEl>
                                          <p:spTgt spid="37890">
                                            <p:txEl>
                                              <p:pRg st="4" end="4"/>
                                            </p:txEl>
                                          </p:spTgt>
                                        </p:tgtEl>
                                      </p:cBhvr>
                                    </p:animEffect>
                                  </p:childTnLst>
                                </p:cTn>
                              </p:par>
                              <p:par>
                                <p:cTn id="22" presetID="16" presetClass="entr" presetSubtype="21" fill="hold" nodeType="withEffect">
                                  <p:stCondLst>
                                    <p:cond delay="0"/>
                                  </p:stCondLst>
                                  <p:childTnLst>
                                    <p:set>
                                      <p:cBhvr>
                                        <p:cTn id="23" dur="1" fill="hold">
                                          <p:stCondLst>
                                            <p:cond delay="0"/>
                                          </p:stCondLst>
                                        </p:cTn>
                                        <p:tgtEl>
                                          <p:spTgt spid="37890">
                                            <p:txEl>
                                              <p:pRg st="5" end="5"/>
                                            </p:txEl>
                                          </p:spTgt>
                                        </p:tgtEl>
                                        <p:attrNameLst>
                                          <p:attrName>style.visibility</p:attrName>
                                        </p:attrNameLst>
                                      </p:cBhvr>
                                      <p:to>
                                        <p:strVal val="visible"/>
                                      </p:to>
                                    </p:set>
                                    <p:animEffect transition="in" filter="barn(inVertical)">
                                      <p:cBhvr>
                                        <p:cTn id="24" dur="500"/>
                                        <p:tgtEl>
                                          <p:spTgt spid="37890">
                                            <p:txEl>
                                              <p:pRg st="5" end="5"/>
                                            </p:txEl>
                                          </p:spTgt>
                                        </p:tgtEl>
                                      </p:cBhvr>
                                    </p:animEffect>
                                  </p:childTnLst>
                                </p:cTn>
                              </p:par>
                              <p:par>
                                <p:cTn id="25" presetID="16" presetClass="entr" presetSubtype="21" fill="hold" nodeType="withEffect">
                                  <p:stCondLst>
                                    <p:cond delay="0"/>
                                  </p:stCondLst>
                                  <p:childTnLst>
                                    <p:set>
                                      <p:cBhvr>
                                        <p:cTn id="26" dur="1" fill="hold">
                                          <p:stCondLst>
                                            <p:cond delay="0"/>
                                          </p:stCondLst>
                                        </p:cTn>
                                        <p:tgtEl>
                                          <p:spTgt spid="37890">
                                            <p:txEl>
                                              <p:pRg st="6" end="6"/>
                                            </p:txEl>
                                          </p:spTgt>
                                        </p:tgtEl>
                                        <p:attrNameLst>
                                          <p:attrName>style.visibility</p:attrName>
                                        </p:attrNameLst>
                                      </p:cBhvr>
                                      <p:to>
                                        <p:strVal val="visible"/>
                                      </p:to>
                                    </p:set>
                                    <p:animEffect transition="in" filter="barn(inVertical)">
                                      <p:cBhvr>
                                        <p:cTn id="27" dur="500"/>
                                        <p:tgtEl>
                                          <p:spTgt spid="37890">
                                            <p:txEl>
                                              <p:pRg st="6" end="6"/>
                                            </p:txEl>
                                          </p:spTgt>
                                        </p:tgtEl>
                                      </p:cBhvr>
                                    </p:animEffect>
                                  </p:childTnLst>
                                </p:cTn>
                              </p:par>
                              <p:par>
                                <p:cTn id="28" presetID="16" presetClass="entr" presetSubtype="21" fill="hold" nodeType="withEffect">
                                  <p:stCondLst>
                                    <p:cond delay="0"/>
                                  </p:stCondLst>
                                  <p:childTnLst>
                                    <p:set>
                                      <p:cBhvr>
                                        <p:cTn id="29" dur="1" fill="hold">
                                          <p:stCondLst>
                                            <p:cond delay="0"/>
                                          </p:stCondLst>
                                        </p:cTn>
                                        <p:tgtEl>
                                          <p:spTgt spid="37890">
                                            <p:txEl>
                                              <p:pRg st="7" end="7"/>
                                            </p:txEl>
                                          </p:spTgt>
                                        </p:tgtEl>
                                        <p:attrNameLst>
                                          <p:attrName>style.visibility</p:attrName>
                                        </p:attrNameLst>
                                      </p:cBhvr>
                                      <p:to>
                                        <p:strVal val="visible"/>
                                      </p:to>
                                    </p:set>
                                    <p:animEffect transition="in" filter="barn(inVertical)">
                                      <p:cBhvr>
                                        <p:cTn id="30" dur="500"/>
                                        <p:tgtEl>
                                          <p:spTgt spid="37890">
                                            <p:txEl>
                                              <p:pRg st="7" end="7"/>
                                            </p:txEl>
                                          </p:spTgt>
                                        </p:tgtEl>
                                      </p:cBhvr>
                                    </p:animEffect>
                                  </p:childTnLst>
                                </p:cTn>
                              </p:par>
                              <p:par>
                                <p:cTn id="31" presetID="16" presetClass="entr" presetSubtype="21" fill="hold" nodeType="withEffect">
                                  <p:stCondLst>
                                    <p:cond delay="0"/>
                                  </p:stCondLst>
                                  <p:childTnLst>
                                    <p:set>
                                      <p:cBhvr>
                                        <p:cTn id="32" dur="1" fill="hold">
                                          <p:stCondLst>
                                            <p:cond delay="0"/>
                                          </p:stCondLst>
                                        </p:cTn>
                                        <p:tgtEl>
                                          <p:spTgt spid="37890">
                                            <p:txEl>
                                              <p:pRg st="8" end="8"/>
                                            </p:txEl>
                                          </p:spTgt>
                                        </p:tgtEl>
                                        <p:attrNameLst>
                                          <p:attrName>style.visibility</p:attrName>
                                        </p:attrNameLst>
                                      </p:cBhvr>
                                      <p:to>
                                        <p:strVal val="visible"/>
                                      </p:to>
                                    </p:set>
                                    <p:animEffect transition="in" filter="barn(inVertical)">
                                      <p:cBhvr>
                                        <p:cTn id="33" dur="500"/>
                                        <p:tgtEl>
                                          <p:spTgt spid="37890">
                                            <p:txEl>
                                              <p:pRg st="8" end="8"/>
                                            </p:txEl>
                                          </p:spTgt>
                                        </p:tgtEl>
                                      </p:cBhvr>
                                    </p:animEffect>
                                  </p:childTnLst>
                                </p:cTn>
                              </p:par>
                              <p:par>
                                <p:cTn id="34" presetID="16" presetClass="entr" presetSubtype="21" fill="hold" nodeType="withEffect">
                                  <p:stCondLst>
                                    <p:cond delay="0"/>
                                  </p:stCondLst>
                                  <p:childTnLst>
                                    <p:set>
                                      <p:cBhvr>
                                        <p:cTn id="35" dur="1" fill="hold">
                                          <p:stCondLst>
                                            <p:cond delay="0"/>
                                          </p:stCondLst>
                                        </p:cTn>
                                        <p:tgtEl>
                                          <p:spTgt spid="37890">
                                            <p:txEl>
                                              <p:pRg st="9" end="9"/>
                                            </p:txEl>
                                          </p:spTgt>
                                        </p:tgtEl>
                                        <p:attrNameLst>
                                          <p:attrName>style.visibility</p:attrName>
                                        </p:attrNameLst>
                                      </p:cBhvr>
                                      <p:to>
                                        <p:strVal val="visible"/>
                                      </p:to>
                                    </p:set>
                                    <p:animEffect transition="in" filter="barn(inVertical)">
                                      <p:cBhvr>
                                        <p:cTn id="36" dur="500"/>
                                        <p:tgtEl>
                                          <p:spTgt spid="37890">
                                            <p:txEl>
                                              <p:pRg st="9" end="9"/>
                                            </p:txEl>
                                          </p:spTgt>
                                        </p:tgtEl>
                                      </p:cBhvr>
                                    </p:animEffect>
                                  </p:childTnLst>
                                </p:cTn>
                              </p:par>
                              <p:par>
                                <p:cTn id="37" presetID="16" presetClass="entr" presetSubtype="21" fill="hold" nodeType="withEffect">
                                  <p:stCondLst>
                                    <p:cond delay="0"/>
                                  </p:stCondLst>
                                  <p:childTnLst>
                                    <p:set>
                                      <p:cBhvr>
                                        <p:cTn id="38" dur="1" fill="hold">
                                          <p:stCondLst>
                                            <p:cond delay="0"/>
                                          </p:stCondLst>
                                        </p:cTn>
                                        <p:tgtEl>
                                          <p:spTgt spid="37890">
                                            <p:txEl>
                                              <p:pRg st="10" end="10"/>
                                            </p:txEl>
                                          </p:spTgt>
                                        </p:tgtEl>
                                        <p:attrNameLst>
                                          <p:attrName>style.visibility</p:attrName>
                                        </p:attrNameLst>
                                      </p:cBhvr>
                                      <p:to>
                                        <p:strVal val="visible"/>
                                      </p:to>
                                    </p:set>
                                    <p:animEffect transition="in" filter="barn(inVertical)">
                                      <p:cBhvr>
                                        <p:cTn id="39" dur="500"/>
                                        <p:tgtEl>
                                          <p:spTgt spid="37890">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78C385-755E-4EC0-9A13-CF40FBDACD71}"/>
              </a:ext>
            </a:extLst>
          </p:cNvPr>
          <p:cNvSpPr>
            <a:spLocks noGrp="1"/>
          </p:cNvSpPr>
          <p:nvPr>
            <p:ph type="title"/>
          </p:nvPr>
        </p:nvSpPr>
        <p:spPr/>
        <p:txBody>
          <a:bodyPr/>
          <a:lstStyle/>
          <a:p>
            <a:r>
              <a:rPr lang="en-US" dirty="0">
                <a:solidFill>
                  <a:schemeClr val="tx2">
                    <a:satMod val="130000"/>
                  </a:schemeClr>
                </a:solidFill>
              </a:rPr>
              <a:t>Nomenclature: Control Valve Assembly</a:t>
            </a:r>
            <a:endParaRPr lang="en-US" dirty="0"/>
          </a:p>
        </p:txBody>
      </p:sp>
      <p:sp>
        <p:nvSpPr>
          <p:cNvPr id="4" name="Date Placeholder 3">
            <a:extLst>
              <a:ext uri="{FF2B5EF4-FFF2-40B4-BE49-F238E27FC236}">
                <a16:creationId xmlns:a16="http://schemas.microsoft.com/office/drawing/2014/main" id="{14B67FF9-431E-425E-B5DF-4CD9CF60A0E6}"/>
              </a:ext>
            </a:extLst>
          </p:cNvPr>
          <p:cNvSpPr>
            <a:spLocks noGrp="1"/>
          </p:cNvSpPr>
          <p:nvPr>
            <p:ph type="dt" sz="half" idx="10"/>
          </p:nvPr>
        </p:nvSpPr>
        <p:spPr/>
        <p:txBody>
          <a:bodyPr/>
          <a:lstStyle/>
          <a:p>
            <a:fld id="{5A534C01-03C0-42A0-8A55-8572E1A51062}" type="datetime1">
              <a:rPr lang="en-US" smtClean="0"/>
              <a:t>2/22/2018</a:t>
            </a:fld>
            <a:endParaRPr lang="en-US" dirty="0"/>
          </a:p>
        </p:txBody>
      </p:sp>
      <p:sp>
        <p:nvSpPr>
          <p:cNvPr id="5" name="Footer Placeholder 4">
            <a:extLst>
              <a:ext uri="{FF2B5EF4-FFF2-40B4-BE49-F238E27FC236}">
                <a16:creationId xmlns:a16="http://schemas.microsoft.com/office/drawing/2014/main" id="{604178C6-3A53-4835-A93B-A92D5D5E4996}"/>
              </a:ext>
            </a:extLst>
          </p:cNvPr>
          <p:cNvSpPr>
            <a:spLocks noGrp="1"/>
          </p:cNvSpPr>
          <p:nvPr>
            <p:ph type="ftr" sz="quarter" idx="11"/>
          </p:nvPr>
        </p:nvSpPr>
        <p:spPr/>
        <p:txBody>
          <a:bodyPr/>
          <a:lstStyle/>
          <a:p>
            <a:r>
              <a:rPr lang="en-US"/>
              <a:t>ICC Process Operations             ENGT-1320 Rev A</a:t>
            </a:r>
            <a:endParaRPr lang="en-US" dirty="0"/>
          </a:p>
        </p:txBody>
      </p:sp>
      <p:sp>
        <p:nvSpPr>
          <p:cNvPr id="6" name="Slide Number Placeholder 5">
            <a:extLst>
              <a:ext uri="{FF2B5EF4-FFF2-40B4-BE49-F238E27FC236}">
                <a16:creationId xmlns:a16="http://schemas.microsoft.com/office/drawing/2014/main" id="{732B5C82-5648-40D4-A202-AF682F9563E8}"/>
              </a:ext>
            </a:extLst>
          </p:cNvPr>
          <p:cNvSpPr>
            <a:spLocks noGrp="1"/>
          </p:cNvSpPr>
          <p:nvPr>
            <p:ph type="sldNum" sz="quarter" idx="12"/>
          </p:nvPr>
        </p:nvSpPr>
        <p:spPr/>
        <p:txBody>
          <a:bodyPr/>
          <a:lstStyle/>
          <a:p>
            <a:fld id="{6D22F896-40B5-4ADD-8801-0D06FADFA095}" type="slidenum">
              <a:rPr lang="en-US" smtClean="0"/>
              <a:t>5</a:t>
            </a:fld>
            <a:endParaRPr lang="en-US" dirty="0"/>
          </a:p>
        </p:txBody>
      </p:sp>
      <p:pic>
        <p:nvPicPr>
          <p:cNvPr id="7" name="Picture 5">
            <a:extLst>
              <a:ext uri="{FF2B5EF4-FFF2-40B4-BE49-F238E27FC236}">
                <a16:creationId xmlns:a16="http://schemas.microsoft.com/office/drawing/2014/main" id="{67A8BF7E-FD0A-43F8-986F-024625F17F43}"/>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33107" y="1416674"/>
            <a:ext cx="7077455" cy="4049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09747381"/>
      </p:ext>
    </p:extLst>
  </p:cSld>
  <p:clrMapOvr>
    <a:masterClrMapping/>
  </p:clrMapOvr>
  <p:transition spd="slow">
    <p:push dir="u"/>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3">
            <a:extLst>
              <a:ext uri="{FF2B5EF4-FFF2-40B4-BE49-F238E27FC236}">
                <a16:creationId xmlns:a16="http://schemas.microsoft.com/office/drawing/2014/main" id="{0B179D45-E455-40DD-8760-B84CB31421B8}"/>
              </a:ext>
            </a:extLst>
          </p:cNvPr>
          <p:cNvSpPr>
            <a:spLocks noGrp="1"/>
          </p:cNvSpPr>
          <p:nvPr>
            <p:ph type="body" idx="1"/>
          </p:nvPr>
        </p:nvSpPr>
        <p:spPr>
          <a:xfrm>
            <a:off x="2286000" y="1524001"/>
            <a:ext cx="7772400" cy="4100513"/>
          </a:xfrm>
        </p:spPr>
        <p:txBody>
          <a:bodyPr>
            <a:normAutofit/>
          </a:bodyPr>
          <a:lstStyle/>
          <a:p>
            <a:pPr eaLnBrk="1" hangingPunct="1"/>
            <a:r>
              <a:rPr lang="en-US" altLang="en-US" sz="2400" dirty="0"/>
              <a:t>If the valve outlet pressure remains below the vapor pressure of the liquid, the bubbles will remain in the fluid and the process is said to have flashed.</a:t>
            </a:r>
          </a:p>
          <a:p>
            <a:pPr eaLnBrk="1" hangingPunct="1"/>
            <a:r>
              <a:rPr lang="en-US" altLang="en-US" sz="2400" dirty="0"/>
              <a:t>Flashing is defined by the liquid vapor pressure and the process downstream pressure and is not something we can prevent.</a:t>
            </a:r>
          </a:p>
        </p:txBody>
      </p:sp>
      <p:sp>
        <p:nvSpPr>
          <p:cNvPr id="250884" name="Rectangle 4">
            <a:extLst>
              <a:ext uri="{FF2B5EF4-FFF2-40B4-BE49-F238E27FC236}">
                <a16:creationId xmlns:a16="http://schemas.microsoft.com/office/drawing/2014/main" id="{877A361E-8FF2-4544-B5CF-3AB97413D683}"/>
              </a:ext>
            </a:extLst>
          </p:cNvPr>
          <p:cNvSpPr>
            <a:spLocks noGrp="1" noChangeArrowheads="1"/>
          </p:cNvSpPr>
          <p:nvPr>
            <p:ph type="title"/>
          </p:nvPr>
        </p:nvSpPr>
        <p:spPr>
          <a:xfrm>
            <a:off x="1130270" y="953324"/>
            <a:ext cx="9603275" cy="486593"/>
          </a:xfrm>
        </p:spPr>
        <p:txBody>
          <a:bodyPr>
            <a:normAutofit fontScale="90000"/>
          </a:bodyPr>
          <a:lstStyle/>
          <a:p>
            <a:pPr>
              <a:defRPr/>
            </a:pPr>
            <a:r>
              <a:rPr lang="en-US" dirty="0">
                <a:solidFill>
                  <a:schemeClr val="tx2">
                    <a:satMod val="130000"/>
                  </a:schemeClr>
                </a:solidFill>
              </a:rPr>
              <a:t>Flashing</a:t>
            </a:r>
          </a:p>
        </p:txBody>
      </p:sp>
      <p:sp>
        <p:nvSpPr>
          <p:cNvPr id="2" name="Date Placeholder 1">
            <a:extLst>
              <a:ext uri="{FF2B5EF4-FFF2-40B4-BE49-F238E27FC236}">
                <a16:creationId xmlns:a16="http://schemas.microsoft.com/office/drawing/2014/main" id="{A75A0738-BB50-406B-9825-F498B53EA2C4}"/>
              </a:ext>
            </a:extLst>
          </p:cNvPr>
          <p:cNvSpPr>
            <a:spLocks noGrp="1"/>
          </p:cNvSpPr>
          <p:nvPr>
            <p:ph type="dt" sz="quarter" idx="10"/>
          </p:nvPr>
        </p:nvSpPr>
        <p:spPr/>
        <p:txBody>
          <a:bodyPr/>
          <a:lstStyle/>
          <a:p>
            <a:pPr>
              <a:defRPr/>
            </a:pPr>
            <a:fld id="{72B0C0DF-6D1A-48EA-B89C-5428E97A38CC}" type="datetime1">
              <a:rPr lang="en-US" smtClean="0"/>
              <a:t>2/22/2018</a:t>
            </a:fld>
            <a:endParaRPr lang="en-US"/>
          </a:p>
        </p:txBody>
      </p:sp>
      <p:sp>
        <p:nvSpPr>
          <p:cNvPr id="3" name="Footer Placeholder 2">
            <a:extLst>
              <a:ext uri="{FF2B5EF4-FFF2-40B4-BE49-F238E27FC236}">
                <a16:creationId xmlns:a16="http://schemas.microsoft.com/office/drawing/2014/main" id="{EEAE88DC-8019-43C6-9D2C-A16A34E54F4C}"/>
              </a:ext>
            </a:extLst>
          </p:cNvPr>
          <p:cNvSpPr>
            <a:spLocks noGrp="1"/>
          </p:cNvSpPr>
          <p:nvPr>
            <p:ph type="ftr" sz="quarter" idx="11"/>
          </p:nvPr>
        </p:nvSpPr>
        <p:spPr/>
        <p:txBody>
          <a:bodyPr/>
          <a:lstStyle/>
          <a:p>
            <a:pPr>
              <a:defRPr/>
            </a:pPr>
            <a:r>
              <a:rPr lang="en-US"/>
              <a:t>ICC Process Operations             ENGT-1320 Rev A</a:t>
            </a:r>
          </a:p>
        </p:txBody>
      </p:sp>
      <p:sp>
        <p:nvSpPr>
          <p:cNvPr id="62470" name="Slide Number Placeholder 3">
            <a:extLst>
              <a:ext uri="{FF2B5EF4-FFF2-40B4-BE49-F238E27FC236}">
                <a16:creationId xmlns:a16="http://schemas.microsoft.com/office/drawing/2014/main" id="{1F825DD1-7CFB-4AEF-8CE5-7388EC3752F9}"/>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E39FB84-8184-40C5-A527-DAFFFA62D5BF}" type="slidenum">
              <a:rPr lang="en-US" altLang="en-US" smtClean="0">
                <a:solidFill>
                  <a:srgbClr val="B5A788"/>
                </a:solidFill>
                <a:latin typeface="Gill Sans MT" panose="020B0502020104020203" pitchFamily="34" charset="0"/>
              </a:rPr>
              <a:pPr/>
              <a:t>50</a:t>
            </a:fld>
            <a:endParaRPr lang="en-US" altLang="en-US">
              <a:solidFill>
                <a:srgbClr val="B5A788"/>
              </a:solidFill>
              <a:latin typeface="Gill Sans MT" panose="020B0502020104020203" pitchFamily="34" charset="0"/>
            </a:endParaRPr>
          </a:p>
        </p:txBody>
      </p:sp>
    </p:spTree>
    <p:extLst>
      <p:ext uri="{BB962C8B-B14F-4D97-AF65-F5344CB8AC3E}">
        <p14:creationId xmlns:p14="http://schemas.microsoft.com/office/powerpoint/2010/main" val="2334660764"/>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2466">
                                            <p:txEl>
                                              <p:pRg st="0" end="0"/>
                                            </p:txEl>
                                          </p:spTgt>
                                        </p:tgtEl>
                                        <p:attrNameLst>
                                          <p:attrName>style.visibility</p:attrName>
                                        </p:attrNameLst>
                                      </p:cBhvr>
                                      <p:to>
                                        <p:strVal val="visible"/>
                                      </p:to>
                                    </p:set>
                                    <p:animEffect transition="in" filter="barn(inVertical)">
                                      <p:cBhvr>
                                        <p:cTn id="7" dur="500"/>
                                        <p:tgtEl>
                                          <p:spTgt spid="6246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2466">
                                            <p:txEl>
                                              <p:pRg st="1" end="1"/>
                                            </p:txEl>
                                          </p:spTgt>
                                        </p:tgtEl>
                                        <p:attrNameLst>
                                          <p:attrName>style.visibility</p:attrName>
                                        </p:attrNameLst>
                                      </p:cBhvr>
                                      <p:to>
                                        <p:strVal val="visible"/>
                                      </p:to>
                                    </p:set>
                                    <p:animEffect transition="in" filter="barn(inVertical)">
                                      <p:cBhvr>
                                        <p:cTn id="12" dur="500"/>
                                        <p:tgtEl>
                                          <p:spTgt spid="6246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a:extLst>
              <a:ext uri="{FF2B5EF4-FFF2-40B4-BE49-F238E27FC236}">
                <a16:creationId xmlns:a16="http://schemas.microsoft.com/office/drawing/2014/main" id="{144A6E8F-4C21-4CB2-8AED-90ECF8E14BF9}"/>
              </a:ext>
            </a:extLst>
          </p:cNvPr>
          <p:cNvSpPr>
            <a:spLocks noGrp="1" noChangeArrowheads="1"/>
          </p:cNvSpPr>
          <p:nvPr>
            <p:ph type="title"/>
          </p:nvPr>
        </p:nvSpPr>
        <p:spPr/>
        <p:txBody>
          <a:bodyPr vert="horz" lIns="0" tIns="0" rIns="0" bIns="0" rtlCol="0" anchor="t">
            <a:normAutofit/>
          </a:bodyPr>
          <a:lstStyle/>
          <a:p>
            <a:pPr>
              <a:defRPr/>
            </a:pPr>
            <a:r>
              <a:rPr lang="en-US">
                <a:solidFill>
                  <a:schemeClr val="tx2">
                    <a:satMod val="130000"/>
                  </a:schemeClr>
                </a:solidFill>
              </a:rPr>
              <a:t>Flashing</a:t>
            </a:r>
          </a:p>
        </p:txBody>
      </p:sp>
      <p:sp>
        <p:nvSpPr>
          <p:cNvPr id="58371" name="Rectangle 3">
            <a:extLst>
              <a:ext uri="{FF2B5EF4-FFF2-40B4-BE49-F238E27FC236}">
                <a16:creationId xmlns:a16="http://schemas.microsoft.com/office/drawing/2014/main" id="{8C092B81-0891-487A-BA4A-917C391996EF}"/>
              </a:ext>
            </a:extLst>
          </p:cNvPr>
          <p:cNvSpPr>
            <a:spLocks noChangeArrowheads="1"/>
          </p:cNvSpPr>
          <p:nvPr/>
        </p:nvSpPr>
        <p:spPr bwMode="auto">
          <a:xfrm>
            <a:off x="2500314" y="95250"/>
            <a:ext cx="7667625"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latin typeface="Gill Sans MT" panose="020B0502020104020203" pitchFamily="34" charset="0"/>
            </a:endParaRPr>
          </a:p>
        </p:txBody>
      </p:sp>
      <p:sp>
        <p:nvSpPr>
          <p:cNvPr id="58372" name="Text Box 4">
            <a:extLst>
              <a:ext uri="{FF2B5EF4-FFF2-40B4-BE49-F238E27FC236}">
                <a16:creationId xmlns:a16="http://schemas.microsoft.com/office/drawing/2014/main" id="{A6C70984-85F5-4F27-BB92-46DEBE6326F3}"/>
              </a:ext>
            </a:extLst>
          </p:cNvPr>
          <p:cNvSpPr txBox="1">
            <a:spLocks noChangeArrowheads="1"/>
          </p:cNvSpPr>
          <p:nvPr/>
        </p:nvSpPr>
        <p:spPr bwMode="auto">
          <a:xfrm>
            <a:off x="2209800" y="5029200"/>
            <a:ext cx="4972964"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lnSpc>
                <a:spcPct val="90000"/>
              </a:lnSpc>
            </a:pPr>
            <a:r>
              <a:rPr lang="en-US" altLang="en-US" sz="2400">
                <a:solidFill>
                  <a:srgbClr val="040916"/>
                </a:solidFill>
                <a:latin typeface="Gill Sans MT" panose="020B0502020104020203" pitchFamily="34" charset="0"/>
              </a:rPr>
              <a:t>Pv is a function of temperature.  </a:t>
            </a:r>
          </a:p>
          <a:p>
            <a:pPr eaLnBrk="1" hangingPunct="1">
              <a:lnSpc>
                <a:spcPct val="90000"/>
              </a:lnSpc>
            </a:pPr>
            <a:r>
              <a:rPr lang="en-US" altLang="en-US" sz="2400">
                <a:solidFill>
                  <a:srgbClr val="040916"/>
                </a:solidFill>
                <a:latin typeface="Gill Sans MT" panose="020B0502020104020203" pitchFamily="34" charset="0"/>
              </a:rPr>
              <a:t>If Pvc &lt; Pv AND P2 &lt; Pv, then flashing.</a:t>
            </a:r>
            <a:endParaRPr lang="en-US" altLang="en-US" sz="2600">
              <a:solidFill>
                <a:srgbClr val="040916"/>
              </a:solidFill>
              <a:latin typeface="Gill Sans MT" panose="020B0502020104020203" pitchFamily="34" charset="0"/>
            </a:endParaRPr>
          </a:p>
        </p:txBody>
      </p:sp>
      <p:sp>
        <p:nvSpPr>
          <p:cNvPr id="58373" name="Line 5">
            <a:extLst>
              <a:ext uri="{FF2B5EF4-FFF2-40B4-BE49-F238E27FC236}">
                <a16:creationId xmlns:a16="http://schemas.microsoft.com/office/drawing/2014/main" id="{A1AAFA77-E9A3-4D88-ADBD-E7B38DF333E2}"/>
              </a:ext>
            </a:extLst>
          </p:cNvPr>
          <p:cNvSpPr>
            <a:spLocks noChangeShapeType="1"/>
          </p:cNvSpPr>
          <p:nvPr/>
        </p:nvSpPr>
        <p:spPr bwMode="auto">
          <a:xfrm>
            <a:off x="3657600" y="3657600"/>
            <a:ext cx="4864100" cy="0"/>
          </a:xfrm>
          <a:prstGeom prst="line">
            <a:avLst/>
          </a:prstGeom>
          <a:noFill/>
          <a:ln w="76200">
            <a:solidFill>
              <a:schemeClr val="tx1"/>
            </a:solidFill>
            <a:prstDash val="dash"/>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58374" name="Freeform 6">
            <a:extLst>
              <a:ext uri="{FF2B5EF4-FFF2-40B4-BE49-F238E27FC236}">
                <a16:creationId xmlns:a16="http://schemas.microsoft.com/office/drawing/2014/main" id="{D00133BB-A26D-405E-B948-CD243C546ED8}"/>
              </a:ext>
            </a:extLst>
          </p:cNvPr>
          <p:cNvSpPr>
            <a:spLocks/>
          </p:cNvSpPr>
          <p:nvPr/>
        </p:nvSpPr>
        <p:spPr bwMode="auto">
          <a:xfrm>
            <a:off x="3581401" y="3184525"/>
            <a:ext cx="4879975" cy="1460500"/>
          </a:xfrm>
          <a:custGeom>
            <a:avLst/>
            <a:gdLst>
              <a:gd name="T0" fmla="*/ 0 w 3178"/>
              <a:gd name="T1" fmla="*/ 0 h 956"/>
              <a:gd name="T2" fmla="*/ 2147483646 w 3178"/>
              <a:gd name="T3" fmla="*/ 2147483646 h 956"/>
              <a:gd name="T4" fmla="*/ 2147483646 w 3178"/>
              <a:gd name="T5" fmla="*/ 2147483646 h 956"/>
              <a:gd name="T6" fmla="*/ 2147483646 w 3178"/>
              <a:gd name="T7" fmla="*/ 2147483646 h 956"/>
              <a:gd name="T8" fmla="*/ 2147483646 w 3178"/>
              <a:gd name="T9" fmla="*/ 2147483646 h 956"/>
              <a:gd name="T10" fmla="*/ 2147483646 w 3178"/>
              <a:gd name="T11" fmla="*/ 2147483646 h 956"/>
              <a:gd name="T12" fmla="*/ 2147483646 w 3178"/>
              <a:gd name="T13" fmla="*/ 2147483646 h 956"/>
              <a:gd name="T14" fmla="*/ 2147483646 w 3178"/>
              <a:gd name="T15" fmla="*/ 2147483646 h 956"/>
              <a:gd name="T16" fmla="*/ 2147483646 w 3178"/>
              <a:gd name="T17" fmla="*/ 2147483646 h 956"/>
              <a:gd name="T18" fmla="*/ 2147483646 w 3178"/>
              <a:gd name="T19" fmla="*/ 2147483646 h 956"/>
              <a:gd name="T20" fmla="*/ 2147483646 w 3178"/>
              <a:gd name="T21" fmla="*/ 2147483646 h 956"/>
              <a:gd name="T22" fmla="*/ 2147483646 w 3178"/>
              <a:gd name="T23" fmla="*/ 2147483646 h 956"/>
              <a:gd name="T24" fmla="*/ 2147483646 w 3178"/>
              <a:gd name="T25" fmla="*/ 2147483646 h 956"/>
              <a:gd name="T26" fmla="*/ 2147483646 w 3178"/>
              <a:gd name="T27" fmla="*/ 2147483646 h 956"/>
              <a:gd name="T28" fmla="*/ 2147483646 w 3178"/>
              <a:gd name="T29" fmla="*/ 2147483646 h 956"/>
              <a:gd name="T30" fmla="*/ 2147483646 w 3178"/>
              <a:gd name="T31" fmla="*/ 2147483646 h 956"/>
              <a:gd name="T32" fmla="*/ 2147483646 w 3178"/>
              <a:gd name="T33" fmla="*/ 2147483646 h 956"/>
              <a:gd name="T34" fmla="*/ 2147483646 w 3178"/>
              <a:gd name="T35" fmla="*/ 2147483646 h 956"/>
              <a:gd name="T36" fmla="*/ 2147483646 w 3178"/>
              <a:gd name="T37" fmla="*/ 2147483646 h 956"/>
              <a:gd name="T38" fmla="*/ 2147483646 w 3178"/>
              <a:gd name="T39" fmla="*/ 2147483646 h 956"/>
              <a:gd name="T40" fmla="*/ 2147483646 w 3178"/>
              <a:gd name="T41" fmla="*/ 2147483646 h 956"/>
              <a:gd name="T42" fmla="*/ 2147483646 w 3178"/>
              <a:gd name="T43" fmla="*/ 2147483646 h 956"/>
              <a:gd name="T44" fmla="*/ 2147483646 w 3178"/>
              <a:gd name="T45" fmla="*/ 2147483646 h 956"/>
              <a:gd name="T46" fmla="*/ 2147483646 w 3178"/>
              <a:gd name="T47" fmla="*/ 2147483646 h 95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178"/>
              <a:gd name="T73" fmla="*/ 0 h 956"/>
              <a:gd name="T74" fmla="*/ 3178 w 3178"/>
              <a:gd name="T75" fmla="*/ 956 h 95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178" h="956">
                <a:moveTo>
                  <a:pt x="0" y="0"/>
                </a:moveTo>
                <a:lnTo>
                  <a:pt x="477" y="28"/>
                </a:lnTo>
                <a:lnTo>
                  <a:pt x="702" y="103"/>
                </a:lnTo>
                <a:lnTo>
                  <a:pt x="803" y="156"/>
                </a:lnTo>
                <a:lnTo>
                  <a:pt x="921" y="220"/>
                </a:lnTo>
                <a:lnTo>
                  <a:pt x="994" y="284"/>
                </a:lnTo>
                <a:lnTo>
                  <a:pt x="1080" y="363"/>
                </a:lnTo>
                <a:lnTo>
                  <a:pt x="1164" y="458"/>
                </a:lnTo>
                <a:lnTo>
                  <a:pt x="1243" y="561"/>
                </a:lnTo>
                <a:lnTo>
                  <a:pt x="1328" y="649"/>
                </a:lnTo>
                <a:lnTo>
                  <a:pt x="1413" y="744"/>
                </a:lnTo>
                <a:lnTo>
                  <a:pt x="1566" y="900"/>
                </a:lnTo>
                <a:lnTo>
                  <a:pt x="1701" y="955"/>
                </a:lnTo>
                <a:lnTo>
                  <a:pt x="1845" y="937"/>
                </a:lnTo>
                <a:lnTo>
                  <a:pt x="1890" y="910"/>
                </a:lnTo>
                <a:lnTo>
                  <a:pt x="1971" y="864"/>
                </a:lnTo>
                <a:lnTo>
                  <a:pt x="2016" y="846"/>
                </a:lnTo>
                <a:lnTo>
                  <a:pt x="2097" y="797"/>
                </a:lnTo>
                <a:lnTo>
                  <a:pt x="2144" y="775"/>
                </a:lnTo>
                <a:lnTo>
                  <a:pt x="2197" y="736"/>
                </a:lnTo>
                <a:lnTo>
                  <a:pt x="2313" y="659"/>
                </a:lnTo>
                <a:lnTo>
                  <a:pt x="2502" y="567"/>
                </a:lnTo>
                <a:lnTo>
                  <a:pt x="2763" y="492"/>
                </a:lnTo>
                <a:lnTo>
                  <a:pt x="3177" y="483"/>
                </a:lnTo>
              </a:path>
            </a:pathLst>
          </a:custGeom>
          <a:noFill/>
          <a:ln w="76200" cap="rnd" cmpd="sng">
            <a:solidFill>
              <a:srgbClr val="063DE8"/>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375" name="Rectangle 7">
            <a:extLst>
              <a:ext uri="{FF2B5EF4-FFF2-40B4-BE49-F238E27FC236}">
                <a16:creationId xmlns:a16="http://schemas.microsoft.com/office/drawing/2014/main" id="{2782EC80-9AAC-4076-8DD6-F280F99DC603}"/>
              </a:ext>
            </a:extLst>
          </p:cNvPr>
          <p:cNvSpPr>
            <a:spLocks noChangeArrowheads="1"/>
          </p:cNvSpPr>
          <p:nvPr/>
        </p:nvSpPr>
        <p:spPr bwMode="auto">
          <a:xfrm>
            <a:off x="3057526" y="2876551"/>
            <a:ext cx="445635" cy="462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400">
                <a:latin typeface="Gill Sans MT" panose="020B0502020104020203" pitchFamily="34" charset="0"/>
              </a:rPr>
              <a:t>P</a:t>
            </a:r>
            <a:r>
              <a:rPr lang="en-US" altLang="en-US" sz="2400" baseline="-25000">
                <a:latin typeface="Gill Sans MT" panose="020B0502020104020203" pitchFamily="34" charset="0"/>
              </a:rPr>
              <a:t>1</a:t>
            </a:r>
          </a:p>
        </p:txBody>
      </p:sp>
      <p:sp>
        <p:nvSpPr>
          <p:cNvPr id="58376" name="Rectangle 8">
            <a:extLst>
              <a:ext uri="{FF2B5EF4-FFF2-40B4-BE49-F238E27FC236}">
                <a16:creationId xmlns:a16="http://schemas.microsoft.com/office/drawing/2014/main" id="{76E31581-9805-4EBA-B18C-8E0625E3280B}"/>
              </a:ext>
            </a:extLst>
          </p:cNvPr>
          <p:cNvSpPr>
            <a:spLocks noChangeArrowheads="1"/>
          </p:cNvSpPr>
          <p:nvPr/>
        </p:nvSpPr>
        <p:spPr bwMode="auto">
          <a:xfrm>
            <a:off x="8601076" y="3652839"/>
            <a:ext cx="445635" cy="462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400">
                <a:latin typeface="Gill Sans MT" panose="020B0502020104020203" pitchFamily="34" charset="0"/>
              </a:rPr>
              <a:t>P</a:t>
            </a:r>
            <a:r>
              <a:rPr lang="en-US" altLang="en-US" sz="2400" baseline="-25000">
                <a:latin typeface="Gill Sans MT" panose="020B0502020104020203" pitchFamily="34" charset="0"/>
              </a:rPr>
              <a:t>2</a:t>
            </a:r>
          </a:p>
        </p:txBody>
      </p:sp>
      <p:grpSp>
        <p:nvGrpSpPr>
          <p:cNvPr id="58377" name="Group 9">
            <a:extLst>
              <a:ext uri="{FF2B5EF4-FFF2-40B4-BE49-F238E27FC236}">
                <a16:creationId xmlns:a16="http://schemas.microsoft.com/office/drawing/2014/main" id="{8AC63E0F-0EE2-49C0-834B-8D65BE81ACB0}"/>
              </a:ext>
            </a:extLst>
          </p:cNvPr>
          <p:cNvGrpSpPr>
            <a:grpSpLocks/>
          </p:cNvGrpSpPr>
          <p:nvPr/>
        </p:nvGrpSpPr>
        <p:grpSpPr bwMode="auto">
          <a:xfrm>
            <a:off x="3048001" y="1219200"/>
            <a:ext cx="6096571" cy="954088"/>
            <a:chOff x="967" y="1098"/>
            <a:chExt cx="3970" cy="624"/>
          </a:xfrm>
        </p:grpSpPr>
        <p:sp>
          <p:nvSpPr>
            <p:cNvPr id="58387" name="Rectangle 10">
              <a:extLst>
                <a:ext uri="{FF2B5EF4-FFF2-40B4-BE49-F238E27FC236}">
                  <a16:creationId xmlns:a16="http://schemas.microsoft.com/office/drawing/2014/main" id="{1CDE8DF3-F877-4394-916F-5FCC22E4FC9D}"/>
                </a:ext>
              </a:extLst>
            </p:cNvPr>
            <p:cNvSpPr>
              <a:spLocks noChangeArrowheads="1"/>
            </p:cNvSpPr>
            <p:nvPr/>
          </p:nvSpPr>
          <p:spPr bwMode="auto">
            <a:xfrm>
              <a:off x="4622" y="1254"/>
              <a:ext cx="290" cy="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400">
                  <a:latin typeface="Gill Sans MT" panose="020B0502020104020203" pitchFamily="34" charset="0"/>
                </a:rPr>
                <a:t>P</a:t>
              </a:r>
              <a:r>
                <a:rPr lang="en-US" altLang="en-US" sz="2400" baseline="-25000">
                  <a:latin typeface="Gill Sans MT" panose="020B0502020104020203" pitchFamily="34" charset="0"/>
                </a:rPr>
                <a:t>2</a:t>
              </a:r>
            </a:p>
          </p:txBody>
        </p:sp>
        <p:sp>
          <p:nvSpPr>
            <p:cNvPr id="58388" name="Rectangle 11">
              <a:extLst>
                <a:ext uri="{FF2B5EF4-FFF2-40B4-BE49-F238E27FC236}">
                  <a16:creationId xmlns:a16="http://schemas.microsoft.com/office/drawing/2014/main" id="{91B9DD17-5D68-4E63-8EAE-6B6003F612E4}"/>
                </a:ext>
              </a:extLst>
            </p:cNvPr>
            <p:cNvSpPr>
              <a:spLocks noChangeArrowheads="1"/>
            </p:cNvSpPr>
            <p:nvPr/>
          </p:nvSpPr>
          <p:spPr bwMode="auto">
            <a:xfrm>
              <a:off x="967" y="1267"/>
              <a:ext cx="290" cy="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400">
                  <a:latin typeface="Gill Sans MT" panose="020B0502020104020203" pitchFamily="34" charset="0"/>
                </a:rPr>
                <a:t>P</a:t>
              </a:r>
              <a:r>
                <a:rPr lang="en-US" altLang="en-US" sz="2400" baseline="-25000">
                  <a:latin typeface="Gill Sans MT" panose="020B0502020104020203" pitchFamily="34" charset="0"/>
                </a:rPr>
                <a:t>1</a:t>
              </a:r>
            </a:p>
          </p:txBody>
        </p:sp>
        <p:grpSp>
          <p:nvGrpSpPr>
            <p:cNvPr id="58389" name="Group 12">
              <a:extLst>
                <a:ext uri="{FF2B5EF4-FFF2-40B4-BE49-F238E27FC236}">
                  <a16:creationId xmlns:a16="http://schemas.microsoft.com/office/drawing/2014/main" id="{6EADD680-C48C-43E0-BB8B-E68D27B7A8C8}"/>
                </a:ext>
              </a:extLst>
            </p:cNvPr>
            <p:cNvGrpSpPr>
              <a:grpSpLocks/>
            </p:cNvGrpSpPr>
            <p:nvPr/>
          </p:nvGrpSpPr>
          <p:grpSpPr bwMode="auto">
            <a:xfrm>
              <a:off x="967" y="1098"/>
              <a:ext cx="3970" cy="624"/>
              <a:chOff x="967" y="1098"/>
              <a:chExt cx="3970" cy="624"/>
            </a:xfrm>
          </p:grpSpPr>
          <p:sp>
            <p:nvSpPr>
              <p:cNvPr id="58390" name="Line 13">
                <a:extLst>
                  <a:ext uri="{FF2B5EF4-FFF2-40B4-BE49-F238E27FC236}">
                    <a16:creationId xmlns:a16="http://schemas.microsoft.com/office/drawing/2014/main" id="{CDD8B4B4-BDFD-4D0A-B1E4-490145855167}"/>
                  </a:ext>
                </a:extLst>
              </p:cNvPr>
              <p:cNvSpPr>
                <a:spLocks noChangeShapeType="1"/>
              </p:cNvSpPr>
              <p:nvPr/>
            </p:nvSpPr>
            <p:spPr bwMode="auto">
              <a:xfrm>
                <a:off x="1320" y="1098"/>
                <a:ext cx="3216" cy="0"/>
              </a:xfrm>
              <a:prstGeom prst="line">
                <a:avLst/>
              </a:prstGeom>
              <a:noFill/>
              <a:ln w="508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grpSp>
            <p:nvGrpSpPr>
              <p:cNvPr id="58391" name="Group 14">
                <a:extLst>
                  <a:ext uri="{FF2B5EF4-FFF2-40B4-BE49-F238E27FC236}">
                    <a16:creationId xmlns:a16="http://schemas.microsoft.com/office/drawing/2014/main" id="{5DE82112-FFFB-4C46-89EA-93414BF01810}"/>
                  </a:ext>
                </a:extLst>
              </p:cNvPr>
              <p:cNvGrpSpPr>
                <a:grpSpLocks/>
              </p:cNvGrpSpPr>
              <p:nvPr/>
            </p:nvGrpSpPr>
            <p:grpSpPr bwMode="auto">
              <a:xfrm>
                <a:off x="1329" y="1694"/>
                <a:ext cx="3216" cy="28"/>
                <a:chOff x="1329" y="1694"/>
                <a:chExt cx="3216" cy="28"/>
              </a:xfrm>
            </p:grpSpPr>
            <p:sp>
              <p:nvSpPr>
                <p:cNvPr id="58408" name="Line 15">
                  <a:extLst>
                    <a:ext uri="{FF2B5EF4-FFF2-40B4-BE49-F238E27FC236}">
                      <a16:creationId xmlns:a16="http://schemas.microsoft.com/office/drawing/2014/main" id="{8FE06702-EDB1-4DD3-8D97-FE2FCD96434D}"/>
                    </a:ext>
                  </a:extLst>
                </p:cNvPr>
                <p:cNvSpPr>
                  <a:spLocks noChangeShapeType="1"/>
                </p:cNvSpPr>
                <p:nvPr/>
              </p:nvSpPr>
              <p:spPr bwMode="auto">
                <a:xfrm flipH="1">
                  <a:off x="1329" y="1722"/>
                  <a:ext cx="3216" cy="0"/>
                </a:xfrm>
                <a:prstGeom prst="line">
                  <a:avLst/>
                </a:prstGeom>
                <a:noFill/>
                <a:ln w="508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58409" name="Line 16">
                  <a:extLst>
                    <a:ext uri="{FF2B5EF4-FFF2-40B4-BE49-F238E27FC236}">
                      <a16:creationId xmlns:a16="http://schemas.microsoft.com/office/drawing/2014/main" id="{FEB01F5B-340E-45E8-A890-F45EA5FEF424}"/>
                    </a:ext>
                  </a:extLst>
                </p:cNvPr>
                <p:cNvSpPr>
                  <a:spLocks noChangeShapeType="1"/>
                </p:cNvSpPr>
                <p:nvPr/>
              </p:nvSpPr>
              <p:spPr bwMode="auto">
                <a:xfrm flipH="1">
                  <a:off x="1342" y="1694"/>
                  <a:ext cx="3190" cy="0"/>
                </a:xfrm>
                <a:prstGeom prst="line">
                  <a:avLst/>
                </a:prstGeom>
                <a:noFill/>
                <a:ln w="508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grpSp>
          <p:sp>
            <p:nvSpPr>
              <p:cNvPr id="58392" name="Line 17">
                <a:extLst>
                  <a:ext uri="{FF2B5EF4-FFF2-40B4-BE49-F238E27FC236}">
                    <a16:creationId xmlns:a16="http://schemas.microsoft.com/office/drawing/2014/main" id="{14154526-01AD-47CF-9382-65796B3C584A}"/>
                  </a:ext>
                </a:extLst>
              </p:cNvPr>
              <p:cNvSpPr>
                <a:spLocks noChangeShapeType="1"/>
              </p:cNvSpPr>
              <p:nvPr/>
            </p:nvSpPr>
            <p:spPr bwMode="auto">
              <a:xfrm>
                <a:off x="1333" y="1126"/>
                <a:ext cx="3190" cy="0"/>
              </a:xfrm>
              <a:prstGeom prst="line">
                <a:avLst/>
              </a:prstGeom>
              <a:noFill/>
              <a:ln w="508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58393" name="Freeform 18">
                <a:extLst>
                  <a:ext uri="{FF2B5EF4-FFF2-40B4-BE49-F238E27FC236}">
                    <a16:creationId xmlns:a16="http://schemas.microsoft.com/office/drawing/2014/main" id="{D50AAF86-8C88-4DE9-8FC8-7FA732CC2CA7}"/>
                  </a:ext>
                </a:extLst>
              </p:cNvPr>
              <p:cNvSpPr>
                <a:spLocks/>
              </p:cNvSpPr>
              <p:nvPr/>
            </p:nvSpPr>
            <p:spPr bwMode="auto">
              <a:xfrm>
                <a:off x="1392" y="1187"/>
                <a:ext cx="3089" cy="132"/>
              </a:xfrm>
              <a:custGeom>
                <a:avLst/>
                <a:gdLst>
                  <a:gd name="T0" fmla="*/ 0 w 3089"/>
                  <a:gd name="T1" fmla="*/ 0 h 132"/>
                  <a:gd name="T2" fmla="*/ 1301 w 3089"/>
                  <a:gd name="T3" fmla="*/ 0 h 132"/>
                  <a:gd name="T4" fmla="*/ 1349 w 3089"/>
                  <a:gd name="T5" fmla="*/ 19 h 132"/>
                  <a:gd name="T6" fmla="*/ 1376 w 3089"/>
                  <a:gd name="T7" fmla="*/ 44 h 132"/>
                  <a:gd name="T8" fmla="*/ 1408 w 3089"/>
                  <a:gd name="T9" fmla="*/ 69 h 132"/>
                  <a:gd name="T10" fmla="*/ 1440 w 3089"/>
                  <a:gd name="T11" fmla="*/ 94 h 132"/>
                  <a:gd name="T12" fmla="*/ 1467 w 3089"/>
                  <a:gd name="T13" fmla="*/ 119 h 132"/>
                  <a:gd name="T14" fmla="*/ 1483 w 3089"/>
                  <a:gd name="T15" fmla="*/ 131 h 132"/>
                  <a:gd name="T16" fmla="*/ 1659 w 3089"/>
                  <a:gd name="T17" fmla="*/ 131 h 132"/>
                  <a:gd name="T18" fmla="*/ 1685 w 3089"/>
                  <a:gd name="T19" fmla="*/ 112 h 132"/>
                  <a:gd name="T20" fmla="*/ 1717 w 3089"/>
                  <a:gd name="T21" fmla="*/ 94 h 132"/>
                  <a:gd name="T22" fmla="*/ 1733 w 3089"/>
                  <a:gd name="T23" fmla="*/ 69 h 132"/>
                  <a:gd name="T24" fmla="*/ 1760 w 3089"/>
                  <a:gd name="T25" fmla="*/ 37 h 132"/>
                  <a:gd name="T26" fmla="*/ 1776 w 3089"/>
                  <a:gd name="T27" fmla="*/ 26 h 132"/>
                  <a:gd name="T28" fmla="*/ 1797 w 3089"/>
                  <a:gd name="T29" fmla="*/ 7 h 132"/>
                  <a:gd name="T30" fmla="*/ 3088 w 3089"/>
                  <a:gd name="T31" fmla="*/ 7 h 13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089"/>
                  <a:gd name="T49" fmla="*/ 0 h 132"/>
                  <a:gd name="T50" fmla="*/ 3089 w 3089"/>
                  <a:gd name="T51" fmla="*/ 132 h 13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089" h="132">
                    <a:moveTo>
                      <a:pt x="0" y="0"/>
                    </a:moveTo>
                    <a:lnTo>
                      <a:pt x="1301" y="0"/>
                    </a:lnTo>
                    <a:lnTo>
                      <a:pt x="1349" y="19"/>
                    </a:lnTo>
                    <a:lnTo>
                      <a:pt x="1376" y="44"/>
                    </a:lnTo>
                    <a:lnTo>
                      <a:pt x="1408" y="69"/>
                    </a:lnTo>
                    <a:lnTo>
                      <a:pt x="1440" y="94"/>
                    </a:lnTo>
                    <a:lnTo>
                      <a:pt x="1467" y="119"/>
                    </a:lnTo>
                    <a:lnTo>
                      <a:pt x="1483" y="131"/>
                    </a:lnTo>
                    <a:lnTo>
                      <a:pt x="1659" y="131"/>
                    </a:lnTo>
                    <a:lnTo>
                      <a:pt x="1685" y="112"/>
                    </a:lnTo>
                    <a:lnTo>
                      <a:pt x="1717" y="94"/>
                    </a:lnTo>
                    <a:lnTo>
                      <a:pt x="1733" y="69"/>
                    </a:lnTo>
                    <a:lnTo>
                      <a:pt x="1760" y="37"/>
                    </a:lnTo>
                    <a:lnTo>
                      <a:pt x="1776" y="26"/>
                    </a:lnTo>
                    <a:lnTo>
                      <a:pt x="1797" y="7"/>
                    </a:lnTo>
                    <a:lnTo>
                      <a:pt x="3088" y="7"/>
                    </a:lnTo>
                  </a:path>
                </a:pathLst>
              </a:custGeom>
              <a:noFill/>
              <a:ln w="50800" cap="rnd" cmpd="sng">
                <a:solidFill>
                  <a:srgbClr val="00279F"/>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394" name="Freeform 19">
                <a:extLst>
                  <a:ext uri="{FF2B5EF4-FFF2-40B4-BE49-F238E27FC236}">
                    <a16:creationId xmlns:a16="http://schemas.microsoft.com/office/drawing/2014/main" id="{13DCE1AB-AE1C-4EA7-8E30-20E109FA6117}"/>
                  </a:ext>
                </a:extLst>
              </p:cNvPr>
              <p:cNvSpPr>
                <a:spLocks/>
              </p:cNvSpPr>
              <p:nvPr/>
            </p:nvSpPr>
            <p:spPr bwMode="auto">
              <a:xfrm>
                <a:off x="1424" y="1244"/>
                <a:ext cx="3030" cy="125"/>
              </a:xfrm>
              <a:custGeom>
                <a:avLst/>
                <a:gdLst>
                  <a:gd name="T0" fmla="*/ 0 w 3030"/>
                  <a:gd name="T1" fmla="*/ 0 h 125"/>
                  <a:gd name="T2" fmla="*/ 1280 w 3030"/>
                  <a:gd name="T3" fmla="*/ 0 h 125"/>
                  <a:gd name="T4" fmla="*/ 1323 w 3030"/>
                  <a:gd name="T5" fmla="*/ 56 h 125"/>
                  <a:gd name="T6" fmla="*/ 1381 w 3030"/>
                  <a:gd name="T7" fmla="*/ 93 h 125"/>
                  <a:gd name="T8" fmla="*/ 1445 w 3030"/>
                  <a:gd name="T9" fmla="*/ 124 h 125"/>
                  <a:gd name="T10" fmla="*/ 1477 w 3030"/>
                  <a:gd name="T11" fmla="*/ 124 h 125"/>
                  <a:gd name="T12" fmla="*/ 1643 w 3030"/>
                  <a:gd name="T13" fmla="*/ 124 h 125"/>
                  <a:gd name="T14" fmla="*/ 1696 w 3030"/>
                  <a:gd name="T15" fmla="*/ 111 h 125"/>
                  <a:gd name="T16" fmla="*/ 1739 w 3030"/>
                  <a:gd name="T17" fmla="*/ 68 h 125"/>
                  <a:gd name="T18" fmla="*/ 1776 w 3030"/>
                  <a:gd name="T19" fmla="*/ 25 h 125"/>
                  <a:gd name="T20" fmla="*/ 1797 w 3030"/>
                  <a:gd name="T21" fmla="*/ 7 h 125"/>
                  <a:gd name="T22" fmla="*/ 1803 w 3030"/>
                  <a:gd name="T23" fmla="*/ 0 h 125"/>
                  <a:gd name="T24" fmla="*/ 3029 w 3030"/>
                  <a:gd name="T25" fmla="*/ 0 h 12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030"/>
                  <a:gd name="T40" fmla="*/ 0 h 125"/>
                  <a:gd name="T41" fmla="*/ 3030 w 3030"/>
                  <a:gd name="T42" fmla="*/ 125 h 12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030" h="125">
                    <a:moveTo>
                      <a:pt x="0" y="0"/>
                    </a:moveTo>
                    <a:lnTo>
                      <a:pt x="1280" y="0"/>
                    </a:lnTo>
                    <a:lnTo>
                      <a:pt x="1323" y="56"/>
                    </a:lnTo>
                    <a:lnTo>
                      <a:pt x="1381" y="93"/>
                    </a:lnTo>
                    <a:lnTo>
                      <a:pt x="1445" y="124"/>
                    </a:lnTo>
                    <a:lnTo>
                      <a:pt x="1477" y="124"/>
                    </a:lnTo>
                    <a:lnTo>
                      <a:pt x="1643" y="124"/>
                    </a:lnTo>
                    <a:lnTo>
                      <a:pt x="1696" y="111"/>
                    </a:lnTo>
                    <a:lnTo>
                      <a:pt x="1739" y="68"/>
                    </a:lnTo>
                    <a:lnTo>
                      <a:pt x="1776" y="25"/>
                    </a:lnTo>
                    <a:lnTo>
                      <a:pt x="1797" y="7"/>
                    </a:lnTo>
                    <a:lnTo>
                      <a:pt x="1803" y="0"/>
                    </a:lnTo>
                    <a:lnTo>
                      <a:pt x="3029" y="0"/>
                    </a:lnTo>
                  </a:path>
                </a:pathLst>
              </a:custGeom>
              <a:noFill/>
              <a:ln w="50800" cap="rnd" cmpd="sng">
                <a:solidFill>
                  <a:srgbClr val="00279F"/>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395" name="Freeform 20">
                <a:extLst>
                  <a:ext uri="{FF2B5EF4-FFF2-40B4-BE49-F238E27FC236}">
                    <a16:creationId xmlns:a16="http://schemas.microsoft.com/office/drawing/2014/main" id="{CDB342E8-06EC-4F42-A7B2-2A394D4E2999}"/>
                  </a:ext>
                </a:extLst>
              </p:cNvPr>
              <p:cNvSpPr>
                <a:spLocks/>
              </p:cNvSpPr>
              <p:nvPr/>
            </p:nvSpPr>
            <p:spPr bwMode="auto">
              <a:xfrm>
                <a:off x="1456" y="1293"/>
                <a:ext cx="2966" cy="100"/>
              </a:xfrm>
              <a:custGeom>
                <a:avLst/>
                <a:gdLst>
                  <a:gd name="T0" fmla="*/ 0 w 2966"/>
                  <a:gd name="T1" fmla="*/ 0 h 100"/>
                  <a:gd name="T2" fmla="*/ 1248 w 2966"/>
                  <a:gd name="T3" fmla="*/ 0 h 100"/>
                  <a:gd name="T4" fmla="*/ 1280 w 2966"/>
                  <a:gd name="T5" fmla="*/ 56 h 100"/>
                  <a:gd name="T6" fmla="*/ 1349 w 2966"/>
                  <a:gd name="T7" fmla="*/ 80 h 100"/>
                  <a:gd name="T8" fmla="*/ 1403 w 2966"/>
                  <a:gd name="T9" fmla="*/ 99 h 100"/>
                  <a:gd name="T10" fmla="*/ 1680 w 2966"/>
                  <a:gd name="T11" fmla="*/ 99 h 100"/>
                  <a:gd name="T12" fmla="*/ 1739 w 2966"/>
                  <a:gd name="T13" fmla="*/ 56 h 100"/>
                  <a:gd name="T14" fmla="*/ 1776 w 2966"/>
                  <a:gd name="T15" fmla="*/ 13 h 100"/>
                  <a:gd name="T16" fmla="*/ 1787 w 2966"/>
                  <a:gd name="T17" fmla="*/ 0 h 100"/>
                  <a:gd name="T18" fmla="*/ 2965 w 2966"/>
                  <a:gd name="T19" fmla="*/ 0 h 1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66"/>
                  <a:gd name="T31" fmla="*/ 0 h 100"/>
                  <a:gd name="T32" fmla="*/ 2966 w 2966"/>
                  <a:gd name="T33" fmla="*/ 100 h 1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66" h="100">
                    <a:moveTo>
                      <a:pt x="0" y="0"/>
                    </a:moveTo>
                    <a:lnTo>
                      <a:pt x="1248" y="0"/>
                    </a:lnTo>
                    <a:lnTo>
                      <a:pt x="1280" y="56"/>
                    </a:lnTo>
                    <a:lnTo>
                      <a:pt x="1349" y="80"/>
                    </a:lnTo>
                    <a:lnTo>
                      <a:pt x="1403" y="99"/>
                    </a:lnTo>
                    <a:lnTo>
                      <a:pt x="1680" y="99"/>
                    </a:lnTo>
                    <a:lnTo>
                      <a:pt x="1739" y="56"/>
                    </a:lnTo>
                    <a:lnTo>
                      <a:pt x="1776" y="13"/>
                    </a:lnTo>
                    <a:lnTo>
                      <a:pt x="1787" y="0"/>
                    </a:lnTo>
                    <a:lnTo>
                      <a:pt x="2965" y="0"/>
                    </a:lnTo>
                  </a:path>
                </a:pathLst>
              </a:custGeom>
              <a:noFill/>
              <a:ln w="50800" cap="rnd" cmpd="sng">
                <a:solidFill>
                  <a:srgbClr val="00279F"/>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396" name="Freeform 21">
                <a:extLst>
                  <a:ext uri="{FF2B5EF4-FFF2-40B4-BE49-F238E27FC236}">
                    <a16:creationId xmlns:a16="http://schemas.microsoft.com/office/drawing/2014/main" id="{079108C2-115F-42AE-9438-7D67CB90ED6A}"/>
                  </a:ext>
                </a:extLst>
              </p:cNvPr>
              <p:cNvSpPr>
                <a:spLocks/>
              </p:cNvSpPr>
              <p:nvPr/>
            </p:nvSpPr>
            <p:spPr bwMode="auto">
              <a:xfrm>
                <a:off x="1461" y="1344"/>
                <a:ext cx="2945" cy="68"/>
              </a:xfrm>
              <a:custGeom>
                <a:avLst/>
                <a:gdLst>
                  <a:gd name="T0" fmla="*/ 0 w 2945"/>
                  <a:gd name="T1" fmla="*/ 0 h 68"/>
                  <a:gd name="T2" fmla="*/ 1243 w 2945"/>
                  <a:gd name="T3" fmla="*/ 0 h 68"/>
                  <a:gd name="T4" fmla="*/ 1307 w 2945"/>
                  <a:gd name="T5" fmla="*/ 49 h 68"/>
                  <a:gd name="T6" fmla="*/ 1312 w 2945"/>
                  <a:gd name="T7" fmla="*/ 37 h 68"/>
                  <a:gd name="T8" fmla="*/ 1392 w 2945"/>
                  <a:gd name="T9" fmla="*/ 67 h 68"/>
                  <a:gd name="T10" fmla="*/ 1707 w 2945"/>
                  <a:gd name="T11" fmla="*/ 67 h 68"/>
                  <a:gd name="T12" fmla="*/ 1734 w 2945"/>
                  <a:gd name="T13" fmla="*/ 24 h 68"/>
                  <a:gd name="T14" fmla="*/ 1792 w 2945"/>
                  <a:gd name="T15" fmla="*/ 6 h 68"/>
                  <a:gd name="T16" fmla="*/ 2944 w 2945"/>
                  <a:gd name="T17" fmla="*/ 6 h 6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945"/>
                  <a:gd name="T28" fmla="*/ 0 h 68"/>
                  <a:gd name="T29" fmla="*/ 2945 w 2945"/>
                  <a:gd name="T30" fmla="*/ 68 h 6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945" h="68">
                    <a:moveTo>
                      <a:pt x="0" y="0"/>
                    </a:moveTo>
                    <a:lnTo>
                      <a:pt x="1243" y="0"/>
                    </a:lnTo>
                    <a:lnTo>
                      <a:pt x="1307" y="49"/>
                    </a:lnTo>
                    <a:lnTo>
                      <a:pt x="1312" y="37"/>
                    </a:lnTo>
                    <a:lnTo>
                      <a:pt x="1392" y="67"/>
                    </a:lnTo>
                    <a:lnTo>
                      <a:pt x="1707" y="67"/>
                    </a:lnTo>
                    <a:lnTo>
                      <a:pt x="1734" y="24"/>
                    </a:lnTo>
                    <a:lnTo>
                      <a:pt x="1792" y="6"/>
                    </a:lnTo>
                    <a:lnTo>
                      <a:pt x="2944" y="6"/>
                    </a:lnTo>
                  </a:path>
                </a:pathLst>
              </a:custGeom>
              <a:noFill/>
              <a:ln w="50800" cap="rnd" cmpd="sng">
                <a:solidFill>
                  <a:srgbClr val="00279F"/>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397" name="Line 22">
                <a:extLst>
                  <a:ext uri="{FF2B5EF4-FFF2-40B4-BE49-F238E27FC236}">
                    <a16:creationId xmlns:a16="http://schemas.microsoft.com/office/drawing/2014/main" id="{0C19E705-39B8-4EF9-9636-5C0BB91CC183}"/>
                  </a:ext>
                </a:extLst>
              </p:cNvPr>
              <p:cNvSpPr>
                <a:spLocks noChangeShapeType="1"/>
              </p:cNvSpPr>
              <p:nvPr/>
            </p:nvSpPr>
            <p:spPr bwMode="auto">
              <a:xfrm>
                <a:off x="1472" y="1418"/>
                <a:ext cx="1355" cy="0"/>
              </a:xfrm>
              <a:prstGeom prst="line">
                <a:avLst/>
              </a:prstGeom>
              <a:noFill/>
              <a:ln w="50800">
                <a:solidFill>
                  <a:srgbClr val="00279F"/>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58398" name="Line 23">
                <a:extLst>
                  <a:ext uri="{FF2B5EF4-FFF2-40B4-BE49-F238E27FC236}">
                    <a16:creationId xmlns:a16="http://schemas.microsoft.com/office/drawing/2014/main" id="{93BBDC17-0782-43BC-8EDA-197FBBA67A12}"/>
                  </a:ext>
                </a:extLst>
              </p:cNvPr>
              <p:cNvSpPr>
                <a:spLocks noChangeShapeType="1"/>
              </p:cNvSpPr>
              <p:nvPr/>
            </p:nvSpPr>
            <p:spPr bwMode="auto">
              <a:xfrm>
                <a:off x="3157" y="1411"/>
                <a:ext cx="1243" cy="0"/>
              </a:xfrm>
              <a:prstGeom prst="line">
                <a:avLst/>
              </a:prstGeom>
              <a:noFill/>
              <a:ln w="50800">
                <a:solidFill>
                  <a:srgbClr val="00279F"/>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58399" name="Freeform 24">
                <a:extLst>
                  <a:ext uri="{FF2B5EF4-FFF2-40B4-BE49-F238E27FC236}">
                    <a16:creationId xmlns:a16="http://schemas.microsoft.com/office/drawing/2014/main" id="{872690F3-CB2C-4543-997A-50CCDA4AA345}"/>
                  </a:ext>
                </a:extLst>
              </p:cNvPr>
              <p:cNvSpPr>
                <a:spLocks/>
              </p:cNvSpPr>
              <p:nvPr/>
            </p:nvSpPr>
            <p:spPr bwMode="auto">
              <a:xfrm>
                <a:off x="1398" y="1504"/>
                <a:ext cx="3089" cy="131"/>
              </a:xfrm>
              <a:custGeom>
                <a:avLst/>
                <a:gdLst>
                  <a:gd name="T0" fmla="*/ 0 w 3089"/>
                  <a:gd name="T1" fmla="*/ 130 h 131"/>
                  <a:gd name="T2" fmla="*/ 1301 w 3089"/>
                  <a:gd name="T3" fmla="*/ 130 h 131"/>
                  <a:gd name="T4" fmla="*/ 1349 w 3089"/>
                  <a:gd name="T5" fmla="*/ 111 h 131"/>
                  <a:gd name="T6" fmla="*/ 1376 w 3089"/>
                  <a:gd name="T7" fmla="*/ 86 h 131"/>
                  <a:gd name="T8" fmla="*/ 1408 w 3089"/>
                  <a:gd name="T9" fmla="*/ 62 h 131"/>
                  <a:gd name="T10" fmla="*/ 1440 w 3089"/>
                  <a:gd name="T11" fmla="*/ 37 h 131"/>
                  <a:gd name="T12" fmla="*/ 1467 w 3089"/>
                  <a:gd name="T13" fmla="*/ 12 h 131"/>
                  <a:gd name="T14" fmla="*/ 1483 w 3089"/>
                  <a:gd name="T15" fmla="*/ 0 h 131"/>
                  <a:gd name="T16" fmla="*/ 1659 w 3089"/>
                  <a:gd name="T17" fmla="*/ 0 h 131"/>
                  <a:gd name="T18" fmla="*/ 1685 w 3089"/>
                  <a:gd name="T19" fmla="*/ 19 h 131"/>
                  <a:gd name="T20" fmla="*/ 1717 w 3089"/>
                  <a:gd name="T21" fmla="*/ 37 h 131"/>
                  <a:gd name="T22" fmla="*/ 1733 w 3089"/>
                  <a:gd name="T23" fmla="*/ 62 h 131"/>
                  <a:gd name="T24" fmla="*/ 1760 w 3089"/>
                  <a:gd name="T25" fmla="*/ 93 h 131"/>
                  <a:gd name="T26" fmla="*/ 1776 w 3089"/>
                  <a:gd name="T27" fmla="*/ 104 h 131"/>
                  <a:gd name="T28" fmla="*/ 1797 w 3089"/>
                  <a:gd name="T29" fmla="*/ 123 h 131"/>
                  <a:gd name="T30" fmla="*/ 3088 w 3089"/>
                  <a:gd name="T31" fmla="*/ 123 h 13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089"/>
                  <a:gd name="T49" fmla="*/ 0 h 131"/>
                  <a:gd name="T50" fmla="*/ 3089 w 3089"/>
                  <a:gd name="T51" fmla="*/ 131 h 13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089" h="131">
                    <a:moveTo>
                      <a:pt x="0" y="130"/>
                    </a:moveTo>
                    <a:lnTo>
                      <a:pt x="1301" y="130"/>
                    </a:lnTo>
                    <a:lnTo>
                      <a:pt x="1349" y="111"/>
                    </a:lnTo>
                    <a:lnTo>
                      <a:pt x="1376" y="86"/>
                    </a:lnTo>
                    <a:lnTo>
                      <a:pt x="1408" y="62"/>
                    </a:lnTo>
                    <a:lnTo>
                      <a:pt x="1440" y="37"/>
                    </a:lnTo>
                    <a:lnTo>
                      <a:pt x="1467" y="12"/>
                    </a:lnTo>
                    <a:lnTo>
                      <a:pt x="1483" y="0"/>
                    </a:lnTo>
                    <a:lnTo>
                      <a:pt x="1659" y="0"/>
                    </a:lnTo>
                    <a:lnTo>
                      <a:pt x="1685" y="19"/>
                    </a:lnTo>
                    <a:lnTo>
                      <a:pt x="1717" y="37"/>
                    </a:lnTo>
                    <a:lnTo>
                      <a:pt x="1733" y="62"/>
                    </a:lnTo>
                    <a:lnTo>
                      <a:pt x="1760" y="93"/>
                    </a:lnTo>
                    <a:lnTo>
                      <a:pt x="1776" y="104"/>
                    </a:lnTo>
                    <a:lnTo>
                      <a:pt x="1797" y="123"/>
                    </a:lnTo>
                    <a:lnTo>
                      <a:pt x="3088" y="123"/>
                    </a:lnTo>
                  </a:path>
                </a:pathLst>
              </a:custGeom>
              <a:noFill/>
              <a:ln w="50800" cap="rnd" cmpd="sng">
                <a:solidFill>
                  <a:srgbClr val="00279F"/>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400" name="Freeform 25">
                <a:extLst>
                  <a:ext uri="{FF2B5EF4-FFF2-40B4-BE49-F238E27FC236}">
                    <a16:creationId xmlns:a16="http://schemas.microsoft.com/office/drawing/2014/main" id="{0CB5640C-5AA4-46B9-B382-46F4664F24A6}"/>
                  </a:ext>
                </a:extLst>
              </p:cNvPr>
              <p:cNvSpPr>
                <a:spLocks/>
              </p:cNvSpPr>
              <p:nvPr/>
            </p:nvSpPr>
            <p:spPr bwMode="auto">
              <a:xfrm>
                <a:off x="1429" y="1454"/>
                <a:ext cx="3025" cy="126"/>
              </a:xfrm>
              <a:custGeom>
                <a:avLst/>
                <a:gdLst>
                  <a:gd name="T0" fmla="*/ 0 w 3025"/>
                  <a:gd name="T1" fmla="*/ 125 h 126"/>
                  <a:gd name="T2" fmla="*/ 1281 w 3025"/>
                  <a:gd name="T3" fmla="*/ 125 h 126"/>
                  <a:gd name="T4" fmla="*/ 1324 w 3025"/>
                  <a:gd name="T5" fmla="*/ 69 h 126"/>
                  <a:gd name="T6" fmla="*/ 1382 w 3025"/>
                  <a:gd name="T7" fmla="*/ 32 h 126"/>
                  <a:gd name="T8" fmla="*/ 1446 w 3025"/>
                  <a:gd name="T9" fmla="*/ 0 h 126"/>
                  <a:gd name="T10" fmla="*/ 1478 w 3025"/>
                  <a:gd name="T11" fmla="*/ 0 h 126"/>
                  <a:gd name="T12" fmla="*/ 1644 w 3025"/>
                  <a:gd name="T13" fmla="*/ 0 h 126"/>
                  <a:gd name="T14" fmla="*/ 1697 w 3025"/>
                  <a:gd name="T15" fmla="*/ 13 h 126"/>
                  <a:gd name="T16" fmla="*/ 1740 w 3025"/>
                  <a:gd name="T17" fmla="*/ 56 h 126"/>
                  <a:gd name="T18" fmla="*/ 1777 w 3025"/>
                  <a:gd name="T19" fmla="*/ 99 h 126"/>
                  <a:gd name="T20" fmla="*/ 1798 w 3025"/>
                  <a:gd name="T21" fmla="*/ 118 h 126"/>
                  <a:gd name="T22" fmla="*/ 1804 w 3025"/>
                  <a:gd name="T23" fmla="*/ 125 h 126"/>
                  <a:gd name="T24" fmla="*/ 3024 w 3025"/>
                  <a:gd name="T25" fmla="*/ 125 h 12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025"/>
                  <a:gd name="T40" fmla="*/ 0 h 126"/>
                  <a:gd name="T41" fmla="*/ 3025 w 3025"/>
                  <a:gd name="T42" fmla="*/ 126 h 12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025" h="126">
                    <a:moveTo>
                      <a:pt x="0" y="125"/>
                    </a:moveTo>
                    <a:lnTo>
                      <a:pt x="1281" y="125"/>
                    </a:lnTo>
                    <a:lnTo>
                      <a:pt x="1324" y="69"/>
                    </a:lnTo>
                    <a:lnTo>
                      <a:pt x="1382" y="32"/>
                    </a:lnTo>
                    <a:lnTo>
                      <a:pt x="1446" y="0"/>
                    </a:lnTo>
                    <a:lnTo>
                      <a:pt x="1478" y="0"/>
                    </a:lnTo>
                    <a:lnTo>
                      <a:pt x="1644" y="0"/>
                    </a:lnTo>
                    <a:lnTo>
                      <a:pt x="1697" y="13"/>
                    </a:lnTo>
                    <a:lnTo>
                      <a:pt x="1740" y="56"/>
                    </a:lnTo>
                    <a:lnTo>
                      <a:pt x="1777" y="99"/>
                    </a:lnTo>
                    <a:lnTo>
                      <a:pt x="1798" y="118"/>
                    </a:lnTo>
                    <a:lnTo>
                      <a:pt x="1804" y="125"/>
                    </a:lnTo>
                    <a:lnTo>
                      <a:pt x="3024" y="125"/>
                    </a:lnTo>
                  </a:path>
                </a:pathLst>
              </a:custGeom>
              <a:noFill/>
              <a:ln w="50800" cap="rnd" cmpd="sng">
                <a:solidFill>
                  <a:srgbClr val="00279F"/>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401" name="Freeform 26">
                <a:extLst>
                  <a:ext uri="{FF2B5EF4-FFF2-40B4-BE49-F238E27FC236}">
                    <a16:creationId xmlns:a16="http://schemas.microsoft.com/office/drawing/2014/main" id="{0CA39831-4BD7-405A-B121-781A792054A5}"/>
                  </a:ext>
                </a:extLst>
              </p:cNvPr>
              <p:cNvSpPr>
                <a:spLocks/>
              </p:cNvSpPr>
              <p:nvPr/>
            </p:nvSpPr>
            <p:spPr bwMode="auto">
              <a:xfrm>
                <a:off x="1462" y="1429"/>
                <a:ext cx="2966" cy="101"/>
              </a:xfrm>
              <a:custGeom>
                <a:avLst/>
                <a:gdLst>
                  <a:gd name="T0" fmla="*/ 0 w 2966"/>
                  <a:gd name="T1" fmla="*/ 100 h 101"/>
                  <a:gd name="T2" fmla="*/ 1248 w 2966"/>
                  <a:gd name="T3" fmla="*/ 100 h 101"/>
                  <a:gd name="T4" fmla="*/ 1280 w 2966"/>
                  <a:gd name="T5" fmla="*/ 44 h 101"/>
                  <a:gd name="T6" fmla="*/ 1349 w 2966"/>
                  <a:gd name="T7" fmla="*/ 19 h 101"/>
                  <a:gd name="T8" fmla="*/ 1403 w 2966"/>
                  <a:gd name="T9" fmla="*/ 0 h 101"/>
                  <a:gd name="T10" fmla="*/ 1680 w 2966"/>
                  <a:gd name="T11" fmla="*/ 0 h 101"/>
                  <a:gd name="T12" fmla="*/ 1739 w 2966"/>
                  <a:gd name="T13" fmla="*/ 44 h 101"/>
                  <a:gd name="T14" fmla="*/ 1776 w 2966"/>
                  <a:gd name="T15" fmla="*/ 87 h 101"/>
                  <a:gd name="T16" fmla="*/ 1787 w 2966"/>
                  <a:gd name="T17" fmla="*/ 100 h 101"/>
                  <a:gd name="T18" fmla="*/ 2965 w 2966"/>
                  <a:gd name="T19" fmla="*/ 100 h 10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66"/>
                  <a:gd name="T31" fmla="*/ 0 h 101"/>
                  <a:gd name="T32" fmla="*/ 2966 w 2966"/>
                  <a:gd name="T33" fmla="*/ 101 h 10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66" h="101">
                    <a:moveTo>
                      <a:pt x="0" y="100"/>
                    </a:moveTo>
                    <a:lnTo>
                      <a:pt x="1248" y="100"/>
                    </a:lnTo>
                    <a:lnTo>
                      <a:pt x="1280" y="44"/>
                    </a:lnTo>
                    <a:lnTo>
                      <a:pt x="1349" y="19"/>
                    </a:lnTo>
                    <a:lnTo>
                      <a:pt x="1403" y="0"/>
                    </a:lnTo>
                    <a:lnTo>
                      <a:pt x="1680" y="0"/>
                    </a:lnTo>
                    <a:lnTo>
                      <a:pt x="1739" y="44"/>
                    </a:lnTo>
                    <a:lnTo>
                      <a:pt x="1776" y="87"/>
                    </a:lnTo>
                    <a:lnTo>
                      <a:pt x="1787" y="100"/>
                    </a:lnTo>
                    <a:lnTo>
                      <a:pt x="2965" y="100"/>
                    </a:lnTo>
                  </a:path>
                </a:pathLst>
              </a:custGeom>
              <a:noFill/>
              <a:ln w="50800" cap="rnd" cmpd="sng">
                <a:solidFill>
                  <a:srgbClr val="00279F"/>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402" name="Freeform 27">
                <a:extLst>
                  <a:ext uri="{FF2B5EF4-FFF2-40B4-BE49-F238E27FC236}">
                    <a16:creationId xmlns:a16="http://schemas.microsoft.com/office/drawing/2014/main" id="{005F9C9E-2ACF-4F74-B130-70862386C923}"/>
                  </a:ext>
                </a:extLst>
              </p:cNvPr>
              <p:cNvSpPr>
                <a:spLocks/>
              </p:cNvSpPr>
              <p:nvPr/>
            </p:nvSpPr>
            <p:spPr bwMode="auto">
              <a:xfrm>
                <a:off x="1467" y="1411"/>
                <a:ext cx="2945" cy="68"/>
              </a:xfrm>
              <a:custGeom>
                <a:avLst/>
                <a:gdLst>
                  <a:gd name="T0" fmla="*/ 0 w 2945"/>
                  <a:gd name="T1" fmla="*/ 67 h 68"/>
                  <a:gd name="T2" fmla="*/ 1243 w 2945"/>
                  <a:gd name="T3" fmla="*/ 67 h 68"/>
                  <a:gd name="T4" fmla="*/ 1307 w 2945"/>
                  <a:gd name="T5" fmla="*/ 18 h 68"/>
                  <a:gd name="T6" fmla="*/ 1312 w 2945"/>
                  <a:gd name="T7" fmla="*/ 30 h 68"/>
                  <a:gd name="T8" fmla="*/ 1392 w 2945"/>
                  <a:gd name="T9" fmla="*/ 0 h 68"/>
                  <a:gd name="T10" fmla="*/ 1707 w 2945"/>
                  <a:gd name="T11" fmla="*/ 0 h 68"/>
                  <a:gd name="T12" fmla="*/ 1734 w 2945"/>
                  <a:gd name="T13" fmla="*/ 43 h 68"/>
                  <a:gd name="T14" fmla="*/ 1792 w 2945"/>
                  <a:gd name="T15" fmla="*/ 61 h 68"/>
                  <a:gd name="T16" fmla="*/ 2944 w 2945"/>
                  <a:gd name="T17" fmla="*/ 61 h 6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945"/>
                  <a:gd name="T28" fmla="*/ 0 h 68"/>
                  <a:gd name="T29" fmla="*/ 2945 w 2945"/>
                  <a:gd name="T30" fmla="*/ 68 h 6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945" h="68">
                    <a:moveTo>
                      <a:pt x="0" y="67"/>
                    </a:moveTo>
                    <a:lnTo>
                      <a:pt x="1243" y="67"/>
                    </a:lnTo>
                    <a:lnTo>
                      <a:pt x="1307" y="18"/>
                    </a:lnTo>
                    <a:lnTo>
                      <a:pt x="1312" y="30"/>
                    </a:lnTo>
                    <a:lnTo>
                      <a:pt x="1392" y="0"/>
                    </a:lnTo>
                    <a:lnTo>
                      <a:pt x="1707" y="0"/>
                    </a:lnTo>
                    <a:lnTo>
                      <a:pt x="1734" y="43"/>
                    </a:lnTo>
                    <a:lnTo>
                      <a:pt x="1792" y="61"/>
                    </a:lnTo>
                    <a:lnTo>
                      <a:pt x="2944" y="61"/>
                    </a:lnTo>
                  </a:path>
                </a:pathLst>
              </a:custGeom>
              <a:noFill/>
              <a:ln w="50800" cap="rnd" cmpd="sng">
                <a:solidFill>
                  <a:srgbClr val="00279F"/>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403" name="Line 28">
                <a:extLst>
                  <a:ext uri="{FF2B5EF4-FFF2-40B4-BE49-F238E27FC236}">
                    <a16:creationId xmlns:a16="http://schemas.microsoft.com/office/drawing/2014/main" id="{84CF1DA4-6D23-47A8-B9D0-1235F9F974E3}"/>
                  </a:ext>
                </a:extLst>
              </p:cNvPr>
              <p:cNvSpPr>
                <a:spLocks noChangeShapeType="1"/>
              </p:cNvSpPr>
              <p:nvPr/>
            </p:nvSpPr>
            <p:spPr bwMode="auto">
              <a:xfrm>
                <a:off x="1478" y="1404"/>
                <a:ext cx="1355" cy="0"/>
              </a:xfrm>
              <a:prstGeom prst="line">
                <a:avLst/>
              </a:prstGeom>
              <a:noFill/>
              <a:ln w="50800">
                <a:solidFill>
                  <a:srgbClr val="00279F"/>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58404" name="Line 29">
                <a:extLst>
                  <a:ext uri="{FF2B5EF4-FFF2-40B4-BE49-F238E27FC236}">
                    <a16:creationId xmlns:a16="http://schemas.microsoft.com/office/drawing/2014/main" id="{B76E356F-24EC-43FB-B8C2-C58B50465761}"/>
                  </a:ext>
                </a:extLst>
              </p:cNvPr>
              <p:cNvSpPr>
                <a:spLocks noChangeShapeType="1"/>
              </p:cNvSpPr>
              <p:nvPr/>
            </p:nvSpPr>
            <p:spPr bwMode="auto">
              <a:xfrm flipV="1">
                <a:off x="2870" y="1113"/>
                <a:ext cx="0" cy="155"/>
              </a:xfrm>
              <a:prstGeom prst="line">
                <a:avLst/>
              </a:prstGeom>
              <a:noFill/>
              <a:ln w="762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58405" name="Line 30">
                <a:extLst>
                  <a:ext uri="{FF2B5EF4-FFF2-40B4-BE49-F238E27FC236}">
                    <a16:creationId xmlns:a16="http://schemas.microsoft.com/office/drawing/2014/main" id="{23EBB382-92E7-43A4-A2D8-B3ED3120FAE5}"/>
                  </a:ext>
                </a:extLst>
              </p:cNvPr>
              <p:cNvSpPr>
                <a:spLocks noChangeShapeType="1"/>
              </p:cNvSpPr>
              <p:nvPr/>
            </p:nvSpPr>
            <p:spPr bwMode="auto">
              <a:xfrm flipV="1">
                <a:off x="2876" y="1555"/>
                <a:ext cx="0" cy="154"/>
              </a:xfrm>
              <a:prstGeom prst="line">
                <a:avLst/>
              </a:prstGeom>
              <a:noFill/>
              <a:ln w="762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58406" name="Rectangle 31">
                <a:extLst>
                  <a:ext uri="{FF2B5EF4-FFF2-40B4-BE49-F238E27FC236}">
                    <a16:creationId xmlns:a16="http://schemas.microsoft.com/office/drawing/2014/main" id="{9FFB2D0F-2D4E-445B-B1A8-CC20FB1FADDC}"/>
                  </a:ext>
                </a:extLst>
              </p:cNvPr>
              <p:cNvSpPr>
                <a:spLocks noChangeArrowheads="1"/>
              </p:cNvSpPr>
              <p:nvPr/>
            </p:nvSpPr>
            <p:spPr bwMode="auto">
              <a:xfrm>
                <a:off x="967" y="1268"/>
                <a:ext cx="31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latin typeface="Gill Sans MT" panose="020B0502020104020203" pitchFamily="34" charset="0"/>
                </a:endParaRPr>
              </a:p>
            </p:txBody>
          </p:sp>
          <p:sp>
            <p:nvSpPr>
              <p:cNvPr id="58407" name="Rectangle 32">
                <a:extLst>
                  <a:ext uri="{FF2B5EF4-FFF2-40B4-BE49-F238E27FC236}">
                    <a16:creationId xmlns:a16="http://schemas.microsoft.com/office/drawing/2014/main" id="{18488E60-BDDF-4238-AAA4-1961C38FEBB5}"/>
                  </a:ext>
                </a:extLst>
              </p:cNvPr>
              <p:cNvSpPr>
                <a:spLocks noChangeArrowheads="1"/>
              </p:cNvSpPr>
              <p:nvPr/>
            </p:nvSpPr>
            <p:spPr bwMode="auto">
              <a:xfrm>
                <a:off x="4622" y="1254"/>
                <a:ext cx="31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latin typeface="Gill Sans MT" panose="020B0502020104020203" pitchFamily="34" charset="0"/>
                </a:endParaRPr>
              </a:p>
            </p:txBody>
          </p:sp>
        </p:grpSp>
      </p:grpSp>
      <p:sp>
        <p:nvSpPr>
          <p:cNvPr id="58378" name="Line 33">
            <a:extLst>
              <a:ext uri="{FF2B5EF4-FFF2-40B4-BE49-F238E27FC236}">
                <a16:creationId xmlns:a16="http://schemas.microsoft.com/office/drawing/2014/main" id="{E21DDED7-7CEF-4253-A984-C4D608B567C2}"/>
              </a:ext>
            </a:extLst>
          </p:cNvPr>
          <p:cNvSpPr>
            <a:spLocks noChangeShapeType="1"/>
          </p:cNvSpPr>
          <p:nvPr/>
        </p:nvSpPr>
        <p:spPr bwMode="auto">
          <a:xfrm flipV="1">
            <a:off x="6218238" y="1954213"/>
            <a:ext cx="0" cy="2825750"/>
          </a:xfrm>
          <a:prstGeom prst="line">
            <a:avLst/>
          </a:prstGeom>
          <a:noFill/>
          <a:ln w="76200">
            <a:solidFill>
              <a:schemeClr val="tx1"/>
            </a:solidFill>
            <a:prstDash val="dash"/>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58379" name="Rectangle 34">
            <a:extLst>
              <a:ext uri="{FF2B5EF4-FFF2-40B4-BE49-F238E27FC236}">
                <a16:creationId xmlns:a16="http://schemas.microsoft.com/office/drawing/2014/main" id="{86E5211C-55DF-4F7B-B094-EC1310E1B94F}"/>
              </a:ext>
            </a:extLst>
          </p:cNvPr>
          <p:cNvSpPr>
            <a:spLocks noChangeArrowheads="1"/>
          </p:cNvSpPr>
          <p:nvPr/>
        </p:nvSpPr>
        <p:spPr bwMode="auto">
          <a:xfrm>
            <a:off x="3048001" y="3429001"/>
            <a:ext cx="620713" cy="462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2400">
                <a:latin typeface="Gill Sans MT" panose="020B0502020104020203" pitchFamily="34" charset="0"/>
              </a:rPr>
              <a:t>P</a:t>
            </a:r>
            <a:r>
              <a:rPr lang="en-US" altLang="en-US">
                <a:latin typeface="Gill Sans MT" panose="020B0502020104020203" pitchFamily="34" charset="0"/>
              </a:rPr>
              <a:t>v</a:t>
            </a:r>
          </a:p>
        </p:txBody>
      </p:sp>
      <p:sp>
        <p:nvSpPr>
          <p:cNvPr id="58380" name="Line 35">
            <a:extLst>
              <a:ext uri="{FF2B5EF4-FFF2-40B4-BE49-F238E27FC236}">
                <a16:creationId xmlns:a16="http://schemas.microsoft.com/office/drawing/2014/main" id="{41936E74-C8FE-4365-BC33-376F65EDB6F5}"/>
              </a:ext>
            </a:extLst>
          </p:cNvPr>
          <p:cNvSpPr>
            <a:spLocks noChangeShapeType="1"/>
          </p:cNvSpPr>
          <p:nvPr/>
        </p:nvSpPr>
        <p:spPr bwMode="auto">
          <a:xfrm>
            <a:off x="6572250" y="4743451"/>
            <a:ext cx="1474788" cy="220663"/>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type="none" w="sm" len="sm"/>
                <a:tailEnd type="triangle" w="sm" len="sm"/>
              </a14:hiddenLine>
            </a:ext>
          </a:extLst>
        </p:spPr>
        <p:txBody>
          <a:bodyPr wrap="none" anchor="ctr"/>
          <a:lstStyle/>
          <a:p>
            <a:endParaRPr lang="en-US"/>
          </a:p>
        </p:txBody>
      </p:sp>
      <p:sp>
        <p:nvSpPr>
          <p:cNvPr id="58381" name="Line 36">
            <a:extLst>
              <a:ext uri="{FF2B5EF4-FFF2-40B4-BE49-F238E27FC236}">
                <a16:creationId xmlns:a16="http://schemas.microsoft.com/office/drawing/2014/main" id="{6F717112-188B-4418-8DAD-FEE940AD773D}"/>
              </a:ext>
            </a:extLst>
          </p:cNvPr>
          <p:cNvSpPr>
            <a:spLocks noChangeShapeType="1"/>
          </p:cNvSpPr>
          <p:nvPr/>
        </p:nvSpPr>
        <p:spPr bwMode="auto">
          <a:xfrm flipH="1" flipV="1">
            <a:off x="6451601" y="4727575"/>
            <a:ext cx="1387475" cy="15875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8382" name="Rectangle 37">
            <a:extLst>
              <a:ext uri="{FF2B5EF4-FFF2-40B4-BE49-F238E27FC236}">
                <a16:creationId xmlns:a16="http://schemas.microsoft.com/office/drawing/2014/main" id="{33A6A946-FC2D-4E45-A2E4-B4056B24C72B}"/>
              </a:ext>
            </a:extLst>
          </p:cNvPr>
          <p:cNvSpPr>
            <a:spLocks noChangeArrowheads="1"/>
          </p:cNvSpPr>
          <p:nvPr/>
        </p:nvSpPr>
        <p:spPr bwMode="auto">
          <a:xfrm>
            <a:off x="7986714" y="4665664"/>
            <a:ext cx="496887" cy="462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2400">
                <a:latin typeface="Gill Sans MT" panose="020B0502020104020203" pitchFamily="34" charset="0"/>
              </a:rPr>
              <a:t>P</a:t>
            </a:r>
          </a:p>
        </p:txBody>
      </p:sp>
      <p:sp>
        <p:nvSpPr>
          <p:cNvPr id="58383" name="Rectangle 38">
            <a:extLst>
              <a:ext uri="{FF2B5EF4-FFF2-40B4-BE49-F238E27FC236}">
                <a16:creationId xmlns:a16="http://schemas.microsoft.com/office/drawing/2014/main" id="{75734CB6-0D01-4FA5-840F-3A3B791B379B}"/>
              </a:ext>
            </a:extLst>
          </p:cNvPr>
          <p:cNvSpPr>
            <a:spLocks noChangeArrowheads="1"/>
          </p:cNvSpPr>
          <p:nvPr/>
        </p:nvSpPr>
        <p:spPr bwMode="auto">
          <a:xfrm>
            <a:off x="8367713" y="4805363"/>
            <a:ext cx="500062" cy="369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latin typeface="Gill Sans MT" panose="020B0502020104020203" pitchFamily="34" charset="0"/>
              </a:rPr>
              <a:t>vc</a:t>
            </a:r>
          </a:p>
        </p:txBody>
      </p:sp>
      <p:sp>
        <p:nvSpPr>
          <p:cNvPr id="2" name="Date Placeholder 1">
            <a:extLst>
              <a:ext uri="{FF2B5EF4-FFF2-40B4-BE49-F238E27FC236}">
                <a16:creationId xmlns:a16="http://schemas.microsoft.com/office/drawing/2014/main" id="{188BE92F-5C1B-47FE-989D-09741095F9E6}"/>
              </a:ext>
            </a:extLst>
          </p:cNvPr>
          <p:cNvSpPr>
            <a:spLocks noGrp="1"/>
          </p:cNvSpPr>
          <p:nvPr>
            <p:ph type="dt" sz="quarter" idx="10"/>
          </p:nvPr>
        </p:nvSpPr>
        <p:spPr/>
        <p:txBody>
          <a:bodyPr/>
          <a:lstStyle/>
          <a:p>
            <a:pPr>
              <a:defRPr/>
            </a:pPr>
            <a:fld id="{312C341B-89F5-47FB-92C9-26EDCCD5262B}" type="datetime1">
              <a:rPr lang="en-US" smtClean="0"/>
              <a:t>2/22/2018</a:t>
            </a:fld>
            <a:endParaRPr lang="en-US"/>
          </a:p>
        </p:txBody>
      </p:sp>
      <p:sp>
        <p:nvSpPr>
          <p:cNvPr id="3" name="Footer Placeholder 2">
            <a:extLst>
              <a:ext uri="{FF2B5EF4-FFF2-40B4-BE49-F238E27FC236}">
                <a16:creationId xmlns:a16="http://schemas.microsoft.com/office/drawing/2014/main" id="{FAEBBE91-BFE5-42A1-BD52-584705B74C76}"/>
              </a:ext>
            </a:extLst>
          </p:cNvPr>
          <p:cNvSpPr>
            <a:spLocks noGrp="1"/>
          </p:cNvSpPr>
          <p:nvPr>
            <p:ph type="ftr" sz="quarter" idx="11"/>
          </p:nvPr>
        </p:nvSpPr>
        <p:spPr/>
        <p:txBody>
          <a:bodyPr/>
          <a:lstStyle/>
          <a:p>
            <a:pPr>
              <a:defRPr/>
            </a:pPr>
            <a:r>
              <a:rPr lang="en-US"/>
              <a:t>ICC Process Operations             ENGT-1320 Rev A</a:t>
            </a:r>
          </a:p>
        </p:txBody>
      </p:sp>
      <p:sp>
        <p:nvSpPr>
          <p:cNvPr id="58386" name="Slide Number Placeholder 3">
            <a:extLst>
              <a:ext uri="{FF2B5EF4-FFF2-40B4-BE49-F238E27FC236}">
                <a16:creationId xmlns:a16="http://schemas.microsoft.com/office/drawing/2014/main" id="{E90D0CFC-2256-417A-B302-82398E105E7E}"/>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B79AE352-E370-4EEB-967E-C82D2B3B08D4}" type="slidenum">
              <a:rPr lang="en-US" altLang="en-US" smtClean="0">
                <a:solidFill>
                  <a:srgbClr val="B5A788"/>
                </a:solidFill>
                <a:latin typeface="Gill Sans MT" panose="020B0502020104020203" pitchFamily="34" charset="0"/>
              </a:rPr>
              <a:pPr/>
              <a:t>51</a:t>
            </a:fld>
            <a:endParaRPr lang="en-US" altLang="en-US">
              <a:solidFill>
                <a:srgbClr val="B5A788"/>
              </a:solidFill>
              <a:latin typeface="Gill Sans MT" panose="020B0502020104020203" pitchFamily="34" charset="0"/>
            </a:endParaRPr>
          </a:p>
        </p:txBody>
      </p:sp>
    </p:spTree>
    <p:extLst>
      <p:ext uri="{BB962C8B-B14F-4D97-AF65-F5344CB8AC3E}">
        <p14:creationId xmlns:p14="http://schemas.microsoft.com/office/powerpoint/2010/main" val="3827054287"/>
      </p:ext>
    </p:extLst>
  </p:cSld>
  <p:clrMapOvr>
    <a:masterClrMapping/>
  </p:clrMapOvr>
  <p:transition spd="med">
    <p:pull/>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FBD98676-3414-43A8-8500-644B71D655B1}"/>
              </a:ext>
            </a:extLst>
          </p:cNvPr>
          <p:cNvSpPr>
            <a:spLocks noGrp="1" noChangeArrowheads="1"/>
          </p:cNvSpPr>
          <p:nvPr>
            <p:ph type="title"/>
          </p:nvPr>
        </p:nvSpPr>
        <p:spPr/>
        <p:txBody>
          <a:bodyPr vert="horz" lIns="0" tIns="0" rIns="0" bIns="0" rtlCol="0" anchor="t">
            <a:normAutofit/>
          </a:bodyPr>
          <a:lstStyle/>
          <a:p>
            <a:pPr>
              <a:defRPr/>
            </a:pPr>
            <a:r>
              <a:rPr lang="en-US">
                <a:solidFill>
                  <a:schemeClr val="tx2">
                    <a:satMod val="130000"/>
                  </a:schemeClr>
                </a:solidFill>
              </a:rPr>
              <a:t>Flashing Damage</a:t>
            </a:r>
          </a:p>
        </p:txBody>
      </p:sp>
      <p:pic>
        <p:nvPicPr>
          <p:cNvPr id="60419" name="Picture 3">
            <a:extLst>
              <a:ext uri="{FF2B5EF4-FFF2-40B4-BE49-F238E27FC236}">
                <a16:creationId xmlns:a16="http://schemas.microsoft.com/office/drawing/2014/main" id="{84EF4CD1-1189-4DFA-AD22-37BD8E6F1031}"/>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01950" y="1477941"/>
            <a:ext cx="6388100" cy="4127500"/>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 name="Date Placeholder 1">
            <a:extLst>
              <a:ext uri="{FF2B5EF4-FFF2-40B4-BE49-F238E27FC236}">
                <a16:creationId xmlns:a16="http://schemas.microsoft.com/office/drawing/2014/main" id="{35AA5696-1775-4BBF-9B0C-3F09DE87D242}"/>
              </a:ext>
            </a:extLst>
          </p:cNvPr>
          <p:cNvSpPr>
            <a:spLocks noGrp="1"/>
          </p:cNvSpPr>
          <p:nvPr>
            <p:ph type="dt" sz="quarter" idx="10"/>
          </p:nvPr>
        </p:nvSpPr>
        <p:spPr/>
        <p:txBody>
          <a:bodyPr/>
          <a:lstStyle/>
          <a:p>
            <a:pPr>
              <a:defRPr/>
            </a:pPr>
            <a:fld id="{42A27E37-9625-43F3-8C93-678B2156F8AA}" type="datetime1">
              <a:rPr lang="en-US" smtClean="0"/>
              <a:t>2/22/2018</a:t>
            </a:fld>
            <a:endParaRPr lang="en-US"/>
          </a:p>
        </p:txBody>
      </p:sp>
      <p:sp>
        <p:nvSpPr>
          <p:cNvPr id="3" name="Footer Placeholder 2">
            <a:extLst>
              <a:ext uri="{FF2B5EF4-FFF2-40B4-BE49-F238E27FC236}">
                <a16:creationId xmlns:a16="http://schemas.microsoft.com/office/drawing/2014/main" id="{864FB6D6-DEC6-4143-BC5B-FA600ACC314F}"/>
              </a:ext>
            </a:extLst>
          </p:cNvPr>
          <p:cNvSpPr>
            <a:spLocks noGrp="1"/>
          </p:cNvSpPr>
          <p:nvPr>
            <p:ph type="ftr" sz="quarter" idx="11"/>
          </p:nvPr>
        </p:nvSpPr>
        <p:spPr/>
        <p:txBody>
          <a:bodyPr/>
          <a:lstStyle/>
          <a:p>
            <a:pPr>
              <a:defRPr/>
            </a:pPr>
            <a:r>
              <a:rPr lang="en-US"/>
              <a:t>ICC Process Operations             ENGT-1320 Rev A</a:t>
            </a:r>
          </a:p>
        </p:txBody>
      </p:sp>
      <p:sp>
        <p:nvSpPr>
          <p:cNvPr id="60422" name="Slide Number Placeholder 3">
            <a:extLst>
              <a:ext uri="{FF2B5EF4-FFF2-40B4-BE49-F238E27FC236}">
                <a16:creationId xmlns:a16="http://schemas.microsoft.com/office/drawing/2014/main" id="{8885511C-6101-419F-9459-7EADA215A531}"/>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A8192B2D-8A44-4BF2-B18F-F6CEC55E8816}" type="slidenum">
              <a:rPr lang="en-US" altLang="en-US" smtClean="0">
                <a:solidFill>
                  <a:srgbClr val="B5A788"/>
                </a:solidFill>
                <a:latin typeface="Gill Sans MT" panose="020B0502020104020203" pitchFamily="34" charset="0"/>
              </a:rPr>
              <a:pPr/>
              <a:t>52</a:t>
            </a:fld>
            <a:endParaRPr lang="en-US" altLang="en-US">
              <a:solidFill>
                <a:srgbClr val="B5A788"/>
              </a:solidFill>
              <a:latin typeface="Gill Sans MT" panose="020B0502020104020203" pitchFamily="34" charset="0"/>
            </a:endParaRPr>
          </a:p>
        </p:txBody>
      </p:sp>
    </p:spTree>
    <p:extLst>
      <p:ext uri="{BB962C8B-B14F-4D97-AF65-F5344CB8AC3E}">
        <p14:creationId xmlns:p14="http://schemas.microsoft.com/office/powerpoint/2010/main" val="3719735911"/>
      </p:ext>
    </p:extLst>
  </p:cSld>
  <p:clrMapOvr>
    <a:masterClrMapping/>
  </p:clrMapOvr>
  <p:transition spd="med">
    <p:pull/>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BE613BD9-297E-4D63-9AD6-4D885EF39DC5}"/>
              </a:ext>
            </a:extLst>
          </p:cNvPr>
          <p:cNvSpPr>
            <a:spLocks noGrp="1" noChangeArrowheads="1"/>
          </p:cNvSpPr>
          <p:nvPr>
            <p:ph type="body" idx="1"/>
          </p:nvPr>
        </p:nvSpPr>
        <p:spPr>
          <a:xfrm>
            <a:off x="2590801" y="1524000"/>
            <a:ext cx="6964363" cy="4114800"/>
          </a:xfrm>
        </p:spPr>
        <p:txBody>
          <a:bodyPr vert="horz" lIns="92075" tIns="46038" rIns="92075" bIns="46038" rtlCol="0" anchor="t">
            <a:normAutofit/>
          </a:bodyPr>
          <a:lstStyle/>
          <a:p>
            <a:pPr marL="365760" indent="-283464">
              <a:lnSpc>
                <a:spcPct val="110000"/>
              </a:lnSpc>
              <a:buFont typeface="Wingdings 2"/>
              <a:buChar char=""/>
              <a:defRPr/>
            </a:pPr>
            <a:r>
              <a:rPr lang="en-US" dirty="0"/>
              <a:t>When flashing occurs the following happen:</a:t>
            </a:r>
          </a:p>
          <a:p>
            <a:pPr marL="640080" lvl="1" indent="-237744">
              <a:buFont typeface="Verdana"/>
              <a:buChar char="◦"/>
              <a:defRPr/>
            </a:pPr>
            <a:r>
              <a:rPr lang="en-US" dirty="0"/>
              <a:t>Damage</a:t>
            </a:r>
          </a:p>
          <a:p>
            <a:pPr marL="365760" indent="-283464">
              <a:buFont typeface="Wingdings 2"/>
              <a:buChar char=""/>
              <a:defRPr/>
            </a:pPr>
            <a:r>
              <a:rPr lang="en-US" dirty="0"/>
              <a:t>Flashing damage is a function of</a:t>
            </a:r>
          </a:p>
          <a:p>
            <a:pPr marL="640080" lvl="1" indent="-237744">
              <a:buFont typeface="Verdana"/>
              <a:buChar char="◦"/>
              <a:defRPr/>
            </a:pPr>
            <a:r>
              <a:rPr lang="en-US" dirty="0"/>
              <a:t>Intensity</a:t>
            </a:r>
          </a:p>
          <a:p>
            <a:pPr marL="640080" lvl="1" indent="-237744">
              <a:buFont typeface="Verdana"/>
              <a:buChar char="◦"/>
              <a:defRPr/>
            </a:pPr>
            <a:r>
              <a:rPr lang="en-US" dirty="0"/>
              <a:t>Materials of construction</a:t>
            </a:r>
          </a:p>
          <a:p>
            <a:pPr marL="640080" lvl="1" indent="-237744">
              <a:buFont typeface="Verdana"/>
              <a:buChar char="◦"/>
              <a:defRPr/>
            </a:pPr>
            <a:r>
              <a:rPr lang="en-US" dirty="0"/>
              <a:t>Time of exposure</a:t>
            </a:r>
          </a:p>
          <a:p>
            <a:pPr marL="640080" lvl="1" indent="-237744">
              <a:buFont typeface="Verdana"/>
              <a:buChar char="◦"/>
              <a:defRPr/>
            </a:pPr>
            <a:r>
              <a:rPr lang="en-US" dirty="0"/>
              <a:t>Quantity of flow</a:t>
            </a:r>
          </a:p>
          <a:p>
            <a:pPr marL="640080" lvl="1" indent="-237744">
              <a:buFont typeface="Verdana"/>
              <a:buChar char="◦"/>
              <a:defRPr/>
            </a:pPr>
            <a:r>
              <a:rPr lang="en-US" dirty="0"/>
              <a:t>Valve/Trim design</a:t>
            </a:r>
          </a:p>
          <a:p>
            <a:pPr marL="640080" lvl="1" indent="-237744">
              <a:buFont typeface="Verdana"/>
              <a:buChar char="◦"/>
              <a:defRPr/>
            </a:pPr>
            <a:r>
              <a:rPr lang="en-US" dirty="0"/>
              <a:t>Leakage while closed</a:t>
            </a:r>
          </a:p>
        </p:txBody>
      </p:sp>
      <p:sp>
        <p:nvSpPr>
          <p:cNvPr id="27651" name="Rectangle 3">
            <a:extLst>
              <a:ext uri="{FF2B5EF4-FFF2-40B4-BE49-F238E27FC236}">
                <a16:creationId xmlns:a16="http://schemas.microsoft.com/office/drawing/2014/main" id="{A88B2A91-7A6C-4E89-9F01-BDA3619E157F}"/>
              </a:ext>
            </a:extLst>
          </p:cNvPr>
          <p:cNvSpPr>
            <a:spLocks noGrp="1" noChangeArrowheads="1"/>
          </p:cNvSpPr>
          <p:nvPr>
            <p:ph type="title"/>
          </p:nvPr>
        </p:nvSpPr>
        <p:spPr/>
        <p:txBody>
          <a:bodyPr vert="horz" lIns="0" tIns="0" rIns="0" bIns="0" rtlCol="0" anchor="t">
            <a:normAutofit/>
          </a:bodyPr>
          <a:lstStyle/>
          <a:p>
            <a:pPr>
              <a:defRPr/>
            </a:pPr>
            <a:r>
              <a:rPr lang="en-US" dirty="0">
                <a:solidFill>
                  <a:schemeClr val="tx2">
                    <a:satMod val="130000"/>
                  </a:schemeClr>
                </a:solidFill>
              </a:rPr>
              <a:t>Flashing Damage</a:t>
            </a:r>
          </a:p>
        </p:txBody>
      </p:sp>
      <p:sp>
        <p:nvSpPr>
          <p:cNvPr id="2" name="Date Placeholder 1">
            <a:extLst>
              <a:ext uri="{FF2B5EF4-FFF2-40B4-BE49-F238E27FC236}">
                <a16:creationId xmlns:a16="http://schemas.microsoft.com/office/drawing/2014/main" id="{9B336D3C-F918-40C9-ADFA-A54EDC8FAF06}"/>
              </a:ext>
            </a:extLst>
          </p:cNvPr>
          <p:cNvSpPr>
            <a:spLocks noGrp="1"/>
          </p:cNvSpPr>
          <p:nvPr>
            <p:ph type="dt" sz="quarter" idx="10"/>
          </p:nvPr>
        </p:nvSpPr>
        <p:spPr/>
        <p:txBody>
          <a:bodyPr/>
          <a:lstStyle/>
          <a:p>
            <a:pPr>
              <a:defRPr/>
            </a:pPr>
            <a:fld id="{5E5A98EA-2220-4DAF-B0F2-4E3D0722A6E9}" type="datetime1">
              <a:rPr lang="en-US" smtClean="0"/>
              <a:t>2/22/2018</a:t>
            </a:fld>
            <a:endParaRPr lang="en-US"/>
          </a:p>
        </p:txBody>
      </p:sp>
      <p:sp>
        <p:nvSpPr>
          <p:cNvPr id="3" name="Footer Placeholder 2">
            <a:extLst>
              <a:ext uri="{FF2B5EF4-FFF2-40B4-BE49-F238E27FC236}">
                <a16:creationId xmlns:a16="http://schemas.microsoft.com/office/drawing/2014/main" id="{80457D32-8BE8-427F-B1A6-D2A1B8920C47}"/>
              </a:ext>
            </a:extLst>
          </p:cNvPr>
          <p:cNvSpPr>
            <a:spLocks noGrp="1"/>
          </p:cNvSpPr>
          <p:nvPr>
            <p:ph type="ftr" sz="quarter" idx="11"/>
          </p:nvPr>
        </p:nvSpPr>
        <p:spPr/>
        <p:txBody>
          <a:bodyPr/>
          <a:lstStyle/>
          <a:p>
            <a:pPr>
              <a:defRPr/>
            </a:pPr>
            <a:r>
              <a:rPr lang="en-US"/>
              <a:t>ICC Process Operations             ENGT-1320 Rev A</a:t>
            </a:r>
          </a:p>
        </p:txBody>
      </p:sp>
      <p:sp>
        <p:nvSpPr>
          <p:cNvPr id="56326" name="Slide Number Placeholder 3">
            <a:extLst>
              <a:ext uri="{FF2B5EF4-FFF2-40B4-BE49-F238E27FC236}">
                <a16:creationId xmlns:a16="http://schemas.microsoft.com/office/drawing/2014/main" id="{2B24FF81-280B-41B9-8468-3DBBC1593136}"/>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BDCA860-F5D9-4D06-B899-C6C872283560}" type="slidenum">
              <a:rPr lang="en-US" altLang="en-US" smtClean="0">
                <a:solidFill>
                  <a:srgbClr val="B5A788"/>
                </a:solidFill>
                <a:latin typeface="Gill Sans MT" panose="020B0502020104020203" pitchFamily="34" charset="0"/>
              </a:rPr>
              <a:pPr/>
              <a:t>53</a:t>
            </a:fld>
            <a:endParaRPr lang="en-US" altLang="en-US">
              <a:solidFill>
                <a:srgbClr val="B5A788"/>
              </a:solidFill>
              <a:latin typeface="Gill Sans MT" panose="020B0502020104020203" pitchFamily="34" charset="0"/>
            </a:endParaRPr>
          </a:p>
        </p:txBody>
      </p:sp>
    </p:spTree>
    <p:extLst>
      <p:ext uri="{BB962C8B-B14F-4D97-AF65-F5344CB8AC3E}">
        <p14:creationId xmlns:p14="http://schemas.microsoft.com/office/powerpoint/2010/main" val="3468042444"/>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7890">
                                            <p:txEl>
                                              <p:pRg st="0" end="0"/>
                                            </p:txEl>
                                          </p:spTgt>
                                        </p:tgtEl>
                                        <p:attrNameLst>
                                          <p:attrName>style.visibility</p:attrName>
                                        </p:attrNameLst>
                                      </p:cBhvr>
                                      <p:to>
                                        <p:strVal val="visible"/>
                                      </p:to>
                                    </p:set>
                                    <p:animEffect transition="in" filter="barn(inVertical)">
                                      <p:cBhvr>
                                        <p:cTn id="7" dur="500"/>
                                        <p:tgtEl>
                                          <p:spTgt spid="37890">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37890">
                                            <p:txEl>
                                              <p:pRg st="1" end="1"/>
                                            </p:txEl>
                                          </p:spTgt>
                                        </p:tgtEl>
                                        <p:attrNameLst>
                                          <p:attrName>style.visibility</p:attrName>
                                        </p:attrNameLst>
                                      </p:cBhvr>
                                      <p:to>
                                        <p:strVal val="visible"/>
                                      </p:to>
                                    </p:set>
                                    <p:animEffect transition="in" filter="barn(inVertical)">
                                      <p:cBhvr>
                                        <p:cTn id="10" dur="500"/>
                                        <p:tgtEl>
                                          <p:spTgt spid="37890">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37890">
                                            <p:txEl>
                                              <p:pRg st="2" end="2"/>
                                            </p:txEl>
                                          </p:spTgt>
                                        </p:tgtEl>
                                        <p:attrNameLst>
                                          <p:attrName>style.visibility</p:attrName>
                                        </p:attrNameLst>
                                      </p:cBhvr>
                                      <p:to>
                                        <p:strVal val="visible"/>
                                      </p:to>
                                    </p:set>
                                    <p:animEffect transition="in" filter="barn(inVertical)">
                                      <p:cBhvr>
                                        <p:cTn id="15" dur="500"/>
                                        <p:tgtEl>
                                          <p:spTgt spid="37890">
                                            <p:txEl>
                                              <p:pRg st="2" end="2"/>
                                            </p:txEl>
                                          </p:spTgt>
                                        </p:tgtEl>
                                      </p:cBhvr>
                                    </p:animEffect>
                                  </p:childTnLst>
                                </p:cTn>
                              </p:par>
                              <p:par>
                                <p:cTn id="16" presetID="16" presetClass="entr" presetSubtype="21" fill="hold" nodeType="withEffect">
                                  <p:stCondLst>
                                    <p:cond delay="0"/>
                                  </p:stCondLst>
                                  <p:childTnLst>
                                    <p:set>
                                      <p:cBhvr>
                                        <p:cTn id="17" dur="1" fill="hold">
                                          <p:stCondLst>
                                            <p:cond delay="0"/>
                                          </p:stCondLst>
                                        </p:cTn>
                                        <p:tgtEl>
                                          <p:spTgt spid="37890">
                                            <p:txEl>
                                              <p:pRg st="3" end="3"/>
                                            </p:txEl>
                                          </p:spTgt>
                                        </p:tgtEl>
                                        <p:attrNameLst>
                                          <p:attrName>style.visibility</p:attrName>
                                        </p:attrNameLst>
                                      </p:cBhvr>
                                      <p:to>
                                        <p:strVal val="visible"/>
                                      </p:to>
                                    </p:set>
                                    <p:animEffect transition="in" filter="barn(inVertical)">
                                      <p:cBhvr>
                                        <p:cTn id="18" dur="500"/>
                                        <p:tgtEl>
                                          <p:spTgt spid="37890">
                                            <p:txEl>
                                              <p:pRg st="3" end="3"/>
                                            </p:txEl>
                                          </p:spTgt>
                                        </p:tgtEl>
                                      </p:cBhvr>
                                    </p:animEffect>
                                  </p:childTnLst>
                                </p:cTn>
                              </p:par>
                              <p:par>
                                <p:cTn id="19" presetID="16" presetClass="entr" presetSubtype="21" fill="hold" nodeType="withEffect">
                                  <p:stCondLst>
                                    <p:cond delay="0"/>
                                  </p:stCondLst>
                                  <p:childTnLst>
                                    <p:set>
                                      <p:cBhvr>
                                        <p:cTn id="20" dur="1" fill="hold">
                                          <p:stCondLst>
                                            <p:cond delay="0"/>
                                          </p:stCondLst>
                                        </p:cTn>
                                        <p:tgtEl>
                                          <p:spTgt spid="37890">
                                            <p:txEl>
                                              <p:pRg st="4" end="4"/>
                                            </p:txEl>
                                          </p:spTgt>
                                        </p:tgtEl>
                                        <p:attrNameLst>
                                          <p:attrName>style.visibility</p:attrName>
                                        </p:attrNameLst>
                                      </p:cBhvr>
                                      <p:to>
                                        <p:strVal val="visible"/>
                                      </p:to>
                                    </p:set>
                                    <p:animEffect transition="in" filter="barn(inVertical)">
                                      <p:cBhvr>
                                        <p:cTn id="21" dur="500"/>
                                        <p:tgtEl>
                                          <p:spTgt spid="37890">
                                            <p:txEl>
                                              <p:pRg st="4" end="4"/>
                                            </p:txEl>
                                          </p:spTgt>
                                        </p:tgtEl>
                                      </p:cBhvr>
                                    </p:animEffect>
                                  </p:childTnLst>
                                </p:cTn>
                              </p:par>
                              <p:par>
                                <p:cTn id="22" presetID="16" presetClass="entr" presetSubtype="21" fill="hold" nodeType="withEffect">
                                  <p:stCondLst>
                                    <p:cond delay="0"/>
                                  </p:stCondLst>
                                  <p:childTnLst>
                                    <p:set>
                                      <p:cBhvr>
                                        <p:cTn id="23" dur="1" fill="hold">
                                          <p:stCondLst>
                                            <p:cond delay="0"/>
                                          </p:stCondLst>
                                        </p:cTn>
                                        <p:tgtEl>
                                          <p:spTgt spid="37890">
                                            <p:txEl>
                                              <p:pRg st="5" end="5"/>
                                            </p:txEl>
                                          </p:spTgt>
                                        </p:tgtEl>
                                        <p:attrNameLst>
                                          <p:attrName>style.visibility</p:attrName>
                                        </p:attrNameLst>
                                      </p:cBhvr>
                                      <p:to>
                                        <p:strVal val="visible"/>
                                      </p:to>
                                    </p:set>
                                    <p:animEffect transition="in" filter="barn(inVertical)">
                                      <p:cBhvr>
                                        <p:cTn id="24" dur="500"/>
                                        <p:tgtEl>
                                          <p:spTgt spid="37890">
                                            <p:txEl>
                                              <p:pRg st="5" end="5"/>
                                            </p:txEl>
                                          </p:spTgt>
                                        </p:tgtEl>
                                      </p:cBhvr>
                                    </p:animEffect>
                                  </p:childTnLst>
                                </p:cTn>
                              </p:par>
                              <p:par>
                                <p:cTn id="25" presetID="16" presetClass="entr" presetSubtype="21" fill="hold" nodeType="withEffect">
                                  <p:stCondLst>
                                    <p:cond delay="0"/>
                                  </p:stCondLst>
                                  <p:childTnLst>
                                    <p:set>
                                      <p:cBhvr>
                                        <p:cTn id="26" dur="1" fill="hold">
                                          <p:stCondLst>
                                            <p:cond delay="0"/>
                                          </p:stCondLst>
                                        </p:cTn>
                                        <p:tgtEl>
                                          <p:spTgt spid="37890">
                                            <p:txEl>
                                              <p:pRg st="6" end="6"/>
                                            </p:txEl>
                                          </p:spTgt>
                                        </p:tgtEl>
                                        <p:attrNameLst>
                                          <p:attrName>style.visibility</p:attrName>
                                        </p:attrNameLst>
                                      </p:cBhvr>
                                      <p:to>
                                        <p:strVal val="visible"/>
                                      </p:to>
                                    </p:set>
                                    <p:animEffect transition="in" filter="barn(inVertical)">
                                      <p:cBhvr>
                                        <p:cTn id="27" dur="500"/>
                                        <p:tgtEl>
                                          <p:spTgt spid="37890">
                                            <p:txEl>
                                              <p:pRg st="6" end="6"/>
                                            </p:txEl>
                                          </p:spTgt>
                                        </p:tgtEl>
                                      </p:cBhvr>
                                    </p:animEffect>
                                  </p:childTnLst>
                                </p:cTn>
                              </p:par>
                              <p:par>
                                <p:cTn id="28" presetID="16" presetClass="entr" presetSubtype="21" fill="hold" nodeType="withEffect">
                                  <p:stCondLst>
                                    <p:cond delay="0"/>
                                  </p:stCondLst>
                                  <p:childTnLst>
                                    <p:set>
                                      <p:cBhvr>
                                        <p:cTn id="29" dur="1" fill="hold">
                                          <p:stCondLst>
                                            <p:cond delay="0"/>
                                          </p:stCondLst>
                                        </p:cTn>
                                        <p:tgtEl>
                                          <p:spTgt spid="37890">
                                            <p:txEl>
                                              <p:pRg st="7" end="7"/>
                                            </p:txEl>
                                          </p:spTgt>
                                        </p:tgtEl>
                                        <p:attrNameLst>
                                          <p:attrName>style.visibility</p:attrName>
                                        </p:attrNameLst>
                                      </p:cBhvr>
                                      <p:to>
                                        <p:strVal val="visible"/>
                                      </p:to>
                                    </p:set>
                                    <p:animEffect transition="in" filter="barn(inVertical)">
                                      <p:cBhvr>
                                        <p:cTn id="30" dur="500"/>
                                        <p:tgtEl>
                                          <p:spTgt spid="37890">
                                            <p:txEl>
                                              <p:pRg st="7" end="7"/>
                                            </p:txEl>
                                          </p:spTgt>
                                        </p:tgtEl>
                                      </p:cBhvr>
                                    </p:animEffect>
                                  </p:childTnLst>
                                </p:cTn>
                              </p:par>
                              <p:par>
                                <p:cTn id="31" presetID="16" presetClass="entr" presetSubtype="21" fill="hold" nodeType="withEffect">
                                  <p:stCondLst>
                                    <p:cond delay="0"/>
                                  </p:stCondLst>
                                  <p:childTnLst>
                                    <p:set>
                                      <p:cBhvr>
                                        <p:cTn id="32" dur="1" fill="hold">
                                          <p:stCondLst>
                                            <p:cond delay="0"/>
                                          </p:stCondLst>
                                        </p:cTn>
                                        <p:tgtEl>
                                          <p:spTgt spid="37890">
                                            <p:txEl>
                                              <p:pRg st="8" end="8"/>
                                            </p:txEl>
                                          </p:spTgt>
                                        </p:tgtEl>
                                        <p:attrNameLst>
                                          <p:attrName>style.visibility</p:attrName>
                                        </p:attrNameLst>
                                      </p:cBhvr>
                                      <p:to>
                                        <p:strVal val="visible"/>
                                      </p:to>
                                    </p:set>
                                    <p:animEffect transition="in" filter="barn(inVertical)">
                                      <p:cBhvr>
                                        <p:cTn id="33" dur="500"/>
                                        <p:tgtEl>
                                          <p:spTgt spid="37890">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18E37E-74DA-45EB-BDA4-F47BCB37E30C}"/>
              </a:ext>
            </a:extLst>
          </p:cNvPr>
          <p:cNvSpPr>
            <a:spLocks noGrp="1"/>
          </p:cNvSpPr>
          <p:nvPr>
            <p:ph type="title"/>
          </p:nvPr>
        </p:nvSpPr>
        <p:spPr>
          <a:xfrm>
            <a:off x="1130270" y="953325"/>
            <a:ext cx="9603275" cy="503578"/>
          </a:xfrm>
        </p:spPr>
        <p:txBody>
          <a:bodyPr>
            <a:normAutofit fontScale="90000"/>
          </a:bodyPr>
          <a:lstStyle/>
          <a:p>
            <a:r>
              <a:rPr lang="en-US" dirty="0">
                <a:solidFill>
                  <a:schemeClr val="tx2">
                    <a:satMod val="130000"/>
                  </a:schemeClr>
                </a:solidFill>
              </a:rPr>
              <a:t>Erosion</a:t>
            </a:r>
            <a:endParaRPr lang="en-US" dirty="0"/>
          </a:p>
        </p:txBody>
      </p:sp>
      <p:sp>
        <p:nvSpPr>
          <p:cNvPr id="3" name="Content Placeholder 2">
            <a:extLst>
              <a:ext uri="{FF2B5EF4-FFF2-40B4-BE49-F238E27FC236}">
                <a16:creationId xmlns:a16="http://schemas.microsoft.com/office/drawing/2014/main" id="{9C9627F4-B9E8-4381-8BED-27DA91657478}"/>
              </a:ext>
            </a:extLst>
          </p:cNvPr>
          <p:cNvSpPr>
            <a:spLocks noGrp="1"/>
          </p:cNvSpPr>
          <p:nvPr>
            <p:ph idx="1"/>
          </p:nvPr>
        </p:nvSpPr>
        <p:spPr>
          <a:xfrm>
            <a:off x="1130270" y="1626781"/>
            <a:ext cx="9603275" cy="3839564"/>
          </a:xfrm>
        </p:spPr>
        <p:txBody>
          <a:bodyPr/>
          <a:lstStyle/>
          <a:p>
            <a:r>
              <a:rPr lang="en-US" dirty="0"/>
              <a:t>The removal of valve component material by the impingement of high velocity particles on the valve component(s). </a:t>
            </a:r>
          </a:p>
          <a:p>
            <a:r>
              <a:rPr lang="en-US" dirty="0"/>
              <a:t>Often accelerated by the materials being “weakened” by corrosion.</a:t>
            </a:r>
          </a:p>
        </p:txBody>
      </p:sp>
      <p:sp>
        <p:nvSpPr>
          <p:cNvPr id="4" name="Date Placeholder 3">
            <a:extLst>
              <a:ext uri="{FF2B5EF4-FFF2-40B4-BE49-F238E27FC236}">
                <a16:creationId xmlns:a16="http://schemas.microsoft.com/office/drawing/2014/main" id="{BB591E27-EA9A-415D-A1EC-7755498A0E30}"/>
              </a:ext>
            </a:extLst>
          </p:cNvPr>
          <p:cNvSpPr>
            <a:spLocks noGrp="1"/>
          </p:cNvSpPr>
          <p:nvPr>
            <p:ph type="dt" sz="half" idx="10"/>
          </p:nvPr>
        </p:nvSpPr>
        <p:spPr/>
        <p:txBody>
          <a:bodyPr/>
          <a:lstStyle/>
          <a:p>
            <a:fld id="{FA2B709F-A517-4152-971D-72EA33A74AD6}" type="datetime1">
              <a:rPr lang="en-US" smtClean="0"/>
              <a:t>2/22/2018</a:t>
            </a:fld>
            <a:endParaRPr lang="en-US" dirty="0"/>
          </a:p>
        </p:txBody>
      </p:sp>
      <p:sp>
        <p:nvSpPr>
          <p:cNvPr id="5" name="Footer Placeholder 4">
            <a:extLst>
              <a:ext uri="{FF2B5EF4-FFF2-40B4-BE49-F238E27FC236}">
                <a16:creationId xmlns:a16="http://schemas.microsoft.com/office/drawing/2014/main" id="{EDAA09D6-67EC-4C40-80B0-4092C9D9E857}"/>
              </a:ext>
            </a:extLst>
          </p:cNvPr>
          <p:cNvSpPr>
            <a:spLocks noGrp="1"/>
          </p:cNvSpPr>
          <p:nvPr>
            <p:ph type="ftr" sz="quarter" idx="11"/>
          </p:nvPr>
        </p:nvSpPr>
        <p:spPr/>
        <p:txBody>
          <a:bodyPr/>
          <a:lstStyle/>
          <a:p>
            <a:r>
              <a:rPr lang="en-US"/>
              <a:t>ICC Process Operations             ENGT-1320 Rev A</a:t>
            </a:r>
            <a:endParaRPr lang="en-US" dirty="0"/>
          </a:p>
        </p:txBody>
      </p:sp>
      <p:sp>
        <p:nvSpPr>
          <p:cNvPr id="6" name="Slide Number Placeholder 5">
            <a:extLst>
              <a:ext uri="{FF2B5EF4-FFF2-40B4-BE49-F238E27FC236}">
                <a16:creationId xmlns:a16="http://schemas.microsoft.com/office/drawing/2014/main" id="{E8405C72-3A0E-4985-B900-9F95C73E0449}"/>
              </a:ext>
            </a:extLst>
          </p:cNvPr>
          <p:cNvSpPr>
            <a:spLocks noGrp="1"/>
          </p:cNvSpPr>
          <p:nvPr>
            <p:ph type="sldNum" sz="quarter" idx="12"/>
          </p:nvPr>
        </p:nvSpPr>
        <p:spPr/>
        <p:txBody>
          <a:bodyPr/>
          <a:lstStyle/>
          <a:p>
            <a:fld id="{6D22F896-40B5-4ADD-8801-0D06FADFA095}" type="slidenum">
              <a:rPr lang="en-US" smtClean="0"/>
              <a:t>54</a:t>
            </a:fld>
            <a:endParaRPr lang="en-US" dirty="0"/>
          </a:p>
        </p:txBody>
      </p:sp>
    </p:spTree>
    <p:extLst>
      <p:ext uri="{BB962C8B-B14F-4D97-AF65-F5344CB8AC3E}">
        <p14:creationId xmlns:p14="http://schemas.microsoft.com/office/powerpoint/2010/main" val="1328764586"/>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6" name="Rectangle 2">
            <a:extLst>
              <a:ext uri="{FF2B5EF4-FFF2-40B4-BE49-F238E27FC236}">
                <a16:creationId xmlns:a16="http://schemas.microsoft.com/office/drawing/2014/main" id="{2B5BA450-DECD-43A3-8B73-F215534D9DF2}"/>
              </a:ext>
            </a:extLst>
          </p:cNvPr>
          <p:cNvSpPr>
            <a:spLocks noGrp="1" noChangeArrowheads="1"/>
          </p:cNvSpPr>
          <p:nvPr>
            <p:ph type="title"/>
          </p:nvPr>
        </p:nvSpPr>
        <p:spPr>
          <a:xfrm>
            <a:off x="1385481" y="1199670"/>
            <a:ext cx="2000071" cy="692925"/>
          </a:xfrm>
        </p:spPr>
        <p:txBody>
          <a:bodyPr/>
          <a:lstStyle/>
          <a:p>
            <a:pPr>
              <a:defRPr/>
            </a:pPr>
            <a:r>
              <a:rPr lang="en-US" dirty="0">
                <a:solidFill>
                  <a:schemeClr val="tx2">
                    <a:satMod val="130000"/>
                  </a:schemeClr>
                </a:solidFill>
              </a:rPr>
              <a:t>Erosion</a:t>
            </a:r>
          </a:p>
        </p:txBody>
      </p:sp>
      <p:graphicFrame>
        <p:nvGraphicFramePr>
          <p:cNvPr id="65539" name="Object 3">
            <a:extLst>
              <a:ext uri="{FF2B5EF4-FFF2-40B4-BE49-F238E27FC236}">
                <a16:creationId xmlns:a16="http://schemas.microsoft.com/office/drawing/2014/main" id="{64C7882B-A153-4B72-8BAE-7EAC0AA0A64E}"/>
              </a:ext>
            </a:extLst>
          </p:cNvPr>
          <p:cNvGraphicFramePr>
            <a:graphicFrameLocks/>
          </p:cNvGraphicFramePr>
          <p:nvPr>
            <p:extLst>
              <p:ext uri="{D42A27DB-BD31-4B8C-83A1-F6EECF244321}">
                <p14:modId xmlns:p14="http://schemas.microsoft.com/office/powerpoint/2010/main" val="2088151323"/>
              </p:ext>
            </p:extLst>
          </p:nvPr>
        </p:nvGraphicFramePr>
        <p:xfrm>
          <a:off x="3268842" y="1445418"/>
          <a:ext cx="7927975" cy="3967163"/>
        </p:xfrm>
        <a:graphic>
          <a:graphicData uri="http://schemas.openxmlformats.org/presentationml/2006/ole">
            <mc:AlternateContent xmlns:mc="http://schemas.openxmlformats.org/markup-compatibility/2006">
              <mc:Choice xmlns:v="urn:schemas-microsoft-com:vml" Requires="v">
                <p:oleObj spid="_x0000_s7192" name="Document" r:id="rId3" imgW="5486400" imgH="2776728" progId="Word.Document.8">
                  <p:embed/>
                </p:oleObj>
              </mc:Choice>
              <mc:Fallback>
                <p:oleObj name="Document" r:id="rId3" imgW="5486400" imgH="2776728" progId="Word.Document.8">
                  <p:embed/>
                  <p:pic>
                    <p:nvPicPr>
                      <p:cNvPr id="65539" name="Object 3">
                        <a:extLst>
                          <a:ext uri="{FF2B5EF4-FFF2-40B4-BE49-F238E27FC236}">
                            <a16:creationId xmlns:a16="http://schemas.microsoft.com/office/drawing/2014/main" id="{64C7882B-A153-4B72-8BAE-7EAC0AA0A64E}"/>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68842" y="1445418"/>
                        <a:ext cx="7927975" cy="3967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 name="Date Placeholder 1">
            <a:extLst>
              <a:ext uri="{FF2B5EF4-FFF2-40B4-BE49-F238E27FC236}">
                <a16:creationId xmlns:a16="http://schemas.microsoft.com/office/drawing/2014/main" id="{707C2797-5DFD-419E-B3D8-8C27EBAD945C}"/>
              </a:ext>
            </a:extLst>
          </p:cNvPr>
          <p:cNvSpPr>
            <a:spLocks noGrp="1"/>
          </p:cNvSpPr>
          <p:nvPr>
            <p:ph type="dt" sz="quarter" idx="10"/>
          </p:nvPr>
        </p:nvSpPr>
        <p:spPr/>
        <p:txBody>
          <a:bodyPr/>
          <a:lstStyle/>
          <a:p>
            <a:pPr>
              <a:defRPr/>
            </a:pPr>
            <a:fld id="{FA647DA5-3D81-4050-A6DB-B4DFA5F44B6E}" type="datetime1">
              <a:rPr lang="en-US" sz="1200" smtClean="0"/>
              <a:t>2/22/2018</a:t>
            </a:fld>
            <a:endParaRPr lang="en-US" dirty="0"/>
          </a:p>
        </p:txBody>
      </p:sp>
      <p:sp>
        <p:nvSpPr>
          <p:cNvPr id="3" name="Footer Placeholder 2">
            <a:extLst>
              <a:ext uri="{FF2B5EF4-FFF2-40B4-BE49-F238E27FC236}">
                <a16:creationId xmlns:a16="http://schemas.microsoft.com/office/drawing/2014/main" id="{CED0527B-9331-4C3B-94EA-730AE7623A73}"/>
              </a:ext>
            </a:extLst>
          </p:cNvPr>
          <p:cNvSpPr>
            <a:spLocks noGrp="1"/>
          </p:cNvSpPr>
          <p:nvPr>
            <p:ph type="ftr" sz="quarter" idx="11"/>
          </p:nvPr>
        </p:nvSpPr>
        <p:spPr/>
        <p:txBody>
          <a:bodyPr/>
          <a:lstStyle/>
          <a:p>
            <a:pPr>
              <a:defRPr/>
            </a:pPr>
            <a:r>
              <a:rPr lang="en-US" sz="1200" dirty="0"/>
              <a:t>ICC Process Operations             ENGT-1320 Rev A</a:t>
            </a:r>
          </a:p>
        </p:txBody>
      </p:sp>
      <p:sp>
        <p:nvSpPr>
          <p:cNvPr id="65542" name="Slide Number Placeholder 3">
            <a:extLst>
              <a:ext uri="{FF2B5EF4-FFF2-40B4-BE49-F238E27FC236}">
                <a16:creationId xmlns:a16="http://schemas.microsoft.com/office/drawing/2014/main" id="{55F31686-6243-4729-8CB7-CBDAC47228EB}"/>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FCBF877C-1191-4CDB-8F07-FE067B8502D9}" type="slidenum">
              <a:rPr lang="en-US" altLang="en-US" smtClean="0">
                <a:solidFill>
                  <a:srgbClr val="B5A788"/>
                </a:solidFill>
                <a:latin typeface="Gill Sans MT" panose="020B0502020104020203" pitchFamily="34" charset="0"/>
              </a:rPr>
              <a:pPr/>
              <a:t>55</a:t>
            </a:fld>
            <a:endParaRPr lang="en-US" altLang="en-US">
              <a:solidFill>
                <a:srgbClr val="B5A788"/>
              </a:solidFill>
              <a:latin typeface="Gill Sans MT" panose="020B0502020104020203" pitchFamily="34" charset="0"/>
            </a:endParaRPr>
          </a:p>
        </p:txBody>
      </p:sp>
    </p:spTree>
    <p:extLst>
      <p:ext uri="{BB962C8B-B14F-4D97-AF65-F5344CB8AC3E}">
        <p14:creationId xmlns:p14="http://schemas.microsoft.com/office/powerpoint/2010/main" val="3534700943"/>
      </p:ext>
    </p:extLst>
  </p:cSld>
  <p:clrMapOvr>
    <a:masterClrMapping/>
  </p:clrMapOvr>
  <p:transition spd="med">
    <p:pull/>
  </p:transition>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65570" name="Rectangle 2">
            <a:extLst>
              <a:ext uri="{FF2B5EF4-FFF2-40B4-BE49-F238E27FC236}">
                <a16:creationId xmlns:a16="http://schemas.microsoft.com/office/drawing/2014/main" id="{85772AA7-FDB0-4058-98EF-E16626E8BC17}"/>
              </a:ext>
            </a:extLst>
          </p:cNvPr>
          <p:cNvSpPr>
            <a:spLocks noGrp="1" noChangeArrowheads="1"/>
          </p:cNvSpPr>
          <p:nvPr>
            <p:ph type="title"/>
          </p:nvPr>
        </p:nvSpPr>
        <p:spPr>
          <a:xfrm>
            <a:off x="793602" y="1102422"/>
            <a:ext cx="5302398" cy="607864"/>
          </a:xfrm>
        </p:spPr>
        <p:txBody>
          <a:bodyPr/>
          <a:lstStyle/>
          <a:p>
            <a:pPr>
              <a:defRPr/>
            </a:pPr>
            <a:r>
              <a:rPr lang="en-US" dirty="0">
                <a:solidFill>
                  <a:schemeClr val="tx2">
                    <a:satMod val="130000"/>
                  </a:schemeClr>
                </a:solidFill>
              </a:rPr>
              <a:t>Erosion - Consequences</a:t>
            </a:r>
          </a:p>
        </p:txBody>
      </p:sp>
      <p:graphicFrame>
        <p:nvGraphicFramePr>
          <p:cNvPr id="66563" name="Object 3">
            <a:extLst>
              <a:ext uri="{FF2B5EF4-FFF2-40B4-BE49-F238E27FC236}">
                <a16:creationId xmlns:a16="http://schemas.microsoft.com/office/drawing/2014/main" id="{08469AC4-60D1-442B-A629-CF1413BCC2B7}"/>
              </a:ext>
            </a:extLst>
          </p:cNvPr>
          <p:cNvGraphicFramePr>
            <a:graphicFrameLocks/>
          </p:cNvGraphicFramePr>
          <p:nvPr>
            <p:extLst>
              <p:ext uri="{D42A27DB-BD31-4B8C-83A1-F6EECF244321}">
                <p14:modId xmlns:p14="http://schemas.microsoft.com/office/powerpoint/2010/main" val="256196368"/>
              </p:ext>
            </p:extLst>
          </p:nvPr>
        </p:nvGraphicFramePr>
        <p:xfrm>
          <a:off x="3365314" y="1712764"/>
          <a:ext cx="6993713" cy="4042814"/>
        </p:xfrm>
        <a:graphic>
          <a:graphicData uri="http://schemas.openxmlformats.org/presentationml/2006/ole">
            <mc:AlternateContent xmlns:mc="http://schemas.openxmlformats.org/markup-compatibility/2006">
              <mc:Choice xmlns:v="urn:schemas-microsoft-com:vml" Requires="v">
                <p:oleObj spid="_x0000_s8216" name="Document" r:id="rId3" imgW="5486400" imgH="3246120" progId="Word.Document.8">
                  <p:embed/>
                </p:oleObj>
              </mc:Choice>
              <mc:Fallback>
                <p:oleObj name="Document" r:id="rId3" imgW="5486400" imgH="3246120" progId="Word.Document.8">
                  <p:embed/>
                  <p:pic>
                    <p:nvPicPr>
                      <p:cNvPr id="66563" name="Object 3">
                        <a:extLst>
                          <a:ext uri="{FF2B5EF4-FFF2-40B4-BE49-F238E27FC236}">
                            <a16:creationId xmlns:a16="http://schemas.microsoft.com/office/drawing/2014/main" id="{08469AC4-60D1-442B-A629-CF1413BCC2B7}"/>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65314" y="1712764"/>
                        <a:ext cx="6993713" cy="4042814"/>
                      </a:xfrm>
                      <a:prstGeom prst="rect">
                        <a:avLst/>
                      </a:prstGeom>
                      <a:noFill/>
                      <a:ln>
                        <a:noFill/>
                      </a:ln>
                      <a:effectLst/>
                    </p:spPr>
                  </p:pic>
                </p:oleObj>
              </mc:Fallback>
            </mc:AlternateContent>
          </a:graphicData>
        </a:graphic>
      </p:graphicFrame>
      <p:sp>
        <p:nvSpPr>
          <p:cNvPr id="2" name="Date Placeholder 1">
            <a:extLst>
              <a:ext uri="{FF2B5EF4-FFF2-40B4-BE49-F238E27FC236}">
                <a16:creationId xmlns:a16="http://schemas.microsoft.com/office/drawing/2014/main" id="{68BE4432-767F-40AD-843A-49A4E39FB1FB}"/>
              </a:ext>
            </a:extLst>
          </p:cNvPr>
          <p:cNvSpPr>
            <a:spLocks noGrp="1"/>
          </p:cNvSpPr>
          <p:nvPr>
            <p:ph type="dt" sz="quarter" idx="10"/>
          </p:nvPr>
        </p:nvSpPr>
        <p:spPr/>
        <p:txBody>
          <a:bodyPr/>
          <a:lstStyle/>
          <a:p>
            <a:pPr>
              <a:defRPr/>
            </a:pPr>
            <a:fld id="{9A4ACA02-4957-4BF4-BEA7-9E6396D6200A}" type="datetime1">
              <a:rPr lang="en-US" sz="1200" smtClean="0"/>
              <a:t>2/22/2018</a:t>
            </a:fld>
            <a:endParaRPr lang="en-US" dirty="0"/>
          </a:p>
        </p:txBody>
      </p:sp>
      <p:sp>
        <p:nvSpPr>
          <p:cNvPr id="3" name="Footer Placeholder 2">
            <a:extLst>
              <a:ext uri="{FF2B5EF4-FFF2-40B4-BE49-F238E27FC236}">
                <a16:creationId xmlns:a16="http://schemas.microsoft.com/office/drawing/2014/main" id="{FF2DDED4-C720-434B-8424-2FCDF5F5C00B}"/>
              </a:ext>
            </a:extLst>
          </p:cNvPr>
          <p:cNvSpPr>
            <a:spLocks noGrp="1"/>
          </p:cNvSpPr>
          <p:nvPr>
            <p:ph type="ftr" sz="quarter" idx="11"/>
          </p:nvPr>
        </p:nvSpPr>
        <p:spPr/>
        <p:txBody>
          <a:bodyPr/>
          <a:lstStyle/>
          <a:p>
            <a:pPr>
              <a:defRPr/>
            </a:pPr>
            <a:r>
              <a:rPr lang="en-US" sz="1200" dirty="0"/>
              <a:t>ICC Process Operations             ENGT-1320 Rev A</a:t>
            </a:r>
          </a:p>
        </p:txBody>
      </p:sp>
      <p:sp>
        <p:nvSpPr>
          <p:cNvPr id="66566" name="Slide Number Placeholder 3">
            <a:extLst>
              <a:ext uri="{FF2B5EF4-FFF2-40B4-BE49-F238E27FC236}">
                <a16:creationId xmlns:a16="http://schemas.microsoft.com/office/drawing/2014/main" id="{BE3EE06C-3795-4917-BB13-6F6FE89D8804}"/>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E5AFAF28-0873-4C3C-8DE3-FA3A01631A0F}" type="slidenum">
              <a:rPr lang="en-US" altLang="en-US" smtClean="0">
                <a:solidFill>
                  <a:srgbClr val="B5A788"/>
                </a:solidFill>
                <a:latin typeface="Gill Sans MT" panose="020B0502020104020203" pitchFamily="34" charset="0"/>
              </a:rPr>
              <a:pPr/>
              <a:t>56</a:t>
            </a:fld>
            <a:endParaRPr lang="en-US" altLang="en-US">
              <a:solidFill>
                <a:srgbClr val="B5A788"/>
              </a:solidFill>
              <a:latin typeface="Gill Sans MT" panose="020B0502020104020203" pitchFamily="34" charset="0"/>
            </a:endParaRPr>
          </a:p>
        </p:txBody>
      </p:sp>
    </p:spTree>
    <p:extLst>
      <p:ext uri="{BB962C8B-B14F-4D97-AF65-F5344CB8AC3E}">
        <p14:creationId xmlns:p14="http://schemas.microsoft.com/office/powerpoint/2010/main" val="1894750267"/>
      </p:ext>
    </p:extLst>
  </p:cSld>
  <p:clrMapOvr>
    <a:masterClrMapping/>
  </p:clrMapOvr>
  <p:transition spd="med">
    <p:pull/>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666" name="Rectangle 2">
            <a:extLst>
              <a:ext uri="{FF2B5EF4-FFF2-40B4-BE49-F238E27FC236}">
                <a16:creationId xmlns:a16="http://schemas.microsoft.com/office/drawing/2014/main" id="{5F7EE387-935C-45BF-9724-62F4407B6C1E}"/>
              </a:ext>
            </a:extLst>
          </p:cNvPr>
          <p:cNvSpPr>
            <a:spLocks noGrp="1" noChangeArrowheads="1"/>
          </p:cNvSpPr>
          <p:nvPr>
            <p:ph type="title"/>
          </p:nvPr>
        </p:nvSpPr>
        <p:spPr>
          <a:xfrm>
            <a:off x="1137390" y="1110398"/>
            <a:ext cx="3845737" cy="595273"/>
          </a:xfrm>
        </p:spPr>
        <p:txBody>
          <a:bodyPr/>
          <a:lstStyle/>
          <a:p>
            <a:pPr>
              <a:defRPr/>
            </a:pPr>
            <a:r>
              <a:rPr lang="en-US" dirty="0">
                <a:solidFill>
                  <a:schemeClr val="tx2">
                    <a:satMod val="130000"/>
                  </a:schemeClr>
                </a:solidFill>
              </a:rPr>
              <a:t>Erosion</a:t>
            </a:r>
          </a:p>
        </p:txBody>
      </p:sp>
      <p:pic>
        <p:nvPicPr>
          <p:cNvPr id="69635" name="Picture 3" descr="vball4">
            <a:extLst>
              <a:ext uri="{FF2B5EF4-FFF2-40B4-BE49-F238E27FC236}">
                <a16:creationId xmlns:a16="http://schemas.microsoft.com/office/drawing/2014/main" id="{38340B4C-C6CF-43B3-9619-3A90818E891B}"/>
              </a:ext>
            </a:extLst>
          </p:cNvPr>
          <p:cNvPicPr>
            <a:picLocks noChangeAspect="1" noChangeArrowheads="1"/>
          </p:cNvPicPr>
          <p:nvPr/>
        </p:nvPicPr>
        <p:blipFill>
          <a:blip r:embed="rId3">
            <a:lum contrast="16000"/>
            <a:extLst>
              <a:ext uri="{28A0092B-C50C-407E-A947-70E740481C1C}">
                <a14:useLocalDpi xmlns:a14="http://schemas.microsoft.com/office/drawing/2010/main" val="0"/>
              </a:ext>
            </a:extLst>
          </a:blip>
          <a:srcRect/>
          <a:stretch>
            <a:fillRect/>
          </a:stretch>
        </p:blipFill>
        <p:spPr bwMode="auto">
          <a:xfrm>
            <a:off x="4983127" y="1112876"/>
            <a:ext cx="5019675" cy="4875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Date Placeholder 1">
            <a:extLst>
              <a:ext uri="{FF2B5EF4-FFF2-40B4-BE49-F238E27FC236}">
                <a16:creationId xmlns:a16="http://schemas.microsoft.com/office/drawing/2014/main" id="{9D1FB037-8BCE-47E3-B43F-B8BE991A046A}"/>
              </a:ext>
            </a:extLst>
          </p:cNvPr>
          <p:cNvSpPr>
            <a:spLocks noGrp="1"/>
          </p:cNvSpPr>
          <p:nvPr>
            <p:ph type="dt" sz="quarter" idx="10"/>
          </p:nvPr>
        </p:nvSpPr>
        <p:spPr/>
        <p:txBody>
          <a:bodyPr/>
          <a:lstStyle/>
          <a:p>
            <a:pPr>
              <a:defRPr/>
            </a:pPr>
            <a:fld id="{C635E6F3-1010-4DB1-8C7A-F3B0A0B4CF94}" type="datetime1">
              <a:rPr lang="en-US" sz="1200" smtClean="0"/>
              <a:t>2/22/2018</a:t>
            </a:fld>
            <a:endParaRPr lang="en-US" dirty="0"/>
          </a:p>
        </p:txBody>
      </p:sp>
      <p:sp>
        <p:nvSpPr>
          <p:cNvPr id="3" name="Footer Placeholder 2">
            <a:extLst>
              <a:ext uri="{FF2B5EF4-FFF2-40B4-BE49-F238E27FC236}">
                <a16:creationId xmlns:a16="http://schemas.microsoft.com/office/drawing/2014/main" id="{B7F9F94C-973C-4BEF-8A04-C160A62F18DB}"/>
              </a:ext>
            </a:extLst>
          </p:cNvPr>
          <p:cNvSpPr>
            <a:spLocks noGrp="1"/>
          </p:cNvSpPr>
          <p:nvPr>
            <p:ph type="ftr" sz="quarter" idx="11"/>
          </p:nvPr>
        </p:nvSpPr>
        <p:spPr>
          <a:xfrm>
            <a:off x="1137390" y="330369"/>
            <a:ext cx="5938836" cy="309201"/>
          </a:xfrm>
        </p:spPr>
        <p:txBody>
          <a:bodyPr/>
          <a:lstStyle/>
          <a:p>
            <a:pPr>
              <a:defRPr/>
            </a:pPr>
            <a:r>
              <a:rPr lang="en-US" sz="1200" dirty="0"/>
              <a:t>ICC Process Operations             ENGT-1320 Rev A</a:t>
            </a:r>
          </a:p>
        </p:txBody>
      </p:sp>
      <p:sp>
        <p:nvSpPr>
          <p:cNvPr id="69638" name="Slide Number Placeholder 3">
            <a:extLst>
              <a:ext uri="{FF2B5EF4-FFF2-40B4-BE49-F238E27FC236}">
                <a16:creationId xmlns:a16="http://schemas.microsoft.com/office/drawing/2014/main" id="{30D82465-CCE2-44F2-8AAD-E0192AB8B6D3}"/>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5C604046-7747-44A7-93CB-00524704ED9A}" type="slidenum">
              <a:rPr lang="en-US" altLang="en-US" smtClean="0">
                <a:solidFill>
                  <a:srgbClr val="B5A788"/>
                </a:solidFill>
                <a:latin typeface="Gill Sans MT" panose="020B0502020104020203" pitchFamily="34" charset="0"/>
              </a:rPr>
              <a:pPr/>
              <a:t>57</a:t>
            </a:fld>
            <a:endParaRPr lang="en-US" altLang="en-US">
              <a:solidFill>
                <a:srgbClr val="B5A788"/>
              </a:solidFill>
              <a:latin typeface="Gill Sans MT" panose="020B0502020104020203" pitchFamily="34" charset="0"/>
            </a:endParaRPr>
          </a:p>
        </p:txBody>
      </p:sp>
    </p:spTree>
    <p:extLst>
      <p:ext uri="{BB962C8B-B14F-4D97-AF65-F5344CB8AC3E}">
        <p14:creationId xmlns:p14="http://schemas.microsoft.com/office/powerpoint/2010/main" val="2790627062"/>
      </p:ext>
    </p:extLst>
  </p:cSld>
  <p:clrMapOvr>
    <a:masterClrMapping/>
  </p:clrMapOvr>
  <p:transition spd="med">
    <p:pull/>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1714" name="Rectangle 2">
            <a:extLst>
              <a:ext uri="{FF2B5EF4-FFF2-40B4-BE49-F238E27FC236}">
                <a16:creationId xmlns:a16="http://schemas.microsoft.com/office/drawing/2014/main" id="{F2C1DF39-BA82-4FA4-9AF1-6FA7CFF8CE28}"/>
              </a:ext>
            </a:extLst>
          </p:cNvPr>
          <p:cNvSpPr>
            <a:spLocks noGrp="1" noChangeArrowheads="1"/>
          </p:cNvSpPr>
          <p:nvPr>
            <p:ph type="title"/>
          </p:nvPr>
        </p:nvSpPr>
        <p:spPr>
          <a:xfrm>
            <a:off x="931973" y="886416"/>
            <a:ext cx="3622453" cy="503578"/>
          </a:xfrm>
        </p:spPr>
        <p:txBody>
          <a:bodyPr>
            <a:normAutofit fontScale="90000"/>
          </a:bodyPr>
          <a:lstStyle/>
          <a:p>
            <a:pPr>
              <a:defRPr/>
            </a:pPr>
            <a:r>
              <a:rPr lang="en-US" dirty="0">
                <a:solidFill>
                  <a:schemeClr val="tx2">
                    <a:satMod val="130000"/>
                  </a:schemeClr>
                </a:solidFill>
              </a:rPr>
              <a:t>Erosion - Corrosion</a:t>
            </a:r>
          </a:p>
        </p:txBody>
      </p:sp>
      <p:pic>
        <p:nvPicPr>
          <p:cNvPr id="67587" name="Picture 3" descr="erodedCE">
            <a:extLst>
              <a:ext uri="{FF2B5EF4-FFF2-40B4-BE49-F238E27FC236}">
                <a16:creationId xmlns:a16="http://schemas.microsoft.com/office/drawing/2014/main" id="{716FA06E-9633-478C-BCD2-788172CBA9C4}"/>
              </a:ext>
            </a:extLst>
          </p:cNvPr>
          <p:cNvPicPr>
            <a:picLocks noChangeAspect="1" noChangeArrowheads="1"/>
          </p:cNvPicPr>
          <p:nvPr/>
        </p:nvPicPr>
        <p:blipFill>
          <a:blip r:embed="rId3">
            <a:lum contrast="16000"/>
            <a:extLst>
              <a:ext uri="{28A0092B-C50C-407E-A947-70E740481C1C}">
                <a14:useLocalDpi xmlns:a14="http://schemas.microsoft.com/office/drawing/2010/main" val="0"/>
              </a:ext>
            </a:extLst>
          </a:blip>
          <a:srcRect/>
          <a:stretch>
            <a:fillRect/>
          </a:stretch>
        </p:blipFill>
        <p:spPr bwMode="auto">
          <a:xfrm>
            <a:off x="3950222" y="1389994"/>
            <a:ext cx="6237768" cy="4146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Date Placeholder 1">
            <a:extLst>
              <a:ext uri="{FF2B5EF4-FFF2-40B4-BE49-F238E27FC236}">
                <a16:creationId xmlns:a16="http://schemas.microsoft.com/office/drawing/2014/main" id="{455646E1-6B60-4BC4-8AF0-9182B149AC63}"/>
              </a:ext>
            </a:extLst>
          </p:cNvPr>
          <p:cNvSpPr>
            <a:spLocks noGrp="1"/>
          </p:cNvSpPr>
          <p:nvPr>
            <p:ph type="dt" sz="quarter" idx="10"/>
          </p:nvPr>
        </p:nvSpPr>
        <p:spPr/>
        <p:txBody>
          <a:bodyPr/>
          <a:lstStyle/>
          <a:p>
            <a:pPr>
              <a:defRPr/>
            </a:pPr>
            <a:fld id="{7C16E703-A88A-4156-A264-8FFA28788716}" type="datetime1">
              <a:rPr lang="en-US" sz="1200" smtClean="0"/>
              <a:t>2/22/2018</a:t>
            </a:fld>
            <a:endParaRPr lang="en-US" dirty="0"/>
          </a:p>
        </p:txBody>
      </p:sp>
      <p:sp>
        <p:nvSpPr>
          <p:cNvPr id="3" name="Footer Placeholder 2">
            <a:extLst>
              <a:ext uri="{FF2B5EF4-FFF2-40B4-BE49-F238E27FC236}">
                <a16:creationId xmlns:a16="http://schemas.microsoft.com/office/drawing/2014/main" id="{719B270F-FF7A-4ADC-922F-C16F5EBBF1B5}"/>
              </a:ext>
            </a:extLst>
          </p:cNvPr>
          <p:cNvSpPr>
            <a:spLocks noGrp="1"/>
          </p:cNvSpPr>
          <p:nvPr>
            <p:ph type="ftr" sz="quarter" idx="11"/>
          </p:nvPr>
        </p:nvSpPr>
        <p:spPr/>
        <p:txBody>
          <a:bodyPr/>
          <a:lstStyle/>
          <a:p>
            <a:pPr>
              <a:defRPr/>
            </a:pPr>
            <a:r>
              <a:rPr lang="en-US" sz="1200" dirty="0"/>
              <a:t>ICC Process Operations             ENGT-1320 Rev A</a:t>
            </a:r>
          </a:p>
        </p:txBody>
      </p:sp>
      <p:sp>
        <p:nvSpPr>
          <p:cNvPr id="67590" name="Slide Number Placeholder 3">
            <a:extLst>
              <a:ext uri="{FF2B5EF4-FFF2-40B4-BE49-F238E27FC236}">
                <a16:creationId xmlns:a16="http://schemas.microsoft.com/office/drawing/2014/main" id="{08A549E1-420E-4EC5-ACC8-F1C8CA29E50A}"/>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0A54982D-F800-45A1-BCAA-CC4617876930}" type="slidenum">
              <a:rPr lang="en-US" altLang="en-US" smtClean="0">
                <a:solidFill>
                  <a:srgbClr val="B5A788"/>
                </a:solidFill>
                <a:latin typeface="Gill Sans MT" panose="020B0502020104020203" pitchFamily="34" charset="0"/>
              </a:rPr>
              <a:pPr/>
              <a:t>58</a:t>
            </a:fld>
            <a:endParaRPr lang="en-US" altLang="en-US">
              <a:solidFill>
                <a:srgbClr val="B5A788"/>
              </a:solidFill>
              <a:latin typeface="Gill Sans MT" panose="020B0502020104020203" pitchFamily="34" charset="0"/>
            </a:endParaRPr>
          </a:p>
        </p:txBody>
      </p:sp>
    </p:spTree>
    <p:extLst>
      <p:ext uri="{BB962C8B-B14F-4D97-AF65-F5344CB8AC3E}">
        <p14:creationId xmlns:p14="http://schemas.microsoft.com/office/powerpoint/2010/main" val="774006573"/>
      </p:ext>
    </p:extLst>
  </p:cSld>
  <p:clrMapOvr>
    <a:masterClrMapping/>
  </p:clrMapOvr>
  <p:transition spd="med">
    <p:pull/>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BE613BD9-297E-4D63-9AD6-4D885EF39DC5}"/>
              </a:ext>
            </a:extLst>
          </p:cNvPr>
          <p:cNvSpPr>
            <a:spLocks noGrp="1" noChangeArrowheads="1"/>
          </p:cNvSpPr>
          <p:nvPr>
            <p:ph type="body" idx="1"/>
          </p:nvPr>
        </p:nvSpPr>
        <p:spPr>
          <a:xfrm>
            <a:off x="2590801" y="1524000"/>
            <a:ext cx="6964363" cy="4114800"/>
          </a:xfrm>
        </p:spPr>
        <p:txBody>
          <a:bodyPr vert="horz" lIns="92075" tIns="46038" rIns="92075" bIns="46038" rtlCol="0" anchor="t">
            <a:normAutofit/>
          </a:bodyPr>
          <a:lstStyle/>
          <a:p>
            <a:pPr marL="365760" indent="-283464">
              <a:lnSpc>
                <a:spcPct val="110000"/>
              </a:lnSpc>
              <a:buFont typeface="Wingdings 2"/>
              <a:buChar char=""/>
              <a:defRPr/>
            </a:pPr>
            <a:r>
              <a:rPr lang="en-US" dirty="0"/>
              <a:t>When erosion occurs the following happen:</a:t>
            </a:r>
          </a:p>
          <a:p>
            <a:pPr marL="640080" lvl="1" indent="-237744">
              <a:buFont typeface="Verdana"/>
              <a:buChar char="◦"/>
              <a:defRPr/>
            </a:pPr>
            <a:r>
              <a:rPr lang="en-US" dirty="0"/>
              <a:t>Damage</a:t>
            </a:r>
          </a:p>
          <a:p>
            <a:pPr marL="365760" indent="-283464">
              <a:buFont typeface="Wingdings 2"/>
              <a:buChar char=""/>
              <a:defRPr/>
            </a:pPr>
            <a:r>
              <a:rPr lang="en-US" dirty="0"/>
              <a:t>Erosion damage is a function of</a:t>
            </a:r>
          </a:p>
          <a:p>
            <a:pPr marL="640080" lvl="1" indent="-237744">
              <a:buFont typeface="Verdana"/>
              <a:buChar char="◦"/>
              <a:defRPr/>
            </a:pPr>
            <a:r>
              <a:rPr lang="en-US" dirty="0"/>
              <a:t>Intensity</a:t>
            </a:r>
          </a:p>
          <a:p>
            <a:pPr marL="1097280" lvl="2" indent="-237744">
              <a:buFont typeface="Verdana"/>
              <a:buChar char="◦"/>
              <a:defRPr/>
            </a:pPr>
            <a:r>
              <a:rPr lang="en-US" dirty="0"/>
              <a:t>Velocity, Hardness of particles, Quantity of particles.</a:t>
            </a:r>
          </a:p>
          <a:p>
            <a:pPr marL="640080" lvl="1" indent="-237744">
              <a:buFont typeface="Verdana"/>
              <a:buChar char="◦"/>
              <a:defRPr/>
            </a:pPr>
            <a:r>
              <a:rPr lang="en-US" dirty="0"/>
              <a:t>Materials of construction</a:t>
            </a:r>
          </a:p>
          <a:p>
            <a:pPr marL="640080" lvl="1" indent="-237744">
              <a:buFont typeface="Verdana"/>
              <a:buChar char="◦"/>
              <a:defRPr/>
            </a:pPr>
            <a:r>
              <a:rPr lang="en-US" dirty="0"/>
              <a:t>Time of exposure</a:t>
            </a:r>
          </a:p>
          <a:p>
            <a:pPr marL="640080" lvl="1" indent="-237744">
              <a:buFont typeface="Verdana"/>
              <a:buChar char="◦"/>
              <a:defRPr/>
            </a:pPr>
            <a:r>
              <a:rPr lang="en-US" dirty="0"/>
              <a:t>Quantity of flow</a:t>
            </a:r>
          </a:p>
          <a:p>
            <a:pPr marL="640080" lvl="1" indent="-237744">
              <a:buFont typeface="Verdana"/>
              <a:buChar char="◦"/>
              <a:defRPr/>
            </a:pPr>
            <a:r>
              <a:rPr lang="en-US" dirty="0"/>
              <a:t>Valve/Trim design</a:t>
            </a:r>
          </a:p>
        </p:txBody>
      </p:sp>
      <p:sp>
        <p:nvSpPr>
          <p:cNvPr id="27651" name="Rectangle 3">
            <a:extLst>
              <a:ext uri="{FF2B5EF4-FFF2-40B4-BE49-F238E27FC236}">
                <a16:creationId xmlns:a16="http://schemas.microsoft.com/office/drawing/2014/main" id="{A88B2A91-7A6C-4E89-9F01-BDA3619E157F}"/>
              </a:ext>
            </a:extLst>
          </p:cNvPr>
          <p:cNvSpPr>
            <a:spLocks noGrp="1" noChangeArrowheads="1"/>
          </p:cNvSpPr>
          <p:nvPr>
            <p:ph type="title"/>
          </p:nvPr>
        </p:nvSpPr>
        <p:spPr>
          <a:xfrm>
            <a:off x="1130270" y="953325"/>
            <a:ext cx="9603275" cy="503578"/>
          </a:xfrm>
        </p:spPr>
        <p:txBody>
          <a:bodyPr vert="horz" lIns="0" tIns="0" rIns="0" bIns="0" rtlCol="0" anchor="t">
            <a:normAutofit/>
          </a:bodyPr>
          <a:lstStyle/>
          <a:p>
            <a:pPr>
              <a:defRPr/>
            </a:pPr>
            <a:r>
              <a:rPr lang="en-US" dirty="0">
                <a:solidFill>
                  <a:schemeClr val="tx2">
                    <a:satMod val="130000"/>
                  </a:schemeClr>
                </a:solidFill>
              </a:rPr>
              <a:t>Erosion Damage</a:t>
            </a:r>
          </a:p>
        </p:txBody>
      </p:sp>
      <p:sp>
        <p:nvSpPr>
          <p:cNvPr id="2" name="Date Placeholder 1">
            <a:extLst>
              <a:ext uri="{FF2B5EF4-FFF2-40B4-BE49-F238E27FC236}">
                <a16:creationId xmlns:a16="http://schemas.microsoft.com/office/drawing/2014/main" id="{9B336D3C-F918-40C9-ADFA-A54EDC8FAF06}"/>
              </a:ext>
            </a:extLst>
          </p:cNvPr>
          <p:cNvSpPr>
            <a:spLocks noGrp="1"/>
          </p:cNvSpPr>
          <p:nvPr>
            <p:ph type="dt" sz="quarter" idx="10"/>
          </p:nvPr>
        </p:nvSpPr>
        <p:spPr/>
        <p:txBody>
          <a:bodyPr/>
          <a:lstStyle/>
          <a:p>
            <a:pPr>
              <a:defRPr/>
            </a:pPr>
            <a:fld id="{5E5A98EA-2220-4DAF-B0F2-4E3D0722A6E9}" type="datetime1">
              <a:rPr lang="en-US" smtClean="0"/>
              <a:t>2/22/2018</a:t>
            </a:fld>
            <a:endParaRPr lang="en-US"/>
          </a:p>
        </p:txBody>
      </p:sp>
      <p:sp>
        <p:nvSpPr>
          <p:cNvPr id="3" name="Footer Placeholder 2">
            <a:extLst>
              <a:ext uri="{FF2B5EF4-FFF2-40B4-BE49-F238E27FC236}">
                <a16:creationId xmlns:a16="http://schemas.microsoft.com/office/drawing/2014/main" id="{80457D32-8BE8-427F-B1A6-D2A1B8920C47}"/>
              </a:ext>
            </a:extLst>
          </p:cNvPr>
          <p:cNvSpPr>
            <a:spLocks noGrp="1"/>
          </p:cNvSpPr>
          <p:nvPr>
            <p:ph type="ftr" sz="quarter" idx="11"/>
          </p:nvPr>
        </p:nvSpPr>
        <p:spPr/>
        <p:txBody>
          <a:bodyPr/>
          <a:lstStyle/>
          <a:p>
            <a:pPr>
              <a:defRPr/>
            </a:pPr>
            <a:r>
              <a:rPr lang="en-US"/>
              <a:t>ICC Process Operations             ENGT-1320 Rev A</a:t>
            </a:r>
          </a:p>
        </p:txBody>
      </p:sp>
      <p:sp>
        <p:nvSpPr>
          <p:cNvPr id="56326" name="Slide Number Placeholder 3">
            <a:extLst>
              <a:ext uri="{FF2B5EF4-FFF2-40B4-BE49-F238E27FC236}">
                <a16:creationId xmlns:a16="http://schemas.microsoft.com/office/drawing/2014/main" id="{2B24FF81-280B-41B9-8468-3DBBC1593136}"/>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BDCA860-F5D9-4D06-B899-C6C872283560}" type="slidenum">
              <a:rPr lang="en-US" altLang="en-US" smtClean="0">
                <a:solidFill>
                  <a:srgbClr val="B5A788"/>
                </a:solidFill>
                <a:latin typeface="Gill Sans MT" panose="020B0502020104020203" pitchFamily="34" charset="0"/>
              </a:rPr>
              <a:pPr/>
              <a:t>59</a:t>
            </a:fld>
            <a:endParaRPr lang="en-US" altLang="en-US">
              <a:solidFill>
                <a:srgbClr val="B5A788"/>
              </a:solidFill>
              <a:latin typeface="Gill Sans MT" panose="020B0502020104020203" pitchFamily="34" charset="0"/>
            </a:endParaRPr>
          </a:p>
        </p:txBody>
      </p:sp>
    </p:spTree>
    <p:extLst>
      <p:ext uri="{BB962C8B-B14F-4D97-AF65-F5344CB8AC3E}">
        <p14:creationId xmlns:p14="http://schemas.microsoft.com/office/powerpoint/2010/main" val="134098967"/>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7890">
                                            <p:txEl>
                                              <p:pRg st="1" end="1"/>
                                            </p:txEl>
                                          </p:spTgt>
                                        </p:tgtEl>
                                        <p:attrNameLst>
                                          <p:attrName>style.visibility</p:attrName>
                                        </p:attrNameLst>
                                      </p:cBhvr>
                                      <p:to>
                                        <p:strVal val="visible"/>
                                      </p:to>
                                    </p:set>
                                    <p:animEffect transition="in" filter="barn(inVertical)">
                                      <p:cBhvr>
                                        <p:cTn id="7" dur="500"/>
                                        <p:tgtEl>
                                          <p:spTgt spid="3789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7890">
                                            <p:txEl>
                                              <p:pRg st="2" end="2"/>
                                            </p:txEl>
                                          </p:spTgt>
                                        </p:tgtEl>
                                        <p:attrNameLst>
                                          <p:attrName>style.visibility</p:attrName>
                                        </p:attrNameLst>
                                      </p:cBhvr>
                                      <p:to>
                                        <p:strVal val="visible"/>
                                      </p:to>
                                    </p:set>
                                    <p:animEffect transition="in" filter="wipe(down)">
                                      <p:cBhvr>
                                        <p:cTn id="12" dur="500"/>
                                        <p:tgtEl>
                                          <p:spTgt spid="3789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7890">
                                            <p:txEl>
                                              <p:pRg st="3" end="3"/>
                                            </p:txEl>
                                          </p:spTgt>
                                        </p:tgtEl>
                                        <p:attrNameLst>
                                          <p:attrName>style.visibility</p:attrName>
                                        </p:attrNameLst>
                                      </p:cBhvr>
                                      <p:to>
                                        <p:strVal val="visible"/>
                                      </p:to>
                                    </p:set>
                                    <p:animEffect transition="in" filter="circle(in)">
                                      <p:cBhvr>
                                        <p:cTn id="17" dur="2000"/>
                                        <p:tgtEl>
                                          <p:spTgt spid="37890">
                                            <p:txEl>
                                              <p:pRg st="3" end="3"/>
                                            </p:txEl>
                                          </p:spTgt>
                                        </p:tgtEl>
                                      </p:cBhvr>
                                    </p:animEffect>
                                  </p:childTnLst>
                                </p:cTn>
                              </p:par>
                              <p:par>
                                <p:cTn id="18" presetID="6" presetClass="entr" presetSubtype="16" fill="hold" nodeType="withEffect">
                                  <p:stCondLst>
                                    <p:cond delay="0"/>
                                  </p:stCondLst>
                                  <p:childTnLst>
                                    <p:set>
                                      <p:cBhvr>
                                        <p:cTn id="19" dur="1" fill="hold">
                                          <p:stCondLst>
                                            <p:cond delay="0"/>
                                          </p:stCondLst>
                                        </p:cTn>
                                        <p:tgtEl>
                                          <p:spTgt spid="37890">
                                            <p:txEl>
                                              <p:pRg st="4" end="4"/>
                                            </p:txEl>
                                          </p:spTgt>
                                        </p:tgtEl>
                                        <p:attrNameLst>
                                          <p:attrName>style.visibility</p:attrName>
                                        </p:attrNameLst>
                                      </p:cBhvr>
                                      <p:to>
                                        <p:strVal val="visible"/>
                                      </p:to>
                                    </p:set>
                                    <p:animEffect transition="in" filter="circle(in)">
                                      <p:cBhvr>
                                        <p:cTn id="20" dur="2000"/>
                                        <p:tgtEl>
                                          <p:spTgt spid="37890">
                                            <p:txEl>
                                              <p:pRg st="4" end="4"/>
                                            </p:txEl>
                                          </p:spTgt>
                                        </p:tgtEl>
                                      </p:cBhvr>
                                    </p:animEffect>
                                  </p:childTnLst>
                                </p:cTn>
                              </p:par>
                              <p:par>
                                <p:cTn id="21" presetID="6" presetClass="entr" presetSubtype="16" fill="hold" nodeType="withEffect">
                                  <p:stCondLst>
                                    <p:cond delay="0"/>
                                  </p:stCondLst>
                                  <p:childTnLst>
                                    <p:set>
                                      <p:cBhvr>
                                        <p:cTn id="22" dur="1" fill="hold">
                                          <p:stCondLst>
                                            <p:cond delay="0"/>
                                          </p:stCondLst>
                                        </p:cTn>
                                        <p:tgtEl>
                                          <p:spTgt spid="37890">
                                            <p:txEl>
                                              <p:pRg st="5" end="5"/>
                                            </p:txEl>
                                          </p:spTgt>
                                        </p:tgtEl>
                                        <p:attrNameLst>
                                          <p:attrName>style.visibility</p:attrName>
                                        </p:attrNameLst>
                                      </p:cBhvr>
                                      <p:to>
                                        <p:strVal val="visible"/>
                                      </p:to>
                                    </p:set>
                                    <p:animEffect transition="in" filter="circle(in)">
                                      <p:cBhvr>
                                        <p:cTn id="23" dur="2000"/>
                                        <p:tgtEl>
                                          <p:spTgt spid="37890">
                                            <p:txEl>
                                              <p:pRg st="5" end="5"/>
                                            </p:txEl>
                                          </p:spTgt>
                                        </p:tgtEl>
                                      </p:cBhvr>
                                    </p:animEffect>
                                  </p:childTnLst>
                                </p:cTn>
                              </p:par>
                              <p:par>
                                <p:cTn id="24" presetID="6" presetClass="entr" presetSubtype="16" fill="hold" nodeType="withEffect">
                                  <p:stCondLst>
                                    <p:cond delay="0"/>
                                  </p:stCondLst>
                                  <p:childTnLst>
                                    <p:set>
                                      <p:cBhvr>
                                        <p:cTn id="25" dur="1" fill="hold">
                                          <p:stCondLst>
                                            <p:cond delay="0"/>
                                          </p:stCondLst>
                                        </p:cTn>
                                        <p:tgtEl>
                                          <p:spTgt spid="37890">
                                            <p:txEl>
                                              <p:pRg st="6" end="6"/>
                                            </p:txEl>
                                          </p:spTgt>
                                        </p:tgtEl>
                                        <p:attrNameLst>
                                          <p:attrName>style.visibility</p:attrName>
                                        </p:attrNameLst>
                                      </p:cBhvr>
                                      <p:to>
                                        <p:strVal val="visible"/>
                                      </p:to>
                                    </p:set>
                                    <p:animEffect transition="in" filter="circle(in)">
                                      <p:cBhvr>
                                        <p:cTn id="26" dur="2000"/>
                                        <p:tgtEl>
                                          <p:spTgt spid="37890">
                                            <p:txEl>
                                              <p:pRg st="6" end="6"/>
                                            </p:txEl>
                                          </p:spTgt>
                                        </p:tgtEl>
                                      </p:cBhvr>
                                    </p:animEffect>
                                  </p:childTnLst>
                                </p:cTn>
                              </p:par>
                              <p:par>
                                <p:cTn id="27" presetID="6" presetClass="entr" presetSubtype="16" fill="hold" nodeType="withEffect">
                                  <p:stCondLst>
                                    <p:cond delay="0"/>
                                  </p:stCondLst>
                                  <p:childTnLst>
                                    <p:set>
                                      <p:cBhvr>
                                        <p:cTn id="28" dur="1" fill="hold">
                                          <p:stCondLst>
                                            <p:cond delay="0"/>
                                          </p:stCondLst>
                                        </p:cTn>
                                        <p:tgtEl>
                                          <p:spTgt spid="37890">
                                            <p:txEl>
                                              <p:pRg st="7" end="7"/>
                                            </p:txEl>
                                          </p:spTgt>
                                        </p:tgtEl>
                                        <p:attrNameLst>
                                          <p:attrName>style.visibility</p:attrName>
                                        </p:attrNameLst>
                                      </p:cBhvr>
                                      <p:to>
                                        <p:strVal val="visible"/>
                                      </p:to>
                                    </p:set>
                                    <p:animEffect transition="in" filter="circle(in)">
                                      <p:cBhvr>
                                        <p:cTn id="29" dur="2000"/>
                                        <p:tgtEl>
                                          <p:spTgt spid="37890">
                                            <p:txEl>
                                              <p:pRg st="7" end="7"/>
                                            </p:txEl>
                                          </p:spTgt>
                                        </p:tgtEl>
                                      </p:cBhvr>
                                    </p:animEffect>
                                  </p:childTnLst>
                                </p:cTn>
                              </p:par>
                              <p:par>
                                <p:cTn id="30" presetID="6" presetClass="entr" presetSubtype="16" fill="hold" nodeType="withEffect">
                                  <p:stCondLst>
                                    <p:cond delay="0"/>
                                  </p:stCondLst>
                                  <p:childTnLst>
                                    <p:set>
                                      <p:cBhvr>
                                        <p:cTn id="31" dur="1" fill="hold">
                                          <p:stCondLst>
                                            <p:cond delay="0"/>
                                          </p:stCondLst>
                                        </p:cTn>
                                        <p:tgtEl>
                                          <p:spTgt spid="37890">
                                            <p:txEl>
                                              <p:pRg st="8" end="8"/>
                                            </p:txEl>
                                          </p:spTgt>
                                        </p:tgtEl>
                                        <p:attrNameLst>
                                          <p:attrName>style.visibility</p:attrName>
                                        </p:attrNameLst>
                                      </p:cBhvr>
                                      <p:to>
                                        <p:strVal val="visible"/>
                                      </p:to>
                                    </p:set>
                                    <p:animEffect transition="in" filter="circle(in)">
                                      <p:cBhvr>
                                        <p:cTn id="32" dur="2000"/>
                                        <p:tgtEl>
                                          <p:spTgt spid="37890">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150153-EF78-404F-AB08-AB1D2785261D}"/>
              </a:ext>
            </a:extLst>
          </p:cNvPr>
          <p:cNvSpPr>
            <a:spLocks noGrp="1"/>
          </p:cNvSpPr>
          <p:nvPr>
            <p:ph type="title"/>
          </p:nvPr>
        </p:nvSpPr>
        <p:spPr/>
        <p:txBody>
          <a:bodyPr/>
          <a:lstStyle/>
          <a:p>
            <a:r>
              <a:rPr lang="en-US" dirty="0">
                <a:solidFill>
                  <a:schemeClr val="tx2">
                    <a:satMod val="130000"/>
                  </a:schemeClr>
                </a:solidFill>
              </a:rPr>
              <a:t>Basic Control Valve Types – First Segregation</a:t>
            </a:r>
            <a:endParaRPr lang="en-US" dirty="0"/>
          </a:p>
        </p:txBody>
      </p:sp>
      <p:sp>
        <p:nvSpPr>
          <p:cNvPr id="3" name="Content Placeholder 2">
            <a:extLst>
              <a:ext uri="{FF2B5EF4-FFF2-40B4-BE49-F238E27FC236}">
                <a16:creationId xmlns:a16="http://schemas.microsoft.com/office/drawing/2014/main" id="{42013594-4AFD-4156-93AE-776CAE418223}"/>
              </a:ext>
            </a:extLst>
          </p:cNvPr>
          <p:cNvSpPr>
            <a:spLocks noGrp="1"/>
          </p:cNvSpPr>
          <p:nvPr>
            <p:ph idx="1"/>
          </p:nvPr>
        </p:nvSpPr>
        <p:spPr>
          <a:xfrm>
            <a:off x="1130270" y="1656523"/>
            <a:ext cx="9232929" cy="658374"/>
          </a:xfrm>
        </p:spPr>
        <p:txBody>
          <a:bodyPr>
            <a:normAutofit/>
          </a:bodyPr>
          <a:lstStyle/>
          <a:p>
            <a:r>
              <a:rPr lang="en-US" sz="2400" dirty="0"/>
              <a:t>Sliding Stem					Rotary</a:t>
            </a:r>
          </a:p>
        </p:txBody>
      </p:sp>
      <p:sp>
        <p:nvSpPr>
          <p:cNvPr id="4" name="Date Placeholder 3">
            <a:extLst>
              <a:ext uri="{FF2B5EF4-FFF2-40B4-BE49-F238E27FC236}">
                <a16:creationId xmlns:a16="http://schemas.microsoft.com/office/drawing/2014/main" id="{CE44A1CC-BD9E-4A62-9D21-FCCA11528A53}"/>
              </a:ext>
            </a:extLst>
          </p:cNvPr>
          <p:cNvSpPr>
            <a:spLocks noGrp="1"/>
          </p:cNvSpPr>
          <p:nvPr>
            <p:ph type="dt" sz="half" idx="10"/>
          </p:nvPr>
        </p:nvSpPr>
        <p:spPr/>
        <p:txBody>
          <a:bodyPr/>
          <a:lstStyle/>
          <a:p>
            <a:fld id="{34F54084-388D-4D39-83AE-A17F4131F833}" type="datetime1">
              <a:rPr lang="en-US" smtClean="0"/>
              <a:t>2/22/2018</a:t>
            </a:fld>
            <a:endParaRPr lang="en-US" dirty="0"/>
          </a:p>
        </p:txBody>
      </p:sp>
      <p:sp>
        <p:nvSpPr>
          <p:cNvPr id="5" name="Footer Placeholder 4">
            <a:extLst>
              <a:ext uri="{FF2B5EF4-FFF2-40B4-BE49-F238E27FC236}">
                <a16:creationId xmlns:a16="http://schemas.microsoft.com/office/drawing/2014/main" id="{10DB5891-EA62-4410-9B7F-4E065F119B03}"/>
              </a:ext>
            </a:extLst>
          </p:cNvPr>
          <p:cNvSpPr>
            <a:spLocks noGrp="1"/>
          </p:cNvSpPr>
          <p:nvPr>
            <p:ph type="ftr" sz="quarter" idx="11"/>
          </p:nvPr>
        </p:nvSpPr>
        <p:spPr/>
        <p:txBody>
          <a:bodyPr/>
          <a:lstStyle/>
          <a:p>
            <a:r>
              <a:rPr lang="en-US"/>
              <a:t>ICC Process Operations             ENGT-1320 Rev A</a:t>
            </a:r>
            <a:endParaRPr lang="en-US" dirty="0"/>
          </a:p>
        </p:txBody>
      </p:sp>
      <p:sp>
        <p:nvSpPr>
          <p:cNvPr id="6" name="Slide Number Placeholder 5">
            <a:extLst>
              <a:ext uri="{FF2B5EF4-FFF2-40B4-BE49-F238E27FC236}">
                <a16:creationId xmlns:a16="http://schemas.microsoft.com/office/drawing/2014/main" id="{B68312AD-C3D8-45D9-A7D1-46BBDD15C0A7}"/>
              </a:ext>
            </a:extLst>
          </p:cNvPr>
          <p:cNvSpPr>
            <a:spLocks noGrp="1"/>
          </p:cNvSpPr>
          <p:nvPr>
            <p:ph type="sldNum" sz="quarter" idx="12"/>
          </p:nvPr>
        </p:nvSpPr>
        <p:spPr/>
        <p:txBody>
          <a:bodyPr/>
          <a:lstStyle/>
          <a:p>
            <a:fld id="{6D22F896-40B5-4ADD-8801-0D06FADFA095}" type="slidenum">
              <a:rPr lang="en-US" smtClean="0"/>
              <a:t>6</a:t>
            </a:fld>
            <a:endParaRPr lang="en-US" dirty="0"/>
          </a:p>
        </p:txBody>
      </p:sp>
      <p:pic>
        <p:nvPicPr>
          <p:cNvPr id="7" name="Picture 4" descr="http://mtndocs.mt.na.emersonprocess.com/groups/public_valvesprodlit/documents/images/w9276.jpg.jpg">
            <a:extLst>
              <a:ext uri="{FF2B5EF4-FFF2-40B4-BE49-F238E27FC236}">
                <a16:creationId xmlns:a16="http://schemas.microsoft.com/office/drawing/2014/main" id="{49E86CF4-9664-4DBF-B0C6-E0E956A45C9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1980" y="2314897"/>
            <a:ext cx="2286000" cy="318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6" descr="http://mtndocs.mt.na.emersonprocess.com/groups/public_valvesprodlit/documents/images/w9486.jpg">
            <a:extLst>
              <a:ext uri="{FF2B5EF4-FFF2-40B4-BE49-F238E27FC236}">
                <a16:creationId xmlns:a16="http://schemas.microsoft.com/office/drawing/2014/main" id="{F9B04C91-9CD6-45C3-9940-8503589E1F9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0800000">
            <a:off x="5857879" y="2793492"/>
            <a:ext cx="3735388" cy="204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85109322"/>
      </p:ext>
    </p:extLst>
  </p:cSld>
  <p:clrMapOvr>
    <a:masterClrMapping/>
  </p:clrMapOvr>
  <p:transition spd="slow">
    <p:push dir="u"/>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2">
            <a:extLst>
              <a:ext uri="{FF2B5EF4-FFF2-40B4-BE49-F238E27FC236}">
                <a16:creationId xmlns:a16="http://schemas.microsoft.com/office/drawing/2014/main" id="{DE71BC27-D4DD-4C79-B081-3B745AAE2DB9}"/>
              </a:ext>
            </a:extLst>
          </p:cNvPr>
          <p:cNvSpPr>
            <a:spLocks noGrp="1" noChangeArrowheads="1"/>
          </p:cNvSpPr>
          <p:nvPr>
            <p:ph type="title"/>
          </p:nvPr>
        </p:nvSpPr>
        <p:spPr>
          <a:xfrm>
            <a:off x="1316665" y="1145615"/>
            <a:ext cx="4395980" cy="607864"/>
          </a:xfrm>
        </p:spPr>
        <p:txBody>
          <a:bodyPr/>
          <a:lstStyle/>
          <a:p>
            <a:pPr>
              <a:defRPr/>
            </a:pPr>
            <a:r>
              <a:rPr lang="en-US" dirty="0">
                <a:solidFill>
                  <a:schemeClr val="tx2">
                    <a:satMod val="130000"/>
                  </a:schemeClr>
                </a:solidFill>
              </a:rPr>
              <a:t>Control Valve Noise</a:t>
            </a:r>
          </a:p>
        </p:txBody>
      </p:sp>
      <p:sp>
        <p:nvSpPr>
          <p:cNvPr id="76803" name="Rectangle 3">
            <a:extLst>
              <a:ext uri="{FF2B5EF4-FFF2-40B4-BE49-F238E27FC236}">
                <a16:creationId xmlns:a16="http://schemas.microsoft.com/office/drawing/2014/main" id="{18D23FF7-7BB6-4BA8-AECA-4FE8204444B5}"/>
              </a:ext>
            </a:extLst>
          </p:cNvPr>
          <p:cNvSpPr>
            <a:spLocks noGrp="1"/>
          </p:cNvSpPr>
          <p:nvPr>
            <p:ph type="body" idx="1"/>
          </p:nvPr>
        </p:nvSpPr>
        <p:spPr>
          <a:xfrm>
            <a:off x="2514600" y="2133600"/>
            <a:ext cx="7772400" cy="3246438"/>
          </a:xfrm>
        </p:spPr>
        <p:txBody>
          <a:bodyPr/>
          <a:lstStyle/>
          <a:p>
            <a:pPr eaLnBrk="1" hangingPunct="1"/>
            <a:r>
              <a:rPr lang="en-US" altLang="en-US" sz="2400"/>
              <a:t>Control Valves are typically sized for &lt; 85 dBA.  An SPL above 110 dBA* is not recommended since high vibration levels can result, which can lead to severe damage to the valve, actuator, instrumentation, and downstream piping.</a:t>
            </a:r>
          </a:p>
          <a:p>
            <a:pPr eaLnBrk="1" hangingPunct="1"/>
            <a:r>
              <a:rPr lang="en-US" altLang="en-US" sz="2400"/>
              <a:t>Based on calculation with STD schedule pipe</a:t>
            </a:r>
          </a:p>
        </p:txBody>
      </p:sp>
      <p:sp>
        <p:nvSpPr>
          <p:cNvPr id="2" name="Date Placeholder 1">
            <a:extLst>
              <a:ext uri="{FF2B5EF4-FFF2-40B4-BE49-F238E27FC236}">
                <a16:creationId xmlns:a16="http://schemas.microsoft.com/office/drawing/2014/main" id="{5BC3BF64-4BE5-4C61-BD5C-7E2CCBDAFD56}"/>
              </a:ext>
            </a:extLst>
          </p:cNvPr>
          <p:cNvSpPr>
            <a:spLocks noGrp="1"/>
          </p:cNvSpPr>
          <p:nvPr>
            <p:ph type="dt" sz="quarter" idx="10"/>
          </p:nvPr>
        </p:nvSpPr>
        <p:spPr/>
        <p:txBody>
          <a:bodyPr/>
          <a:lstStyle/>
          <a:p>
            <a:pPr>
              <a:defRPr/>
            </a:pPr>
            <a:fld id="{4DB64CF4-3BB5-481D-A0E9-7D09B42EB737}" type="datetime1">
              <a:rPr lang="en-US" smtClean="0"/>
              <a:t>2/22/2018</a:t>
            </a:fld>
            <a:endParaRPr lang="en-US"/>
          </a:p>
        </p:txBody>
      </p:sp>
      <p:sp>
        <p:nvSpPr>
          <p:cNvPr id="3" name="Footer Placeholder 2">
            <a:extLst>
              <a:ext uri="{FF2B5EF4-FFF2-40B4-BE49-F238E27FC236}">
                <a16:creationId xmlns:a16="http://schemas.microsoft.com/office/drawing/2014/main" id="{832BFF1C-A7C4-4D0B-8EB1-A719B21F3AC6}"/>
              </a:ext>
            </a:extLst>
          </p:cNvPr>
          <p:cNvSpPr>
            <a:spLocks noGrp="1"/>
          </p:cNvSpPr>
          <p:nvPr>
            <p:ph type="ftr" sz="quarter" idx="11"/>
          </p:nvPr>
        </p:nvSpPr>
        <p:spPr/>
        <p:txBody>
          <a:bodyPr/>
          <a:lstStyle/>
          <a:p>
            <a:pPr>
              <a:defRPr/>
            </a:pPr>
            <a:r>
              <a:rPr lang="en-US"/>
              <a:t>ICC Process Operations             ENGT-1320 Rev A</a:t>
            </a:r>
          </a:p>
        </p:txBody>
      </p:sp>
      <p:sp>
        <p:nvSpPr>
          <p:cNvPr id="76806" name="Slide Number Placeholder 3">
            <a:extLst>
              <a:ext uri="{FF2B5EF4-FFF2-40B4-BE49-F238E27FC236}">
                <a16:creationId xmlns:a16="http://schemas.microsoft.com/office/drawing/2014/main" id="{F3DCAF0C-199A-40E1-A94A-D31A4E05E0B2}"/>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33DDC7C-2776-4ACB-B5C8-D885CBC777B3}" type="slidenum">
              <a:rPr lang="en-US" altLang="en-US" smtClean="0">
                <a:solidFill>
                  <a:srgbClr val="B5A788"/>
                </a:solidFill>
                <a:latin typeface="Gill Sans MT" panose="020B0502020104020203" pitchFamily="34" charset="0"/>
              </a:rPr>
              <a:pPr/>
              <a:t>60</a:t>
            </a:fld>
            <a:endParaRPr lang="en-US" altLang="en-US">
              <a:solidFill>
                <a:srgbClr val="B5A788"/>
              </a:solidFill>
              <a:latin typeface="Gill Sans MT" panose="020B0502020104020203" pitchFamily="34" charset="0"/>
            </a:endParaRPr>
          </a:p>
        </p:txBody>
      </p:sp>
    </p:spTree>
    <p:extLst>
      <p:ext uri="{BB962C8B-B14F-4D97-AF65-F5344CB8AC3E}">
        <p14:creationId xmlns:p14="http://schemas.microsoft.com/office/powerpoint/2010/main" val="1501804059"/>
      </p:ext>
    </p:extLst>
  </p:cSld>
  <p:clrMapOvr>
    <a:masterClrMapping/>
  </p:clrMapOvr>
  <p:transition spd="med">
    <p:pull/>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2">
            <a:extLst>
              <a:ext uri="{FF2B5EF4-FFF2-40B4-BE49-F238E27FC236}">
                <a16:creationId xmlns:a16="http://schemas.microsoft.com/office/drawing/2014/main" id="{2DC4668C-A827-4B41-A5EB-5A7DCF548A6E}"/>
              </a:ext>
            </a:extLst>
          </p:cNvPr>
          <p:cNvSpPr>
            <a:spLocks noGrp="1" noChangeArrowheads="1"/>
          </p:cNvSpPr>
          <p:nvPr>
            <p:ph type="title"/>
          </p:nvPr>
        </p:nvSpPr>
        <p:spPr/>
        <p:txBody>
          <a:bodyPr/>
          <a:lstStyle/>
          <a:p>
            <a:pPr>
              <a:defRPr/>
            </a:pPr>
            <a:r>
              <a:rPr lang="en-US">
                <a:solidFill>
                  <a:schemeClr val="tx2">
                    <a:satMod val="130000"/>
                  </a:schemeClr>
                </a:solidFill>
              </a:rPr>
              <a:t>Typical Sound Pressure Levels</a:t>
            </a:r>
          </a:p>
        </p:txBody>
      </p:sp>
      <p:sp>
        <p:nvSpPr>
          <p:cNvPr id="77827" name="Rectangle 3">
            <a:extLst>
              <a:ext uri="{FF2B5EF4-FFF2-40B4-BE49-F238E27FC236}">
                <a16:creationId xmlns:a16="http://schemas.microsoft.com/office/drawing/2014/main" id="{CB4F3450-E08E-46C5-BF84-83730FBCA1CD}"/>
              </a:ext>
            </a:extLst>
          </p:cNvPr>
          <p:cNvSpPr>
            <a:spLocks noGrp="1"/>
          </p:cNvSpPr>
          <p:nvPr>
            <p:ph type="body" idx="1"/>
          </p:nvPr>
        </p:nvSpPr>
        <p:spPr>
          <a:xfrm>
            <a:off x="2514600" y="1524000"/>
            <a:ext cx="8077200" cy="3739116"/>
          </a:xfrm>
        </p:spPr>
        <p:txBody>
          <a:bodyPr/>
          <a:lstStyle/>
          <a:p>
            <a:pPr lvl="1" eaLnBrk="1" hangingPunct="1"/>
            <a:r>
              <a:rPr lang="en-US" altLang="en-US" dirty="0"/>
              <a:t>Quiet Residence		-	50   </a:t>
            </a:r>
            <a:r>
              <a:rPr lang="en-US" altLang="en-US" dirty="0" err="1"/>
              <a:t>dBA</a:t>
            </a:r>
            <a:endParaRPr lang="en-US" altLang="en-US" dirty="0"/>
          </a:p>
          <a:p>
            <a:pPr lvl="1" eaLnBrk="1" hangingPunct="1"/>
            <a:r>
              <a:rPr lang="en-US" altLang="en-US" dirty="0"/>
              <a:t>Conversation		-	60   </a:t>
            </a:r>
            <a:r>
              <a:rPr lang="en-US" altLang="en-US" dirty="0" err="1"/>
              <a:t>dBA</a:t>
            </a:r>
            <a:endParaRPr lang="en-US" altLang="en-US" dirty="0"/>
          </a:p>
          <a:p>
            <a:pPr lvl="1" eaLnBrk="1" hangingPunct="1"/>
            <a:r>
              <a:rPr lang="en-US" altLang="en-US" dirty="0"/>
              <a:t>Vacuum cleaner @ 10 ft	-	70   </a:t>
            </a:r>
            <a:r>
              <a:rPr lang="en-US" altLang="en-US" dirty="0" err="1"/>
              <a:t>dBA</a:t>
            </a:r>
            <a:endParaRPr lang="en-US" altLang="en-US" dirty="0"/>
          </a:p>
          <a:p>
            <a:pPr lvl="1" eaLnBrk="1" hangingPunct="1"/>
            <a:r>
              <a:rPr lang="en-US" altLang="en-US" dirty="0"/>
              <a:t>Heavy Street Traffic	-	90   </a:t>
            </a:r>
            <a:r>
              <a:rPr lang="en-US" altLang="en-US" dirty="0" err="1"/>
              <a:t>dBA</a:t>
            </a:r>
            <a:endParaRPr lang="en-US" altLang="en-US" dirty="0"/>
          </a:p>
          <a:p>
            <a:pPr lvl="1" eaLnBrk="1" hangingPunct="1"/>
            <a:r>
              <a:rPr lang="en-US" altLang="en-US" dirty="0"/>
              <a:t>Jack Hammer		-	100 </a:t>
            </a:r>
            <a:r>
              <a:rPr lang="en-US" altLang="en-US" dirty="0" err="1"/>
              <a:t>dBA</a:t>
            </a:r>
            <a:endParaRPr lang="en-US" altLang="en-US" dirty="0"/>
          </a:p>
          <a:p>
            <a:pPr lvl="1" eaLnBrk="1" hangingPunct="1"/>
            <a:r>
              <a:rPr lang="en-US" altLang="en-US" dirty="0"/>
              <a:t>Jet Airplane @ 200 ft	-	120 </a:t>
            </a:r>
            <a:r>
              <a:rPr lang="en-US" altLang="en-US" dirty="0" err="1"/>
              <a:t>dBA</a:t>
            </a:r>
            <a:endParaRPr lang="en-US" altLang="en-US" dirty="0"/>
          </a:p>
          <a:p>
            <a:pPr lvl="1" eaLnBrk="1" hangingPunct="1"/>
            <a:r>
              <a:rPr lang="en-US" altLang="en-US" dirty="0"/>
              <a:t>Threshold of Pain		-	140 </a:t>
            </a:r>
            <a:r>
              <a:rPr lang="en-US" altLang="en-US" dirty="0" err="1"/>
              <a:t>dBA</a:t>
            </a:r>
            <a:endParaRPr lang="en-US" altLang="en-US" dirty="0"/>
          </a:p>
        </p:txBody>
      </p:sp>
      <p:sp>
        <p:nvSpPr>
          <p:cNvPr id="2" name="Date Placeholder 1">
            <a:extLst>
              <a:ext uri="{FF2B5EF4-FFF2-40B4-BE49-F238E27FC236}">
                <a16:creationId xmlns:a16="http://schemas.microsoft.com/office/drawing/2014/main" id="{8D6F3AF8-1AE9-4C31-A7EE-03243C0B12BE}"/>
              </a:ext>
            </a:extLst>
          </p:cNvPr>
          <p:cNvSpPr>
            <a:spLocks noGrp="1"/>
          </p:cNvSpPr>
          <p:nvPr>
            <p:ph type="dt" sz="quarter" idx="10"/>
          </p:nvPr>
        </p:nvSpPr>
        <p:spPr/>
        <p:txBody>
          <a:bodyPr/>
          <a:lstStyle/>
          <a:p>
            <a:pPr>
              <a:defRPr/>
            </a:pPr>
            <a:fld id="{AD7BE239-9A30-47C7-93BB-EEB42612DC0C}" type="datetime1">
              <a:rPr lang="en-US" smtClean="0"/>
              <a:t>2/22/2018</a:t>
            </a:fld>
            <a:endParaRPr lang="en-US"/>
          </a:p>
        </p:txBody>
      </p:sp>
      <p:sp>
        <p:nvSpPr>
          <p:cNvPr id="3" name="Footer Placeholder 2">
            <a:extLst>
              <a:ext uri="{FF2B5EF4-FFF2-40B4-BE49-F238E27FC236}">
                <a16:creationId xmlns:a16="http://schemas.microsoft.com/office/drawing/2014/main" id="{67389827-67C8-426E-BCF1-A5725AA45E21}"/>
              </a:ext>
            </a:extLst>
          </p:cNvPr>
          <p:cNvSpPr>
            <a:spLocks noGrp="1"/>
          </p:cNvSpPr>
          <p:nvPr>
            <p:ph type="ftr" sz="quarter" idx="11"/>
          </p:nvPr>
        </p:nvSpPr>
        <p:spPr/>
        <p:txBody>
          <a:bodyPr/>
          <a:lstStyle/>
          <a:p>
            <a:pPr>
              <a:defRPr/>
            </a:pPr>
            <a:r>
              <a:rPr lang="en-US"/>
              <a:t>ICC Process Operations             ENGT-1320 Rev A</a:t>
            </a:r>
          </a:p>
        </p:txBody>
      </p:sp>
      <p:sp>
        <p:nvSpPr>
          <p:cNvPr id="77830" name="Slide Number Placeholder 3">
            <a:extLst>
              <a:ext uri="{FF2B5EF4-FFF2-40B4-BE49-F238E27FC236}">
                <a16:creationId xmlns:a16="http://schemas.microsoft.com/office/drawing/2014/main" id="{FBE1100E-22C5-4059-B35E-C698704DA795}"/>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6AD601A4-5742-4FF4-BF90-B636C6361BF2}" type="slidenum">
              <a:rPr lang="en-US" altLang="en-US" smtClean="0">
                <a:solidFill>
                  <a:srgbClr val="B5A788"/>
                </a:solidFill>
                <a:latin typeface="Gill Sans MT" panose="020B0502020104020203" pitchFamily="34" charset="0"/>
              </a:rPr>
              <a:pPr/>
              <a:t>61</a:t>
            </a:fld>
            <a:endParaRPr lang="en-US" altLang="en-US">
              <a:solidFill>
                <a:srgbClr val="B5A788"/>
              </a:solidFill>
              <a:latin typeface="Gill Sans MT" panose="020B0502020104020203" pitchFamily="34" charset="0"/>
            </a:endParaRPr>
          </a:p>
        </p:txBody>
      </p:sp>
    </p:spTree>
    <p:extLst>
      <p:ext uri="{BB962C8B-B14F-4D97-AF65-F5344CB8AC3E}">
        <p14:creationId xmlns:p14="http://schemas.microsoft.com/office/powerpoint/2010/main" val="2384175955"/>
      </p:ext>
    </p:extLst>
  </p:cSld>
  <p:clrMapOvr>
    <a:masterClrMapping/>
  </p:clrMapOvr>
  <p:transition spd="med">
    <p:pull/>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Rectangle 2">
            <a:extLst>
              <a:ext uri="{FF2B5EF4-FFF2-40B4-BE49-F238E27FC236}">
                <a16:creationId xmlns:a16="http://schemas.microsoft.com/office/drawing/2014/main" id="{BA75DA85-763D-449D-90CA-C39A06DAD47C}"/>
              </a:ext>
            </a:extLst>
          </p:cNvPr>
          <p:cNvSpPr>
            <a:spLocks noGrp="1" noChangeArrowheads="1"/>
          </p:cNvSpPr>
          <p:nvPr>
            <p:ph type="title"/>
          </p:nvPr>
        </p:nvSpPr>
        <p:spPr>
          <a:xfrm>
            <a:off x="1130270" y="962722"/>
            <a:ext cx="8153400" cy="635000"/>
          </a:xfrm>
        </p:spPr>
        <p:txBody>
          <a:bodyPr>
            <a:normAutofit/>
          </a:bodyPr>
          <a:lstStyle/>
          <a:p>
            <a:pPr>
              <a:defRPr/>
            </a:pPr>
            <a:r>
              <a:rPr lang="en-US" dirty="0">
                <a:solidFill>
                  <a:schemeClr val="tx2">
                    <a:satMod val="130000"/>
                  </a:schemeClr>
                </a:solidFill>
              </a:rPr>
              <a:t>Noise Treatment Methods</a:t>
            </a:r>
          </a:p>
        </p:txBody>
      </p:sp>
      <p:sp>
        <p:nvSpPr>
          <p:cNvPr id="78851" name="Rectangle 3">
            <a:extLst>
              <a:ext uri="{FF2B5EF4-FFF2-40B4-BE49-F238E27FC236}">
                <a16:creationId xmlns:a16="http://schemas.microsoft.com/office/drawing/2014/main" id="{766A58EF-FFEC-49FC-815B-BC985AA2AD97}"/>
              </a:ext>
            </a:extLst>
          </p:cNvPr>
          <p:cNvSpPr>
            <a:spLocks noGrp="1"/>
          </p:cNvSpPr>
          <p:nvPr>
            <p:ph type="body" idx="1"/>
          </p:nvPr>
        </p:nvSpPr>
        <p:spPr>
          <a:xfrm>
            <a:off x="3434316" y="1600200"/>
            <a:ext cx="6852684" cy="4088219"/>
          </a:xfrm>
        </p:spPr>
        <p:txBody>
          <a:bodyPr/>
          <a:lstStyle/>
          <a:p>
            <a:pPr eaLnBrk="1" hangingPunct="1"/>
            <a:r>
              <a:rPr lang="en-US" altLang="en-US" sz="2400"/>
              <a:t>1.) Source Methods</a:t>
            </a:r>
          </a:p>
          <a:p>
            <a:pPr lvl="1" eaLnBrk="1" hangingPunct="1"/>
            <a:r>
              <a:rPr lang="en-US" altLang="en-US" sz="2400"/>
              <a:t>Reduce actual amount of acoustic energy present.</a:t>
            </a:r>
          </a:p>
          <a:p>
            <a:pPr eaLnBrk="1" hangingPunct="1"/>
            <a:r>
              <a:rPr lang="en-US" altLang="en-US" sz="2400"/>
              <a:t>2.) Path Methods</a:t>
            </a:r>
          </a:p>
          <a:p>
            <a:pPr lvl="1" eaLnBrk="1" hangingPunct="1"/>
            <a:r>
              <a:rPr lang="en-US" altLang="en-US" sz="2400"/>
              <a:t>“Masking” methods (i.e. insulation, pipe wall thickness, etc…)</a:t>
            </a:r>
          </a:p>
          <a:p>
            <a:pPr lvl="1" eaLnBrk="1" hangingPunct="1"/>
            <a:r>
              <a:rPr lang="en-US" altLang="en-US" sz="2400"/>
              <a:t>Do not use when excessive vibration is expected.</a:t>
            </a:r>
          </a:p>
          <a:p>
            <a:pPr lvl="1" eaLnBrk="1" hangingPunct="1"/>
            <a:endParaRPr lang="en-US" altLang="en-US" sz="2400"/>
          </a:p>
        </p:txBody>
      </p:sp>
      <p:sp>
        <p:nvSpPr>
          <p:cNvPr id="2" name="Date Placeholder 1">
            <a:extLst>
              <a:ext uri="{FF2B5EF4-FFF2-40B4-BE49-F238E27FC236}">
                <a16:creationId xmlns:a16="http://schemas.microsoft.com/office/drawing/2014/main" id="{194A79B6-85AC-4CC4-AAA2-B62AE7B8BA5C}"/>
              </a:ext>
            </a:extLst>
          </p:cNvPr>
          <p:cNvSpPr>
            <a:spLocks noGrp="1"/>
          </p:cNvSpPr>
          <p:nvPr>
            <p:ph type="dt" sz="quarter" idx="10"/>
          </p:nvPr>
        </p:nvSpPr>
        <p:spPr/>
        <p:txBody>
          <a:bodyPr/>
          <a:lstStyle/>
          <a:p>
            <a:pPr>
              <a:defRPr/>
            </a:pPr>
            <a:fld id="{E2BBE52B-9A04-486B-875A-DBF528DBC9D4}" type="datetime1">
              <a:rPr lang="en-US" smtClean="0"/>
              <a:t>2/22/2018</a:t>
            </a:fld>
            <a:endParaRPr lang="en-US"/>
          </a:p>
        </p:txBody>
      </p:sp>
      <p:sp>
        <p:nvSpPr>
          <p:cNvPr id="3" name="Footer Placeholder 2">
            <a:extLst>
              <a:ext uri="{FF2B5EF4-FFF2-40B4-BE49-F238E27FC236}">
                <a16:creationId xmlns:a16="http://schemas.microsoft.com/office/drawing/2014/main" id="{E0A53BE8-3BA0-43DB-9A3E-544BBB789126}"/>
              </a:ext>
            </a:extLst>
          </p:cNvPr>
          <p:cNvSpPr>
            <a:spLocks noGrp="1"/>
          </p:cNvSpPr>
          <p:nvPr>
            <p:ph type="ftr" sz="quarter" idx="11"/>
          </p:nvPr>
        </p:nvSpPr>
        <p:spPr/>
        <p:txBody>
          <a:bodyPr/>
          <a:lstStyle/>
          <a:p>
            <a:pPr>
              <a:defRPr/>
            </a:pPr>
            <a:r>
              <a:rPr lang="en-US"/>
              <a:t>ICC Process Operations             ENGT-1320 Rev A</a:t>
            </a:r>
          </a:p>
        </p:txBody>
      </p:sp>
      <p:sp>
        <p:nvSpPr>
          <p:cNvPr id="78854" name="Slide Number Placeholder 3">
            <a:extLst>
              <a:ext uri="{FF2B5EF4-FFF2-40B4-BE49-F238E27FC236}">
                <a16:creationId xmlns:a16="http://schemas.microsoft.com/office/drawing/2014/main" id="{1C7EE9E4-2055-456A-BAA1-004B7169ABB0}"/>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68D2BEF2-C304-4F4C-8536-9185BF32520B}" type="slidenum">
              <a:rPr lang="en-US" altLang="en-US" smtClean="0">
                <a:solidFill>
                  <a:srgbClr val="B5A788"/>
                </a:solidFill>
                <a:latin typeface="Gill Sans MT" panose="020B0502020104020203" pitchFamily="34" charset="0"/>
              </a:rPr>
              <a:pPr/>
              <a:t>62</a:t>
            </a:fld>
            <a:endParaRPr lang="en-US" altLang="en-US">
              <a:solidFill>
                <a:srgbClr val="B5A788"/>
              </a:solidFill>
              <a:latin typeface="Gill Sans MT" panose="020B0502020104020203" pitchFamily="34" charset="0"/>
            </a:endParaRPr>
          </a:p>
        </p:txBody>
      </p:sp>
    </p:spTree>
    <p:extLst>
      <p:ext uri="{BB962C8B-B14F-4D97-AF65-F5344CB8AC3E}">
        <p14:creationId xmlns:p14="http://schemas.microsoft.com/office/powerpoint/2010/main" val="3161847211"/>
      </p:ext>
    </p:extLst>
  </p:cSld>
  <p:clrMapOvr>
    <a:masterClrMapping/>
  </p:clrMapOvr>
  <p:transition spd="med">
    <p:pull/>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C98881-0F61-4976-A2F9-12CB8898E48C}"/>
              </a:ext>
            </a:extLst>
          </p:cNvPr>
          <p:cNvSpPr>
            <a:spLocks noGrp="1"/>
          </p:cNvSpPr>
          <p:nvPr>
            <p:ph type="title"/>
          </p:nvPr>
        </p:nvSpPr>
        <p:spPr>
          <a:xfrm>
            <a:off x="1131052" y="958037"/>
            <a:ext cx="9605635" cy="764437"/>
          </a:xfrm>
        </p:spPr>
        <p:txBody>
          <a:bodyPr/>
          <a:lstStyle/>
          <a:p>
            <a:r>
              <a:rPr lang="en-US" dirty="0"/>
              <a:t>Operator Valve Considerations</a:t>
            </a:r>
          </a:p>
        </p:txBody>
      </p:sp>
      <p:sp>
        <p:nvSpPr>
          <p:cNvPr id="3" name="Content Placeholder 2">
            <a:extLst>
              <a:ext uri="{FF2B5EF4-FFF2-40B4-BE49-F238E27FC236}">
                <a16:creationId xmlns:a16="http://schemas.microsoft.com/office/drawing/2014/main" id="{D8F1A1DB-4C45-4069-9173-87C6522F5003}"/>
              </a:ext>
            </a:extLst>
          </p:cNvPr>
          <p:cNvSpPr>
            <a:spLocks noGrp="1"/>
          </p:cNvSpPr>
          <p:nvPr>
            <p:ph sz="half" idx="1"/>
          </p:nvPr>
        </p:nvSpPr>
        <p:spPr>
          <a:xfrm>
            <a:off x="1860698" y="2165621"/>
            <a:ext cx="3913620" cy="3293852"/>
          </a:xfrm>
        </p:spPr>
        <p:txBody>
          <a:bodyPr>
            <a:normAutofit lnSpcReduction="10000"/>
          </a:bodyPr>
          <a:lstStyle/>
          <a:p>
            <a:r>
              <a:rPr lang="en-US" dirty="0"/>
              <a:t>Wear &amp; Tear</a:t>
            </a:r>
          </a:p>
          <a:p>
            <a:r>
              <a:rPr lang="en-US" dirty="0"/>
              <a:t>Poor Performance</a:t>
            </a:r>
          </a:p>
          <a:p>
            <a:pPr lvl="1"/>
            <a:r>
              <a:rPr lang="en-US" dirty="0" err="1"/>
              <a:t>Stiction</a:t>
            </a:r>
            <a:endParaRPr lang="en-US" dirty="0"/>
          </a:p>
          <a:p>
            <a:pPr lvl="1"/>
            <a:r>
              <a:rPr lang="en-US" dirty="0"/>
              <a:t>Backlash</a:t>
            </a:r>
          </a:p>
          <a:p>
            <a:pPr lvl="1"/>
            <a:r>
              <a:rPr lang="en-US" dirty="0"/>
              <a:t>Sluggish</a:t>
            </a:r>
          </a:p>
          <a:p>
            <a:pPr lvl="1"/>
            <a:endParaRPr lang="en-US" dirty="0"/>
          </a:p>
          <a:p>
            <a:endParaRPr lang="en-US" dirty="0"/>
          </a:p>
        </p:txBody>
      </p:sp>
      <p:sp>
        <p:nvSpPr>
          <p:cNvPr id="4" name="Content Placeholder 3">
            <a:extLst>
              <a:ext uri="{FF2B5EF4-FFF2-40B4-BE49-F238E27FC236}">
                <a16:creationId xmlns:a16="http://schemas.microsoft.com/office/drawing/2014/main" id="{D7693145-8D91-458A-BD06-4C54F1F25C15}"/>
              </a:ext>
            </a:extLst>
          </p:cNvPr>
          <p:cNvSpPr>
            <a:spLocks noGrp="1"/>
          </p:cNvSpPr>
          <p:nvPr>
            <p:ph sz="half" idx="2"/>
          </p:nvPr>
        </p:nvSpPr>
        <p:spPr/>
        <p:txBody>
          <a:bodyPr>
            <a:normAutofit lnSpcReduction="10000"/>
          </a:bodyPr>
          <a:lstStyle/>
          <a:p>
            <a:r>
              <a:rPr lang="en-US" dirty="0"/>
              <a:t>Air Supply Issues</a:t>
            </a:r>
          </a:p>
          <a:p>
            <a:pPr lvl="1"/>
            <a:r>
              <a:rPr lang="en-US" dirty="0"/>
              <a:t>Leaks</a:t>
            </a:r>
          </a:p>
          <a:p>
            <a:pPr lvl="1"/>
            <a:r>
              <a:rPr lang="en-US" dirty="0"/>
              <a:t>Dirt</a:t>
            </a:r>
          </a:p>
          <a:p>
            <a:pPr lvl="1"/>
            <a:r>
              <a:rPr lang="en-US" dirty="0"/>
              <a:t>Moisture</a:t>
            </a:r>
          </a:p>
          <a:p>
            <a:pPr lvl="1"/>
            <a:r>
              <a:rPr lang="en-US" dirty="0"/>
              <a:t>Low Pressure</a:t>
            </a:r>
          </a:p>
          <a:p>
            <a:r>
              <a:rPr lang="en-US" dirty="0"/>
              <a:t>Leaks</a:t>
            </a:r>
          </a:p>
          <a:p>
            <a:pPr lvl="1"/>
            <a:r>
              <a:rPr lang="en-US" dirty="0"/>
              <a:t>Internal</a:t>
            </a:r>
          </a:p>
          <a:p>
            <a:pPr lvl="1"/>
            <a:r>
              <a:rPr lang="en-US" dirty="0"/>
              <a:t>External</a:t>
            </a:r>
          </a:p>
          <a:p>
            <a:pPr lvl="1"/>
            <a:endParaRPr lang="en-US" dirty="0"/>
          </a:p>
          <a:p>
            <a:endParaRPr lang="en-US" dirty="0"/>
          </a:p>
        </p:txBody>
      </p:sp>
      <p:sp>
        <p:nvSpPr>
          <p:cNvPr id="5" name="Date Placeholder 4">
            <a:extLst>
              <a:ext uri="{FF2B5EF4-FFF2-40B4-BE49-F238E27FC236}">
                <a16:creationId xmlns:a16="http://schemas.microsoft.com/office/drawing/2014/main" id="{F1B46903-C4CA-491A-A0EE-C633B41C5BAF}"/>
              </a:ext>
            </a:extLst>
          </p:cNvPr>
          <p:cNvSpPr>
            <a:spLocks noGrp="1"/>
          </p:cNvSpPr>
          <p:nvPr>
            <p:ph type="dt" sz="half" idx="10"/>
          </p:nvPr>
        </p:nvSpPr>
        <p:spPr/>
        <p:txBody>
          <a:bodyPr/>
          <a:lstStyle/>
          <a:p>
            <a:fld id="{95C7A321-8C13-4576-818C-05440422D6E2}" type="datetime1">
              <a:rPr lang="en-US" smtClean="0"/>
              <a:t>2/22/2018</a:t>
            </a:fld>
            <a:endParaRPr lang="en-US" dirty="0"/>
          </a:p>
        </p:txBody>
      </p:sp>
      <p:sp>
        <p:nvSpPr>
          <p:cNvPr id="6" name="Footer Placeholder 5">
            <a:extLst>
              <a:ext uri="{FF2B5EF4-FFF2-40B4-BE49-F238E27FC236}">
                <a16:creationId xmlns:a16="http://schemas.microsoft.com/office/drawing/2014/main" id="{FA20A61F-EB17-40CD-A7D1-9318CDAA7F23}"/>
              </a:ext>
            </a:extLst>
          </p:cNvPr>
          <p:cNvSpPr>
            <a:spLocks noGrp="1"/>
          </p:cNvSpPr>
          <p:nvPr>
            <p:ph type="ftr" sz="quarter" idx="11"/>
          </p:nvPr>
        </p:nvSpPr>
        <p:spPr/>
        <p:txBody>
          <a:bodyPr/>
          <a:lstStyle/>
          <a:p>
            <a:r>
              <a:rPr lang="en-US"/>
              <a:t>ICC Process Operations             ENGT-1320 Rev A</a:t>
            </a:r>
            <a:endParaRPr lang="en-US" dirty="0"/>
          </a:p>
        </p:txBody>
      </p:sp>
      <p:sp>
        <p:nvSpPr>
          <p:cNvPr id="7" name="Slide Number Placeholder 6">
            <a:extLst>
              <a:ext uri="{FF2B5EF4-FFF2-40B4-BE49-F238E27FC236}">
                <a16:creationId xmlns:a16="http://schemas.microsoft.com/office/drawing/2014/main" id="{F643E0B2-8CEF-4CE7-BE38-16A74D56244F}"/>
              </a:ext>
            </a:extLst>
          </p:cNvPr>
          <p:cNvSpPr>
            <a:spLocks noGrp="1"/>
          </p:cNvSpPr>
          <p:nvPr>
            <p:ph type="sldNum" sz="quarter" idx="12"/>
          </p:nvPr>
        </p:nvSpPr>
        <p:spPr/>
        <p:txBody>
          <a:bodyPr/>
          <a:lstStyle/>
          <a:p>
            <a:fld id="{6D22F896-40B5-4ADD-8801-0D06FADFA095}" type="slidenum">
              <a:rPr lang="en-US" smtClean="0"/>
              <a:t>63</a:t>
            </a:fld>
            <a:endParaRPr lang="en-US" dirty="0"/>
          </a:p>
        </p:txBody>
      </p:sp>
    </p:spTree>
    <p:extLst>
      <p:ext uri="{BB962C8B-B14F-4D97-AF65-F5344CB8AC3E}">
        <p14:creationId xmlns:p14="http://schemas.microsoft.com/office/powerpoint/2010/main" val="1888572949"/>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par>
                                <p:cTn id="13" presetID="16" presetClass="entr" presetSubtype="21"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arn(inVertical)">
                                      <p:cBhvr>
                                        <p:cTn id="15" dur="500"/>
                                        <p:tgtEl>
                                          <p:spTgt spid="3">
                                            <p:txEl>
                                              <p:pRg st="2" end="2"/>
                                            </p:txEl>
                                          </p:spTgt>
                                        </p:tgtEl>
                                      </p:cBhvr>
                                    </p:animEffect>
                                  </p:childTnLst>
                                </p:cTn>
                              </p:par>
                              <p:par>
                                <p:cTn id="16" presetID="16" presetClass="entr" presetSubtype="21"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arn(inVertical)">
                                      <p:cBhvr>
                                        <p:cTn id="18" dur="500"/>
                                        <p:tgtEl>
                                          <p:spTgt spid="3">
                                            <p:txEl>
                                              <p:pRg st="3" end="3"/>
                                            </p:txEl>
                                          </p:spTgt>
                                        </p:tgtEl>
                                      </p:cBhvr>
                                    </p:animEffect>
                                  </p:childTnLst>
                                </p:cTn>
                              </p:par>
                              <p:par>
                                <p:cTn id="19" presetID="16" presetClass="entr" presetSubtype="21"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barn(inVertical)">
                                      <p:cBhvr>
                                        <p:cTn id="21" dur="500"/>
                                        <p:tgtEl>
                                          <p:spTgt spid="3">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4">
                                            <p:txEl>
                                              <p:pRg st="0" end="0"/>
                                            </p:txEl>
                                          </p:spTgt>
                                        </p:tgtEl>
                                        <p:attrNameLst>
                                          <p:attrName>style.visibility</p:attrName>
                                        </p:attrNameLst>
                                      </p:cBhvr>
                                      <p:to>
                                        <p:strVal val="visible"/>
                                      </p:to>
                                    </p:set>
                                    <p:animEffect transition="in" filter="barn(inVertical)">
                                      <p:cBhvr>
                                        <p:cTn id="26" dur="500"/>
                                        <p:tgtEl>
                                          <p:spTgt spid="4">
                                            <p:txEl>
                                              <p:pRg st="0" end="0"/>
                                            </p:txEl>
                                          </p:spTgt>
                                        </p:tgtEl>
                                      </p:cBhvr>
                                    </p:animEffect>
                                  </p:childTnLst>
                                </p:cTn>
                              </p:par>
                              <p:par>
                                <p:cTn id="27" presetID="16" presetClass="entr" presetSubtype="21" fill="hold" nodeType="withEffect">
                                  <p:stCondLst>
                                    <p:cond delay="0"/>
                                  </p:stCondLst>
                                  <p:childTnLst>
                                    <p:set>
                                      <p:cBhvr>
                                        <p:cTn id="28" dur="1" fill="hold">
                                          <p:stCondLst>
                                            <p:cond delay="0"/>
                                          </p:stCondLst>
                                        </p:cTn>
                                        <p:tgtEl>
                                          <p:spTgt spid="4">
                                            <p:txEl>
                                              <p:pRg st="1" end="1"/>
                                            </p:txEl>
                                          </p:spTgt>
                                        </p:tgtEl>
                                        <p:attrNameLst>
                                          <p:attrName>style.visibility</p:attrName>
                                        </p:attrNameLst>
                                      </p:cBhvr>
                                      <p:to>
                                        <p:strVal val="visible"/>
                                      </p:to>
                                    </p:set>
                                    <p:animEffect transition="in" filter="barn(inVertical)">
                                      <p:cBhvr>
                                        <p:cTn id="29" dur="500"/>
                                        <p:tgtEl>
                                          <p:spTgt spid="4">
                                            <p:txEl>
                                              <p:pRg st="1" end="1"/>
                                            </p:txEl>
                                          </p:spTgt>
                                        </p:tgtEl>
                                      </p:cBhvr>
                                    </p:animEffect>
                                  </p:childTnLst>
                                </p:cTn>
                              </p:par>
                              <p:par>
                                <p:cTn id="30" presetID="16" presetClass="entr" presetSubtype="21" fill="hold" nodeType="withEffect">
                                  <p:stCondLst>
                                    <p:cond delay="0"/>
                                  </p:stCondLst>
                                  <p:childTnLst>
                                    <p:set>
                                      <p:cBhvr>
                                        <p:cTn id="31" dur="1" fill="hold">
                                          <p:stCondLst>
                                            <p:cond delay="0"/>
                                          </p:stCondLst>
                                        </p:cTn>
                                        <p:tgtEl>
                                          <p:spTgt spid="4">
                                            <p:txEl>
                                              <p:pRg st="2" end="2"/>
                                            </p:txEl>
                                          </p:spTgt>
                                        </p:tgtEl>
                                        <p:attrNameLst>
                                          <p:attrName>style.visibility</p:attrName>
                                        </p:attrNameLst>
                                      </p:cBhvr>
                                      <p:to>
                                        <p:strVal val="visible"/>
                                      </p:to>
                                    </p:set>
                                    <p:animEffect transition="in" filter="barn(inVertical)">
                                      <p:cBhvr>
                                        <p:cTn id="32" dur="500"/>
                                        <p:tgtEl>
                                          <p:spTgt spid="4">
                                            <p:txEl>
                                              <p:pRg st="2" end="2"/>
                                            </p:txEl>
                                          </p:spTgt>
                                        </p:tgtEl>
                                      </p:cBhvr>
                                    </p:animEffect>
                                  </p:childTnLst>
                                </p:cTn>
                              </p:par>
                              <p:par>
                                <p:cTn id="33" presetID="16" presetClass="entr" presetSubtype="21" fill="hold" nodeType="withEffect">
                                  <p:stCondLst>
                                    <p:cond delay="0"/>
                                  </p:stCondLst>
                                  <p:childTnLst>
                                    <p:set>
                                      <p:cBhvr>
                                        <p:cTn id="34" dur="1" fill="hold">
                                          <p:stCondLst>
                                            <p:cond delay="0"/>
                                          </p:stCondLst>
                                        </p:cTn>
                                        <p:tgtEl>
                                          <p:spTgt spid="4">
                                            <p:txEl>
                                              <p:pRg st="3" end="3"/>
                                            </p:txEl>
                                          </p:spTgt>
                                        </p:tgtEl>
                                        <p:attrNameLst>
                                          <p:attrName>style.visibility</p:attrName>
                                        </p:attrNameLst>
                                      </p:cBhvr>
                                      <p:to>
                                        <p:strVal val="visible"/>
                                      </p:to>
                                    </p:set>
                                    <p:animEffect transition="in" filter="barn(inVertical)">
                                      <p:cBhvr>
                                        <p:cTn id="35" dur="500"/>
                                        <p:tgtEl>
                                          <p:spTgt spid="4">
                                            <p:txEl>
                                              <p:pRg st="3" end="3"/>
                                            </p:txEl>
                                          </p:spTgt>
                                        </p:tgtEl>
                                      </p:cBhvr>
                                    </p:animEffect>
                                  </p:childTnLst>
                                </p:cTn>
                              </p:par>
                              <p:par>
                                <p:cTn id="36" presetID="16" presetClass="entr" presetSubtype="21" fill="hold" nodeType="withEffect">
                                  <p:stCondLst>
                                    <p:cond delay="0"/>
                                  </p:stCondLst>
                                  <p:childTnLst>
                                    <p:set>
                                      <p:cBhvr>
                                        <p:cTn id="37" dur="1" fill="hold">
                                          <p:stCondLst>
                                            <p:cond delay="0"/>
                                          </p:stCondLst>
                                        </p:cTn>
                                        <p:tgtEl>
                                          <p:spTgt spid="4">
                                            <p:txEl>
                                              <p:pRg st="4" end="4"/>
                                            </p:txEl>
                                          </p:spTgt>
                                        </p:tgtEl>
                                        <p:attrNameLst>
                                          <p:attrName>style.visibility</p:attrName>
                                        </p:attrNameLst>
                                      </p:cBhvr>
                                      <p:to>
                                        <p:strVal val="visible"/>
                                      </p:to>
                                    </p:set>
                                    <p:animEffect transition="in" filter="barn(inVertical)">
                                      <p:cBhvr>
                                        <p:cTn id="38" dur="500"/>
                                        <p:tgtEl>
                                          <p:spTgt spid="4">
                                            <p:txEl>
                                              <p:pRg st="4" end="4"/>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nodeType="clickEffect">
                                  <p:stCondLst>
                                    <p:cond delay="0"/>
                                  </p:stCondLst>
                                  <p:childTnLst>
                                    <p:set>
                                      <p:cBhvr>
                                        <p:cTn id="42" dur="1" fill="hold">
                                          <p:stCondLst>
                                            <p:cond delay="0"/>
                                          </p:stCondLst>
                                        </p:cTn>
                                        <p:tgtEl>
                                          <p:spTgt spid="4">
                                            <p:txEl>
                                              <p:pRg st="5" end="5"/>
                                            </p:txEl>
                                          </p:spTgt>
                                        </p:tgtEl>
                                        <p:attrNameLst>
                                          <p:attrName>style.visibility</p:attrName>
                                        </p:attrNameLst>
                                      </p:cBhvr>
                                      <p:to>
                                        <p:strVal val="visible"/>
                                      </p:to>
                                    </p:set>
                                    <p:animEffect transition="in" filter="barn(inVertical)">
                                      <p:cBhvr>
                                        <p:cTn id="43" dur="500"/>
                                        <p:tgtEl>
                                          <p:spTgt spid="4">
                                            <p:txEl>
                                              <p:pRg st="5" end="5"/>
                                            </p:txEl>
                                          </p:spTgt>
                                        </p:tgtEl>
                                      </p:cBhvr>
                                    </p:animEffect>
                                  </p:childTnLst>
                                </p:cTn>
                              </p:par>
                              <p:par>
                                <p:cTn id="44" presetID="16" presetClass="entr" presetSubtype="21" fill="hold" nodeType="withEffect">
                                  <p:stCondLst>
                                    <p:cond delay="0"/>
                                  </p:stCondLst>
                                  <p:childTnLst>
                                    <p:set>
                                      <p:cBhvr>
                                        <p:cTn id="45" dur="1" fill="hold">
                                          <p:stCondLst>
                                            <p:cond delay="0"/>
                                          </p:stCondLst>
                                        </p:cTn>
                                        <p:tgtEl>
                                          <p:spTgt spid="4">
                                            <p:txEl>
                                              <p:pRg st="6" end="6"/>
                                            </p:txEl>
                                          </p:spTgt>
                                        </p:tgtEl>
                                        <p:attrNameLst>
                                          <p:attrName>style.visibility</p:attrName>
                                        </p:attrNameLst>
                                      </p:cBhvr>
                                      <p:to>
                                        <p:strVal val="visible"/>
                                      </p:to>
                                    </p:set>
                                    <p:animEffect transition="in" filter="barn(inVertical)">
                                      <p:cBhvr>
                                        <p:cTn id="46" dur="500"/>
                                        <p:tgtEl>
                                          <p:spTgt spid="4">
                                            <p:txEl>
                                              <p:pRg st="6" end="6"/>
                                            </p:txEl>
                                          </p:spTgt>
                                        </p:tgtEl>
                                      </p:cBhvr>
                                    </p:animEffect>
                                  </p:childTnLst>
                                </p:cTn>
                              </p:par>
                              <p:par>
                                <p:cTn id="47" presetID="16" presetClass="entr" presetSubtype="21" fill="hold" nodeType="withEffect">
                                  <p:stCondLst>
                                    <p:cond delay="0"/>
                                  </p:stCondLst>
                                  <p:childTnLst>
                                    <p:set>
                                      <p:cBhvr>
                                        <p:cTn id="48" dur="1" fill="hold">
                                          <p:stCondLst>
                                            <p:cond delay="0"/>
                                          </p:stCondLst>
                                        </p:cTn>
                                        <p:tgtEl>
                                          <p:spTgt spid="4">
                                            <p:txEl>
                                              <p:pRg st="7" end="7"/>
                                            </p:txEl>
                                          </p:spTgt>
                                        </p:tgtEl>
                                        <p:attrNameLst>
                                          <p:attrName>style.visibility</p:attrName>
                                        </p:attrNameLst>
                                      </p:cBhvr>
                                      <p:to>
                                        <p:strVal val="visible"/>
                                      </p:to>
                                    </p:set>
                                    <p:animEffect transition="in" filter="barn(inVertical)">
                                      <p:cBhvr>
                                        <p:cTn id="49"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4A94D-EA9C-4FFE-BABA-34DF8AFAFFD1}"/>
              </a:ext>
            </a:extLst>
          </p:cNvPr>
          <p:cNvSpPr>
            <a:spLocks noGrp="1"/>
          </p:cNvSpPr>
          <p:nvPr>
            <p:ph type="title"/>
          </p:nvPr>
        </p:nvSpPr>
        <p:spPr/>
        <p:txBody>
          <a:bodyPr/>
          <a:lstStyle/>
          <a:p>
            <a:r>
              <a:rPr lang="en-US" dirty="0">
                <a:solidFill>
                  <a:schemeClr val="tx2">
                    <a:satMod val="130000"/>
                  </a:schemeClr>
                </a:solidFill>
              </a:rPr>
              <a:t>General Purpose (Utility) Sliding Stem</a:t>
            </a:r>
            <a:endParaRPr lang="en-US" dirty="0"/>
          </a:p>
        </p:txBody>
      </p:sp>
      <p:sp>
        <p:nvSpPr>
          <p:cNvPr id="4" name="Date Placeholder 3">
            <a:extLst>
              <a:ext uri="{FF2B5EF4-FFF2-40B4-BE49-F238E27FC236}">
                <a16:creationId xmlns:a16="http://schemas.microsoft.com/office/drawing/2014/main" id="{0053ABA4-E5D5-46CD-A5D2-83162061D66B}"/>
              </a:ext>
            </a:extLst>
          </p:cNvPr>
          <p:cNvSpPr>
            <a:spLocks noGrp="1"/>
          </p:cNvSpPr>
          <p:nvPr>
            <p:ph type="dt" sz="half" idx="10"/>
          </p:nvPr>
        </p:nvSpPr>
        <p:spPr/>
        <p:txBody>
          <a:bodyPr/>
          <a:lstStyle/>
          <a:p>
            <a:fld id="{4D773E52-3051-405B-9FB9-DD01F42356EF}" type="datetime1">
              <a:rPr lang="en-US" smtClean="0"/>
              <a:t>2/22/2018</a:t>
            </a:fld>
            <a:endParaRPr lang="en-US" dirty="0"/>
          </a:p>
        </p:txBody>
      </p:sp>
      <p:sp>
        <p:nvSpPr>
          <p:cNvPr id="5" name="Footer Placeholder 4">
            <a:extLst>
              <a:ext uri="{FF2B5EF4-FFF2-40B4-BE49-F238E27FC236}">
                <a16:creationId xmlns:a16="http://schemas.microsoft.com/office/drawing/2014/main" id="{120EB71D-A603-4086-923B-5213491CE340}"/>
              </a:ext>
            </a:extLst>
          </p:cNvPr>
          <p:cNvSpPr>
            <a:spLocks noGrp="1"/>
          </p:cNvSpPr>
          <p:nvPr>
            <p:ph type="ftr" sz="quarter" idx="11"/>
          </p:nvPr>
        </p:nvSpPr>
        <p:spPr/>
        <p:txBody>
          <a:bodyPr/>
          <a:lstStyle/>
          <a:p>
            <a:r>
              <a:rPr lang="en-US"/>
              <a:t>ICC Process Operations             ENGT-1320 Rev A</a:t>
            </a:r>
            <a:endParaRPr lang="en-US" dirty="0"/>
          </a:p>
        </p:txBody>
      </p:sp>
      <p:sp>
        <p:nvSpPr>
          <p:cNvPr id="6" name="Slide Number Placeholder 5">
            <a:extLst>
              <a:ext uri="{FF2B5EF4-FFF2-40B4-BE49-F238E27FC236}">
                <a16:creationId xmlns:a16="http://schemas.microsoft.com/office/drawing/2014/main" id="{787BC557-B326-4123-AF2C-FE1622031117}"/>
              </a:ext>
            </a:extLst>
          </p:cNvPr>
          <p:cNvSpPr>
            <a:spLocks noGrp="1"/>
          </p:cNvSpPr>
          <p:nvPr>
            <p:ph type="sldNum" sz="quarter" idx="12"/>
          </p:nvPr>
        </p:nvSpPr>
        <p:spPr/>
        <p:txBody>
          <a:bodyPr/>
          <a:lstStyle/>
          <a:p>
            <a:fld id="{6D22F896-40B5-4ADD-8801-0D06FADFA095}" type="slidenum">
              <a:rPr lang="en-US" smtClean="0"/>
              <a:t>7</a:t>
            </a:fld>
            <a:endParaRPr lang="en-US" dirty="0"/>
          </a:p>
        </p:txBody>
      </p:sp>
      <p:pic>
        <p:nvPicPr>
          <p:cNvPr id="7" name="Picture 2" descr="http://mtndocs.mt.na.emersonprocess.com/groups/public_valvesprodlit/documents/images/w9511.jpg">
            <a:extLst>
              <a:ext uri="{FF2B5EF4-FFF2-40B4-BE49-F238E27FC236}">
                <a16:creationId xmlns:a16="http://schemas.microsoft.com/office/drawing/2014/main" id="{D454C6EE-4001-482F-A4B0-8CD7FBC8A5A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87757" y="1851788"/>
            <a:ext cx="2438400" cy="325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
            <a:extLst>
              <a:ext uri="{FF2B5EF4-FFF2-40B4-BE49-F238E27FC236}">
                <a16:creationId xmlns:a16="http://schemas.microsoft.com/office/drawing/2014/main" id="{2587427E-646D-481E-BBE4-2DE31212BA5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6757" y="1470788"/>
            <a:ext cx="2600325" cy="443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21647317"/>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2BFCFD-81E0-4349-BA11-CB17943FAA25}"/>
              </a:ext>
            </a:extLst>
          </p:cNvPr>
          <p:cNvSpPr>
            <a:spLocks noGrp="1"/>
          </p:cNvSpPr>
          <p:nvPr>
            <p:ph type="title"/>
          </p:nvPr>
        </p:nvSpPr>
        <p:spPr/>
        <p:txBody>
          <a:bodyPr/>
          <a:lstStyle/>
          <a:p>
            <a:r>
              <a:rPr lang="en-US" dirty="0">
                <a:solidFill>
                  <a:schemeClr val="tx2">
                    <a:satMod val="130000"/>
                  </a:schemeClr>
                </a:solidFill>
              </a:rPr>
              <a:t>Heavy Duty Sliding Stem</a:t>
            </a:r>
            <a:endParaRPr lang="en-US" dirty="0"/>
          </a:p>
        </p:txBody>
      </p:sp>
      <p:sp>
        <p:nvSpPr>
          <p:cNvPr id="4" name="Date Placeholder 3">
            <a:extLst>
              <a:ext uri="{FF2B5EF4-FFF2-40B4-BE49-F238E27FC236}">
                <a16:creationId xmlns:a16="http://schemas.microsoft.com/office/drawing/2014/main" id="{7082D905-0947-4CD6-BEFF-8143630CDD1D}"/>
              </a:ext>
            </a:extLst>
          </p:cNvPr>
          <p:cNvSpPr>
            <a:spLocks noGrp="1"/>
          </p:cNvSpPr>
          <p:nvPr>
            <p:ph type="dt" sz="half" idx="10"/>
          </p:nvPr>
        </p:nvSpPr>
        <p:spPr/>
        <p:txBody>
          <a:bodyPr/>
          <a:lstStyle/>
          <a:p>
            <a:fld id="{8A6774F4-6C3F-4BAD-812D-398EFC194E00}" type="datetime1">
              <a:rPr lang="en-US" smtClean="0"/>
              <a:t>2/22/2018</a:t>
            </a:fld>
            <a:endParaRPr lang="en-US" dirty="0"/>
          </a:p>
        </p:txBody>
      </p:sp>
      <p:sp>
        <p:nvSpPr>
          <p:cNvPr id="5" name="Footer Placeholder 4">
            <a:extLst>
              <a:ext uri="{FF2B5EF4-FFF2-40B4-BE49-F238E27FC236}">
                <a16:creationId xmlns:a16="http://schemas.microsoft.com/office/drawing/2014/main" id="{0D506BA0-0FCC-492E-BB95-2F5ABD4E57A4}"/>
              </a:ext>
            </a:extLst>
          </p:cNvPr>
          <p:cNvSpPr>
            <a:spLocks noGrp="1"/>
          </p:cNvSpPr>
          <p:nvPr>
            <p:ph type="ftr" sz="quarter" idx="11"/>
          </p:nvPr>
        </p:nvSpPr>
        <p:spPr/>
        <p:txBody>
          <a:bodyPr/>
          <a:lstStyle/>
          <a:p>
            <a:r>
              <a:rPr lang="en-US"/>
              <a:t>ICC Process Operations             ENGT-1320 Rev A</a:t>
            </a:r>
            <a:endParaRPr lang="en-US" dirty="0"/>
          </a:p>
        </p:txBody>
      </p:sp>
      <p:sp>
        <p:nvSpPr>
          <p:cNvPr id="6" name="Slide Number Placeholder 5">
            <a:extLst>
              <a:ext uri="{FF2B5EF4-FFF2-40B4-BE49-F238E27FC236}">
                <a16:creationId xmlns:a16="http://schemas.microsoft.com/office/drawing/2014/main" id="{305D9DEB-310B-4BD5-9606-75FEE9C56BCE}"/>
              </a:ext>
            </a:extLst>
          </p:cNvPr>
          <p:cNvSpPr>
            <a:spLocks noGrp="1"/>
          </p:cNvSpPr>
          <p:nvPr>
            <p:ph type="sldNum" sz="quarter" idx="12"/>
          </p:nvPr>
        </p:nvSpPr>
        <p:spPr/>
        <p:txBody>
          <a:bodyPr/>
          <a:lstStyle/>
          <a:p>
            <a:fld id="{6D22F896-40B5-4ADD-8801-0D06FADFA095}" type="slidenum">
              <a:rPr lang="en-US" smtClean="0"/>
              <a:t>8</a:t>
            </a:fld>
            <a:endParaRPr lang="en-US" dirty="0"/>
          </a:p>
        </p:txBody>
      </p:sp>
      <p:pic>
        <p:nvPicPr>
          <p:cNvPr id="7" name="Picture 1">
            <a:extLst>
              <a:ext uri="{FF2B5EF4-FFF2-40B4-BE49-F238E27FC236}">
                <a16:creationId xmlns:a16="http://schemas.microsoft.com/office/drawing/2014/main" id="{B9C720C1-83D9-4021-A9EA-A4660C50BE6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7619" y="1567169"/>
            <a:ext cx="3900457" cy="437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a:extLst>
              <a:ext uri="{FF2B5EF4-FFF2-40B4-BE49-F238E27FC236}">
                <a16:creationId xmlns:a16="http://schemas.microsoft.com/office/drawing/2014/main" id="{BAE77D98-227E-4BBB-A6B2-A61317E0E9E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39618" y="1643368"/>
            <a:ext cx="3816072" cy="4275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85423777"/>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B524A1-1F04-40D3-96B7-8B5321ADA95C}"/>
              </a:ext>
            </a:extLst>
          </p:cNvPr>
          <p:cNvSpPr>
            <a:spLocks noGrp="1"/>
          </p:cNvSpPr>
          <p:nvPr>
            <p:ph type="title"/>
          </p:nvPr>
        </p:nvSpPr>
        <p:spPr>
          <a:xfrm>
            <a:off x="1130270" y="953324"/>
            <a:ext cx="9603275" cy="676693"/>
          </a:xfrm>
        </p:spPr>
        <p:txBody>
          <a:bodyPr/>
          <a:lstStyle/>
          <a:p>
            <a:r>
              <a:rPr lang="en-US" dirty="0">
                <a:solidFill>
                  <a:schemeClr val="tx2">
                    <a:satMod val="130000"/>
                  </a:schemeClr>
                </a:solidFill>
              </a:rPr>
              <a:t>Special Service Valves</a:t>
            </a:r>
            <a:endParaRPr lang="en-US" dirty="0"/>
          </a:p>
        </p:txBody>
      </p:sp>
      <p:sp>
        <p:nvSpPr>
          <p:cNvPr id="4" name="Date Placeholder 3">
            <a:extLst>
              <a:ext uri="{FF2B5EF4-FFF2-40B4-BE49-F238E27FC236}">
                <a16:creationId xmlns:a16="http://schemas.microsoft.com/office/drawing/2014/main" id="{CBC647BC-8994-4900-B4DB-BBD0DA3AB41E}"/>
              </a:ext>
            </a:extLst>
          </p:cNvPr>
          <p:cNvSpPr>
            <a:spLocks noGrp="1"/>
          </p:cNvSpPr>
          <p:nvPr>
            <p:ph type="dt" sz="half" idx="10"/>
          </p:nvPr>
        </p:nvSpPr>
        <p:spPr/>
        <p:txBody>
          <a:bodyPr/>
          <a:lstStyle/>
          <a:p>
            <a:fld id="{3E1648A7-58E9-4BCF-B8AB-AC0B4032E7CA}" type="datetime1">
              <a:rPr lang="en-US" smtClean="0"/>
              <a:t>2/22/2018</a:t>
            </a:fld>
            <a:endParaRPr lang="en-US" dirty="0"/>
          </a:p>
        </p:txBody>
      </p:sp>
      <p:sp>
        <p:nvSpPr>
          <p:cNvPr id="5" name="Footer Placeholder 4">
            <a:extLst>
              <a:ext uri="{FF2B5EF4-FFF2-40B4-BE49-F238E27FC236}">
                <a16:creationId xmlns:a16="http://schemas.microsoft.com/office/drawing/2014/main" id="{0112B0CB-13F4-4418-AC01-64883C8AA08D}"/>
              </a:ext>
            </a:extLst>
          </p:cNvPr>
          <p:cNvSpPr>
            <a:spLocks noGrp="1"/>
          </p:cNvSpPr>
          <p:nvPr>
            <p:ph type="ftr" sz="quarter" idx="11"/>
          </p:nvPr>
        </p:nvSpPr>
        <p:spPr/>
        <p:txBody>
          <a:bodyPr/>
          <a:lstStyle/>
          <a:p>
            <a:r>
              <a:rPr lang="en-US"/>
              <a:t>ICC Process Operations             ENGT-1320 Rev A</a:t>
            </a:r>
            <a:endParaRPr lang="en-US" dirty="0"/>
          </a:p>
        </p:txBody>
      </p:sp>
      <p:sp>
        <p:nvSpPr>
          <p:cNvPr id="6" name="Slide Number Placeholder 5">
            <a:extLst>
              <a:ext uri="{FF2B5EF4-FFF2-40B4-BE49-F238E27FC236}">
                <a16:creationId xmlns:a16="http://schemas.microsoft.com/office/drawing/2014/main" id="{CC153E6B-AA0C-44CC-B1ED-5EE31BAA2F80}"/>
              </a:ext>
            </a:extLst>
          </p:cNvPr>
          <p:cNvSpPr>
            <a:spLocks noGrp="1"/>
          </p:cNvSpPr>
          <p:nvPr>
            <p:ph type="sldNum" sz="quarter" idx="12"/>
          </p:nvPr>
        </p:nvSpPr>
        <p:spPr/>
        <p:txBody>
          <a:bodyPr/>
          <a:lstStyle/>
          <a:p>
            <a:fld id="{6D22F896-40B5-4ADD-8801-0D06FADFA095}" type="slidenum">
              <a:rPr lang="en-US" smtClean="0"/>
              <a:t>9</a:t>
            </a:fld>
            <a:endParaRPr lang="en-US" dirty="0"/>
          </a:p>
        </p:txBody>
      </p:sp>
      <p:pic>
        <p:nvPicPr>
          <p:cNvPr id="7" name="Picture 4" descr="http://mtndocs.mt.na.emersonprocess.com/groups/public_valvesprodlit/documents/images/w9625.jpg">
            <a:extLst>
              <a:ext uri="{FF2B5EF4-FFF2-40B4-BE49-F238E27FC236}">
                <a16:creationId xmlns:a16="http://schemas.microsoft.com/office/drawing/2014/main" id="{E6A23316-66AD-4589-B15B-7465FB43A40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0876" y="1486693"/>
            <a:ext cx="2362200" cy="429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6" descr="http://mtndocs.mt.na.emersonprocess.com/groups/public_valvesprodlit/documents/images/w9102.jpg">
            <a:extLst>
              <a:ext uri="{FF2B5EF4-FFF2-40B4-BE49-F238E27FC236}">
                <a16:creationId xmlns:a16="http://schemas.microsoft.com/office/drawing/2014/main" id="{736B341E-1030-40EB-B0D4-4ABE2206DEE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60276" y="2553493"/>
            <a:ext cx="3508375"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2" descr="http://mtndocs.mt.na.emersonprocess.com/groups/public_valvesprodlit/documents/images/w9600.jpg">
            <a:extLst>
              <a:ext uri="{FF2B5EF4-FFF2-40B4-BE49-F238E27FC236}">
                <a16:creationId xmlns:a16="http://schemas.microsoft.com/office/drawing/2014/main" id="{EAD12C0D-1096-4DE4-96A8-2C94300FF7D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32164" y="1180306"/>
            <a:ext cx="1585912" cy="449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47684602"/>
      </p:ext>
    </p:extLst>
  </p:cSld>
  <p:clrMapOvr>
    <a:masterClrMapping/>
  </p:clrMapOvr>
  <p:transition spd="slow">
    <p:push dir="u"/>
  </p:transition>
</p:sld>
</file>

<file path=ppt/theme/theme1.xml><?xml version="1.0" encoding="utf-8"?>
<a:theme xmlns:a="http://schemas.openxmlformats.org/drawingml/2006/main" name="Gallery">
  <a:themeElements>
    <a:clrScheme name="Gallery">
      <a:dk1>
        <a:sysClr val="windowText" lastClr="000000"/>
      </a:dk1>
      <a:lt1>
        <a:sysClr val="window" lastClr="FFFFFF"/>
      </a:lt1>
      <a:dk2>
        <a:srgbClr val="454545"/>
      </a:dk2>
      <a:lt2>
        <a:srgbClr val="DCDCE0"/>
      </a:lt2>
      <a:accent1>
        <a:srgbClr val="415588"/>
      </a:accent1>
      <a:accent2>
        <a:srgbClr val="4294B6"/>
      </a:accent2>
      <a:accent3>
        <a:srgbClr val="087D7C"/>
      </a:accent3>
      <a:accent4>
        <a:srgbClr val="2CB663"/>
      </a:accent4>
      <a:accent5>
        <a:srgbClr val="DF8822"/>
      </a:accent5>
      <a:accent6>
        <a:srgbClr val="BC410A"/>
      </a:accent6>
      <a:hlink>
        <a:srgbClr val="5977C4"/>
      </a:hlink>
      <a:folHlink>
        <a:srgbClr val="A1A9BF"/>
      </a:folHlink>
    </a:clrScheme>
    <a:fontScheme name="Gallery">
      <a:majorFont>
        <a:latin typeface="Century Gothic" panose="020B0502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lumMod val="108000"/>
              </a:schemeClr>
            </a:gs>
          </a:gsLst>
          <a:path path="circle">
            <a:fillToRect l="43000" r="43000" b="100000"/>
          </a:path>
        </a:gradFill>
      </a:bgFillStyleLst>
    </a:fmtScheme>
  </a:themeElements>
  <a:objectDefaults/>
  <a:extraClrSchemeLst/>
  <a:extLst>
    <a:ext uri="{05A4C25C-085E-4340-85A3-A5531E510DB2}">
      <thm15:themeFamily xmlns:thm15="http://schemas.microsoft.com/office/thememl/2012/main" name="Gallery" id="{BBFCD31E-59A1-489D-B089-A3EAD7CAE12E}" vid="{E050AC27-895F-4B90-991D-A6818FC89AB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Gallery</Template>
  <TotalTime>281</TotalTime>
  <Words>1995</Words>
  <Application>Microsoft Office PowerPoint</Application>
  <PresentationFormat>Widescreen</PresentationFormat>
  <Paragraphs>481</Paragraphs>
  <Slides>63</Slides>
  <Notes>11</Notes>
  <HiddenSlides>1</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4</vt:i4>
      </vt:variant>
      <vt:variant>
        <vt:lpstr>Slide Titles</vt:lpstr>
      </vt:variant>
      <vt:variant>
        <vt:i4>63</vt:i4>
      </vt:variant>
    </vt:vector>
  </HeadingPairs>
  <TitlesOfParts>
    <vt:vector size="75" baseType="lpstr">
      <vt:lpstr>Arial</vt:lpstr>
      <vt:lpstr>Calibri</vt:lpstr>
      <vt:lpstr>Century Gothic</vt:lpstr>
      <vt:lpstr>Gill Sans MT</vt:lpstr>
      <vt:lpstr>Symbol</vt:lpstr>
      <vt:lpstr>Verdana</vt:lpstr>
      <vt:lpstr>Wingdings 2</vt:lpstr>
      <vt:lpstr>Gallery</vt:lpstr>
      <vt:lpstr>Worksheet</vt:lpstr>
      <vt:lpstr>Bitmap Image</vt:lpstr>
      <vt:lpstr>Document</vt:lpstr>
      <vt:lpstr>Equation</vt:lpstr>
      <vt:lpstr>Control Valves</vt:lpstr>
      <vt:lpstr>Learning Objectives</vt:lpstr>
      <vt:lpstr>Purpose of a Control Valve?</vt:lpstr>
      <vt:lpstr>Purpose of a Control Valve?</vt:lpstr>
      <vt:lpstr>Nomenclature: Control Valve Assembly</vt:lpstr>
      <vt:lpstr>Basic Control Valve Types – First Segregation</vt:lpstr>
      <vt:lpstr>General Purpose (Utility) Sliding Stem</vt:lpstr>
      <vt:lpstr>Heavy Duty Sliding Stem</vt:lpstr>
      <vt:lpstr>Special Service Valves</vt:lpstr>
      <vt:lpstr>Eccentric Disc (E-disc)</vt:lpstr>
      <vt:lpstr>E-Plug</vt:lpstr>
      <vt:lpstr>Segmented V-Ball Valves Trunnion Mounted</vt:lpstr>
      <vt:lpstr>Special Application Rotary Valves</vt:lpstr>
      <vt:lpstr>Why? Sliding stem vs. Rotary</vt:lpstr>
      <vt:lpstr>Pressure Class vs. Max Pressure Drop</vt:lpstr>
      <vt:lpstr>OOPS!</vt:lpstr>
      <vt:lpstr>What is Valve Trim?</vt:lpstr>
      <vt:lpstr>INHERENT Characteristic</vt:lpstr>
      <vt:lpstr>Inherent Valve Characteristic</vt:lpstr>
      <vt:lpstr>INHERENT Characteristic Definitions</vt:lpstr>
      <vt:lpstr>Inherent Valve Characteristic</vt:lpstr>
      <vt:lpstr>Control Valve Shutoff</vt:lpstr>
      <vt:lpstr>Control Valve Shutoff</vt:lpstr>
      <vt:lpstr>Control Valve Actuation</vt:lpstr>
      <vt:lpstr>Spring and Diaphragm Actuator</vt:lpstr>
      <vt:lpstr>Piston Actuators</vt:lpstr>
      <vt:lpstr>S&amp;D vs. Piston</vt:lpstr>
      <vt:lpstr>Actuator Sizing</vt:lpstr>
      <vt:lpstr>The Positioner</vt:lpstr>
      <vt:lpstr>Why do we size control valves?</vt:lpstr>
      <vt:lpstr>Agenda</vt:lpstr>
      <vt:lpstr>Pressure/Velocity Profile</vt:lpstr>
      <vt:lpstr>Flow Coefficient - Cv</vt:lpstr>
      <vt:lpstr>Basic Liquid Flow Equation</vt:lpstr>
      <vt:lpstr>PowerPoint Presentation</vt:lpstr>
      <vt:lpstr>Choked Flow</vt:lpstr>
      <vt:lpstr>Other Sizing Influences</vt:lpstr>
      <vt:lpstr>Agenda</vt:lpstr>
      <vt:lpstr>PowerPoint Presentation</vt:lpstr>
      <vt:lpstr>PowerPoint Presentation</vt:lpstr>
      <vt:lpstr>PowerPoint Presentation</vt:lpstr>
      <vt:lpstr>Critical Flow (Choked Flow)</vt:lpstr>
      <vt:lpstr>Other Sizing Influences</vt:lpstr>
      <vt:lpstr>Operator Valve Considerations</vt:lpstr>
      <vt:lpstr>Pressure/Velocity Profile</vt:lpstr>
      <vt:lpstr>Cavitation - Pvc vs. Pv</vt:lpstr>
      <vt:lpstr>Cavitation Damage</vt:lpstr>
      <vt:lpstr>Cavitation Damage</vt:lpstr>
      <vt:lpstr>Cavitation Damage</vt:lpstr>
      <vt:lpstr>Flashing</vt:lpstr>
      <vt:lpstr>Flashing</vt:lpstr>
      <vt:lpstr>Flashing Damage</vt:lpstr>
      <vt:lpstr>Flashing Damage</vt:lpstr>
      <vt:lpstr>Erosion</vt:lpstr>
      <vt:lpstr>Erosion</vt:lpstr>
      <vt:lpstr>Erosion - Consequences</vt:lpstr>
      <vt:lpstr>Erosion</vt:lpstr>
      <vt:lpstr>Erosion - Corrosion</vt:lpstr>
      <vt:lpstr>Erosion Damage</vt:lpstr>
      <vt:lpstr>Control Valve Noise</vt:lpstr>
      <vt:lpstr>Typical Sound Pressure Levels</vt:lpstr>
      <vt:lpstr>Noise Treatment Methods</vt:lpstr>
      <vt:lpstr>Operator Valve Considerations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Control Valves</dc:title>
  <dc:creator>Thomas Raiche</dc:creator>
  <cp:lastModifiedBy>Thomas Raiche</cp:lastModifiedBy>
  <cp:revision>36</cp:revision>
  <dcterms:created xsi:type="dcterms:W3CDTF">2018-02-14T20:45:25Z</dcterms:created>
  <dcterms:modified xsi:type="dcterms:W3CDTF">2018-02-22T22:12:33Z</dcterms:modified>
</cp:coreProperties>
</file>