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325" r:id="rId2"/>
    <p:sldId id="308" r:id="rId3"/>
    <p:sldId id="310" r:id="rId4"/>
    <p:sldId id="260" r:id="rId5"/>
    <p:sldId id="261" r:id="rId6"/>
    <p:sldId id="317" r:id="rId7"/>
    <p:sldId id="262" r:id="rId8"/>
    <p:sldId id="264" r:id="rId9"/>
    <p:sldId id="265" r:id="rId10"/>
    <p:sldId id="313" r:id="rId11"/>
    <p:sldId id="314" r:id="rId12"/>
    <p:sldId id="269" r:id="rId13"/>
    <p:sldId id="270" r:id="rId14"/>
    <p:sldId id="281" r:id="rId15"/>
    <p:sldId id="282" r:id="rId16"/>
    <p:sldId id="272" r:id="rId17"/>
    <p:sldId id="279" r:id="rId18"/>
    <p:sldId id="326" r:id="rId19"/>
    <p:sldId id="322" r:id="rId20"/>
    <p:sldId id="323" r:id="rId21"/>
    <p:sldId id="319" r:id="rId22"/>
    <p:sldId id="315" r:id="rId23"/>
    <p:sldId id="316" r:id="rId24"/>
    <p:sldId id="32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52" y="84"/>
      </p:cViewPr>
      <p:guideLst>
        <p:guide orient="horz" pos="2160"/>
        <p:guide pos="2880"/>
      </p:guideLst>
    </p:cSldViewPr>
  </p:slideViewPr>
  <p:notesTextViewPr>
    <p:cViewPr>
      <p:scale>
        <a:sx n="3" d="2"/>
        <a:sy n="3" d="2"/>
      </p:scale>
      <p:origin x="0" y="0"/>
    </p:cViewPr>
  </p:notesTextViewPr>
  <p:sorterViewPr>
    <p:cViewPr>
      <p:scale>
        <a:sx n="80" d="100"/>
        <a:sy n="80" d="100"/>
      </p:scale>
      <p:origin x="0" y="-308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D3EECC-2A0A-4F97-B35B-48E14A946C57}" type="datetimeFigureOut">
              <a:rPr lang="en-US" smtClean="0"/>
              <a:pPr/>
              <a:t>2/22/2018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35A8E5-2701-4965-A3B8-F0FA935913AD}" type="slidenum">
              <a:rPr lang="en-US" smtClean="0"/>
              <a:pPr/>
              <a:t>‹#›</a:t>
            </a:fld>
            <a:endParaRPr lang="en-US"/>
          </a:p>
        </p:txBody>
      </p:sp>
    </p:spTree>
    <p:extLst>
      <p:ext uri="{BB962C8B-B14F-4D97-AF65-F5344CB8AC3E}">
        <p14:creationId xmlns:p14="http://schemas.microsoft.com/office/powerpoint/2010/main" val="4029473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97209B12-6225-43D1-ACC6-99AFF010963A}" type="datetime1">
              <a:rPr lang="en-US" smtClean="0"/>
              <a:t>2/22/2018</a:t>
            </a:fld>
            <a:endParaRPr lang="en-US"/>
          </a:p>
        </p:txBody>
      </p:sp>
      <p:sp>
        <p:nvSpPr>
          <p:cNvPr id="19" name="Footer Placeholder 18"/>
          <p:cNvSpPr>
            <a:spLocks noGrp="1"/>
          </p:cNvSpPr>
          <p:nvPr>
            <p:ph type="ftr" sz="quarter" idx="11"/>
          </p:nvPr>
        </p:nvSpPr>
        <p:spPr/>
        <p:txBody>
          <a:bodyPr/>
          <a:lstStyle/>
          <a:p>
            <a:r>
              <a:rPr lang="en-US"/>
              <a:t>ICC Process Operations             ENGT-1320 Rev A</a:t>
            </a:r>
          </a:p>
        </p:txBody>
      </p:sp>
      <p:sp>
        <p:nvSpPr>
          <p:cNvPr id="27" name="Slide Number Placeholder 26"/>
          <p:cNvSpPr>
            <a:spLocks noGrp="1"/>
          </p:cNvSpPr>
          <p:nvPr>
            <p:ph type="sldNum" sz="quarter" idx="12"/>
          </p:nvPr>
        </p:nvSpPr>
        <p:spPr/>
        <p:txBody>
          <a:bodyPr/>
          <a:lstStyle/>
          <a:p>
            <a:fld id="{70AC05FB-5829-4C0D-ACBA-09B943C08B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95C1BC4-D75F-48F3-A1E0-42D084797D8D}" type="datetime1">
              <a:rPr lang="en-US" smtClean="0"/>
              <a:t>2/22/2018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D25FA99-4FDF-4006-9A1F-55658311950D}" type="datetime1">
              <a:rPr lang="en-US" smtClean="0"/>
              <a:t>2/22/2018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C42D1AF-B7DE-4408-BD53-412CA949841C}" type="datetime1">
              <a:rPr lang="en-US" smtClean="0"/>
              <a:t>2/22/2018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5B6EA9AE-358A-47BD-8994-B0286D3747E0}" type="datetime1">
              <a:rPr lang="en-US" smtClean="0"/>
              <a:t>2/22/2018</a:t>
            </a:fld>
            <a:endParaRPr lang="en-US"/>
          </a:p>
        </p:txBody>
      </p:sp>
      <p:sp>
        <p:nvSpPr>
          <p:cNvPr id="5" name="Footer Placeholder 4"/>
          <p:cNvSpPr>
            <a:spLocks noGrp="1"/>
          </p:cNvSpPr>
          <p:nvPr>
            <p:ph type="ftr" sz="quarter" idx="11"/>
          </p:nvPr>
        </p:nvSpPr>
        <p:spPr/>
        <p:txBody>
          <a:bodyPr/>
          <a:lstStyle/>
          <a:p>
            <a:r>
              <a:rPr lang="en-US"/>
              <a:t>ICC Process Operations             ENGT-1320 Rev A</a:t>
            </a:r>
          </a:p>
        </p:txBody>
      </p:sp>
      <p:sp>
        <p:nvSpPr>
          <p:cNvPr id="6" name="Slide Number Placeholder 5"/>
          <p:cNvSpPr>
            <a:spLocks noGrp="1"/>
          </p:cNvSpPr>
          <p:nvPr>
            <p:ph type="sldNum" sz="quarter" idx="12"/>
          </p:nvPr>
        </p:nvSpPr>
        <p:spPr/>
        <p:txBody>
          <a:bodyPr/>
          <a:lstStyle/>
          <a:p>
            <a:fld id="{70AC05FB-5829-4C0D-ACBA-09B943C08BD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8BC1EE9-547F-4E74-9D49-3B637682DAF7}" type="datetime1">
              <a:rPr lang="en-US" smtClean="0"/>
              <a:t>2/22/2018</a:t>
            </a:fld>
            <a:endParaRPr lang="en-US"/>
          </a:p>
        </p:txBody>
      </p:sp>
      <p:sp>
        <p:nvSpPr>
          <p:cNvPr id="6" name="Footer Placeholder 5"/>
          <p:cNvSpPr>
            <a:spLocks noGrp="1"/>
          </p:cNvSpPr>
          <p:nvPr>
            <p:ph type="ftr" sz="quarter" idx="11"/>
          </p:nvPr>
        </p:nvSpPr>
        <p:spPr/>
        <p:txBody>
          <a:bodyPr/>
          <a:lstStyle/>
          <a:p>
            <a:r>
              <a:rPr lang="en-US"/>
              <a:t>ICC Process Operations             ENGT-1320 Rev A</a:t>
            </a:r>
          </a:p>
        </p:txBody>
      </p:sp>
      <p:sp>
        <p:nvSpPr>
          <p:cNvPr id="7" name="Slide Number Placeholder 6"/>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3FA2B7F-9D96-4E22-A787-99D9CB0BE10B}" type="datetime1">
              <a:rPr lang="en-US" smtClean="0"/>
              <a:t>2/22/2018</a:t>
            </a:fld>
            <a:endParaRPr lang="en-US"/>
          </a:p>
        </p:txBody>
      </p:sp>
      <p:sp>
        <p:nvSpPr>
          <p:cNvPr id="8" name="Footer Placeholder 7"/>
          <p:cNvSpPr>
            <a:spLocks noGrp="1"/>
          </p:cNvSpPr>
          <p:nvPr>
            <p:ph type="ftr" sz="quarter" idx="11"/>
          </p:nvPr>
        </p:nvSpPr>
        <p:spPr/>
        <p:txBody>
          <a:bodyPr/>
          <a:lstStyle/>
          <a:p>
            <a:r>
              <a:rPr lang="en-US"/>
              <a:t>ICC Process Operations             ENGT-1320 Rev A</a:t>
            </a:r>
          </a:p>
        </p:txBody>
      </p:sp>
      <p:sp>
        <p:nvSpPr>
          <p:cNvPr id="9" name="Slide Number Placeholder 8"/>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DABC2461-6BE8-4555-8303-21C2293C42D5}" type="datetime1">
              <a:rPr lang="en-US" smtClean="0"/>
              <a:t>2/22/2018</a:t>
            </a:fld>
            <a:endParaRPr lang="en-US"/>
          </a:p>
        </p:txBody>
      </p:sp>
      <p:sp>
        <p:nvSpPr>
          <p:cNvPr id="4" name="Footer Placeholder 3"/>
          <p:cNvSpPr>
            <a:spLocks noGrp="1"/>
          </p:cNvSpPr>
          <p:nvPr>
            <p:ph type="ftr" sz="quarter" idx="11"/>
          </p:nvPr>
        </p:nvSpPr>
        <p:spPr/>
        <p:txBody>
          <a:bodyPr/>
          <a:lstStyle/>
          <a:p>
            <a:r>
              <a:rPr lang="en-US"/>
              <a:t>ICC Process Operations             ENGT-1320 Rev A</a:t>
            </a:r>
          </a:p>
        </p:txBody>
      </p:sp>
      <p:sp>
        <p:nvSpPr>
          <p:cNvPr id="5" name="Slide Number Placeholder 4"/>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2F3C58-460E-43A4-A312-B5222873C9BF}" type="datetime1">
              <a:rPr lang="en-US" smtClean="0"/>
              <a:t>2/22/2018</a:t>
            </a:fld>
            <a:endParaRPr lang="en-US"/>
          </a:p>
        </p:txBody>
      </p:sp>
      <p:sp>
        <p:nvSpPr>
          <p:cNvPr id="3" name="Footer Placeholder 2"/>
          <p:cNvSpPr>
            <a:spLocks noGrp="1"/>
          </p:cNvSpPr>
          <p:nvPr>
            <p:ph type="ftr" sz="quarter" idx="11"/>
          </p:nvPr>
        </p:nvSpPr>
        <p:spPr/>
        <p:txBody>
          <a:bodyPr/>
          <a:lstStyle/>
          <a:p>
            <a:r>
              <a:rPr lang="en-US"/>
              <a:t>ICC Process Operations             ENGT-1320 Rev A</a:t>
            </a:r>
          </a:p>
        </p:txBody>
      </p:sp>
      <p:sp>
        <p:nvSpPr>
          <p:cNvPr id="4" name="Slide Number Placeholder 3"/>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54D8DD34-19FF-46E9-8E9F-323C40CD1016}" type="datetime1">
              <a:rPr lang="en-US" smtClean="0"/>
              <a:t>2/22/2018</a:t>
            </a:fld>
            <a:endParaRPr lang="en-US"/>
          </a:p>
        </p:txBody>
      </p:sp>
      <p:sp>
        <p:nvSpPr>
          <p:cNvPr id="6" name="Footer Placeholder 5"/>
          <p:cNvSpPr>
            <a:spLocks noGrp="1"/>
          </p:cNvSpPr>
          <p:nvPr>
            <p:ph type="ftr" sz="quarter" idx="11"/>
          </p:nvPr>
        </p:nvSpPr>
        <p:spPr/>
        <p:txBody>
          <a:bodyPr/>
          <a:lstStyle/>
          <a:p>
            <a:r>
              <a:rPr lang="en-US"/>
              <a:t>ICC Process Operations             ENGT-1320 Rev A</a:t>
            </a:r>
          </a:p>
        </p:txBody>
      </p:sp>
      <p:sp>
        <p:nvSpPr>
          <p:cNvPr id="7" name="Slide Number Placeholder 6"/>
          <p:cNvSpPr>
            <a:spLocks noGrp="1"/>
          </p:cNvSpPr>
          <p:nvPr>
            <p:ph type="sldNum" sz="quarter" idx="12"/>
          </p:nvPr>
        </p:nvSpPr>
        <p:spPr/>
        <p:txBody>
          <a:bodyPr/>
          <a:lstStyle/>
          <a:p>
            <a:fld id="{70AC05FB-5829-4C0D-ACBA-09B943C08B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FEBFB494-C151-4EC1-A04E-8C17E1F5E546}" type="datetime1">
              <a:rPr lang="en-US" smtClean="0"/>
              <a:t>2/22/2018</a:t>
            </a:fld>
            <a:endParaRPr lang="en-US"/>
          </a:p>
        </p:txBody>
      </p:sp>
      <p:sp>
        <p:nvSpPr>
          <p:cNvPr id="6" name="Footer Placeholder 5"/>
          <p:cNvSpPr>
            <a:spLocks noGrp="1"/>
          </p:cNvSpPr>
          <p:nvPr>
            <p:ph type="ftr" sz="quarter" idx="11"/>
          </p:nvPr>
        </p:nvSpPr>
        <p:spPr/>
        <p:txBody>
          <a:bodyPr/>
          <a:lstStyle/>
          <a:p>
            <a:r>
              <a:rPr lang="en-US"/>
              <a:t>ICC Process Operations             ENGT-1320 Rev A</a:t>
            </a:r>
          </a:p>
        </p:txBody>
      </p:sp>
      <p:sp>
        <p:nvSpPr>
          <p:cNvPr id="7" name="Slide Number Placeholder 6"/>
          <p:cNvSpPr>
            <a:spLocks noGrp="1"/>
          </p:cNvSpPr>
          <p:nvPr>
            <p:ph type="sldNum" sz="quarter" idx="12"/>
          </p:nvPr>
        </p:nvSpPr>
        <p:spPr>
          <a:xfrm>
            <a:off x="8077200" y="6356350"/>
            <a:ext cx="609600" cy="365125"/>
          </a:xfrm>
        </p:spPr>
        <p:txBody>
          <a:bodyPr/>
          <a:lstStyle/>
          <a:p>
            <a:fld id="{70AC05FB-5829-4C0D-ACBA-09B943C08BD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84F13D4-7B55-4604-B1B5-0C8C558B8C20}" type="datetime1">
              <a:rPr lang="en-US" smtClean="0"/>
              <a:t>2/22/2018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a:t>ICC Process Operations             ENGT-1320 Rev A</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0AC05FB-5829-4C0D-ACBA-09B943C08BD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40580-C5CC-4735-A043-8FB4751A1323}"/>
              </a:ext>
            </a:extLst>
          </p:cNvPr>
          <p:cNvSpPr>
            <a:spLocks noGrp="1"/>
          </p:cNvSpPr>
          <p:nvPr>
            <p:ph type="title"/>
          </p:nvPr>
        </p:nvSpPr>
        <p:spPr>
          <a:xfrm>
            <a:off x="963976" y="2667000"/>
            <a:ext cx="7315200" cy="1143000"/>
          </a:xfrm>
        </p:spPr>
        <p:txBody>
          <a:bodyPr>
            <a:normAutofit/>
          </a:bodyPr>
          <a:lstStyle/>
          <a:p>
            <a:r>
              <a:rPr lang="en-US" dirty="0"/>
              <a:t>Process Operations Tech II</a:t>
            </a:r>
          </a:p>
        </p:txBody>
      </p:sp>
      <p:sp>
        <p:nvSpPr>
          <p:cNvPr id="4" name="Slide Number Placeholder 3">
            <a:extLst>
              <a:ext uri="{FF2B5EF4-FFF2-40B4-BE49-F238E27FC236}">
                <a16:creationId xmlns:a16="http://schemas.microsoft.com/office/drawing/2014/main" id="{50B1F058-B0DE-4A80-AE05-B937D414453F}"/>
              </a:ext>
            </a:extLst>
          </p:cNvPr>
          <p:cNvSpPr>
            <a:spLocks noGrp="1"/>
          </p:cNvSpPr>
          <p:nvPr>
            <p:ph type="sldNum" sz="quarter" idx="12"/>
          </p:nvPr>
        </p:nvSpPr>
        <p:spPr/>
        <p:txBody>
          <a:bodyPr/>
          <a:lstStyle/>
          <a:p>
            <a:fld id="{70AC05FB-5829-4C0D-ACBA-09B943C08BD9}" type="slidenum">
              <a:rPr lang="en-US" smtClean="0"/>
              <a:pPr/>
              <a:t>1</a:t>
            </a:fld>
            <a:endParaRPr lang="en-US"/>
          </a:p>
        </p:txBody>
      </p:sp>
      <p:sp>
        <p:nvSpPr>
          <p:cNvPr id="5" name="Date Placeholder 4">
            <a:extLst>
              <a:ext uri="{FF2B5EF4-FFF2-40B4-BE49-F238E27FC236}">
                <a16:creationId xmlns:a16="http://schemas.microsoft.com/office/drawing/2014/main" id="{40136DA2-D60B-49F4-8921-D906D9ADEE5A}"/>
              </a:ext>
            </a:extLst>
          </p:cNvPr>
          <p:cNvSpPr>
            <a:spLocks noGrp="1"/>
          </p:cNvSpPr>
          <p:nvPr>
            <p:ph type="dt" sz="half" idx="10"/>
          </p:nvPr>
        </p:nvSpPr>
        <p:spPr/>
        <p:txBody>
          <a:bodyPr/>
          <a:lstStyle/>
          <a:p>
            <a:fld id="{A8391412-2D9D-40A3-92EF-1BC98E6BFE8E}" type="datetime1">
              <a:rPr lang="en-US" smtClean="0"/>
              <a:t>2/22/2018</a:t>
            </a:fld>
            <a:endParaRPr lang="en-US"/>
          </a:p>
        </p:txBody>
      </p:sp>
      <p:sp>
        <p:nvSpPr>
          <p:cNvPr id="6" name="Footer Placeholder 5">
            <a:extLst>
              <a:ext uri="{FF2B5EF4-FFF2-40B4-BE49-F238E27FC236}">
                <a16:creationId xmlns:a16="http://schemas.microsoft.com/office/drawing/2014/main" id="{4DB4FCB3-AD9B-443C-96EE-6D48AC62BF7A}"/>
              </a:ext>
            </a:extLst>
          </p:cNvPr>
          <p:cNvSpPr>
            <a:spLocks noGrp="1"/>
          </p:cNvSpPr>
          <p:nvPr>
            <p:ph type="ftr" sz="quarter" idx="11"/>
          </p:nvPr>
        </p:nvSpPr>
        <p:spPr/>
        <p:txBody>
          <a:bodyPr/>
          <a:lstStyle/>
          <a:p>
            <a:r>
              <a:rPr lang="en-US"/>
              <a:t>ICC Process Operations             ENGT-1320 Rev A</a:t>
            </a:r>
          </a:p>
        </p:txBody>
      </p:sp>
      <p:pic>
        <p:nvPicPr>
          <p:cNvPr id="7" name="Picture 6">
            <a:extLst>
              <a:ext uri="{FF2B5EF4-FFF2-40B4-BE49-F238E27FC236}">
                <a16:creationId xmlns:a16="http://schemas.microsoft.com/office/drawing/2014/main" id="{0CCEFC7A-1938-43C7-B1AC-5DCBF0B273CF}"/>
              </a:ext>
            </a:extLst>
          </p:cNvPr>
          <p:cNvPicPr>
            <a:picLocks noChangeAspect="1"/>
          </p:cNvPicPr>
          <p:nvPr/>
        </p:nvPicPr>
        <p:blipFill>
          <a:blip r:embed="rId2"/>
          <a:stretch>
            <a:fillRect/>
          </a:stretch>
        </p:blipFill>
        <p:spPr>
          <a:xfrm>
            <a:off x="709670" y="5701490"/>
            <a:ext cx="762000" cy="762000"/>
          </a:xfrm>
          <a:prstGeom prst="rect">
            <a:avLst/>
          </a:prstGeom>
        </p:spPr>
      </p:pic>
      <p:sp>
        <p:nvSpPr>
          <p:cNvPr id="8" name="Rectangle 7"/>
          <p:cNvSpPr/>
          <p:nvPr/>
        </p:nvSpPr>
        <p:spPr>
          <a:xfrm>
            <a:off x="1471670" y="5779269"/>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1080808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Types of Process Measurements</a:t>
            </a:r>
          </a:p>
        </p:txBody>
      </p:sp>
      <p:sp>
        <p:nvSpPr>
          <p:cNvPr id="3" name="Content Placeholder 2"/>
          <p:cNvSpPr>
            <a:spLocks noGrp="1"/>
          </p:cNvSpPr>
          <p:nvPr>
            <p:ph idx="1"/>
          </p:nvPr>
        </p:nvSpPr>
        <p:spPr/>
        <p:txBody>
          <a:bodyPr/>
          <a:lstStyle/>
          <a:p>
            <a:r>
              <a:rPr lang="en-US" dirty="0"/>
              <a:t>Three types:</a:t>
            </a:r>
          </a:p>
          <a:p>
            <a:pPr lvl="1"/>
            <a:r>
              <a:rPr lang="en-US" dirty="0"/>
              <a:t>Physical</a:t>
            </a:r>
          </a:p>
          <a:p>
            <a:pPr lvl="1"/>
            <a:r>
              <a:rPr lang="en-US" dirty="0"/>
              <a:t>Analytical</a:t>
            </a:r>
          </a:p>
          <a:p>
            <a:pPr lvl="1"/>
            <a:r>
              <a:rPr lang="en-US" dirty="0"/>
              <a:t>Inferred/Calculated</a:t>
            </a:r>
          </a:p>
        </p:txBody>
      </p:sp>
      <p:sp>
        <p:nvSpPr>
          <p:cNvPr id="4" name="Slide Number Placeholder 3"/>
          <p:cNvSpPr>
            <a:spLocks noGrp="1"/>
          </p:cNvSpPr>
          <p:nvPr>
            <p:ph type="sldNum" sz="quarter" idx="12"/>
          </p:nvPr>
        </p:nvSpPr>
        <p:spPr/>
        <p:txBody>
          <a:bodyPr/>
          <a:lstStyle/>
          <a:p>
            <a:fld id="{70AC05FB-5829-4C0D-ACBA-09B943C08BD9}" type="slidenum">
              <a:rPr lang="en-US" smtClean="0"/>
              <a:pPr/>
              <a:t>10</a:t>
            </a:fld>
            <a:endParaRPr lang="en-US"/>
          </a:p>
        </p:txBody>
      </p:sp>
      <p:sp>
        <p:nvSpPr>
          <p:cNvPr id="5" name="Date Placeholder 4">
            <a:extLst>
              <a:ext uri="{FF2B5EF4-FFF2-40B4-BE49-F238E27FC236}">
                <a16:creationId xmlns:a16="http://schemas.microsoft.com/office/drawing/2014/main" id="{2EFD0E17-AE76-4B47-A2DD-FC71524EBCDD}"/>
              </a:ext>
            </a:extLst>
          </p:cNvPr>
          <p:cNvSpPr>
            <a:spLocks noGrp="1"/>
          </p:cNvSpPr>
          <p:nvPr>
            <p:ph type="dt" sz="half" idx="10"/>
          </p:nvPr>
        </p:nvSpPr>
        <p:spPr/>
        <p:txBody>
          <a:bodyPr/>
          <a:lstStyle/>
          <a:p>
            <a:fld id="{5BCC342E-8DC0-4069-85F3-1FE160951F2A}" type="datetime1">
              <a:rPr lang="en-US" smtClean="0"/>
              <a:t>2/22/2018</a:t>
            </a:fld>
            <a:endParaRPr lang="en-US"/>
          </a:p>
        </p:txBody>
      </p:sp>
      <p:sp>
        <p:nvSpPr>
          <p:cNvPr id="6" name="Footer Placeholder 5">
            <a:extLst>
              <a:ext uri="{FF2B5EF4-FFF2-40B4-BE49-F238E27FC236}">
                <a16:creationId xmlns:a16="http://schemas.microsoft.com/office/drawing/2014/main" id="{BD5EB7EF-6648-49DB-BC41-08ECE90319E8}"/>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1157857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Physical</a:t>
            </a:r>
          </a:p>
        </p:txBody>
      </p:sp>
      <p:sp>
        <p:nvSpPr>
          <p:cNvPr id="3" name="Content Placeholder 2"/>
          <p:cNvSpPr>
            <a:spLocks noGrp="1"/>
          </p:cNvSpPr>
          <p:nvPr>
            <p:ph idx="1"/>
          </p:nvPr>
        </p:nvSpPr>
        <p:spPr/>
        <p:txBody>
          <a:bodyPr>
            <a:normAutofit/>
          </a:bodyPr>
          <a:lstStyle/>
          <a:p>
            <a:r>
              <a:rPr lang="en-US" dirty="0"/>
              <a:t>Physical properties of the process fluid which can be relatively directly measured.</a:t>
            </a:r>
          </a:p>
          <a:p>
            <a:r>
              <a:rPr lang="en-US" dirty="0"/>
              <a:t>Examples:</a:t>
            </a:r>
          </a:p>
          <a:p>
            <a:pPr lvl="1"/>
            <a:r>
              <a:rPr lang="en-US" dirty="0"/>
              <a:t>Pressure</a:t>
            </a:r>
          </a:p>
          <a:p>
            <a:pPr lvl="1"/>
            <a:r>
              <a:rPr lang="en-US" dirty="0"/>
              <a:t>Temperature</a:t>
            </a:r>
          </a:p>
          <a:p>
            <a:pPr lvl="1"/>
            <a:r>
              <a:rPr lang="en-US" dirty="0"/>
              <a:t>Level</a:t>
            </a:r>
          </a:p>
          <a:p>
            <a:pPr lvl="1"/>
            <a:r>
              <a:rPr lang="en-US" dirty="0"/>
              <a:t>Flow</a:t>
            </a:r>
          </a:p>
          <a:p>
            <a:pPr lvl="1"/>
            <a:r>
              <a:rPr lang="en-US" dirty="0"/>
              <a:t>Position</a:t>
            </a:r>
          </a:p>
          <a:p>
            <a:pPr lvl="1"/>
            <a:r>
              <a:rPr lang="en-US" dirty="0"/>
              <a:t>Acceleration</a:t>
            </a:r>
          </a:p>
        </p:txBody>
      </p:sp>
      <p:sp>
        <p:nvSpPr>
          <p:cNvPr id="4" name="Slide Number Placeholder 3"/>
          <p:cNvSpPr>
            <a:spLocks noGrp="1"/>
          </p:cNvSpPr>
          <p:nvPr>
            <p:ph type="sldNum" sz="quarter" idx="12"/>
          </p:nvPr>
        </p:nvSpPr>
        <p:spPr/>
        <p:txBody>
          <a:bodyPr/>
          <a:lstStyle/>
          <a:p>
            <a:fld id="{70AC05FB-5829-4C0D-ACBA-09B943C08BD9}" type="slidenum">
              <a:rPr lang="en-US" smtClean="0"/>
              <a:pPr/>
              <a:t>11</a:t>
            </a:fld>
            <a:endParaRPr lang="en-US"/>
          </a:p>
        </p:txBody>
      </p:sp>
      <p:sp>
        <p:nvSpPr>
          <p:cNvPr id="5" name="Date Placeholder 4">
            <a:extLst>
              <a:ext uri="{FF2B5EF4-FFF2-40B4-BE49-F238E27FC236}">
                <a16:creationId xmlns:a16="http://schemas.microsoft.com/office/drawing/2014/main" id="{D9EC3141-D377-4E27-89CC-65B56EA762B9}"/>
              </a:ext>
            </a:extLst>
          </p:cNvPr>
          <p:cNvSpPr>
            <a:spLocks noGrp="1"/>
          </p:cNvSpPr>
          <p:nvPr>
            <p:ph type="dt" sz="half" idx="10"/>
          </p:nvPr>
        </p:nvSpPr>
        <p:spPr/>
        <p:txBody>
          <a:bodyPr/>
          <a:lstStyle/>
          <a:p>
            <a:fld id="{37F290AE-15DC-49F1-B1C5-1EED1E6E4345}" type="datetime1">
              <a:rPr lang="en-US" smtClean="0"/>
              <a:t>2/22/2018</a:t>
            </a:fld>
            <a:endParaRPr lang="en-US"/>
          </a:p>
        </p:txBody>
      </p:sp>
      <p:sp>
        <p:nvSpPr>
          <p:cNvPr id="6" name="Footer Placeholder 5">
            <a:extLst>
              <a:ext uri="{FF2B5EF4-FFF2-40B4-BE49-F238E27FC236}">
                <a16:creationId xmlns:a16="http://schemas.microsoft.com/office/drawing/2014/main" id="{1C787584-BB81-4A68-B2EB-9AAA26B83B9C}"/>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830147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Measurements </a:t>
            </a:r>
            <a:br>
              <a:rPr lang="en-US" sz="2800" dirty="0"/>
            </a:br>
            <a:r>
              <a:rPr lang="en-US" sz="2800" dirty="0"/>
              <a:t>	 Pressure</a:t>
            </a:r>
            <a:br>
              <a:rPr lang="en-US" sz="2800" dirty="0"/>
            </a:br>
            <a:r>
              <a:rPr lang="en-US" sz="2800" dirty="0"/>
              <a:t>	</a:t>
            </a:r>
          </a:p>
        </p:txBody>
      </p:sp>
      <p:sp>
        <p:nvSpPr>
          <p:cNvPr id="5" name="Content Placeholder 4"/>
          <p:cNvSpPr>
            <a:spLocks noGrp="1"/>
          </p:cNvSpPr>
          <p:nvPr>
            <p:ph idx="1"/>
          </p:nvPr>
        </p:nvSpPr>
        <p:spPr/>
        <p:txBody>
          <a:bodyPr>
            <a:normAutofit fontScale="92500" lnSpcReduction="10000"/>
          </a:bodyPr>
          <a:lstStyle/>
          <a:p>
            <a:r>
              <a:rPr lang="en-US" sz="2400" dirty="0"/>
              <a:t>What is Pressure?</a:t>
            </a:r>
          </a:p>
          <a:p>
            <a:r>
              <a:rPr lang="en-US" sz="2400" i="1" dirty="0"/>
              <a:t>Pressure is defined as force per unit area</a:t>
            </a:r>
          </a:p>
          <a:p>
            <a:pPr lvl="1"/>
            <a:r>
              <a:rPr lang="en-US" sz="2200" dirty="0"/>
              <a:t>PSI(G)</a:t>
            </a:r>
          </a:p>
          <a:p>
            <a:pPr lvl="1"/>
            <a:r>
              <a:rPr lang="en-US" sz="2200" dirty="0"/>
              <a:t>PSIA</a:t>
            </a:r>
          </a:p>
          <a:p>
            <a:pPr lvl="1"/>
            <a:r>
              <a:rPr lang="en-US" sz="2200" dirty="0"/>
              <a:t>Vacuum (inches of H2O, mm of HG)</a:t>
            </a:r>
          </a:p>
          <a:p>
            <a:pPr lvl="1"/>
            <a:r>
              <a:rPr lang="en-US" sz="2200" dirty="0"/>
              <a:t>HEAD (inches of H2O, Feet H2O)</a:t>
            </a:r>
          </a:p>
          <a:p>
            <a:r>
              <a:rPr lang="en-US" sz="2400" dirty="0"/>
              <a:t>Liquid Measurement</a:t>
            </a:r>
          </a:p>
          <a:p>
            <a:pPr lvl="1"/>
            <a:r>
              <a:rPr lang="en-US" sz="2200" dirty="0"/>
              <a:t>Always fast</a:t>
            </a:r>
          </a:p>
          <a:p>
            <a:pPr lvl="1"/>
            <a:r>
              <a:rPr lang="en-US" sz="2200" dirty="0"/>
              <a:t>Always noisy</a:t>
            </a:r>
          </a:p>
          <a:p>
            <a:r>
              <a:rPr lang="en-US" sz="2400" dirty="0"/>
              <a:t>Gas or Vapor Measurement</a:t>
            </a:r>
          </a:p>
          <a:p>
            <a:pPr lvl="1"/>
            <a:r>
              <a:rPr lang="en-US" sz="2200" dirty="0"/>
              <a:t>Can be fast or slow</a:t>
            </a:r>
          </a:p>
          <a:p>
            <a:pPr lvl="1"/>
            <a:r>
              <a:rPr lang="en-US" sz="2200" dirty="0"/>
              <a:t>Normally not noisy</a:t>
            </a:r>
          </a:p>
          <a:p>
            <a:pPr lvl="1"/>
            <a:endParaRPr lang="en-US" sz="2200" dirty="0"/>
          </a:p>
          <a:p>
            <a:pPr lvl="1"/>
            <a:endParaRPr lang="en-US" sz="2200" dirty="0"/>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12</a:t>
            </a:fld>
            <a:endParaRPr lang="en-US"/>
          </a:p>
        </p:txBody>
      </p:sp>
      <p:sp>
        <p:nvSpPr>
          <p:cNvPr id="3" name="Date Placeholder 2">
            <a:extLst>
              <a:ext uri="{FF2B5EF4-FFF2-40B4-BE49-F238E27FC236}">
                <a16:creationId xmlns:a16="http://schemas.microsoft.com/office/drawing/2014/main" id="{130D1C5C-D2B9-43E3-8E18-FCFA9D0D4745}"/>
              </a:ext>
            </a:extLst>
          </p:cNvPr>
          <p:cNvSpPr>
            <a:spLocks noGrp="1"/>
          </p:cNvSpPr>
          <p:nvPr>
            <p:ph type="dt" sz="half" idx="10"/>
          </p:nvPr>
        </p:nvSpPr>
        <p:spPr/>
        <p:txBody>
          <a:bodyPr/>
          <a:lstStyle/>
          <a:p>
            <a:fld id="{F99EF5AD-B52B-4769-818B-1E29BDB126C5}" type="datetime1">
              <a:rPr lang="en-US" smtClean="0"/>
              <a:t>2/22/2018</a:t>
            </a:fld>
            <a:endParaRPr lang="en-US"/>
          </a:p>
        </p:txBody>
      </p:sp>
      <p:sp>
        <p:nvSpPr>
          <p:cNvPr id="6" name="Footer Placeholder 5">
            <a:extLst>
              <a:ext uri="{FF2B5EF4-FFF2-40B4-BE49-F238E27FC236}">
                <a16:creationId xmlns:a16="http://schemas.microsoft.com/office/drawing/2014/main" id="{1FBB9CB2-326A-4787-8DFC-0CD5C7F2DC4B}"/>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arn(inVertical)">
                                      <p:cBhvr>
                                        <p:cTn id="7" dur="500"/>
                                        <p:tgtEl>
                                          <p:spTgt spid="5">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barn(inVertical)">
                                      <p:cBhvr>
                                        <p:cTn id="10" dur="500"/>
                                        <p:tgtEl>
                                          <p:spTgt spid="5">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barn(inVertical)">
                                      <p:cBhvr>
                                        <p:cTn id="13" dur="500"/>
                                        <p:tgtEl>
                                          <p:spTgt spid="5">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barn(inVertical)">
                                      <p:cBhvr>
                                        <p:cTn id="16" dur="500"/>
                                        <p:tgtEl>
                                          <p:spTgt spid="5">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barn(inVertical)">
                                      <p:cBhvr>
                                        <p:cTn id="19" dur="500"/>
                                        <p:tgtEl>
                                          <p:spTgt spid="5">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blinds(horizontal)">
                                      <p:cBhvr>
                                        <p:cTn id="24" dur="500"/>
                                        <p:tgtEl>
                                          <p:spTgt spid="5">
                                            <p:txEl>
                                              <p:pRg st="6" end="6"/>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blinds(horizontal)">
                                      <p:cBhvr>
                                        <p:cTn id="27" dur="500"/>
                                        <p:tgtEl>
                                          <p:spTgt spid="5">
                                            <p:txEl>
                                              <p:pRg st="7" end="7"/>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5">
                                            <p:txEl>
                                              <p:pRg st="8" end="8"/>
                                            </p:txEl>
                                          </p:spTgt>
                                        </p:tgtEl>
                                        <p:attrNameLst>
                                          <p:attrName>style.visibility</p:attrName>
                                        </p:attrNameLst>
                                      </p:cBhvr>
                                      <p:to>
                                        <p:strVal val="visible"/>
                                      </p:to>
                                    </p:set>
                                    <p:animEffect transition="in" filter="blinds(horizontal)">
                                      <p:cBhvr>
                                        <p:cTn id="30" dur="500"/>
                                        <p:tgtEl>
                                          <p:spTgt spid="5">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animEffect transition="in" filter="blinds(horizontal)">
                                      <p:cBhvr>
                                        <p:cTn id="35" dur="500"/>
                                        <p:tgtEl>
                                          <p:spTgt spid="5">
                                            <p:txEl>
                                              <p:pRg st="9" end="9"/>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5">
                                            <p:txEl>
                                              <p:pRg st="10" end="10"/>
                                            </p:txEl>
                                          </p:spTgt>
                                        </p:tgtEl>
                                        <p:attrNameLst>
                                          <p:attrName>style.visibility</p:attrName>
                                        </p:attrNameLst>
                                      </p:cBhvr>
                                      <p:to>
                                        <p:strVal val="visible"/>
                                      </p:to>
                                    </p:set>
                                    <p:animEffect transition="in" filter="blinds(horizontal)">
                                      <p:cBhvr>
                                        <p:cTn id="38" dur="500"/>
                                        <p:tgtEl>
                                          <p:spTgt spid="5">
                                            <p:txEl>
                                              <p:pRg st="10" end="10"/>
                                            </p:txEl>
                                          </p:spTgt>
                                        </p:tgtEl>
                                      </p:cBhvr>
                                    </p:animEffect>
                                  </p:childTnLst>
                                </p:cTn>
                              </p:par>
                              <p:par>
                                <p:cTn id="39" presetID="3" presetClass="entr" presetSubtype="10" fill="hold" nodeType="withEffect">
                                  <p:stCondLst>
                                    <p:cond delay="0"/>
                                  </p:stCondLst>
                                  <p:childTnLst>
                                    <p:set>
                                      <p:cBhvr>
                                        <p:cTn id="40" dur="1" fill="hold">
                                          <p:stCondLst>
                                            <p:cond delay="0"/>
                                          </p:stCondLst>
                                        </p:cTn>
                                        <p:tgtEl>
                                          <p:spTgt spid="5">
                                            <p:txEl>
                                              <p:pRg st="11" end="11"/>
                                            </p:txEl>
                                          </p:spTgt>
                                        </p:tgtEl>
                                        <p:attrNameLst>
                                          <p:attrName>style.visibility</p:attrName>
                                        </p:attrNameLst>
                                      </p:cBhvr>
                                      <p:to>
                                        <p:strVal val="visible"/>
                                      </p:to>
                                    </p:set>
                                    <p:animEffect transition="in" filter="blinds(horizontal)">
                                      <p:cBhvr>
                                        <p:cTn id="41"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Measurements </a:t>
            </a:r>
            <a:br>
              <a:rPr lang="en-US" sz="2800" dirty="0"/>
            </a:br>
            <a:r>
              <a:rPr lang="en-US" sz="2800" dirty="0"/>
              <a:t>	Temperature</a:t>
            </a:r>
            <a:br>
              <a:rPr lang="en-US" sz="2800" dirty="0"/>
            </a:br>
            <a:br>
              <a:rPr lang="en-US" sz="2800" dirty="0"/>
            </a:br>
            <a:r>
              <a:rPr lang="en-US" sz="2800" dirty="0"/>
              <a:t>	 </a:t>
            </a:r>
            <a:br>
              <a:rPr lang="en-US" sz="2800" dirty="0"/>
            </a:br>
            <a:r>
              <a:rPr lang="en-US" sz="2800" dirty="0"/>
              <a:t>	</a:t>
            </a:r>
          </a:p>
        </p:txBody>
      </p:sp>
      <p:sp>
        <p:nvSpPr>
          <p:cNvPr id="5" name="Content Placeholder 4"/>
          <p:cNvSpPr>
            <a:spLocks noGrp="1"/>
          </p:cNvSpPr>
          <p:nvPr>
            <p:ph idx="1"/>
          </p:nvPr>
        </p:nvSpPr>
        <p:spPr/>
        <p:txBody>
          <a:bodyPr>
            <a:normAutofit fontScale="92500"/>
          </a:bodyPr>
          <a:lstStyle/>
          <a:p>
            <a:r>
              <a:rPr lang="en-US" sz="2400" dirty="0"/>
              <a:t>What is Temperature?</a:t>
            </a:r>
          </a:p>
          <a:p>
            <a:r>
              <a:rPr lang="en-US" sz="2400" dirty="0"/>
              <a:t>Temperature is a common arbitrary  scale/reference to describe the amount of heat an “object” contains.</a:t>
            </a:r>
          </a:p>
          <a:p>
            <a:pPr lvl="1"/>
            <a:r>
              <a:rPr lang="en-US" sz="1800" dirty="0"/>
              <a:t>Degrees F, C</a:t>
            </a:r>
          </a:p>
          <a:p>
            <a:r>
              <a:rPr lang="en-US" sz="2400" dirty="0"/>
              <a:t>Temperature is always slow to very slow</a:t>
            </a:r>
          </a:p>
          <a:p>
            <a:r>
              <a:rPr lang="en-US" sz="2400" dirty="0"/>
              <a:t>May contain “deadtime”</a:t>
            </a:r>
          </a:p>
          <a:p>
            <a:pPr lvl="1"/>
            <a:r>
              <a:rPr lang="en-US" dirty="0"/>
              <a:t>The interval of time between the initiation of a some kind of change and the start of the resulting observable response</a:t>
            </a:r>
          </a:p>
          <a:p>
            <a:r>
              <a:rPr lang="en-US" sz="2400" dirty="0"/>
              <a:t>Thermowells required for protection of element.</a:t>
            </a:r>
          </a:p>
          <a:p>
            <a:pPr lvl="1"/>
            <a:r>
              <a:rPr lang="en-US" sz="2200" dirty="0"/>
              <a:t>They slow the measurement response time of the xmitter and can add additional deadtime.</a:t>
            </a:r>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13</a:t>
            </a:fld>
            <a:endParaRPr lang="en-US"/>
          </a:p>
        </p:txBody>
      </p:sp>
      <p:sp>
        <p:nvSpPr>
          <p:cNvPr id="3" name="Date Placeholder 2">
            <a:extLst>
              <a:ext uri="{FF2B5EF4-FFF2-40B4-BE49-F238E27FC236}">
                <a16:creationId xmlns:a16="http://schemas.microsoft.com/office/drawing/2014/main" id="{5C98013C-347A-4C7D-B268-95F7629B2B92}"/>
              </a:ext>
            </a:extLst>
          </p:cNvPr>
          <p:cNvSpPr>
            <a:spLocks noGrp="1"/>
          </p:cNvSpPr>
          <p:nvPr>
            <p:ph type="dt" sz="half" idx="10"/>
          </p:nvPr>
        </p:nvSpPr>
        <p:spPr/>
        <p:txBody>
          <a:bodyPr/>
          <a:lstStyle/>
          <a:p>
            <a:fld id="{E676005A-BDCD-4B80-BC37-A4BA33C22CF4}" type="datetime1">
              <a:rPr lang="en-US" smtClean="0"/>
              <a:t>2/22/2018</a:t>
            </a:fld>
            <a:endParaRPr lang="en-US"/>
          </a:p>
        </p:txBody>
      </p:sp>
      <p:sp>
        <p:nvSpPr>
          <p:cNvPr id="6" name="Footer Placeholder 5">
            <a:extLst>
              <a:ext uri="{FF2B5EF4-FFF2-40B4-BE49-F238E27FC236}">
                <a16:creationId xmlns:a16="http://schemas.microsoft.com/office/drawing/2014/main" id="{5B57C21C-4729-4421-BE18-1CB9A484EA3D}"/>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blinds(horizontal)">
                                      <p:cBhvr>
                                        <p:cTn id="15" dur="500"/>
                                        <p:tgtEl>
                                          <p:spTgt spid="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blinds(horizontal)">
                                      <p:cBhvr>
                                        <p:cTn id="20" dur="500"/>
                                        <p:tgtEl>
                                          <p:spTgt spid="5">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blinds(horizontal)">
                                      <p:cBhvr>
                                        <p:cTn id="23" dur="500"/>
                                        <p:tgtEl>
                                          <p:spTgt spid="5">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blinds(horizontal)">
                                      <p:cBhvr>
                                        <p:cTn id="28" dur="500"/>
                                        <p:tgtEl>
                                          <p:spTgt spid="5">
                                            <p:txEl>
                                              <p:pRg st="6" end="6"/>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Effect transition="in" filter="blinds(horizontal)">
                                      <p:cBhvr>
                                        <p:cTn id="31"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Measurements</a:t>
            </a:r>
            <a:br>
              <a:rPr lang="en-US" sz="2800" dirty="0"/>
            </a:br>
            <a:r>
              <a:rPr lang="en-US" sz="2800" dirty="0"/>
              <a:t>	Temperature </a:t>
            </a:r>
            <a:br>
              <a:rPr lang="en-US" sz="2800" dirty="0"/>
            </a:br>
            <a:r>
              <a:rPr lang="en-US" sz="2800" dirty="0"/>
              <a:t>	 </a:t>
            </a:r>
            <a:br>
              <a:rPr lang="en-US" sz="2800" dirty="0"/>
            </a:br>
            <a:r>
              <a:rPr lang="en-US" sz="2800" dirty="0"/>
              <a:t>	</a:t>
            </a:r>
          </a:p>
        </p:txBody>
      </p:sp>
      <p:sp>
        <p:nvSpPr>
          <p:cNvPr id="5" name="Content Placeholder 4"/>
          <p:cNvSpPr>
            <a:spLocks noGrp="1"/>
          </p:cNvSpPr>
          <p:nvPr>
            <p:ph idx="1"/>
          </p:nvPr>
        </p:nvSpPr>
        <p:spPr/>
        <p:txBody>
          <a:bodyPr>
            <a:normAutofit/>
          </a:bodyPr>
          <a:lstStyle/>
          <a:p>
            <a:r>
              <a:rPr lang="en-US" sz="2400" dirty="0"/>
              <a:t>TC’s</a:t>
            </a:r>
          </a:p>
          <a:p>
            <a:pPr lvl="1"/>
            <a:r>
              <a:rPr lang="en-US" sz="2200" dirty="0"/>
              <a:t>Heating the junction of two dissimilar metals causes a contiguous </a:t>
            </a:r>
            <a:r>
              <a:rPr lang="en-US" sz="2200" dirty="0" err="1"/>
              <a:t>emf</a:t>
            </a:r>
            <a:r>
              <a:rPr lang="en-US" sz="2200" dirty="0"/>
              <a:t> (microvolt’s) to be generated</a:t>
            </a:r>
          </a:p>
          <a:p>
            <a:pPr lvl="2"/>
            <a:r>
              <a:rPr lang="en-US" sz="1900" dirty="0"/>
              <a:t>This can be measured then be compared to a reference</a:t>
            </a:r>
          </a:p>
          <a:p>
            <a:pPr lvl="1"/>
            <a:r>
              <a:rPr lang="en-US" sz="2200" dirty="0"/>
              <a:t>Signal is always non-linear</a:t>
            </a:r>
          </a:p>
          <a:p>
            <a:pPr lvl="1"/>
            <a:r>
              <a:rPr lang="en-US" sz="2200" dirty="0"/>
              <a:t>A good quality installation is required for good measurement</a:t>
            </a:r>
          </a:p>
          <a:p>
            <a:pPr lvl="2"/>
            <a:r>
              <a:rPr lang="en-US" sz="1900" dirty="0"/>
              <a:t>Every junction in the wiring can cause this </a:t>
            </a:r>
            <a:r>
              <a:rPr lang="en-US" sz="1900" dirty="0" err="1"/>
              <a:t>emf</a:t>
            </a:r>
            <a:endParaRPr lang="en-US" sz="1900" dirty="0"/>
          </a:p>
          <a:p>
            <a:pPr lvl="1"/>
            <a:r>
              <a:rPr lang="en-US" sz="2200" dirty="0"/>
              <a:t>There are multiple metal combinations available for various application</a:t>
            </a:r>
          </a:p>
          <a:p>
            <a:pPr lvl="2"/>
            <a:r>
              <a:rPr lang="en-US" sz="1900" dirty="0"/>
              <a:t>Type’s J,T,K,E most common</a:t>
            </a:r>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14</a:t>
            </a:fld>
            <a:endParaRPr lang="en-US"/>
          </a:p>
        </p:txBody>
      </p:sp>
      <p:sp>
        <p:nvSpPr>
          <p:cNvPr id="3" name="Date Placeholder 2">
            <a:extLst>
              <a:ext uri="{FF2B5EF4-FFF2-40B4-BE49-F238E27FC236}">
                <a16:creationId xmlns:a16="http://schemas.microsoft.com/office/drawing/2014/main" id="{69B18B56-28BF-421B-A1A7-F8023951B63F}"/>
              </a:ext>
            </a:extLst>
          </p:cNvPr>
          <p:cNvSpPr>
            <a:spLocks noGrp="1"/>
          </p:cNvSpPr>
          <p:nvPr>
            <p:ph type="dt" sz="half" idx="10"/>
          </p:nvPr>
        </p:nvSpPr>
        <p:spPr/>
        <p:txBody>
          <a:bodyPr/>
          <a:lstStyle/>
          <a:p>
            <a:fld id="{00B21FE2-5201-4C3D-B3B2-F6B56A8A8081}" type="datetime1">
              <a:rPr lang="en-US" smtClean="0"/>
              <a:t>2/22/2018</a:t>
            </a:fld>
            <a:endParaRPr lang="en-US"/>
          </a:p>
        </p:txBody>
      </p:sp>
      <p:sp>
        <p:nvSpPr>
          <p:cNvPr id="6" name="Footer Placeholder 5">
            <a:extLst>
              <a:ext uri="{FF2B5EF4-FFF2-40B4-BE49-F238E27FC236}">
                <a16:creationId xmlns:a16="http://schemas.microsoft.com/office/drawing/2014/main" id="{99752F96-D941-4AC9-AC67-CE0D2D076345}"/>
              </a:ext>
            </a:extLst>
          </p:cNvPr>
          <p:cNvSpPr>
            <a:spLocks noGrp="1"/>
          </p:cNvSpPr>
          <p:nvPr>
            <p:ph type="ftr" sz="quarter" idx="11"/>
          </p:nvPr>
        </p:nvSpPr>
        <p:spPr/>
        <p:txBody>
          <a:bodyPr/>
          <a:lstStyle/>
          <a:p>
            <a:r>
              <a:rPr lang="en-US"/>
              <a:t>ICC Process Operations             ENGT-1320 Rev 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Autofit/>
          </a:bodyPr>
          <a:lstStyle/>
          <a:p>
            <a:r>
              <a:rPr lang="en-US" sz="2500" dirty="0"/>
              <a:t>Measurements </a:t>
            </a:r>
            <a:br>
              <a:rPr lang="en-US" sz="2500" dirty="0"/>
            </a:br>
            <a:r>
              <a:rPr lang="en-US" sz="2500" dirty="0"/>
              <a:t>	 Temperature</a:t>
            </a:r>
            <a:br>
              <a:rPr lang="en-US" sz="2800" dirty="0"/>
            </a:br>
            <a:r>
              <a:rPr lang="en-US" sz="2800" dirty="0"/>
              <a:t>	</a:t>
            </a:r>
          </a:p>
        </p:txBody>
      </p:sp>
      <p:sp>
        <p:nvSpPr>
          <p:cNvPr id="5" name="Content Placeholder 4"/>
          <p:cNvSpPr>
            <a:spLocks noGrp="1"/>
          </p:cNvSpPr>
          <p:nvPr>
            <p:ph idx="1"/>
          </p:nvPr>
        </p:nvSpPr>
        <p:spPr/>
        <p:txBody>
          <a:bodyPr>
            <a:normAutofit/>
          </a:bodyPr>
          <a:lstStyle/>
          <a:p>
            <a:r>
              <a:rPr lang="en-US" sz="2400" dirty="0"/>
              <a:t>RTD’s</a:t>
            </a:r>
          </a:p>
          <a:p>
            <a:pPr lvl="1"/>
            <a:r>
              <a:rPr lang="en-US" sz="2200" dirty="0"/>
              <a:t>Increasing temperature increases a metals resistance</a:t>
            </a:r>
          </a:p>
          <a:p>
            <a:pPr lvl="1"/>
            <a:r>
              <a:rPr lang="en-US" sz="2200" dirty="0"/>
              <a:t>A very pure, fine wire wrapped around a mandrel then sealed</a:t>
            </a:r>
          </a:p>
          <a:p>
            <a:pPr lvl="1"/>
            <a:r>
              <a:rPr lang="en-US" sz="2200" dirty="0"/>
              <a:t>Linear</a:t>
            </a:r>
          </a:p>
          <a:p>
            <a:pPr lvl="1"/>
            <a:r>
              <a:rPr lang="en-US" sz="2200" dirty="0"/>
              <a:t>Most common is Platinum(100 Ohm)</a:t>
            </a:r>
          </a:p>
          <a:p>
            <a:pPr lvl="2"/>
            <a:r>
              <a:rPr lang="en-US" sz="1900" dirty="0"/>
              <a:t>General industrial use</a:t>
            </a:r>
          </a:p>
          <a:p>
            <a:pPr lvl="1"/>
            <a:r>
              <a:rPr lang="en-US" sz="2200" dirty="0"/>
              <a:t>Power generation will also use Copper(10 Ohm)</a:t>
            </a:r>
          </a:p>
          <a:p>
            <a:pPr lvl="2"/>
            <a:r>
              <a:rPr lang="en-US" sz="1900" dirty="0"/>
              <a:t>Very large motors and most generators.</a:t>
            </a:r>
          </a:p>
          <a:p>
            <a:endParaRPr lang="en-US" sz="2400" dirty="0"/>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15</a:t>
            </a:fld>
            <a:endParaRPr lang="en-US"/>
          </a:p>
        </p:txBody>
      </p:sp>
      <p:sp>
        <p:nvSpPr>
          <p:cNvPr id="3" name="Date Placeholder 2">
            <a:extLst>
              <a:ext uri="{FF2B5EF4-FFF2-40B4-BE49-F238E27FC236}">
                <a16:creationId xmlns:a16="http://schemas.microsoft.com/office/drawing/2014/main" id="{D0EC6EBD-00BA-4151-AF85-01E9F12E6001}"/>
              </a:ext>
            </a:extLst>
          </p:cNvPr>
          <p:cNvSpPr>
            <a:spLocks noGrp="1"/>
          </p:cNvSpPr>
          <p:nvPr>
            <p:ph type="dt" sz="half" idx="10"/>
          </p:nvPr>
        </p:nvSpPr>
        <p:spPr/>
        <p:txBody>
          <a:bodyPr/>
          <a:lstStyle/>
          <a:p>
            <a:fld id="{8A960D5B-0D8F-4608-9AF0-842DE768AA5F}" type="datetime1">
              <a:rPr lang="en-US" smtClean="0"/>
              <a:t>2/22/2018</a:t>
            </a:fld>
            <a:endParaRPr lang="en-US"/>
          </a:p>
        </p:txBody>
      </p:sp>
      <p:sp>
        <p:nvSpPr>
          <p:cNvPr id="6" name="Footer Placeholder 5">
            <a:extLst>
              <a:ext uri="{FF2B5EF4-FFF2-40B4-BE49-F238E27FC236}">
                <a16:creationId xmlns:a16="http://schemas.microsoft.com/office/drawing/2014/main" id="{77DDA0D4-667B-485C-93EE-126D335BC9AB}"/>
              </a:ext>
            </a:extLst>
          </p:cNvPr>
          <p:cNvSpPr>
            <a:spLocks noGrp="1"/>
          </p:cNvSpPr>
          <p:nvPr>
            <p:ph type="ftr" sz="quarter" idx="11"/>
          </p:nvPr>
        </p:nvSpPr>
        <p:spPr/>
        <p:txBody>
          <a:bodyPr/>
          <a:lstStyle/>
          <a:p>
            <a:r>
              <a:rPr lang="en-US"/>
              <a:t>ICC Process Operations             ENGT-1320 Rev 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Measurements </a:t>
            </a:r>
            <a:br>
              <a:rPr lang="en-US" sz="2800" dirty="0"/>
            </a:br>
            <a:r>
              <a:rPr lang="en-US" sz="2800" dirty="0"/>
              <a:t>	Level</a:t>
            </a:r>
            <a:br>
              <a:rPr lang="en-US" sz="2800" dirty="0"/>
            </a:br>
            <a:r>
              <a:rPr lang="en-US" sz="2800" dirty="0"/>
              <a:t>	 </a:t>
            </a:r>
            <a:br>
              <a:rPr lang="en-US" sz="2800" dirty="0"/>
            </a:br>
            <a:r>
              <a:rPr lang="en-US" sz="2800" dirty="0"/>
              <a:t>	</a:t>
            </a:r>
          </a:p>
        </p:txBody>
      </p:sp>
      <p:sp>
        <p:nvSpPr>
          <p:cNvPr id="5" name="Content Placeholder 4"/>
          <p:cNvSpPr>
            <a:spLocks noGrp="1"/>
          </p:cNvSpPr>
          <p:nvPr>
            <p:ph idx="1"/>
          </p:nvPr>
        </p:nvSpPr>
        <p:spPr/>
        <p:txBody>
          <a:bodyPr>
            <a:normAutofit fontScale="92500" lnSpcReduction="10000"/>
          </a:bodyPr>
          <a:lstStyle/>
          <a:p>
            <a:r>
              <a:rPr lang="en-US" sz="2400" dirty="0"/>
              <a:t>What is level?</a:t>
            </a:r>
          </a:p>
          <a:p>
            <a:r>
              <a:rPr lang="en-US" sz="2400" dirty="0"/>
              <a:t>A measurement of the height of a product in a vessel</a:t>
            </a:r>
          </a:p>
          <a:p>
            <a:pPr lvl="1"/>
            <a:r>
              <a:rPr lang="en-US" sz="2200" dirty="0"/>
              <a:t>Inches, Feet, Percent</a:t>
            </a:r>
          </a:p>
          <a:p>
            <a:r>
              <a:rPr lang="en-US" sz="2400" dirty="0"/>
              <a:t>Two Position Level</a:t>
            </a:r>
          </a:p>
          <a:p>
            <a:pPr lvl="1"/>
            <a:r>
              <a:rPr lang="en-US" sz="2200" dirty="0"/>
              <a:t>Floats with switches</a:t>
            </a:r>
          </a:p>
          <a:p>
            <a:pPr lvl="2"/>
            <a:r>
              <a:rPr lang="en-US" sz="1900" dirty="0"/>
              <a:t>High  and low measurement</a:t>
            </a:r>
          </a:p>
          <a:p>
            <a:r>
              <a:rPr lang="en-US" sz="2400" dirty="0"/>
              <a:t>Continuous Level Measurement</a:t>
            </a:r>
          </a:p>
          <a:p>
            <a:pPr lvl="1"/>
            <a:r>
              <a:rPr lang="en-US" sz="2200" dirty="0"/>
              <a:t>Head</a:t>
            </a:r>
          </a:p>
          <a:p>
            <a:pPr lvl="1"/>
            <a:r>
              <a:rPr lang="en-US" sz="2200" dirty="0"/>
              <a:t>Displacement</a:t>
            </a:r>
          </a:p>
          <a:p>
            <a:pPr lvl="1"/>
            <a:r>
              <a:rPr lang="en-US" sz="2200" dirty="0"/>
              <a:t>Ultrasonic</a:t>
            </a:r>
          </a:p>
          <a:p>
            <a:pPr lvl="1"/>
            <a:r>
              <a:rPr lang="en-US" sz="2200" dirty="0"/>
              <a:t>Radar</a:t>
            </a:r>
          </a:p>
          <a:p>
            <a:pPr lvl="1"/>
            <a:r>
              <a:rPr lang="en-US" sz="2200" dirty="0"/>
              <a:t>Others</a:t>
            </a:r>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16</a:t>
            </a:fld>
            <a:endParaRPr lang="en-US"/>
          </a:p>
        </p:txBody>
      </p:sp>
      <p:sp>
        <p:nvSpPr>
          <p:cNvPr id="3" name="Date Placeholder 2">
            <a:extLst>
              <a:ext uri="{FF2B5EF4-FFF2-40B4-BE49-F238E27FC236}">
                <a16:creationId xmlns:a16="http://schemas.microsoft.com/office/drawing/2014/main" id="{BAB04CCE-3367-45B1-AA92-075881CA5216}"/>
              </a:ext>
            </a:extLst>
          </p:cNvPr>
          <p:cNvSpPr>
            <a:spLocks noGrp="1"/>
          </p:cNvSpPr>
          <p:nvPr>
            <p:ph type="dt" sz="half" idx="10"/>
          </p:nvPr>
        </p:nvSpPr>
        <p:spPr/>
        <p:txBody>
          <a:bodyPr/>
          <a:lstStyle/>
          <a:p>
            <a:fld id="{ECE00976-619C-4649-BF39-D7F1146F815F}" type="datetime1">
              <a:rPr lang="en-US" smtClean="0"/>
              <a:t>2/22/2018</a:t>
            </a:fld>
            <a:endParaRPr lang="en-US"/>
          </a:p>
        </p:txBody>
      </p:sp>
      <p:sp>
        <p:nvSpPr>
          <p:cNvPr id="6" name="Footer Placeholder 5">
            <a:extLst>
              <a:ext uri="{FF2B5EF4-FFF2-40B4-BE49-F238E27FC236}">
                <a16:creationId xmlns:a16="http://schemas.microsoft.com/office/drawing/2014/main" id="{B8ADD140-0E70-4C03-A159-14AE7B038790}"/>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5" end="5"/>
                                            </p:txEl>
                                          </p:spTgt>
                                        </p:tgtEl>
                                        <p:attrNameLst>
                                          <p:attrName>style.visibility</p:attrName>
                                        </p:attrNameLst>
                                      </p:cBhvr>
                                      <p:to>
                                        <p:strVal val="visible"/>
                                      </p:to>
                                    </p:set>
                                    <p:animEffect transition="in" filter="fade">
                                      <p:cBhvr>
                                        <p:cTn id="20" dur="500"/>
                                        <p:tgtEl>
                                          <p:spTgt spid="5">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blinds(horizontal)">
                                      <p:cBhvr>
                                        <p:cTn id="25" dur="500"/>
                                        <p:tgtEl>
                                          <p:spTgt spid="5">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blinds(horizontal)">
                                      <p:cBhvr>
                                        <p:cTn id="28" dur="500"/>
                                        <p:tgtEl>
                                          <p:spTgt spid="5">
                                            <p:txEl>
                                              <p:pRg st="7" end="7"/>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blinds(horizontal)">
                                      <p:cBhvr>
                                        <p:cTn id="31" dur="500"/>
                                        <p:tgtEl>
                                          <p:spTgt spid="5">
                                            <p:txEl>
                                              <p:pRg st="8" end="8"/>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5">
                                            <p:txEl>
                                              <p:pRg st="9" end="9"/>
                                            </p:txEl>
                                          </p:spTgt>
                                        </p:tgtEl>
                                        <p:attrNameLst>
                                          <p:attrName>style.visibility</p:attrName>
                                        </p:attrNameLst>
                                      </p:cBhvr>
                                      <p:to>
                                        <p:strVal val="visible"/>
                                      </p:to>
                                    </p:set>
                                    <p:animEffect transition="in" filter="blinds(horizontal)">
                                      <p:cBhvr>
                                        <p:cTn id="34" dur="500"/>
                                        <p:tgtEl>
                                          <p:spTgt spid="5">
                                            <p:txEl>
                                              <p:pRg st="9" end="9"/>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animEffect transition="in" filter="blinds(horizontal)">
                                      <p:cBhvr>
                                        <p:cTn id="37" dur="500"/>
                                        <p:tgtEl>
                                          <p:spTgt spid="5">
                                            <p:txEl>
                                              <p:pRg st="10" end="10"/>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5">
                                            <p:txEl>
                                              <p:pRg st="11" end="11"/>
                                            </p:txEl>
                                          </p:spTgt>
                                        </p:tgtEl>
                                        <p:attrNameLst>
                                          <p:attrName>style.visibility</p:attrName>
                                        </p:attrNameLst>
                                      </p:cBhvr>
                                      <p:to>
                                        <p:strVal val="visible"/>
                                      </p:to>
                                    </p:set>
                                    <p:animEffect transition="in" filter="blinds(horizontal)">
                                      <p:cBhvr>
                                        <p:cTn id="40"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Measurements</a:t>
            </a:r>
            <a:br>
              <a:rPr lang="en-US" sz="2800" dirty="0"/>
            </a:br>
            <a:r>
              <a:rPr lang="en-US" sz="2800" dirty="0"/>
              <a:t>	Flow </a:t>
            </a:r>
            <a:br>
              <a:rPr lang="en-US" sz="2800" dirty="0"/>
            </a:br>
            <a:r>
              <a:rPr lang="en-US" sz="2800" dirty="0"/>
              <a:t>	 </a:t>
            </a:r>
            <a:br>
              <a:rPr lang="en-US" sz="2800" dirty="0"/>
            </a:br>
            <a:r>
              <a:rPr lang="en-US" sz="2800" dirty="0"/>
              <a:t>	</a:t>
            </a:r>
          </a:p>
        </p:txBody>
      </p:sp>
      <p:sp>
        <p:nvSpPr>
          <p:cNvPr id="5" name="Content Placeholder 4"/>
          <p:cNvSpPr>
            <a:spLocks noGrp="1"/>
          </p:cNvSpPr>
          <p:nvPr>
            <p:ph idx="1"/>
          </p:nvPr>
        </p:nvSpPr>
        <p:spPr>
          <a:xfrm>
            <a:off x="457200" y="1676400"/>
            <a:ext cx="8229600" cy="4800600"/>
          </a:xfrm>
        </p:spPr>
        <p:txBody>
          <a:bodyPr>
            <a:normAutofit/>
          </a:bodyPr>
          <a:lstStyle/>
          <a:p>
            <a:r>
              <a:rPr lang="en-US" sz="2400" dirty="0"/>
              <a:t>What is Flow?</a:t>
            </a:r>
          </a:p>
          <a:p>
            <a:r>
              <a:rPr lang="en-US" sz="2400" dirty="0"/>
              <a:t>The amount (volumetric or mass) of product passing a specific point in a specific period of time. </a:t>
            </a:r>
          </a:p>
          <a:p>
            <a:pPr lvl="1"/>
            <a:r>
              <a:rPr lang="en-US" sz="2200" dirty="0"/>
              <a:t>GPM, M/HR, PPH</a:t>
            </a:r>
          </a:p>
          <a:p>
            <a:r>
              <a:rPr lang="en-US" sz="2400" dirty="0"/>
              <a:t>Flow measurement has extensive selection of technologies</a:t>
            </a:r>
          </a:p>
          <a:p>
            <a:pPr lvl="1"/>
            <a:r>
              <a:rPr lang="en-US" sz="2200" dirty="0"/>
              <a:t>They all have their +&amp;-’s</a:t>
            </a:r>
          </a:p>
          <a:p>
            <a:pPr lvl="1"/>
            <a:r>
              <a:rPr lang="en-US" sz="2200" dirty="0"/>
              <a:t>Selecting the most effective flow meter involves many considerations</a:t>
            </a:r>
          </a:p>
          <a:p>
            <a:pPr lvl="2"/>
            <a:r>
              <a:rPr lang="en-US" sz="1500" dirty="0"/>
              <a:t>Liquid, Gas  or Vapor?, Viscous?, Reynolds Num?, Clean or Dirty?, Slurry?, Pressure, Temp, Required range of measurement, Cost, Piping, Accuracy required?</a:t>
            </a:r>
          </a:p>
          <a:p>
            <a:endParaRPr lang="en-US" dirty="0"/>
          </a:p>
          <a:p>
            <a:endParaRPr lang="en-US" sz="2400" dirty="0"/>
          </a:p>
          <a:p>
            <a:endParaRPr lang="en-US" sz="2400" dirty="0"/>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17</a:t>
            </a:fld>
            <a:endParaRPr lang="en-US"/>
          </a:p>
        </p:txBody>
      </p:sp>
      <p:sp>
        <p:nvSpPr>
          <p:cNvPr id="3" name="Date Placeholder 2">
            <a:extLst>
              <a:ext uri="{FF2B5EF4-FFF2-40B4-BE49-F238E27FC236}">
                <a16:creationId xmlns:a16="http://schemas.microsoft.com/office/drawing/2014/main" id="{713D0168-151D-4704-8155-762B67DF8DD5}"/>
              </a:ext>
            </a:extLst>
          </p:cNvPr>
          <p:cNvSpPr>
            <a:spLocks noGrp="1"/>
          </p:cNvSpPr>
          <p:nvPr>
            <p:ph type="dt" sz="half" idx="10"/>
          </p:nvPr>
        </p:nvSpPr>
        <p:spPr/>
        <p:txBody>
          <a:bodyPr/>
          <a:lstStyle/>
          <a:p>
            <a:fld id="{44741E32-0B1A-4DCE-9AF4-25EA9EF5F094}" type="datetime1">
              <a:rPr lang="en-US" smtClean="0"/>
              <a:t>2/22/2018</a:t>
            </a:fld>
            <a:endParaRPr lang="en-US"/>
          </a:p>
        </p:txBody>
      </p:sp>
      <p:sp>
        <p:nvSpPr>
          <p:cNvPr id="6" name="Footer Placeholder 5">
            <a:extLst>
              <a:ext uri="{FF2B5EF4-FFF2-40B4-BE49-F238E27FC236}">
                <a16:creationId xmlns:a16="http://schemas.microsoft.com/office/drawing/2014/main" id="{B84614D6-BAD9-4224-909A-2E5FEFD51B1C}"/>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fade">
                                      <p:cBhvr>
                                        <p:cTn id="13" dur="500"/>
                                        <p:tgtEl>
                                          <p:spTgt spid="5">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fade">
                                      <p:cBhvr>
                                        <p:cTn id="19" dur="500"/>
                                        <p:tgtEl>
                                          <p:spTgt spid="5">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F1EF5-7FBD-49C9-B629-2263A27654E6}"/>
              </a:ext>
            </a:extLst>
          </p:cNvPr>
          <p:cNvSpPr>
            <a:spLocks noGrp="1"/>
          </p:cNvSpPr>
          <p:nvPr>
            <p:ph type="title"/>
          </p:nvPr>
        </p:nvSpPr>
        <p:spPr/>
        <p:txBody>
          <a:bodyPr>
            <a:noAutofit/>
          </a:bodyPr>
          <a:lstStyle/>
          <a:p>
            <a:r>
              <a:rPr lang="en-US" sz="2800" dirty="0"/>
              <a:t>Measurements</a:t>
            </a:r>
            <a:br>
              <a:rPr lang="en-US" sz="2800" dirty="0"/>
            </a:br>
            <a:r>
              <a:rPr lang="en-US" sz="2800" dirty="0"/>
              <a:t>	Flow</a:t>
            </a:r>
            <a:endParaRPr lang="en-US" sz="2400" dirty="0"/>
          </a:p>
        </p:txBody>
      </p:sp>
      <p:sp>
        <p:nvSpPr>
          <p:cNvPr id="3" name="Content Placeholder 2">
            <a:extLst>
              <a:ext uri="{FF2B5EF4-FFF2-40B4-BE49-F238E27FC236}">
                <a16:creationId xmlns:a16="http://schemas.microsoft.com/office/drawing/2014/main" id="{CF91B306-7124-4E27-BA46-4581542C4D54}"/>
              </a:ext>
            </a:extLst>
          </p:cNvPr>
          <p:cNvSpPr>
            <a:spLocks noGrp="1"/>
          </p:cNvSpPr>
          <p:nvPr>
            <p:ph idx="1"/>
          </p:nvPr>
        </p:nvSpPr>
        <p:spPr/>
        <p:txBody>
          <a:bodyPr/>
          <a:lstStyle/>
          <a:p>
            <a:r>
              <a:rPr lang="en-US" sz="2400" dirty="0"/>
              <a:t>Some of the most common technologies: </a:t>
            </a:r>
          </a:p>
          <a:p>
            <a:pPr lvl="1"/>
            <a:r>
              <a:rPr lang="en-US" sz="2000" dirty="0"/>
              <a:t>Differential(DP)</a:t>
            </a:r>
          </a:p>
          <a:p>
            <a:pPr lvl="1"/>
            <a:r>
              <a:rPr lang="en-US" sz="2200" dirty="0"/>
              <a:t>Magnetic(Mag Flow)</a:t>
            </a:r>
          </a:p>
          <a:p>
            <a:pPr lvl="1"/>
            <a:r>
              <a:rPr lang="en-US" sz="2200" dirty="0"/>
              <a:t>Vortex</a:t>
            </a:r>
          </a:p>
          <a:p>
            <a:pPr lvl="1"/>
            <a:r>
              <a:rPr lang="en-US" sz="2200" dirty="0"/>
              <a:t>Mass</a:t>
            </a:r>
          </a:p>
          <a:p>
            <a:r>
              <a:rPr lang="en-US" sz="2400" dirty="0"/>
              <a:t>Flowmeters have specific installation requirements: e.g. should always be installed upstream of major flow disruption, Control Valves, pipe elbow, pipe tee’s</a:t>
            </a:r>
          </a:p>
          <a:p>
            <a:endParaRPr lang="en-US" dirty="0"/>
          </a:p>
        </p:txBody>
      </p:sp>
      <p:sp>
        <p:nvSpPr>
          <p:cNvPr id="4" name="Date Placeholder 3">
            <a:extLst>
              <a:ext uri="{FF2B5EF4-FFF2-40B4-BE49-F238E27FC236}">
                <a16:creationId xmlns:a16="http://schemas.microsoft.com/office/drawing/2014/main" id="{832C3C93-9FD2-4AB6-ADD3-82BEBE404E1D}"/>
              </a:ext>
            </a:extLst>
          </p:cNvPr>
          <p:cNvSpPr>
            <a:spLocks noGrp="1"/>
          </p:cNvSpPr>
          <p:nvPr>
            <p:ph type="dt" sz="half" idx="10"/>
          </p:nvPr>
        </p:nvSpPr>
        <p:spPr/>
        <p:txBody>
          <a:bodyPr/>
          <a:lstStyle/>
          <a:p>
            <a:fld id="{1C42D1AF-B7DE-4408-BD53-412CA949841C}" type="datetime1">
              <a:rPr lang="en-US" smtClean="0"/>
              <a:t>2/22/2018</a:t>
            </a:fld>
            <a:endParaRPr lang="en-US"/>
          </a:p>
        </p:txBody>
      </p:sp>
      <p:sp>
        <p:nvSpPr>
          <p:cNvPr id="5" name="Footer Placeholder 4">
            <a:extLst>
              <a:ext uri="{FF2B5EF4-FFF2-40B4-BE49-F238E27FC236}">
                <a16:creationId xmlns:a16="http://schemas.microsoft.com/office/drawing/2014/main" id="{22FA9830-367B-4DFF-9FEA-109C946D4B26}"/>
              </a:ext>
            </a:extLst>
          </p:cNvPr>
          <p:cNvSpPr>
            <a:spLocks noGrp="1"/>
          </p:cNvSpPr>
          <p:nvPr>
            <p:ph type="ftr" sz="quarter" idx="11"/>
          </p:nvPr>
        </p:nvSpPr>
        <p:spPr/>
        <p:txBody>
          <a:bodyPr/>
          <a:lstStyle/>
          <a:p>
            <a:r>
              <a:rPr lang="en-US"/>
              <a:t>ICC Process Operations             ENGT-1320 Rev A</a:t>
            </a:r>
          </a:p>
        </p:txBody>
      </p:sp>
      <p:sp>
        <p:nvSpPr>
          <p:cNvPr id="6" name="Slide Number Placeholder 5">
            <a:extLst>
              <a:ext uri="{FF2B5EF4-FFF2-40B4-BE49-F238E27FC236}">
                <a16:creationId xmlns:a16="http://schemas.microsoft.com/office/drawing/2014/main" id="{FFE6239A-FEF7-4F28-AB24-53C8D3FD7EC2}"/>
              </a:ext>
            </a:extLst>
          </p:cNvPr>
          <p:cNvSpPr>
            <a:spLocks noGrp="1"/>
          </p:cNvSpPr>
          <p:nvPr>
            <p:ph type="sldNum" sz="quarter" idx="12"/>
          </p:nvPr>
        </p:nvSpPr>
        <p:spPr/>
        <p:txBody>
          <a:bodyPr/>
          <a:lstStyle/>
          <a:p>
            <a:fld id="{70AC05FB-5829-4C0D-ACBA-09B943C08BD9}" type="slidenum">
              <a:rPr lang="en-US" smtClean="0"/>
              <a:pPr/>
              <a:t>18</a:t>
            </a:fld>
            <a:endParaRPr lang="en-US"/>
          </a:p>
        </p:txBody>
      </p:sp>
      <p:sp>
        <p:nvSpPr>
          <p:cNvPr id="7" name="Right Arrow 6">
            <a:extLst>
              <a:ext uri="{FF2B5EF4-FFF2-40B4-BE49-F238E27FC236}">
                <a16:creationId xmlns:a16="http://schemas.microsoft.com/office/drawing/2014/main" id="{99CCB44F-8F62-404F-992A-C4B7D54D71DA}"/>
              </a:ext>
            </a:extLst>
          </p:cNvPr>
          <p:cNvSpPr/>
          <p:nvPr/>
        </p:nvSpPr>
        <p:spPr>
          <a:xfrm>
            <a:off x="685800" y="1429399"/>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8379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Measurements</a:t>
            </a:r>
            <a:br>
              <a:rPr lang="en-US" sz="4000" dirty="0"/>
            </a:br>
            <a:r>
              <a:rPr lang="en-US" sz="4000" dirty="0"/>
              <a:t>	Position</a:t>
            </a:r>
          </a:p>
        </p:txBody>
      </p:sp>
      <p:sp>
        <p:nvSpPr>
          <p:cNvPr id="3" name="Content Placeholder 2"/>
          <p:cNvSpPr>
            <a:spLocks noGrp="1"/>
          </p:cNvSpPr>
          <p:nvPr>
            <p:ph idx="1"/>
          </p:nvPr>
        </p:nvSpPr>
        <p:spPr/>
        <p:txBody>
          <a:bodyPr/>
          <a:lstStyle/>
          <a:p>
            <a:r>
              <a:rPr lang="en-US" dirty="0"/>
              <a:t>What is Position?</a:t>
            </a:r>
          </a:p>
          <a:p>
            <a:r>
              <a:rPr lang="en-US" dirty="0"/>
              <a:t>Location</a:t>
            </a:r>
          </a:p>
          <a:p>
            <a:r>
              <a:rPr lang="en-US" dirty="0"/>
              <a:t>Discrete </a:t>
            </a:r>
          </a:p>
          <a:p>
            <a:pPr lvl="1"/>
            <a:r>
              <a:rPr lang="en-US" dirty="0"/>
              <a:t>Switches</a:t>
            </a:r>
          </a:p>
          <a:p>
            <a:pPr lvl="2"/>
            <a:r>
              <a:rPr lang="en-US" dirty="0"/>
              <a:t>Open or closed</a:t>
            </a:r>
          </a:p>
          <a:p>
            <a:r>
              <a:rPr lang="en-US" dirty="0"/>
              <a:t>Continuous Position Measurement</a:t>
            </a:r>
          </a:p>
          <a:p>
            <a:pPr lvl="1"/>
            <a:r>
              <a:rPr lang="en-US" dirty="0"/>
              <a:t>Hall Effect</a:t>
            </a:r>
          </a:p>
          <a:p>
            <a:pPr lvl="1"/>
            <a:r>
              <a:rPr lang="en-US" dirty="0"/>
              <a:t>LVDT</a:t>
            </a:r>
          </a:p>
          <a:p>
            <a:pPr lvl="1"/>
            <a:r>
              <a:rPr lang="en-US" dirty="0"/>
              <a:t>RVDT</a:t>
            </a:r>
          </a:p>
          <a:p>
            <a:endParaRPr lang="en-US" dirty="0"/>
          </a:p>
          <a:p>
            <a:endParaRPr lang="en-US" dirty="0"/>
          </a:p>
        </p:txBody>
      </p:sp>
      <p:sp>
        <p:nvSpPr>
          <p:cNvPr id="4" name="Slide Number Placeholder 3"/>
          <p:cNvSpPr>
            <a:spLocks noGrp="1"/>
          </p:cNvSpPr>
          <p:nvPr>
            <p:ph type="sldNum" sz="quarter" idx="12"/>
          </p:nvPr>
        </p:nvSpPr>
        <p:spPr/>
        <p:txBody>
          <a:bodyPr/>
          <a:lstStyle/>
          <a:p>
            <a:fld id="{70AC05FB-5829-4C0D-ACBA-09B943C08BD9}" type="slidenum">
              <a:rPr lang="en-US" smtClean="0"/>
              <a:pPr/>
              <a:t>19</a:t>
            </a:fld>
            <a:endParaRPr lang="en-US"/>
          </a:p>
        </p:txBody>
      </p:sp>
      <p:sp>
        <p:nvSpPr>
          <p:cNvPr id="5" name="Right Arrow 4"/>
          <p:cNvSpPr/>
          <p:nvPr/>
        </p:nvSpPr>
        <p:spPr>
          <a:xfrm>
            <a:off x="838200" y="1395222"/>
            <a:ext cx="533400" cy="330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id="{33461223-7446-42CA-8E79-23EE92CA02DC}"/>
              </a:ext>
            </a:extLst>
          </p:cNvPr>
          <p:cNvSpPr>
            <a:spLocks noGrp="1"/>
          </p:cNvSpPr>
          <p:nvPr>
            <p:ph type="dt" sz="half" idx="10"/>
          </p:nvPr>
        </p:nvSpPr>
        <p:spPr/>
        <p:txBody>
          <a:bodyPr/>
          <a:lstStyle/>
          <a:p>
            <a:fld id="{C564AEA1-4F2E-468D-AB73-2951E1201CA9}" type="datetime1">
              <a:rPr lang="en-US" smtClean="0"/>
              <a:t>2/22/2018</a:t>
            </a:fld>
            <a:endParaRPr lang="en-US"/>
          </a:p>
        </p:txBody>
      </p:sp>
      <p:sp>
        <p:nvSpPr>
          <p:cNvPr id="7" name="Footer Placeholder 6">
            <a:extLst>
              <a:ext uri="{FF2B5EF4-FFF2-40B4-BE49-F238E27FC236}">
                <a16:creationId xmlns:a16="http://schemas.microsoft.com/office/drawing/2014/main" id="{E03E503F-C694-4EBD-9475-E42C198D53FA}"/>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111019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r>
              <a:rPr lang="en-US" sz="2800" dirty="0"/>
              <a:t>Course Objectives</a:t>
            </a:r>
          </a:p>
        </p:txBody>
      </p:sp>
      <p:sp>
        <p:nvSpPr>
          <p:cNvPr id="3" name="Content Placeholder 2"/>
          <p:cNvSpPr>
            <a:spLocks noGrp="1"/>
          </p:cNvSpPr>
          <p:nvPr>
            <p:ph idx="1"/>
          </p:nvPr>
        </p:nvSpPr>
        <p:spPr>
          <a:xfrm>
            <a:off x="457200" y="1676201"/>
            <a:ext cx="8229600" cy="4389120"/>
          </a:xfrm>
        </p:spPr>
        <p:txBody>
          <a:bodyPr>
            <a:normAutofit/>
          </a:bodyPr>
          <a:lstStyle/>
          <a:p>
            <a:r>
              <a:rPr lang="en-US" dirty="0"/>
              <a:t>Instrumentation</a:t>
            </a:r>
          </a:p>
          <a:p>
            <a:pPr lvl="1"/>
            <a:r>
              <a:rPr lang="en-US" dirty="0"/>
              <a:t>Measurement transmitters</a:t>
            </a:r>
          </a:p>
          <a:p>
            <a:pPr lvl="1"/>
            <a:r>
              <a:rPr lang="en-US" dirty="0"/>
              <a:t>Final control elements</a:t>
            </a:r>
          </a:p>
          <a:p>
            <a:r>
              <a:rPr lang="en-US" dirty="0"/>
              <a:t>Process Industry Documentation</a:t>
            </a:r>
          </a:p>
          <a:p>
            <a:pPr lvl="1"/>
            <a:r>
              <a:rPr lang="en-US" dirty="0"/>
              <a:t>Process Flow Diagrams (PFD’s)</a:t>
            </a:r>
          </a:p>
          <a:p>
            <a:pPr lvl="1"/>
            <a:r>
              <a:rPr lang="en-US" dirty="0"/>
              <a:t>Piping &amp; Instrument Diagrams (P&amp;ID’s)</a:t>
            </a:r>
          </a:p>
          <a:p>
            <a:pPr lvl="1"/>
            <a:r>
              <a:rPr lang="en-US" dirty="0"/>
              <a:t>Logic Diagrams</a:t>
            </a:r>
          </a:p>
          <a:p>
            <a:pPr lvl="1"/>
            <a:r>
              <a:rPr lang="en-US" dirty="0"/>
              <a:t>Electrical Schematics </a:t>
            </a:r>
          </a:p>
          <a:p>
            <a:pPr lvl="1"/>
            <a:r>
              <a:rPr lang="en-US" dirty="0"/>
              <a:t>Hydraulic Schematics</a:t>
            </a:r>
          </a:p>
        </p:txBody>
      </p:sp>
      <p:sp>
        <p:nvSpPr>
          <p:cNvPr id="5" name="Slide Number Placeholder 4"/>
          <p:cNvSpPr>
            <a:spLocks noGrp="1"/>
          </p:cNvSpPr>
          <p:nvPr>
            <p:ph type="sldNum" sz="quarter" idx="12"/>
          </p:nvPr>
        </p:nvSpPr>
        <p:spPr/>
        <p:txBody>
          <a:bodyPr/>
          <a:lstStyle/>
          <a:p>
            <a:fld id="{70AC05FB-5829-4C0D-ACBA-09B943C08BD9}" type="slidenum">
              <a:rPr lang="en-US" smtClean="0"/>
              <a:pPr/>
              <a:t>2</a:t>
            </a:fld>
            <a:endParaRPr lang="en-US"/>
          </a:p>
        </p:txBody>
      </p:sp>
      <p:sp>
        <p:nvSpPr>
          <p:cNvPr id="4" name="Date Placeholder 3">
            <a:extLst>
              <a:ext uri="{FF2B5EF4-FFF2-40B4-BE49-F238E27FC236}">
                <a16:creationId xmlns:a16="http://schemas.microsoft.com/office/drawing/2014/main" id="{B7AF795E-D2E2-4305-921D-66E1561D1C7A}"/>
              </a:ext>
            </a:extLst>
          </p:cNvPr>
          <p:cNvSpPr>
            <a:spLocks noGrp="1"/>
          </p:cNvSpPr>
          <p:nvPr>
            <p:ph type="dt" sz="half" idx="10"/>
          </p:nvPr>
        </p:nvSpPr>
        <p:spPr/>
        <p:txBody>
          <a:bodyPr/>
          <a:lstStyle/>
          <a:p>
            <a:fld id="{F8F0CBDE-F6AB-4673-A16A-30009B1C114F}" type="datetime1">
              <a:rPr lang="en-US" smtClean="0"/>
              <a:t>2/22/2018</a:t>
            </a:fld>
            <a:endParaRPr lang="en-US"/>
          </a:p>
        </p:txBody>
      </p:sp>
      <p:sp>
        <p:nvSpPr>
          <p:cNvPr id="6" name="Footer Placeholder 5">
            <a:extLst>
              <a:ext uri="{FF2B5EF4-FFF2-40B4-BE49-F238E27FC236}">
                <a16:creationId xmlns:a16="http://schemas.microsoft.com/office/drawing/2014/main" id="{131A7A7E-0C9A-452E-9B76-537F7C16AB6E}"/>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3883706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Measurements</a:t>
            </a:r>
            <a:br>
              <a:rPr lang="en-US" sz="4000" dirty="0"/>
            </a:br>
            <a:r>
              <a:rPr lang="en-US" sz="4000" dirty="0"/>
              <a:t>	Acceleration</a:t>
            </a:r>
            <a:endParaRPr lang="en-US" sz="3600" dirty="0"/>
          </a:p>
        </p:txBody>
      </p:sp>
      <p:sp>
        <p:nvSpPr>
          <p:cNvPr id="3" name="Content Placeholder 2"/>
          <p:cNvSpPr>
            <a:spLocks noGrp="1"/>
          </p:cNvSpPr>
          <p:nvPr>
            <p:ph idx="1"/>
          </p:nvPr>
        </p:nvSpPr>
        <p:spPr/>
        <p:txBody>
          <a:bodyPr>
            <a:normAutofit lnSpcReduction="10000"/>
          </a:bodyPr>
          <a:lstStyle/>
          <a:p>
            <a:r>
              <a:rPr lang="en-US" dirty="0"/>
              <a:t>What is acceleration?</a:t>
            </a:r>
          </a:p>
          <a:p>
            <a:r>
              <a:rPr lang="en-US" dirty="0"/>
              <a:t>A measurement of the amount of energy is being put into a component or how much is being generated by a component</a:t>
            </a:r>
          </a:p>
          <a:p>
            <a:pPr lvl="1"/>
            <a:r>
              <a:rPr lang="en-US" dirty="0"/>
              <a:t>“g’s”</a:t>
            </a:r>
          </a:p>
          <a:p>
            <a:r>
              <a:rPr lang="en-US" dirty="0"/>
              <a:t>Commonly utilized for monitoring &amp; control on vibratory equipment</a:t>
            </a:r>
          </a:p>
          <a:p>
            <a:r>
              <a:rPr lang="en-US" dirty="0"/>
              <a:t>Used extensively for vibration monitoring</a:t>
            </a:r>
          </a:p>
          <a:p>
            <a:r>
              <a:rPr lang="en-US" dirty="0"/>
              <a:t>Piezo Electric Crystals</a:t>
            </a:r>
          </a:p>
          <a:p>
            <a:pPr lvl="1"/>
            <a:r>
              <a:rPr lang="en-US" dirty="0"/>
              <a:t>Accelerometers</a:t>
            </a:r>
          </a:p>
        </p:txBody>
      </p:sp>
      <p:sp>
        <p:nvSpPr>
          <p:cNvPr id="4" name="Slide Number Placeholder 3"/>
          <p:cNvSpPr>
            <a:spLocks noGrp="1"/>
          </p:cNvSpPr>
          <p:nvPr>
            <p:ph type="sldNum" sz="quarter" idx="12"/>
          </p:nvPr>
        </p:nvSpPr>
        <p:spPr/>
        <p:txBody>
          <a:bodyPr/>
          <a:lstStyle/>
          <a:p>
            <a:fld id="{70AC05FB-5829-4C0D-ACBA-09B943C08BD9}" type="slidenum">
              <a:rPr lang="en-US" smtClean="0"/>
              <a:pPr/>
              <a:t>20</a:t>
            </a:fld>
            <a:endParaRPr lang="en-US"/>
          </a:p>
        </p:txBody>
      </p:sp>
      <p:sp>
        <p:nvSpPr>
          <p:cNvPr id="5" name="Right Arrow 4"/>
          <p:cNvSpPr/>
          <p:nvPr/>
        </p:nvSpPr>
        <p:spPr>
          <a:xfrm>
            <a:off x="762000" y="1295400"/>
            <a:ext cx="649738" cy="4648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id="{C112A375-02AE-4D93-914A-5FFBF90CDD1F}"/>
              </a:ext>
            </a:extLst>
          </p:cNvPr>
          <p:cNvSpPr>
            <a:spLocks noGrp="1"/>
          </p:cNvSpPr>
          <p:nvPr>
            <p:ph type="dt" sz="half" idx="10"/>
          </p:nvPr>
        </p:nvSpPr>
        <p:spPr/>
        <p:txBody>
          <a:bodyPr/>
          <a:lstStyle/>
          <a:p>
            <a:fld id="{1A0EE494-3E17-4A76-B41B-2F23A19851FD}" type="datetime1">
              <a:rPr lang="en-US" smtClean="0"/>
              <a:t>2/22/2018</a:t>
            </a:fld>
            <a:endParaRPr lang="en-US"/>
          </a:p>
        </p:txBody>
      </p:sp>
      <p:sp>
        <p:nvSpPr>
          <p:cNvPr id="7" name="Footer Placeholder 6">
            <a:extLst>
              <a:ext uri="{FF2B5EF4-FFF2-40B4-BE49-F238E27FC236}">
                <a16:creationId xmlns:a16="http://schemas.microsoft.com/office/drawing/2014/main" id="{EED24DF0-4086-4DE5-A186-449CCF6CADBF}"/>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366357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Analytical Measurements</a:t>
            </a:r>
            <a:endParaRPr lang="en-US" dirty="0"/>
          </a:p>
        </p:txBody>
      </p:sp>
      <p:sp>
        <p:nvSpPr>
          <p:cNvPr id="3" name="Content Placeholder 2"/>
          <p:cNvSpPr>
            <a:spLocks noGrp="1"/>
          </p:cNvSpPr>
          <p:nvPr>
            <p:ph idx="1"/>
          </p:nvPr>
        </p:nvSpPr>
        <p:spPr/>
        <p:txBody>
          <a:bodyPr>
            <a:normAutofit/>
          </a:bodyPr>
          <a:lstStyle/>
          <a:p>
            <a:r>
              <a:rPr lang="en-US" sz="2400" dirty="0"/>
              <a:t>Generally can not be measured directly.</a:t>
            </a:r>
          </a:p>
          <a:p>
            <a:r>
              <a:rPr lang="en-US" sz="2400" dirty="0"/>
              <a:t>These process properties requires complex technologies to measure.</a:t>
            </a:r>
          </a:p>
          <a:p>
            <a:r>
              <a:rPr lang="en-US" sz="2400" dirty="0"/>
              <a:t>Can or should be considered online lab testing</a:t>
            </a:r>
          </a:p>
          <a:p>
            <a:r>
              <a:rPr lang="en-US" sz="2400" dirty="0"/>
              <a:t>These properties very often relate to Environmental requirements/regulations, Product Quality or Reliability requirements for the process operation</a:t>
            </a:r>
          </a:p>
        </p:txBody>
      </p:sp>
      <p:sp>
        <p:nvSpPr>
          <p:cNvPr id="4" name="Slide Number Placeholder 3"/>
          <p:cNvSpPr>
            <a:spLocks noGrp="1"/>
          </p:cNvSpPr>
          <p:nvPr>
            <p:ph type="sldNum" sz="quarter" idx="12"/>
          </p:nvPr>
        </p:nvSpPr>
        <p:spPr/>
        <p:txBody>
          <a:bodyPr/>
          <a:lstStyle/>
          <a:p>
            <a:fld id="{70AC05FB-5829-4C0D-ACBA-09B943C08BD9}" type="slidenum">
              <a:rPr lang="en-US" smtClean="0"/>
              <a:pPr/>
              <a:t>21</a:t>
            </a:fld>
            <a:endParaRPr lang="en-US"/>
          </a:p>
        </p:txBody>
      </p:sp>
      <p:sp>
        <p:nvSpPr>
          <p:cNvPr id="5" name="Date Placeholder 4">
            <a:extLst>
              <a:ext uri="{FF2B5EF4-FFF2-40B4-BE49-F238E27FC236}">
                <a16:creationId xmlns:a16="http://schemas.microsoft.com/office/drawing/2014/main" id="{3CDAE443-7E7D-477B-A8E4-93D267715521}"/>
              </a:ext>
            </a:extLst>
          </p:cNvPr>
          <p:cNvSpPr>
            <a:spLocks noGrp="1"/>
          </p:cNvSpPr>
          <p:nvPr>
            <p:ph type="dt" sz="half" idx="10"/>
          </p:nvPr>
        </p:nvSpPr>
        <p:spPr/>
        <p:txBody>
          <a:bodyPr/>
          <a:lstStyle/>
          <a:p>
            <a:fld id="{05944188-5409-4494-B296-52047913154E}" type="datetime1">
              <a:rPr lang="en-US" smtClean="0"/>
              <a:t>2/22/2018</a:t>
            </a:fld>
            <a:endParaRPr lang="en-US"/>
          </a:p>
        </p:txBody>
      </p:sp>
      <p:sp>
        <p:nvSpPr>
          <p:cNvPr id="6" name="Footer Placeholder 5">
            <a:extLst>
              <a:ext uri="{FF2B5EF4-FFF2-40B4-BE49-F238E27FC236}">
                <a16:creationId xmlns:a16="http://schemas.microsoft.com/office/drawing/2014/main" id="{1A3FA116-CE62-4020-9F2E-9513E3495FEE}"/>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348420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808355"/>
          </a:xfrm>
        </p:spPr>
        <p:txBody>
          <a:bodyPr>
            <a:normAutofit/>
          </a:bodyPr>
          <a:lstStyle/>
          <a:p>
            <a:r>
              <a:rPr lang="en-US" dirty="0"/>
              <a:t>Some Analytical Measurements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19631721"/>
              </p:ext>
            </p:extLst>
          </p:nvPr>
        </p:nvGraphicFramePr>
        <p:xfrm>
          <a:off x="381000" y="2267971"/>
          <a:ext cx="8001000" cy="3708400"/>
        </p:xfrm>
        <a:graphic>
          <a:graphicData uri="http://schemas.openxmlformats.org/drawingml/2006/table">
            <a:tbl>
              <a:tblPr firstRow="1" bandRow="1">
                <a:tableStyleId>{073A0DAA-6AF3-43AB-8588-CEC1D06C72B9}</a:tableStyleId>
              </a:tblPr>
              <a:tblGrid>
                <a:gridCol w="2000250">
                  <a:extLst>
                    <a:ext uri="{9D8B030D-6E8A-4147-A177-3AD203B41FA5}">
                      <a16:colId xmlns:a16="http://schemas.microsoft.com/office/drawing/2014/main" val="20000"/>
                    </a:ext>
                  </a:extLst>
                </a:gridCol>
                <a:gridCol w="2000250">
                  <a:extLst>
                    <a:ext uri="{9D8B030D-6E8A-4147-A177-3AD203B41FA5}">
                      <a16:colId xmlns:a16="http://schemas.microsoft.com/office/drawing/2014/main" val="20001"/>
                    </a:ext>
                  </a:extLst>
                </a:gridCol>
                <a:gridCol w="2000250">
                  <a:extLst>
                    <a:ext uri="{9D8B030D-6E8A-4147-A177-3AD203B41FA5}">
                      <a16:colId xmlns:a16="http://schemas.microsoft.com/office/drawing/2014/main" val="20002"/>
                    </a:ext>
                  </a:extLst>
                </a:gridCol>
                <a:gridCol w="2000250">
                  <a:extLst>
                    <a:ext uri="{9D8B030D-6E8A-4147-A177-3AD203B41FA5}">
                      <a16:colId xmlns:a16="http://schemas.microsoft.com/office/drawing/2014/main" val="20003"/>
                    </a:ext>
                  </a:extLst>
                </a:gridCol>
              </a:tblGrid>
              <a:tr h="370840">
                <a:tc>
                  <a:txBody>
                    <a:bodyPr/>
                    <a:lstStyle/>
                    <a:p>
                      <a:r>
                        <a:rPr lang="en-US" b="1" dirty="0">
                          <a:ln>
                            <a:noFill/>
                          </a:ln>
                          <a:solidFill>
                            <a:schemeClr val="tx1"/>
                          </a:solidFill>
                        </a:rPr>
                        <a:t>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H2S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CO2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Excess O2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r>
                        <a:rPr lang="en-US" b="1" dirty="0">
                          <a:ln>
                            <a:noFill/>
                          </a:ln>
                          <a:solidFill>
                            <a:schemeClr val="tx1"/>
                          </a:solidFill>
                        </a:rPr>
                        <a:t>Density/SG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CO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Opacity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SO2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r>
                        <a:rPr lang="en-US" b="1" dirty="0">
                          <a:ln>
                            <a:noFill/>
                          </a:ln>
                          <a:solidFill>
                            <a:schemeClr val="tx1"/>
                          </a:solidFill>
                        </a:rPr>
                        <a:t>Conductivity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Humidity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Combustibles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NOx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p>
                      <a:r>
                        <a:rPr lang="en-US" b="1" dirty="0">
                          <a:ln>
                            <a:noFill/>
                          </a:ln>
                          <a:solidFill>
                            <a:schemeClr val="tx1"/>
                          </a:solidFill>
                        </a:rPr>
                        <a:t>HC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Consistency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Freeness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Brightness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40">
                <a:tc>
                  <a:txBody>
                    <a:bodyPr/>
                    <a:lstStyle/>
                    <a:p>
                      <a:r>
                        <a:rPr lang="en-US" b="1" dirty="0">
                          <a:ln>
                            <a:noFill/>
                          </a:ln>
                          <a:solidFill>
                            <a:schemeClr val="tx1"/>
                          </a:solidFill>
                        </a:rPr>
                        <a:t>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Turbidity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Dissolved O2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CL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840">
                <a:tc>
                  <a:txBody>
                    <a:bodyPr/>
                    <a:lstStyle/>
                    <a:p>
                      <a:r>
                        <a:rPr lang="en-US" b="1" dirty="0">
                          <a:ln>
                            <a:noFill/>
                          </a:ln>
                          <a:solidFill>
                            <a:schemeClr val="tx1"/>
                          </a:solidFill>
                        </a:rPr>
                        <a:t>CLO2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O3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Moisture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IR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70840">
                <a:tc>
                  <a:txBody>
                    <a:bodyPr/>
                    <a:lstStyle/>
                    <a:p>
                      <a:r>
                        <a:rPr lang="en-US" b="1" dirty="0">
                          <a:ln>
                            <a:noFill/>
                          </a:ln>
                          <a:solidFill>
                            <a:schemeClr val="tx1"/>
                          </a:solidFill>
                        </a:rPr>
                        <a:t>ORP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CEMs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 Solids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70840">
                <a:tc>
                  <a:txBody>
                    <a:bodyPr/>
                    <a:lstStyle/>
                    <a:p>
                      <a:r>
                        <a:rPr lang="en-US" b="1" dirty="0">
                          <a:ln>
                            <a:noFill/>
                          </a:ln>
                          <a:solidFill>
                            <a:schemeClr val="tx1"/>
                          </a:solidFill>
                        </a:rPr>
                        <a:t>Calorie/BTU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n>
                            <a:noFill/>
                          </a:ln>
                          <a:solidFill>
                            <a:schemeClr val="tx1"/>
                          </a:solidFill>
                        </a:rPr>
                        <a:t>TOD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Total</a:t>
                      </a:r>
                      <a:r>
                        <a:rPr lang="en-US" b="1" baseline="0" dirty="0">
                          <a:ln>
                            <a:noFill/>
                          </a:ln>
                          <a:solidFill>
                            <a:schemeClr val="tx1"/>
                          </a:solidFill>
                        </a:rPr>
                        <a:t> Sulfur</a:t>
                      </a:r>
                      <a:endParaRPr lang="en-US" b="1" dirty="0">
                        <a:ln>
                          <a:noFill/>
                        </a:ln>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Ash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70840">
                <a:tc>
                  <a:txBody>
                    <a:bodyPr/>
                    <a:lstStyle/>
                    <a:p>
                      <a:r>
                        <a:rPr lang="en-US" b="1" dirty="0">
                          <a:ln>
                            <a:noFill/>
                          </a:ln>
                          <a:solidFill>
                            <a:schemeClr val="tx1"/>
                          </a:solidFill>
                        </a:rPr>
                        <a:t>Corrosion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Hg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 H2O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N2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70840">
                <a:tc>
                  <a:txBody>
                    <a:bodyPr/>
                    <a:lstStyle/>
                    <a:p>
                      <a:r>
                        <a:rPr lang="en-US" b="1" dirty="0">
                          <a:ln>
                            <a:noFill/>
                          </a:ln>
                          <a:solidFill>
                            <a:schemeClr val="tx1"/>
                          </a:solidFill>
                        </a:rPr>
                        <a:t>Refraction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TOC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Viscosity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ln>
                            <a:noFill/>
                          </a:ln>
                          <a:solidFill>
                            <a:schemeClr val="tx1"/>
                          </a:solidFill>
                        </a:rPr>
                        <a:t>Dioxin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bl>
          </a:graphicData>
        </a:graphic>
      </p:graphicFrame>
      <p:sp>
        <p:nvSpPr>
          <p:cNvPr id="4" name="Slide Number Placeholder 3"/>
          <p:cNvSpPr>
            <a:spLocks noGrp="1"/>
          </p:cNvSpPr>
          <p:nvPr>
            <p:ph type="sldNum" sz="quarter" idx="12"/>
          </p:nvPr>
        </p:nvSpPr>
        <p:spPr/>
        <p:txBody>
          <a:bodyPr/>
          <a:lstStyle/>
          <a:p>
            <a:fld id="{70AC05FB-5829-4C0D-ACBA-09B943C08BD9}" type="slidenum">
              <a:rPr lang="en-US" smtClean="0"/>
              <a:pPr/>
              <a:t>22</a:t>
            </a:fld>
            <a:endParaRPr lang="en-US"/>
          </a:p>
        </p:txBody>
      </p:sp>
      <p:sp>
        <p:nvSpPr>
          <p:cNvPr id="3" name="Date Placeholder 2">
            <a:extLst>
              <a:ext uri="{FF2B5EF4-FFF2-40B4-BE49-F238E27FC236}">
                <a16:creationId xmlns:a16="http://schemas.microsoft.com/office/drawing/2014/main" id="{BDA1F9A2-D12A-40C0-AA66-2087DEB722D8}"/>
              </a:ext>
            </a:extLst>
          </p:cNvPr>
          <p:cNvSpPr>
            <a:spLocks noGrp="1"/>
          </p:cNvSpPr>
          <p:nvPr>
            <p:ph type="dt" sz="half" idx="10"/>
          </p:nvPr>
        </p:nvSpPr>
        <p:spPr/>
        <p:txBody>
          <a:bodyPr/>
          <a:lstStyle/>
          <a:p>
            <a:fld id="{F979C3C1-F139-4FD9-B3E3-3B8EE8A43AC2}" type="datetime1">
              <a:rPr lang="en-US" smtClean="0"/>
              <a:t>2/22/2018</a:t>
            </a:fld>
            <a:endParaRPr lang="en-US"/>
          </a:p>
        </p:txBody>
      </p:sp>
      <p:sp>
        <p:nvSpPr>
          <p:cNvPr id="6" name="Footer Placeholder 5">
            <a:extLst>
              <a:ext uri="{FF2B5EF4-FFF2-40B4-BE49-F238E27FC236}">
                <a16:creationId xmlns:a16="http://schemas.microsoft.com/office/drawing/2014/main" id="{80FD827B-ED04-46AD-A806-A24DAA321BD4}"/>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1172155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Inferred/Calculated</a:t>
            </a:r>
          </a:p>
        </p:txBody>
      </p:sp>
      <p:sp>
        <p:nvSpPr>
          <p:cNvPr id="3" name="Content Placeholder 2"/>
          <p:cNvSpPr>
            <a:spLocks noGrp="1"/>
          </p:cNvSpPr>
          <p:nvPr>
            <p:ph idx="1"/>
          </p:nvPr>
        </p:nvSpPr>
        <p:spPr/>
        <p:txBody>
          <a:bodyPr/>
          <a:lstStyle/>
          <a:p>
            <a:r>
              <a:rPr lang="en-US" dirty="0"/>
              <a:t>Kappa </a:t>
            </a:r>
          </a:p>
          <a:p>
            <a:r>
              <a:rPr lang="en-US" dirty="0"/>
              <a:t>Pour Point</a:t>
            </a:r>
          </a:p>
          <a:p>
            <a:r>
              <a:rPr lang="en-US" dirty="0"/>
              <a:t>Pen Percent</a:t>
            </a:r>
          </a:p>
          <a:p>
            <a:r>
              <a:rPr lang="en-US" dirty="0"/>
              <a:t>HPT/D </a:t>
            </a:r>
          </a:p>
          <a:p>
            <a:r>
              <a:rPr lang="en-US" dirty="0"/>
              <a:t>BTU </a:t>
            </a:r>
          </a:p>
          <a:p>
            <a:r>
              <a:rPr lang="en-US" dirty="0"/>
              <a:t>Torque </a:t>
            </a:r>
          </a:p>
          <a:p>
            <a:r>
              <a:rPr lang="en-US" dirty="0"/>
              <a:t>Shear</a:t>
            </a:r>
          </a:p>
          <a:p>
            <a:r>
              <a:rPr lang="en-US" dirty="0"/>
              <a:t>Viscosity</a:t>
            </a:r>
          </a:p>
          <a:p>
            <a:endParaRPr lang="en-US" dirty="0"/>
          </a:p>
        </p:txBody>
      </p:sp>
      <p:sp>
        <p:nvSpPr>
          <p:cNvPr id="4" name="Slide Number Placeholder 3"/>
          <p:cNvSpPr>
            <a:spLocks noGrp="1"/>
          </p:cNvSpPr>
          <p:nvPr>
            <p:ph type="sldNum" sz="quarter" idx="12"/>
          </p:nvPr>
        </p:nvSpPr>
        <p:spPr/>
        <p:txBody>
          <a:bodyPr/>
          <a:lstStyle/>
          <a:p>
            <a:fld id="{70AC05FB-5829-4C0D-ACBA-09B943C08BD9}" type="slidenum">
              <a:rPr lang="en-US" smtClean="0"/>
              <a:pPr/>
              <a:t>23</a:t>
            </a:fld>
            <a:endParaRPr lang="en-US"/>
          </a:p>
        </p:txBody>
      </p:sp>
      <p:sp>
        <p:nvSpPr>
          <p:cNvPr id="5" name="Date Placeholder 4">
            <a:extLst>
              <a:ext uri="{FF2B5EF4-FFF2-40B4-BE49-F238E27FC236}">
                <a16:creationId xmlns:a16="http://schemas.microsoft.com/office/drawing/2014/main" id="{6116D028-8949-4F8C-8B74-613DBD01C5AD}"/>
              </a:ext>
            </a:extLst>
          </p:cNvPr>
          <p:cNvSpPr>
            <a:spLocks noGrp="1"/>
          </p:cNvSpPr>
          <p:nvPr>
            <p:ph type="dt" sz="half" idx="10"/>
          </p:nvPr>
        </p:nvSpPr>
        <p:spPr/>
        <p:txBody>
          <a:bodyPr/>
          <a:lstStyle/>
          <a:p>
            <a:fld id="{A7837752-AACE-4DCB-95F2-5E477B9CEBF3}" type="datetime1">
              <a:rPr lang="en-US" smtClean="0"/>
              <a:t>2/22/2018</a:t>
            </a:fld>
            <a:endParaRPr lang="en-US"/>
          </a:p>
        </p:txBody>
      </p:sp>
      <p:sp>
        <p:nvSpPr>
          <p:cNvPr id="6" name="Footer Placeholder 5">
            <a:extLst>
              <a:ext uri="{FF2B5EF4-FFF2-40B4-BE49-F238E27FC236}">
                <a16:creationId xmlns:a16="http://schemas.microsoft.com/office/drawing/2014/main" id="{CC0A4316-860F-4F65-B5EF-75D76B9FA676}"/>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28650003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04088"/>
            <a:ext cx="5029200" cy="743712"/>
          </a:xfrm>
        </p:spPr>
        <p:txBody>
          <a:bodyPr>
            <a:normAutofit fontScale="90000"/>
          </a:bodyPr>
          <a:lstStyle/>
          <a:p>
            <a:r>
              <a:rPr lang="en-US" dirty="0"/>
              <a:t>Assignment</a:t>
            </a:r>
          </a:p>
        </p:txBody>
      </p:sp>
      <p:sp>
        <p:nvSpPr>
          <p:cNvPr id="3" name="Content Placeholder 2"/>
          <p:cNvSpPr>
            <a:spLocks noGrp="1"/>
          </p:cNvSpPr>
          <p:nvPr>
            <p:ph idx="1"/>
          </p:nvPr>
        </p:nvSpPr>
        <p:spPr>
          <a:xfrm>
            <a:off x="457200" y="2133600"/>
            <a:ext cx="8229600" cy="4191000"/>
          </a:xfrm>
        </p:spPr>
        <p:txBody>
          <a:bodyPr>
            <a:normAutofit/>
          </a:bodyPr>
          <a:lstStyle/>
          <a:p>
            <a:r>
              <a:rPr lang="en-US" dirty="0"/>
              <a:t>Research Project</a:t>
            </a:r>
          </a:p>
          <a:p>
            <a:endParaRPr lang="en-US" dirty="0"/>
          </a:p>
        </p:txBody>
      </p:sp>
      <p:sp>
        <p:nvSpPr>
          <p:cNvPr id="4" name="Slide Number Placeholder 3"/>
          <p:cNvSpPr>
            <a:spLocks noGrp="1"/>
          </p:cNvSpPr>
          <p:nvPr>
            <p:ph type="sldNum" sz="quarter" idx="12"/>
          </p:nvPr>
        </p:nvSpPr>
        <p:spPr/>
        <p:txBody>
          <a:bodyPr/>
          <a:lstStyle/>
          <a:p>
            <a:fld id="{70AC05FB-5829-4C0D-ACBA-09B943C08BD9}" type="slidenum">
              <a:rPr lang="en-US" smtClean="0"/>
              <a:pPr/>
              <a:t>24</a:t>
            </a:fld>
            <a:endParaRPr lang="en-US"/>
          </a:p>
        </p:txBody>
      </p:sp>
      <p:sp>
        <p:nvSpPr>
          <p:cNvPr id="5" name="Date Placeholder 4">
            <a:extLst>
              <a:ext uri="{FF2B5EF4-FFF2-40B4-BE49-F238E27FC236}">
                <a16:creationId xmlns:a16="http://schemas.microsoft.com/office/drawing/2014/main" id="{69FAD09E-4888-45D3-8723-D149E15B621C}"/>
              </a:ext>
            </a:extLst>
          </p:cNvPr>
          <p:cNvSpPr>
            <a:spLocks noGrp="1"/>
          </p:cNvSpPr>
          <p:nvPr>
            <p:ph type="dt" sz="half" idx="10"/>
          </p:nvPr>
        </p:nvSpPr>
        <p:spPr/>
        <p:txBody>
          <a:bodyPr/>
          <a:lstStyle/>
          <a:p>
            <a:fld id="{D30CF6BD-E92F-422E-8EAA-4C8D9FA5619E}" type="datetime1">
              <a:rPr lang="en-US" smtClean="0"/>
              <a:t>2/22/2018</a:t>
            </a:fld>
            <a:endParaRPr lang="en-US"/>
          </a:p>
        </p:txBody>
      </p:sp>
      <p:sp>
        <p:nvSpPr>
          <p:cNvPr id="6" name="Footer Placeholder 5">
            <a:extLst>
              <a:ext uri="{FF2B5EF4-FFF2-40B4-BE49-F238E27FC236}">
                <a16:creationId xmlns:a16="http://schemas.microsoft.com/office/drawing/2014/main" id="{AED88778-446F-4EE5-9D56-A470FDDE30A8}"/>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4057709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4000" dirty="0"/>
              <a:t>Referenced Sources</a:t>
            </a:r>
          </a:p>
        </p:txBody>
      </p:sp>
      <p:sp>
        <p:nvSpPr>
          <p:cNvPr id="3" name="Content Placeholder 2"/>
          <p:cNvSpPr>
            <a:spLocks noGrp="1"/>
          </p:cNvSpPr>
          <p:nvPr>
            <p:ph idx="1"/>
          </p:nvPr>
        </p:nvSpPr>
        <p:spPr>
          <a:xfrm>
            <a:off x="457200" y="1676400"/>
            <a:ext cx="8229600" cy="4648200"/>
          </a:xfrm>
        </p:spPr>
        <p:txBody>
          <a:bodyPr>
            <a:normAutofit lnSpcReduction="10000"/>
          </a:bodyPr>
          <a:lstStyle/>
          <a:p>
            <a:r>
              <a:rPr lang="en-US" sz="2000" dirty="0"/>
              <a:t>Fundamentals of Process Control </a:t>
            </a:r>
          </a:p>
          <a:p>
            <a:pPr lvl="1"/>
            <a:r>
              <a:rPr lang="en-US" sz="1800" dirty="0"/>
              <a:t>Murrill</a:t>
            </a:r>
          </a:p>
          <a:p>
            <a:r>
              <a:rPr lang="en-US" sz="2000" dirty="0"/>
              <a:t>ANSI/ISA-S5.1 </a:t>
            </a:r>
          </a:p>
          <a:p>
            <a:pPr lvl="1"/>
            <a:r>
              <a:rPr lang="en-US" sz="1800" dirty="0"/>
              <a:t>International Society for Automation</a:t>
            </a:r>
          </a:p>
          <a:p>
            <a:r>
              <a:rPr lang="en-US" sz="2000" dirty="0"/>
              <a:t>Measurement &amp; Control Basics</a:t>
            </a:r>
          </a:p>
          <a:p>
            <a:pPr lvl="1"/>
            <a:r>
              <a:rPr lang="en-US" sz="1800" dirty="0"/>
              <a:t>Hughes</a:t>
            </a:r>
            <a:endParaRPr lang="en-US" sz="2000" dirty="0"/>
          </a:p>
          <a:p>
            <a:r>
              <a:rPr lang="en-US" sz="2000" dirty="0"/>
              <a:t>Control Loop Foundation- Batch &amp; Continuous Processes</a:t>
            </a:r>
          </a:p>
          <a:p>
            <a:pPr lvl="1"/>
            <a:r>
              <a:rPr lang="en-US" sz="1800" dirty="0"/>
              <a:t>Blevins &amp; Nixon</a:t>
            </a:r>
          </a:p>
          <a:p>
            <a:r>
              <a:rPr lang="en-US" sz="2000" dirty="0"/>
              <a:t>The Control of Boilers</a:t>
            </a:r>
          </a:p>
          <a:p>
            <a:pPr lvl="1"/>
            <a:r>
              <a:rPr lang="en-US" sz="1800" dirty="0"/>
              <a:t>Dukelow</a:t>
            </a:r>
          </a:p>
          <a:p>
            <a:r>
              <a:rPr lang="en-US" sz="2000" dirty="0"/>
              <a:t>Flow Measurement Engineering Handbook</a:t>
            </a:r>
          </a:p>
          <a:p>
            <a:pPr lvl="1"/>
            <a:r>
              <a:rPr lang="en-US" sz="1800" dirty="0"/>
              <a:t>Miller</a:t>
            </a:r>
          </a:p>
          <a:p>
            <a:r>
              <a:rPr lang="en-US" sz="2000" dirty="0"/>
              <a:t>Process Instruments &amp; Controls</a:t>
            </a:r>
          </a:p>
          <a:p>
            <a:pPr lvl="1"/>
            <a:r>
              <a:rPr lang="en-US" sz="1800" dirty="0"/>
              <a:t>Lipták</a:t>
            </a:r>
          </a:p>
          <a:p>
            <a:endParaRPr lang="en-US" dirty="0"/>
          </a:p>
        </p:txBody>
      </p:sp>
      <p:sp>
        <p:nvSpPr>
          <p:cNvPr id="4" name="Slide Number Placeholder 3"/>
          <p:cNvSpPr>
            <a:spLocks noGrp="1"/>
          </p:cNvSpPr>
          <p:nvPr>
            <p:ph type="sldNum" sz="quarter" idx="12"/>
          </p:nvPr>
        </p:nvSpPr>
        <p:spPr/>
        <p:txBody>
          <a:bodyPr/>
          <a:lstStyle/>
          <a:p>
            <a:fld id="{70AC05FB-5829-4C0D-ACBA-09B943C08BD9}" type="slidenum">
              <a:rPr lang="en-US" smtClean="0"/>
              <a:pPr/>
              <a:t>3</a:t>
            </a:fld>
            <a:endParaRPr lang="en-US"/>
          </a:p>
        </p:txBody>
      </p:sp>
      <p:sp>
        <p:nvSpPr>
          <p:cNvPr id="5" name="Date Placeholder 4">
            <a:extLst>
              <a:ext uri="{FF2B5EF4-FFF2-40B4-BE49-F238E27FC236}">
                <a16:creationId xmlns:a16="http://schemas.microsoft.com/office/drawing/2014/main" id="{2FCAD857-7C2F-41DF-871D-B20A2E5132D3}"/>
              </a:ext>
            </a:extLst>
          </p:cNvPr>
          <p:cNvSpPr>
            <a:spLocks noGrp="1"/>
          </p:cNvSpPr>
          <p:nvPr>
            <p:ph type="dt" sz="half" idx="10"/>
          </p:nvPr>
        </p:nvSpPr>
        <p:spPr/>
        <p:txBody>
          <a:bodyPr/>
          <a:lstStyle/>
          <a:p>
            <a:fld id="{A4A330DC-2C1F-4022-BF95-F91E8B2C6238}" type="datetime1">
              <a:rPr lang="en-US" smtClean="0"/>
              <a:t>2/22/2018</a:t>
            </a:fld>
            <a:endParaRPr lang="en-US"/>
          </a:p>
        </p:txBody>
      </p:sp>
      <p:sp>
        <p:nvSpPr>
          <p:cNvPr id="6" name="Footer Placeholder 5">
            <a:extLst>
              <a:ext uri="{FF2B5EF4-FFF2-40B4-BE49-F238E27FC236}">
                <a16:creationId xmlns:a16="http://schemas.microsoft.com/office/drawing/2014/main" id="{012F468F-34E8-4F7B-A3DF-341A195F45DE}"/>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3888346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 Concepts</a:t>
            </a:r>
            <a:br>
              <a:rPr lang="en-US" sz="2800" dirty="0"/>
            </a:br>
            <a:r>
              <a:rPr lang="en-US" sz="2800" dirty="0"/>
              <a:t>	What is a Transmitter?</a:t>
            </a:r>
          </a:p>
        </p:txBody>
      </p:sp>
      <p:sp>
        <p:nvSpPr>
          <p:cNvPr id="5" name="Content Placeholder 4"/>
          <p:cNvSpPr>
            <a:spLocks noGrp="1"/>
          </p:cNvSpPr>
          <p:nvPr>
            <p:ph idx="1"/>
          </p:nvPr>
        </p:nvSpPr>
        <p:spPr/>
        <p:txBody>
          <a:bodyPr>
            <a:normAutofit/>
          </a:bodyPr>
          <a:lstStyle/>
          <a:p>
            <a:r>
              <a:rPr lang="en-US" sz="2400" dirty="0"/>
              <a:t>A device that senses a specific attribute or property of a process and creates a signal that can be transmitted to a remote location.</a:t>
            </a:r>
          </a:p>
          <a:p>
            <a:r>
              <a:rPr lang="en-US" sz="2400" dirty="0"/>
              <a:t>A field device consisting of a housing, electronics and sensing element used to transmit various information to the operators via the control system.</a:t>
            </a:r>
          </a:p>
          <a:p>
            <a:r>
              <a:rPr lang="en-US" sz="2400" dirty="0">
                <a:solidFill>
                  <a:srgbClr val="FF0000"/>
                </a:solidFill>
              </a:rPr>
              <a:t>The </a:t>
            </a:r>
            <a:r>
              <a:rPr lang="en-US" sz="2400" i="1" dirty="0">
                <a:solidFill>
                  <a:srgbClr val="FF0000"/>
                </a:solidFill>
              </a:rPr>
              <a:t>transmitter produces an output signal </a:t>
            </a:r>
            <a:r>
              <a:rPr lang="en-US" sz="2400" dirty="0">
                <a:solidFill>
                  <a:srgbClr val="FF0000"/>
                </a:solidFill>
              </a:rPr>
              <a:t>value that has a predetermined relationship to the sensed attribute or variable, </a:t>
            </a:r>
            <a:r>
              <a:rPr lang="en-US" sz="2400" i="1" dirty="0">
                <a:solidFill>
                  <a:srgbClr val="FF0000"/>
                </a:solidFill>
              </a:rPr>
              <a:t>the input signal</a:t>
            </a:r>
            <a:r>
              <a:rPr lang="en-US" sz="2400" dirty="0">
                <a:solidFill>
                  <a:srgbClr val="FF0000"/>
                </a:solidFill>
              </a:rPr>
              <a:t>.</a:t>
            </a:r>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4</a:t>
            </a:fld>
            <a:endParaRPr lang="en-US"/>
          </a:p>
        </p:txBody>
      </p:sp>
      <p:sp>
        <p:nvSpPr>
          <p:cNvPr id="3" name="Date Placeholder 2">
            <a:extLst>
              <a:ext uri="{FF2B5EF4-FFF2-40B4-BE49-F238E27FC236}">
                <a16:creationId xmlns:a16="http://schemas.microsoft.com/office/drawing/2014/main" id="{DA1D878E-53FB-4349-8A41-95DABC5F7504}"/>
              </a:ext>
            </a:extLst>
          </p:cNvPr>
          <p:cNvSpPr>
            <a:spLocks noGrp="1"/>
          </p:cNvSpPr>
          <p:nvPr>
            <p:ph type="dt" sz="half" idx="10"/>
          </p:nvPr>
        </p:nvSpPr>
        <p:spPr/>
        <p:txBody>
          <a:bodyPr/>
          <a:lstStyle/>
          <a:p>
            <a:fld id="{1198C6C3-11FD-42BD-8128-0B9172CEBBD5}" type="datetime1">
              <a:rPr lang="en-US" smtClean="0"/>
              <a:t>2/22/2018</a:t>
            </a:fld>
            <a:endParaRPr lang="en-US"/>
          </a:p>
        </p:txBody>
      </p:sp>
      <p:sp>
        <p:nvSpPr>
          <p:cNvPr id="6" name="Footer Placeholder 5">
            <a:extLst>
              <a:ext uri="{FF2B5EF4-FFF2-40B4-BE49-F238E27FC236}">
                <a16:creationId xmlns:a16="http://schemas.microsoft.com/office/drawing/2014/main" id="{92857E86-24D6-4443-AE5E-2971C82B3C13}"/>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 Concepts</a:t>
            </a:r>
            <a:br>
              <a:rPr lang="en-US" sz="2800" dirty="0"/>
            </a:br>
            <a:r>
              <a:rPr lang="en-US" sz="2800" dirty="0"/>
              <a:t>	Transmitter Output Signals</a:t>
            </a:r>
            <a:br>
              <a:rPr lang="en-US" sz="2800" dirty="0"/>
            </a:br>
            <a:r>
              <a:rPr lang="en-US" sz="2800" dirty="0"/>
              <a:t>	</a:t>
            </a:r>
          </a:p>
        </p:txBody>
      </p:sp>
      <p:sp>
        <p:nvSpPr>
          <p:cNvPr id="5" name="Content Placeholder 4"/>
          <p:cNvSpPr>
            <a:spLocks noGrp="1"/>
          </p:cNvSpPr>
          <p:nvPr>
            <p:ph idx="1"/>
          </p:nvPr>
        </p:nvSpPr>
        <p:spPr>
          <a:xfrm>
            <a:off x="1143000" y="1935480"/>
            <a:ext cx="7543800" cy="4389120"/>
          </a:xfrm>
        </p:spPr>
        <p:txBody>
          <a:bodyPr>
            <a:normAutofit/>
          </a:bodyPr>
          <a:lstStyle/>
          <a:p>
            <a:r>
              <a:rPr lang="en-US" sz="2400" dirty="0"/>
              <a:t>Analog</a:t>
            </a:r>
          </a:p>
          <a:p>
            <a:pPr lvl="1"/>
            <a:r>
              <a:rPr lang="en-US" sz="2200" dirty="0"/>
              <a:t>Pneumatic</a:t>
            </a:r>
          </a:p>
          <a:p>
            <a:pPr lvl="2"/>
            <a:r>
              <a:rPr lang="en-US" sz="1900" dirty="0"/>
              <a:t>3-15/3-24/6-30PSI</a:t>
            </a:r>
          </a:p>
          <a:p>
            <a:pPr lvl="1"/>
            <a:r>
              <a:rPr lang="en-US" sz="2200" dirty="0"/>
              <a:t>Electronic</a:t>
            </a:r>
          </a:p>
          <a:p>
            <a:pPr lvl="2"/>
            <a:r>
              <a:rPr lang="en-US" sz="1900" dirty="0"/>
              <a:t>4-20MADC </a:t>
            </a:r>
          </a:p>
          <a:p>
            <a:pPr lvl="2"/>
            <a:r>
              <a:rPr lang="en-US" sz="1900" dirty="0"/>
              <a:t>4-20MADC HART</a:t>
            </a:r>
          </a:p>
          <a:p>
            <a:r>
              <a:rPr lang="en-US" sz="2400" dirty="0"/>
              <a:t>Digital</a:t>
            </a:r>
          </a:p>
          <a:p>
            <a:pPr lvl="1"/>
            <a:r>
              <a:rPr lang="en-US" sz="2200" dirty="0"/>
              <a:t>FieldBus</a:t>
            </a:r>
          </a:p>
          <a:p>
            <a:pPr lvl="1"/>
            <a:r>
              <a:rPr lang="en-US" sz="2400" dirty="0"/>
              <a:t>Wireless</a:t>
            </a:r>
            <a:r>
              <a:rPr lang="en-US" sz="2200" dirty="0"/>
              <a:t>HART</a:t>
            </a:r>
          </a:p>
          <a:p>
            <a:endParaRPr lang="en-US" sz="2100" dirty="0"/>
          </a:p>
          <a:p>
            <a:pPr lvl="2"/>
            <a:endParaRPr lang="en-US" sz="1900" dirty="0"/>
          </a:p>
          <a:p>
            <a:pPr lvl="1"/>
            <a:endParaRPr lang="en-US" sz="2200" dirty="0"/>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5</a:t>
            </a:fld>
            <a:endParaRPr lang="en-US"/>
          </a:p>
        </p:txBody>
      </p:sp>
      <p:sp>
        <p:nvSpPr>
          <p:cNvPr id="3" name="Date Placeholder 2">
            <a:extLst>
              <a:ext uri="{FF2B5EF4-FFF2-40B4-BE49-F238E27FC236}">
                <a16:creationId xmlns:a16="http://schemas.microsoft.com/office/drawing/2014/main" id="{7A87C787-A0BD-4396-8BEB-685D84F21945}"/>
              </a:ext>
            </a:extLst>
          </p:cNvPr>
          <p:cNvSpPr>
            <a:spLocks noGrp="1"/>
          </p:cNvSpPr>
          <p:nvPr>
            <p:ph type="dt" sz="half" idx="10"/>
          </p:nvPr>
        </p:nvSpPr>
        <p:spPr/>
        <p:txBody>
          <a:bodyPr/>
          <a:lstStyle/>
          <a:p>
            <a:fld id="{11A750A2-3579-4C0D-8915-41EB83BE0817}" type="datetime1">
              <a:rPr lang="en-US" smtClean="0"/>
              <a:t>2/22/2018</a:t>
            </a:fld>
            <a:endParaRPr lang="en-US"/>
          </a:p>
        </p:txBody>
      </p:sp>
      <p:sp>
        <p:nvSpPr>
          <p:cNvPr id="6" name="Footer Placeholder 5">
            <a:extLst>
              <a:ext uri="{FF2B5EF4-FFF2-40B4-BE49-F238E27FC236}">
                <a16:creationId xmlns:a16="http://schemas.microsoft.com/office/drawing/2014/main" id="{DD6B2999-5E51-4BB0-901C-08844D36D909}"/>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barn(inVertical)">
                                      <p:cBhvr>
                                        <p:cTn id="24" dur="500"/>
                                        <p:tgtEl>
                                          <p:spTgt spid="5">
                                            <p:txEl>
                                              <p:pRg st="3" end="3"/>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arn(inVertical)">
                                      <p:cBhvr>
                                        <p:cTn id="27" dur="500"/>
                                        <p:tgtEl>
                                          <p:spTgt spid="5">
                                            <p:txEl>
                                              <p:pRg st="4" end="4"/>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5">
                                            <p:txEl>
                                              <p:pRg st="5" end="5"/>
                                            </p:txEl>
                                          </p:spTgt>
                                        </p:tgtEl>
                                        <p:attrNameLst>
                                          <p:attrName>style.visibility</p:attrName>
                                        </p:attrNameLst>
                                      </p:cBhvr>
                                      <p:to>
                                        <p:strVal val="visible"/>
                                      </p:to>
                                    </p:set>
                                    <p:animEffect transition="in" filter="barn(inVertical)">
                                      <p:cBhvr>
                                        <p:cTn id="30" dur="500"/>
                                        <p:tgtEl>
                                          <p:spTgt spid="5">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wipe(down)">
                                      <p:cBhvr>
                                        <p:cTn id="35" dur="500"/>
                                        <p:tgtEl>
                                          <p:spTgt spid="5">
                                            <p:txEl>
                                              <p:pRg st="6" end="6"/>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wipe(down)">
                                      <p:cBhvr>
                                        <p:cTn id="38" dur="500"/>
                                        <p:tgtEl>
                                          <p:spTgt spid="5">
                                            <p:txEl>
                                              <p:pRg st="7" end="7"/>
                                            </p:txEl>
                                          </p:spTgt>
                                        </p:tgtEl>
                                      </p:cBhvr>
                                    </p:animEffect>
                                  </p:childTnLst>
                                </p:cTn>
                              </p:par>
                              <p:par>
                                <p:cTn id="39" presetID="22" presetClass="entr" presetSubtype="4" fill="hold" nodeType="with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Effect transition="in" filter="wipe(down)">
                                      <p:cBhvr>
                                        <p:cTn id="4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Did you notice anything about the analog output signals???</a:t>
            </a:r>
          </a:p>
        </p:txBody>
      </p:sp>
      <p:sp>
        <p:nvSpPr>
          <p:cNvPr id="3" name="Content Placeholder 2"/>
          <p:cNvSpPr>
            <a:spLocks noGrp="1"/>
          </p:cNvSpPr>
          <p:nvPr>
            <p:ph idx="1"/>
          </p:nvPr>
        </p:nvSpPr>
        <p:spPr/>
        <p:txBody>
          <a:bodyPr/>
          <a:lstStyle/>
          <a:p>
            <a:endParaRPr lang="en-US" sz="2400" dirty="0"/>
          </a:p>
          <a:p>
            <a:endParaRPr lang="en-US" sz="2400" dirty="0"/>
          </a:p>
          <a:p>
            <a:endParaRPr lang="en-US" sz="2400" dirty="0"/>
          </a:p>
          <a:p>
            <a:r>
              <a:rPr lang="en-US" sz="2400" dirty="0"/>
              <a:t>Why doesn’t the analog process signal start @ zero?</a:t>
            </a:r>
          </a:p>
          <a:p>
            <a:pPr lvl="1"/>
            <a:r>
              <a:rPr lang="en-US" sz="2200" dirty="0"/>
              <a:t>Live zero</a:t>
            </a:r>
            <a:endParaRPr lang="en-US" dirty="0"/>
          </a:p>
        </p:txBody>
      </p:sp>
      <p:sp>
        <p:nvSpPr>
          <p:cNvPr id="4" name="Slide Number Placeholder 3"/>
          <p:cNvSpPr>
            <a:spLocks noGrp="1"/>
          </p:cNvSpPr>
          <p:nvPr>
            <p:ph type="sldNum" sz="quarter" idx="12"/>
          </p:nvPr>
        </p:nvSpPr>
        <p:spPr/>
        <p:txBody>
          <a:bodyPr/>
          <a:lstStyle/>
          <a:p>
            <a:fld id="{70AC05FB-5829-4C0D-ACBA-09B943C08BD9}" type="slidenum">
              <a:rPr lang="en-US" smtClean="0"/>
              <a:pPr/>
              <a:t>6</a:t>
            </a:fld>
            <a:endParaRPr lang="en-US"/>
          </a:p>
        </p:txBody>
      </p:sp>
      <p:sp>
        <p:nvSpPr>
          <p:cNvPr id="5" name="Date Placeholder 4">
            <a:extLst>
              <a:ext uri="{FF2B5EF4-FFF2-40B4-BE49-F238E27FC236}">
                <a16:creationId xmlns:a16="http://schemas.microsoft.com/office/drawing/2014/main" id="{949AA1B9-99BB-4D2E-B609-319F7C89ACA4}"/>
              </a:ext>
            </a:extLst>
          </p:cNvPr>
          <p:cNvSpPr>
            <a:spLocks noGrp="1"/>
          </p:cNvSpPr>
          <p:nvPr>
            <p:ph type="dt" sz="half" idx="10"/>
          </p:nvPr>
        </p:nvSpPr>
        <p:spPr/>
        <p:txBody>
          <a:bodyPr/>
          <a:lstStyle/>
          <a:p>
            <a:fld id="{71FDB920-E09E-402E-B4CC-5FE759C7A229}" type="datetime1">
              <a:rPr lang="en-US" smtClean="0"/>
              <a:t>2/22/2018</a:t>
            </a:fld>
            <a:endParaRPr lang="en-US"/>
          </a:p>
        </p:txBody>
      </p:sp>
      <p:sp>
        <p:nvSpPr>
          <p:cNvPr id="6" name="Footer Placeholder 5">
            <a:extLst>
              <a:ext uri="{FF2B5EF4-FFF2-40B4-BE49-F238E27FC236}">
                <a16:creationId xmlns:a16="http://schemas.microsoft.com/office/drawing/2014/main" id="{27E37106-E4E9-4A4D-B540-3B27DE2E0182}"/>
              </a:ext>
            </a:extLst>
          </p:cNvPr>
          <p:cNvSpPr>
            <a:spLocks noGrp="1"/>
          </p:cNvSpPr>
          <p:nvPr>
            <p:ph type="ftr" sz="quarter" idx="11"/>
          </p:nvPr>
        </p:nvSpPr>
        <p:spPr/>
        <p:txBody>
          <a:bodyPr/>
          <a:lstStyle/>
          <a:p>
            <a:r>
              <a:rPr lang="en-US"/>
              <a:t>ICC Process Operations             ENGT-1320 Rev A</a:t>
            </a:r>
          </a:p>
        </p:txBody>
      </p:sp>
    </p:spTree>
    <p:extLst>
      <p:ext uri="{BB962C8B-B14F-4D97-AF65-F5344CB8AC3E}">
        <p14:creationId xmlns:p14="http://schemas.microsoft.com/office/powerpoint/2010/main" val="364825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 Concepts</a:t>
            </a:r>
            <a:br>
              <a:rPr lang="en-US" sz="2800" dirty="0"/>
            </a:br>
            <a:r>
              <a:rPr lang="en-US" sz="2800" dirty="0"/>
              <a:t>	Transmitter Terminology</a:t>
            </a:r>
            <a:br>
              <a:rPr lang="en-US" sz="2800" dirty="0"/>
            </a:br>
            <a:r>
              <a:rPr lang="en-US" sz="2800" dirty="0"/>
              <a:t>	</a:t>
            </a:r>
          </a:p>
        </p:txBody>
      </p:sp>
      <p:sp>
        <p:nvSpPr>
          <p:cNvPr id="5" name="Content Placeholder 4"/>
          <p:cNvSpPr>
            <a:spLocks noGrp="1"/>
          </p:cNvSpPr>
          <p:nvPr>
            <p:ph idx="1"/>
          </p:nvPr>
        </p:nvSpPr>
        <p:spPr>
          <a:xfrm>
            <a:off x="838200" y="1752600"/>
            <a:ext cx="7848600" cy="4800600"/>
          </a:xfrm>
        </p:spPr>
        <p:txBody>
          <a:bodyPr>
            <a:normAutofit/>
          </a:bodyPr>
          <a:lstStyle/>
          <a:p>
            <a:r>
              <a:rPr lang="en-US" sz="2400" dirty="0"/>
              <a:t>Zero</a:t>
            </a:r>
          </a:p>
          <a:p>
            <a:pPr lvl="1"/>
            <a:r>
              <a:rPr lang="en-US" sz="2200" dirty="0"/>
              <a:t>The process measurement point which corresponds to the transmitter minimum output</a:t>
            </a:r>
          </a:p>
          <a:p>
            <a:pPr lvl="2"/>
            <a:r>
              <a:rPr lang="en-US" sz="1600" dirty="0"/>
              <a:t>0PSI=4MADC, 100F=4MADC</a:t>
            </a:r>
          </a:p>
          <a:p>
            <a:r>
              <a:rPr lang="en-US" sz="2400" dirty="0"/>
              <a:t>Span</a:t>
            </a:r>
          </a:p>
          <a:p>
            <a:pPr lvl="1"/>
            <a:r>
              <a:rPr lang="en-US" sz="2200" dirty="0"/>
              <a:t>The difference between the maximum and minimum output signals of a transmitter</a:t>
            </a:r>
          </a:p>
          <a:p>
            <a:pPr lvl="2"/>
            <a:r>
              <a:rPr lang="en-US" sz="1600" dirty="0"/>
              <a:t>4-20MADC=16MA Span</a:t>
            </a:r>
          </a:p>
          <a:p>
            <a:pPr lvl="1"/>
            <a:r>
              <a:rPr lang="en-US" sz="2200" dirty="0"/>
              <a:t>The difference between the maximum and minimum process measurement values</a:t>
            </a:r>
          </a:p>
          <a:p>
            <a:pPr lvl="2"/>
            <a:r>
              <a:rPr lang="en-US" sz="1600" dirty="0"/>
              <a:t>100-550F=450F Span</a:t>
            </a:r>
          </a:p>
          <a:p>
            <a:pPr lvl="1"/>
            <a:endParaRPr lang="en-US" sz="2200" dirty="0"/>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7</a:t>
            </a:fld>
            <a:endParaRPr lang="en-US"/>
          </a:p>
        </p:txBody>
      </p:sp>
      <p:sp>
        <p:nvSpPr>
          <p:cNvPr id="3" name="Date Placeholder 2">
            <a:extLst>
              <a:ext uri="{FF2B5EF4-FFF2-40B4-BE49-F238E27FC236}">
                <a16:creationId xmlns:a16="http://schemas.microsoft.com/office/drawing/2014/main" id="{69E4BBF2-3940-4DB6-98F2-1FB4E5BA5B05}"/>
              </a:ext>
            </a:extLst>
          </p:cNvPr>
          <p:cNvSpPr>
            <a:spLocks noGrp="1"/>
          </p:cNvSpPr>
          <p:nvPr>
            <p:ph type="dt" sz="half" idx="10"/>
          </p:nvPr>
        </p:nvSpPr>
        <p:spPr/>
        <p:txBody>
          <a:bodyPr/>
          <a:lstStyle/>
          <a:p>
            <a:fld id="{4D980798-5638-476B-9E76-BF16516D4E58}" type="datetime1">
              <a:rPr lang="en-US" smtClean="0"/>
              <a:t>2/22/2018</a:t>
            </a:fld>
            <a:endParaRPr lang="en-US"/>
          </a:p>
        </p:txBody>
      </p:sp>
      <p:sp>
        <p:nvSpPr>
          <p:cNvPr id="6" name="Footer Placeholder 5">
            <a:extLst>
              <a:ext uri="{FF2B5EF4-FFF2-40B4-BE49-F238E27FC236}">
                <a16:creationId xmlns:a16="http://schemas.microsoft.com/office/drawing/2014/main" id="{9942ECB8-4CC2-427A-AA65-6D12A8F1EF56}"/>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barn(inVertical)">
                                      <p:cBhvr>
                                        <p:cTn id="13" dur="500"/>
                                        <p:tgtEl>
                                          <p:spTgt spid="5">
                                            <p:txEl>
                                              <p:pRg st="1" end="1"/>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barn(inVertical)">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barn(inVertical)">
                                      <p:cBhvr>
                                        <p:cTn id="21" dur="500"/>
                                        <p:tgtEl>
                                          <p:spTgt spid="5">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barn(inVertical)">
                                      <p:cBhvr>
                                        <p:cTn id="26" dur="500"/>
                                        <p:tgtEl>
                                          <p:spTgt spid="5">
                                            <p:txEl>
                                              <p:pRg st="4" end="4"/>
                                            </p:txEl>
                                          </p:spTgt>
                                        </p:tgtEl>
                                      </p:cBhvr>
                                    </p:animEffect>
                                  </p:childTnLst>
                                </p:cTn>
                              </p:par>
                              <p:par>
                                <p:cTn id="27" presetID="16" presetClass="entr" presetSubtype="21" fill="hold" nodeType="with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Effect transition="in" filter="barn(inVertical)">
                                      <p:cBhvr>
                                        <p:cTn id="29" dur="500"/>
                                        <p:tgtEl>
                                          <p:spTgt spid="5">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5">
                                            <p:txEl>
                                              <p:pRg st="6" end="6"/>
                                            </p:txEl>
                                          </p:spTgt>
                                        </p:tgtEl>
                                        <p:attrNameLst>
                                          <p:attrName>style.visibility</p:attrName>
                                        </p:attrNameLst>
                                      </p:cBhvr>
                                      <p:to>
                                        <p:strVal val="visible"/>
                                      </p:to>
                                    </p:set>
                                    <p:animEffect transition="in" filter="wipe(down)">
                                      <p:cBhvr>
                                        <p:cTn id="34" dur="500"/>
                                        <p:tgtEl>
                                          <p:spTgt spid="5">
                                            <p:txEl>
                                              <p:pRg st="6" end="6"/>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wipe(down)">
                                      <p:cBhvr>
                                        <p:cTn id="3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 Concepts</a:t>
            </a:r>
            <a:br>
              <a:rPr lang="en-US" sz="2800" dirty="0"/>
            </a:br>
            <a:r>
              <a:rPr lang="en-US" sz="2800" dirty="0"/>
              <a:t>	 Transmitter Terminology </a:t>
            </a:r>
            <a:br>
              <a:rPr lang="en-US" sz="2800" dirty="0"/>
            </a:br>
            <a:r>
              <a:rPr lang="en-US" sz="2800" dirty="0"/>
              <a:t>	</a:t>
            </a:r>
          </a:p>
        </p:txBody>
      </p:sp>
      <p:sp>
        <p:nvSpPr>
          <p:cNvPr id="5" name="Content Placeholder 4"/>
          <p:cNvSpPr>
            <a:spLocks noGrp="1"/>
          </p:cNvSpPr>
          <p:nvPr>
            <p:ph idx="1"/>
          </p:nvPr>
        </p:nvSpPr>
        <p:spPr/>
        <p:txBody>
          <a:bodyPr>
            <a:normAutofit/>
          </a:bodyPr>
          <a:lstStyle/>
          <a:p>
            <a:r>
              <a:rPr lang="en-US" sz="2400" dirty="0"/>
              <a:t>The </a:t>
            </a:r>
            <a:r>
              <a:rPr lang="en-US" sz="2400" i="1" dirty="0">
                <a:solidFill>
                  <a:srgbClr val="FF0000"/>
                </a:solidFill>
              </a:rPr>
              <a:t>accuracy</a:t>
            </a:r>
            <a:r>
              <a:rPr lang="en-US" sz="2400" i="1" dirty="0"/>
              <a:t> </a:t>
            </a:r>
            <a:r>
              <a:rPr lang="en-US" sz="2400" dirty="0"/>
              <a:t>of a measurement refers to the closeness with which the measurement approaches the true value of the variable being measured.</a:t>
            </a:r>
          </a:p>
          <a:p>
            <a:pPr lvl="1"/>
            <a:r>
              <a:rPr lang="en-US" sz="2200" dirty="0"/>
              <a:t>Accuracy Specs</a:t>
            </a:r>
          </a:p>
          <a:p>
            <a:pPr lvl="2"/>
            <a:r>
              <a:rPr lang="en-US" sz="1900" dirty="0"/>
              <a:t>+/-X% of span or full scale</a:t>
            </a:r>
          </a:p>
          <a:p>
            <a:pPr lvl="2"/>
            <a:r>
              <a:rPr lang="en-US" sz="1900" dirty="0"/>
              <a:t>+/-X% of reading</a:t>
            </a:r>
          </a:p>
          <a:p>
            <a:r>
              <a:rPr lang="en-US" sz="2400" i="1" dirty="0">
                <a:solidFill>
                  <a:srgbClr val="FF0000"/>
                </a:solidFill>
              </a:rPr>
              <a:t>Repeatability</a:t>
            </a:r>
            <a:r>
              <a:rPr lang="en-US" sz="2400" i="1" dirty="0"/>
              <a:t> </a:t>
            </a:r>
            <a:r>
              <a:rPr lang="en-US" sz="2400" dirty="0"/>
              <a:t>is the closeness of agreement among a number of consecutive measurements of the output for the same value of the input</a:t>
            </a:r>
          </a:p>
          <a:p>
            <a:pPr lvl="1"/>
            <a:r>
              <a:rPr lang="en-US" sz="2200" dirty="0"/>
              <a:t>In today's world interchangeable with reproducibility</a:t>
            </a:r>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8</a:t>
            </a:fld>
            <a:endParaRPr lang="en-US"/>
          </a:p>
        </p:txBody>
      </p:sp>
      <p:sp>
        <p:nvSpPr>
          <p:cNvPr id="3" name="Date Placeholder 2">
            <a:extLst>
              <a:ext uri="{FF2B5EF4-FFF2-40B4-BE49-F238E27FC236}">
                <a16:creationId xmlns:a16="http://schemas.microsoft.com/office/drawing/2014/main" id="{21177BBD-42CB-4E65-B6D5-98D0C662579B}"/>
              </a:ext>
            </a:extLst>
          </p:cNvPr>
          <p:cNvSpPr>
            <a:spLocks noGrp="1"/>
          </p:cNvSpPr>
          <p:nvPr>
            <p:ph type="dt" sz="half" idx="10"/>
          </p:nvPr>
        </p:nvSpPr>
        <p:spPr/>
        <p:txBody>
          <a:bodyPr/>
          <a:lstStyle/>
          <a:p>
            <a:fld id="{86E6352E-FECE-4415-A81E-CABFEFECD52A}" type="datetime1">
              <a:rPr lang="en-US" smtClean="0"/>
              <a:t>2/22/2018</a:t>
            </a:fld>
            <a:endParaRPr lang="en-US"/>
          </a:p>
        </p:txBody>
      </p:sp>
      <p:sp>
        <p:nvSpPr>
          <p:cNvPr id="6" name="Footer Placeholder 5">
            <a:extLst>
              <a:ext uri="{FF2B5EF4-FFF2-40B4-BE49-F238E27FC236}">
                <a16:creationId xmlns:a16="http://schemas.microsoft.com/office/drawing/2014/main" id="{B5F6C2EC-C48D-4DDE-BFF9-EE51958BB6F1}"/>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diamond(in)">
                                      <p:cBhvr>
                                        <p:cTn id="7" dur="2000"/>
                                        <p:tgtEl>
                                          <p:spTgt spid="5">
                                            <p:txEl>
                                              <p:pRg st="1" end="1"/>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diamond(in)">
                                      <p:cBhvr>
                                        <p:cTn id="10" dur="2000"/>
                                        <p:tgtEl>
                                          <p:spTgt spid="5">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diamond(in)">
                                      <p:cBhvr>
                                        <p:cTn id="13" dur="2000"/>
                                        <p:tgtEl>
                                          <p:spTgt spid="5">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 calcmode="lin" valueType="num">
                                      <p:cBhvr additive="base">
                                        <p:cTn id="18"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 calcmode="lin" valueType="num">
                                      <p:cBhvr additive="base">
                                        <p:cTn id="22"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229600" cy="819912"/>
          </a:xfrm>
        </p:spPr>
        <p:txBody>
          <a:bodyPr anchor="t">
            <a:normAutofit fontScale="90000"/>
          </a:bodyPr>
          <a:lstStyle/>
          <a:p>
            <a:r>
              <a:rPr lang="en-US" sz="2800" dirty="0"/>
              <a:t>Measurement Concepts</a:t>
            </a:r>
            <a:br>
              <a:rPr lang="en-US" sz="2800" dirty="0"/>
            </a:br>
            <a:r>
              <a:rPr lang="en-US" sz="2800" dirty="0"/>
              <a:t>	 Transmitter Terminology </a:t>
            </a:r>
            <a:br>
              <a:rPr lang="en-US" sz="2800" dirty="0"/>
            </a:br>
            <a:r>
              <a:rPr lang="en-US" sz="2800" dirty="0"/>
              <a:t>	</a:t>
            </a:r>
          </a:p>
        </p:txBody>
      </p:sp>
      <p:sp>
        <p:nvSpPr>
          <p:cNvPr id="5" name="Content Placeholder 4"/>
          <p:cNvSpPr>
            <a:spLocks noGrp="1"/>
          </p:cNvSpPr>
          <p:nvPr>
            <p:ph idx="1"/>
          </p:nvPr>
        </p:nvSpPr>
        <p:spPr/>
        <p:txBody>
          <a:bodyPr>
            <a:normAutofit/>
          </a:bodyPr>
          <a:lstStyle/>
          <a:p>
            <a:r>
              <a:rPr lang="en-US" sz="2400" dirty="0"/>
              <a:t>The </a:t>
            </a:r>
            <a:r>
              <a:rPr lang="en-US" sz="2400" i="1" dirty="0">
                <a:solidFill>
                  <a:srgbClr val="FF0000"/>
                </a:solidFill>
              </a:rPr>
              <a:t>sensitivity</a:t>
            </a:r>
            <a:r>
              <a:rPr lang="en-US" sz="2400" i="1" dirty="0"/>
              <a:t> of a measuring device is defined by the ratio of the output </a:t>
            </a:r>
            <a:r>
              <a:rPr lang="en-US" sz="2400" dirty="0"/>
              <a:t>signal change to the change in the measured variable. Sensitivity has the engineering units of the output signal divided by the engineering units of the input signal.</a:t>
            </a:r>
          </a:p>
          <a:p>
            <a:r>
              <a:rPr lang="en-US" sz="2400" dirty="0"/>
              <a:t>True, But…….</a:t>
            </a:r>
          </a:p>
          <a:p>
            <a:r>
              <a:rPr lang="en-US" sz="2400" dirty="0"/>
              <a:t>In the real world we use the inverse, typically referred to as </a:t>
            </a:r>
            <a:r>
              <a:rPr lang="en-US" sz="2400" i="1" dirty="0">
                <a:solidFill>
                  <a:srgbClr val="FF0000"/>
                </a:solidFill>
              </a:rPr>
              <a:t>resolution.</a:t>
            </a:r>
            <a:endParaRPr lang="en-US" sz="2400" dirty="0"/>
          </a:p>
          <a:p>
            <a:r>
              <a:rPr lang="en-US" sz="2400" dirty="0"/>
              <a:t>The input span divided by output span</a:t>
            </a:r>
          </a:p>
          <a:p>
            <a:pPr lvl="1"/>
            <a:r>
              <a:rPr lang="en-US" sz="2200" dirty="0"/>
              <a:t>550-100F = 450F span/20-4MADC = 16MA span</a:t>
            </a:r>
          </a:p>
          <a:p>
            <a:pPr lvl="1"/>
            <a:r>
              <a:rPr lang="en-US" sz="2200" dirty="0"/>
              <a:t>28.125F/MA </a:t>
            </a:r>
            <a:endParaRPr lang="en-US" sz="2000" dirty="0"/>
          </a:p>
          <a:p>
            <a:pPr>
              <a:buNone/>
            </a:pPr>
            <a:endParaRPr lang="en-US" sz="2400" dirty="0"/>
          </a:p>
        </p:txBody>
      </p:sp>
      <p:sp>
        <p:nvSpPr>
          <p:cNvPr id="7" name="Right Arrow 6"/>
          <p:cNvSpPr/>
          <p:nvPr/>
        </p:nvSpPr>
        <p:spPr>
          <a:xfrm>
            <a:off x="838200" y="1143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70AC05FB-5829-4C0D-ACBA-09B943C08BD9}" type="slidenum">
              <a:rPr lang="en-US" smtClean="0"/>
              <a:pPr/>
              <a:t>9</a:t>
            </a:fld>
            <a:endParaRPr lang="en-US"/>
          </a:p>
        </p:txBody>
      </p:sp>
      <p:sp>
        <p:nvSpPr>
          <p:cNvPr id="3" name="Date Placeholder 2">
            <a:extLst>
              <a:ext uri="{FF2B5EF4-FFF2-40B4-BE49-F238E27FC236}">
                <a16:creationId xmlns:a16="http://schemas.microsoft.com/office/drawing/2014/main" id="{04863ACB-FE57-4F1D-9E4E-BB093FE77083}"/>
              </a:ext>
            </a:extLst>
          </p:cNvPr>
          <p:cNvSpPr>
            <a:spLocks noGrp="1"/>
          </p:cNvSpPr>
          <p:nvPr>
            <p:ph type="dt" sz="half" idx="10"/>
          </p:nvPr>
        </p:nvSpPr>
        <p:spPr/>
        <p:txBody>
          <a:bodyPr/>
          <a:lstStyle/>
          <a:p>
            <a:fld id="{09488023-6674-4072-AB5A-DD89982D5D33}" type="datetime1">
              <a:rPr lang="en-US" smtClean="0"/>
              <a:t>2/22/2018</a:t>
            </a:fld>
            <a:endParaRPr lang="en-US"/>
          </a:p>
        </p:txBody>
      </p:sp>
      <p:sp>
        <p:nvSpPr>
          <p:cNvPr id="6" name="Footer Placeholder 5">
            <a:extLst>
              <a:ext uri="{FF2B5EF4-FFF2-40B4-BE49-F238E27FC236}">
                <a16:creationId xmlns:a16="http://schemas.microsoft.com/office/drawing/2014/main" id="{8DD204F8-EF87-4E63-80EE-4E353D8E368F}"/>
              </a:ext>
            </a:extLst>
          </p:cNvPr>
          <p:cNvSpPr>
            <a:spLocks noGrp="1"/>
          </p:cNvSpPr>
          <p:nvPr>
            <p:ph type="ftr" sz="quarter" idx="11"/>
          </p:nvPr>
        </p:nvSpPr>
        <p:spPr/>
        <p:txBody>
          <a:bodyPr/>
          <a:lstStyle/>
          <a:p>
            <a:r>
              <a:rPr lang="en-US"/>
              <a:t>ICC Process Operations             ENGT-1320 Rev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ox(in)">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linds(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checkerboard(across)">
                                      <p:cBhvr>
                                        <p:cTn id="17" dur="500"/>
                                        <p:tgtEl>
                                          <p:spTgt spid="5">
                                            <p:txEl>
                                              <p:pRg st="3" end="3"/>
                                            </p:txEl>
                                          </p:spTgt>
                                        </p:tgtEl>
                                      </p:cBhvr>
                                    </p:animEffect>
                                  </p:childTnLst>
                                </p:cTn>
                              </p:par>
                              <p:par>
                                <p:cTn id="18" presetID="5" presetClass="entr" presetSubtype="10" fill="hold" nodeType="with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checkerboard(across)">
                                      <p:cBhvr>
                                        <p:cTn id="20" dur="500"/>
                                        <p:tgtEl>
                                          <p:spTgt spid="5">
                                            <p:txEl>
                                              <p:pRg st="4" end="4"/>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checkerboard(across)">
                                      <p:cBhvr>
                                        <p:cTn id="2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3887</TotalTime>
  <Words>1284</Words>
  <Application>Microsoft Office PowerPoint</Application>
  <PresentationFormat>On-screen Show (4:3)</PresentationFormat>
  <Paragraphs>301</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Constantia</vt:lpstr>
      <vt:lpstr>Wingdings 2</vt:lpstr>
      <vt:lpstr>Flow</vt:lpstr>
      <vt:lpstr>Process Operations Tech II</vt:lpstr>
      <vt:lpstr>Course Objectives</vt:lpstr>
      <vt:lpstr>Referenced Sources</vt:lpstr>
      <vt:lpstr>Measurement Concepts  What is a Transmitter?</vt:lpstr>
      <vt:lpstr>Measurement Concepts  Transmitter Output Signals  </vt:lpstr>
      <vt:lpstr>Did you notice anything about the analog output signals???</vt:lpstr>
      <vt:lpstr>Measurement Concepts  Transmitter Terminology  </vt:lpstr>
      <vt:lpstr>Measurement Concepts   Transmitter Terminology   </vt:lpstr>
      <vt:lpstr>Measurement Concepts   Transmitter Terminology   </vt:lpstr>
      <vt:lpstr>Types of Process Measurements</vt:lpstr>
      <vt:lpstr>Physical</vt:lpstr>
      <vt:lpstr>Measurements    Pressure  </vt:lpstr>
      <vt:lpstr>Measurements   Temperature      </vt:lpstr>
      <vt:lpstr>Measurements  Temperature      </vt:lpstr>
      <vt:lpstr>Measurements    Temperature  </vt:lpstr>
      <vt:lpstr>Measurements   Level     </vt:lpstr>
      <vt:lpstr>Measurements  Flow      </vt:lpstr>
      <vt:lpstr>Measurements  Flow</vt:lpstr>
      <vt:lpstr>Measurements  Position</vt:lpstr>
      <vt:lpstr>Measurements  Acceleration</vt:lpstr>
      <vt:lpstr>Analytical Measurements</vt:lpstr>
      <vt:lpstr>Some Analytical Measurements</vt:lpstr>
      <vt:lpstr>Inferred/Calculated</vt:lpstr>
      <vt:lpstr>Assignment</vt:lpstr>
    </vt:vector>
  </TitlesOfParts>
  <Company>Novaspect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Raiche, Tom</dc:creator>
  <cp:lastModifiedBy>Thomas Raiche</cp:lastModifiedBy>
  <cp:revision>287</cp:revision>
  <dcterms:created xsi:type="dcterms:W3CDTF">2010-12-28T21:24:14Z</dcterms:created>
  <dcterms:modified xsi:type="dcterms:W3CDTF">2018-02-22T23:02:40Z</dcterms:modified>
</cp:coreProperties>
</file>