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61" r:id="rId4"/>
    <p:sldId id="259" r:id="rId5"/>
    <p:sldId id="258" r:id="rId6"/>
    <p:sldId id="260" r:id="rId7"/>
    <p:sldId id="263" r:id="rId8"/>
    <p:sldId id="262"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58"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54D3EE-94E2-4456-8BC9-6080601F95CC}" type="datetimeFigureOut">
              <a:rPr lang="en-US" smtClean="0"/>
              <a:t>6/26/2018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D2832D-3BED-4F9F-A3E8-14885625827A}" type="slidenum">
              <a:rPr lang="en-US" smtClean="0"/>
              <a:t>‹#›</a:t>
            </a:fld>
            <a:endParaRPr lang="en-US"/>
          </a:p>
        </p:txBody>
      </p:sp>
    </p:spTree>
    <p:extLst>
      <p:ext uri="{BB962C8B-B14F-4D97-AF65-F5344CB8AC3E}">
        <p14:creationId xmlns:p14="http://schemas.microsoft.com/office/powerpoint/2010/main" val="2862434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249AF47-7C68-40EC-B7A7-B622BFDDE824}" type="datetimeFigureOut">
              <a:rPr lang="en-US" smtClean="0"/>
              <a:t>6/26/2018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3075365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49AF47-7C68-40EC-B7A7-B622BFDDE824}" type="datetimeFigureOut">
              <a:rPr lang="en-US" smtClean="0"/>
              <a:t>6/26/2018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237334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49AF47-7C68-40EC-B7A7-B622BFDDE824}" type="datetimeFigureOut">
              <a:rPr lang="en-US" smtClean="0"/>
              <a:t>6/26/2018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877859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49AF47-7C68-40EC-B7A7-B622BFDDE824}" type="datetimeFigureOut">
              <a:rPr lang="en-US" smtClean="0"/>
              <a:t>6/26/2018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3023376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49AF47-7C68-40EC-B7A7-B622BFDDE824}" type="datetimeFigureOut">
              <a:rPr lang="en-US" smtClean="0"/>
              <a:t>6/26/2018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3528842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249AF47-7C68-40EC-B7A7-B622BFDDE824}" type="datetimeFigureOut">
              <a:rPr lang="en-US" smtClean="0"/>
              <a:t>6/26/2018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3646342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249AF47-7C68-40EC-B7A7-B622BFDDE824}" type="datetimeFigureOut">
              <a:rPr lang="en-US" smtClean="0"/>
              <a:t>6/26/2018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26705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249AF47-7C68-40EC-B7A7-B622BFDDE824}" type="datetimeFigureOut">
              <a:rPr lang="en-US" smtClean="0"/>
              <a:t>6/26/2018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778124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49AF47-7C68-40EC-B7A7-B622BFDDE824}" type="datetimeFigureOut">
              <a:rPr lang="en-US" smtClean="0"/>
              <a:t>6/26/2018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1498452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249AF47-7C68-40EC-B7A7-B622BFDDE824}" type="datetimeFigureOut">
              <a:rPr lang="en-US" smtClean="0"/>
              <a:t>6/26/2018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2682066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249AF47-7C68-40EC-B7A7-B622BFDDE824}" type="datetimeFigureOut">
              <a:rPr lang="en-US" smtClean="0"/>
              <a:t>6/26/2018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AFA093-1AC7-4B65-A2CA-506B8EAA0054}" type="slidenum">
              <a:rPr lang="en-US" smtClean="0"/>
              <a:t>‹#›</a:t>
            </a:fld>
            <a:endParaRPr lang="en-US"/>
          </a:p>
        </p:txBody>
      </p:sp>
    </p:spTree>
    <p:extLst>
      <p:ext uri="{BB962C8B-B14F-4D97-AF65-F5344CB8AC3E}">
        <p14:creationId xmlns:p14="http://schemas.microsoft.com/office/powerpoint/2010/main" val="2922517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49AF47-7C68-40EC-B7A7-B622BFDDE824}" type="datetimeFigureOut">
              <a:rPr lang="en-US" smtClean="0"/>
              <a:t>6/26/2018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AFA093-1AC7-4B65-A2CA-506B8EAA0054}" type="slidenum">
              <a:rPr lang="en-US" smtClean="0"/>
              <a:t>‹#›</a:t>
            </a:fld>
            <a:endParaRPr lang="en-US"/>
          </a:p>
        </p:txBody>
      </p:sp>
    </p:spTree>
    <p:extLst>
      <p:ext uri="{BB962C8B-B14F-4D97-AF65-F5344CB8AC3E}">
        <p14:creationId xmlns:p14="http://schemas.microsoft.com/office/powerpoint/2010/main" val="1817802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thermopedia.com/content/1072/#RANKINE_CYCLE_FIG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thermopedia.com/content/1072/#RANKINE_CYCLE_FIG2"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Rankine Cycle </a:t>
            </a:r>
          </a:p>
        </p:txBody>
      </p:sp>
      <p:sp>
        <p:nvSpPr>
          <p:cNvPr id="3" name="Subtitle 2"/>
          <p:cNvSpPr>
            <a:spLocks noGrp="1"/>
          </p:cNvSpPr>
          <p:nvPr>
            <p:ph type="subTitle" idx="1"/>
          </p:nvPr>
        </p:nvSpPr>
        <p:spPr>
          <a:xfrm>
            <a:off x="1371600" y="3940175"/>
            <a:ext cx="6400800" cy="1752600"/>
          </a:xfrm>
        </p:spPr>
        <p:txBody>
          <a:bodyPr/>
          <a:lstStyle/>
          <a:p>
            <a:r>
              <a:rPr lang="en-US" dirty="0"/>
              <a:t>Review of Components </a:t>
            </a:r>
          </a:p>
        </p:txBody>
      </p:sp>
      <p:sp>
        <p:nvSpPr>
          <p:cNvPr id="4" name="Footer Placeholder 3">
            <a:extLst>
              <a:ext uri="{FF2B5EF4-FFF2-40B4-BE49-F238E27FC236}">
                <a16:creationId xmlns:a16="http://schemas.microsoft.com/office/drawing/2014/main" xmlns="" id="{BCBF73E9-62AA-4C73-BF4C-05397CF9FEED}"/>
              </a:ext>
            </a:extLst>
          </p:cNvPr>
          <p:cNvSpPr>
            <a:spLocks noGrp="1"/>
          </p:cNvSpPr>
          <p:nvPr>
            <p:ph type="ftr" sz="quarter" idx="11"/>
          </p:nvPr>
        </p:nvSpPr>
        <p:spPr>
          <a:xfrm>
            <a:off x="304800" y="6135280"/>
            <a:ext cx="8763000" cy="586196"/>
          </a:xfrm>
        </p:spPr>
        <p:txBody>
          <a:bodyPr/>
          <a:lstStyle/>
          <a:p>
            <a:endParaRPr lang="en-US" dirty="0"/>
          </a:p>
        </p:txBody>
      </p:sp>
      <p:pic>
        <p:nvPicPr>
          <p:cNvPr id="2050" name="Picture 3">
            <a:extLst>
              <a:ext uri="{FF2B5EF4-FFF2-40B4-BE49-F238E27FC236}">
                <a16:creationId xmlns:a16="http://schemas.microsoft.com/office/drawing/2014/main" xmlns="" id="{849F5764-4835-4188-80E6-50371490CA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6140449"/>
            <a:ext cx="600075" cy="6000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xmlns="" id="{E7BADA49-EAA6-4FA3-8044-B658C437BE99}"/>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xmlns="" id="{01E6DC16-2E8E-4BE6-9EC1-F5452A1B6110}"/>
              </a:ext>
            </a:extLst>
          </p:cNvPr>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5">
            <a:extLst>
              <a:ext uri="{FF2B5EF4-FFF2-40B4-BE49-F238E27FC236}">
                <a16:creationId xmlns:a16="http://schemas.microsoft.com/office/drawing/2014/main" xmlns="" id="{36DDDAF8-A603-4E2F-9AF2-B4DBCED83061}"/>
              </a:ext>
            </a:extLst>
          </p:cNvPr>
          <p:cNvSpPr>
            <a:spLocks noChangeArrowheads="1"/>
          </p:cNvSpPr>
          <p:nvPr/>
        </p:nvSpPr>
        <p:spPr bwMode="auto">
          <a:xfrm>
            <a:off x="884067" y="6181357"/>
            <a:ext cx="818373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a:ln>
                  <a:noFill/>
                </a:ln>
                <a:effectLst/>
                <a:latin typeface="Helvetica" panose="020B0604020202020204" pitchFamily="34" charset="0"/>
                <a:ea typeface="Calibri" panose="020F0502020204030204" pitchFamily="34" charset="0"/>
                <a:cs typeface="Times New Roman" panose="02020603050405020304" pitchFamily="18"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endParaRPr kumimoji="0" lang="en-US" altLang="en-US" sz="1800" b="1"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3534003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Condenser and the Rankine Cycle</a:t>
            </a:r>
          </a:p>
        </p:txBody>
      </p:sp>
      <p:sp>
        <p:nvSpPr>
          <p:cNvPr id="3" name="Content Placeholder 2"/>
          <p:cNvSpPr>
            <a:spLocks noGrp="1"/>
          </p:cNvSpPr>
          <p:nvPr>
            <p:ph idx="1"/>
          </p:nvPr>
        </p:nvSpPr>
        <p:spPr/>
        <p:txBody>
          <a:bodyPr/>
          <a:lstStyle/>
          <a:p>
            <a:r>
              <a:rPr lang="en-US" b="1" dirty="0"/>
              <a:t>Condenser:</a:t>
            </a:r>
            <a:r>
              <a:rPr lang="en-US" dirty="0"/>
              <a:t> The condenser is attached at the exit of the turbine. The vapor leaving the turbine is wet vapor and it is condensed completely in the condenser to the state 1, by giving its latest heat to some other cooling fluid like water.</a:t>
            </a:r>
          </a:p>
        </p:txBody>
      </p:sp>
    </p:spTree>
    <p:extLst>
      <p:ext uri="{BB962C8B-B14F-4D97-AF65-F5344CB8AC3E}">
        <p14:creationId xmlns:p14="http://schemas.microsoft.com/office/powerpoint/2010/main" val="3849338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Basic Cycle</a:t>
            </a:r>
          </a:p>
        </p:txBody>
      </p:sp>
      <p:sp>
        <p:nvSpPr>
          <p:cNvPr id="3" name="Content Placeholder 2"/>
          <p:cNvSpPr>
            <a:spLocks noGrp="1"/>
          </p:cNvSpPr>
          <p:nvPr>
            <p:ph idx="1"/>
          </p:nvPr>
        </p:nvSpPr>
        <p:spPr/>
        <p:txBody>
          <a:bodyPr>
            <a:normAutofit/>
          </a:bodyPr>
          <a:lstStyle/>
          <a:p>
            <a:r>
              <a:rPr lang="en-US" sz="1800" dirty="0"/>
              <a:t>The Rankine cycle is the fundamental operating cycle of all power plants where an operating fluid is continuously evaporated and condensed. The selection of operating fluid depends mainly on the available temperature range. </a:t>
            </a:r>
            <a:r>
              <a:rPr lang="en-US" sz="1800" dirty="0">
                <a:hlinkClick r:id="rId2" tooltip="Figure 1. Rankine cycle."/>
              </a:rPr>
              <a:t>Figure 1</a:t>
            </a:r>
            <a:r>
              <a:rPr lang="en-US" sz="1800" dirty="0"/>
              <a:t> shows the idealized Rankine cycle.</a:t>
            </a:r>
          </a:p>
          <a:p>
            <a:endParaRPr lang="en-US" sz="1800" dirty="0"/>
          </a:p>
          <a:p>
            <a:endParaRPr lang="en-US" sz="18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2971800"/>
            <a:ext cx="3333750"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0394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Basic Cycle</a:t>
            </a:r>
            <a:endParaRPr lang="en-US" dirty="0"/>
          </a:p>
        </p:txBody>
      </p:sp>
      <p:sp>
        <p:nvSpPr>
          <p:cNvPr id="3" name="Content Placeholder 2"/>
          <p:cNvSpPr>
            <a:spLocks noGrp="1"/>
          </p:cNvSpPr>
          <p:nvPr>
            <p:ph idx="1"/>
          </p:nvPr>
        </p:nvSpPr>
        <p:spPr/>
        <p:txBody>
          <a:bodyPr>
            <a:normAutofit lnSpcReduction="10000"/>
          </a:bodyPr>
          <a:lstStyle/>
          <a:p>
            <a:r>
              <a:rPr lang="en-US" sz="2000" dirty="0"/>
              <a:t>The pressure-enthalpy (p-h) and temperature-entropy (T-s) diagrams of this cycle are given in </a:t>
            </a:r>
            <a:r>
              <a:rPr lang="en-US" sz="2000" b="1" dirty="0">
                <a:hlinkClick r:id="rId2" tooltip="Figure 2. T-s and p-h diagrams."/>
              </a:rPr>
              <a:t>Figure 2</a:t>
            </a:r>
            <a:r>
              <a:rPr lang="en-US" sz="2000" dirty="0"/>
              <a:t>. The Rankine cycle operates in the following steps:</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1-2-3 </a:t>
            </a:r>
            <a:r>
              <a:rPr lang="en-US" sz="2000" b="1" dirty="0"/>
              <a:t>Isobaric Heat Transfer</a:t>
            </a:r>
            <a:r>
              <a:rPr lang="en-US" sz="2000" dirty="0"/>
              <a:t>. High pressure liquid enters the boiler from the feed pump (1) and is heated to the saturation temperature (2). Further addition of energy causes evaporation of the liquid until it is fully converted to saturated steam (3).</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286000"/>
            <a:ext cx="45720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90436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Basic Cycle</a:t>
            </a:r>
            <a:endParaRPr lang="en-US" dirty="0"/>
          </a:p>
        </p:txBody>
      </p:sp>
      <p:sp>
        <p:nvSpPr>
          <p:cNvPr id="3" name="Content Placeholder 2"/>
          <p:cNvSpPr>
            <a:spLocks noGrp="1"/>
          </p:cNvSpPr>
          <p:nvPr>
            <p:ph idx="1"/>
          </p:nvPr>
        </p:nvSpPr>
        <p:spPr/>
        <p:txBody>
          <a:bodyPr>
            <a:normAutofit/>
          </a:bodyPr>
          <a:lstStyle/>
          <a:p>
            <a:r>
              <a:rPr lang="en-US" sz="2000" dirty="0"/>
              <a:t>3-4 </a:t>
            </a:r>
            <a:r>
              <a:rPr lang="en-US" sz="2000" b="1" dirty="0"/>
              <a:t>Isentropic Expansion</a:t>
            </a:r>
            <a:r>
              <a:rPr lang="en-US" sz="2000" dirty="0"/>
              <a:t>. The vapor is expanded in the turbine, thus producing work which may be converted to electricity. In practice, the expansion is limited by the temperature of the cooling medium and by the erosion of the turbine blades by liquid entrainment in the vapor stream as the process moves further into the two-phase region. Exit vapor qualities should be greater than 90%.</a:t>
            </a:r>
          </a:p>
          <a:p>
            <a:r>
              <a:rPr lang="en-US" sz="2000" dirty="0"/>
              <a:t>4-5 </a:t>
            </a:r>
            <a:r>
              <a:rPr lang="en-US" sz="2000" b="1" dirty="0"/>
              <a:t>Isobaric Heat Rejection</a:t>
            </a:r>
            <a:r>
              <a:rPr lang="en-US" sz="2000" dirty="0"/>
              <a:t>. The vapor-liquid mixture leaving the turbine (4) is condensed at low pressure, usually in a surface condenser using cooling water. In well designed and maintained condensers, the pressure of the vapor is well below atmospheric pressure, approaching the saturation pressure of the operating fluid at the cooling water temperature.</a:t>
            </a:r>
          </a:p>
        </p:txBody>
      </p:sp>
    </p:spTree>
    <p:extLst>
      <p:ext uri="{BB962C8B-B14F-4D97-AF65-F5344CB8AC3E}">
        <p14:creationId xmlns:p14="http://schemas.microsoft.com/office/powerpoint/2010/main" val="3162751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Basic Cycle</a:t>
            </a:r>
            <a:endParaRPr lang="en-US" dirty="0"/>
          </a:p>
        </p:txBody>
      </p:sp>
      <p:sp>
        <p:nvSpPr>
          <p:cNvPr id="3" name="Content Placeholder 2"/>
          <p:cNvSpPr>
            <a:spLocks noGrp="1"/>
          </p:cNvSpPr>
          <p:nvPr>
            <p:ph idx="1"/>
          </p:nvPr>
        </p:nvSpPr>
        <p:spPr/>
        <p:txBody>
          <a:bodyPr>
            <a:normAutofit/>
          </a:bodyPr>
          <a:lstStyle/>
          <a:p>
            <a:r>
              <a:rPr lang="en-US" sz="2000" dirty="0"/>
              <a:t>5-1 </a:t>
            </a:r>
            <a:r>
              <a:rPr lang="en-US" sz="2000" b="1" dirty="0"/>
              <a:t>Isentropic Compression</a:t>
            </a:r>
            <a:r>
              <a:rPr lang="en-US" sz="2000" dirty="0"/>
              <a:t>. The pressure of the condensate is raised in the feed pump. Because of the low specific volume of liquids, the pump work is relatively small and often neglected in thermodynamic calculations.</a:t>
            </a:r>
          </a:p>
          <a:p>
            <a:pPr marL="0" indent="0">
              <a:buNone/>
            </a:pPr>
            <a:endParaRPr lang="en-US" sz="2000" dirty="0"/>
          </a:p>
          <a:p>
            <a:pPr algn="ctr"/>
            <a:r>
              <a:rPr lang="en-US" sz="2000" dirty="0"/>
              <a:t>?????</a:t>
            </a:r>
          </a:p>
          <a:p>
            <a:endParaRPr lang="en-US" sz="2000" dirty="0"/>
          </a:p>
          <a:p>
            <a:r>
              <a:rPr lang="en-US" sz="2000" dirty="0">
                <a:solidFill>
                  <a:srgbClr val="FF0000"/>
                </a:solidFill>
              </a:rPr>
              <a:t>Home Work --- Describe the Rankine Cycle in your own words from the beginning of the Cycle to the End with a description on how this is a continuous cycle.  Use Microsoft word and insert individual Pictures for each stage of the Rankine process.  And research Rankine Cycle Efficiencies (Gains or Losses) for each step of the basic process.</a:t>
            </a:r>
          </a:p>
        </p:txBody>
      </p:sp>
    </p:spTree>
    <p:extLst>
      <p:ext uri="{BB962C8B-B14F-4D97-AF65-F5344CB8AC3E}">
        <p14:creationId xmlns:p14="http://schemas.microsoft.com/office/powerpoint/2010/main" val="2241007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Rankine Cycle Components</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5400" y="1600200"/>
            <a:ext cx="6477000"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9621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Pumps </a:t>
            </a:r>
          </a:p>
        </p:txBody>
      </p:sp>
      <p:sp>
        <p:nvSpPr>
          <p:cNvPr id="3" name="Content Placeholder 2"/>
          <p:cNvSpPr>
            <a:spLocks noGrp="1"/>
          </p:cNvSpPr>
          <p:nvPr>
            <p:ph idx="1"/>
          </p:nvPr>
        </p:nvSpPr>
        <p:spPr/>
        <p:txBody>
          <a:bodyPr/>
          <a:lstStyle/>
          <a:p>
            <a:r>
              <a:rPr lang="en-US" dirty="0"/>
              <a:t>Name a couple different types of Pump?</a:t>
            </a:r>
          </a:p>
          <a:p>
            <a:endParaRPr lang="en-US" dirty="0"/>
          </a:p>
          <a:p>
            <a:r>
              <a:rPr lang="en-US" dirty="0"/>
              <a:t>What is the Rankine Cycle Pump Called in industry?</a:t>
            </a:r>
          </a:p>
          <a:p>
            <a:endParaRPr lang="en-US" dirty="0"/>
          </a:p>
          <a:p>
            <a:r>
              <a:rPr lang="en-US" dirty="0"/>
              <a:t>What does the Rankine cycle pump do?</a:t>
            </a:r>
          </a:p>
        </p:txBody>
      </p:sp>
    </p:spTree>
    <p:extLst>
      <p:ext uri="{BB962C8B-B14F-4D97-AF65-F5344CB8AC3E}">
        <p14:creationId xmlns:p14="http://schemas.microsoft.com/office/powerpoint/2010/main" val="4228477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Boilers </a:t>
            </a:r>
          </a:p>
        </p:txBody>
      </p:sp>
      <p:sp>
        <p:nvSpPr>
          <p:cNvPr id="3" name="Content Placeholder 2"/>
          <p:cNvSpPr>
            <a:spLocks noGrp="1"/>
          </p:cNvSpPr>
          <p:nvPr>
            <p:ph idx="1"/>
          </p:nvPr>
        </p:nvSpPr>
        <p:spPr/>
        <p:txBody>
          <a:bodyPr/>
          <a:lstStyle/>
          <a:p>
            <a:r>
              <a:rPr lang="en-US" dirty="0"/>
              <a:t>Many types of Boilers out there?</a:t>
            </a:r>
          </a:p>
          <a:p>
            <a:endParaRPr lang="en-US" dirty="0"/>
          </a:p>
          <a:p>
            <a:pPr marL="0" indent="0">
              <a:buNone/>
            </a:pPr>
            <a:endParaRPr lang="en-US" dirty="0"/>
          </a:p>
          <a:p>
            <a:r>
              <a:rPr lang="en-US" dirty="0"/>
              <a:t>Name 3 Types of Boilers ?</a:t>
            </a:r>
          </a:p>
        </p:txBody>
      </p:sp>
    </p:spTree>
    <p:extLst>
      <p:ext uri="{BB962C8B-B14F-4D97-AF65-F5344CB8AC3E}">
        <p14:creationId xmlns:p14="http://schemas.microsoft.com/office/powerpoint/2010/main" val="1380523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Turbines 	</a:t>
            </a:r>
          </a:p>
        </p:txBody>
      </p:sp>
      <p:sp>
        <p:nvSpPr>
          <p:cNvPr id="3" name="Content Placeholder 2"/>
          <p:cNvSpPr>
            <a:spLocks noGrp="1"/>
          </p:cNvSpPr>
          <p:nvPr>
            <p:ph idx="1"/>
          </p:nvPr>
        </p:nvSpPr>
        <p:spPr/>
        <p:txBody>
          <a:bodyPr/>
          <a:lstStyle/>
          <a:p>
            <a:r>
              <a:rPr lang="en-US" dirty="0"/>
              <a:t>What are different uses for Turbines?</a:t>
            </a:r>
          </a:p>
          <a:p>
            <a:endParaRPr lang="en-US" dirty="0"/>
          </a:p>
          <a:p>
            <a:r>
              <a:rPr lang="en-US" dirty="0"/>
              <a:t>What types of Turbines are there?</a:t>
            </a:r>
          </a:p>
        </p:txBody>
      </p:sp>
    </p:spTree>
    <p:extLst>
      <p:ext uri="{BB962C8B-B14F-4D97-AF65-F5344CB8AC3E}">
        <p14:creationId xmlns:p14="http://schemas.microsoft.com/office/powerpoint/2010/main" val="1203485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Condenser </a:t>
            </a:r>
          </a:p>
        </p:txBody>
      </p:sp>
      <p:sp>
        <p:nvSpPr>
          <p:cNvPr id="3" name="Content Placeholder 2"/>
          <p:cNvSpPr>
            <a:spLocks noGrp="1"/>
          </p:cNvSpPr>
          <p:nvPr>
            <p:ph idx="1"/>
          </p:nvPr>
        </p:nvSpPr>
        <p:spPr/>
        <p:txBody>
          <a:bodyPr/>
          <a:lstStyle/>
          <a:p>
            <a:r>
              <a:rPr lang="en-US" dirty="0"/>
              <a:t>What is the purpose of the Condenser?</a:t>
            </a:r>
          </a:p>
          <a:p>
            <a:endParaRPr lang="en-US" dirty="0"/>
          </a:p>
          <a:p>
            <a:r>
              <a:rPr lang="en-US" dirty="0"/>
              <a:t>Are there other uses for the condenser?</a:t>
            </a:r>
          </a:p>
        </p:txBody>
      </p:sp>
    </p:spTree>
    <p:extLst>
      <p:ext uri="{BB962C8B-B14F-4D97-AF65-F5344CB8AC3E}">
        <p14:creationId xmlns:p14="http://schemas.microsoft.com/office/powerpoint/2010/main" val="1368482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Pump And The Rankine Cycle</a:t>
            </a:r>
          </a:p>
        </p:txBody>
      </p:sp>
      <p:sp>
        <p:nvSpPr>
          <p:cNvPr id="3" name="Content Placeholder 2"/>
          <p:cNvSpPr>
            <a:spLocks noGrp="1"/>
          </p:cNvSpPr>
          <p:nvPr>
            <p:ph idx="1"/>
          </p:nvPr>
        </p:nvSpPr>
        <p:spPr/>
        <p:txBody>
          <a:bodyPr/>
          <a:lstStyle/>
          <a:p>
            <a:r>
              <a:rPr lang="en-US" b="1" dirty="0"/>
              <a:t>Pump:</a:t>
            </a:r>
            <a:r>
              <a:rPr lang="en-US" dirty="0"/>
              <a:t> The liquid condensate leaving the condenser at the state  1 is pumped to the operating pressure of the boiler. The pump operation is considered isentropic.</a:t>
            </a:r>
          </a:p>
        </p:txBody>
      </p:sp>
    </p:spTree>
    <p:extLst>
      <p:ext uri="{BB962C8B-B14F-4D97-AF65-F5344CB8AC3E}">
        <p14:creationId xmlns:p14="http://schemas.microsoft.com/office/powerpoint/2010/main" val="2630922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Boiler and the Rankine</a:t>
            </a:r>
          </a:p>
        </p:txBody>
      </p:sp>
      <p:sp>
        <p:nvSpPr>
          <p:cNvPr id="3" name="Content Placeholder 2"/>
          <p:cNvSpPr>
            <a:spLocks noGrp="1"/>
          </p:cNvSpPr>
          <p:nvPr>
            <p:ph idx="1"/>
          </p:nvPr>
        </p:nvSpPr>
        <p:spPr/>
        <p:txBody>
          <a:bodyPr/>
          <a:lstStyle/>
          <a:p>
            <a:r>
              <a:rPr lang="en-US" b="1" dirty="0"/>
              <a:t>Boiler:</a:t>
            </a:r>
            <a:r>
              <a:rPr lang="en-US" dirty="0"/>
              <a:t> The heat is supplied in the working fluid (feed water) in the boiler and thus vapor is generated. The vapor leaving the boiler is either at saturated at the state 3 or superheated at the state 3</a:t>
            </a:r>
            <a:r>
              <a:rPr lang="en-US" baseline="30000" dirty="0"/>
              <a:t>||</a:t>
            </a:r>
            <a:r>
              <a:rPr lang="en-US" dirty="0"/>
              <a:t>, depending upon the amount of heat supplied by the boiler.</a:t>
            </a:r>
          </a:p>
        </p:txBody>
      </p:sp>
    </p:spTree>
    <p:extLst>
      <p:ext uri="{BB962C8B-B14F-4D97-AF65-F5344CB8AC3E}">
        <p14:creationId xmlns:p14="http://schemas.microsoft.com/office/powerpoint/2010/main" val="3158519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Turbines and the Rankine Cycle</a:t>
            </a:r>
          </a:p>
        </p:txBody>
      </p:sp>
      <p:sp>
        <p:nvSpPr>
          <p:cNvPr id="3" name="Content Placeholder 2"/>
          <p:cNvSpPr>
            <a:spLocks noGrp="1"/>
          </p:cNvSpPr>
          <p:nvPr>
            <p:ph idx="1"/>
          </p:nvPr>
        </p:nvSpPr>
        <p:spPr/>
        <p:txBody>
          <a:bodyPr/>
          <a:lstStyle/>
          <a:p>
            <a:r>
              <a:rPr lang="en-US" b="1" dirty="0"/>
              <a:t>Turbine:</a:t>
            </a:r>
            <a:r>
              <a:rPr lang="en-US" dirty="0"/>
              <a:t> The vapor leaving the boiler enters the turbine, where it expands </a:t>
            </a:r>
            <a:r>
              <a:rPr lang="en-US" dirty="0" err="1"/>
              <a:t>isentropically</a:t>
            </a:r>
            <a:r>
              <a:rPr lang="en-US" dirty="0"/>
              <a:t> to the condenser pressure at the state 4. The work produced by the turbine is rotary (shaft) work and is used to drive an electric generator or machine.</a:t>
            </a:r>
          </a:p>
        </p:txBody>
      </p:sp>
    </p:spTree>
    <p:extLst>
      <p:ext uri="{BB962C8B-B14F-4D97-AF65-F5344CB8AC3E}">
        <p14:creationId xmlns:p14="http://schemas.microsoft.com/office/powerpoint/2010/main" val="34246625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D94CA25841964488BF988E8004571A" ma:contentTypeVersion="14" ma:contentTypeDescription="Create a new document." ma:contentTypeScope="" ma:versionID="18a18f9e780203bcb997bc0df63705aa">
  <xsd:schema xmlns:xsd="http://www.w3.org/2001/XMLSchema" xmlns:xs="http://www.w3.org/2001/XMLSchema" xmlns:p="http://schemas.microsoft.com/office/2006/metadata/properties" xmlns:ns2="74c3f95c-9d16-4366-a535-6939a9a0ede8" xmlns:ns3="0fddc00e-a027-47f3-a811-12f0b85146a5" targetNamespace="http://schemas.microsoft.com/office/2006/metadata/properties" ma:root="true" ma:fieldsID="d3247eb136940fe70b7024d90da5a3a0" ns2:_="" ns3:_="">
    <xsd:import namespace="74c3f95c-9d16-4366-a535-6939a9a0ede8"/>
    <xsd:import namespace="0fddc00e-a027-47f3-a811-12f0b85146a5"/>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ServiceLocatio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c3f95c-9d16-4366-a535-6939a9a0ede8"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f95a9afa-61c7-4e96-8bec-901bd188774b"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description="" ma:hidden="true" ma:list="{26974392-7420-4eca-b99f-bc2cb966c9c0}" ma:internalName="TaxCatchAll" ma:showField="CatchAllData" ma:web="74c3f95c-9d16-4366-a535-6939a9a0ede8">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fddc00e-a027-47f3-a811-12f0b85146a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AutoTags" ma:index="17" nillable="true" ma:displayName="MediaServiceAutoTags"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74c3f95c-9d16-4366-a535-6939a9a0ede8">
      <Terms xmlns="http://schemas.microsoft.com/office/infopath/2007/PartnerControls"/>
    </TaxKeywordTaxHTField>
    <TaxCatchAll xmlns="74c3f95c-9d16-4366-a535-6939a9a0ede8"/>
  </documentManagement>
</p:properties>
</file>

<file path=customXml/itemProps1.xml><?xml version="1.0" encoding="utf-8"?>
<ds:datastoreItem xmlns:ds="http://schemas.openxmlformats.org/officeDocument/2006/customXml" ds:itemID="{856B048B-F3ED-4B6F-8EA0-D5D0FB3EFB8C}"/>
</file>

<file path=customXml/itemProps2.xml><?xml version="1.0" encoding="utf-8"?>
<ds:datastoreItem xmlns:ds="http://schemas.openxmlformats.org/officeDocument/2006/customXml" ds:itemID="{DF47247B-D25A-4B18-99E9-47A2CAA485D6}"/>
</file>

<file path=customXml/itemProps3.xml><?xml version="1.0" encoding="utf-8"?>
<ds:datastoreItem xmlns:ds="http://schemas.openxmlformats.org/officeDocument/2006/customXml" ds:itemID="{700FB4DD-9004-4734-AF38-C779203E7CB1}"/>
</file>

<file path=docProps/app.xml><?xml version="1.0" encoding="utf-8"?>
<Properties xmlns="http://schemas.openxmlformats.org/officeDocument/2006/extended-properties" xmlns:vt="http://schemas.openxmlformats.org/officeDocument/2006/docPropsVTypes">
  <TotalTime>30</TotalTime>
  <Words>223</Words>
  <Application>Microsoft Office PowerPoint</Application>
  <PresentationFormat>On-screen Show (4:3)</PresentationFormat>
  <Paragraphs>52</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Helvetica</vt:lpstr>
      <vt:lpstr>Times New Roman</vt:lpstr>
      <vt:lpstr>Office Theme</vt:lpstr>
      <vt:lpstr>Rankine Cycle </vt:lpstr>
      <vt:lpstr>Rankine Cycle Components</vt:lpstr>
      <vt:lpstr>Pumps </vt:lpstr>
      <vt:lpstr>Boilers </vt:lpstr>
      <vt:lpstr>Turbines  </vt:lpstr>
      <vt:lpstr>Condenser </vt:lpstr>
      <vt:lpstr>Pump And The Rankine Cycle</vt:lpstr>
      <vt:lpstr>Boiler and the Rankine</vt:lpstr>
      <vt:lpstr>Turbines and the Rankine Cycle</vt:lpstr>
      <vt:lpstr>Condenser and the Rankine Cycle</vt:lpstr>
      <vt:lpstr>Basic Cycle</vt:lpstr>
      <vt:lpstr>Basic Cycle</vt:lpstr>
      <vt:lpstr>Basic Cycle</vt:lpstr>
      <vt:lpstr>Basic Cycle</vt:lpstr>
    </vt:vector>
  </TitlesOfParts>
  <Company>Allete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Rankine Cycle </dc:title>
  <dc:creator>Nick Wooner (MP)</dc:creator>
  <cp:lastModifiedBy>Nick Wooner (MP)</cp:lastModifiedBy>
  <cp:revision>9</cp:revision>
  <dcterms:created xsi:type="dcterms:W3CDTF">2018-02-21T18:25:49Z</dcterms:created>
  <dcterms:modified xsi:type="dcterms:W3CDTF">2018-06-26T10:25:54Z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0x01010070D94CA25841964488BF988E8004571A</vt:lpwstr>
  </property>
  <property fmtid="{D5CDD505-2E9C-101B-9397-08002B2CF9AE}" pid="3" name="TaxKeyword">
    <vt:lpwstr/>
  </property>
</Properties>
</file>