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3.xml" ContentType="application/vnd.openxmlformats-officedocument.presentationml.slide+xml"/>
  <Override PartName="/ppt/slides/slide16.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4.xml" ContentType="application/vnd.openxmlformats-officedocument.presentationml.slideLayout+xml"/>
  <Override PartName="/ppt/slideLayouts/slideLayout11.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handoutMasters/handoutMaster1.xml" ContentType="application/vnd.openxmlformats-officedocument.presentationml.handoutMaster+xml"/>
  <Override PartName="/ppt/theme/theme1.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9"/>
  </p:notesMasterIdLst>
  <p:handoutMasterIdLst>
    <p:handoutMasterId r:id="rId20"/>
  </p:handoutMasterIdLst>
  <p:sldIdLst>
    <p:sldId id="256" r:id="rId2"/>
    <p:sldId id="257" r:id="rId3"/>
    <p:sldId id="258" r:id="rId4"/>
    <p:sldId id="259" r:id="rId5"/>
    <p:sldId id="260" r:id="rId6"/>
    <p:sldId id="261" r:id="rId7"/>
    <p:sldId id="266" r:id="rId8"/>
    <p:sldId id="267" r:id="rId9"/>
    <p:sldId id="268" r:id="rId10"/>
    <p:sldId id="269" r:id="rId11"/>
    <p:sldId id="270" r:id="rId12"/>
    <p:sldId id="271" r:id="rId13"/>
    <p:sldId id="277" r:id="rId14"/>
    <p:sldId id="278" r:id="rId15"/>
    <p:sldId id="275" r:id="rId16"/>
    <p:sldId id="276" r:id="rId17"/>
    <p:sldId id="279" r:id="rId18"/>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07" d="100"/>
          <a:sy n="107" d="100"/>
        </p:scale>
        <p:origin x="138" y="22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98BE2BDF-0D51-4D78-BDA8-35911B35863E}" type="datetimeFigureOut">
              <a:rPr lang="en-US" smtClean="0"/>
              <a:t>6/26/2018</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00F460D6-31E5-4988-9501-83E9BDA0F42D}" type="slidenum">
              <a:rPr lang="en-US" smtClean="0"/>
              <a:t>‹#›</a:t>
            </a:fld>
            <a:endParaRPr lang="en-US"/>
          </a:p>
        </p:txBody>
      </p:sp>
    </p:spTree>
    <p:extLst>
      <p:ext uri="{BB962C8B-B14F-4D97-AF65-F5344CB8AC3E}">
        <p14:creationId xmlns:p14="http://schemas.microsoft.com/office/powerpoint/2010/main" val="1504023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804FBDB5-7B7A-433E-89D3-991DC90F5861}" type="datetimeFigureOut">
              <a:rPr lang="en-US" smtClean="0"/>
              <a:t>6/26/2018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1264000B-2F8B-4F0A-AC8F-70880822F1FD}" type="slidenum">
              <a:rPr lang="en-US" smtClean="0"/>
              <a:t>‹#›</a:t>
            </a:fld>
            <a:endParaRPr lang="en-US"/>
          </a:p>
        </p:txBody>
      </p:sp>
    </p:spTree>
    <p:extLst>
      <p:ext uri="{BB962C8B-B14F-4D97-AF65-F5344CB8AC3E}">
        <p14:creationId xmlns:p14="http://schemas.microsoft.com/office/powerpoint/2010/main" val="20070959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F7AFFB9B-9FB8-469E-96F9-4D32314110B6}" type="datetimeFigureOut">
              <a:rPr lang="en-US" dirty="0"/>
              <a:t>6/26/2018</a:t>
            </a:fld>
            <a:endParaRPr lang="en-US" dirty="0"/>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en-US" dirty="0"/>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6D22F896-40B5-4ADD-8801-0D06FADFA095}" type="slidenum">
              <a:rPr lang="en-US" dirty="0"/>
              <a:pPr/>
              <a:t>‹#›</a:t>
            </a:fld>
            <a:endParaRPr lang="en-US" dirty="0"/>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41D2AC3-6A0B-4169-B1EA-E3AE8B351BDD}" type="datetimeFigureOut">
              <a:rPr lang="en-US" dirty="0"/>
              <a:t>6/26/2018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D4B9363-8B87-41B7-9F8E-64519CBB8F34}" type="datetimeFigureOut">
              <a:rPr lang="en-US" dirty="0"/>
              <a:t>6/26/2018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AEF5746-5284-4951-9F37-7AE924EDBCB7}" type="datetimeFigureOut">
              <a:rPr lang="en-US" dirty="0"/>
              <a:t>6/26/2018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2398B29-7265-4A65-A2A4-6703C057B7C1}" type="datetimeFigureOut">
              <a:rPr lang="en-US" dirty="0"/>
              <a:t>6/26/2018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28FBA082-94DF-4C4B-A041-6624924AB0A8}" type="datetimeFigureOut">
              <a:rPr lang="en-US" dirty="0"/>
              <a:t>6/26/2018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B27686C4-3AB5-4E0C-86CA-FB108C350AA9}" type="datetimeFigureOut">
              <a:rPr lang="en-US" dirty="0"/>
              <a:t>6/26/2018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FF1211-4E0C-4AB3-B04F-585959BDAFE8}" type="datetimeFigureOut">
              <a:rPr lang="en-US" dirty="0"/>
              <a:t>6/26/2018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BDECAF-D3BE-4069-9C78-642ECCD01477}" type="datetimeFigureOut">
              <a:rPr lang="en-US" dirty="0"/>
              <a:t>6/26/2018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dirty="0"/>
              <a:t>6/26/2018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7F47CF-67C9-420C-80A5-E2069FF0C2DF}" type="datetimeFigureOut">
              <a:rPr lang="en-US" dirty="0"/>
              <a:t>6/26/2018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22DC73-F065-42F5-A9F2-D90B2E42A0B3}" type="datetimeFigureOut">
              <a:rPr lang="en-US" dirty="0"/>
              <a:t>6/26/2018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6BEA702-9B29-41CC-9BCC-3DF8A0D379FE}" type="datetimeFigureOut">
              <a:rPr lang="en-US" dirty="0"/>
              <a:t>6/26/2018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97649AC-CB8F-4FF1-9A34-5861C74DD0A7}" type="datetimeFigureOut">
              <a:rPr lang="en-US" dirty="0"/>
              <a:t>6/26/2018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CECA-2D3A-4680-9B49-752200DE467C}" type="datetimeFigureOut">
              <a:rPr lang="en-US" dirty="0"/>
              <a:t>6/26/2018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C3BFE2-83B7-4B0A-B9D3-AB28331082B3}" type="datetimeFigureOut">
              <a:rPr lang="en-US" dirty="0"/>
              <a:t>6/26/2018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EF78E3-FDA3-4D28-AAA2-0B81F349A39D}" type="datetimeFigureOut">
              <a:rPr lang="en-US" dirty="0"/>
              <a:t>6/26/2018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C35BB1C6-BF8F-4481-8AB2-603A1C8A906A}" type="datetimeFigureOut">
              <a:rPr lang="en-US" dirty="0"/>
              <a:t>6/26/2018</a:t>
            </a:fld>
            <a:endParaRPr lang="en-US" dirty="0"/>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en-US" dirty="0"/>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energy.gov/sites/prod/files/2014/05/f16/steam8_boiler.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EF77AB6-D0E8-464B-A541-467537B62481}"/>
              </a:ext>
            </a:extLst>
          </p:cNvPr>
          <p:cNvSpPr>
            <a:spLocks noGrp="1"/>
          </p:cNvSpPr>
          <p:nvPr>
            <p:ph type="ctrTitle"/>
          </p:nvPr>
        </p:nvSpPr>
        <p:spPr/>
        <p:txBody>
          <a:bodyPr/>
          <a:lstStyle/>
          <a:p>
            <a:r>
              <a:rPr lang="en-US" dirty="0"/>
              <a:t>Boiler Feedwater Systems</a:t>
            </a:r>
          </a:p>
        </p:txBody>
      </p:sp>
      <p:sp>
        <p:nvSpPr>
          <p:cNvPr id="3" name="Subtitle 2">
            <a:extLst>
              <a:ext uri="{FF2B5EF4-FFF2-40B4-BE49-F238E27FC236}">
                <a16:creationId xmlns:a16="http://schemas.microsoft.com/office/drawing/2014/main" xmlns="" id="{BF255330-7530-42CF-94C3-C2AFF9043811}"/>
              </a:ext>
            </a:extLst>
          </p:cNvPr>
          <p:cNvSpPr>
            <a:spLocks noGrp="1"/>
          </p:cNvSpPr>
          <p:nvPr>
            <p:ph type="subTitle" idx="1"/>
          </p:nvPr>
        </p:nvSpPr>
        <p:spPr>
          <a:xfrm rot="21420000">
            <a:off x="441418" y="3382040"/>
            <a:ext cx="10735562" cy="1086702"/>
          </a:xfrm>
        </p:spPr>
        <p:txBody>
          <a:bodyPr/>
          <a:lstStyle/>
          <a:p>
            <a:pPr>
              <a:spcBef>
                <a:spcPts val="0"/>
              </a:spcBef>
            </a:pPr>
            <a:r>
              <a:rPr lang="en-US" dirty="0"/>
              <a:t>Feedwater Chemical Treatment – Feedwater Pumped to Boiler Drum</a:t>
            </a:r>
          </a:p>
          <a:p>
            <a:pPr algn="ctr">
              <a:spcBef>
                <a:spcPts val="0"/>
              </a:spcBef>
            </a:pPr>
            <a:r>
              <a:rPr lang="en-US" dirty="0"/>
              <a:t>Technical II Spring 2018 </a:t>
            </a:r>
          </a:p>
          <a:p>
            <a:pPr lvl="1">
              <a:spcBef>
                <a:spcPts val="0"/>
              </a:spcBef>
            </a:pPr>
            <a:r>
              <a:rPr lang="en-US" dirty="0"/>
              <a:t>                         							</a:t>
            </a:r>
          </a:p>
          <a:p>
            <a:pPr lvl="1">
              <a:spcBef>
                <a:spcPts val="0"/>
              </a:spcBef>
            </a:pPr>
            <a:r>
              <a:rPr lang="en-US" dirty="0"/>
              <a:t>								  Itasca Community College</a:t>
            </a:r>
          </a:p>
          <a:p>
            <a:r>
              <a:rPr lang="en-US" dirty="0"/>
              <a:t> </a:t>
            </a:r>
          </a:p>
        </p:txBody>
      </p:sp>
      <p:sp>
        <p:nvSpPr>
          <p:cNvPr id="4" name="Footer Placeholder 3">
            <a:extLst>
              <a:ext uri="{FF2B5EF4-FFF2-40B4-BE49-F238E27FC236}">
                <a16:creationId xmlns:a16="http://schemas.microsoft.com/office/drawing/2014/main" xmlns="" id="{6FB52A2C-1DEF-467D-A68A-6F6867029DAC}"/>
              </a:ext>
            </a:extLst>
          </p:cNvPr>
          <p:cNvSpPr>
            <a:spLocks noGrp="1"/>
          </p:cNvSpPr>
          <p:nvPr>
            <p:ph type="ftr" sz="quarter" idx="11"/>
          </p:nvPr>
        </p:nvSpPr>
        <p:spPr>
          <a:xfrm rot="21420000">
            <a:off x="880" y="5100110"/>
            <a:ext cx="11200457" cy="819816"/>
          </a:xfrm>
        </p:spPr>
        <p:txBody>
          <a:bodyPr/>
          <a:lstStyle/>
          <a:p>
            <a:endParaRPr lang="en-US" dirty="0"/>
          </a:p>
        </p:txBody>
      </p:sp>
      <p:pic>
        <p:nvPicPr>
          <p:cNvPr id="2050" name="Picture 3">
            <a:extLst>
              <a:ext uri="{FF2B5EF4-FFF2-40B4-BE49-F238E27FC236}">
                <a16:creationId xmlns:a16="http://schemas.microsoft.com/office/drawing/2014/main" xmlns="" id="{4457B1EA-2647-44C3-AB3E-842989E7EC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324471">
            <a:off x="26461" y="5575091"/>
            <a:ext cx="600075" cy="60007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xmlns="" id="{4DBBA718-1157-4F61-B1FB-67103B1F35DC}"/>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a:extLst>
              <a:ext uri="{FF2B5EF4-FFF2-40B4-BE49-F238E27FC236}">
                <a16:creationId xmlns:a16="http://schemas.microsoft.com/office/drawing/2014/main" xmlns="" id="{96D78369-DB94-4707-A3EA-3E097EBC9CEF}"/>
              </a:ext>
            </a:extLst>
          </p:cNvPr>
          <p:cNvSpPr>
            <a:spLocks noChangeArrowheads="1"/>
          </p:cNvSpPr>
          <p:nvPr/>
        </p:nvSpPr>
        <p:spPr bwMode="auto">
          <a:xfrm>
            <a:off x="0" y="457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5">
            <a:extLst>
              <a:ext uri="{FF2B5EF4-FFF2-40B4-BE49-F238E27FC236}">
                <a16:creationId xmlns:a16="http://schemas.microsoft.com/office/drawing/2014/main" xmlns="" id="{0F508B56-F950-4BE5-ACE9-07C411A8E8B5}"/>
              </a:ext>
            </a:extLst>
          </p:cNvPr>
          <p:cNvSpPr>
            <a:spLocks noChangeArrowheads="1"/>
          </p:cNvSpPr>
          <p:nvPr/>
        </p:nvSpPr>
        <p:spPr bwMode="auto">
          <a:xfrm rot="21405720">
            <a:off x="700469" y="5218588"/>
            <a:ext cx="1035943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effectLst/>
                <a:latin typeface="Helvetica" panose="020B0604020202020204" pitchFamily="34" charset="0"/>
                <a:ea typeface="Calibri" panose="020F0502020204030204" pitchFamily="34" charset="0"/>
                <a:cs typeface="Times New Roman" panose="02020603050405020304" pitchFamily="18" charset="0"/>
              </a:rPr>
              <a:t>Development of a 21st Century Industrial Process Operations Program is supported by the National Science Foundation under Grant No. 1700558. Any opinions, findings, and conclusions or recommendations expressed on this site are those of the authors and do not necessarily reflect the views of the National Science Foundation.</a:t>
            </a:r>
            <a:endParaRPr kumimoji="0" lang="en-US" altLang="en-US" sz="1200" b="1" i="0" u="none" strike="noStrike" cap="none" normalizeH="0" baseline="0" dirty="0">
              <a:ln>
                <a:noFill/>
              </a:ln>
              <a:effectLst/>
              <a:latin typeface="Arial" panose="020B0604020202020204" pitchFamily="34" charset="0"/>
            </a:endParaRPr>
          </a:p>
        </p:txBody>
      </p:sp>
    </p:spTree>
    <p:extLst>
      <p:ext uri="{BB962C8B-B14F-4D97-AF65-F5344CB8AC3E}">
        <p14:creationId xmlns:p14="http://schemas.microsoft.com/office/powerpoint/2010/main" val="38798133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F91E881-A4E8-4B39-8D23-847E682549E3}"/>
              </a:ext>
            </a:extLst>
          </p:cNvPr>
          <p:cNvSpPr>
            <a:spLocks noGrp="1"/>
          </p:cNvSpPr>
          <p:nvPr>
            <p:ph type="title"/>
          </p:nvPr>
        </p:nvSpPr>
        <p:spPr>
          <a:xfrm>
            <a:off x="685800" y="685800"/>
            <a:ext cx="4379360" cy="1091629"/>
          </a:xfrm>
        </p:spPr>
        <p:txBody>
          <a:bodyPr/>
          <a:lstStyle/>
          <a:p>
            <a:r>
              <a:rPr lang="en-US" dirty="0"/>
              <a:t>Feedwater Pumping</a:t>
            </a:r>
          </a:p>
        </p:txBody>
      </p:sp>
      <p:pic>
        <p:nvPicPr>
          <p:cNvPr id="3074" name="Picture 2"/>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6525" r="26525"/>
          <a:stretch>
            <a:fillRect/>
          </a:stretch>
        </p:blipFill>
        <p:spPr bwMode="auto">
          <a:xfrm>
            <a:off x="4839128" y="0"/>
            <a:ext cx="6241380" cy="50715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 Placeholder 3"/>
          <p:cNvSpPr>
            <a:spLocks noGrp="1"/>
          </p:cNvSpPr>
          <p:nvPr>
            <p:ph type="body" sz="half" idx="2"/>
          </p:nvPr>
        </p:nvSpPr>
        <p:spPr>
          <a:xfrm>
            <a:off x="441789" y="2709053"/>
            <a:ext cx="4387065" cy="1215676"/>
          </a:xfrm>
        </p:spPr>
        <p:txBody>
          <a:bodyPr>
            <a:normAutofit/>
          </a:bodyPr>
          <a:lstStyle/>
          <a:p>
            <a:r>
              <a:rPr lang="en-US" sz="2800" dirty="0"/>
              <a:t>Steam Driven </a:t>
            </a:r>
            <a:r>
              <a:rPr lang="en-US" sz="2800" dirty="0" err="1"/>
              <a:t>Feedwater</a:t>
            </a:r>
            <a:r>
              <a:rPr lang="en-US" sz="2800" dirty="0"/>
              <a:t> Pump</a:t>
            </a:r>
          </a:p>
        </p:txBody>
      </p:sp>
    </p:spTree>
    <p:extLst>
      <p:ext uri="{BB962C8B-B14F-4D97-AF65-F5344CB8AC3E}">
        <p14:creationId xmlns:p14="http://schemas.microsoft.com/office/powerpoint/2010/main" val="1841019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500" fill="hold"/>
                                        <p:tgtEl>
                                          <p:spTgt spid="3074"/>
                                        </p:tgtEl>
                                        <p:attrNameLst>
                                          <p:attrName>ppt_w</p:attrName>
                                        </p:attrNameLst>
                                      </p:cBhvr>
                                      <p:tavLst>
                                        <p:tav tm="0">
                                          <p:val>
                                            <p:fltVal val="0"/>
                                          </p:val>
                                        </p:tav>
                                        <p:tav tm="100000">
                                          <p:val>
                                            <p:strVal val="#ppt_w"/>
                                          </p:val>
                                        </p:tav>
                                      </p:tavLst>
                                    </p:anim>
                                    <p:anim calcmode="lin" valueType="num">
                                      <p:cBhvr>
                                        <p:cTn id="8" dur="500" fill="hold"/>
                                        <p:tgtEl>
                                          <p:spTgt spid="3074"/>
                                        </p:tgtEl>
                                        <p:attrNameLst>
                                          <p:attrName>ppt_h</p:attrName>
                                        </p:attrNameLst>
                                      </p:cBhvr>
                                      <p:tavLst>
                                        <p:tav tm="0">
                                          <p:val>
                                            <p:fltVal val="0"/>
                                          </p:val>
                                        </p:tav>
                                        <p:tav tm="100000">
                                          <p:val>
                                            <p:strVal val="#ppt_h"/>
                                          </p:val>
                                        </p:tav>
                                      </p:tavLst>
                                    </p:anim>
                                    <p:animEffect transition="in" filter="fade">
                                      <p:cBhvr>
                                        <p:cTn id="9"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B5504C-A64B-4529-924C-27C0FDA72128}"/>
              </a:ext>
            </a:extLst>
          </p:cNvPr>
          <p:cNvSpPr>
            <a:spLocks noGrp="1"/>
          </p:cNvSpPr>
          <p:nvPr>
            <p:ph type="title"/>
          </p:nvPr>
        </p:nvSpPr>
        <p:spPr/>
        <p:txBody>
          <a:bodyPr/>
          <a:lstStyle/>
          <a:p>
            <a:r>
              <a:rPr lang="en-US" dirty="0"/>
              <a:t>Feedwater pre-heating</a:t>
            </a:r>
          </a:p>
        </p:txBody>
      </p:sp>
      <p:pic>
        <p:nvPicPr>
          <p:cNvPr id="4098"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5383658" y="780836"/>
            <a:ext cx="5044612" cy="43459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 Placeholder 3"/>
          <p:cNvSpPr>
            <a:spLocks noGrp="1"/>
          </p:cNvSpPr>
          <p:nvPr>
            <p:ph type="body" sz="half" idx="2"/>
          </p:nvPr>
        </p:nvSpPr>
        <p:spPr>
          <a:xfrm>
            <a:off x="693642" y="2709052"/>
            <a:ext cx="4126861" cy="989645"/>
          </a:xfrm>
        </p:spPr>
        <p:txBody>
          <a:bodyPr>
            <a:normAutofit/>
          </a:bodyPr>
          <a:lstStyle/>
          <a:p>
            <a:r>
              <a:rPr lang="en-US" sz="2400" dirty="0" err="1"/>
              <a:t>Feedwater</a:t>
            </a:r>
            <a:r>
              <a:rPr lang="en-US" sz="2400" dirty="0"/>
              <a:t> Heat Exchanger</a:t>
            </a:r>
          </a:p>
        </p:txBody>
      </p:sp>
    </p:spTree>
    <p:extLst>
      <p:ext uri="{BB962C8B-B14F-4D97-AF65-F5344CB8AC3E}">
        <p14:creationId xmlns:p14="http://schemas.microsoft.com/office/powerpoint/2010/main" val="76168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1000" fill="hold"/>
                                        <p:tgtEl>
                                          <p:spTgt spid="4098"/>
                                        </p:tgtEl>
                                        <p:attrNameLst>
                                          <p:attrName>ppt_w</p:attrName>
                                        </p:attrNameLst>
                                      </p:cBhvr>
                                      <p:tavLst>
                                        <p:tav tm="0">
                                          <p:val>
                                            <p:fltVal val="0"/>
                                          </p:val>
                                        </p:tav>
                                        <p:tav tm="100000">
                                          <p:val>
                                            <p:strVal val="#ppt_w"/>
                                          </p:val>
                                        </p:tav>
                                      </p:tavLst>
                                    </p:anim>
                                    <p:anim calcmode="lin" valueType="num">
                                      <p:cBhvr>
                                        <p:cTn id="8" dur="1000" fill="hold"/>
                                        <p:tgtEl>
                                          <p:spTgt spid="4098"/>
                                        </p:tgtEl>
                                        <p:attrNameLst>
                                          <p:attrName>ppt_h</p:attrName>
                                        </p:attrNameLst>
                                      </p:cBhvr>
                                      <p:tavLst>
                                        <p:tav tm="0">
                                          <p:val>
                                            <p:fltVal val="0"/>
                                          </p:val>
                                        </p:tav>
                                        <p:tav tm="100000">
                                          <p:val>
                                            <p:strVal val="#ppt_h"/>
                                          </p:val>
                                        </p:tav>
                                      </p:tavLst>
                                    </p:anim>
                                    <p:anim calcmode="lin" valueType="num">
                                      <p:cBhvr>
                                        <p:cTn id="9" dur="1000" fill="hold"/>
                                        <p:tgtEl>
                                          <p:spTgt spid="4098"/>
                                        </p:tgtEl>
                                        <p:attrNameLst>
                                          <p:attrName>style.rotation</p:attrName>
                                        </p:attrNameLst>
                                      </p:cBhvr>
                                      <p:tavLst>
                                        <p:tav tm="0">
                                          <p:val>
                                            <p:fltVal val="90"/>
                                          </p:val>
                                        </p:tav>
                                        <p:tav tm="100000">
                                          <p:val>
                                            <p:fltVal val="0"/>
                                          </p:val>
                                        </p:tav>
                                      </p:tavLst>
                                    </p:anim>
                                    <p:animEffect transition="in" filter="fade">
                                      <p:cBhvr>
                                        <p:cTn id="10" dur="1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C6F000A-F04C-4AC0-A6D4-752DEE8F8472}"/>
              </a:ext>
            </a:extLst>
          </p:cNvPr>
          <p:cNvSpPr>
            <a:spLocks noGrp="1"/>
          </p:cNvSpPr>
          <p:nvPr>
            <p:ph type="title"/>
          </p:nvPr>
        </p:nvSpPr>
        <p:spPr>
          <a:xfrm>
            <a:off x="226032" y="685800"/>
            <a:ext cx="5013788" cy="783404"/>
          </a:xfrm>
        </p:spPr>
        <p:txBody>
          <a:bodyPr/>
          <a:lstStyle/>
          <a:p>
            <a:r>
              <a:rPr lang="en-US" dirty="0"/>
              <a:t>Feedwater pre-heating</a:t>
            </a:r>
          </a:p>
        </p:txBody>
      </p:sp>
      <p:sp>
        <p:nvSpPr>
          <p:cNvPr id="4" name="Text Placeholder 3"/>
          <p:cNvSpPr>
            <a:spLocks noGrp="1"/>
          </p:cNvSpPr>
          <p:nvPr>
            <p:ph type="body" sz="half" idx="2"/>
          </p:nvPr>
        </p:nvSpPr>
        <p:spPr>
          <a:xfrm>
            <a:off x="339047" y="1684962"/>
            <a:ext cx="4500081" cy="1243173"/>
          </a:xfrm>
        </p:spPr>
        <p:txBody>
          <a:bodyPr>
            <a:normAutofit/>
          </a:bodyPr>
          <a:lstStyle/>
          <a:p>
            <a:r>
              <a:rPr lang="en-US" sz="2800" dirty="0"/>
              <a:t>Shell and Tube heat Exchanger</a:t>
            </a:r>
          </a:p>
        </p:txBody>
      </p:sp>
      <p:pic>
        <p:nvPicPr>
          <p:cNvPr id="512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4063" y="115852"/>
            <a:ext cx="6579314" cy="52986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103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126"/>
                                        </p:tgtEl>
                                        <p:attrNameLst>
                                          <p:attrName>style.visibility</p:attrName>
                                        </p:attrNameLst>
                                      </p:cBhvr>
                                      <p:to>
                                        <p:strVal val="visible"/>
                                      </p:to>
                                    </p:set>
                                    <p:animEffect transition="in" filter="wipe(down)">
                                      <p:cBhvr>
                                        <p:cTn id="7" dur="500"/>
                                        <p:tgtEl>
                                          <p:spTgt spid="5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Feedwater</a:t>
            </a:r>
            <a:r>
              <a:rPr lang="en-US" dirty="0"/>
              <a:t> Flow Control</a:t>
            </a:r>
          </a:p>
        </p:txBody>
      </p:sp>
      <p:pic>
        <p:nvPicPr>
          <p:cNvPr id="8194"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2054832" y="2024009"/>
            <a:ext cx="7500134" cy="31242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49644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Feedwater</a:t>
            </a:r>
            <a:r>
              <a:rPr lang="en-US" dirty="0"/>
              <a:t> Flow Control</a:t>
            </a:r>
          </a:p>
        </p:txBody>
      </p:sp>
      <p:pic>
        <p:nvPicPr>
          <p:cNvPr id="9218"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428109" y="2063750"/>
            <a:ext cx="8794678" cy="3525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25149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F2CD1C0-CA5A-4073-8D70-05B16C2905C8}"/>
              </a:ext>
            </a:extLst>
          </p:cNvPr>
          <p:cNvSpPr>
            <a:spLocks noGrp="1"/>
          </p:cNvSpPr>
          <p:nvPr>
            <p:ph type="title"/>
          </p:nvPr>
        </p:nvSpPr>
        <p:spPr/>
        <p:txBody>
          <a:bodyPr/>
          <a:lstStyle/>
          <a:p>
            <a:r>
              <a:rPr lang="en-US" dirty="0"/>
              <a:t>Rankine Cycle</a:t>
            </a:r>
          </a:p>
        </p:txBody>
      </p:sp>
      <p:pic>
        <p:nvPicPr>
          <p:cNvPr id="6147" name="Picture 3"/>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890444" y="1890445"/>
            <a:ext cx="6893959" cy="32768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25746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24D7C6F-E760-478F-B571-32EDD63A8932}"/>
              </a:ext>
            </a:extLst>
          </p:cNvPr>
          <p:cNvSpPr>
            <a:spLocks noGrp="1"/>
          </p:cNvSpPr>
          <p:nvPr>
            <p:ph type="title"/>
          </p:nvPr>
        </p:nvSpPr>
        <p:spPr/>
        <p:txBody>
          <a:bodyPr/>
          <a:lstStyle/>
          <a:p>
            <a:r>
              <a:rPr lang="en-US" dirty="0"/>
              <a:t>Simple Rankine Cycle Diagram</a:t>
            </a:r>
          </a:p>
        </p:txBody>
      </p:sp>
      <p:pic>
        <p:nvPicPr>
          <p:cNvPr id="7170"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3318553" y="2116476"/>
            <a:ext cx="5034337" cy="31027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23809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 Work Due Wed Jan 24</a:t>
            </a:r>
            <a:r>
              <a:rPr lang="en-US" baseline="30000" dirty="0"/>
              <a:t>th</a:t>
            </a:r>
            <a:r>
              <a:rPr lang="en-US" dirty="0"/>
              <a:t> </a:t>
            </a:r>
          </a:p>
        </p:txBody>
      </p:sp>
      <p:sp>
        <p:nvSpPr>
          <p:cNvPr id="3" name="Content Placeholder 2"/>
          <p:cNvSpPr>
            <a:spLocks noGrp="1"/>
          </p:cNvSpPr>
          <p:nvPr>
            <p:ph sz="quarter" idx="13"/>
          </p:nvPr>
        </p:nvSpPr>
        <p:spPr/>
        <p:txBody>
          <a:bodyPr/>
          <a:lstStyle/>
          <a:p>
            <a:r>
              <a:rPr lang="en-US" i="1" dirty="0">
                <a:solidFill>
                  <a:srgbClr val="FF0000"/>
                </a:solidFill>
              </a:rPr>
              <a:t>Research and Draw a P&amp;ID of a Boiler feed water system with a Feed water Heat Exchanger installed.</a:t>
            </a:r>
          </a:p>
          <a:p>
            <a:r>
              <a:rPr lang="en-US" i="1" dirty="0">
                <a:solidFill>
                  <a:srgbClr val="FF0000"/>
                </a:solidFill>
              </a:rPr>
              <a:t>Do a Write up in your own words how the system you drew works</a:t>
            </a:r>
          </a:p>
        </p:txBody>
      </p:sp>
    </p:spTree>
    <p:extLst>
      <p:ext uri="{BB962C8B-B14F-4D97-AF65-F5344CB8AC3E}">
        <p14:creationId xmlns:p14="http://schemas.microsoft.com/office/powerpoint/2010/main" val="1506156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B7CAAEA-2DAF-47C0-960E-C14E16E14BFF}"/>
              </a:ext>
            </a:extLst>
          </p:cNvPr>
          <p:cNvSpPr>
            <a:spLocks noGrp="1"/>
          </p:cNvSpPr>
          <p:nvPr>
            <p:ph type="title"/>
          </p:nvPr>
        </p:nvSpPr>
        <p:spPr/>
        <p:txBody>
          <a:bodyPr/>
          <a:lstStyle/>
          <a:p>
            <a:r>
              <a:rPr lang="en-US" dirty="0"/>
              <a:t>Feedwater Chemical Treatment</a:t>
            </a:r>
          </a:p>
        </p:txBody>
      </p:sp>
      <p:sp>
        <p:nvSpPr>
          <p:cNvPr id="3" name="Content Placeholder 2">
            <a:extLst>
              <a:ext uri="{FF2B5EF4-FFF2-40B4-BE49-F238E27FC236}">
                <a16:creationId xmlns:a16="http://schemas.microsoft.com/office/drawing/2014/main" xmlns="" id="{0ADEE324-1D32-41A5-B81E-6F69EEF18122}"/>
              </a:ext>
            </a:extLst>
          </p:cNvPr>
          <p:cNvSpPr>
            <a:spLocks noGrp="1"/>
          </p:cNvSpPr>
          <p:nvPr>
            <p:ph sz="quarter" idx="13"/>
          </p:nvPr>
        </p:nvSpPr>
        <p:spPr/>
        <p:txBody>
          <a:bodyPr/>
          <a:lstStyle/>
          <a:p>
            <a:r>
              <a:rPr lang="en-US" b="1" dirty="0"/>
              <a:t>Boiler</a:t>
            </a:r>
            <a:r>
              <a:rPr lang="en-US" dirty="0"/>
              <a:t> water must be </a:t>
            </a:r>
            <a:r>
              <a:rPr lang="en-US" b="1" dirty="0"/>
              <a:t>treated</a:t>
            </a:r>
            <a:r>
              <a:rPr lang="en-US" dirty="0"/>
              <a:t> in order to be proficient in producing steam. </a:t>
            </a:r>
          </a:p>
        </p:txBody>
      </p:sp>
    </p:spTree>
    <p:extLst>
      <p:ext uri="{BB962C8B-B14F-4D97-AF65-F5344CB8AC3E}">
        <p14:creationId xmlns:p14="http://schemas.microsoft.com/office/powerpoint/2010/main" val="452783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7F9E420-4249-45FA-B6A5-EA54346D9F66}"/>
              </a:ext>
            </a:extLst>
          </p:cNvPr>
          <p:cNvSpPr>
            <a:spLocks noGrp="1"/>
          </p:cNvSpPr>
          <p:nvPr>
            <p:ph type="title"/>
          </p:nvPr>
        </p:nvSpPr>
        <p:spPr/>
        <p:txBody>
          <a:bodyPr/>
          <a:lstStyle/>
          <a:p>
            <a:r>
              <a:rPr lang="en-US" dirty="0"/>
              <a:t>Feedwater Chemical Treatment</a:t>
            </a:r>
          </a:p>
        </p:txBody>
      </p:sp>
      <p:sp>
        <p:nvSpPr>
          <p:cNvPr id="3" name="Content Placeholder 2">
            <a:extLst>
              <a:ext uri="{FF2B5EF4-FFF2-40B4-BE49-F238E27FC236}">
                <a16:creationId xmlns:a16="http://schemas.microsoft.com/office/drawing/2014/main" xmlns="" id="{70F4F31F-8A0F-4124-996F-A3C56195832F}"/>
              </a:ext>
            </a:extLst>
          </p:cNvPr>
          <p:cNvSpPr>
            <a:spLocks noGrp="1"/>
          </p:cNvSpPr>
          <p:nvPr>
            <p:ph sz="quarter" idx="13"/>
          </p:nvPr>
        </p:nvSpPr>
        <p:spPr>
          <a:xfrm>
            <a:off x="685800" y="1837766"/>
            <a:ext cx="10394707" cy="3536820"/>
          </a:xfrm>
        </p:spPr>
        <p:txBody>
          <a:bodyPr/>
          <a:lstStyle/>
          <a:p>
            <a:r>
              <a:rPr lang="en-US" sz="3200" b="1" dirty="0"/>
              <a:t>Boiler</a:t>
            </a:r>
            <a:r>
              <a:rPr lang="en-US" sz="3200" dirty="0"/>
              <a:t> water is </a:t>
            </a:r>
            <a:r>
              <a:rPr lang="en-US" sz="3200" b="1" dirty="0"/>
              <a:t>treated</a:t>
            </a:r>
            <a:r>
              <a:rPr lang="en-US" sz="3200" dirty="0"/>
              <a:t> to prevent?</a:t>
            </a:r>
          </a:p>
          <a:p>
            <a:pPr lvl="1"/>
            <a:r>
              <a:rPr lang="en-US" sz="2400" dirty="0"/>
              <a:t>Scaling</a:t>
            </a:r>
          </a:p>
          <a:p>
            <a:pPr lvl="1"/>
            <a:r>
              <a:rPr lang="en-US" sz="2400" dirty="0"/>
              <a:t>Corrosion</a:t>
            </a:r>
          </a:p>
          <a:p>
            <a:pPr lvl="1"/>
            <a:r>
              <a:rPr lang="en-US" sz="2400" dirty="0"/>
              <a:t>Foaming</a:t>
            </a:r>
          </a:p>
          <a:p>
            <a:pPr lvl="1"/>
            <a:r>
              <a:rPr lang="en-US" sz="2400" dirty="0"/>
              <a:t> and </a:t>
            </a:r>
            <a:r>
              <a:rPr lang="en-US" sz="2400" dirty="0" err="1"/>
              <a:t>primiNG</a:t>
            </a:r>
            <a:endParaRPr lang="en-US" dirty="0"/>
          </a:p>
          <a:p>
            <a:pPr lvl="1"/>
            <a:endParaRPr lang="en-US" dirty="0"/>
          </a:p>
          <a:p>
            <a:endParaRPr lang="en-US" dirty="0"/>
          </a:p>
        </p:txBody>
      </p:sp>
    </p:spTree>
    <p:extLst>
      <p:ext uri="{BB962C8B-B14F-4D97-AF65-F5344CB8AC3E}">
        <p14:creationId xmlns:p14="http://schemas.microsoft.com/office/powerpoint/2010/main" val="4261345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p:cTn id="20"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1"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2"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1" dur="1000"/>
                                        <p:tgtEl>
                                          <p:spTgt spid="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p:cTn id="36"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7"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8"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9"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AA83AB6-DD69-4E71-9940-E4604E8506AD}"/>
              </a:ext>
            </a:extLst>
          </p:cNvPr>
          <p:cNvSpPr>
            <a:spLocks noGrp="1"/>
          </p:cNvSpPr>
          <p:nvPr>
            <p:ph type="title"/>
          </p:nvPr>
        </p:nvSpPr>
        <p:spPr/>
        <p:txBody>
          <a:bodyPr/>
          <a:lstStyle/>
          <a:p>
            <a:r>
              <a:rPr lang="en-US" dirty="0"/>
              <a:t>Feedwater Chemical Treatment</a:t>
            </a:r>
          </a:p>
        </p:txBody>
      </p:sp>
      <p:sp>
        <p:nvSpPr>
          <p:cNvPr id="3" name="Content Placeholder 2">
            <a:extLst>
              <a:ext uri="{FF2B5EF4-FFF2-40B4-BE49-F238E27FC236}">
                <a16:creationId xmlns:a16="http://schemas.microsoft.com/office/drawing/2014/main" xmlns="" id="{3FA5C795-6917-46CF-ABCC-8EE39E9F64C7}"/>
              </a:ext>
            </a:extLst>
          </p:cNvPr>
          <p:cNvSpPr>
            <a:spLocks noGrp="1"/>
          </p:cNvSpPr>
          <p:nvPr>
            <p:ph sz="quarter" idx="13"/>
          </p:nvPr>
        </p:nvSpPr>
        <p:spPr/>
        <p:txBody>
          <a:bodyPr/>
          <a:lstStyle/>
          <a:p>
            <a:r>
              <a:rPr lang="en-US" sz="2800" b="1" dirty="0"/>
              <a:t>Chemicals</a:t>
            </a:r>
            <a:r>
              <a:rPr lang="en-US" sz="2800" dirty="0"/>
              <a:t> are put into </a:t>
            </a:r>
            <a:r>
              <a:rPr lang="en-US" sz="2800" b="1" dirty="0"/>
              <a:t>boiler</a:t>
            </a:r>
            <a:r>
              <a:rPr lang="en-US" sz="2800" dirty="0"/>
              <a:t> water through the </a:t>
            </a:r>
            <a:r>
              <a:rPr lang="en-US" sz="2800" b="1" dirty="0"/>
              <a:t>chemical</a:t>
            </a:r>
            <a:r>
              <a:rPr lang="en-US" sz="2800" dirty="0"/>
              <a:t> feed tank to keep the water within </a:t>
            </a:r>
            <a:r>
              <a:rPr lang="en-US" sz="2800" b="1" dirty="0"/>
              <a:t>chemical</a:t>
            </a:r>
            <a:r>
              <a:rPr lang="en-US" sz="2800" dirty="0"/>
              <a:t> range. </a:t>
            </a:r>
          </a:p>
          <a:p>
            <a:r>
              <a:rPr lang="en-US" sz="2800" dirty="0"/>
              <a:t>These </a:t>
            </a:r>
            <a:r>
              <a:rPr lang="en-US" sz="2800" b="1" dirty="0"/>
              <a:t>chemicals</a:t>
            </a:r>
            <a:r>
              <a:rPr lang="en-US" sz="2800" dirty="0"/>
              <a:t> are mostly oxygen scavengers and phosphates</a:t>
            </a:r>
            <a:r>
              <a:rPr lang="en-US" dirty="0"/>
              <a:t>.</a:t>
            </a:r>
          </a:p>
        </p:txBody>
      </p:sp>
    </p:spTree>
    <p:extLst>
      <p:ext uri="{BB962C8B-B14F-4D97-AF65-F5344CB8AC3E}">
        <p14:creationId xmlns:p14="http://schemas.microsoft.com/office/powerpoint/2010/main" val="2479931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642D9E5-E870-47BB-BED3-B7111B1C844B}"/>
              </a:ext>
            </a:extLst>
          </p:cNvPr>
          <p:cNvSpPr>
            <a:spLocks noGrp="1"/>
          </p:cNvSpPr>
          <p:nvPr>
            <p:ph type="title"/>
          </p:nvPr>
        </p:nvSpPr>
        <p:spPr/>
        <p:txBody>
          <a:bodyPr/>
          <a:lstStyle/>
          <a:p>
            <a:r>
              <a:rPr lang="en-US" dirty="0"/>
              <a:t>Feedwater Chemical Treatment</a:t>
            </a:r>
          </a:p>
        </p:txBody>
      </p:sp>
      <p:sp>
        <p:nvSpPr>
          <p:cNvPr id="3" name="Content Placeholder 2">
            <a:extLst>
              <a:ext uri="{FF2B5EF4-FFF2-40B4-BE49-F238E27FC236}">
                <a16:creationId xmlns:a16="http://schemas.microsoft.com/office/drawing/2014/main" xmlns="" id="{DF605059-65E5-45EB-B707-4BD90CB88181}"/>
              </a:ext>
            </a:extLst>
          </p:cNvPr>
          <p:cNvSpPr>
            <a:spLocks noGrp="1"/>
          </p:cNvSpPr>
          <p:nvPr>
            <p:ph sz="quarter" idx="13"/>
          </p:nvPr>
        </p:nvSpPr>
        <p:spPr>
          <a:xfrm>
            <a:off x="685800" y="2126751"/>
            <a:ext cx="10394707" cy="3247834"/>
          </a:xfrm>
        </p:spPr>
        <p:txBody>
          <a:bodyPr>
            <a:normAutofit fontScale="92500" lnSpcReduction="10000"/>
          </a:bodyPr>
          <a:lstStyle/>
          <a:p>
            <a:r>
              <a:rPr lang="en-US" dirty="0"/>
              <a:t> An efficient and well-designed boiler feed water treatment system should be able to:</a:t>
            </a:r>
          </a:p>
          <a:p>
            <a:r>
              <a:rPr lang="en-US" dirty="0"/>
              <a:t>Efficiently treat boiler feed water and remove harmful impurities prior to entering the boiler</a:t>
            </a:r>
          </a:p>
          <a:p>
            <a:r>
              <a:rPr lang="en-US" dirty="0"/>
              <a:t>Promote internal boiler chemistry control</a:t>
            </a:r>
          </a:p>
          <a:p>
            <a:r>
              <a:rPr lang="en-US" dirty="0">
                <a:hlinkClick r:id="rId2"/>
              </a:rPr>
              <a:t>Maximize use of steam condensate</a:t>
            </a:r>
            <a:endParaRPr lang="en-US" dirty="0"/>
          </a:p>
          <a:p>
            <a:r>
              <a:rPr lang="en-US" dirty="0"/>
              <a:t>Control return-line corrosion</a:t>
            </a:r>
          </a:p>
          <a:p>
            <a:r>
              <a:rPr lang="en-US" dirty="0"/>
              <a:t>Avoid plant downtime and boiler failure</a:t>
            </a:r>
          </a:p>
          <a:p>
            <a:r>
              <a:rPr lang="en-US" dirty="0"/>
              <a:t>Prolong equipment service life</a:t>
            </a:r>
          </a:p>
          <a:p>
            <a:endParaRPr lang="en-US" dirty="0"/>
          </a:p>
        </p:txBody>
      </p:sp>
    </p:spTree>
    <p:extLst>
      <p:ext uri="{BB962C8B-B14F-4D97-AF65-F5344CB8AC3E}">
        <p14:creationId xmlns:p14="http://schemas.microsoft.com/office/powerpoint/2010/main" val="1979916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anim calcmode="lin" valueType="num">
                                      <p:cBhvr>
                                        <p:cTn id="15"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anim calcmode="lin" valueType="num">
                                      <p:cBhvr>
                                        <p:cTn id="22"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1" dur="1000"/>
                                        <p:tgtEl>
                                          <p:spTgt spid="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45" presetClass="entr" presetSubtype="0"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2000"/>
                                        <p:tgtEl>
                                          <p:spTgt spid="3">
                                            <p:txEl>
                                              <p:pRg st="4" end="4"/>
                                            </p:txEl>
                                          </p:spTgt>
                                        </p:tgtEl>
                                      </p:cBhvr>
                                    </p:animEffect>
                                    <p:anim calcmode="lin" valueType="num">
                                      <p:cBhvr>
                                        <p:cTn id="37"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38"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45" presetClass="entr" presetSubtype="0"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fade">
                                      <p:cBhvr>
                                        <p:cTn id="43" dur="2000"/>
                                        <p:tgtEl>
                                          <p:spTgt spid="3">
                                            <p:txEl>
                                              <p:pRg st="5" end="5"/>
                                            </p:txEl>
                                          </p:spTgt>
                                        </p:tgtEl>
                                      </p:cBhvr>
                                    </p:animEffect>
                                    <p:anim calcmode="lin" valueType="num">
                                      <p:cBhvr>
                                        <p:cTn id="44" dur="2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45" dur="20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45" presetClass="entr" presetSubtype="0"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Effect transition="in" filter="fade">
                                      <p:cBhvr>
                                        <p:cTn id="50" dur="2000"/>
                                        <p:tgtEl>
                                          <p:spTgt spid="3">
                                            <p:txEl>
                                              <p:pRg st="6" end="6"/>
                                            </p:txEl>
                                          </p:spTgt>
                                        </p:tgtEl>
                                      </p:cBhvr>
                                    </p:animEffect>
                                    <p:anim calcmode="lin" valueType="num">
                                      <p:cBhvr>
                                        <p:cTn id="51" dur="2000" fill="hold"/>
                                        <p:tgtEl>
                                          <p:spTgt spid="3">
                                            <p:txEl>
                                              <p:pRg st="6" end="6"/>
                                            </p:txEl>
                                          </p:spTgt>
                                        </p:tgtEl>
                                        <p:attrNameLst>
                                          <p:attrName>ppt_w</p:attrName>
                                        </p:attrNameLst>
                                      </p:cBhvr>
                                      <p:tavLst>
                                        <p:tav tm="0" fmla="#ppt_w*sin(2.5*pi*$)">
                                          <p:val>
                                            <p:fltVal val="0"/>
                                          </p:val>
                                        </p:tav>
                                        <p:tav tm="100000">
                                          <p:val>
                                            <p:fltVal val="1"/>
                                          </p:val>
                                        </p:tav>
                                      </p:tavLst>
                                    </p:anim>
                                    <p:anim calcmode="lin" valueType="num">
                                      <p:cBhvr>
                                        <p:cTn id="52" dur="2000" fill="hold"/>
                                        <p:tgtEl>
                                          <p:spTgt spid="3">
                                            <p:txEl>
                                              <p:pRg st="6" end="6"/>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86A9980-3883-40DB-9C9D-D634C173FA83}"/>
              </a:ext>
            </a:extLst>
          </p:cNvPr>
          <p:cNvSpPr>
            <a:spLocks noGrp="1"/>
          </p:cNvSpPr>
          <p:nvPr>
            <p:ph type="title"/>
          </p:nvPr>
        </p:nvSpPr>
        <p:spPr/>
        <p:txBody>
          <a:bodyPr/>
          <a:lstStyle/>
          <a:p>
            <a:r>
              <a:rPr lang="en-US" dirty="0"/>
              <a:t>Feedwater Chemical Treatment</a:t>
            </a:r>
          </a:p>
        </p:txBody>
      </p:sp>
      <p:sp>
        <p:nvSpPr>
          <p:cNvPr id="3" name="Content Placeholder 2">
            <a:extLst>
              <a:ext uri="{FF2B5EF4-FFF2-40B4-BE49-F238E27FC236}">
                <a16:creationId xmlns:a16="http://schemas.microsoft.com/office/drawing/2014/main" xmlns="" id="{B30BAEBC-8821-4617-A07D-396F96C70A34}"/>
              </a:ext>
            </a:extLst>
          </p:cNvPr>
          <p:cNvSpPr>
            <a:spLocks noGrp="1"/>
          </p:cNvSpPr>
          <p:nvPr>
            <p:ph sz="quarter" idx="13"/>
          </p:nvPr>
        </p:nvSpPr>
        <p:spPr>
          <a:xfrm>
            <a:off x="685800" y="2226365"/>
            <a:ext cx="10394707" cy="3148222"/>
          </a:xfrm>
        </p:spPr>
        <p:txBody>
          <a:bodyPr>
            <a:normAutofit fontScale="77500" lnSpcReduction="20000"/>
          </a:bodyPr>
          <a:lstStyle/>
          <a:p>
            <a:r>
              <a:rPr lang="en-US" sz="3000" b="1" i="1" dirty="0"/>
              <a:t>What’s included in a basic boiler feed water treatment system?</a:t>
            </a:r>
          </a:p>
          <a:p>
            <a:endParaRPr lang="en-US" b="1" i="1" dirty="0"/>
          </a:p>
          <a:p>
            <a:r>
              <a:rPr lang="en-US" sz="2600" dirty="0"/>
              <a:t>Filtration and ultrafiltration</a:t>
            </a:r>
          </a:p>
          <a:p>
            <a:r>
              <a:rPr lang="en-US" sz="2600" dirty="0"/>
              <a:t>Ion exchange/softening</a:t>
            </a:r>
          </a:p>
          <a:p>
            <a:r>
              <a:rPr lang="en-US" sz="2600" dirty="0"/>
              <a:t>Membrane processes such as reverse osmosis and nanofiltration</a:t>
            </a:r>
          </a:p>
          <a:p>
            <a:r>
              <a:rPr lang="en-US" sz="2600" dirty="0" err="1"/>
              <a:t>Deaeration</a:t>
            </a:r>
            <a:r>
              <a:rPr lang="en-US" sz="2600" dirty="0"/>
              <a:t>/degasification</a:t>
            </a:r>
          </a:p>
          <a:p>
            <a:r>
              <a:rPr lang="en-US" sz="2600" dirty="0"/>
              <a:t>Coagulation/chemical precipitation</a:t>
            </a:r>
          </a:p>
          <a:p>
            <a:endParaRPr lang="en-US" b="1" dirty="0"/>
          </a:p>
          <a:p>
            <a:endParaRPr lang="en-US" dirty="0"/>
          </a:p>
        </p:txBody>
      </p:sp>
    </p:spTree>
    <p:extLst>
      <p:ext uri="{BB962C8B-B14F-4D97-AF65-F5344CB8AC3E}">
        <p14:creationId xmlns:p14="http://schemas.microsoft.com/office/powerpoint/2010/main" val="1673308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1000"/>
                                        <p:tgtEl>
                                          <p:spTgt spid="3">
                                            <p:txEl>
                                              <p:pRg st="3" end="3"/>
                                            </p:txEl>
                                          </p:spTgt>
                                        </p:tgtEl>
                                      </p:cBhvr>
                                    </p:animEffect>
                                    <p:anim calcmode="lin" valueType="num">
                                      <p:cBhvr>
                                        <p:cTn id="2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fade">
                                      <p:cBhvr>
                                        <p:cTn id="41" dur="1000"/>
                                        <p:tgtEl>
                                          <p:spTgt spid="3">
                                            <p:txEl>
                                              <p:pRg st="6" end="6"/>
                                            </p:txEl>
                                          </p:spTgt>
                                        </p:tgtEl>
                                      </p:cBhvr>
                                    </p:animEffect>
                                    <p:anim calcmode="lin" valueType="num">
                                      <p:cBhvr>
                                        <p:cTn id="4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1E62B92-D9DC-43B9-837C-FAE80CA70783}"/>
              </a:ext>
            </a:extLst>
          </p:cNvPr>
          <p:cNvSpPr>
            <a:spLocks noGrp="1"/>
          </p:cNvSpPr>
          <p:nvPr>
            <p:ph type="title"/>
          </p:nvPr>
        </p:nvSpPr>
        <p:spPr>
          <a:xfrm>
            <a:off x="685801" y="685800"/>
            <a:ext cx="10396882" cy="1151965"/>
          </a:xfrm>
        </p:spPr>
        <p:txBody>
          <a:bodyPr/>
          <a:lstStyle/>
          <a:p>
            <a:r>
              <a:rPr lang="en-US" dirty="0"/>
              <a:t>Feedwater Pumping</a:t>
            </a:r>
          </a:p>
        </p:txBody>
      </p:sp>
      <p:sp>
        <p:nvSpPr>
          <p:cNvPr id="3" name="Content Placeholder 2">
            <a:extLst>
              <a:ext uri="{FF2B5EF4-FFF2-40B4-BE49-F238E27FC236}">
                <a16:creationId xmlns:a16="http://schemas.microsoft.com/office/drawing/2014/main" xmlns="" id="{4F5121EA-B41F-4EFD-B856-7E36ADDDD65D}"/>
              </a:ext>
            </a:extLst>
          </p:cNvPr>
          <p:cNvSpPr>
            <a:spLocks noGrp="1"/>
          </p:cNvSpPr>
          <p:nvPr>
            <p:ph sz="quarter" idx="13"/>
          </p:nvPr>
        </p:nvSpPr>
        <p:spPr/>
        <p:txBody>
          <a:bodyPr/>
          <a:lstStyle/>
          <a:p>
            <a:r>
              <a:rPr lang="en-US" b="1" dirty="0"/>
              <a:t>Boiler </a:t>
            </a:r>
            <a:r>
              <a:rPr lang="en-US" b="1" dirty="0" err="1"/>
              <a:t>feedwater</a:t>
            </a:r>
            <a:r>
              <a:rPr lang="en-US" b="1" dirty="0"/>
              <a:t> pump</a:t>
            </a:r>
            <a:r>
              <a:rPr lang="en-US" dirty="0"/>
              <a:t>. A </a:t>
            </a:r>
            <a:r>
              <a:rPr lang="en-US" b="1" dirty="0"/>
              <a:t>boiler </a:t>
            </a:r>
            <a:r>
              <a:rPr lang="en-US" b="1" dirty="0" err="1"/>
              <a:t>feedwater</a:t>
            </a:r>
            <a:r>
              <a:rPr lang="en-US" b="1" dirty="0"/>
              <a:t> pump</a:t>
            </a:r>
            <a:r>
              <a:rPr lang="en-US" dirty="0"/>
              <a:t> is a specific type of </a:t>
            </a:r>
            <a:r>
              <a:rPr lang="en-US" b="1" dirty="0"/>
              <a:t>pump</a:t>
            </a:r>
            <a:r>
              <a:rPr lang="en-US" dirty="0"/>
              <a:t> used to </a:t>
            </a:r>
            <a:r>
              <a:rPr lang="en-US" b="1" dirty="0"/>
              <a:t>pump </a:t>
            </a:r>
            <a:r>
              <a:rPr lang="en-US" b="1" dirty="0" err="1"/>
              <a:t>feedwater</a:t>
            </a:r>
            <a:r>
              <a:rPr lang="en-US" dirty="0"/>
              <a:t> into a steam </a:t>
            </a:r>
            <a:r>
              <a:rPr lang="en-US" b="1" dirty="0"/>
              <a:t>boiler</a:t>
            </a:r>
            <a:r>
              <a:rPr lang="en-US" dirty="0"/>
              <a:t>. ... </a:t>
            </a:r>
            <a:r>
              <a:rPr lang="en-US" dirty="0" err="1"/>
              <a:t>These</a:t>
            </a:r>
            <a:r>
              <a:rPr lang="en-US" b="1" dirty="0" err="1"/>
              <a:t>pumps</a:t>
            </a:r>
            <a:r>
              <a:rPr lang="en-US" dirty="0"/>
              <a:t> are normally high pressure units that take suction from a condensate return system and can be of the centrifugal </a:t>
            </a:r>
            <a:r>
              <a:rPr lang="en-US" b="1" dirty="0"/>
              <a:t>pump</a:t>
            </a:r>
            <a:r>
              <a:rPr lang="en-US" dirty="0"/>
              <a:t> type or positive displacement type.</a:t>
            </a:r>
          </a:p>
        </p:txBody>
      </p:sp>
    </p:spTree>
    <p:extLst>
      <p:ext uri="{BB962C8B-B14F-4D97-AF65-F5344CB8AC3E}">
        <p14:creationId xmlns:p14="http://schemas.microsoft.com/office/powerpoint/2010/main" val="1240618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E9144E8-B5CF-484C-960A-FD94DED053FE}"/>
              </a:ext>
            </a:extLst>
          </p:cNvPr>
          <p:cNvSpPr>
            <a:spLocks noGrp="1"/>
          </p:cNvSpPr>
          <p:nvPr>
            <p:ph type="title"/>
          </p:nvPr>
        </p:nvSpPr>
        <p:spPr/>
        <p:txBody>
          <a:bodyPr/>
          <a:lstStyle/>
          <a:p>
            <a:r>
              <a:rPr lang="en-US" dirty="0"/>
              <a:t>Feedwater Pumping</a:t>
            </a:r>
          </a:p>
        </p:txBody>
      </p:sp>
      <p:pic>
        <p:nvPicPr>
          <p:cNvPr id="1026"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880171" y="1849348"/>
            <a:ext cx="7561779" cy="3525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922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down)">
                                      <p:cBhvr>
                                        <p:cTn id="7" dur="580">
                                          <p:stCondLst>
                                            <p:cond delay="0"/>
                                          </p:stCondLst>
                                        </p:cTn>
                                        <p:tgtEl>
                                          <p:spTgt spid="1026"/>
                                        </p:tgtEl>
                                      </p:cBhvr>
                                    </p:animEffect>
                                    <p:anim calcmode="lin" valueType="num">
                                      <p:cBhvr>
                                        <p:cTn id="8"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6"/>
                                        </p:tgtEl>
                                      </p:cBhvr>
                                      <p:to x="100000" y="60000"/>
                                    </p:animScale>
                                    <p:animScale>
                                      <p:cBhvr>
                                        <p:cTn id="14" dur="166" decel="50000">
                                          <p:stCondLst>
                                            <p:cond delay="676"/>
                                          </p:stCondLst>
                                        </p:cTn>
                                        <p:tgtEl>
                                          <p:spTgt spid="1026"/>
                                        </p:tgtEl>
                                      </p:cBhvr>
                                      <p:to x="100000" y="100000"/>
                                    </p:animScale>
                                    <p:animScale>
                                      <p:cBhvr>
                                        <p:cTn id="15" dur="26">
                                          <p:stCondLst>
                                            <p:cond delay="1312"/>
                                          </p:stCondLst>
                                        </p:cTn>
                                        <p:tgtEl>
                                          <p:spTgt spid="1026"/>
                                        </p:tgtEl>
                                      </p:cBhvr>
                                      <p:to x="100000" y="80000"/>
                                    </p:animScale>
                                    <p:animScale>
                                      <p:cBhvr>
                                        <p:cTn id="16" dur="166" decel="50000">
                                          <p:stCondLst>
                                            <p:cond delay="1338"/>
                                          </p:stCondLst>
                                        </p:cTn>
                                        <p:tgtEl>
                                          <p:spTgt spid="1026"/>
                                        </p:tgtEl>
                                      </p:cBhvr>
                                      <p:to x="100000" y="100000"/>
                                    </p:animScale>
                                    <p:animScale>
                                      <p:cBhvr>
                                        <p:cTn id="17" dur="26">
                                          <p:stCondLst>
                                            <p:cond delay="1642"/>
                                          </p:stCondLst>
                                        </p:cTn>
                                        <p:tgtEl>
                                          <p:spTgt spid="1026"/>
                                        </p:tgtEl>
                                      </p:cBhvr>
                                      <p:to x="100000" y="90000"/>
                                    </p:animScale>
                                    <p:animScale>
                                      <p:cBhvr>
                                        <p:cTn id="18" dur="166" decel="50000">
                                          <p:stCondLst>
                                            <p:cond delay="1668"/>
                                          </p:stCondLst>
                                        </p:cTn>
                                        <p:tgtEl>
                                          <p:spTgt spid="1026"/>
                                        </p:tgtEl>
                                      </p:cBhvr>
                                      <p:to x="100000" y="100000"/>
                                    </p:animScale>
                                    <p:animScale>
                                      <p:cBhvr>
                                        <p:cTn id="19" dur="26">
                                          <p:stCondLst>
                                            <p:cond delay="1808"/>
                                          </p:stCondLst>
                                        </p:cTn>
                                        <p:tgtEl>
                                          <p:spTgt spid="1026"/>
                                        </p:tgtEl>
                                      </p:cBhvr>
                                      <p:to x="100000" y="95000"/>
                                    </p:animScale>
                                    <p:animScale>
                                      <p:cBhvr>
                                        <p:cTn id="20" dur="166" decel="50000">
                                          <p:stCondLst>
                                            <p:cond delay="1834"/>
                                          </p:stCondLst>
                                        </p:cTn>
                                        <p:tgtEl>
                                          <p:spTgt spid="102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B636B9C-93BB-4672-A2C7-2F42448DC80A}"/>
              </a:ext>
            </a:extLst>
          </p:cNvPr>
          <p:cNvSpPr>
            <a:spLocks noGrp="1"/>
          </p:cNvSpPr>
          <p:nvPr>
            <p:ph type="title"/>
          </p:nvPr>
        </p:nvSpPr>
        <p:spPr/>
        <p:txBody>
          <a:bodyPr/>
          <a:lstStyle/>
          <a:p>
            <a:r>
              <a:rPr lang="en-US" dirty="0"/>
              <a:t>Feedwater Pumping</a:t>
            </a:r>
          </a:p>
        </p:txBody>
      </p:sp>
      <p:pic>
        <p:nvPicPr>
          <p:cNvPr id="2050"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2044557" y="2200275"/>
            <a:ext cx="6976153" cy="3038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6337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80">
                                          <p:stCondLst>
                                            <p:cond delay="0"/>
                                          </p:stCondLst>
                                        </p:cTn>
                                        <p:tgtEl>
                                          <p:spTgt spid="2050"/>
                                        </p:tgtEl>
                                      </p:cBhvr>
                                    </p:animEffect>
                                    <p:anim calcmode="lin" valueType="num">
                                      <p:cBhvr>
                                        <p:cTn id="8" dur="1822" tmFilter="0,0; 0.14,0.36; 0.43,0.73; 0.71,0.91; 1.0,1.0">
                                          <p:stCondLst>
                                            <p:cond delay="0"/>
                                          </p:stCondLst>
                                        </p:cTn>
                                        <p:tgtEl>
                                          <p:spTgt spid="205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05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05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05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050"/>
                                        </p:tgtEl>
                                        <p:attrNameLst>
                                          <p:attrName>ppt_y</p:attrName>
                                        </p:attrNameLst>
                                      </p:cBhvr>
                                      <p:tavLst>
                                        <p:tav tm="0" fmla="#ppt_y-sin(pi*$)/81">
                                          <p:val>
                                            <p:fltVal val="0"/>
                                          </p:val>
                                        </p:tav>
                                        <p:tav tm="100000">
                                          <p:val>
                                            <p:fltVal val="1"/>
                                          </p:val>
                                        </p:tav>
                                      </p:tavLst>
                                    </p:anim>
                                    <p:animScale>
                                      <p:cBhvr>
                                        <p:cTn id="13" dur="26">
                                          <p:stCondLst>
                                            <p:cond delay="650"/>
                                          </p:stCondLst>
                                        </p:cTn>
                                        <p:tgtEl>
                                          <p:spTgt spid="2050"/>
                                        </p:tgtEl>
                                      </p:cBhvr>
                                      <p:to x="100000" y="60000"/>
                                    </p:animScale>
                                    <p:animScale>
                                      <p:cBhvr>
                                        <p:cTn id="14" dur="166" decel="50000">
                                          <p:stCondLst>
                                            <p:cond delay="676"/>
                                          </p:stCondLst>
                                        </p:cTn>
                                        <p:tgtEl>
                                          <p:spTgt spid="2050"/>
                                        </p:tgtEl>
                                      </p:cBhvr>
                                      <p:to x="100000" y="100000"/>
                                    </p:animScale>
                                    <p:animScale>
                                      <p:cBhvr>
                                        <p:cTn id="15" dur="26">
                                          <p:stCondLst>
                                            <p:cond delay="1312"/>
                                          </p:stCondLst>
                                        </p:cTn>
                                        <p:tgtEl>
                                          <p:spTgt spid="2050"/>
                                        </p:tgtEl>
                                      </p:cBhvr>
                                      <p:to x="100000" y="80000"/>
                                    </p:animScale>
                                    <p:animScale>
                                      <p:cBhvr>
                                        <p:cTn id="16" dur="166" decel="50000">
                                          <p:stCondLst>
                                            <p:cond delay="1338"/>
                                          </p:stCondLst>
                                        </p:cTn>
                                        <p:tgtEl>
                                          <p:spTgt spid="2050"/>
                                        </p:tgtEl>
                                      </p:cBhvr>
                                      <p:to x="100000" y="100000"/>
                                    </p:animScale>
                                    <p:animScale>
                                      <p:cBhvr>
                                        <p:cTn id="17" dur="26">
                                          <p:stCondLst>
                                            <p:cond delay="1642"/>
                                          </p:stCondLst>
                                        </p:cTn>
                                        <p:tgtEl>
                                          <p:spTgt spid="2050"/>
                                        </p:tgtEl>
                                      </p:cBhvr>
                                      <p:to x="100000" y="90000"/>
                                    </p:animScale>
                                    <p:animScale>
                                      <p:cBhvr>
                                        <p:cTn id="18" dur="166" decel="50000">
                                          <p:stCondLst>
                                            <p:cond delay="1668"/>
                                          </p:stCondLst>
                                        </p:cTn>
                                        <p:tgtEl>
                                          <p:spTgt spid="2050"/>
                                        </p:tgtEl>
                                      </p:cBhvr>
                                      <p:to x="100000" y="100000"/>
                                    </p:animScale>
                                    <p:animScale>
                                      <p:cBhvr>
                                        <p:cTn id="19" dur="26">
                                          <p:stCondLst>
                                            <p:cond delay="1808"/>
                                          </p:stCondLst>
                                        </p:cTn>
                                        <p:tgtEl>
                                          <p:spTgt spid="2050"/>
                                        </p:tgtEl>
                                      </p:cBhvr>
                                      <p:to x="100000" y="95000"/>
                                    </p:animScale>
                                    <p:animScale>
                                      <p:cBhvr>
                                        <p:cTn id="20" dur="166" decel="50000">
                                          <p:stCondLst>
                                            <p:cond delay="1834"/>
                                          </p:stCondLst>
                                        </p:cTn>
                                        <p:tgtEl>
                                          <p:spTgt spid="205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0D94CA25841964488BF988E8004571A" ma:contentTypeVersion="14" ma:contentTypeDescription="Create a new document." ma:contentTypeScope="" ma:versionID="18a18f9e780203bcb997bc0df63705aa">
  <xsd:schema xmlns:xsd="http://www.w3.org/2001/XMLSchema" xmlns:xs="http://www.w3.org/2001/XMLSchema" xmlns:p="http://schemas.microsoft.com/office/2006/metadata/properties" xmlns:ns2="74c3f95c-9d16-4366-a535-6939a9a0ede8" xmlns:ns3="0fddc00e-a027-47f3-a811-12f0b85146a5" targetNamespace="http://schemas.microsoft.com/office/2006/metadata/properties" ma:root="true" ma:fieldsID="d3247eb136940fe70b7024d90da5a3a0" ns2:_="" ns3:_="">
    <xsd:import namespace="74c3f95c-9d16-4366-a535-6939a9a0ede8"/>
    <xsd:import namespace="0fddc00e-a027-47f3-a811-12f0b85146a5"/>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2:SharedWithUsers" minOccurs="0"/>
                <xsd:element ref="ns2:SharedWithDetails" minOccurs="0"/>
                <xsd:element ref="ns3:MediaServiceDateTaken" minOccurs="0"/>
                <xsd:element ref="ns3:MediaServiceLocatio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c3f95c-9d16-4366-a535-6939a9a0ede8" elementFormDefault="qualified">
    <xsd:import namespace="http://schemas.microsoft.com/office/2006/documentManagement/types"/>
    <xsd:import namespace="http://schemas.microsoft.com/office/infopath/2007/PartnerControls"/>
    <xsd:element name="TaxKeywordTaxHTField" ma:index="9" nillable="true" ma:taxonomy="true" ma:internalName="TaxKeywordTaxHTField" ma:taxonomyFieldName="TaxKeyword" ma:displayName="Enterprise Keywords" ma:fieldId="{23f27201-bee3-471e-b2e7-b64fd8b7ca38}" ma:taxonomyMulti="true" ma:sspId="f95a9afa-61c7-4e96-8bec-901bd188774b" ma:termSetId="00000000-0000-0000-0000-000000000000" ma:anchorId="00000000-0000-0000-0000-000000000000" ma:open="true" ma:isKeyword="true">
      <xsd:complexType>
        <xsd:sequence>
          <xsd:element ref="pc:Terms" minOccurs="0" maxOccurs="1"/>
        </xsd:sequence>
      </xsd:complexType>
    </xsd:element>
    <xsd:element name="TaxCatchAll" ma:index="10" nillable="true" ma:displayName="Taxonomy Catch All Column" ma:description="" ma:hidden="true" ma:list="{26974392-7420-4eca-b99f-bc2cb966c9c0}" ma:internalName="TaxCatchAll" ma:showField="CatchAllData" ma:web="74c3f95c-9d16-4366-a535-6939a9a0ede8">
      <xsd:complexType>
        <xsd:complexContent>
          <xsd:extension base="dms:MultiChoiceLookup">
            <xsd:sequence>
              <xsd:element name="Value" type="dms:Lookup" maxOccurs="unbounded" minOccurs="0" nillable="true"/>
            </xsd:sequence>
          </xsd:extension>
        </xsd:complexContent>
      </xsd:complexType>
    </xsd:element>
    <xsd:element name="SharedWithUsers" ma:index="13"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fddc00e-a027-47f3-a811-12f0b85146a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MediaServiceLocation" ma:internalName="MediaServiceLocation" ma:readOnly="true">
      <xsd:simpleType>
        <xsd:restriction base="dms:Text"/>
      </xsd:simpleType>
    </xsd:element>
    <xsd:element name="MediaServiceAutoTags" ma:index="17" nillable="true" ma:displayName="MediaServiceAutoTags" ma:internalName="MediaServiceAutoTags"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KeywordTaxHTField xmlns="74c3f95c-9d16-4366-a535-6939a9a0ede8">
      <Terms xmlns="http://schemas.microsoft.com/office/infopath/2007/PartnerControls"/>
    </TaxKeywordTaxHTField>
    <TaxCatchAll xmlns="74c3f95c-9d16-4366-a535-6939a9a0ede8"/>
  </documentManagement>
</p:properties>
</file>

<file path=customXml/itemProps1.xml><?xml version="1.0" encoding="utf-8"?>
<ds:datastoreItem xmlns:ds="http://schemas.openxmlformats.org/officeDocument/2006/customXml" ds:itemID="{0BA18BE2-F346-4A77-8E6A-55F03CF1B0B0}"/>
</file>

<file path=customXml/itemProps2.xml><?xml version="1.0" encoding="utf-8"?>
<ds:datastoreItem xmlns:ds="http://schemas.openxmlformats.org/officeDocument/2006/customXml" ds:itemID="{4C8804A9-8F02-47E2-916E-67A525C70A43}"/>
</file>

<file path=customXml/itemProps3.xml><?xml version="1.0" encoding="utf-8"?>
<ds:datastoreItem xmlns:ds="http://schemas.openxmlformats.org/officeDocument/2006/customXml" ds:itemID="{B6BE7434-946A-4B7A-9331-70BAB6A3FE35}"/>
</file>

<file path=docProps/app.xml><?xml version="1.0" encoding="utf-8"?>
<Properties xmlns="http://schemas.openxmlformats.org/officeDocument/2006/extended-properties" xmlns:vt="http://schemas.openxmlformats.org/officeDocument/2006/docPropsVTypes">
  <Template>Main Event</Template>
  <TotalTime>136</TotalTime>
  <Words>247</Words>
  <Application>Microsoft Office PowerPoint</Application>
  <PresentationFormat>Widescreen</PresentationFormat>
  <Paragraphs>51</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Helvetica</vt:lpstr>
      <vt:lpstr>Impact</vt:lpstr>
      <vt:lpstr>Times New Roman</vt:lpstr>
      <vt:lpstr>Main Event</vt:lpstr>
      <vt:lpstr>Boiler Feedwater Systems</vt:lpstr>
      <vt:lpstr>Feedwater Chemical Treatment</vt:lpstr>
      <vt:lpstr>Feedwater Chemical Treatment</vt:lpstr>
      <vt:lpstr>Feedwater Chemical Treatment</vt:lpstr>
      <vt:lpstr>Feedwater Chemical Treatment</vt:lpstr>
      <vt:lpstr>Feedwater Chemical Treatment</vt:lpstr>
      <vt:lpstr>Feedwater Pumping</vt:lpstr>
      <vt:lpstr>Feedwater Pumping</vt:lpstr>
      <vt:lpstr>Feedwater Pumping</vt:lpstr>
      <vt:lpstr>Feedwater Pumping</vt:lpstr>
      <vt:lpstr>Feedwater pre-heating</vt:lpstr>
      <vt:lpstr>Feedwater pre-heating</vt:lpstr>
      <vt:lpstr>Feedwater Flow Control</vt:lpstr>
      <vt:lpstr>Feedwater Flow Control</vt:lpstr>
      <vt:lpstr>Rankine Cycle</vt:lpstr>
      <vt:lpstr>Simple Rankine Cycle Diagram</vt:lpstr>
      <vt:lpstr>Home Work Due Wed Jan 24th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Boiler Feedwater Systems</dc:title>
  <dc:creator>Nick Wooner</dc:creator>
  <cp:lastModifiedBy>Nick Wooner (MP)</cp:lastModifiedBy>
  <cp:revision>17</cp:revision>
  <cp:lastPrinted>2018-01-17T21:06:45Z</cp:lastPrinted>
  <dcterms:created xsi:type="dcterms:W3CDTF">2018-01-16T00:44:10Z</dcterms:created>
  <dcterms:modified xsi:type="dcterms:W3CDTF">2018-06-26T10:16:39Z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0x01010070D94CA25841964488BF988E8004571A</vt:lpwstr>
  </property>
  <property fmtid="{D5CDD505-2E9C-101B-9397-08002B2CF9AE}" pid="3" name="TaxKeyword">
    <vt:lpwstr/>
  </property>
</Properties>
</file>